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6" r:id="rId1"/>
  </p:sldMasterIdLst>
  <p:notesMasterIdLst>
    <p:notesMasterId r:id="rId53"/>
  </p:notesMasterIdLst>
  <p:sldIdLst>
    <p:sldId id="256" r:id="rId2"/>
    <p:sldId id="386" r:id="rId3"/>
    <p:sldId id="387" r:id="rId4"/>
    <p:sldId id="388" r:id="rId5"/>
    <p:sldId id="384" r:id="rId6"/>
    <p:sldId id="389" r:id="rId7"/>
    <p:sldId id="391" r:id="rId8"/>
    <p:sldId id="392" r:id="rId9"/>
    <p:sldId id="431" r:id="rId10"/>
    <p:sldId id="385" r:id="rId11"/>
    <p:sldId id="381" r:id="rId12"/>
    <p:sldId id="393" r:id="rId13"/>
    <p:sldId id="432" r:id="rId14"/>
    <p:sldId id="394" r:id="rId15"/>
    <p:sldId id="396" r:id="rId16"/>
    <p:sldId id="397" r:id="rId17"/>
    <p:sldId id="398" r:id="rId18"/>
    <p:sldId id="403" r:id="rId19"/>
    <p:sldId id="402" r:id="rId20"/>
    <p:sldId id="401" r:id="rId21"/>
    <p:sldId id="406" r:id="rId22"/>
    <p:sldId id="407" r:id="rId23"/>
    <p:sldId id="400" r:id="rId24"/>
    <p:sldId id="437" r:id="rId25"/>
    <p:sldId id="408" r:id="rId26"/>
    <p:sldId id="409" r:id="rId27"/>
    <p:sldId id="410" r:id="rId28"/>
    <p:sldId id="411" r:id="rId29"/>
    <p:sldId id="412" r:id="rId30"/>
    <p:sldId id="413" r:id="rId31"/>
    <p:sldId id="438" r:id="rId32"/>
    <p:sldId id="414" r:id="rId33"/>
    <p:sldId id="415" r:id="rId34"/>
    <p:sldId id="416" r:id="rId35"/>
    <p:sldId id="417" r:id="rId36"/>
    <p:sldId id="418" r:id="rId37"/>
    <p:sldId id="439" r:id="rId38"/>
    <p:sldId id="419" r:id="rId39"/>
    <p:sldId id="440" r:id="rId40"/>
    <p:sldId id="420" r:id="rId41"/>
    <p:sldId id="433" r:id="rId42"/>
    <p:sldId id="422" r:id="rId43"/>
    <p:sldId id="423" r:id="rId44"/>
    <p:sldId id="424" r:id="rId45"/>
    <p:sldId id="436" r:id="rId46"/>
    <p:sldId id="435" r:id="rId47"/>
    <p:sldId id="427" r:id="rId48"/>
    <p:sldId id="434" r:id="rId49"/>
    <p:sldId id="429" r:id="rId50"/>
    <p:sldId id="430" r:id="rId51"/>
    <p:sldId id="441"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en ho" initials="th" lastIdx="3" clrIdx="0">
    <p:extLst>
      <p:ext uri="{19B8F6BF-5375-455C-9EA6-DF929625EA0E}">
        <p15:presenceInfo xmlns:p15="http://schemas.microsoft.com/office/powerpoint/2012/main" userId="2869fa792c78ca5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9841"/>
    <a:srgbClr val="99C63D"/>
    <a:srgbClr val="E6E6E6"/>
    <a:srgbClr val="FFFFFF"/>
    <a:srgbClr val="95C5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494" autoAdjust="0"/>
  </p:normalViewPr>
  <p:slideViewPr>
    <p:cSldViewPr snapToGrid="0">
      <p:cViewPr varScale="1">
        <p:scale>
          <a:sx n="59" d="100"/>
          <a:sy n="59" d="100"/>
        </p:scale>
        <p:origin x="204" y="60"/>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7A04B8-FFA2-4127-BDF6-5D9AA3C21658}" type="datetimeFigureOut">
              <a:rPr lang="en-US" smtClean="0"/>
              <a:t>8/16/2021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288806-7771-4D1A-B71D-CBFA025B1767}" type="slidenum">
              <a:rPr lang="en-US" smtClean="0"/>
              <a:t>‹#›</a:t>
            </a:fld>
            <a:endParaRPr lang="en-US"/>
          </a:p>
        </p:txBody>
      </p:sp>
    </p:spTree>
    <p:extLst>
      <p:ext uri="{BB962C8B-B14F-4D97-AF65-F5344CB8AC3E}">
        <p14:creationId xmlns:p14="http://schemas.microsoft.com/office/powerpoint/2010/main" val="589191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dirty="0"/>
          </a:p>
        </p:txBody>
      </p:sp>
      <p:sp>
        <p:nvSpPr>
          <p:cNvPr id="4" name="Slide Number Placeholder 3"/>
          <p:cNvSpPr>
            <a:spLocks noGrp="1"/>
          </p:cNvSpPr>
          <p:nvPr>
            <p:ph type="sldNum" sz="quarter" idx="5"/>
          </p:nvPr>
        </p:nvSpPr>
        <p:spPr/>
        <p:txBody>
          <a:bodyPr/>
          <a:lstStyle/>
          <a:p>
            <a:fld id="{B1288806-7771-4D1A-B71D-CBFA025B1767}" type="slidenum">
              <a:rPr lang="en-US" smtClean="0"/>
              <a:t>1</a:t>
            </a:fld>
            <a:endParaRPr lang="en-US"/>
          </a:p>
        </p:txBody>
      </p:sp>
    </p:spTree>
    <p:extLst>
      <p:ext uri="{BB962C8B-B14F-4D97-AF65-F5344CB8AC3E}">
        <p14:creationId xmlns:p14="http://schemas.microsoft.com/office/powerpoint/2010/main" val="3900381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18</a:t>
            </a:fld>
            <a:endParaRPr lang="en-US"/>
          </a:p>
        </p:txBody>
      </p:sp>
    </p:spTree>
    <p:extLst>
      <p:ext uri="{BB962C8B-B14F-4D97-AF65-F5344CB8AC3E}">
        <p14:creationId xmlns:p14="http://schemas.microsoft.com/office/powerpoint/2010/main" val="3533599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19</a:t>
            </a:fld>
            <a:endParaRPr lang="en-US"/>
          </a:p>
        </p:txBody>
      </p:sp>
    </p:spTree>
    <p:extLst>
      <p:ext uri="{BB962C8B-B14F-4D97-AF65-F5344CB8AC3E}">
        <p14:creationId xmlns:p14="http://schemas.microsoft.com/office/powerpoint/2010/main" val="1135578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20</a:t>
            </a:fld>
            <a:endParaRPr lang="en-US"/>
          </a:p>
        </p:txBody>
      </p:sp>
    </p:spTree>
    <p:extLst>
      <p:ext uri="{BB962C8B-B14F-4D97-AF65-F5344CB8AC3E}">
        <p14:creationId xmlns:p14="http://schemas.microsoft.com/office/powerpoint/2010/main" val="495185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21</a:t>
            </a:fld>
            <a:endParaRPr lang="en-US"/>
          </a:p>
        </p:txBody>
      </p:sp>
    </p:spTree>
    <p:extLst>
      <p:ext uri="{BB962C8B-B14F-4D97-AF65-F5344CB8AC3E}">
        <p14:creationId xmlns:p14="http://schemas.microsoft.com/office/powerpoint/2010/main" val="3967780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22</a:t>
            </a:fld>
            <a:endParaRPr lang="en-US"/>
          </a:p>
        </p:txBody>
      </p:sp>
    </p:spTree>
    <p:extLst>
      <p:ext uri="{BB962C8B-B14F-4D97-AF65-F5344CB8AC3E}">
        <p14:creationId xmlns:p14="http://schemas.microsoft.com/office/powerpoint/2010/main" val="121841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23</a:t>
            </a:fld>
            <a:endParaRPr lang="en-US"/>
          </a:p>
        </p:txBody>
      </p:sp>
    </p:spTree>
    <p:extLst>
      <p:ext uri="{BB962C8B-B14F-4D97-AF65-F5344CB8AC3E}">
        <p14:creationId xmlns:p14="http://schemas.microsoft.com/office/powerpoint/2010/main" val="28619242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24</a:t>
            </a:fld>
            <a:endParaRPr lang="en-US"/>
          </a:p>
        </p:txBody>
      </p:sp>
    </p:spTree>
    <p:extLst>
      <p:ext uri="{BB962C8B-B14F-4D97-AF65-F5344CB8AC3E}">
        <p14:creationId xmlns:p14="http://schemas.microsoft.com/office/powerpoint/2010/main" val="28619242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25</a:t>
            </a:fld>
            <a:endParaRPr lang="en-US"/>
          </a:p>
        </p:txBody>
      </p:sp>
    </p:spTree>
    <p:extLst>
      <p:ext uri="{BB962C8B-B14F-4D97-AF65-F5344CB8AC3E}">
        <p14:creationId xmlns:p14="http://schemas.microsoft.com/office/powerpoint/2010/main" val="3451104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26</a:t>
            </a:fld>
            <a:endParaRPr lang="en-US"/>
          </a:p>
        </p:txBody>
      </p:sp>
    </p:spTree>
    <p:extLst>
      <p:ext uri="{BB962C8B-B14F-4D97-AF65-F5344CB8AC3E}">
        <p14:creationId xmlns:p14="http://schemas.microsoft.com/office/powerpoint/2010/main" val="14062485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27</a:t>
            </a:fld>
            <a:endParaRPr lang="en-US"/>
          </a:p>
        </p:txBody>
      </p:sp>
    </p:spTree>
    <p:extLst>
      <p:ext uri="{BB962C8B-B14F-4D97-AF65-F5344CB8AC3E}">
        <p14:creationId xmlns:p14="http://schemas.microsoft.com/office/powerpoint/2010/main" val="47573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5</a:t>
            </a:fld>
            <a:endParaRPr lang="en-US"/>
          </a:p>
        </p:txBody>
      </p:sp>
    </p:spTree>
    <p:extLst>
      <p:ext uri="{BB962C8B-B14F-4D97-AF65-F5344CB8AC3E}">
        <p14:creationId xmlns:p14="http://schemas.microsoft.com/office/powerpoint/2010/main" val="17003281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29</a:t>
            </a:fld>
            <a:endParaRPr lang="en-US"/>
          </a:p>
        </p:txBody>
      </p:sp>
    </p:spTree>
    <p:extLst>
      <p:ext uri="{BB962C8B-B14F-4D97-AF65-F5344CB8AC3E}">
        <p14:creationId xmlns:p14="http://schemas.microsoft.com/office/powerpoint/2010/main" val="2336330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30</a:t>
            </a:fld>
            <a:endParaRPr lang="en-US"/>
          </a:p>
        </p:txBody>
      </p:sp>
    </p:spTree>
    <p:extLst>
      <p:ext uri="{BB962C8B-B14F-4D97-AF65-F5344CB8AC3E}">
        <p14:creationId xmlns:p14="http://schemas.microsoft.com/office/powerpoint/2010/main" val="2549765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31</a:t>
            </a:fld>
            <a:endParaRPr lang="en-US"/>
          </a:p>
        </p:txBody>
      </p:sp>
    </p:spTree>
    <p:extLst>
      <p:ext uri="{BB962C8B-B14F-4D97-AF65-F5344CB8AC3E}">
        <p14:creationId xmlns:p14="http://schemas.microsoft.com/office/powerpoint/2010/main" val="2549765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32</a:t>
            </a:fld>
            <a:endParaRPr lang="en-US"/>
          </a:p>
        </p:txBody>
      </p:sp>
    </p:spTree>
    <p:extLst>
      <p:ext uri="{BB962C8B-B14F-4D97-AF65-F5344CB8AC3E}">
        <p14:creationId xmlns:p14="http://schemas.microsoft.com/office/powerpoint/2010/main" val="28322539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33</a:t>
            </a:fld>
            <a:endParaRPr lang="en-US"/>
          </a:p>
        </p:txBody>
      </p:sp>
    </p:spTree>
    <p:extLst>
      <p:ext uri="{BB962C8B-B14F-4D97-AF65-F5344CB8AC3E}">
        <p14:creationId xmlns:p14="http://schemas.microsoft.com/office/powerpoint/2010/main" val="34518043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34</a:t>
            </a:fld>
            <a:endParaRPr lang="en-US"/>
          </a:p>
        </p:txBody>
      </p:sp>
    </p:spTree>
    <p:extLst>
      <p:ext uri="{BB962C8B-B14F-4D97-AF65-F5344CB8AC3E}">
        <p14:creationId xmlns:p14="http://schemas.microsoft.com/office/powerpoint/2010/main" val="3048714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35</a:t>
            </a:fld>
            <a:endParaRPr lang="en-US"/>
          </a:p>
        </p:txBody>
      </p:sp>
    </p:spTree>
    <p:extLst>
      <p:ext uri="{BB962C8B-B14F-4D97-AF65-F5344CB8AC3E}">
        <p14:creationId xmlns:p14="http://schemas.microsoft.com/office/powerpoint/2010/main" val="29439195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36</a:t>
            </a:fld>
            <a:endParaRPr lang="en-US"/>
          </a:p>
        </p:txBody>
      </p:sp>
    </p:spTree>
    <p:extLst>
      <p:ext uri="{BB962C8B-B14F-4D97-AF65-F5344CB8AC3E}">
        <p14:creationId xmlns:p14="http://schemas.microsoft.com/office/powerpoint/2010/main" val="37638943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37</a:t>
            </a:fld>
            <a:endParaRPr lang="en-US"/>
          </a:p>
        </p:txBody>
      </p:sp>
    </p:spTree>
    <p:extLst>
      <p:ext uri="{BB962C8B-B14F-4D97-AF65-F5344CB8AC3E}">
        <p14:creationId xmlns:p14="http://schemas.microsoft.com/office/powerpoint/2010/main" val="37638943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38</a:t>
            </a:fld>
            <a:endParaRPr lang="en-US"/>
          </a:p>
        </p:txBody>
      </p:sp>
    </p:spTree>
    <p:extLst>
      <p:ext uri="{BB962C8B-B14F-4D97-AF65-F5344CB8AC3E}">
        <p14:creationId xmlns:p14="http://schemas.microsoft.com/office/powerpoint/2010/main" val="2103611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6</a:t>
            </a:fld>
            <a:endParaRPr lang="en-US"/>
          </a:p>
        </p:txBody>
      </p:sp>
    </p:spTree>
    <p:extLst>
      <p:ext uri="{BB962C8B-B14F-4D97-AF65-F5344CB8AC3E}">
        <p14:creationId xmlns:p14="http://schemas.microsoft.com/office/powerpoint/2010/main" val="39827666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39</a:t>
            </a:fld>
            <a:endParaRPr lang="en-US"/>
          </a:p>
        </p:txBody>
      </p:sp>
    </p:spTree>
    <p:extLst>
      <p:ext uri="{BB962C8B-B14F-4D97-AF65-F5344CB8AC3E}">
        <p14:creationId xmlns:p14="http://schemas.microsoft.com/office/powerpoint/2010/main" val="21036117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40</a:t>
            </a:fld>
            <a:endParaRPr lang="en-US"/>
          </a:p>
        </p:txBody>
      </p:sp>
    </p:spTree>
    <p:extLst>
      <p:ext uri="{BB962C8B-B14F-4D97-AF65-F5344CB8AC3E}">
        <p14:creationId xmlns:p14="http://schemas.microsoft.com/office/powerpoint/2010/main" val="13129293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41</a:t>
            </a:fld>
            <a:endParaRPr lang="en-US"/>
          </a:p>
        </p:txBody>
      </p:sp>
    </p:spTree>
    <p:extLst>
      <p:ext uri="{BB962C8B-B14F-4D97-AF65-F5344CB8AC3E}">
        <p14:creationId xmlns:p14="http://schemas.microsoft.com/office/powerpoint/2010/main" val="13113647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42</a:t>
            </a:fld>
            <a:endParaRPr lang="en-US"/>
          </a:p>
        </p:txBody>
      </p:sp>
    </p:spTree>
    <p:extLst>
      <p:ext uri="{BB962C8B-B14F-4D97-AF65-F5344CB8AC3E}">
        <p14:creationId xmlns:p14="http://schemas.microsoft.com/office/powerpoint/2010/main" val="27344980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43</a:t>
            </a:fld>
            <a:endParaRPr lang="en-US"/>
          </a:p>
        </p:txBody>
      </p:sp>
    </p:spTree>
    <p:extLst>
      <p:ext uri="{BB962C8B-B14F-4D97-AF65-F5344CB8AC3E}">
        <p14:creationId xmlns:p14="http://schemas.microsoft.com/office/powerpoint/2010/main" val="41882641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44</a:t>
            </a:fld>
            <a:endParaRPr lang="en-US"/>
          </a:p>
        </p:txBody>
      </p:sp>
    </p:spTree>
    <p:extLst>
      <p:ext uri="{BB962C8B-B14F-4D97-AF65-F5344CB8AC3E}">
        <p14:creationId xmlns:p14="http://schemas.microsoft.com/office/powerpoint/2010/main" val="42842606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47</a:t>
            </a:fld>
            <a:endParaRPr lang="en-US"/>
          </a:p>
        </p:txBody>
      </p:sp>
    </p:spTree>
    <p:extLst>
      <p:ext uri="{BB962C8B-B14F-4D97-AF65-F5344CB8AC3E}">
        <p14:creationId xmlns:p14="http://schemas.microsoft.com/office/powerpoint/2010/main" val="39420174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49</a:t>
            </a:fld>
            <a:endParaRPr lang="en-US"/>
          </a:p>
        </p:txBody>
      </p:sp>
    </p:spTree>
    <p:extLst>
      <p:ext uri="{BB962C8B-B14F-4D97-AF65-F5344CB8AC3E}">
        <p14:creationId xmlns:p14="http://schemas.microsoft.com/office/powerpoint/2010/main" val="22543181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50</a:t>
            </a:fld>
            <a:endParaRPr lang="en-US"/>
          </a:p>
        </p:txBody>
      </p:sp>
    </p:spTree>
    <p:extLst>
      <p:ext uri="{BB962C8B-B14F-4D97-AF65-F5344CB8AC3E}">
        <p14:creationId xmlns:p14="http://schemas.microsoft.com/office/powerpoint/2010/main" val="2650990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7</a:t>
            </a:fld>
            <a:endParaRPr lang="en-US"/>
          </a:p>
        </p:txBody>
      </p:sp>
    </p:spTree>
    <p:extLst>
      <p:ext uri="{BB962C8B-B14F-4D97-AF65-F5344CB8AC3E}">
        <p14:creationId xmlns:p14="http://schemas.microsoft.com/office/powerpoint/2010/main" val="3904906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8</a:t>
            </a:fld>
            <a:endParaRPr lang="en-US"/>
          </a:p>
        </p:txBody>
      </p:sp>
    </p:spTree>
    <p:extLst>
      <p:ext uri="{BB962C8B-B14F-4D97-AF65-F5344CB8AC3E}">
        <p14:creationId xmlns:p14="http://schemas.microsoft.com/office/powerpoint/2010/main" val="134784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9</a:t>
            </a:fld>
            <a:endParaRPr lang="en-US"/>
          </a:p>
        </p:txBody>
      </p:sp>
    </p:spTree>
    <p:extLst>
      <p:ext uri="{BB962C8B-B14F-4D97-AF65-F5344CB8AC3E}">
        <p14:creationId xmlns:p14="http://schemas.microsoft.com/office/powerpoint/2010/main" val="149446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13</a:t>
            </a:fld>
            <a:endParaRPr lang="en-US"/>
          </a:p>
        </p:txBody>
      </p:sp>
    </p:spTree>
    <p:extLst>
      <p:ext uri="{BB962C8B-B14F-4D97-AF65-F5344CB8AC3E}">
        <p14:creationId xmlns:p14="http://schemas.microsoft.com/office/powerpoint/2010/main" val="1675923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16</a:t>
            </a:fld>
            <a:endParaRPr lang="en-US"/>
          </a:p>
        </p:txBody>
      </p:sp>
    </p:spTree>
    <p:extLst>
      <p:ext uri="{BB962C8B-B14F-4D97-AF65-F5344CB8AC3E}">
        <p14:creationId xmlns:p14="http://schemas.microsoft.com/office/powerpoint/2010/main" val="2995375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288806-7771-4D1A-B71D-CBFA025B1767}" type="slidenum">
              <a:rPr lang="en-US" smtClean="0"/>
              <a:t>17</a:t>
            </a:fld>
            <a:endParaRPr lang="en-US"/>
          </a:p>
        </p:txBody>
      </p:sp>
    </p:spTree>
    <p:extLst>
      <p:ext uri="{BB962C8B-B14F-4D97-AF65-F5344CB8AC3E}">
        <p14:creationId xmlns:p14="http://schemas.microsoft.com/office/powerpoint/2010/main" val="3603019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CFAE51-FCED-4634-9BDB-09C7CAF25896}"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2824999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0E809D-8B65-4CCE-9547-2196F61CD26F}"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235914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D5522-4017-4F7D-8E10-29DF7DBD390C}"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12147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7E881A-D2EC-4E56-84DD-10B498B4DDAD}"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3544787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80EF8-A1A8-47C5-A5D2-07E9AEC6BFA4}"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745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F01502-5AA7-47EC-B46B-1266C84EB383}"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1851530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62C504-D63F-4B97-A0E9-77969564E544}"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1731739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A2EA8A-02EB-477C-BEB6-1DF14236B0B1}"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4021300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0925A6-234D-4D12-B64B-1133BD5F856C}"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1549725529"/>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BF85E8-887E-4E2D-B172-B9BCEBC17B25}"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4122359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C10FEB-F6EB-414F-90C4-6813E21039C3}" type="datetime1">
              <a:rPr lang="vi-VN" smtClean="0"/>
              <a:t>16/08/2021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1053441536"/>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F09DC7-DF87-4BE8-864C-21D39A26AB3C}" type="datetime1">
              <a:rPr lang="vi-VN" smtClean="0"/>
              <a:t>16/08/2021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51358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E2953A9-C54F-4B0C-9135-04C023380D90}" type="datetime1">
              <a:rPr lang="vi-VN" smtClean="0"/>
              <a:t>16/08/2021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2802188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B3D4C4-1E54-4F5C-9840-D151A3F67E93}" type="datetime1">
              <a:rPr lang="vi-VN" smtClean="0"/>
              <a:t>16/08/2021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1046287065"/>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C4F53B-2284-4239-82CA-006BD617FF3F}" type="datetime1">
              <a:rPr lang="vi-VN" smtClean="0"/>
              <a:t>16/08/2021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1642655699"/>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F19810-2565-4DCB-887A-36CB41CA8D47}" type="datetime1">
              <a:rPr lang="vi-VN" smtClean="0"/>
              <a:t>16/08/2021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2221026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D98FC4-A62E-4861-87E6-39E27B623D0C}" type="datetime1">
              <a:rPr lang="vi-VN" smtClean="0"/>
              <a:t>16/08/2021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BD540-6206-4866-842A-6886CBAC8DB2}" type="slidenum">
              <a:rPr lang="en-US" smtClean="0"/>
              <a:t>‹#›</a:t>
            </a:fld>
            <a:endParaRPr lang="en-US"/>
          </a:p>
        </p:txBody>
      </p:sp>
    </p:spTree>
    <p:extLst>
      <p:ext uri="{BB962C8B-B14F-4D97-AF65-F5344CB8AC3E}">
        <p14:creationId xmlns:p14="http://schemas.microsoft.com/office/powerpoint/2010/main" val="3478314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5CEF0A-870E-4353-9405-70642EFA6A12}" type="datetime1">
              <a:rPr lang="vi-VN" smtClean="0"/>
              <a:t>16/08/2021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EBD540-6206-4866-842A-6886CBAC8DB2}" type="slidenum">
              <a:rPr lang="en-US" smtClean="0"/>
              <a:t>‹#›</a:t>
            </a:fld>
            <a:endParaRPr lang="en-US"/>
          </a:p>
        </p:txBody>
      </p:sp>
    </p:spTree>
    <p:extLst>
      <p:ext uri="{BB962C8B-B14F-4D97-AF65-F5344CB8AC3E}">
        <p14:creationId xmlns:p14="http://schemas.microsoft.com/office/powerpoint/2010/main" val="708583481"/>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 id="2147484148" r:id="rId12"/>
    <p:sldLayoutId id="2147484149" r:id="rId13"/>
    <p:sldLayoutId id="2147484150" r:id="rId14"/>
    <p:sldLayoutId id="2147484151" r:id="rId15"/>
    <p:sldLayoutId id="2147484152" r:id="rId16"/>
    <p:sldLayoutId id="2147484153" r:id="rId17"/>
  </p:sldLayoutIdLst>
  <p:transition spd="slow">
    <p:wipe/>
  </p:transition>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133F9-608F-463A-8564-2F11345FD62F}"/>
              </a:ext>
            </a:extLst>
          </p:cNvPr>
          <p:cNvSpPr>
            <a:spLocks noGrp="1"/>
          </p:cNvSpPr>
          <p:nvPr>
            <p:ph type="ctrTitle"/>
          </p:nvPr>
        </p:nvSpPr>
        <p:spPr>
          <a:xfrm>
            <a:off x="498228" y="2547258"/>
            <a:ext cx="10032999" cy="2458586"/>
          </a:xfrm>
        </p:spPr>
        <p:txBody>
          <a:bodyPr>
            <a:noAutofit/>
          </a:bodyPr>
          <a:lstStyle/>
          <a:p>
            <a:pPr algn="ctr"/>
            <a:r>
              <a:rPr lang="en-US" sz="4800" b="1" dirty="0">
                <a:solidFill>
                  <a:srgbClr val="699841"/>
                </a:solidFill>
                <a:latin typeface="Arial" pitchFamily="34" charset="0"/>
                <a:cs typeface="Arial" pitchFamily="34" charset="0"/>
              </a:rPr>
              <a:t>MỘT SỐ ĐIỂM </a:t>
            </a:r>
            <a:r>
              <a:rPr lang="en-US" sz="4800" b="1">
                <a:solidFill>
                  <a:srgbClr val="699841"/>
                </a:solidFill>
                <a:latin typeface="Arial" pitchFamily="34" charset="0"/>
                <a:cs typeface="Arial" pitchFamily="34" charset="0"/>
              </a:rPr>
              <a:t>MỚI </a:t>
            </a:r>
            <a:br>
              <a:rPr lang="en-US" sz="4800" b="1">
                <a:solidFill>
                  <a:srgbClr val="699841"/>
                </a:solidFill>
                <a:latin typeface="Arial" pitchFamily="34" charset="0"/>
                <a:cs typeface="Arial" pitchFamily="34" charset="0"/>
              </a:rPr>
            </a:br>
            <a:r>
              <a:rPr lang="en-US" sz="4800" b="1">
                <a:solidFill>
                  <a:srgbClr val="699841"/>
                </a:solidFill>
                <a:latin typeface="Arial" pitchFamily="34" charset="0"/>
                <a:cs typeface="Arial" pitchFamily="34" charset="0"/>
              </a:rPr>
              <a:t>NỔI </a:t>
            </a:r>
            <a:r>
              <a:rPr lang="en-US" sz="4800" b="1" dirty="0">
                <a:solidFill>
                  <a:srgbClr val="699841"/>
                </a:solidFill>
                <a:latin typeface="Arial" pitchFamily="34" charset="0"/>
                <a:cs typeface="Arial" pitchFamily="34" charset="0"/>
              </a:rPr>
              <a:t>BẬT </a:t>
            </a:r>
            <a:r>
              <a:rPr lang="en-US" sz="4800" b="1">
                <a:solidFill>
                  <a:srgbClr val="699841"/>
                </a:solidFill>
                <a:latin typeface="Arial" pitchFamily="34" charset="0"/>
                <a:cs typeface="Arial" pitchFamily="34" charset="0"/>
              </a:rPr>
              <a:t>TRONG CÁC </a:t>
            </a:r>
            <a:r>
              <a:rPr lang="en-US" sz="4800" b="1" dirty="0">
                <a:solidFill>
                  <a:srgbClr val="699841"/>
                </a:solidFill>
                <a:latin typeface="Arial" pitchFamily="34" charset="0"/>
                <a:cs typeface="Arial" pitchFamily="34" charset="0"/>
              </a:rPr>
              <a:t>VĂN </a:t>
            </a:r>
            <a:r>
              <a:rPr lang="en-US" sz="4800" b="1">
                <a:solidFill>
                  <a:srgbClr val="699841"/>
                </a:solidFill>
                <a:latin typeface="Arial" pitchFamily="34" charset="0"/>
                <a:cs typeface="Arial" pitchFamily="34" charset="0"/>
              </a:rPr>
              <a:t>KIỆN</a:t>
            </a:r>
            <a:r>
              <a:rPr lang="vi-VN" sz="4800" b="1">
                <a:solidFill>
                  <a:srgbClr val="699841"/>
                </a:solidFill>
                <a:latin typeface="Arial" pitchFamily="34" charset="0"/>
                <a:cs typeface="Arial" pitchFamily="34" charset="0"/>
              </a:rPr>
              <a:t> </a:t>
            </a:r>
            <a:br>
              <a:rPr lang="en-US" sz="4800" b="1">
                <a:solidFill>
                  <a:srgbClr val="699841"/>
                </a:solidFill>
                <a:latin typeface="Arial" pitchFamily="34" charset="0"/>
                <a:cs typeface="Arial" pitchFamily="34" charset="0"/>
              </a:rPr>
            </a:br>
            <a:r>
              <a:rPr lang="en-US" sz="4800" b="1">
                <a:solidFill>
                  <a:srgbClr val="699841"/>
                </a:solidFill>
                <a:latin typeface="Arial" pitchFamily="34" charset="0"/>
                <a:cs typeface="Arial" pitchFamily="34" charset="0"/>
              </a:rPr>
              <a:t>ĐẠI </a:t>
            </a:r>
            <a:r>
              <a:rPr lang="en-US" sz="4800" b="1" dirty="0">
                <a:solidFill>
                  <a:srgbClr val="699841"/>
                </a:solidFill>
                <a:latin typeface="Arial" pitchFamily="34" charset="0"/>
                <a:cs typeface="Arial" pitchFamily="34" charset="0"/>
              </a:rPr>
              <a:t>HỘI </a:t>
            </a:r>
            <a:r>
              <a:rPr lang="en-US" sz="4800" b="1">
                <a:solidFill>
                  <a:srgbClr val="699841"/>
                </a:solidFill>
                <a:latin typeface="Arial" pitchFamily="34" charset="0"/>
                <a:cs typeface="Arial" pitchFamily="34" charset="0"/>
              </a:rPr>
              <a:t>XIII CỦA </a:t>
            </a:r>
            <a:r>
              <a:rPr lang="en-US" sz="4800" b="1" dirty="0">
                <a:solidFill>
                  <a:srgbClr val="699841"/>
                </a:solidFill>
                <a:latin typeface="Arial" pitchFamily="34" charset="0"/>
                <a:cs typeface="Arial" pitchFamily="34" charset="0"/>
              </a:rPr>
              <a:t>ĐẢNG</a:t>
            </a:r>
          </a:p>
        </p:txBody>
      </p:sp>
    </p:spTree>
    <p:extLst>
      <p:ext uri="{BB962C8B-B14F-4D97-AF65-F5344CB8AC3E}">
        <p14:creationId xmlns:p14="http://schemas.microsoft.com/office/powerpoint/2010/main" val="403346215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457200" y="498158"/>
            <a:ext cx="9895340" cy="1879282"/>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sz="3900" dirty="0">
                <a:solidFill>
                  <a:schemeClr val="tx1"/>
                </a:solidFill>
                <a:latin typeface="Sitka Small" panose="02000505000000020004" pitchFamily="2" charset="0"/>
                <a:cs typeface="Times New Roman" pitchFamily="18" charset="0"/>
              </a:rPr>
              <a:t>IV. ĐIỂM MỚI TRONG ĐỊNH HƯỚNG PHÁT TRIỂN ĐẤT NƯỚC GIAI ĐOẠN 2021 – 2030. </a:t>
            </a:r>
            <a:endParaRPr lang="en-US" sz="3900" dirty="0">
              <a:solidFill>
                <a:schemeClr val="tx1"/>
              </a:solidFill>
              <a:latin typeface="Sitka Small" panose="02000505000000020004" pitchFamily="2" charset="0"/>
              <a:cs typeface="Times New Roman" pitchFamily="18" charset="0"/>
            </a:endParaRPr>
          </a:p>
        </p:txBody>
      </p:sp>
      <p:sp>
        <p:nvSpPr>
          <p:cNvPr id="4" name="Content Placeholder 2">
            <a:extLst>
              <a:ext uri="{FF2B5EF4-FFF2-40B4-BE49-F238E27FC236}">
                <a16:creationId xmlns:a16="http://schemas.microsoft.com/office/drawing/2014/main" id="{6E262462-9F27-4070-B9EA-79D71E8B5115}"/>
              </a:ext>
            </a:extLst>
          </p:cNvPr>
          <p:cNvSpPr txBox="1">
            <a:spLocks/>
          </p:cNvSpPr>
          <p:nvPr/>
        </p:nvSpPr>
        <p:spPr>
          <a:xfrm>
            <a:off x="606056" y="2580638"/>
            <a:ext cx="10834104" cy="3418379"/>
          </a:xfrm>
          <a:prstGeom prst="rect">
            <a:avLst/>
          </a:prstGeom>
          <a:solidFill>
            <a:srgbClr val="699841"/>
          </a:solidFill>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393192" lvl="1" indent="0" algn="ctr" defTabSz="914400">
              <a:buNone/>
            </a:pPr>
            <a:r>
              <a:rPr lang="en-US" sz="6200" b="1">
                <a:cs typeface="Times New Roman" pitchFamily="18" charset="0"/>
              </a:rPr>
              <a:t>	</a:t>
            </a:r>
            <a:r>
              <a:rPr lang="vi-VN" sz="6200" b="1">
                <a:cs typeface="Times New Roman" pitchFamily="18" charset="0"/>
              </a:rPr>
              <a:t>Báo </a:t>
            </a:r>
            <a:r>
              <a:rPr lang="vi-VN" sz="6200" b="1" dirty="0">
                <a:cs typeface="Times New Roman" pitchFamily="18" charset="0"/>
              </a:rPr>
              <a:t>cáo chính trị nêu định hướng phát triển đất nước 10 năm tới</a:t>
            </a:r>
            <a:r>
              <a:rPr lang="en-US" sz="6200" b="1" dirty="0">
                <a:cs typeface="Times New Roman" pitchFamily="18" charset="0"/>
              </a:rPr>
              <a:t>     </a:t>
            </a:r>
          </a:p>
        </p:txBody>
      </p:sp>
    </p:spTree>
    <p:extLst>
      <p:ext uri="{BB962C8B-B14F-4D97-AF65-F5344CB8AC3E}">
        <p14:creationId xmlns:p14="http://schemas.microsoft.com/office/powerpoint/2010/main" val="31071257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AA130B-B065-49C3-8B95-2DFF03FA98CD}"/>
              </a:ext>
            </a:extLst>
          </p:cNvPr>
          <p:cNvSpPr txBox="1"/>
          <p:nvPr/>
        </p:nvSpPr>
        <p:spPr>
          <a:xfrm>
            <a:off x="628178" y="313829"/>
            <a:ext cx="10954221" cy="646331"/>
          </a:xfrm>
          <a:prstGeom prst="rect">
            <a:avLst/>
          </a:prstGeom>
          <a:solidFill>
            <a:srgbClr val="699841"/>
          </a:solidFill>
        </p:spPr>
        <p:txBody>
          <a:bodyPr wrap="square">
            <a:spAutoFit/>
          </a:bodyPr>
          <a:lstStyle/>
          <a:p>
            <a:pPr algn="just"/>
            <a:r>
              <a:rPr lang="en-US" sz="3600" i="1" dirty="0">
                <a:latin typeface="Arial" pitchFamily="34" charset="0"/>
                <a:ea typeface="Times New Roman" panose="02020603050405020304" pitchFamily="18" charset="0"/>
                <a:cs typeface="Arial" pitchFamily="34" charset="0"/>
              </a:rPr>
              <a:t>(1)</a:t>
            </a:r>
            <a:r>
              <a:rPr lang="en-US" sz="3600"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Định</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hướng</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về</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xây</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dựng</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hoàn</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thiện</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thể</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chế</a:t>
            </a:r>
            <a:endParaRPr lang="en-US" sz="3200" dirty="0">
              <a:latin typeface="Arial" pitchFamily="34" charset="0"/>
              <a:cs typeface="Arial" pitchFamily="34" charset="0"/>
            </a:endParaRPr>
          </a:p>
        </p:txBody>
      </p:sp>
      <p:sp>
        <p:nvSpPr>
          <p:cNvPr id="6" name="TextBox 5">
            <a:extLst>
              <a:ext uri="{FF2B5EF4-FFF2-40B4-BE49-F238E27FC236}">
                <a16:creationId xmlns:a16="http://schemas.microsoft.com/office/drawing/2014/main" id="{3FC1E03F-BC3E-4A8D-8BC1-ADE325A243FC}"/>
              </a:ext>
            </a:extLst>
          </p:cNvPr>
          <p:cNvSpPr txBox="1"/>
          <p:nvPr/>
        </p:nvSpPr>
        <p:spPr>
          <a:xfrm>
            <a:off x="628178" y="1165363"/>
            <a:ext cx="10954221" cy="646331"/>
          </a:xfrm>
          <a:prstGeom prst="rect">
            <a:avLst/>
          </a:prstGeom>
          <a:solidFill>
            <a:srgbClr val="699841"/>
          </a:solidFill>
        </p:spPr>
        <p:txBody>
          <a:bodyPr wrap="square">
            <a:spAutoFit/>
          </a:bodyPr>
          <a:lstStyle/>
          <a:p>
            <a:pPr algn="just"/>
            <a:r>
              <a:rPr lang="en-US" sz="3600" i="1" dirty="0">
                <a:latin typeface="Arial" pitchFamily="34" charset="0"/>
                <a:ea typeface="Times New Roman" panose="02020603050405020304" pitchFamily="18" charset="0"/>
                <a:cs typeface="Arial" pitchFamily="34" charset="0"/>
              </a:rPr>
              <a:t>(2)</a:t>
            </a:r>
            <a:r>
              <a:rPr lang="en-US" sz="3600"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Định</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hướng</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về</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phát</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triển</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kinh</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tế</a:t>
            </a:r>
            <a:endParaRPr lang="en-US" sz="3200" dirty="0">
              <a:latin typeface="Arial" pitchFamily="34" charset="0"/>
              <a:cs typeface="Arial" pitchFamily="34" charset="0"/>
            </a:endParaRPr>
          </a:p>
        </p:txBody>
      </p:sp>
      <p:sp>
        <p:nvSpPr>
          <p:cNvPr id="9" name="TextBox 8">
            <a:extLst>
              <a:ext uri="{FF2B5EF4-FFF2-40B4-BE49-F238E27FC236}">
                <a16:creationId xmlns:a16="http://schemas.microsoft.com/office/drawing/2014/main" id="{2CEBA92D-CEED-4D37-8F11-F2B9C53EB7C1}"/>
              </a:ext>
            </a:extLst>
          </p:cNvPr>
          <p:cNvSpPr txBox="1"/>
          <p:nvPr/>
        </p:nvSpPr>
        <p:spPr>
          <a:xfrm>
            <a:off x="628178" y="1980900"/>
            <a:ext cx="10954221" cy="1200329"/>
          </a:xfrm>
          <a:prstGeom prst="rect">
            <a:avLst/>
          </a:prstGeom>
          <a:solidFill>
            <a:srgbClr val="699841"/>
          </a:solidFill>
        </p:spPr>
        <p:txBody>
          <a:bodyPr wrap="square">
            <a:spAutoFit/>
          </a:bodyPr>
          <a:lstStyle/>
          <a:p>
            <a:pPr algn="just"/>
            <a:r>
              <a:rPr lang="en-US" sz="3600" i="1" dirty="0">
                <a:latin typeface="Arial" pitchFamily="34" charset="0"/>
                <a:ea typeface="Times New Roman" panose="02020603050405020304" pitchFamily="18" charset="0"/>
                <a:cs typeface="Arial" pitchFamily="34" charset="0"/>
              </a:rPr>
              <a:t>(3)</a:t>
            </a:r>
            <a:r>
              <a:rPr lang="en-US" sz="3600">
                <a:latin typeface="Arial" pitchFamily="34" charset="0"/>
                <a:ea typeface="Times New Roman" panose="02020603050405020304" pitchFamily="18" charset="0"/>
                <a:cs typeface="Arial" pitchFamily="34" charset="0"/>
              </a:rPr>
              <a:t> </a:t>
            </a:r>
            <a:r>
              <a:rPr lang="en-US" sz="3600" i="1">
                <a:latin typeface="Arial" pitchFamily="34" charset="0"/>
                <a:ea typeface="Times New Roman" panose="02020603050405020304" pitchFamily="18" charset="0"/>
                <a:cs typeface="Arial" pitchFamily="34" charset="0"/>
              </a:rPr>
              <a:t>Định </a:t>
            </a:r>
            <a:r>
              <a:rPr lang="en-US" sz="3600" i="1" dirty="0" err="1">
                <a:latin typeface="Arial" pitchFamily="34" charset="0"/>
                <a:ea typeface="Times New Roman" panose="02020603050405020304" pitchFamily="18" charset="0"/>
                <a:cs typeface="Arial" pitchFamily="34" charset="0"/>
              </a:rPr>
              <a:t>hướng</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về</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phát</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triển</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giáo</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dục</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và</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đào</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tạo</a:t>
            </a:r>
            <a:r>
              <a:rPr lang="en-US" sz="3600" i="1" dirty="0">
                <a:latin typeface="Arial" pitchFamily="34" charset="0"/>
                <a:ea typeface="Times New Roman" panose="02020603050405020304" pitchFamily="18" charset="0"/>
                <a:cs typeface="Arial" pitchFamily="34" charset="0"/>
              </a:rPr>
              <a:t>, khoa </a:t>
            </a:r>
            <a:r>
              <a:rPr lang="en-US" sz="3600" i="1" dirty="0" err="1">
                <a:latin typeface="Arial" pitchFamily="34" charset="0"/>
                <a:ea typeface="Times New Roman" panose="02020603050405020304" pitchFamily="18" charset="0"/>
                <a:cs typeface="Arial" pitchFamily="34" charset="0"/>
              </a:rPr>
              <a:t>học</a:t>
            </a:r>
            <a:r>
              <a:rPr lang="en-US" sz="3600" i="1" dirty="0">
                <a:latin typeface="Arial" pitchFamily="34" charset="0"/>
                <a:ea typeface="Times New Roman" panose="02020603050405020304" pitchFamily="18" charset="0"/>
                <a:cs typeface="Arial" pitchFamily="34" charset="0"/>
              </a:rPr>
              <a:t> </a:t>
            </a:r>
            <a:r>
              <a:rPr lang="en-US" sz="3600" i="1" dirty="0" err="1">
                <a:latin typeface="Arial" pitchFamily="34" charset="0"/>
                <a:ea typeface="Times New Roman" panose="02020603050405020304" pitchFamily="18" charset="0"/>
                <a:cs typeface="Arial" pitchFamily="34" charset="0"/>
              </a:rPr>
              <a:t>và</a:t>
            </a:r>
            <a:r>
              <a:rPr lang="en-US" sz="3600" i="1" dirty="0">
                <a:latin typeface="Arial" pitchFamily="34" charset="0"/>
                <a:ea typeface="Times New Roman" panose="02020603050405020304" pitchFamily="18" charset="0"/>
                <a:cs typeface="Arial" pitchFamily="34" charset="0"/>
              </a:rPr>
              <a:t> </a:t>
            </a:r>
            <a:r>
              <a:rPr lang="en-US" sz="3600" i="1" err="1">
                <a:latin typeface="Arial" pitchFamily="34" charset="0"/>
                <a:ea typeface="Times New Roman" panose="02020603050405020304" pitchFamily="18" charset="0"/>
                <a:cs typeface="Arial" pitchFamily="34" charset="0"/>
              </a:rPr>
              <a:t>công</a:t>
            </a:r>
            <a:r>
              <a:rPr lang="en-US" sz="3600" i="1">
                <a:latin typeface="Arial" pitchFamily="34" charset="0"/>
                <a:ea typeface="Times New Roman" panose="02020603050405020304" pitchFamily="18" charset="0"/>
                <a:cs typeface="Arial" pitchFamily="34" charset="0"/>
              </a:rPr>
              <a:t> nghệ</a:t>
            </a:r>
          </a:p>
        </p:txBody>
      </p:sp>
      <p:sp>
        <p:nvSpPr>
          <p:cNvPr id="5" name="TextBox 4">
            <a:extLst>
              <a:ext uri="{FF2B5EF4-FFF2-40B4-BE49-F238E27FC236}">
                <a16:creationId xmlns:a16="http://schemas.microsoft.com/office/drawing/2014/main" id="{AE91FB76-DFDA-4380-A65A-1EC888F75AB8}"/>
              </a:ext>
            </a:extLst>
          </p:cNvPr>
          <p:cNvSpPr txBox="1"/>
          <p:nvPr/>
        </p:nvSpPr>
        <p:spPr>
          <a:xfrm>
            <a:off x="628474" y="3364492"/>
            <a:ext cx="10953925" cy="1200329"/>
          </a:xfrm>
          <a:prstGeom prst="rect">
            <a:avLst/>
          </a:prstGeom>
          <a:solidFill>
            <a:srgbClr val="699841"/>
          </a:solidFill>
        </p:spPr>
        <p:txBody>
          <a:bodyPr wrap="square">
            <a:spAutoFit/>
          </a:bodyPr>
          <a:lstStyle/>
          <a:p>
            <a:pPr algn="just"/>
            <a:r>
              <a:rPr lang="vi-VN" sz="3600" i="1" dirty="0">
                <a:latin typeface="Arial" pitchFamily="34" charset="0"/>
                <a:ea typeface="Times New Roman" panose="02020603050405020304" pitchFamily="18" charset="0"/>
                <a:cs typeface="Arial" pitchFamily="34" charset="0"/>
              </a:rPr>
              <a:t>(4) Định hướng phát triển con người và xây dựng nền văn hóa</a:t>
            </a:r>
            <a:endParaRPr lang="en-US" sz="3200" dirty="0">
              <a:latin typeface="Arial" pitchFamily="34" charset="0"/>
              <a:cs typeface="Arial" pitchFamily="34" charset="0"/>
            </a:endParaRPr>
          </a:p>
        </p:txBody>
      </p:sp>
      <p:sp>
        <p:nvSpPr>
          <p:cNvPr id="7" name="TextBox 6">
            <a:extLst>
              <a:ext uri="{FF2B5EF4-FFF2-40B4-BE49-F238E27FC236}">
                <a16:creationId xmlns:a16="http://schemas.microsoft.com/office/drawing/2014/main" id="{7ED0E355-622B-4991-8864-48D13EA147FF}"/>
              </a:ext>
            </a:extLst>
          </p:cNvPr>
          <p:cNvSpPr txBox="1"/>
          <p:nvPr/>
        </p:nvSpPr>
        <p:spPr>
          <a:xfrm>
            <a:off x="628178" y="4720374"/>
            <a:ext cx="10954221" cy="646331"/>
          </a:xfrm>
          <a:prstGeom prst="rect">
            <a:avLst/>
          </a:prstGeom>
          <a:solidFill>
            <a:srgbClr val="699841"/>
          </a:solidFill>
        </p:spPr>
        <p:txBody>
          <a:bodyPr wrap="square">
            <a:spAutoFit/>
          </a:bodyPr>
          <a:lstStyle/>
          <a:p>
            <a:pPr algn="just"/>
            <a:r>
              <a:rPr lang="vi-VN" sz="3600" i="1" dirty="0">
                <a:ea typeface="Times New Roman" panose="02020603050405020304" pitchFamily="18" charset="0"/>
              </a:rPr>
              <a:t>(5) Định hướng về quản lý phát triển xã hội</a:t>
            </a:r>
            <a:endParaRPr lang="en-US" sz="3200" dirty="0">
              <a:cs typeface="Times New Roman" panose="02020603050405020304" pitchFamily="18" charset="0"/>
            </a:endParaRPr>
          </a:p>
        </p:txBody>
      </p:sp>
      <p:sp>
        <p:nvSpPr>
          <p:cNvPr id="8" name="TextBox 7">
            <a:extLst>
              <a:ext uri="{FF2B5EF4-FFF2-40B4-BE49-F238E27FC236}">
                <a16:creationId xmlns:a16="http://schemas.microsoft.com/office/drawing/2014/main" id="{E20676A4-B277-450A-BB5D-954F01D46ED9}"/>
              </a:ext>
            </a:extLst>
          </p:cNvPr>
          <p:cNvSpPr txBox="1"/>
          <p:nvPr/>
        </p:nvSpPr>
        <p:spPr>
          <a:xfrm>
            <a:off x="628178" y="5508201"/>
            <a:ext cx="10954221" cy="1200329"/>
          </a:xfrm>
          <a:prstGeom prst="rect">
            <a:avLst/>
          </a:prstGeom>
          <a:solidFill>
            <a:srgbClr val="699841"/>
          </a:solidFill>
        </p:spPr>
        <p:txBody>
          <a:bodyPr wrap="square">
            <a:spAutoFit/>
          </a:bodyPr>
          <a:lstStyle/>
          <a:p>
            <a:pPr algn="just"/>
            <a:r>
              <a:rPr lang="en-US" sz="3600" i="1" spc="-20" dirty="0">
                <a:latin typeface="Arial" pitchFamily="34" charset="0"/>
                <a:ea typeface="Times New Roman" panose="02020603050405020304" pitchFamily="18" charset="0"/>
                <a:cs typeface="Arial" pitchFamily="34" charset="0"/>
              </a:rPr>
              <a:t>(6)</a:t>
            </a:r>
            <a:r>
              <a:rPr lang="en-US" sz="3600"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Định</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hướng</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về</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thích</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ứng</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với</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biến</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đổi</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khí</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hậu</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bảo</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vệ</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môi</a:t>
            </a:r>
            <a:r>
              <a:rPr lang="en-US" sz="3600" i="1" spc="-20" dirty="0">
                <a:latin typeface="Arial" pitchFamily="34" charset="0"/>
                <a:ea typeface="Times New Roman" panose="02020603050405020304" pitchFamily="18" charset="0"/>
                <a:cs typeface="Arial" pitchFamily="34" charset="0"/>
              </a:rPr>
              <a:t> </a:t>
            </a:r>
            <a:r>
              <a:rPr lang="en-US" sz="3600" i="1" spc="-20" dirty="0" err="1">
                <a:latin typeface="Arial" pitchFamily="34" charset="0"/>
                <a:ea typeface="Times New Roman" panose="02020603050405020304" pitchFamily="18" charset="0"/>
                <a:cs typeface="Arial" pitchFamily="34" charset="0"/>
              </a:rPr>
              <a:t>trường</a:t>
            </a:r>
            <a:endParaRPr lang="en-US" sz="3200" dirty="0">
              <a:latin typeface="Arial" pitchFamily="34" charset="0"/>
              <a:cs typeface="Arial" pitchFamily="34" charset="0"/>
            </a:endParaRPr>
          </a:p>
        </p:txBody>
      </p:sp>
    </p:spTree>
    <p:extLst>
      <p:ext uri="{BB962C8B-B14F-4D97-AF65-F5344CB8AC3E}">
        <p14:creationId xmlns:p14="http://schemas.microsoft.com/office/powerpoint/2010/main" val="39518894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9" grpId="0" animBg="1"/>
      <p:bldP spid="5"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FC1E03F-BC3E-4A8D-8BC1-ADE325A243FC}"/>
              </a:ext>
            </a:extLst>
          </p:cNvPr>
          <p:cNvSpPr txBox="1"/>
          <p:nvPr/>
        </p:nvSpPr>
        <p:spPr>
          <a:xfrm>
            <a:off x="489865" y="961953"/>
            <a:ext cx="10950883" cy="707886"/>
          </a:xfrm>
          <a:prstGeom prst="rect">
            <a:avLst/>
          </a:prstGeom>
          <a:solidFill>
            <a:srgbClr val="699841"/>
          </a:solidFill>
        </p:spPr>
        <p:txBody>
          <a:bodyPr wrap="square">
            <a:spAutoFit/>
          </a:bodyPr>
          <a:lstStyle/>
          <a:p>
            <a:pPr algn="just"/>
            <a:r>
              <a:rPr lang="en-US" sz="4000" i="1" dirty="0">
                <a:latin typeface="Arial" pitchFamily="34" charset="0"/>
                <a:ea typeface="Times New Roman" panose="02020603050405020304" pitchFamily="18" charset="0"/>
                <a:cs typeface="Arial" pitchFamily="34" charset="0"/>
              </a:rPr>
              <a:t>(7) </a:t>
            </a:r>
            <a:r>
              <a:rPr lang="en-US" sz="4000" i="1" dirty="0" err="1">
                <a:latin typeface="Arial" pitchFamily="34" charset="0"/>
                <a:ea typeface="Times New Roman" panose="02020603050405020304" pitchFamily="18" charset="0"/>
                <a:cs typeface="Arial" pitchFamily="34" charset="0"/>
              </a:rPr>
              <a:t>Định</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hướng</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về</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bảo</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vệ</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Tổ</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quốc</a:t>
            </a:r>
            <a:endParaRPr lang="en-US" sz="3600" dirty="0">
              <a:latin typeface="Arial" pitchFamily="34" charset="0"/>
              <a:cs typeface="Arial" pitchFamily="34" charset="0"/>
            </a:endParaRPr>
          </a:p>
        </p:txBody>
      </p:sp>
      <p:sp>
        <p:nvSpPr>
          <p:cNvPr id="9" name="TextBox 8">
            <a:extLst>
              <a:ext uri="{FF2B5EF4-FFF2-40B4-BE49-F238E27FC236}">
                <a16:creationId xmlns:a16="http://schemas.microsoft.com/office/drawing/2014/main" id="{2CEBA92D-CEED-4D37-8F11-F2B9C53EB7C1}"/>
              </a:ext>
            </a:extLst>
          </p:cNvPr>
          <p:cNvSpPr txBox="1"/>
          <p:nvPr/>
        </p:nvSpPr>
        <p:spPr>
          <a:xfrm>
            <a:off x="516713" y="1783845"/>
            <a:ext cx="10924035" cy="707886"/>
          </a:xfrm>
          <a:prstGeom prst="rect">
            <a:avLst/>
          </a:prstGeom>
          <a:solidFill>
            <a:srgbClr val="699841"/>
          </a:solidFill>
        </p:spPr>
        <p:txBody>
          <a:bodyPr wrap="square">
            <a:spAutoFit/>
          </a:bodyPr>
          <a:lstStyle/>
          <a:p>
            <a:pPr algn="just"/>
            <a:r>
              <a:rPr lang="en-US" sz="4000" i="1" spc="-10" dirty="0">
                <a:latin typeface="Arial" pitchFamily="34" charset="0"/>
                <a:ea typeface="Times New Roman" panose="02020603050405020304" pitchFamily="18" charset="0"/>
                <a:cs typeface="Arial" pitchFamily="34" charset="0"/>
              </a:rPr>
              <a:t> (8) </a:t>
            </a:r>
            <a:r>
              <a:rPr lang="en-US" sz="4000" i="1" spc="-10" dirty="0" err="1">
                <a:latin typeface="Arial" pitchFamily="34" charset="0"/>
                <a:ea typeface="Times New Roman" panose="02020603050405020304" pitchFamily="18" charset="0"/>
                <a:cs typeface="Arial" pitchFamily="34" charset="0"/>
              </a:rPr>
              <a:t>Định</a:t>
            </a:r>
            <a:r>
              <a:rPr lang="en-US" sz="4000" i="1" spc="-10" dirty="0">
                <a:latin typeface="Arial" pitchFamily="34" charset="0"/>
                <a:ea typeface="Times New Roman" panose="02020603050405020304" pitchFamily="18" charset="0"/>
                <a:cs typeface="Arial" pitchFamily="34" charset="0"/>
              </a:rPr>
              <a:t> </a:t>
            </a:r>
            <a:r>
              <a:rPr lang="en-US" sz="4000" i="1" spc="-10" dirty="0" err="1">
                <a:latin typeface="Arial" pitchFamily="34" charset="0"/>
                <a:ea typeface="Times New Roman" panose="02020603050405020304" pitchFamily="18" charset="0"/>
                <a:cs typeface="Arial" pitchFamily="34" charset="0"/>
              </a:rPr>
              <a:t>hướng</a:t>
            </a:r>
            <a:r>
              <a:rPr lang="en-US" sz="4000" i="1" spc="-10" dirty="0">
                <a:latin typeface="Arial" pitchFamily="34" charset="0"/>
                <a:ea typeface="Times New Roman" panose="02020603050405020304" pitchFamily="18" charset="0"/>
                <a:cs typeface="Arial" pitchFamily="34" charset="0"/>
              </a:rPr>
              <a:t> </a:t>
            </a:r>
            <a:r>
              <a:rPr lang="en-US" sz="4000" i="1" spc="-10" dirty="0" err="1">
                <a:latin typeface="Arial" pitchFamily="34" charset="0"/>
                <a:ea typeface="Times New Roman" panose="02020603050405020304" pitchFamily="18" charset="0"/>
                <a:cs typeface="Arial" pitchFamily="34" charset="0"/>
              </a:rPr>
              <a:t>về</a:t>
            </a:r>
            <a:r>
              <a:rPr lang="en-US" sz="4000" i="1" spc="-10" dirty="0">
                <a:latin typeface="Arial" pitchFamily="34" charset="0"/>
                <a:ea typeface="Times New Roman" panose="02020603050405020304" pitchFamily="18" charset="0"/>
                <a:cs typeface="Arial" pitchFamily="34" charset="0"/>
              </a:rPr>
              <a:t> </a:t>
            </a:r>
            <a:r>
              <a:rPr lang="en-US" sz="4000" i="1" spc="-10" dirty="0" err="1">
                <a:latin typeface="Arial" pitchFamily="34" charset="0"/>
                <a:ea typeface="Times New Roman" panose="02020603050405020304" pitchFamily="18" charset="0"/>
                <a:cs typeface="Arial" pitchFamily="34" charset="0"/>
              </a:rPr>
              <a:t>đối</a:t>
            </a:r>
            <a:r>
              <a:rPr lang="en-US" sz="4000" i="1" spc="-10" dirty="0">
                <a:latin typeface="Arial" pitchFamily="34" charset="0"/>
                <a:ea typeface="Times New Roman" panose="02020603050405020304" pitchFamily="18" charset="0"/>
                <a:cs typeface="Arial" pitchFamily="34" charset="0"/>
              </a:rPr>
              <a:t> </a:t>
            </a:r>
            <a:r>
              <a:rPr lang="en-US" sz="4000" i="1" spc="-10" dirty="0" err="1">
                <a:latin typeface="Arial" pitchFamily="34" charset="0"/>
                <a:ea typeface="Times New Roman" panose="02020603050405020304" pitchFamily="18" charset="0"/>
                <a:cs typeface="Arial" pitchFamily="34" charset="0"/>
              </a:rPr>
              <a:t>ngoại</a:t>
            </a:r>
            <a:endParaRPr lang="en-US" sz="3600" dirty="0">
              <a:latin typeface="Arial" pitchFamily="34" charset="0"/>
              <a:cs typeface="Arial" pitchFamily="34" charset="0"/>
            </a:endParaRPr>
          </a:p>
        </p:txBody>
      </p:sp>
      <p:sp>
        <p:nvSpPr>
          <p:cNvPr id="5" name="TextBox 4">
            <a:extLst>
              <a:ext uri="{FF2B5EF4-FFF2-40B4-BE49-F238E27FC236}">
                <a16:creationId xmlns:a16="http://schemas.microsoft.com/office/drawing/2014/main" id="{AE91FB76-DFDA-4380-A65A-1EC888F75AB8}"/>
              </a:ext>
            </a:extLst>
          </p:cNvPr>
          <p:cNvSpPr txBox="1"/>
          <p:nvPr/>
        </p:nvSpPr>
        <p:spPr>
          <a:xfrm>
            <a:off x="489866" y="2678874"/>
            <a:ext cx="10950882" cy="707886"/>
          </a:xfrm>
          <a:prstGeom prst="rect">
            <a:avLst/>
          </a:prstGeom>
          <a:solidFill>
            <a:srgbClr val="699841"/>
          </a:solidFill>
        </p:spPr>
        <p:txBody>
          <a:bodyPr wrap="square">
            <a:spAutoFit/>
          </a:bodyPr>
          <a:lstStyle/>
          <a:p>
            <a:pPr algn="just"/>
            <a:r>
              <a:rPr lang="en-US" sz="4000" i="1" dirty="0">
                <a:latin typeface="Arial" pitchFamily="34" charset="0"/>
                <a:ea typeface="Times New Roman" panose="02020603050405020304" pitchFamily="18" charset="0"/>
                <a:cs typeface="Arial" pitchFamily="34" charset="0"/>
              </a:rPr>
              <a:t>(9) </a:t>
            </a:r>
            <a:r>
              <a:rPr lang="en-US" sz="4000" i="1" dirty="0" err="1">
                <a:latin typeface="Arial" pitchFamily="34" charset="0"/>
                <a:ea typeface="Times New Roman" panose="02020603050405020304" pitchFamily="18" charset="0"/>
                <a:cs typeface="Arial" pitchFamily="34" charset="0"/>
              </a:rPr>
              <a:t>Định</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hướng</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về</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đại</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đoàn</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kết</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toàn</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dân</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tộc</a:t>
            </a:r>
            <a:endParaRPr lang="en-US" sz="3600" dirty="0">
              <a:latin typeface="Arial" pitchFamily="34" charset="0"/>
              <a:cs typeface="Arial" pitchFamily="34" charset="0"/>
            </a:endParaRPr>
          </a:p>
        </p:txBody>
      </p:sp>
      <p:sp>
        <p:nvSpPr>
          <p:cNvPr id="7" name="TextBox 6">
            <a:extLst>
              <a:ext uri="{FF2B5EF4-FFF2-40B4-BE49-F238E27FC236}">
                <a16:creationId xmlns:a16="http://schemas.microsoft.com/office/drawing/2014/main" id="{7ED0E355-622B-4991-8864-48D13EA147FF}"/>
              </a:ext>
            </a:extLst>
          </p:cNvPr>
          <p:cNvSpPr txBox="1"/>
          <p:nvPr/>
        </p:nvSpPr>
        <p:spPr>
          <a:xfrm>
            <a:off x="516714" y="3592262"/>
            <a:ext cx="10924034" cy="707886"/>
          </a:xfrm>
          <a:prstGeom prst="rect">
            <a:avLst/>
          </a:prstGeom>
          <a:solidFill>
            <a:srgbClr val="699841"/>
          </a:solidFill>
        </p:spPr>
        <p:txBody>
          <a:bodyPr wrap="square">
            <a:spAutoFit/>
          </a:bodyPr>
          <a:lstStyle/>
          <a:p>
            <a:pPr algn="just"/>
            <a:r>
              <a:rPr lang="en-US" sz="4000" i="1" dirty="0">
                <a:latin typeface="Arial" pitchFamily="34" charset="0"/>
                <a:ea typeface="Times New Roman" panose="02020603050405020304" pitchFamily="18" charset="0"/>
                <a:cs typeface="Arial" pitchFamily="34" charset="0"/>
              </a:rPr>
              <a:t>(10) </a:t>
            </a:r>
            <a:r>
              <a:rPr lang="en-US" sz="4000" i="1" dirty="0" err="1">
                <a:latin typeface="Arial" pitchFamily="34" charset="0"/>
                <a:ea typeface="Times New Roman" panose="02020603050405020304" pitchFamily="18" charset="0"/>
                <a:cs typeface="Arial" pitchFamily="34" charset="0"/>
              </a:rPr>
              <a:t>Định</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hướng</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về</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xây</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dựng</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Nhà</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nước</a:t>
            </a:r>
            <a:endParaRPr lang="en-US" sz="3600" dirty="0">
              <a:latin typeface="Arial" pitchFamily="34" charset="0"/>
              <a:cs typeface="Arial" pitchFamily="34" charset="0"/>
            </a:endParaRPr>
          </a:p>
        </p:txBody>
      </p:sp>
      <p:sp>
        <p:nvSpPr>
          <p:cNvPr id="8" name="TextBox 7">
            <a:extLst>
              <a:ext uri="{FF2B5EF4-FFF2-40B4-BE49-F238E27FC236}">
                <a16:creationId xmlns:a16="http://schemas.microsoft.com/office/drawing/2014/main" id="{F1B2E1EE-419C-4425-84F9-9C9BCB74E9E0}"/>
              </a:ext>
            </a:extLst>
          </p:cNvPr>
          <p:cNvSpPr txBox="1"/>
          <p:nvPr/>
        </p:nvSpPr>
        <p:spPr>
          <a:xfrm>
            <a:off x="489865" y="4488842"/>
            <a:ext cx="10950883" cy="707886"/>
          </a:xfrm>
          <a:prstGeom prst="rect">
            <a:avLst/>
          </a:prstGeom>
          <a:solidFill>
            <a:srgbClr val="699841"/>
          </a:solidFill>
        </p:spPr>
        <p:txBody>
          <a:bodyPr wrap="square">
            <a:spAutoFit/>
          </a:bodyPr>
          <a:lstStyle/>
          <a:p>
            <a:pPr algn="just"/>
            <a:r>
              <a:rPr lang="en-US" sz="4000" i="1" dirty="0">
                <a:latin typeface="Arial" pitchFamily="34" charset="0"/>
                <a:ea typeface="Times New Roman" panose="02020603050405020304" pitchFamily="18" charset="0"/>
                <a:cs typeface="Arial" pitchFamily="34" charset="0"/>
              </a:rPr>
              <a:t>(</a:t>
            </a:r>
            <a:r>
              <a:rPr lang="vi-VN" sz="4000" i="1" dirty="0">
                <a:latin typeface="Arial" pitchFamily="34" charset="0"/>
                <a:ea typeface="Times New Roman" panose="02020603050405020304" pitchFamily="18" charset="0"/>
                <a:cs typeface="Arial" pitchFamily="34" charset="0"/>
              </a:rPr>
              <a:t>11</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Định</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hướng</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về</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xây</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dựng</a:t>
            </a:r>
            <a:r>
              <a:rPr lang="en-US" sz="4000" i="1" dirty="0">
                <a:latin typeface="Arial" pitchFamily="34" charset="0"/>
                <a:ea typeface="Times New Roman" panose="02020603050405020304" pitchFamily="18" charset="0"/>
                <a:cs typeface="Arial" pitchFamily="34" charset="0"/>
              </a:rPr>
              <a:t> </a:t>
            </a:r>
            <a:r>
              <a:rPr lang="vi-VN" sz="4000" i="1" dirty="0">
                <a:latin typeface="Arial" pitchFamily="34" charset="0"/>
                <a:ea typeface="Times New Roman" panose="02020603050405020304" pitchFamily="18" charset="0"/>
                <a:cs typeface="Arial" pitchFamily="34" charset="0"/>
              </a:rPr>
              <a:t>Đảng</a:t>
            </a:r>
            <a:endParaRPr lang="en-US" sz="3600" dirty="0">
              <a:latin typeface="Arial" pitchFamily="34" charset="0"/>
              <a:cs typeface="Arial" pitchFamily="34" charset="0"/>
            </a:endParaRPr>
          </a:p>
        </p:txBody>
      </p:sp>
      <p:sp>
        <p:nvSpPr>
          <p:cNvPr id="10" name="TextBox 9">
            <a:extLst>
              <a:ext uri="{FF2B5EF4-FFF2-40B4-BE49-F238E27FC236}">
                <a16:creationId xmlns:a16="http://schemas.microsoft.com/office/drawing/2014/main" id="{43891E2E-A5D7-4BB4-AC78-E0E1170B847E}"/>
              </a:ext>
            </a:extLst>
          </p:cNvPr>
          <p:cNvSpPr txBox="1"/>
          <p:nvPr/>
        </p:nvSpPr>
        <p:spPr>
          <a:xfrm>
            <a:off x="488943" y="5354290"/>
            <a:ext cx="10951805" cy="707886"/>
          </a:xfrm>
          <a:prstGeom prst="rect">
            <a:avLst/>
          </a:prstGeom>
          <a:solidFill>
            <a:srgbClr val="699841"/>
          </a:solidFill>
        </p:spPr>
        <p:txBody>
          <a:bodyPr wrap="square">
            <a:spAutoFit/>
          </a:bodyPr>
          <a:lstStyle/>
          <a:p>
            <a:pPr algn="just"/>
            <a:r>
              <a:rPr lang="en-US" sz="4000" i="1" dirty="0">
                <a:latin typeface="Arial" pitchFamily="34" charset="0"/>
                <a:ea typeface="Times New Roman" panose="02020603050405020304" pitchFamily="18" charset="0"/>
                <a:cs typeface="Arial" pitchFamily="34" charset="0"/>
              </a:rPr>
              <a:t>(</a:t>
            </a:r>
            <a:r>
              <a:rPr lang="vi-VN" sz="4000" i="1" dirty="0">
                <a:latin typeface="Arial" pitchFamily="34" charset="0"/>
                <a:ea typeface="Times New Roman" panose="02020603050405020304" pitchFamily="18" charset="0"/>
                <a:cs typeface="Arial" pitchFamily="34" charset="0"/>
              </a:rPr>
              <a:t>12</a:t>
            </a:r>
            <a:r>
              <a:rPr lang="en-US" sz="4000" i="1" dirty="0">
                <a:latin typeface="Arial" pitchFamily="34" charset="0"/>
                <a:ea typeface="Times New Roman" panose="02020603050405020304" pitchFamily="18" charset="0"/>
                <a:cs typeface="Arial" pitchFamily="34" charset="0"/>
              </a:rPr>
              <a:t>)</a:t>
            </a:r>
            <a:r>
              <a:rPr lang="vi-VN"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Về</a:t>
            </a:r>
            <a:r>
              <a:rPr lang="vi-VN" sz="4000" i="1" dirty="0">
                <a:latin typeface="Arial" pitchFamily="34" charset="0"/>
                <a:ea typeface="Times New Roman" panose="02020603050405020304" pitchFamily="18" charset="0"/>
                <a:cs typeface="Arial" pitchFamily="34" charset="0"/>
              </a:rPr>
              <a:t> các mối quan hệ lớn</a:t>
            </a:r>
            <a:endParaRPr lang="en-US" sz="3600" dirty="0">
              <a:latin typeface="Arial" pitchFamily="34" charset="0"/>
              <a:cs typeface="Arial" pitchFamily="34" charset="0"/>
            </a:endParaRPr>
          </a:p>
        </p:txBody>
      </p:sp>
    </p:spTree>
    <p:extLst>
      <p:ext uri="{BB962C8B-B14F-4D97-AF65-F5344CB8AC3E}">
        <p14:creationId xmlns:p14="http://schemas.microsoft.com/office/powerpoint/2010/main" val="13884842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5" grpId="0" animBg="1"/>
      <p:bldP spid="7" grpId="0" animBg="1"/>
      <p:bldP spid="8"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FA4FA6B-DD3C-47B9-B7E2-EF3182844F83}"/>
              </a:ext>
            </a:extLst>
          </p:cNvPr>
          <p:cNvSpPr>
            <a:spLocks noGrp="1"/>
          </p:cNvSpPr>
          <p:nvPr>
            <p:ph type="sldNum" sz="quarter" idx="12"/>
          </p:nvPr>
        </p:nvSpPr>
        <p:spPr>
          <a:xfrm>
            <a:off x="8463072" y="5661541"/>
            <a:ext cx="683339" cy="365125"/>
          </a:xfrm>
          <a:solidFill>
            <a:srgbClr val="699841"/>
          </a:solidFill>
        </p:spPr>
        <p:txBody>
          <a:bodyPr/>
          <a:lstStyle/>
          <a:p>
            <a:fld id="{ACEBD540-6206-4866-842A-6886CBAC8DB2}" type="slidenum">
              <a:rPr lang="en-US" sz="1000" smtClean="0"/>
              <a:t>13</a:t>
            </a:fld>
            <a:endParaRPr lang="en-US" sz="1000"/>
          </a:p>
        </p:txBody>
      </p:sp>
      <p:sp>
        <p:nvSpPr>
          <p:cNvPr id="5" name="TextBox 4">
            <a:extLst>
              <a:ext uri="{FF2B5EF4-FFF2-40B4-BE49-F238E27FC236}">
                <a16:creationId xmlns:a16="http://schemas.microsoft.com/office/drawing/2014/main" id="{053ABB3B-BA22-4352-A352-275C40E02145}"/>
              </a:ext>
            </a:extLst>
          </p:cNvPr>
          <p:cNvSpPr txBox="1"/>
          <p:nvPr/>
        </p:nvSpPr>
        <p:spPr>
          <a:xfrm>
            <a:off x="579121" y="831334"/>
            <a:ext cx="11286814" cy="707886"/>
          </a:xfrm>
          <a:prstGeom prst="rect">
            <a:avLst/>
          </a:prstGeom>
          <a:noFill/>
        </p:spPr>
        <p:txBody>
          <a:bodyPr wrap="square">
            <a:spAutoFit/>
          </a:bodyPr>
          <a:lstStyle/>
          <a:p>
            <a:pPr algn="just"/>
            <a:r>
              <a:rPr lang="vi-VN" sz="4000" b="1">
                <a:cs typeface="Times New Roman" pitchFamily="18" charset="0"/>
              </a:rPr>
              <a:t>VĂN KIỆN ĐẠI HỘI ĐẢNG XIII NHẤN MẠNH </a:t>
            </a:r>
            <a:endParaRPr lang="en-US" sz="4000" b="1" dirty="0"/>
          </a:p>
        </p:txBody>
      </p:sp>
      <p:sp>
        <p:nvSpPr>
          <p:cNvPr id="6" name="TextBox 5">
            <a:extLst>
              <a:ext uri="{FF2B5EF4-FFF2-40B4-BE49-F238E27FC236}">
                <a16:creationId xmlns:a16="http://schemas.microsoft.com/office/drawing/2014/main" id="{9A9FDDBC-265E-4388-8947-9D1C72158349}"/>
              </a:ext>
            </a:extLst>
          </p:cNvPr>
          <p:cNvSpPr txBox="1"/>
          <p:nvPr/>
        </p:nvSpPr>
        <p:spPr>
          <a:xfrm>
            <a:off x="451530" y="1995119"/>
            <a:ext cx="11125199" cy="1200329"/>
          </a:xfrm>
          <a:prstGeom prst="rect">
            <a:avLst/>
          </a:prstGeom>
          <a:solidFill>
            <a:srgbClr val="699841"/>
          </a:solidFill>
        </p:spPr>
        <p:txBody>
          <a:bodyPr wrap="square">
            <a:spAutoFit/>
          </a:bodyPr>
          <a:lstStyle/>
          <a:p>
            <a:pPr marL="457200" indent="-457200" algn="just">
              <a:buFont typeface="Arial" pitchFamily="34" charset="0"/>
              <a:buChar char="•"/>
            </a:pPr>
            <a:r>
              <a:rPr lang="vi-VN" sz="3600">
                <a:cs typeface="Times New Roman" pitchFamily="18" charset="0"/>
              </a:rPr>
              <a:t>Trong </a:t>
            </a:r>
            <a:r>
              <a:rPr lang="vi-VN" sz="3600" dirty="0">
                <a:cs typeface="Times New Roman" pitchFamily="18" charset="0"/>
              </a:rPr>
              <a:t>nhận thức và giải quyết các quan hệ lớn cần chú trọng hơn đến bảo đảm </a:t>
            </a:r>
            <a:r>
              <a:rPr lang="vi-VN" sz="3600">
                <a:cs typeface="Times New Roman" pitchFamily="18" charset="0"/>
              </a:rPr>
              <a:t>định hướng</a:t>
            </a:r>
            <a:r>
              <a:rPr lang="en-US" sz="3600">
                <a:cs typeface="Times New Roman" pitchFamily="18" charset="0"/>
              </a:rPr>
              <a:t> XHCN</a:t>
            </a:r>
            <a:r>
              <a:rPr lang="vi-VN" sz="3600">
                <a:cs typeface="Times New Roman" pitchFamily="18" charset="0"/>
              </a:rPr>
              <a:t>; </a:t>
            </a:r>
            <a:endParaRPr lang="en-US" sz="3600" dirty="0">
              <a:cs typeface="Times New Roman" pitchFamily="18" charset="0"/>
            </a:endParaRPr>
          </a:p>
        </p:txBody>
      </p:sp>
      <p:sp>
        <p:nvSpPr>
          <p:cNvPr id="7" name="TextBox 6">
            <a:extLst>
              <a:ext uri="{FF2B5EF4-FFF2-40B4-BE49-F238E27FC236}">
                <a16:creationId xmlns:a16="http://schemas.microsoft.com/office/drawing/2014/main" id="{279C7A88-58B6-47DE-A052-E680C1EE3AB3}"/>
              </a:ext>
            </a:extLst>
          </p:cNvPr>
          <p:cNvSpPr txBox="1"/>
          <p:nvPr/>
        </p:nvSpPr>
        <p:spPr>
          <a:xfrm>
            <a:off x="451530" y="3332549"/>
            <a:ext cx="11125199" cy="1200329"/>
          </a:xfrm>
          <a:prstGeom prst="rect">
            <a:avLst/>
          </a:prstGeom>
          <a:solidFill>
            <a:srgbClr val="699841"/>
          </a:solidFill>
        </p:spPr>
        <p:txBody>
          <a:bodyPr wrap="square">
            <a:spAutoFit/>
          </a:bodyPr>
          <a:lstStyle/>
          <a:p>
            <a:pPr marL="457200" indent="-457200" algn="just">
              <a:buFont typeface="Arial" pitchFamily="34" charset="0"/>
              <a:buChar char="•"/>
            </a:pPr>
            <a:r>
              <a:rPr lang="vi-VN" sz="3200">
                <a:cs typeface="Times New Roman" pitchFamily="18" charset="0"/>
              </a:rPr>
              <a:t> </a:t>
            </a:r>
            <a:r>
              <a:rPr lang="vi-VN" sz="3600" dirty="0">
                <a:cs typeface="Times New Roman" pitchFamily="18" charset="0"/>
              </a:rPr>
              <a:t>Xây dựng, hoàn thiện quan hệ sản xuất tiến bộ, phù hợp; </a:t>
            </a:r>
            <a:endParaRPr lang="en-US" sz="3600" dirty="0">
              <a:cs typeface="Times New Roman" pitchFamily="18" charset="0"/>
            </a:endParaRPr>
          </a:p>
        </p:txBody>
      </p:sp>
      <p:sp>
        <p:nvSpPr>
          <p:cNvPr id="8" name="TextBox 7">
            <a:extLst>
              <a:ext uri="{FF2B5EF4-FFF2-40B4-BE49-F238E27FC236}">
                <a16:creationId xmlns:a16="http://schemas.microsoft.com/office/drawing/2014/main" id="{643AAF0F-F458-441B-A52D-30F9D70639F2}"/>
              </a:ext>
            </a:extLst>
          </p:cNvPr>
          <p:cNvSpPr txBox="1"/>
          <p:nvPr/>
        </p:nvSpPr>
        <p:spPr>
          <a:xfrm>
            <a:off x="451530" y="4113283"/>
            <a:ext cx="11125199" cy="646331"/>
          </a:xfrm>
          <a:prstGeom prst="rect">
            <a:avLst/>
          </a:prstGeom>
          <a:solidFill>
            <a:srgbClr val="699841"/>
          </a:solidFill>
        </p:spPr>
        <p:txBody>
          <a:bodyPr wrap="square">
            <a:spAutoFit/>
          </a:bodyPr>
          <a:lstStyle/>
          <a:p>
            <a:pPr marL="457200" indent="-457200" algn="just">
              <a:buFont typeface="Arial" pitchFamily="34" charset="0"/>
              <a:buChar char="•"/>
            </a:pPr>
            <a:r>
              <a:rPr lang="vi-VN" sz="3600">
                <a:cs typeface="Times New Roman" pitchFamily="18" charset="0"/>
              </a:rPr>
              <a:t>Bảo vệ </a:t>
            </a:r>
            <a:r>
              <a:rPr lang="en-US" sz="3600">
                <a:cs typeface="Times New Roman" pitchFamily="18" charset="0"/>
              </a:rPr>
              <a:t>và xây dựng </a:t>
            </a:r>
            <a:r>
              <a:rPr lang="vi-VN" sz="3600">
                <a:cs typeface="Times New Roman" pitchFamily="18" charset="0"/>
              </a:rPr>
              <a:t>Tổ </a:t>
            </a:r>
            <a:r>
              <a:rPr lang="vi-VN" sz="3600" dirty="0">
                <a:cs typeface="Times New Roman" pitchFamily="18" charset="0"/>
              </a:rPr>
              <a:t>quốc xã hội chủ </a:t>
            </a:r>
            <a:r>
              <a:rPr lang="vi-VN" sz="3600">
                <a:cs typeface="Times New Roman" pitchFamily="18" charset="0"/>
              </a:rPr>
              <a:t>nghĩa;</a:t>
            </a:r>
            <a:endParaRPr lang="en-US" sz="3600" dirty="0">
              <a:cs typeface="Times New Roman" pitchFamily="18" charset="0"/>
            </a:endParaRPr>
          </a:p>
        </p:txBody>
      </p:sp>
      <p:sp>
        <p:nvSpPr>
          <p:cNvPr id="9" name="TextBox 8">
            <a:extLst>
              <a:ext uri="{FF2B5EF4-FFF2-40B4-BE49-F238E27FC236}">
                <a16:creationId xmlns:a16="http://schemas.microsoft.com/office/drawing/2014/main" id="{747FDEB8-98BE-4E5C-B008-E2460D42ECC1}"/>
              </a:ext>
            </a:extLst>
          </p:cNvPr>
          <p:cNvSpPr txBox="1"/>
          <p:nvPr/>
        </p:nvSpPr>
        <p:spPr>
          <a:xfrm>
            <a:off x="451529" y="4920523"/>
            <a:ext cx="11125199" cy="1200329"/>
          </a:xfrm>
          <a:prstGeom prst="rect">
            <a:avLst/>
          </a:prstGeom>
          <a:solidFill>
            <a:srgbClr val="699841"/>
          </a:solidFill>
        </p:spPr>
        <p:txBody>
          <a:bodyPr wrap="square">
            <a:spAutoFit/>
          </a:bodyPr>
          <a:lstStyle/>
          <a:p>
            <a:pPr marL="457200" indent="-457200" algn="just">
              <a:buFont typeface="Arial" pitchFamily="34" charset="0"/>
              <a:buChar char="•"/>
            </a:pPr>
            <a:r>
              <a:rPr lang="vi-VN" sz="3600">
                <a:cs typeface="Times New Roman" pitchFamily="18" charset="0"/>
              </a:rPr>
              <a:t>Giữ </a:t>
            </a:r>
            <a:r>
              <a:rPr lang="vi-VN" sz="3600" dirty="0">
                <a:cs typeface="Times New Roman" pitchFamily="18" charset="0"/>
              </a:rPr>
              <a:t>vững độc lập, tự chủ và phát huy quyền làm chủ của nhân dân.</a:t>
            </a:r>
            <a:endParaRPr lang="en-US" sz="3600" dirty="0">
              <a:cs typeface="Times New Roman" pitchFamily="18" charset="0"/>
            </a:endParaRPr>
          </a:p>
        </p:txBody>
      </p:sp>
    </p:spTree>
    <p:extLst>
      <p:ext uri="{BB962C8B-B14F-4D97-AF65-F5344CB8AC3E}">
        <p14:creationId xmlns:p14="http://schemas.microsoft.com/office/powerpoint/2010/main" val="10839732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1000"/>
                                        <p:tgtEl>
                                          <p:spTgt spid="8">
                                            <p:txEl>
                                              <p:pRg st="0" end="0"/>
                                            </p:txEl>
                                          </p:spTgt>
                                        </p:tgtEl>
                                      </p:cBhvr>
                                    </p:animEffect>
                                    <p:anim calcmode="lin" valueType="num">
                                      <p:cBhvr>
                                        <p:cTn id="2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animEffect transition="in" filter="fade">
                                      <p:cBhvr>
                                        <p:cTn id="33" dur="1000"/>
                                        <p:tgtEl>
                                          <p:spTgt spid="9">
                                            <p:txEl>
                                              <p:pRg st="0" end="0"/>
                                            </p:txEl>
                                          </p:spTgt>
                                        </p:tgtEl>
                                      </p:cBhvr>
                                    </p:animEffect>
                                    <p:anim calcmode="lin" valueType="num">
                                      <p:cBhvr>
                                        <p:cTn id="34"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5EE8054-0466-4A40-B705-D98D38C7F86C}"/>
              </a:ext>
            </a:extLst>
          </p:cNvPr>
          <p:cNvSpPr txBox="1"/>
          <p:nvPr/>
        </p:nvSpPr>
        <p:spPr>
          <a:xfrm>
            <a:off x="386078" y="770374"/>
            <a:ext cx="10718800" cy="5078313"/>
          </a:xfrm>
          <a:prstGeom prst="rect">
            <a:avLst/>
          </a:prstGeom>
          <a:noFill/>
        </p:spPr>
        <p:txBody>
          <a:bodyPr wrap="square">
            <a:spAutoFit/>
          </a:bodyPr>
          <a:lstStyle/>
          <a:p>
            <a:pPr algn="ctr"/>
            <a:r>
              <a:rPr lang="en-US" sz="5400" i="1">
                <a:solidFill>
                  <a:srgbClr val="FF0000"/>
                </a:solidFill>
                <a:cs typeface="Times New Roman" pitchFamily="18" charset="0"/>
              </a:rPr>
              <a:t>	</a:t>
            </a:r>
            <a:r>
              <a:rPr lang="vi-VN" sz="5400">
                <a:cs typeface="Times New Roman" pitchFamily="18" charset="0"/>
              </a:rPr>
              <a:t>Trên </a:t>
            </a:r>
            <a:r>
              <a:rPr lang="vi-VN" sz="5400" dirty="0">
                <a:cs typeface="Times New Roman" pitchFamily="18" charset="0"/>
              </a:rPr>
              <a:t>cơ sở định hướng phát triển đất nước nêu trong Báo cáo chính trị, Báo cáo xây dựng Chiến lược phát triển kinh tế - xã hội 10 năm 2021 – 2030 đã xác định cụ thể hơn, đầy đủ hơn.</a:t>
            </a:r>
          </a:p>
        </p:txBody>
      </p:sp>
    </p:spTree>
    <p:extLst>
      <p:ext uri="{BB962C8B-B14F-4D97-AF65-F5344CB8AC3E}">
        <p14:creationId xmlns:p14="http://schemas.microsoft.com/office/powerpoint/2010/main" val="147862946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751840" y="1095944"/>
            <a:ext cx="10390909" cy="1769369"/>
          </a:xfrm>
          <a:prstGeom prst="rect">
            <a:avLst/>
          </a:prstGeom>
        </p:spPr>
        <p:txBody>
          <a:bodyPr vert="horz" rtlCol="0" anchor="ctr">
            <a:normAutofit lnSpcReduction="1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sz="3800" dirty="0">
                <a:solidFill>
                  <a:schemeClr val="tx1"/>
                </a:solidFill>
                <a:latin typeface="Sitka Heading" panose="02000505000000020004" pitchFamily="2" charset="0"/>
                <a:cs typeface="Times New Roman" pitchFamily="18" charset="0"/>
              </a:rPr>
              <a:t>V. ĐIỂM MỚI TRONG ĐỊNH HƯỚNG, NHIỆM VỤ, GIẢI PHÁP TRÊN CÁC LĨNH VỰC CHỦ YẾU 5 NĂM 2021 – 2025.  </a:t>
            </a:r>
            <a:endParaRPr lang="en-US" sz="3800" dirty="0">
              <a:solidFill>
                <a:schemeClr val="tx1"/>
              </a:solidFill>
              <a:latin typeface="Sitka Heading" panose="02000505000000020004" pitchFamily="2" charset="0"/>
              <a:cs typeface="Times New Roman" pitchFamily="18" charset="0"/>
            </a:endParaRPr>
          </a:p>
        </p:txBody>
      </p:sp>
      <p:sp>
        <p:nvSpPr>
          <p:cNvPr id="4" name="Content Placeholder 2">
            <a:extLst>
              <a:ext uri="{FF2B5EF4-FFF2-40B4-BE49-F238E27FC236}">
                <a16:creationId xmlns:a16="http://schemas.microsoft.com/office/drawing/2014/main" id="{6E262462-9F27-4070-B9EA-79D71E8B5115}"/>
              </a:ext>
            </a:extLst>
          </p:cNvPr>
          <p:cNvSpPr txBox="1">
            <a:spLocks/>
          </p:cNvSpPr>
          <p:nvPr/>
        </p:nvSpPr>
        <p:spPr>
          <a:xfrm>
            <a:off x="987883" y="3229225"/>
            <a:ext cx="10505440" cy="1725547"/>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defTabSz="914400">
              <a:buNone/>
            </a:pPr>
            <a:endParaRPr lang="en-US" sz="2800" b="1" dirty="0">
              <a:latin typeface="Times New Roman" pitchFamily="18" charset="0"/>
              <a:cs typeface="Times New Roman" pitchFamily="18" charset="0"/>
            </a:endParaRPr>
          </a:p>
          <a:p>
            <a:pPr marL="109728" indent="0" defTabSz="914400">
              <a:buNone/>
            </a:pPr>
            <a:r>
              <a:rPr lang="vi-VN" sz="6600" b="1" dirty="0">
                <a:cs typeface="Times New Roman" pitchFamily="18" charset="0"/>
              </a:rPr>
              <a:t>Trên 04 lĩnh vực </a:t>
            </a:r>
            <a:r>
              <a:rPr lang="vi-VN" sz="6600" b="1">
                <a:cs typeface="Times New Roman" pitchFamily="18" charset="0"/>
              </a:rPr>
              <a:t>chủ yếu </a:t>
            </a:r>
            <a:endParaRPr lang="en-US" sz="6600" b="1" dirty="0">
              <a:cs typeface="Times New Roman" pitchFamily="18" charset="0"/>
            </a:endParaRPr>
          </a:p>
        </p:txBody>
      </p:sp>
    </p:spTree>
    <p:extLst>
      <p:ext uri="{BB962C8B-B14F-4D97-AF65-F5344CB8AC3E}">
        <p14:creationId xmlns:p14="http://schemas.microsoft.com/office/powerpoint/2010/main" val="11613119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543560" y="763665"/>
            <a:ext cx="10972800" cy="1037421"/>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5.1. LĨNH VỰC KINH TẾ</a:t>
            </a:r>
            <a:endParaRPr lang="en-US" dirty="0">
              <a:solidFill>
                <a:schemeClr val="tx1"/>
              </a:solidFill>
              <a:latin typeface="Sitka Heading" panose="02000505000000020004" pitchFamily="2" charset="0"/>
              <a:cs typeface="Times New Roman" pitchFamily="18" charset="0"/>
            </a:endParaRPr>
          </a:p>
        </p:txBody>
      </p:sp>
      <p:sp>
        <p:nvSpPr>
          <p:cNvPr id="7" name="TextBox 6">
            <a:extLst>
              <a:ext uri="{FF2B5EF4-FFF2-40B4-BE49-F238E27FC236}">
                <a16:creationId xmlns:a16="http://schemas.microsoft.com/office/drawing/2014/main" id="{E8DCCBFA-CB82-41D9-80D8-F964A6444F45}"/>
              </a:ext>
            </a:extLst>
          </p:cNvPr>
          <p:cNvSpPr txBox="1"/>
          <p:nvPr/>
        </p:nvSpPr>
        <p:spPr>
          <a:xfrm>
            <a:off x="320040" y="2195343"/>
            <a:ext cx="11551920" cy="1384995"/>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Tiếp </a:t>
            </a:r>
            <a:r>
              <a:rPr lang="vi-VN" sz="2800" dirty="0">
                <a:cs typeface="Times New Roman" panose="02020603050405020304" pitchFamily="18" charset="0"/>
              </a:rPr>
              <a:t>tục đẩy mạnh đổi mới mô hình tăng trưởng kinh tế, tăng trưởng dựa trên tăng năng suất, tiến bộ khoa học và công nghệ, đổi mới sáng tạo, nhân lực chất lượng cao. </a:t>
            </a:r>
            <a:endParaRPr lang="en-US" sz="2800" i="1" dirty="0">
              <a:cs typeface="Times New Roman" panose="02020603050405020304" pitchFamily="18" charset="0"/>
            </a:endParaRPr>
          </a:p>
        </p:txBody>
      </p:sp>
      <p:sp>
        <p:nvSpPr>
          <p:cNvPr id="8" name="TextBox 7">
            <a:extLst>
              <a:ext uri="{FF2B5EF4-FFF2-40B4-BE49-F238E27FC236}">
                <a16:creationId xmlns:a16="http://schemas.microsoft.com/office/drawing/2014/main" id="{B5FFF2F8-6A9B-4B38-BFB0-D6F0D08B618C}"/>
              </a:ext>
            </a:extLst>
          </p:cNvPr>
          <p:cNvSpPr txBox="1"/>
          <p:nvPr/>
        </p:nvSpPr>
        <p:spPr>
          <a:xfrm>
            <a:off x="320040" y="3697577"/>
            <a:ext cx="11551920" cy="1384995"/>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Tiếp </a:t>
            </a:r>
            <a:r>
              <a:rPr lang="vi-VN" sz="2800" dirty="0">
                <a:cs typeface="Times New Roman" panose="02020603050405020304" pitchFamily="18" charset="0"/>
              </a:rPr>
              <a:t>tục đẩy mạnh cơ cấu lại nền kinh tế; đẩy mạnh công nghiệp hóa, hiện đại hóa trên nền tảng của tiến bộ khoa học, công nghệ và đổi mới sáng tạo. Xây dựng nền công nghiệp quốc gia vững mạnh. </a:t>
            </a:r>
            <a:endParaRPr lang="en-US" sz="2800" dirty="0">
              <a:cs typeface="Times New Roman" panose="02020603050405020304" pitchFamily="18" charset="0"/>
            </a:endParaRPr>
          </a:p>
        </p:txBody>
      </p:sp>
      <p:sp>
        <p:nvSpPr>
          <p:cNvPr id="9" name="TextBox 8">
            <a:extLst>
              <a:ext uri="{FF2B5EF4-FFF2-40B4-BE49-F238E27FC236}">
                <a16:creationId xmlns:a16="http://schemas.microsoft.com/office/drawing/2014/main" id="{37F0E04B-60DF-44ED-95DC-E9DE64025EAE}"/>
              </a:ext>
            </a:extLst>
          </p:cNvPr>
          <p:cNvSpPr txBox="1"/>
          <p:nvPr/>
        </p:nvSpPr>
        <p:spPr>
          <a:xfrm>
            <a:off x="320040" y="5199131"/>
            <a:ext cx="11551920" cy="1292662"/>
          </a:xfrm>
          <a:prstGeom prst="rect">
            <a:avLst/>
          </a:prstGeom>
          <a:solidFill>
            <a:srgbClr val="699841"/>
          </a:solidFill>
        </p:spPr>
        <p:txBody>
          <a:bodyPr wrap="square">
            <a:spAutoFit/>
          </a:bodyPr>
          <a:lstStyle/>
          <a:p>
            <a:pPr algn="just"/>
            <a:r>
              <a:rPr lang="en-US" sz="2600">
                <a:cs typeface="Times New Roman" panose="02020603050405020304" pitchFamily="18" charset="0"/>
              </a:rPr>
              <a:t>	</a:t>
            </a:r>
            <a:r>
              <a:rPr lang="vi-VN" sz="2600">
                <a:cs typeface="Times New Roman" panose="02020603050405020304" pitchFamily="18" charset="0"/>
              </a:rPr>
              <a:t>Phát </a:t>
            </a:r>
            <a:r>
              <a:rPr lang="vi-VN" sz="2600" dirty="0">
                <a:cs typeface="Times New Roman" panose="02020603050405020304" pitchFamily="18" charset="0"/>
              </a:rPr>
              <a:t>triển nông nghiệp, kinh tế nông thôn gắn với xây dựng nông thôn mới theo hướng nông nghiệp sinh thái, nông thôn hiện đại và nông dân văn minh. Thực hiện tốt hơn phát triển bền vững kinh tế biển. </a:t>
            </a:r>
            <a:endParaRPr lang="en-US" sz="2600" i="1" dirty="0"/>
          </a:p>
        </p:txBody>
      </p:sp>
      <p:sp>
        <p:nvSpPr>
          <p:cNvPr id="6" name="Oval 5"/>
          <p:cNvSpPr/>
          <p:nvPr/>
        </p:nvSpPr>
        <p:spPr>
          <a:xfrm>
            <a:off x="320040" y="2022764"/>
            <a:ext cx="552796" cy="609600"/>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10" name="Oval 9"/>
          <p:cNvSpPr/>
          <p:nvPr/>
        </p:nvSpPr>
        <p:spPr>
          <a:xfrm>
            <a:off x="320040" y="3580338"/>
            <a:ext cx="552796" cy="576026"/>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
        <p:nvSpPr>
          <p:cNvPr id="11" name="Oval 10"/>
          <p:cNvSpPr/>
          <p:nvPr/>
        </p:nvSpPr>
        <p:spPr>
          <a:xfrm>
            <a:off x="321880" y="5082572"/>
            <a:ext cx="550949" cy="570083"/>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3</a:t>
            </a:r>
            <a:endParaRPr lang="en-US" b="1"/>
          </a:p>
        </p:txBody>
      </p:sp>
    </p:spTree>
    <p:extLst>
      <p:ext uri="{BB962C8B-B14F-4D97-AF65-F5344CB8AC3E}">
        <p14:creationId xmlns:p14="http://schemas.microsoft.com/office/powerpoint/2010/main" val="101752667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680720" y="869205"/>
            <a:ext cx="10972800" cy="579120"/>
          </a:xfrm>
          <a:prstGeom prst="rect">
            <a:avLst/>
          </a:prstGeom>
        </p:spPr>
        <p:txBody>
          <a:bodyPr vert="horz" rtlCol="0" anchor="ctr">
            <a:normAutofit fontScale="925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5. 1. LĨNH VỰC KINH TẾ</a:t>
            </a:r>
            <a:endParaRPr lang="en-US" dirty="0">
              <a:solidFill>
                <a:schemeClr val="tx1"/>
              </a:solidFill>
              <a:latin typeface="Sitka Heading" panose="02000505000000020004" pitchFamily="2" charset="0"/>
              <a:cs typeface="Times New Roman" pitchFamily="18" charset="0"/>
            </a:endParaRPr>
          </a:p>
        </p:txBody>
      </p:sp>
      <p:sp>
        <p:nvSpPr>
          <p:cNvPr id="7" name="TextBox 6">
            <a:extLst>
              <a:ext uri="{FF2B5EF4-FFF2-40B4-BE49-F238E27FC236}">
                <a16:creationId xmlns:a16="http://schemas.microsoft.com/office/drawing/2014/main" id="{E8DCCBFA-CB82-41D9-80D8-F964A6444F45}"/>
              </a:ext>
            </a:extLst>
          </p:cNvPr>
          <p:cNvSpPr txBox="1"/>
          <p:nvPr/>
        </p:nvSpPr>
        <p:spPr>
          <a:xfrm>
            <a:off x="568036" y="2080080"/>
            <a:ext cx="11237884" cy="1815882"/>
          </a:xfrm>
          <a:prstGeom prst="rect">
            <a:avLst/>
          </a:prstGeom>
          <a:solidFill>
            <a:srgbClr val="699841"/>
          </a:solidFill>
        </p:spPr>
        <p:txBody>
          <a:bodyPr wrap="square">
            <a:spAutoFit/>
          </a:bodyPr>
          <a:lstStyle/>
          <a:p>
            <a:pPr algn="just"/>
            <a:r>
              <a:rPr lang="en-US" sz="4000">
                <a:cs typeface="Times New Roman" panose="02020603050405020304" pitchFamily="18" charset="0"/>
              </a:rPr>
              <a:t>	</a:t>
            </a:r>
            <a:r>
              <a:rPr lang="vi-VN" sz="3600">
                <a:cs typeface="Times New Roman" panose="02020603050405020304" pitchFamily="18" charset="0"/>
              </a:rPr>
              <a:t>Xây </a:t>
            </a:r>
            <a:r>
              <a:rPr lang="vi-VN" sz="3600" dirty="0">
                <a:cs typeface="Times New Roman" panose="02020603050405020304" pitchFamily="18" charset="0"/>
              </a:rPr>
              <a:t>dựng chiến lược, hoàn thiện thể chế phát triển đô thị và kinh tế đô thị. Thống nhất và nâng cao nhận thức về phát triển kinh tế thị trường </a:t>
            </a:r>
            <a:r>
              <a:rPr lang="vi-VN" sz="3600">
                <a:cs typeface="Times New Roman" panose="02020603050405020304" pitchFamily="18" charset="0"/>
              </a:rPr>
              <a:t>định hướng</a:t>
            </a:r>
            <a:r>
              <a:rPr lang="en-US" sz="3600">
                <a:cs typeface="Times New Roman" panose="02020603050405020304" pitchFamily="18" charset="0"/>
              </a:rPr>
              <a:t> XHCN</a:t>
            </a:r>
            <a:r>
              <a:rPr lang="vi-VN" sz="3600">
                <a:cs typeface="Times New Roman" panose="02020603050405020304" pitchFamily="18" charset="0"/>
              </a:rPr>
              <a:t>. </a:t>
            </a:r>
            <a:endParaRPr lang="en-US" sz="3600" i="1" dirty="0">
              <a:cs typeface="Times New Roman" panose="02020603050405020304" pitchFamily="18" charset="0"/>
            </a:endParaRPr>
          </a:p>
        </p:txBody>
      </p:sp>
      <p:sp>
        <p:nvSpPr>
          <p:cNvPr id="6" name="TextBox 5">
            <a:extLst>
              <a:ext uri="{FF2B5EF4-FFF2-40B4-BE49-F238E27FC236}">
                <a16:creationId xmlns:a16="http://schemas.microsoft.com/office/drawing/2014/main" id="{2D827CCE-7AD8-46CE-82E5-8ED79498BDD5}"/>
              </a:ext>
            </a:extLst>
          </p:cNvPr>
          <p:cNvSpPr txBox="1"/>
          <p:nvPr/>
        </p:nvSpPr>
        <p:spPr>
          <a:xfrm>
            <a:off x="548178" y="4160346"/>
            <a:ext cx="11237884" cy="2308324"/>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Tiếp </a:t>
            </a:r>
            <a:r>
              <a:rPr lang="vi-VN" sz="3600" dirty="0">
                <a:cs typeface="Times New Roman" panose="02020603050405020304" pitchFamily="18" charset="0"/>
              </a:rPr>
              <a:t>tục hoàn thiện đồng bộ thể chế kinh tế thị trường định hướng xã hội chủ nghĩa, tập trung tháo gỡ các điểm nghẽn. Xây dựng nền kinh tế độc lập, tự chủ; nâng cao hiệu quả hội nhập kinh tế quốc tế.</a:t>
            </a:r>
            <a:endParaRPr lang="en-US" sz="3600" i="1" dirty="0">
              <a:cs typeface="Times New Roman" panose="02020603050405020304" pitchFamily="18" charset="0"/>
            </a:endParaRPr>
          </a:p>
        </p:txBody>
      </p:sp>
      <p:sp>
        <p:nvSpPr>
          <p:cNvPr id="8" name="Oval 7"/>
          <p:cNvSpPr/>
          <p:nvPr/>
        </p:nvSpPr>
        <p:spPr>
          <a:xfrm>
            <a:off x="332501" y="2038515"/>
            <a:ext cx="678873" cy="643793"/>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t>4</a:t>
            </a:r>
            <a:endParaRPr lang="en-US" sz="2000" b="1"/>
          </a:p>
        </p:txBody>
      </p:sp>
      <p:sp>
        <p:nvSpPr>
          <p:cNvPr id="9" name="Oval 8"/>
          <p:cNvSpPr/>
          <p:nvPr/>
        </p:nvSpPr>
        <p:spPr>
          <a:xfrm>
            <a:off x="380949" y="3937527"/>
            <a:ext cx="678873" cy="744395"/>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t>5</a:t>
            </a:r>
            <a:endParaRPr lang="en-US" sz="2000" b="1"/>
          </a:p>
        </p:txBody>
      </p:sp>
    </p:spTree>
    <p:extLst>
      <p:ext uri="{BB962C8B-B14F-4D97-AF65-F5344CB8AC3E}">
        <p14:creationId xmlns:p14="http://schemas.microsoft.com/office/powerpoint/2010/main" val="17055671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455310" y="462327"/>
            <a:ext cx="10937240" cy="553721"/>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en-US" sz="4400" dirty="0">
                <a:solidFill>
                  <a:schemeClr val="tx1"/>
                </a:solidFill>
                <a:latin typeface="Sitka Heading" panose="02000505000000020004" pitchFamily="2" charset="0"/>
                <a:cs typeface="Times New Roman" pitchFamily="18" charset="0"/>
              </a:rPr>
              <a:t>2</a:t>
            </a:r>
            <a:r>
              <a:rPr lang="vi-VN" sz="4400">
                <a:solidFill>
                  <a:schemeClr val="tx1"/>
                </a:solidFill>
                <a:latin typeface="Sitka Heading" panose="02000505000000020004" pitchFamily="2" charset="0"/>
                <a:cs typeface="Times New Roman" pitchFamily="18" charset="0"/>
              </a:rPr>
              <a:t>. </a:t>
            </a:r>
            <a:r>
              <a:rPr lang="vi-VN" sz="4400" dirty="0">
                <a:solidFill>
                  <a:schemeClr val="tx1"/>
                </a:solidFill>
                <a:latin typeface="Sitka Heading" panose="02000505000000020004" pitchFamily="2" charset="0"/>
                <a:cs typeface="Times New Roman" pitchFamily="18" charset="0"/>
              </a:rPr>
              <a:t>LĨNH VỰC VĂN HÓA</a:t>
            </a:r>
            <a:endParaRPr lang="en-US" sz="4400" dirty="0">
              <a:solidFill>
                <a:schemeClr val="tx1"/>
              </a:solidFill>
              <a:latin typeface="Sitka Heading" panose="02000505000000020004" pitchFamily="2" charset="0"/>
              <a:cs typeface="Times New Roman" pitchFamily="18" charset="0"/>
            </a:endParaRPr>
          </a:p>
        </p:txBody>
      </p:sp>
      <p:sp>
        <p:nvSpPr>
          <p:cNvPr id="7" name="TextBox 6">
            <a:extLst>
              <a:ext uri="{FF2B5EF4-FFF2-40B4-BE49-F238E27FC236}">
                <a16:creationId xmlns:a16="http://schemas.microsoft.com/office/drawing/2014/main" id="{E8DCCBFA-CB82-41D9-80D8-F964A6444F45}"/>
              </a:ext>
            </a:extLst>
          </p:cNvPr>
          <p:cNvSpPr txBox="1"/>
          <p:nvPr/>
        </p:nvSpPr>
        <p:spPr>
          <a:xfrm>
            <a:off x="665018" y="1263021"/>
            <a:ext cx="11003742" cy="1938992"/>
          </a:xfrm>
          <a:prstGeom prst="rect">
            <a:avLst/>
          </a:prstGeom>
          <a:solidFill>
            <a:srgbClr val="699841"/>
          </a:solidFill>
        </p:spPr>
        <p:txBody>
          <a:bodyPr wrap="square">
            <a:spAutoFit/>
          </a:bodyPr>
          <a:lstStyle/>
          <a:p>
            <a:pPr marL="742950" indent="-742950" algn="just">
              <a:buAutoNum type="arabicParenBoth"/>
            </a:pPr>
            <a:r>
              <a:rPr lang="vi-VN" sz="4000">
                <a:cs typeface="Times New Roman" panose="02020603050405020304" pitchFamily="18" charset="0"/>
              </a:rPr>
              <a:t>Phát </a:t>
            </a:r>
            <a:r>
              <a:rPr lang="vi-VN" sz="4000" dirty="0">
                <a:cs typeface="Times New Roman" panose="02020603050405020304" pitchFamily="18" charset="0"/>
              </a:rPr>
              <a:t>huy hiệu quả giáo dục và đào tạo cùng với khoa học và công nghệ là quốc sách </a:t>
            </a:r>
            <a:r>
              <a:rPr lang="vi-VN" sz="4000">
                <a:cs typeface="Times New Roman" panose="02020603050405020304" pitchFamily="18" charset="0"/>
              </a:rPr>
              <a:t>hàng đầu</a:t>
            </a:r>
            <a:endParaRPr lang="en-US" sz="4000">
              <a:cs typeface="Times New Roman" panose="02020603050405020304" pitchFamily="18" charset="0"/>
            </a:endParaRPr>
          </a:p>
        </p:txBody>
      </p:sp>
      <p:sp>
        <p:nvSpPr>
          <p:cNvPr id="5" name="TextBox 4">
            <a:extLst>
              <a:ext uri="{FF2B5EF4-FFF2-40B4-BE49-F238E27FC236}">
                <a16:creationId xmlns:a16="http://schemas.microsoft.com/office/drawing/2014/main" id="{4B05A3D2-3D08-44C3-A54C-97375E5E4B12}"/>
              </a:ext>
            </a:extLst>
          </p:cNvPr>
          <p:cNvSpPr txBox="1"/>
          <p:nvPr/>
        </p:nvSpPr>
        <p:spPr>
          <a:xfrm>
            <a:off x="665018" y="3333314"/>
            <a:ext cx="11003742" cy="3170099"/>
          </a:xfrm>
          <a:prstGeom prst="rect">
            <a:avLst/>
          </a:prstGeom>
          <a:solidFill>
            <a:srgbClr val="699841"/>
          </a:solidFill>
        </p:spPr>
        <p:txBody>
          <a:bodyPr wrap="square">
            <a:spAutoFit/>
          </a:bodyPr>
          <a:lstStyle/>
          <a:p>
            <a:pPr algn="just"/>
            <a:r>
              <a:rPr lang="en-US" sz="4000">
                <a:cs typeface="Times New Roman" panose="02020603050405020304" pitchFamily="18" charset="0"/>
              </a:rPr>
              <a:t>	</a:t>
            </a:r>
            <a:r>
              <a:rPr lang="vi-VN" sz="4000">
                <a:cs typeface="Times New Roman" panose="02020603050405020304" pitchFamily="18" charset="0"/>
              </a:rPr>
              <a:t>Xây </a:t>
            </a:r>
            <a:r>
              <a:rPr lang="vi-VN" sz="4000" dirty="0">
                <a:cs typeface="Times New Roman" panose="02020603050405020304" pitchFamily="18" charset="0"/>
              </a:rPr>
              <a:t>dựng đồng bộ và hoàn thiện thể chế, chính sách phát triển giáo dục và đào tạo cùng với khoa học và công nghệ là quốc sách hàng đầu, là động lực then chốt để phát triển đất nước.</a:t>
            </a:r>
            <a:endParaRPr lang="en-US" sz="4000" dirty="0">
              <a:cs typeface="Times New Roman" panose="02020603050405020304" pitchFamily="18" charset="0"/>
            </a:endParaRPr>
          </a:p>
        </p:txBody>
      </p:sp>
      <p:sp>
        <p:nvSpPr>
          <p:cNvPr id="8" name="Oval 7"/>
          <p:cNvSpPr/>
          <p:nvPr/>
        </p:nvSpPr>
        <p:spPr>
          <a:xfrm>
            <a:off x="249381" y="3272842"/>
            <a:ext cx="831273" cy="766292"/>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t>1</a:t>
            </a:r>
            <a:endParaRPr lang="en-US" sz="2000"/>
          </a:p>
        </p:txBody>
      </p:sp>
    </p:spTree>
    <p:extLst>
      <p:ext uri="{BB962C8B-B14F-4D97-AF65-F5344CB8AC3E}">
        <p14:creationId xmlns:p14="http://schemas.microsoft.com/office/powerpoint/2010/main" val="393300235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741680" y="935130"/>
            <a:ext cx="10972800" cy="579120"/>
          </a:xfrm>
          <a:prstGeom prst="rect">
            <a:avLst/>
          </a:prstGeom>
        </p:spPr>
        <p:txBody>
          <a:bodyPr vert="horz" rtlCol="0" anchor="ctr">
            <a:normAutofit fontScale="925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en-US" dirty="0">
                <a:solidFill>
                  <a:schemeClr val="tx1"/>
                </a:solidFill>
                <a:latin typeface="Sitka Heading" panose="02000505000000020004" pitchFamily="2" charset="0"/>
                <a:cs typeface="Times New Roman" pitchFamily="18" charset="0"/>
              </a:rPr>
              <a:t>2</a:t>
            </a:r>
            <a:r>
              <a:rPr lang="vi-VN">
                <a:solidFill>
                  <a:schemeClr val="tx1"/>
                </a:solidFill>
                <a:latin typeface="Sitka Heading" panose="02000505000000020004" pitchFamily="2" charset="0"/>
                <a:cs typeface="Times New Roman" pitchFamily="18" charset="0"/>
              </a:rPr>
              <a:t>. </a:t>
            </a:r>
            <a:r>
              <a:rPr lang="vi-VN" dirty="0">
                <a:solidFill>
                  <a:schemeClr val="tx1"/>
                </a:solidFill>
                <a:latin typeface="Sitka Heading" panose="02000505000000020004" pitchFamily="2" charset="0"/>
                <a:cs typeface="Times New Roman" pitchFamily="18" charset="0"/>
              </a:rPr>
              <a:t>LĨNH VỰC VĂN HÓA</a:t>
            </a:r>
            <a:endParaRPr lang="en-US" dirty="0">
              <a:solidFill>
                <a:schemeClr val="tx1"/>
              </a:solidFill>
              <a:latin typeface="Sitka Heading" panose="02000505000000020004" pitchFamily="2" charset="0"/>
              <a:cs typeface="Times New Roman" pitchFamily="18" charset="0"/>
            </a:endParaRPr>
          </a:p>
        </p:txBody>
      </p:sp>
      <p:sp>
        <p:nvSpPr>
          <p:cNvPr id="8" name="TextBox 7">
            <a:extLst>
              <a:ext uri="{FF2B5EF4-FFF2-40B4-BE49-F238E27FC236}">
                <a16:creationId xmlns:a16="http://schemas.microsoft.com/office/drawing/2014/main" id="{EFD89F79-F34D-46F5-9195-0022F6A2C58E}"/>
              </a:ext>
            </a:extLst>
          </p:cNvPr>
          <p:cNvSpPr txBox="1"/>
          <p:nvPr/>
        </p:nvSpPr>
        <p:spPr>
          <a:xfrm>
            <a:off x="616688" y="2130425"/>
            <a:ext cx="11077472" cy="2062103"/>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Xây </a:t>
            </a:r>
            <a:r>
              <a:rPr lang="vi-VN" sz="3200" dirty="0">
                <a:cs typeface="Times New Roman" panose="02020603050405020304" pitchFamily="18" charset="0"/>
              </a:rPr>
              <a:t>dựng đồng bộ và hoàn thiện thể chế, chính sách phát triển giáo dục Việt Nam trong điều kiện kinh tế thị trường và hội nhập quốc tế, lấy chất lượng và hiệu quả đầu ra làm thước đo. </a:t>
            </a:r>
            <a:endParaRPr lang="en-US" sz="3200" i="1" dirty="0">
              <a:cs typeface="Times New Roman" panose="02020603050405020304" pitchFamily="18" charset="0"/>
            </a:endParaRPr>
          </a:p>
        </p:txBody>
      </p:sp>
      <p:sp>
        <p:nvSpPr>
          <p:cNvPr id="9" name="TextBox 8">
            <a:extLst>
              <a:ext uri="{FF2B5EF4-FFF2-40B4-BE49-F238E27FC236}">
                <a16:creationId xmlns:a16="http://schemas.microsoft.com/office/drawing/2014/main" id="{E3091560-4766-4273-B2AF-A5ADDFB07FD8}"/>
              </a:ext>
            </a:extLst>
          </p:cNvPr>
          <p:cNvSpPr txBox="1"/>
          <p:nvPr/>
        </p:nvSpPr>
        <p:spPr>
          <a:xfrm>
            <a:off x="616688" y="4331492"/>
            <a:ext cx="11077472" cy="2062103"/>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Thúc </a:t>
            </a:r>
            <a:r>
              <a:rPr lang="vi-VN" sz="3200" dirty="0">
                <a:cs typeface="Times New Roman" panose="02020603050405020304" pitchFamily="18" charset="0"/>
              </a:rPr>
              <a:t>đẩy đổi mới sáng tạo, chuyển giao, ứng dụng và phát triển mạnh KH&amp;CN. Tiếp tục đổi mới mạnh mẽ, đồng bộ thể chế, chính sách ứng dụng, phát triển khoa học và công nghệ.</a:t>
            </a:r>
            <a:endParaRPr lang="en-US" sz="3200" i="1" dirty="0">
              <a:cs typeface="Times New Roman" panose="02020603050405020304" pitchFamily="18" charset="0"/>
            </a:endParaRPr>
          </a:p>
        </p:txBody>
      </p:sp>
      <p:sp>
        <p:nvSpPr>
          <p:cNvPr id="6" name="Oval 5"/>
          <p:cNvSpPr/>
          <p:nvPr/>
        </p:nvSpPr>
        <p:spPr>
          <a:xfrm>
            <a:off x="277086" y="1749425"/>
            <a:ext cx="789710" cy="762000"/>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
        <p:nvSpPr>
          <p:cNvPr id="11" name="Oval 10"/>
          <p:cNvSpPr/>
          <p:nvPr/>
        </p:nvSpPr>
        <p:spPr>
          <a:xfrm>
            <a:off x="201053" y="4048852"/>
            <a:ext cx="831270" cy="715519"/>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3</a:t>
            </a:r>
            <a:endParaRPr lang="en-US" b="1"/>
          </a:p>
        </p:txBody>
      </p:sp>
    </p:spTree>
    <p:extLst>
      <p:ext uri="{BB962C8B-B14F-4D97-AF65-F5344CB8AC3E}">
        <p14:creationId xmlns:p14="http://schemas.microsoft.com/office/powerpoint/2010/main" val="35870079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03D33-6D78-4678-BE6B-B69837CBFF1E}"/>
              </a:ext>
            </a:extLst>
          </p:cNvPr>
          <p:cNvSpPr>
            <a:spLocks noGrp="1"/>
          </p:cNvSpPr>
          <p:nvPr>
            <p:ph type="title"/>
          </p:nvPr>
        </p:nvSpPr>
        <p:spPr>
          <a:xfrm>
            <a:off x="689473" y="581892"/>
            <a:ext cx="10534043" cy="1455744"/>
          </a:xfrm>
        </p:spPr>
        <p:txBody>
          <a:bodyPr>
            <a:noAutofit/>
          </a:bodyPr>
          <a:lstStyle/>
          <a:p>
            <a:pPr algn="ctr"/>
            <a:r>
              <a:rPr lang="vi-VN" sz="4800" b="1" dirty="0">
                <a:latin typeface="Sitka Heading" panose="02000505000000020004" pitchFamily="2" charset="0"/>
                <a:cs typeface="Times New Roman" panose="02020603050405020304" pitchFamily="18" charset="0"/>
              </a:rPr>
              <a:t>I. </a:t>
            </a:r>
            <a:r>
              <a:rPr lang="en-US" sz="4800" b="1" dirty="0">
                <a:latin typeface="Sitka Heading" panose="02000505000000020004" pitchFamily="2" charset="0"/>
                <a:cs typeface="Times New Roman" panose="02020603050405020304" pitchFamily="18" charset="0"/>
              </a:rPr>
              <a:t>MỘT SỐ ĐIỂM MỚI TRONG CHỦ ĐỀ</a:t>
            </a:r>
          </a:p>
        </p:txBody>
      </p:sp>
      <p:sp>
        <p:nvSpPr>
          <p:cNvPr id="3" name="TextBox 2">
            <a:extLst>
              <a:ext uri="{FF2B5EF4-FFF2-40B4-BE49-F238E27FC236}">
                <a16:creationId xmlns:a16="http://schemas.microsoft.com/office/drawing/2014/main" id="{DF8F11BD-73FF-4774-9127-B0DEB637183C}"/>
              </a:ext>
            </a:extLst>
          </p:cNvPr>
          <p:cNvSpPr txBox="1"/>
          <p:nvPr/>
        </p:nvSpPr>
        <p:spPr>
          <a:xfrm>
            <a:off x="457200" y="2307609"/>
            <a:ext cx="11263745" cy="1569660"/>
          </a:xfrm>
          <a:prstGeom prst="rect">
            <a:avLst/>
          </a:prstGeom>
          <a:solidFill>
            <a:srgbClr val="699841"/>
          </a:solidFill>
        </p:spPr>
        <p:txBody>
          <a:bodyPr wrap="square">
            <a:spAutoFit/>
          </a:bodyPr>
          <a:lstStyle/>
          <a:p>
            <a:pPr marL="514350" indent="-514350" algn="just">
              <a:buAutoNum type="arabicParenBoth"/>
            </a:pPr>
            <a:r>
              <a:rPr lang="vi-VN" sz="3200">
                <a:cs typeface="Times New Roman" pitchFamily="18" charset="0"/>
              </a:rPr>
              <a:t>Bổ </a:t>
            </a:r>
            <a:r>
              <a:rPr lang="vi-VN" sz="3200" dirty="0">
                <a:cs typeface="Times New Roman" pitchFamily="18" charset="0"/>
              </a:rPr>
              <a:t>sung xây dựng hệ thống chính trị vào nội dung xây dựng Đảng thành </a:t>
            </a:r>
            <a:r>
              <a:rPr lang="vi-VN" sz="3200" i="1" dirty="0">
                <a:cs typeface="Times New Roman" pitchFamily="18" charset="0"/>
              </a:rPr>
              <a:t>“Tăng cường xây dựng, chỉnh đốn Đảng và hệ thống chính trị trong sạch, vững mạnh</a:t>
            </a:r>
            <a:r>
              <a:rPr lang="vi-VN" sz="3200" i="1">
                <a:cs typeface="Times New Roman" pitchFamily="18" charset="0"/>
              </a:rPr>
              <a:t>”</a:t>
            </a:r>
            <a:r>
              <a:rPr lang="vi-VN" sz="3200">
                <a:cs typeface="Times New Roman" pitchFamily="18" charset="0"/>
              </a:rPr>
              <a:t>; </a:t>
            </a:r>
            <a:endParaRPr lang="en-US" sz="3200">
              <a:cs typeface="Times New Roman" pitchFamily="18" charset="0"/>
            </a:endParaRPr>
          </a:p>
        </p:txBody>
      </p:sp>
      <p:sp>
        <p:nvSpPr>
          <p:cNvPr id="4" name="TextBox 3">
            <a:extLst>
              <a:ext uri="{FF2B5EF4-FFF2-40B4-BE49-F238E27FC236}">
                <a16:creationId xmlns:a16="http://schemas.microsoft.com/office/drawing/2014/main" id="{6B9BF855-EC99-433C-9200-E6172FA06199}"/>
              </a:ext>
            </a:extLst>
          </p:cNvPr>
          <p:cNvSpPr txBox="1"/>
          <p:nvPr/>
        </p:nvSpPr>
        <p:spPr>
          <a:xfrm>
            <a:off x="457200" y="4800800"/>
            <a:ext cx="11263745" cy="1077218"/>
          </a:xfrm>
          <a:prstGeom prst="rect">
            <a:avLst/>
          </a:prstGeom>
          <a:solidFill>
            <a:srgbClr val="699841"/>
          </a:solidFill>
        </p:spPr>
        <p:txBody>
          <a:bodyPr wrap="square">
            <a:spAutoFit/>
          </a:bodyPr>
          <a:lstStyle/>
          <a:p>
            <a:pPr marL="514350" indent="-514350" algn="just">
              <a:buAutoNum type="arabicParenBoth" startAt="3"/>
            </a:pPr>
            <a:r>
              <a:rPr lang="vi-VN" sz="3200">
                <a:cs typeface="Times New Roman" pitchFamily="18" charset="0"/>
              </a:rPr>
              <a:t>Xác </a:t>
            </a:r>
            <a:r>
              <a:rPr lang="vi-VN" sz="3200" dirty="0">
                <a:cs typeface="Times New Roman" pitchFamily="18" charset="0"/>
              </a:rPr>
              <a:t>định mục tiêu </a:t>
            </a:r>
            <a:r>
              <a:rPr lang="vi-VN" sz="3200" i="1" dirty="0">
                <a:cs typeface="Times New Roman" pitchFamily="18" charset="0"/>
              </a:rPr>
              <a:t>“đến giữa thế kỷ XXI nước ta trở thành nước phát triển, theo định hướng xã hội chủ nghĩa</a:t>
            </a:r>
            <a:r>
              <a:rPr lang="vi-VN" sz="3200" i="1">
                <a:cs typeface="Times New Roman" pitchFamily="18" charset="0"/>
              </a:rPr>
              <a:t>”. </a:t>
            </a:r>
            <a:endParaRPr lang="en-US" sz="3200" i="1">
              <a:cs typeface="Times New Roman" pitchFamily="18" charset="0"/>
            </a:endParaRPr>
          </a:p>
        </p:txBody>
      </p:sp>
      <p:sp>
        <p:nvSpPr>
          <p:cNvPr id="5" name="TextBox 4">
            <a:extLst>
              <a:ext uri="{FF2B5EF4-FFF2-40B4-BE49-F238E27FC236}">
                <a16:creationId xmlns:a16="http://schemas.microsoft.com/office/drawing/2014/main" id="{CB3C9C1E-19C2-4302-983C-317D26D25E3F}"/>
              </a:ext>
            </a:extLst>
          </p:cNvPr>
          <p:cNvSpPr txBox="1"/>
          <p:nvPr/>
        </p:nvSpPr>
        <p:spPr>
          <a:xfrm>
            <a:off x="457200" y="4033648"/>
            <a:ext cx="11263745" cy="584775"/>
          </a:xfrm>
          <a:prstGeom prst="rect">
            <a:avLst/>
          </a:prstGeom>
          <a:solidFill>
            <a:srgbClr val="699841"/>
          </a:solidFill>
        </p:spPr>
        <p:txBody>
          <a:bodyPr wrap="square">
            <a:spAutoFit/>
          </a:bodyPr>
          <a:lstStyle/>
          <a:p>
            <a:pPr marL="514350" indent="-514350" algn="just">
              <a:buAutoNum type="arabicParenBoth" startAt="2"/>
            </a:pPr>
            <a:r>
              <a:rPr lang="vi-VN" sz="3200">
                <a:cs typeface="Times New Roman" pitchFamily="18" charset="0"/>
              </a:rPr>
              <a:t>Nêu </a:t>
            </a:r>
            <a:r>
              <a:rPr lang="vi-VN" sz="3200" i="1" dirty="0">
                <a:cs typeface="Times New Roman" pitchFamily="18" charset="0"/>
              </a:rPr>
              <a:t>“khát vọng phát triển đất </a:t>
            </a:r>
            <a:r>
              <a:rPr lang="vi-VN" sz="3200" i="1">
                <a:cs typeface="Times New Roman" pitchFamily="18" charset="0"/>
              </a:rPr>
              <a:t>nước”;</a:t>
            </a:r>
            <a:r>
              <a:rPr lang="vi-VN" sz="2400" i="1">
                <a:latin typeface="Times New Roman" pitchFamily="18" charset="0"/>
                <a:cs typeface="Times New Roman" pitchFamily="18" charset="0"/>
              </a:rPr>
              <a:t> </a:t>
            </a:r>
            <a:endParaRPr lang="en-US"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8873167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609600" y="631654"/>
            <a:ext cx="10972800" cy="579120"/>
          </a:xfrm>
          <a:prstGeom prst="rect">
            <a:avLst/>
          </a:prstGeom>
        </p:spPr>
        <p:txBody>
          <a:bodyPr vert="horz" rtlCol="0" anchor="ctr">
            <a:normAutofit fontScale="925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en-US" dirty="0">
                <a:solidFill>
                  <a:schemeClr val="tx1"/>
                </a:solidFill>
                <a:latin typeface="Sitka Heading" panose="02000505000000020004" pitchFamily="2" charset="0"/>
                <a:cs typeface="Times New Roman" pitchFamily="18" charset="0"/>
              </a:rPr>
              <a:t>2</a:t>
            </a:r>
            <a:r>
              <a:rPr lang="vi-VN">
                <a:solidFill>
                  <a:schemeClr val="tx1"/>
                </a:solidFill>
                <a:latin typeface="Sitka Heading" panose="02000505000000020004" pitchFamily="2" charset="0"/>
                <a:cs typeface="Times New Roman" pitchFamily="18" charset="0"/>
              </a:rPr>
              <a:t>. </a:t>
            </a:r>
            <a:r>
              <a:rPr lang="vi-VN" dirty="0">
                <a:solidFill>
                  <a:schemeClr val="tx1"/>
                </a:solidFill>
                <a:latin typeface="Sitka Heading" panose="02000505000000020004" pitchFamily="2" charset="0"/>
                <a:cs typeface="Times New Roman" pitchFamily="18" charset="0"/>
              </a:rPr>
              <a:t>LĨNH VỰC XÃ HỘI</a:t>
            </a:r>
            <a:endParaRPr lang="en-US" dirty="0">
              <a:solidFill>
                <a:schemeClr val="tx1"/>
              </a:solidFill>
              <a:latin typeface="Sitka Heading" panose="02000505000000020004" pitchFamily="2" charset="0"/>
              <a:cs typeface="Times New Roman" pitchFamily="18" charset="0"/>
            </a:endParaRPr>
          </a:p>
        </p:txBody>
      </p:sp>
      <p:sp>
        <p:nvSpPr>
          <p:cNvPr id="7" name="TextBox 6">
            <a:extLst>
              <a:ext uri="{FF2B5EF4-FFF2-40B4-BE49-F238E27FC236}">
                <a16:creationId xmlns:a16="http://schemas.microsoft.com/office/drawing/2014/main" id="{E8DCCBFA-CB82-41D9-80D8-F964A6444F45}"/>
              </a:ext>
            </a:extLst>
          </p:cNvPr>
          <p:cNvSpPr txBox="1"/>
          <p:nvPr/>
        </p:nvSpPr>
        <p:spPr>
          <a:xfrm>
            <a:off x="484909" y="1537615"/>
            <a:ext cx="11209251" cy="1508105"/>
          </a:xfrm>
          <a:prstGeom prst="rect">
            <a:avLst/>
          </a:prstGeom>
          <a:solidFill>
            <a:srgbClr val="699841"/>
          </a:solidFill>
        </p:spPr>
        <p:txBody>
          <a:bodyPr wrap="square">
            <a:spAutoFit/>
          </a:bodyPr>
          <a:lstStyle/>
          <a:p>
            <a:pPr algn="just"/>
            <a:r>
              <a:rPr lang="vi-VN" sz="3200" b="1" i="1" dirty="0">
                <a:cs typeface="Times New Roman" panose="02020603050405020304" pitchFamily="18" charset="0"/>
              </a:rPr>
              <a:t>(2) </a:t>
            </a:r>
            <a:r>
              <a:rPr lang="vi-VN" sz="3000" b="1" i="1" dirty="0">
                <a:cs typeface="Times New Roman" panose="02020603050405020304" pitchFamily="18" charset="0"/>
              </a:rPr>
              <a:t>Tập trung nghiên cứu, xác định và triển khai xây dựng hệ giá trị văn hóa và chuẩn mực con người gắn với giữ gìn, phát triển hệ gia đình Việt Nam trong thời kỳ mới. </a:t>
            </a:r>
            <a:endParaRPr lang="en-US" sz="3000" b="1" i="1" dirty="0">
              <a:cs typeface="Times New Roman" panose="02020603050405020304" pitchFamily="18" charset="0"/>
            </a:endParaRPr>
          </a:p>
        </p:txBody>
      </p:sp>
      <p:sp>
        <p:nvSpPr>
          <p:cNvPr id="5" name="TextBox 4">
            <a:extLst>
              <a:ext uri="{FF2B5EF4-FFF2-40B4-BE49-F238E27FC236}">
                <a16:creationId xmlns:a16="http://schemas.microsoft.com/office/drawing/2014/main" id="{4B05A3D2-3D08-44C3-A54C-97375E5E4B12}"/>
              </a:ext>
            </a:extLst>
          </p:cNvPr>
          <p:cNvSpPr txBox="1"/>
          <p:nvPr/>
        </p:nvSpPr>
        <p:spPr>
          <a:xfrm>
            <a:off x="444472" y="3277615"/>
            <a:ext cx="11209251" cy="1569660"/>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3200">
                <a:cs typeface="Times New Roman" panose="02020603050405020304" pitchFamily="18" charset="0"/>
              </a:rPr>
              <a:t>Khẩn </a:t>
            </a:r>
            <a:r>
              <a:rPr lang="vi-VN" sz="3200" dirty="0">
                <a:cs typeface="Times New Roman" panose="02020603050405020304" pitchFamily="18" charset="0"/>
              </a:rPr>
              <a:t>trương triển khai phát triển có trọng tâm, trọng điểm ngành công nghiệp văn hóa và dịch vụ văn hóa trên cơ sở xác định và phát huy sức mạnh nền văn hóa Việt Nam; </a:t>
            </a:r>
            <a:endParaRPr lang="en-US" sz="2800" i="1" dirty="0">
              <a:cs typeface="Times New Roman" panose="02020603050405020304" pitchFamily="18" charset="0"/>
            </a:endParaRPr>
          </a:p>
        </p:txBody>
      </p:sp>
      <p:sp>
        <p:nvSpPr>
          <p:cNvPr id="11" name="TextBox 10">
            <a:extLst>
              <a:ext uri="{FF2B5EF4-FFF2-40B4-BE49-F238E27FC236}">
                <a16:creationId xmlns:a16="http://schemas.microsoft.com/office/drawing/2014/main" id="{25755643-313B-4226-9C6F-A788277BAF6F}"/>
              </a:ext>
            </a:extLst>
          </p:cNvPr>
          <p:cNvSpPr txBox="1"/>
          <p:nvPr/>
        </p:nvSpPr>
        <p:spPr>
          <a:xfrm>
            <a:off x="404037" y="5285327"/>
            <a:ext cx="11290123" cy="1077218"/>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Vận </a:t>
            </a:r>
            <a:r>
              <a:rPr lang="vi-VN" sz="3200" dirty="0">
                <a:cs typeface="Times New Roman" panose="02020603050405020304" pitchFamily="18" charset="0"/>
              </a:rPr>
              <a:t>dụng hiệu quả các giá trị và thành tựu của văn hóa, khoa học, kỹ thuật công nghệ của thế giới.</a:t>
            </a:r>
            <a:endParaRPr lang="en-US" sz="3200" i="1" dirty="0">
              <a:cs typeface="Times New Roman" panose="02020603050405020304" pitchFamily="18" charset="0"/>
            </a:endParaRPr>
          </a:p>
        </p:txBody>
      </p:sp>
      <p:sp>
        <p:nvSpPr>
          <p:cNvPr id="8" name="Oval 7"/>
          <p:cNvSpPr/>
          <p:nvPr/>
        </p:nvSpPr>
        <p:spPr>
          <a:xfrm>
            <a:off x="98108" y="3066529"/>
            <a:ext cx="692728" cy="612064"/>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9" name="Oval 8"/>
          <p:cNvSpPr/>
          <p:nvPr/>
        </p:nvSpPr>
        <p:spPr>
          <a:xfrm>
            <a:off x="165169" y="4948002"/>
            <a:ext cx="665341" cy="744765"/>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Tree>
    <p:extLst>
      <p:ext uri="{BB962C8B-B14F-4D97-AF65-F5344CB8AC3E}">
        <p14:creationId xmlns:p14="http://schemas.microsoft.com/office/powerpoint/2010/main" val="84459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P spid="5"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609600" y="824254"/>
            <a:ext cx="10972800" cy="579120"/>
          </a:xfrm>
          <a:prstGeom prst="rect">
            <a:avLst/>
          </a:prstGeom>
        </p:spPr>
        <p:txBody>
          <a:bodyPr vert="horz" rtlCol="0" anchor="ctr">
            <a:normAutofit fontScale="925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en-US" dirty="0">
                <a:solidFill>
                  <a:schemeClr val="tx1"/>
                </a:solidFill>
                <a:latin typeface="Sitka Heading" panose="02000505000000020004" pitchFamily="2" charset="0"/>
                <a:cs typeface="Times New Roman" pitchFamily="18" charset="0"/>
              </a:rPr>
              <a:t>2</a:t>
            </a:r>
            <a:r>
              <a:rPr lang="vi-VN">
                <a:solidFill>
                  <a:schemeClr val="tx1"/>
                </a:solidFill>
                <a:latin typeface="Sitka Heading" panose="02000505000000020004" pitchFamily="2" charset="0"/>
                <a:cs typeface="Times New Roman" pitchFamily="18" charset="0"/>
              </a:rPr>
              <a:t>. </a:t>
            </a:r>
            <a:r>
              <a:rPr lang="vi-VN" dirty="0">
                <a:solidFill>
                  <a:schemeClr val="tx1"/>
                </a:solidFill>
                <a:latin typeface="Sitka Heading" panose="02000505000000020004" pitchFamily="2" charset="0"/>
                <a:cs typeface="Times New Roman" pitchFamily="18" charset="0"/>
              </a:rPr>
              <a:t>LĨNH VỰC XÃ HỘI</a:t>
            </a:r>
            <a:endParaRPr lang="en-US" dirty="0">
              <a:solidFill>
                <a:schemeClr val="tx1"/>
              </a:solidFill>
              <a:latin typeface="Sitka Heading" panose="02000505000000020004" pitchFamily="2" charset="0"/>
              <a:cs typeface="Times New Roman" pitchFamily="18" charset="0"/>
            </a:endParaRPr>
          </a:p>
        </p:txBody>
      </p:sp>
      <p:sp>
        <p:nvSpPr>
          <p:cNvPr id="10" name="TextBox 9">
            <a:extLst>
              <a:ext uri="{FF2B5EF4-FFF2-40B4-BE49-F238E27FC236}">
                <a16:creationId xmlns:a16="http://schemas.microsoft.com/office/drawing/2014/main" id="{64DA0578-55A3-41C4-8F0C-6177638BBE01}"/>
              </a:ext>
            </a:extLst>
          </p:cNvPr>
          <p:cNvSpPr txBox="1"/>
          <p:nvPr/>
        </p:nvSpPr>
        <p:spPr>
          <a:xfrm>
            <a:off x="872836" y="1640409"/>
            <a:ext cx="10790844" cy="1077218"/>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Quản </a:t>
            </a:r>
            <a:r>
              <a:rPr lang="vi-VN" sz="3200" dirty="0">
                <a:cs typeface="Times New Roman" panose="02020603050405020304" pitchFamily="18" charset="0"/>
              </a:rPr>
              <a:t>lý phát triển xã hội bền vững, bảo đảm tiến bộ, công bằng xã hội. </a:t>
            </a:r>
            <a:endParaRPr lang="en-US" sz="3200" i="1" dirty="0">
              <a:cs typeface="Times New Roman" panose="02020603050405020304" pitchFamily="18" charset="0"/>
            </a:endParaRPr>
          </a:p>
        </p:txBody>
      </p:sp>
      <p:sp>
        <p:nvSpPr>
          <p:cNvPr id="6" name="TextBox 5">
            <a:extLst>
              <a:ext uri="{FF2B5EF4-FFF2-40B4-BE49-F238E27FC236}">
                <a16:creationId xmlns:a16="http://schemas.microsoft.com/office/drawing/2014/main" id="{CF5ADA29-4889-4BB6-9848-8C0C247AB0C4}"/>
              </a:ext>
            </a:extLst>
          </p:cNvPr>
          <p:cNvSpPr txBox="1"/>
          <p:nvPr/>
        </p:nvSpPr>
        <p:spPr>
          <a:xfrm>
            <a:off x="872836" y="2817963"/>
            <a:ext cx="10768701" cy="1015663"/>
          </a:xfrm>
          <a:prstGeom prst="rect">
            <a:avLst/>
          </a:prstGeom>
          <a:solidFill>
            <a:srgbClr val="699841"/>
          </a:solidFill>
        </p:spPr>
        <p:txBody>
          <a:bodyPr wrap="square">
            <a:spAutoFit/>
          </a:bodyPr>
          <a:lstStyle/>
          <a:p>
            <a:pPr algn="just"/>
            <a:r>
              <a:rPr lang="en-US" sz="3200">
                <a:latin typeface="Arial" pitchFamily="34" charset="0"/>
                <a:cs typeface="Arial" pitchFamily="34" charset="0"/>
              </a:rPr>
              <a:t>	</a:t>
            </a:r>
            <a:r>
              <a:rPr lang="vi-VN" sz="2800">
                <a:latin typeface="Arial" pitchFamily="34" charset="0"/>
                <a:cs typeface="Arial" pitchFamily="34" charset="0"/>
              </a:rPr>
              <a:t>Xây </a:t>
            </a:r>
            <a:r>
              <a:rPr lang="vi-VN" sz="2800" dirty="0">
                <a:latin typeface="Arial" pitchFamily="34" charset="0"/>
                <a:cs typeface="Arial" pitchFamily="34" charset="0"/>
              </a:rPr>
              <a:t>dựng và thực hiện đồng bộ thể chế, chính sách phát triển xã hội, quản lý phát triển xã hội bền vững, hài hòa. </a:t>
            </a:r>
            <a:endParaRPr lang="en-US" sz="2800" i="1" dirty="0">
              <a:latin typeface="Arial" pitchFamily="34" charset="0"/>
              <a:cs typeface="Arial" pitchFamily="34" charset="0"/>
            </a:endParaRPr>
          </a:p>
        </p:txBody>
      </p:sp>
      <p:sp>
        <p:nvSpPr>
          <p:cNvPr id="8" name="TextBox 7">
            <a:extLst>
              <a:ext uri="{FF2B5EF4-FFF2-40B4-BE49-F238E27FC236}">
                <a16:creationId xmlns:a16="http://schemas.microsoft.com/office/drawing/2014/main" id="{A43913C3-69CA-45AC-B7DB-F77E540CF8AC}"/>
              </a:ext>
            </a:extLst>
          </p:cNvPr>
          <p:cNvSpPr txBox="1"/>
          <p:nvPr/>
        </p:nvSpPr>
        <p:spPr>
          <a:xfrm>
            <a:off x="872836" y="4010967"/>
            <a:ext cx="10790844" cy="2246769"/>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Xây </a:t>
            </a:r>
            <a:r>
              <a:rPr lang="vi-VN" sz="2800" dirty="0">
                <a:cs typeface="Times New Roman" panose="02020603050405020304" pitchFamily="18" charset="0"/>
              </a:rPr>
              <a:t>dựng, thực thi có hiệu quả chính sách dân số và phát triển, phát huy lợi thế thời kỳ dân số vàng; đồng thời chuẩn bị điều kiện thích ứng với già hóa dân số, nâng cao chất lượng dân số, gắn với nâng cao chất lượng nguồn nhân lực, bảo đảm mức tăng dân số hợp lý và cân bằng giới tính khi sinh.</a:t>
            </a:r>
            <a:endParaRPr lang="en-US" sz="2800" i="1" dirty="0">
              <a:cs typeface="Times New Roman" panose="02020603050405020304" pitchFamily="18" charset="0"/>
            </a:endParaRPr>
          </a:p>
        </p:txBody>
      </p:sp>
      <p:sp>
        <p:nvSpPr>
          <p:cNvPr id="7" name="Oval 6"/>
          <p:cNvSpPr/>
          <p:nvPr/>
        </p:nvSpPr>
        <p:spPr>
          <a:xfrm>
            <a:off x="609600" y="1510145"/>
            <a:ext cx="803564" cy="668873"/>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3</a:t>
            </a:r>
            <a:endParaRPr lang="en-US" b="1"/>
          </a:p>
        </p:txBody>
      </p:sp>
      <p:sp>
        <p:nvSpPr>
          <p:cNvPr id="9" name="Oval 8"/>
          <p:cNvSpPr/>
          <p:nvPr/>
        </p:nvSpPr>
        <p:spPr>
          <a:xfrm>
            <a:off x="665011" y="2717627"/>
            <a:ext cx="775855" cy="690591"/>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4</a:t>
            </a:r>
            <a:endParaRPr lang="en-US" b="1"/>
          </a:p>
        </p:txBody>
      </p:sp>
      <p:sp>
        <p:nvSpPr>
          <p:cNvPr id="11" name="Oval 10"/>
          <p:cNvSpPr/>
          <p:nvPr/>
        </p:nvSpPr>
        <p:spPr>
          <a:xfrm>
            <a:off x="623446" y="3833626"/>
            <a:ext cx="720437" cy="738374"/>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5</a:t>
            </a:r>
            <a:endParaRPr lang="en-US" b="1"/>
          </a:p>
        </p:txBody>
      </p:sp>
    </p:spTree>
    <p:extLst>
      <p:ext uri="{BB962C8B-B14F-4D97-AF65-F5344CB8AC3E}">
        <p14:creationId xmlns:p14="http://schemas.microsoft.com/office/powerpoint/2010/main" val="34064510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1000"/>
                                        <p:tgtEl>
                                          <p:spTgt spid="8">
                                            <p:txEl>
                                              <p:pRg st="0" end="0"/>
                                            </p:txEl>
                                          </p:spTgt>
                                        </p:tgtEl>
                                      </p:cBhvr>
                                    </p:animEffect>
                                    <p:anim calcmode="lin" valueType="num">
                                      <p:cBhvr>
                                        <p:cTn id="2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F5ADA29-4889-4BB6-9848-8C0C247AB0C4}"/>
              </a:ext>
            </a:extLst>
          </p:cNvPr>
          <p:cNvSpPr txBox="1"/>
          <p:nvPr/>
        </p:nvSpPr>
        <p:spPr>
          <a:xfrm>
            <a:off x="900545" y="2245341"/>
            <a:ext cx="10783456" cy="1754326"/>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Quản </a:t>
            </a:r>
            <a:r>
              <a:rPr lang="vi-VN" sz="3600" dirty="0">
                <a:cs typeface="Times New Roman" panose="02020603050405020304" pitchFamily="18" charset="0"/>
              </a:rPr>
              <a:t>lý và sử dụng hiệu quả đất đai, tài nguyên, bảo vệ môi trường, chủ động thích ứng với biến đổi khí hậu. </a:t>
            </a:r>
            <a:endParaRPr lang="en-US" sz="3600" i="1" dirty="0">
              <a:cs typeface="Times New Roman" panose="02020603050405020304" pitchFamily="18" charset="0"/>
            </a:endParaRPr>
          </a:p>
        </p:txBody>
      </p:sp>
      <p:sp>
        <p:nvSpPr>
          <p:cNvPr id="8" name="TextBox 7">
            <a:extLst>
              <a:ext uri="{FF2B5EF4-FFF2-40B4-BE49-F238E27FC236}">
                <a16:creationId xmlns:a16="http://schemas.microsoft.com/office/drawing/2014/main" id="{A43913C3-69CA-45AC-B7DB-F77E540CF8AC}"/>
              </a:ext>
            </a:extLst>
          </p:cNvPr>
          <p:cNvSpPr txBox="1"/>
          <p:nvPr/>
        </p:nvSpPr>
        <p:spPr>
          <a:xfrm>
            <a:off x="900544" y="4351944"/>
            <a:ext cx="10783457" cy="1754326"/>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Xây </a:t>
            </a:r>
            <a:r>
              <a:rPr lang="vi-VN" sz="3600" dirty="0">
                <a:cs typeface="Times New Roman" panose="02020603050405020304" pitchFamily="18" charset="0"/>
              </a:rPr>
              <a:t>dựng chiến lược, hoàn thiện hệ thống thể chế quản lý, sử dụng có hiệu quả tài nguyên, trọng tâm là đất đai.</a:t>
            </a:r>
            <a:endParaRPr lang="en-US" sz="3600" i="1" dirty="0">
              <a:cs typeface="Times New Roman" panose="02020603050405020304" pitchFamily="18" charset="0"/>
            </a:endParaRPr>
          </a:p>
        </p:txBody>
      </p:sp>
      <p:sp>
        <p:nvSpPr>
          <p:cNvPr id="7" name="Title 1">
            <a:extLst>
              <a:ext uri="{FF2B5EF4-FFF2-40B4-BE49-F238E27FC236}">
                <a16:creationId xmlns:a16="http://schemas.microsoft.com/office/drawing/2014/main" id="{07B367FE-27A8-428C-BBF2-029BF5C56B4C}"/>
              </a:ext>
            </a:extLst>
          </p:cNvPr>
          <p:cNvSpPr txBox="1">
            <a:spLocks/>
          </p:cNvSpPr>
          <p:nvPr/>
        </p:nvSpPr>
        <p:spPr>
          <a:xfrm>
            <a:off x="711200" y="1004642"/>
            <a:ext cx="10972800" cy="579120"/>
          </a:xfrm>
          <a:prstGeom prst="rect">
            <a:avLst/>
          </a:prstGeom>
        </p:spPr>
        <p:txBody>
          <a:bodyPr vert="horz" rtlCol="0" anchor="ctr">
            <a:normAutofit fontScale="925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en-US" dirty="0">
                <a:solidFill>
                  <a:schemeClr val="tx1"/>
                </a:solidFill>
                <a:latin typeface="Sitka Display" panose="02000505000000020004" pitchFamily="2" charset="0"/>
                <a:cs typeface="Times New Roman" pitchFamily="18" charset="0"/>
              </a:rPr>
              <a:t>2</a:t>
            </a:r>
            <a:r>
              <a:rPr lang="vi-VN">
                <a:solidFill>
                  <a:schemeClr val="tx1"/>
                </a:solidFill>
                <a:latin typeface="Sitka Display" panose="02000505000000020004" pitchFamily="2" charset="0"/>
                <a:cs typeface="Times New Roman" pitchFamily="18" charset="0"/>
              </a:rPr>
              <a:t>. </a:t>
            </a:r>
            <a:r>
              <a:rPr lang="vi-VN" dirty="0">
                <a:solidFill>
                  <a:schemeClr val="tx1"/>
                </a:solidFill>
                <a:latin typeface="Sitka Display" panose="02000505000000020004" pitchFamily="2" charset="0"/>
                <a:cs typeface="Times New Roman" pitchFamily="18" charset="0"/>
              </a:rPr>
              <a:t>LĨNH VỰC XÃ HỘI</a:t>
            </a:r>
            <a:endParaRPr lang="en-US" dirty="0">
              <a:solidFill>
                <a:schemeClr val="tx1"/>
              </a:solidFill>
              <a:latin typeface="Sitka Display" panose="02000505000000020004" pitchFamily="2" charset="0"/>
              <a:cs typeface="Times New Roman" pitchFamily="18" charset="0"/>
            </a:endParaRPr>
          </a:p>
        </p:txBody>
      </p:sp>
      <p:sp>
        <p:nvSpPr>
          <p:cNvPr id="5" name="Oval 4"/>
          <p:cNvSpPr/>
          <p:nvPr/>
        </p:nvSpPr>
        <p:spPr>
          <a:xfrm>
            <a:off x="711200" y="2092036"/>
            <a:ext cx="715818" cy="762000"/>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t>6</a:t>
            </a:r>
            <a:endParaRPr lang="en-US" b="1"/>
          </a:p>
        </p:txBody>
      </p:sp>
      <p:sp>
        <p:nvSpPr>
          <p:cNvPr id="9" name="Oval 8"/>
          <p:cNvSpPr/>
          <p:nvPr/>
        </p:nvSpPr>
        <p:spPr>
          <a:xfrm>
            <a:off x="711200" y="4184073"/>
            <a:ext cx="715818" cy="748145"/>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7</a:t>
            </a:r>
            <a:endParaRPr lang="en-US" b="1"/>
          </a:p>
        </p:txBody>
      </p:sp>
    </p:spTree>
    <p:extLst>
      <p:ext uri="{BB962C8B-B14F-4D97-AF65-F5344CB8AC3E}">
        <p14:creationId xmlns:p14="http://schemas.microsoft.com/office/powerpoint/2010/main" val="336437959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05A3D2-3D08-44C3-A54C-97375E5E4B12}"/>
              </a:ext>
            </a:extLst>
          </p:cNvPr>
          <p:cNvSpPr txBox="1"/>
          <p:nvPr/>
        </p:nvSpPr>
        <p:spPr>
          <a:xfrm>
            <a:off x="803564" y="1994164"/>
            <a:ext cx="10910916" cy="1200329"/>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 </a:t>
            </a:r>
            <a:r>
              <a:rPr lang="vi-VN" sz="3600" dirty="0">
                <a:cs typeface="Times New Roman" panose="02020603050405020304" pitchFamily="18" charset="0"/>
              </a:rPr>
              <a:t>Tăng cường quốc phòng, an ninh, bảo vệ vững chắc Tổ quốc Việt </a:t>
            </a:r>
            <a:r>
              <a:rPr lang="vi-VN" sz="3600">
                <a:cs typeface="Times New Roman" panose="02020603050405020304" pitchFamily="18" charset="0"/>
              </a:rPr>
              <a:t>Nam </a:t>
            </a:r>
            <a:r>
              <a:rPr lang="en-US" sz="3600">
                <a:cs typeface="Times New Roman" panose="02020603050405020304" pitchFamily="18" charset="0"/>
              </a:rPr>
              <a:t>XHCN</a:t>
            </a:r>
            <a:r>
              <a:rPr lang="vi-VN" sz="3600">
                <a:cs typeface="Times New Roman" panose="02020603050405020304" pitchFamily="18" charset="0"/>
              </a:rPr>
              <a:t>. </a:t>
            </a:r>
            <a:endParaRPr lang="en-US" sz="3600" i="1" dirty="0">
              <a:cs typeface="Times New Roman" panose="02020603050405020304" pitchFamily="18" charset="0"/>
            </a:endParaRPr>
          </a:p>
        </p:txBody>
      </p:sp>
      <p:sp>
        <p:nvSpPr>
          <p:cNvPr id="8" name="TextBox 7">
            <a:extLst>
              <a:ext uri="{FF2B5EF4-FFF2-40B4-BE49-F238E27FC236}">
                <a16:creationId xmlns:a16="http://schemas.microsoft.com/office/drawing/2014/main" id="{EFD89F79-F34D-46F5-9195-0022F6A2C58E}"/>
              </a:ext>
            </a:extLst>
          </p:cNvPr>
          <p:cNvSpPr txBox="1"/>
          <p:nvPr/>
        </p:nvSpPr>
        <p:spPr>
          <a:xfrm>
            <a:off x="803564" y="3391631"/>
            <a:ext cx="10910916" cy="1754326"/>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600">
                <a:cs typeface="Times New Roman" panose="02020603050405020304" pitchFamily="18" charset="0"/>
              </a:rPr>
              <a:t>Xây </a:t>
            </a:r>
            <a:r>
              <a:rPr lang="vi-VN" sz="3600" dirty="0">
                <a:cs typeface="Times New Roman" panose="02020603050405020304" pitchFamily="18" charset="0"/>
              </a:rPr>
              <a:t>dựng Quân đội nhân dân, Công an nhân dân cách mạng, chính quy, tinh nhuệ, từng bước hiện đại. </a:t>
            </a:r>
            <a:endParaRPr lang="en-US" sz="3600" i="1" dirty="0">
              <a:cs typeface="Times New Roman" panose="02020603050405020304" pitchFamily="18" charset="0"/>
            </a:endParaRPr>
          </a:p>
        </p:txBody>
      </p:sp>
      <p:sp>
        <p:nvSpPr>
          <p:cNvPr id="6" name="Title 1">
            <a:extLst>
              <a:ext uri="{FF2B5EF4-FFF2-40B4-BE49-F238E27FC236}">
                <a16:creationId xmlns:a16="http://schemas.microsoft.com/office/drawing/2014/main" id="{BE5CAC99-1529-44DA-953B-336B56841C94}"/>
              </a:ext>
            </a:extLst>
          </p:cNvPr>
          <p:cNvSpPr txBox="1">
            <a:spLocks/>
          </p:cNvSpPr>
          <p:nvPr/>
        </p:nvSpPr>
        <p:spPr>
          <a:xfrm>
            <a:off x="159489" y="169278"/>
            <a:ext cx="11655195" cy="1464887"/>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sz="3800">
                <a:solidFill>
                  <a:schemeClr val="tx1"/>
                </a:solidFill>
                <a:latin typeface="Sitka Heading" panose="02000505000000020004" pitchFamily="2" charset="0"/>
                <a:cs typeface="Times New Roman" pitchFamily="18" charset="0"/>
              </a:rPr>
              <a:t>3</a:t>
            </a:r>
            <a:r>
              <a:rPr lang="vi-VN" sz="3800" dirty="0">
                <a:solidFill>
                  <a:schemeClr val="tx1"/>
                </a:solidFill>
                <a:latin typeface="Sitka Heading" panose="02000505000000020004" pitchFamily="2" charset="0"/>
                <a:cs typeface="Times New Roman" pitchFamily="18" charset="0"/>
              </a:rPr>
              <a:t>. LĨNH VỰC QUỐC PHÒNG, AN NINH, ĐỐI NGOẠI</a:t>
            </a:r>
            <a:endParaRPr lang="en-US" sz="3800"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152F928D-6AA2-44B6-9DC0-DDE3C272CFD8}"/>
              </a:ext>
            </a:extLst>
          </p:cNvPr>
          <p:cNvSpPr txBox="1"/>
          <p:nvPr/>
        </p:nvSpPr>
        <p:spPr>
          <a:xfrm>
            <a:off x="803564" y="5321364"/>
            <a:ext cx="10910916" cy="1200329"/>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600" u="sng">
                <a:cs typeface="Times New Roman" panose="02020603050405020304" pitchFamily="18" charset="0"/>
              </a:rPr>
              <a:t>Đến </a:t>
            </a:r>
            <a:r>
              <a:rPr lang="vi-VN" sz="3600" u="sng" dirty="0">
                <a:cs typeface="Times New Roman" panose="02020603050405020304" pitchFamily="18" charset="0"/>
              </a:rPr>
              <a:t>năm 2025</a:t>
            </a:r>
            <a:r>
              <a:rPr lang="vi-VN" sz="3600" dirty="0">
                <a:cs typeface="Times New Roman" panose="02020603050405020304" pitchFamily="18" charset="0"/>
              </a:rPr>
              <a:t>, cơ bản xây dựng quân đội, công an tinh, gọn, mạnh. </a:t>
            </a:r>
            <a:endParaRPr lang="en-US" sz="3600" i="1" dirty="0">
              <a:cs typeface="Times New Roman" panose="02020603050405020304" pitchFamily="18" charset="0"/>
            </a:endParaRPr>
          </a:p>
        </p:txBody>
      </p:sp>
      <p:sp>
        <p:nvSpPr>
          <p:cNvPr id="7" name="Oval 6"/>
          <p:cNvSpPr/>
          <p:nvPr/>
        </p:nvSpPr>
        <p:spPr>
          <a:xfrm>
            <a:off x="692727" y="1648691"/>
            <a:ext cx="734291" cy="720436"/>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11" name="Oval 10"/>
          <p:cNvSpPr/>
          <p:nvPr/>
        </p:nvSpPr>
        <p:spPr>
          <a:xfrm>
            <a:off x="692727" y="3223787"/>
            <a:ext cx="734291" cy="724763"/>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
        <p:nvSpPr>
          <p:cNvPr id="12" name="Oval 11"/>
          <p:cNvSpPr/>
          <p:nvPr/>
        </p:nvSpPr>
        <p:spPr>
          <a:xfrm>
            <a:off x="692727" y="5173667"/>
            <a:ext cx="734291" cy="686806"/>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3</a:t>
            </a:r>
            <a:endParaRPr lang="en-US" b="1"/>
          </a:p>
        </p:txBody>
      </p:sp>
    </p:spTree>
    <p:extLst>
      <p:ext uri="{BB962C8B-B14F-4D97-AF65-F5344CB8AC3E}">
        <p14:creationId xmlns:p14="http://schemas.microsoft.com/office/powerpoint/2010/main" val="14524973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1000"/>
                                        <p:tgtEl>
                                          <p:spTgt spid="8">
                                            <p:txEl>
                                              <p:pRg st="0" end="0"/>
                                            </p:txEl>
                                          </p:spTgt>
                                        </p:tgtEl>
                                      </p:cBhvr>
                                    </p:animEffect>
                                    <p:anim calcmode="lin" valueType="num">
                                      <p:cBhvr>
                                        <p:cTn id="2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fade">
                                      <p:cBhvr>
                                        <p:cTn id="26" dur="1000"/>
                                        <p:tgtEl>
                                          <p:spTgt spid="9">
                                            <p:txEl>
                                              <p:pRg st="0" end="0"/>
                                            </p:txEl>
                                          </p:spTgt>
                                        </p:tgtEl>
                                      </p:cBhvr>
                                    </p:animEffect>
                                    <p:anim calcmode="lin" valueType="num">
                                      <p:cBhvr>
                                        <p:cTn id="2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41FD61C2-E0BE-42CE-9C24-672608E71680}"/>
              </a:ext>
            </a:extLst>
          </p:cNvPr>
          <p:cNvSpPr txBox="1"/>
          <p:nvPr/>
        </p:nvSpPr>
        <p:spPr>
          <a:xfrm>
            <a:off x="803564" y="2264432"/>
            <a:ext cx="10966796" cy="2062103"/>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u="sng">
                <a:cs typeface="Times New Roman" panose="02020603050405020304" pitchFamily="18" charset="0"/>
              </a:rPr>
              <a:t>Đến </a:t>
            </a:r>
            <a:r>
              <a:rPr lang="vi-VN" sz="3200" u="sng" dirty="0">
                <a:cs typeface="Times New Roman" panose="02020603050405020304" pitchFamily="18" charset="0"/>
              </a:rPr>
              <a:t>năm 2030</a:t>
            </a:r>
            <a:r>
              <a:rPr lang="vi-VN" sz="3200" dirty="0">
                <a:cs typeface="Times New Roman" panose="02020603050405020304" pitchFamily="18" charset="0"/>
              </a:rPr>
              <a:t>, xây dựng một số quân chủng, binh chủng, lực lượng hiện đại, phấn đấu từ năm 2030 xây dựng quân đội, công an hiện đại; vững mạnh về chính trị, tư tưởng, đạo đức, tổ chức và cán bộ. </a:t>
            </a:r>
            <a:endParaRPr lang="en-US" sz="3200" i="1" dirty="0">
              <a:cs typeface="Times New Roman" panose="02020603050405020304" pitchFamily="18" charset="0"/>
            </a:endParaRPr>
          </a:p>
        </p:txBody>
      </p:sp>
      <p:sp>
        <p:nvSpPr>
          <p:cNvPr id="7" name="Oval 6"/>
          <p:cNvSpPr/>
          <p:nvPr/>
        </p:nvSpPr>
        <p:spPr>
          <a:xfrm>
            <a:off x="484902" y="2095363"/>
            <a:ext cx="734291" cy="720436"/>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4</a:t>
            </a:r>
            <a:endParaRPr lang="en-US" b="1"/>
          </a:p>
        </p:txBody>
      </p:sp>
      <p:sp>
        <p:nvSpPr>
          <p:cNvPr id="12" name="TextBox 11"/>
          <p:cNvSpPr txBox="1"/>
          <p:nvPr/>
        </p:nvSpPr>
        <p:spPr>
          <a:xfrm>
            <a:off x="803564" y="4545320"/>
            <a:ext cx="10966796" cy="1754326"/>
          </a:xfrm>
          <a:prstGeom prst="rect">
            <a:avLst/>
          </a:prstGeom>
          <a:solidFill>
            <a:srgbClr val="699841"/>
          </a:solidFill>
        </p:spPr>
        <p:txBody>
          <a:bodyPr wrap="square" rtlCol="0">
            <a:spAutoFit/>
          </a:bodyPr>
          <a:lstStyle/>
          <a:p>
            <a:r>
              <a:rPr lang="en-US" sz="3600">
                <a:cs typeface="Times New Roman" panose="02020603050405020304" pitchFamily="18" charset="0"/>
              </a:rPr>
              <a:t>	</a:t>
            </a:r>
            <a:r>
              <a:rPr lang="vi-VN" sz="3600">
                <a:cs typeface="Times New Roman" panose="02020603050405020304" pitchFamily="18" charset="0"/>
              </a:rPr>
              <a:t>Xây dựng lực lượng dự bị động viên hùng hậu và dân quân tự vệ vững mạnh, rộng khắp trên các vùng, miền, trên biển. </a:t>
            </a:r>
            <a:endParaRPr lang="en-US" sz="3600" i="1">
              <a:latin typeface="Times New Roman" panose="02020603050405020304" pitchFamily="18" charset="0"/>
              <a:cs typeface="Times New Roman" panose="02020603050405020304" pitchFamily="18" charset="0"/>
            </a:endParaRPr>
          </a:p>
        </p:txBody>
      </p:sp>
      <p:sp>
        <p:nvSpPr>
          <p:cNvPr id="13" name="Oval 12"/>
          <p:cNvSpPr/>
          <p:nvPr/>
        </p:nvSpPr>
        <p:spPr>
          <a:xfrm>
            <a:off x="513651" y="4312887"/>
            <a:ext cx="789709" cy="842863"/>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5</a:t>
            </a:r>
            <a:endParaRPr lang="en-US" b="1"/>
          </a:p>
        </p:txBody>
      </p:sp>
      <p:sp>
        <p:nvSpPr>
          <p:cNvPr id="11" name="Title 1">
            <a:extLst>
              <a:ext uri="{FF2B5EF4-FFF2-40B4-BE49-F238E27FC236}">
                <a16:creationId xmlns:a16="http://schemas.microsoft.com/office/drawing/2014/main" id="{353E47E5-BE95-4B1F-9D4A-A4EE46141CCE}"/>
              </a:ext>
            </a:extLst>
          </p:cNvPr>
          <p:cNvSpPr txBox="1">
            <a:spLocks/>
          </p:cNvSpPr>
          <p:nvPr/>
        </p:nvSpPr>
        <p:spPr>
          <a:xfrm>
            <a:off x="268402" y="388092"/>
            <a:ext cx="11655195" cy="1464887"/>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sz="3800">
                <a:solidFill>
                  <a:schemeClr val="tx1"/>
                </a:solidFill>
                <a:latin typeface="Sitka Heading" panose="02000505000000020004" pitchFamily="2" charset="0"/>
                <a:cs typeface="Times New Roman" pitchFamily="18" charset="0"/>
              </a:rPr>
              <a:t>3</a:t>
            </a:r>
            <a:r>
              <a:rPr lang="vi-VN" sz="3800" dirty="0">
                <a:solidFill>
                  <a:schemeClr val="tx1"/>
                </a:solidFill>
                <a:latin typeface="Sitka Heading" panose="02000505000000020004" pitchFamily="2" charset="0"/>
                <a:cs typeface="Times New Roman" pitchFamily="18" charset="0"/>
              </a:rPr>
              <a:t>. LĨNH VỰC QUỐC PHÒNG, AN NINH, ĐỐI NGOẠI</a:t>
            </a:r>
            <a:endParaRPr lang="en-US" sz="3800" dirty="0">
              <a:solidFill>
                <a:schemeClr val="tx1"/>
              </a:solidFill>
              <a:latin typeface="Sitka Heading" panose="02000505000000020004" pitchFamily="2" charset="0"/>
              <a:cs typeface="Times New Roman" pitchFamily="18" charset="0"/>
            </a:endParaRPr>
          </a:p>
        </p:txBody>
      </p:sp>
    </p:spTree>
    <p:extLst>
      <p:ext uri="{BB962C8B-B14F-4D97-AF65-F5344CB8AC3E}">
        <p14:creationId xmlns:p14="http://schemas.microsoft.com/office/powerpoint/2010/main" val="2776821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heel(1)">
                                      <p:cBhvr>
                                        <p:cTn id="1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FD89F79-F34D-46F5-9195-0022F6A2C58E}"/>
              </a:ext>
            </a:extLst>
          </p:cNvPr>
          <p:cNvSpPr txBox="1"/>
          <p:nvPr/>
        </p:nvSpPr>
        <p:spPr>
          <a:xfrm>
            <a:off x="736978" y="2311820"/>
            <a:ext cx="10880981" cy="1815882"/>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Triển </a:t>
            </a:r>
            <a:r>
              <a:rPr lang="vi-VN" sz="2800" dirty="0">
                <a:cs typeface="Times New Roman" panose="02020603050405020304" pitchFamily="18" charset="0"/>
              </a:rPr>
              <a:t>khai đồng bộ, sáng tạo, hiệu quả hoạt động đối ngoại, chủ động và tích cực hội nhập quốc tế toàn diện, sâu rộng. Bảo đảm cao nhất lợi ích quốc gia - dân tộc và luật pháp quốc tế (bình đẳng, hợp tác, cùng có lợi). </a:t>
            </a:r>
            <a:endParaRPr lang="en-US" sz="2800" i="1" dirty="0">
              <a:cs typeface="Times New Roman" panose="02020603050405020304" pitchFamily="18" charset="0"/>
            </a:endParaRPr>
          </a:p>
        </p:txBody>
      </p:sp>
      <p:sp>
        <p:nvSpPr>
          <p:cNvPr id="6" name="Title 1">
            <a:extLst>
              <a:ext uri="{FF2B5EF4-FFF2-40B4-BE49-F238E27FC236}">
                <a16:creationId xmlns:a16="http://schemas.microsoft.com/office/drawing/2014/main" id="{BE5CAC99-1529-44DA-953B-336B56841C94}"/>
              </a:ext>
            </a:extLst>
          </p:cNvPr>
          <p:cNvSpPr txBox="1">
            <a:spLocks/>
          </p:cNvSpPr>
          <p:nvPr/>
        </p:nvSpPr>
        <p:spPr>
          <a:xfrm>
            <a:off x="533400" y="937679"/>
            <a:ext cx="10534934" cy="619760"/>
          </a:xfrm>
          <a:prstGeom prst="rect">
            <a:avLst/>
          </a:prstGeom>
        </p:spPr>
        <p:txBody>
          <a:bodyPr vert="horz" rtlCol="0" anchor="ctr">
            <a:normAutofit fontScale="85000" lnSpcReduction="1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3. LĨNH VỰC QUỐC PHÒNG, AN NINH, ĐỐI NGOẠI</a:t>
            </a:r>
            <a:endParaRPr lang="en-US" dirty="0">
              <a:solidFill>
                <a:schemeClr val="tx1"/>
              </a:solidFill>
              <a:latin typeface="Sitka Heading" panose="02000505000000020004" pitchFamily="2" charset="0"/>
              <a:cs typeface="Times New Roman" pitchFamily="18" charset="0"/>
            </a:endParaRPr>
          </a:p>
        </p:txBody>
      </p:sp>
      <p:sp>
        <p:nvSpPr>
          <p:cNvPr id="7" name="TextBox 6">
            <a:extLst>
              <a:ext uri="{FF2B5EF4-FFF2-40B4-BE49-F238E27FC236}">
                <a16:creationId xmlns:a16="http://schemas.microsoft.com/office/drawing/2014/main" id="{2093746F-8203-4222-9837-8EBDE5391D77}"/>
              </a:ext>
            </a:extLst>
          </p:cNvPr>
          <p:cNvSpPr txBox="1"/>
          <p:nvPr/>
        </p:nvSpPr>
        <p:spPr>
          <a:xfrm>
            <a:off x="736978" y="4256383"/>
            <a:ext cx="10977502" cy="2246769"/>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Kết </a:t>
            </a:r>
            <a:r>
              <a:rPr lang="vi-VN" sz="2800" dirty="0">
                <a:cs typeface="Times New Roman" panose="02020603050405020304" pitchFamily="18" charset="0"/>
              </a:rPr>
              <a:t>hợp sức mạnh dân tộc với sức mạnh thời đại, chủ động và tích cực hội nhập quốc tế toàn diện, sâu rộng…Tiếp tục phát huy vai trò tiên phong của đối ngoại trong tạo lập và giữ vững môi trường, hòa bình, ổn định, huy động các nguồn lực bên ngoài để phát triển đất nước, nâng cao vị thế và uy tín của đất nước.</a:t>
            </a:r>
            <a:endParaRPr lang="en-US" sz="2800" i="1" dirty="0">
              <a:cs typeface="Times New Roman" panose="02020603050405020304" pitchFamily="18" charset="0"/>
            </a:endParaRPr>
          </a:p>
        </p:txBody>
      </p:sp>
      <p:sp>
        <p:nvSpPr>
          <p:cNvPr id="9" name="Oval 8"/>
          <p:cNvSpPr/>
          <p:nvPr/>
        </p:nvSpPr>
        <p:spPr>
          <a:xfrm>
            <a:off x="533400" y="2156346"/>
            <a:ext cx="776785" cy="641445"/>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3</a:t>
            </a:r>
            <a:endParaRPr lang="en-US" b="1"/>
          </a:p>
        </p:txBody>
      </p:sp>
      <p:sp>
        <p:nvSpPr>
          <p:cNvPr id="10" name="Oval 9"/>
          <p:cNvSpPr/>
          <p:nvPr/>
        </p:nvSpPr>
        <p:spPr>
          <a:xfrm>
            <a:off x="491314" y="4127702"/>
            <a:ext cx="736980" cy="744549"/>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4</a:t>
            </a:r>
            <a:endParaRPr lang="en-US" b="1"/>
          </a:p>
        </p:txBody>
      </p:sp>
    </p:spTree>
    <p:extLst>
      <p:ext uri="{BB962C8B-B14F-4D97-AF65-F5344CB8AC3E}">
        <p14:creationId xmlns:p14="http://schemas.microsoft.com/office/powerpoint/2010/main" val="94234878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anim calcmode="lin" valueType="num">
                                      <p:cBhvr>
                                        <p:cTn id="1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fade">
                                      <p:cBhvr>
                                        <p:cTn id="19" dur="1000"/>
                                        <p:tgtEl>
                                          <p:spTgt spid="7">
                                            <p:txEl>
                                              <p:pRg st="0" end="0"/>
                                            </p:txEl>
                                          </p:spTgt>
                                        </p:tgtEl>
                                      </p:cBhvr>
                                    </p:animEffect>
                                    <p:anim calcmode="lin" valueType="num">
                                      <p:cBhvr>
                                        <p:cTn id="2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05A3D2-3D08-44C3-A54C-97375E5E4B12}"/>
              </a:ext>
            </a:extLst>
          </p:cNvPr>
          <p:cNvSpPr txBox="1"/>
          <p:nvPr/>
        </p:nvSpPr>
        <p:spPr>
          <a:xfrm>
            <a:off x="805218" y="2204230"/>
            <a:ext cx="10777182" cy="2062103"/>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Phát </a:t>
            </a:r>
            <a:r>
              <a:rPr lang="vi-VN" sz="3200" dirty="0">
                <a:cs typeface="Times New Roman" panose="02020603050405020304" pitchFamily="18" charset="0"/>
              </a:rPr>
              <a:t>huy sức mạnh đại đoàn kết toàn dân tộc, dân chủ xã hội chủ nghĩa và quyền làm chủ của nhân dân “Dân biết, dân bàn, dân làm, dân kiểm tra, dân giám sát, dân thụ hưởng”.. </a:t>
            </a:r>
            <a:endParaRPr lang="en-US" sz="3200" i="1" dirty="0">
              <a:cs typeface="Times New Roman" panose="02020603050405020304" pitchFamily="18" charset="0"/>
            </a:endParaRPr>
          </a:p>
        </p:txBody>
      </p:sp>
      <p:sp>
        <p:nvSpPr>
          <p:cNvPr id="8" name="TextBox 7">
            <a:extLst>
              <a:ext uri="{FF2B5EF4-FFF2-40B4-BE49-F238E27FC236}">
                <a16:creationId xmlns:a16="http://schemas.microsoft.com/office/drawing/2014/main" id="{EFD89F79-F34D-46F5-9195-0022F6A2C58E}"/>
              </a:ext>
            </a:extLst>
          </p:cNvPr>
          <p:cNvSpPr txBox="1"/>
          <p:nvPr/>
        </p:nvSpPr>
        <p:spPr>
          <a:xfrm>
            <a:off x="805218" y="4366749"/>
            <a:ext cx="10939742" cy="2062103"/>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Tiếp </a:t>
            </a:r>
            <a:r>
              <a:rPr lang="vi-VN" sz="3200" dirty="0">
                <a:cs typeface="Times New Roman" panose="02020603050405020304" pitchFamily="18" charset="0"/>
              </a:rPr>
              <a:t>tục xây dựng và hoàn thiện Nhà nước pháp quyền xã hội của nhân dân, do nhân dân, vì nhân dân do Đảng lãnh đạo là nhiệm vụ trọng tâm của đổi mới hệ thống chính trị.</a:t>
            </a:r>
            <a:endParaRPr lang="en-US" sz="3200" i="1" dirty="0">
              <a:cs typeface="Times New Roman" panose="02020603050405020304" pitchFamily="18" charset="0"/>
            </a:endParaRPr>
          </a:p>
        </p:txBody>
      </p:sp>
      <p:sp>
        <p:nvSpPr>
          <p:cNvPr id="6" name="Title 1">
            <a:extLst>
              <a:ext uri="{FF2B5EF4-FFF2-40B4-BE49-F238E27FC236}">
                <a16:creationId xmlns:a16="http://schemas.microsoft.com/office/drawing/2014/main" id="{BE5CAC99-1529-44DA-953B-336B56841C94}"/>
              </a:ext>
            </a:extLst>
          </p:cNvPr>
          <p:cNvSpPr txBox="1">
            <a:spLocks/>
          </p:cNvSpPr>
          <p:nvPr/>
        </p:nvSpPr>
        <p:spPr>
          <a:xfrm>
            <a:off x="624840" y="682388"/>
            <a:ext cx="11116784" cy="1241946"/>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a:solidFill>
                  <a:schemeClr val="tx1"/>
                </a:solidFill>
                <a:latin typeface="Sitka Heading" panose="02000505000000020004" pitchFamily="2" charset="0"/>
                <a:cs typeface="Times New Roman" pitchFamily="18" charset="0"/>
              </a:rPr>
              <a:t>4</a:t>
            </a:r>
            <a:r>
              <a:rPr lang="vi-VN" dirty="0">
                <a:solidFill>
                  <a:schemeClr val="tx1"/>
                </a:solidFill>
                <a:latin typeface="Sitka Heading" panose="02000505000000020004" pitchFamily="2" charset="0"/>
                <a:cs typeface="Times New Roman" pitchFamily="18" charset="0"/>
              </a:rPr>
              <a:t>. XÂY DỰNG ĐẢNG &amp; HỆ THỐNG CHÍNH TRỊ</a:t>
            </a:r>
            <a:endParaRPr lang="en-US" dirty="0">
              <a:solidFill>
                <a:schemeClr val="tx1"/>
              </a:solidFill>
              <a:latin typeface="Sitka Heading" panose="02000505000000020004" pitchFamily="2" charset="0"/>
              <a:cs typeface="Times New Roman" pitchFamily="18" charset="0"/>
            </a:endParaRPr>
          </a:p>
        </p:txBody>
      </p:sp>
      <p:sp>
        <p:nvSpPr>
          <p:cNvPr id="7" name="Oval 6"/>
          <p:cNvSpPr/>
          <p:nvPr/>
        </p:nvSpPr>
        <p:spPr>
          <a:xfrm>
            <a:off x="450376" y="1924334"/>
            <a:ext cx="832514" cy="723332"/>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9" name="Oval 8"/>
          <p:cNvSpPr/>
          <p:nvPr/>
        </p:nvSpPr>
        <p:spPr>
          <a:xfrm>
            <a:off x="515656" y="4266333"/>
            <a:ext cx="794527" cy="728748"/>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Tree>
    <p:extLst>
      <p:ext uri="{BB962C8B-B14F-4D97-AF65-F5344CB8AC3E}">
        <p14:creationId xmlns:p14="http://schemas.microsoft.com/office/powerpoint/2010/main" val="42446818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heel(1)">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1000"/>
                                        <p:tgtEl>
                                          <p:spTgt spid="8">
                                            <p:txEl>
                                              <p:pRg st="0" end="0"/>
                                            </p:txEl>
                                          </p:spTgt>
                                        </p:tgtEl>
                                      </p:cBhvr>
                                    </p:animEffect>
                                    <p:anim calcmode="lin" valueType="num">
                                      <p:cBhvr>
                                        <p:cTn id="2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791570" y="586854"/>
            <a:ext cx="11010570" cy="982639"/>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a:solidFill>
                  <a:schemeClr val="tx1"/>
                </a:solidFill>
                <a:latin typeface="Sitka Heading" panose="02000505000000020004" pitchFamily="2" charset="0"/>
                <a:cs typeface="Times New Roman" pitchFamily="18" charset="0"/>
              </a:rPr>
              <a:t>4</a:t>
            </a:r>
            <a:r>
              <a:rPr lang="vi-VN" dirty="0">
                <a:solidFill>
                  <a:schemeClr val="tx1"/>
                </a:solidFill>
                <a:latin typeface="Sitka Heading" panose="02000505000000020004" pitchFamily="2" charset="0"/>
                <a:cs typeface="Times New Roman" pitchFamily="18" charset="0"/>
              </a:rPr>
              <a:t>. XÂY DỰNG ĐẢNG &amp; HỆ </a:t>
            </a:r>
            <a:r>
              <a:rPr lang="vi-VN">
                <a:solidFill>
                  <a:schemeClr val="tx1"/>
                </a:solidFill>
                <a:latin typeface="Sitka Heading" panose="02000505000000020004" pitchFamily="2" charset="0"/>
                <a:cs typeface="Times New Roman" pitchFamily="18" charset="0"/>
              </a:rPr>
              <a:t>THỐNG CHÍNH </a:t>
            </a:r>
            <a:r>
              <a:rPr lang="vi-VN" dirty="0">
                <a:solidFill>
                  <a:schemeClr val="tx1"/>
                </a:solidFill>
                <a:latin typeface="Sitka Heading" panose="02000505000000020004" pitchFamily="2" charset="0"/>
                <a:cs typeface="Times New Roman" pitchFamily="18" charset="0"/>
              </a:rPr>
              <a:t>TRỊ</a:t>
            </a:r>
            <a:endParaRPr lang="en-US" dirty="0">
              <a:solidFill>
                <a:schemeClr val="tx1"/>
              </a:solidFill>
              <a:latin typeface="Sitka Heading" panose="02000505000000020004" pitchFamily="2" charset="0"/>
              <a:cs typeface="Times New Roman" pitchFamily="18" charset="0"/>
            </a:endParaRPr>
          </a:p>
        </p:txBody>
      </p:sp>
      <p:sp>
        <p:nvSpPr>
          <p:cNvPr id="7" name="TextBox 6">
            <a:extLst>
              <a:ext uri="{FF2B5EF4-FFF2-40B4-BE49-F238E27FC236}">
                <a16:creationId xmlns:a16="http://schemas.microsoft.com/office/drawing/2014/main" id="{DCDE25E4-2F33-41D9-961E-861F2A6358F8}"/>
              </a:ext>
            </a:extLst>
          </p:cNvPr>
          <p:cNvSpPr txBox="1"/>
          <p:nvPr/>
        </p:nvSpPr>
        <p:spPr>
          <a:xfrm>
            <a:off x="791570" y="2738269"/>
            <a:ext cx="10861950" cy="954107"/>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Nâng </a:t>
            </a:r>
            <a:r>
              <a:rPr lang="vi-VN" sz="2800" dirty="0">
                <a:cs typeface="Times New Roman" panose="02020603050405020304" pitchFamily="18" charset="0"/>
              </a:rPr>
              <a:t>cao hiệu lực, hiệu quả công tác kiểm tra, giám sát, kỷ luật đảng; </a:t>
            </a:r>
            <a:endParaRPr lang="en-US" sz="2800" i="1" dirty="0">
              <a:cs typeface="Times New Roman" panose="02020603050405020304"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791570" y="1693584"/>
            <a:ext cx="10872110" cy="954107"/>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Xây </a:t>
            </a:r>
            <a:r>
              <a:rPr lang="vi-VN" sz="2800" dirty="0">
                <a:cs typeface="Times New Roman" panose="02020603050405020304" pitchFamily="18" charset="0"/>
              </a:rPr>
              <a:t>dựng, chỉnh đốn Đảng toàn diện (chính trị, tư tưởng, đạo đức, tổ chức và cán bộ)</a:t>
            </a:r>
            <a:endParaRPr lang="en-US" sz="2800" i="1" dirty="0">
              <a:cs typeface="Times New Roman" panose="02020603050405020304" pitchFamily="18" charset="0"/>
            </a:endParaRPr>
          </a:p>
        </p:txBody>
      </p:sp>
      <p:sp>
        <p:nvSpPr>
          <p:cNvPr id="10" name="TextBox 9">
            <a:extLst>
              <a:ext uri="{FF2B5EF4-FFF2-40B4-BE49-F238E27FC236}">
                <a16:creationId xmlns:a16="http://schemas.microsoft.com/office/drawing/2014/main" id="{C2440457-7C47-4C38-B0BC-9FE9723E3EDF}"/>
              </a:ext>
            </a:extLst>
          </p:cNvPr>
          <p:cNvSpPr txBox="1"/>
          <p:nvPr/>
        </p:nvSpPr>
        <p:spPr>
          <a:xfrm>
            <a:off x="791570" y="3793936"/>
            <a:ext cx="10872110" cy="954107"/>
          </a:xfrm>
          <a:prstGeom prst="rect">
            <a:avLst/>
          </a:prstGeom>
          <a:solidFill>
            <a:srgbClr val="699841"/>
          </a:solidFill>
        </p:spPr>
        <p:txBody>
          <a:bodyPr wrap="square">
            <a:spAutoFit/>
          </a:bodyPr>
          <a:lstStyle/>
          <a:p>
            <a:r>
              <a:rPr lang="en-US" sz="2800">
                <a:cs typeface="Times New Roman" panose="02020603050405020304" pitchFamily="18" charset="0"/>
              </a:rPr>
              <a:t>	</a:t>
            </a:r>
            <a:r>
              <a:rPr lang="vi-VN" sz="2800">
                <a:cs typeface="Times New Roman" panose="02020603050405020304" pitchFamily="18" charset="0"/>
              </a:rPr>
              <a:t>Thắt </a:t>
            </a:r>
            <a:r>
              <a:rPr lang="vi-VN" sz="2800" dirty="0">
                <a:cs typeface="Times New Roman" panose="02020603050405020304" pitchFamily="18" charset="0"/>
              </a:rPr>
              <a:t>chặt hơn nữa mối quan hệ mật thiết giữa Đảng với nhân dân, dựa vào nhân dân để xây dựng Đảng; </a:t>
            </a:r>
            <a:endParaRPr lang="en-US" sz="2800" dirty="0"/>
          </a:p>
        </p:txBody>
      </p:sp>
      <p:sp>
        <p:nvSpPr>
          <p:cNvPr id="11" name="TextBox 10">
            <a:extLst>
              <a:ext uri="{FF2B5EF4-FFF2-40B4-BE49-F238E27FC236}">
                <a16:creationId xmlns:a16="http://schemas.microsoft.com/office/drawing/2014/main" id="{7651DFC1-4579-4F1F-BCB2-DDDFCA17050C}"/>
              </a:ext>
            </a:extLst>
          </p:cNvPr>
          <p:cNvSpPr txBox="1"/>
          <p:nvPr/>
        </p:nvSpPr>
        <p:spPr>
          <a:xfrm>
            <a:off x="791570" y="4854728"/>
            <a:ext cx="10872110" cy="954107"/>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Kiên </a:t>
            </a:r>
            <a:r>
              <a:rPr lang="vi-VN" sz="2800" dirty="0">
                <a:cs typeface="Times New Roman" panose="02020603050405020304" pitchFamily="18" charset="0"/>
              </a:rPr>
              <a:t>quyết kiên trì đấu tranh ngăn chặn, đẩy lùi tham nhũng, lãng phí, …</a:t>
            </a:r>
            <a:endParaRPr lang="en-US" sz="2800" dirty="0"/>
          </a:p>
        </p:txBody>
      </p:sp>
      <p:sp>
        <p:nvSpPr>
          <p:cNvPr id="12" name="TextBox 11">
            <a:extLst>
              <a:ext uri="{FF2B5EF4-FFF2-40B4-BE49-F238E27FC236}">
                <a16:creationId xmlns:a16="http://schemas.microsoft.com/office/drawing/2014/main" id="{6E54FB27-7D8E-4DC9-861F-9AACDD26EE15}"/>
              </a:ext>
            </a:extLst>
          </p:cNvPr>
          <p:cNvSpPr txBox="1"/>
          <p:nvPr/>
        </p:nvSpPr>
        <p:spPr>
          <a:xfrm>
            <a:off x="791570" y="5911913"/>
            <a:ext cx="10872110" cy="954107"/>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Tiếp </a:t>
            </a:r>
            <a:r>
              <a:rPr lang="vi-VN" sz="2800" dirty="0">
                <a:cs typeface="Times New Roman" panose="02020603050405020304" pitchFamily="18" charset="0"/>
              </a:rPr>
              <a:t>tục đổi mới mạnh mẽ phương thức lãnh đạo của Đảng trong điều kiện mới.</a:t>
            </a:r>
            <a:endParaRPr lang="en-US" sz="2800" dirty="0"/>
          </a:p>
        </p:txBody>
      </p:sp>
      <p:sp>
        <p:nvSpPr>
          <p:cNvPr id="8" name="Oval 7"/>
          <p:cNvSpPr/>
          <p:nvPr/>
        </p:nvSpPr>
        <p:spPr>
          <a:xfrm>
            <a:off x="668740" y="1446663"/>
            <a:ext cx="709684" cy="723974"/>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3</a:t>
            </a:r>
            <a:endParaRPr lang="en-US" b="1"/>
          </a:p>
        </p:txBody>
      </p:sp>
      <p:sp>
        <p:nvSpPr>
          <p:cNvPr id="13" name="Oval 12"/>
          <p:cNvSpPr/>
          <p:nvPr/>
        </p:nvSpPr>
        <p:spPr>
          <a:xfrm>
            <a:off x="597196" y="2541322"/>
            <a:ext cx="709684" cy="723306"/>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4</a:t>
            </a:r>
            <a:endParaRPr lang="en-US" b="1"/>
          </a:p>
        </p:txBody>
      </p:sp>
      <p:sp>
        <p:nvSpPr>
          <p:cNvPr id="14" name="Oval 13"/>
          <p:cNvSpPr/>
          <p:nvPr/>
        </p:nvSpPr>
        <p:spPr>
          <a:xfrm>
            <a:off x="614148" y="3692376"/>
            <a:ext cx="709684" cy="674908"/>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5</a:t>
            </a:r>
            <a:endParaRPr lang="en-US" b="1"/>
          </a:p>
        </p:txBody>
      </p:sp>
      <p:sp>
        <p:nvSpPr>
          <p:cNvPr id="15" name="Oval 14"/>
          <p:cNvSpPr/>
          <p:nvPr/>
        </p:nvSpPr>
        <p:spPr>
          <a:xfrm>
            <a:off x="614148" y="4748043"/>
            <a:ext cx="764276" cy="697414"/>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6</a:t>
            </a:r>
            <a:endParaRPr lang="en-US" b="1"/>
          </a:p>
        </p:txBody>
      </p:sp>
      <p:sp>
        <p:nvSpPr>
          <p:cNvPr id="16" name="Oval 15"/>
          <p:cNvSpPr/>
          <p:nvPr/>
        </p:nvSpPr>
        <p:spPr>
          <a:xfrm>
            <a:off x="614148" y="5691116"/>
            <a:ext cx="709684" cy="697850"/>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7</a:t>
            </a:r>
            <a:endParaRPr lang="en-US" b="1"/>
          </a:p>
        </p:txBody>
      </p:sp>
    </p:spTree>
    <p:extLst>
      <p:ext uri="{BB962C8B-B14F-4D97-AF65-F5344CB8AC3E}">
        <p14:creationId xmlns:p14="http://schemas.microsoft.com/office/powerpoint/2010/main" val="6911120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fade">
                                      <p:cBhvr>
                                        <p:cTn id="19" dur="1000"/>
                                        <p:tgtEl>
                                          <p:spTgt spid="7">
                                            <p:txEl>
                                              <p:pRg st="0" end="0"/>
                                            </p:txEl>
                                          </p:spTgt>
                                        </p:tgtEl>
                                      </p:cBhvr>
                                    </p:animEffect>
                                    <p:anim calcmode="lin" valueType="num">
                                      <p:cBhvr>
                                        <p:cTn id="2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1000"/>
                                        <p:tgtEl>
                                          <p:spTgt spid="11">
                                            <p:txEl>
                                              <p:pRg st="0" end="0"/>
                                            </p:txEl>
                                          </p:spTgt>
                                        </p:tgtEl>
                                      </p:cBhvr>
                                    </p:animEffect>
                                    <p:anim calcmode="lin" valueType="num">
                                      <p:cBhvr>
                                        <p:cTn id="34"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0" grpId="0" animBg="1"/>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416559" y="436998"/>
            <a:ext cx="10885849" cy="1879282"/>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VI. ĐIỂM MỚI TRONG XÁC ĐỊNH NHIỆM VỤ TRỌNG TÂM, CÁC ĐỘT PHÁ CHIẾN LƯỢC.  </a:t>
            </a:r>
            <a:endParaRPr lang="en-US" dirty="0">
              <a:solidFill>
                <a:schemeClr val="tx1"/>
              </a:solidFill>
              <a:latin typeface="Sitka Heading" panose="02000505000000020004" pitchFamily="2" charset="0"/>
              <a:cs typeface="Times New Roman" pitchFamily="18" charset="0"/>
            </a:endParaRPr>
          </a:p>
        </p:txBody>
      </p:sp>
      <p:grpSp>
        <p:nvGrpSpPr>
          <p:cNvPr id="7" name="Group 6">
            <a:extLst>
              <a:ext uri="{FF2B5EF4-FFF2-40B4-BE49-F238E27FC236}">
                <a16:creationId xmlns:a16="http://schemas.microsoft.com/office/drawing/2014/main" id="{BFCCD008-FB0F-4BB2-A881-04CF4A41E25B}"/>
              </a:ext>
            </a:extLst>
          </p:cNvPr>
          <p:cNvGrpSpPr/>
          <p:nvPr/>
        </p:nvGrpSpPr>
        <p:grpSpPr>
          <a:xfrm>
            <a:off x="2255517" y="2717700"/>
            <a:ext cx="7115175" cy="1422600"/>
            <a:chOff x="3301999" y="154157"/>
            <a:chExt cx="7016750" cy="1346400"/>
          </a:xfrm>
          <a:solidFill>
            <a:srgbClr val="699841"/>
          </a:solidFill>
        </p:grpSpPr>
        <p:sp>
          <p:nvSpPr>
            <p:cNvPr id="8" name="Rectangle 7">
              <a:extLst>
                <a:ext uri="{FF2B5EF4-FFF2-40B4-BE49-F238E27FC236}">
                  <a16:creationId xmlns:a16="http://schemas.microsoft.com/office/drawing/2014/main" id="{699E8235-7903-4FC3-B520-1CACFB98256F}"/>
                </a:ext>
              </a:extLst>
            </p:cNvPr>
            <p:cNvSpPr/>
            <p:nvPr/>
          </p:nvSpPr>
          <p:spPr>
            <a:xfrm>
              <a:off x="3301999" y="154157"/>
              <a:ext cx="7016750" cy="1346400"/>
            </a:xfrm>
            <a:prstGeom prst="rect">
              <a:avLst/>
            </a:prstGeom>
            <a:grpFill/>
          </p:spPr>
          <p:style>
            <a:lnRef idx="0">
              <a:schemeClr val="accent1">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9" name="TextBox 8">
              <a:extLst>
                <a:ext uri="{FF2B5EF4-FFF2-40B4-BE49-F238E27FC236}">
                  <a16:creationId xmlns:a16="http://schemas.microsoft.com/office/drawing/2014/main" id="{EDBC2775-2F46-440F-A8A8-9C6B663590B5}"/>
                </a:ext>
              </a:extLst>
            </p:cNvPr>
            <p:cNvSpPr txBox="1"/>
            <p:nvPr/>
          </p:nvSpPr>
          <p:spPr>
            <a:xfrm>
              <a:off x="3301999" y="154157"/>
              <a:ext cx="7016750" cy="1346400"/>
            </a:xfrm>
            <a:prstGeom prst="rect">
              <a:avLst/>
            </a:prstGeom>
            <a:grpFill/>
          </p:spPr>
          <p:style>
            <a:lnRef idx="2">
              <a:schemeClr val="accent1"/>
            </a:lnRef>
            <a:fillRef idx="1">
              <a:schemeClr val="lt1"/>
            </a:fillRef>
            <a:effectRef idx="0">
              <a:schemeClr val="accent1"/>
            </a:effectRef>
            <a:fontRef idx="minor">
              <a:schemeClr val="dk1"/>
            </a:fontRef>
          </p:style>
          <p:txBody>
            <a:bodyPr spcFirstLastPara="0" vert="horz" wrap="square" lIns="243840" tIns="243840" rIns="243840" bIns="243840" numCol="1" spcCol="1270" anchor="ctr" anchorCtr="0">
              <a:noAutofit/>
            </a:bodyPr>
            <a:lstStyle/>
            <a:p>
              <a:pPr marL="285750" lvl="1" indent="-285750" algn="l" defTabSz="2844800">
                <a:lnSpc>
                  <a:spcPct val="90000"/>
                </a:lnSpc>
                <a:spcBef>
                  <a:spcPct val="0"/>
                </a:spcBef>
                <a:spcAft>
                  <a:spcPct val="15000"/>
                </a:spcAft>
                <a:buChar char="•"/>
              </a:pPr>
              <a:r>
                <a:rPr lang="vi-VN" sz="6000" dirty="0">
                  <a:latin typeface="Bahnschrift Condensed" panose="020B0502040204020203" pitchFamily="34" charset="0"/>
                  <a:cs typeface="Times New Roman" panose="02020603050405020304" pitchFamily="18" charset="0"/>
                </a:rPr>
                <a:t>NHIỆM VỤ TRỌNG TÂM</a:t>
              </a:r>
              <a:endParaRPr lang="en-US" sz="6000" kern="1200" dirty="0">
                <a:latin typeface="Bahnschrift Condensed" panose="020B0502040204020203"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AFC52666-D58D-45F9-8E57-DDC56DFE8B92}"/>
              </a:ext>
            </a:extLst>
          </p:cNvPr>
          <p:cNvGrpSpPr/>
          <p:nvPr/>
        </p:nvGrpSpPr>
        <p:grpSpPr>
          <a:xfrm>
            <a:off x="2255518" y="4572000"/>
            <a:ext cx="7115175" cy="1422600"/>
            <a:chOff x="3301999" y="154157"/>
            <a:chExt cx="7016750" cy="1346400"/>
          </a:xfrm>
          <a:solidFill>
            <a:srgbClr val="699841"/>
          </a:solidFill>
        </p:grpSpPr>
        <p:sp>
          <p:nvSpPr>
            <p:cNvPr id="11" name="Rectangle 10">
              <a:extLst>
                <a:ext uri="{FF2B5EF4-FFF2-40B4-BE49-F238E27FC236}">
                  <a16:creationId xmlns:a16="http://schemas.microsoft.com/office/drawing/2014/main" id="{99BAFA5B-3A9B-487D-818D-8635A30ACD89}"/>
                </a:ext>
              </a:extLst>
            </p:cNvPr>
            <p:cNvSpPr/>
            <p:nvPr/>
          </p:nvSpPr>
          <p:spPr>
            <a:xfrm>
              <a:off x="3301999" y="154157"/>
              <a:ext cx="7016750" cy="1346400"/>
            </a:xfrm>
            <a:prstGeom prst="rect">
              <a:avLst/>
            </a:prstGeom>
            <a:grpFill/>
          </p:spPr>
          <p:style>
            <a:lnRef idx="0">
              <a:schemeClr val="accent1">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12" name="TextBox 11">
              <a:extLst>
                <a:ext uri="{FF2B5EF4-FFF2-40B4-BE49-F238E27FC236}">
                  <a16:creationId xmlns:a16="http://schemas.microsoft.com/office/drawing/2014/main" id="{C264CDB0-DA79-40F9-BD1C-B8A871A39F92}"/>
                </a:ext>
              </a:extLst>
            </p:cNvPr>
            <p:cNvSpPr txBox="1"/>
            <p:nvPr/>
          </p:nvSpPr>
          <p:spPr>
            <a:xfrm>
              <a:off x="3301999" y="154157"/>
              <a:ext cx="7016750" cy="1346400"/>
            </a:xfrm>
            <a:prstGeom prst="rect">
              <a:avLst/>
            </a:prstGeom>
            <a:grpFill/>
          </p:spPr>
          <p:style>
            <a:lnRef idx="2">
              <a:schemeClr val="accent1"/>
            </a:lnRef>
            <a:fillRef idx="1">
              <a:schemeClr val="lt1"/>
            </a:fillRef>
            <a:effectRef idx="0">
              <a:schemeClr val="accent1"/>
            </a:effectRef>
            <a:fontRef idx="minor">
              <a:schemeClr val="dk1"/>
            </a:fontRef>
          </p:style>
          <p:txBody>
            <a:bodyPr spcFirstLastPara="0" vert="horz" wrap="square" lIns="243840" tIns="243840" rIns="243840" bIns="243840" numCol="1" spcCol="1270" anchor="ctr" anchorCtr="0">
              <a:noAutofit/>
            </a:bodyPr>
            <a:lstStyle/>
            <a:p>
              <a:pPr marL="285750" lvl="1" indent="-285750" algn="l" defTabSz="2844800">
                <a:lnSpc>
                  <a:spcPct val="90000"/>
                </a:lnSpc>
                <a:spcBef>
                  <a:spcPct val="0"/>
                </a:spcBef>
                <a:spcAft>
                  <a:spcPct val="15000"/>
                </a:spcAft>
                <a:buChar char="•"/>
              </a:pPr>
              <a:r>
                <a:rPr lang="vi-VN" sz="6000" dirty="0">
                  <a:latin typeface="Bahnschrift Condensed" panose="020B0502040204020203" pitchFamily="34" charset="0"/>
                  <a:cs typeface="Times New Roman" panose="02020603050405020304" pitchFamily="18" charset="0"/>
                </a:rPr>
                <a:t>CÁC ĐỘT PHÁ CHIẾN LƯỢC</a:t>
              </a:r>
              <a:endParaRPr lang="en-US" sz="6000" kern="1200" dirty="0">
                <a:latin typeface="Bahnschrift Condensed" panose="020B0502040204020203" pitchFamily="34" charset="0"/>
                <a:cs typeface="Times New Roman" panose="02020603050405020304" pitchFamily="18" charset="0"/>
              </a:endParaRPr>
            </a:p>
          </p:txBody>
        </p:sp>
      </p:grpSp>
    </p:spTree>
    <p:extLst>
      <p:ext uri="{BB962C8B-B14F-4D97-AF65-F5344CB8AC3E}">
        <p14:creationId xmlns:p14="http://schemas.microsoft.com/office/powerpoint/2010/main" val="39938830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508000" y="559558"/>
            <a:ext cx="10942320" cy="946132"/>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6.1. NHIỆM VỤ TRỌNG TÂM</a:t>
            </a:r>
            <a:endParaRPr lang="en-US"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1241946" y="3102796"/>
            <a:ext cx="10482693" cy="3046988"/>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Đổi </a:t>
            </a:r>
            <a:r>
              <a:rPr lang="vi-VN" sz="3200" dirty="0">
                <a:cs typeface="Times New Roman" panose="02020603050405020304" pitchFamily="18" charset="0"/>
              </a:rPr>
              <a:t>mới phương thức lãnh đạo, cầm quyền của Đảng, tiếp tục đẩy mạnh đấu tranh phòng, chống quan liêu, tham nhũng, lãng phí, tiêu cực, “lợi ích nhóm”, những biểu hiện “tự diễn biến”, “tự chuyển hóa”; nhấn mạnh củng cố lòng tin, sự gắn bó của nhân dân với Đảng, Nhà nước, chế </a:t>
            </a:r>
            <a:r>
              <a:rPr lang="vi-VN" sz="3200">
                <a:cs typeface="Times New Roman" panose="02020603050405020304" pitchFamily="18" charset="0"/>
              </a:rPr>
              <a:t>độ </a:t>
            </a:r>
            <a:r>
              <a:rPr lang="en-US" sz="3200">
                <a:cs typeface="Times New Roman" panose="02020603050405020304" pitchFamily="18" charset="0"/>
              </a:rPr>
              <a:t>XHCN</a:t>
            </a:r>
            <a:r>
              <a:rPr lang="vi-VN" sz="3200">
                <a:cs typeface="Times New Roman" panose="02020603050405020304" pitchFamily="18" charset="0"/>
              </a:rPr>
              <a:t>.</a:t>
            </a:r>
            <a:endParaRPr lang="en-US" sz="3200" i="1" dirty="0">
              <a:cs typeface="Times New Roman" panose="02020603050405020304"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1241946" y="2212876"/>
            <a:ext cx="10482693" cy="707886"/>
          </a:xfrm>
          <a:prstGeom prst="rect">
            <a:avLst/>
          </a:prstGeom>
          <a:solidFill>
            <a:srgbClr val="699841"/>
          </a:solidFill>
        </p:spPr>
        <p:txBody>
          <a:bodyPr wrap="square">
            <a:spAutoFit/>
          </a:bodyPr>
          <a:lstStyle/>
          <a:p>
            <a:pPr algn="just"/>
            <a:r>
              <a:rPr lang="vi-VN" sz="4000" i="1" dirty="0">
                <a:cs typeface="Times New Roman" panose="02020603050405020304" pitchFamily="18" charset="0"/>
              </a:rPr>
              <a:t>(1) Về xây dựng Đảng và hệ thống chính trị:</a:t>
            </a:r>
            <a:endParaRPr lang="en-US" sz="4000" i="1" dirty="0">
              <a:cs typeface="Times New Roman" panose="02020603050405020304" pitchFamily="18" charset="0"/>
            </a:endParaRPr>
          </a:p>
        </p:txBody>
      </p:sp>
    </p:spTree>
    <p:extLst>
      <p:ext uri="{BB962C8B-B14F-4D97-AF65-F5344CB8AC3E}">
        <p14:creationId xmlns:p14="http://schemas.microsoft.com/office/powerpoint/2010/main" val="23979930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1000"/>
                                        <p:tgtEl>
                                          <p:spTgt spid="13">
                                            <p:txEl>
                                              <p:pRg st="0" end="0"/>
                                            </p:txEl>
                                          </p:spTgt>
                                        </p:tgtEl>
                                      </p:cBhvr>
                                    </p:animEffect>
                                    <p:anim calcmode="lin" valueType="num">
                                      <p:cBhvr>
                                        <p:cTn id="13"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BD5E274-23A5-4E93-B86F-70A07A303061}"/>
              </a:ext>
            </a:extLst>
          </p:cNvPr>
          <p:cNvGrpSpPr/>
          <p:nvPr/>
        </p:nvGrpSpPr>
        <p:grpSpPr>
          <a:xfrm>
            <a:off x="3204947" y="1180786"/>
            <a:ext cx="5991655" cy="4270686"/>
            <a:chOff x="4525433" y="1680633"/>
            <a:chExt cx="4030134" cy="3833285"/>
          </a:xfrm>
        </p:grpSpPr>
        <p:sp>
          <p:nvSpPr>
            <p:cNvPr id="3" name="Freeform 104">
              <a:extLst>
                <a:ext uri="{FF2B5EF4-FFF2-40B4-BE49-F238E27FC236}">
                  <a16:creationId xmlns:a16="http://schemas.microsoft.com/office/drawing/2014/main" id="{1B2E3995-589F-4223-9ABF-886E9F102176}"/>
                </a:ext>
              </a:extLst>
            </p:cNvPr>
            <p:cNvSpPr>
              <a:spLocks/>
            </p:cNvSpPr>
            <p:nvPr/>
          </p:nvSpPr>
          <p:spPr bwMode="auto">
            <a:xfrm>
              <a:off x="6635751" y="4262967"/>
              <a:ext cx="1151467" cy="1250951"/>
            </a:xfrm>
            <a:custGeom>
              <a:avLst/>
              <a:gdLst>
                <a:gd name="T0" fmla="*/ 0 w 876"/>
                <a:gd name="T1" fmla="*/ 2147483647 h 952"/>
                <a:gd name="T2" fmla="*/ 0 w 876"/>
                <a:gd name="T3" fmla="*/ 2147483647 h 952"/>
                <a:gd name="T4" fmla="*/ 2147483647 w 876"/>
                <a:gd name="T5" fmla="*/ 2147483647 h 952"/>
                <a:gd name="T6" fmla="*/ 2147483647 w 876"/>
                <a:gd name="T7" fmla="*/ 0 h 952"/>
                <a:gd name="T8" fmla="*/ 2147483647 w 876"/>
                <a:gd name="T9" fmla="*/ 0 h 952"/>
                <a:gd name="T10" fmla="*/ 2147483647 w 876"/>
                <a:gd name="T11" fmla="*/ 2147483647 h 952"/>
                <a:gd name="T12" fmla="*/ 0 w 876"/>
                <a:gd name="T13" fmla="*/ 2147483647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close/>
                </a:path>
              </a:pathLst>
            </a:custGeom>
            <a:solidFill>
              <a:srgbClr val="F36F13"/>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endParaRPr lang="zh-CN" altLang="en-US" sz="2400">
                <a:solidFill>
                  <a:prstClr val="black"/>
                </a:solidFill>
                <a:ea typeface="Arial Unicode MS" panose="020B0604020202020204" pitchFamily="34" charset="-128"/>
              </a:endParaRPr>
            </a:p>
          </p:txBody>
        </p:sp>
        <p:sp>
          <p:nvSpPr>
            <p:cNvPr id="4" name="Freeform 106">
              <a:extLst>
                <a:ext uri="{FF2B5EF4-FFF2-40B4-BE49-F238E27FC236}">
                  <a16:creationId xmlns:a16="http://schemas.microsoft.com/office/drawing/2014/main" id="{B55A1735-920F-4E5C-AC3E-6F672F6DFA65}"/>
                </a:ext>
              </a:extLst>
            </p:cNvPr>
            <p:cNvSpPr>
              <a:spLocks/>
            </p:cNvSpPr>
            <p:nvPr/>
          </p:nvSpPr>
          <p:spPr bwMode="auto">
            <a:xfrm>
              <a:off x="5293785" y="4262967"/>
              <a:ext cx="1155700" cy="1250951"/>
            </a:xfrm>
            <a:custGeom>
              <a:avLst/>
              <a:gdLst>
                <a:gd name="T0" fmla="*/ 2147483647 w 878"/>
                <a:gd name="T1" fmla="*/ 2147483647 h 952"/>
                <a:gd name="T2" fmla="*/ 2147483647 w 878"/>
                <a:gd name="T3" fmla="*/ 2147483647 h 952"/>
                <a:gd name="T4" fmla="*/ 2147483647 w 878"/>
                <a:gd name="T5" fmla="*/ 0 h 952"/>
                <a:gd name="T6" fmla="*/ 2147483647 w 878"/>
                <a:gd name="T7" fmla="*/ 0 h 952"/>
                <a:gd name="T8" fmla="*/ 0 w 878"/>
                <a:gd name="T9" fmla="*/ 2147483647 h 952"/>
                <a:gd name="T10" fmla="*/ 2147483647 w 878"/>
                <a:gd name="T11" fmla="*/ 2147483647 h 952"/>
                <a:gd name="T12" fmla="*/ 2147483647 w 878"/>
                <a:gd name="T13" fmla="*/ 2147483647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8" h="952">
                  <a:moveTo>
                    <a:pt x="878" y="30"/>
                  </a:moveTo>
                  <a:lnTo>
                    <a:pt x="456" y="252"/>
                  </a:lnTo>
                  <a:lnTo>
                    <a:pt x="498" y="0"/>
                  </a:lnTo>
                  <a:lnTo>
                    <a:pt x="164" y="0"/>
                  </a:lnTo>
                  <a:lnTo>
                    <a:pt x="0" y="952"/>
                  </a:lnTo>
                  <a:lnTo>
                    <a:pt x="878" y="492"/>
                  </a:lnTo>
                  <a:lnTo>
                    <a:pt x="878" y="30"/>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endParaRPr lang="zh-CN" altLang="en-US" sz="2400">
                <a:solidFill>
                  <a:prstClr val="black"/>
                </a:solidFill>
                <a:ea typeface="Arial Unicode MS" panose="020B0604020202020204" pitchFamily="34" charset="-128"/>
              </a:endParaRPr>
            </a:p>
          </p:txBody>
        </p:sp>
        <p:sp>
          <p:nvSpPr>
            <p:cNvPr id="5" name="Freeform 108">
              <a:extLst>
                <a:ext uri="{FF2B5EF4-FFF2-40B4-BE49-F238E27FC236}">
                  <a16:creationId xmlns:a16="http://schemas.microsoft.com/office/drawing/2014/main" id="{E47C0DE4-4135-463D-92B2-231E690942FF}"/>
                </a:ext>
              </a:extLst>
            </p:cNvPr>
            <p:cNvSpPr>
              <a:spLocks/>
            </p:cNvSpPr>
            <p:nvPr/>
          </p:nvSpPr>
          <p:spPr bwMode="auto">
            <a:xfrm>
              <a:off x="6540500" y="1680633"/>
              <a:ext cx="2015067" cy="2370667"/>
            </a:xfrm>
            <a:custGeom>
              <a:avLst/>
              <a:gdLst>
                <a:gd name="T0" fmla="*/ 2147483647 w 1534"/>
                <a:gd name="T1" fmla="*/ 2147483647 h 1804"/>
                <a:gd name="T2" fmla="*/ 0 w 1534"/>
                <a:gd name="T3" fmla="*/ 0 h 1804"/>
                <a:gd name="T4" fmla="*/ 0 w 1534"/>
                <a:gd name="T5" fmla="*/ 2147483647 h 1804"/>
                <a:gd name="T6" fmla="*/ 2147483647 w 1534"/>
                <a:gd name="T7" fmla="*/ 2147483647 h 1804"/>
                <a:gd name="T8" fmla="*/ 2147483647 w 1534"/>
                <a:gd name="T9" fmla="*/ 2147483647 h 1804"/>
                <a:gd name="T10" fmla="*/ 2147483647 w 1534"/>
                <a:gd name="T11" fmla="*/ 2147483647 h 1804"/>
                <a:gd name="T12" fmla="*/ 2147483647 w 1534"/>
                <a:gd name="T13" fmla="*/ 2147483647 h 1804"/>
                <a:gd name="T14" fmla="*/ 2147483647 w 1534"/>
                <a:gd name="T15" fmla="*/ 2147483647 h 1804"/>
                <a:gd name="T16" fmla="*/ 2147483647 w 1534"/>
                <a:gd name="T17" fmla="*/ 2147483647 h 1804"/>
                <a:gd name="T18" fmla="*/ 2147483647 w 1534"/>
                <a:gd name="T19" fmla="*/ 2147483647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474" y="962"/>
                  </a:moveTo>
                  <a:lnTo>
                    <a:pt x="0" y="0"/>
                  </a:lnTo>
                  <a:lnTo>
                    <a:pt x="0" y="700"/>
                  </a:lnTo>
                  <a:lnTo>
                    <a:pt x="246" y="1200"/>
                  </a:lnTo>
                  <a:lnTo>
                    <a:pt x="798" y="1280"/>
                  </a:lnTo>
                  <a:lnTo>
                    <a:pt x="400" y="1670"/>
                  </a:lnTo>
                  <a:lnTo>
                    <a:pt x="422" y="1804"/>
                  </a:lnTo>
                  <a:lnTo>
                    <a:pt x="826" y="1804"/>
                  </a:lnTo>
                  <a:lnTo>
                    <a:pt x="1534" y="1116"/>
                  </a:lnTo>
                  <a:lnTo>
                    <a:pt x="474" y="96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endParaRPr lang="zh-CN" altLang="en-US" sz="2400">
                <a:solidFill>
                  <a:prstClr val="black"/>
                </a:solidFill>
                <a:ea typeface="Arial Unicode MS" panose="020B0604020202020204" pitchFamily="34" charset="-128"/>
              </a:endParaRPr>
            </a:p>
          </p:txBody>
        </p:sp>
        <p:sp>
          <p:nvSpPr>
            <p:cNvPr id="6" name="Freeform 109">
              <a:extLst>
                <a:ext uri="{FF2B5EF4-FFF2-40B4-BE49-F238E27FC236}">
                  <a16:creationId xmlns:a16="http://schemas.microsoft.com/office/drawing/2014/main" id="{9A303E6D-5963-4936-A639-7AF60214DE1E}"/>
                </a:ext>
              </a:extLst>
            </p:cNvPr>
            <p:cNvSpPr>
              <a:spLocks/>
            </p:cNvSpPr>
            <p:nvPr/>
          </p:nvSpPr>
          <p:spPr bwMode="auto">
            <a:xfrm>
              <a:off x="4525433" y="1680633"/>
              <a:ext cx="2015067" cy="2370667"/>
            </a:xfrm>
            <a:custGeom>
              <a:avLst/>
              <a:gdLst>
                <a:gd name="T0" fmla="*/ 2147483647 w 1534"/>
                <a:gd name="T1" fmla="*/ 2147483647 h 1804"/>
                <a:gd name="T2" fmla="*/ 0 w 1534"/>
                <a:gd name="T3" fmla="*/ 2147483647 h 1804"/>
                <a:gd name="T4" fmla="*/ 2147483647 w 1534"/>
                <a:gd name="T5" fmla="*/ 2147483647 h 1804"/>
                <a:gd name="T6" fmla="*/ 2147483647 w 1534"/>
                <a:gd name="T7" fmla="*/ 2147483647 h 1804"/>
                <a:gd name="T8" fmla="*/ 2147483647 w 1534"/>
                <a:gd name="T9" fmla="*/ 2147483647 h 1804"/>
                <a:gd name="T10" fmla="*/ 2147483647 w 1534"/>
                <a:gd name="T11" fmla="*/ 2147483647 h 1804"/>
                <a:gd name="T12" fmla="*/ 2147483647 w 1534"/>
                <a:gd name="T13" fmla="*/ 2147483647 h 1804"/>
                <a:gd name="T14" fmla="*/ 2147483647 w 1534"/>
                <a:gd name="T15" fmla="*/ 2147483647 h 1804"/>
                <a:gd name="T16" fmla="*/ 2147483647 w 1534"/>
                <a:gd name="T17" fmla="*/ 0 h 1804"/>
                <a:gd name="T18" fmla="*/ 2147483647 w 1534"/>
                <a:gd name="T19" fmla="*/ 2147483647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1060" y="962"/>
                  </a:moveTo>
                  <a:lnTo>
                    <a:pt x="0" y="1116"/>
                  </a:lnTo>
                  <a:lnTo>
                    <a:pt x="708" y="1804"/>
                  </a:lnTo>
                  <a:lnTo>
                    <a:pt x="1112" y="1804"/>
                  </a:lnTo>
                  <a:lnTo>
                    <a:pt x="1136" y="1670"/>
                  </a:lnTo>
                  <a:lnTo>
                    <a:pt x="736" y="1280"/>
                  </a:lnTo>
                  <a:lnTo>
                    <a:pt x="1288" y="1200"/>
                  </a:lnTo>
                  <a:lnTo>
                    <a:pt x="1534" y="700"/>
                  </a:lnTo>
                  <a:lnTo>
                    <a:pt x="1534" y="0"/>
                  </a:lnTo>
                  <a:lnTo>
                    <a:pt x="1060" y="962"/>
                  </a:lnTo>
                  <a:close/>
                </a:path>
              </a:pathLst>
            </a:custGeom>
            <a:solidFill>
              <a:srgbClr val="EBCB38"/>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endParaRPr lang="zh-CN" altLang="en-US" sz="2400">
                <a:solidFill>
                  <a:prstClr val="black"/>
                </a:solidFill>
                <a:ea typeface="Arial Unicode MS" panose="020B0604020202020204" pitchFamily="34" charset="-128"/>
              </a:endParaRPr>
            </a:p>
          </p:txBody>
        </p:sp>
      </p:grpSp>
      <p:sp>
        <p:nvSpPr>
          <p:cNvPr id="8" name="Oval 7">
            <a:extLst>
              <a:ext uri="{FF2B5EF4-FFF2-40B4-BE49-F238E27FC236}">
                <a16:creationId xmlns:a16="http://schemas.microsoft.com/office/drawing/2014/main" id="{0B3153E0-25B1-4996-B6CB-8BC3BD03DDD5}"/>
              </a:ext>
            </a:extLst>
          </p:cNvPr>
          <p:cNvSpPr/>
          <p:nvPr/>
        </p:nvSpPr>
        <p:spPr>
          <a:xfrm>
            <a:off x="7213023" y="2955347"/>
            <a:ext cx="471055" cy="4710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800" b="1">
                <a:solidFill>
                  <a:schemeClr val="tx2"/>
                </a:solidFill>
              </a:rPr>
              <a:t>1</a:t>
            </a:r>
          </a:p>
        </p:txBody>
      </p:sp>
      <p:sp>
        <p:nvSpPr>
          <p:cNvPr id="9" name="Oval 8">
            <a:extLst>
              <a:ext uri="{FF2B5EF4-FFF2-40B4-BE49-F238E27FC236}">
                <a16:creationId xmlns:a16="http://schemas.microsoft.com/office/drawing/2014/main" id="{5F314AED-948C-4C03-B2C3-30168776DF61}"/>
              </a:ext>
            </a:extLst>
          </p:cNvPr>
          <p:cNvSpPr/>
          <p:nvPr/>
        </p:nvSpPr>
        <p:spPr>
          <a:xfrm>
            <a:off x="6698673" y="4441248"/>
            <a:ext cx="471055" cy="471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800" b="1" dirty="0">
                <a:solidFill>
                  <a:schemeClr val="tx2"/>
                </a:solidFill>
              </a:rPr>
              <a:t>2</a:t>
            </a:r>
          </a:p>
        </p:txBody>
      </p:sp>
      <p:sp>
        <p:nvSpPr>
          <p:cNvPr id="10" name="Oval 9">
            <a:extLst>
              <a:ext uri="{FF2B5EF4-FFF2-40B4-BE49-F238E27FC236}">
                <a16:creationId xmlns:a16="http://schemas.microsoft.com/office/drawing/2014/main" id="{B7F89828-04BB-41F6-BBC6-67D34F9811C8}"/>
              </a:ext>
            </a:extLst>
          </p:cNvPr>
          <p:cNvSpPr/>
          <p:nvPr/>
        </p:nvSpPr>
        <p:spPr>
          <a:xfrm>
            <a:off x="4984172" y="4546023"/>
            <a:ext cx="471055" cy="471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800" b="1">
                <a:solidFill>
                  <a:schemeClr val="tx2"/>
                </a:solidFill>
              </a:rPr>
              <a:t>3</a:t>
            </a:r>
          </a:p>
        </p:txBody>
      </p:sp>
      <p:sp>
        <p:nvSpPr>
          <p:cNvPr id="11" name="Oval 10">
            <a:extLst>
              <a:ext uri="{FF2B5EF4-FFF2-40B4-BE49-F238E27FC236}">
                <a16:creationId xmlns:a16="http://schemas.microsoft.com/office/drawing/2014/main" id="{8D860C8A-5AA9-4CBB-A2C6-904967EDA990}"/>
              </a:ext>
            </a:extLst>
          </p:cNvPr>
          <p:cNvSpPr/>
          <p:nvPr/>
        </p:nvSpPr>
        <p:spPr>
          <a:xfrm>
            <a:off x="4526972" y="3002972"/>
            <a:ext cx="471055" cy="471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800" b="1" dirty="0">
                <a:solidFill>
                  <a:schemeClr val="tx2"/>
                </a:solidFill>
              </a:rPr>
              <a:t>4</a:t>
            </a:r>
          </a:p>
        </p:txBody>
      </p:sp>
      <p:sp>
        <p:nvSpPr>
          <p:cNvPr id="16" name="TextBox 139">
            <a:extLst>
              <a:ext uri="{FF2B5EF4-FFF2-40B4-BE49-F238E27FC236}">
                <a16:creationId xmlns:a16="http://schemas.microsoft.com/office/drawing/2014/main" id="{24B3A847-83D6-4E73-AD91-7890A425882D}"/>
              </a:ext>
            </a:extLst>
          </p:cNvPr>
          <p:cNvSpPr txBox="1"/>
          <p:nvPr/>
        </p:nvSpPr>
        <p:spPr>
          <a:xfrm>
            <a:off x="9147249" y="1719301"/>
            <a:ext cx="2873958" cy="2246769"/>
          </a:xfrm>
          <a:prstGeom prst="rect">
            <a:avLst/>
          </a:prstGeom>
          <a:solidFill>
            <a:schemeClr val="bg2">
              <a:lumMod val="90000"/>
            </a:schemeClr>
          </a:solidFill>
        </p:spPr>
        <p:txBody>
          <a:bodyPr wrap="square" l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vi-VN" sz="2800" i="1" dirty="0"/>
              <a:t>Nêu những vấn đề có tính nguyên tắc trong công cuộc đổi mới</a:t>
            </a:r>
            <a:endParaRPr lang="en-US" sz="2800" i="1" dirty="0"/>
          </a:p>
        </p:txBody>
      </p:sp>
      <p:sp>
        <p:nvSpPr>
          <p:cNvPr id="22" name="TextBox 136">
            <a:extLst>
              <a:ext uri="{FF2B5EF4-FFF2-40B4-BE49-F238E27FC236}">
                <a16:creationId xmlns:a16="http://schemas.microsoft.com/office/drawing/2014/main" id="{31715850-C211-47B4-B24A-6BC82605455C}"/>
              </a:ext>
            </a:extLst>
          </p:cNvPr>
          <p:cNvSpPr txBox="1"/>
          <p:nvPr/>
        </p:nvSpPr>
        <p:spPr>
          <a:xfrm>
            <a:off x="8060354" y="4719687"/>
            <a:ext cx="3695486" cy="1384995"/>
          </a:xfrm>
          <a:prstGeom prst="rect">
            <a:avLst/>
          </a:prstGeom>
          <a:solidFill>
            <a:schemeClr val="bg2">
              <a:lumMod val="90000"/>
            </a:schemeClr>
          </a:solidFill>
        </p:spPr>
        <p:txBody>
          <a:bodyPr wrap="square" l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vi-VN" sz="2800" i="1" dirty="0"/>
              <a:t>Nêu chiến lược tổng thể phát triển đất nước nhanh, bền vững</a:t>
            </a:r>
            <a:r>
              <a:rPr lang="vi-VN" sz="2400" i="1" dirty="0">
                <a:latin typeface="ROCKWELL" panose="02060603020205020403" pitchFamily="18" charset="0"/>
              </a:rPr>
              <a:t>.</a:t>
            </a:r>
            <a:endParaRPr lang="en-US" sz="2400" i="1" dirty="0">
              <a:latin typeface="ROCKWELL" panose="02060603020205020403" pitchFamily="18" charset="0"/>
            </a:endParaRPr>
          </a:p>
        </p:txBody>
      </p:sp>
      <p:sp>
        <p:nvSpPr>
          <p:cNvPr id="34" name="TextBox 127">
            <a:extLst>
              <a:ext uri="{FF2B5EF4-FFF2-40B4-BE49-F238E27FC236}">
                <a16:creationId xmlns:a16="http://schemas.microsoft.com/office/drawing/2014/main" id="{51F04ABB-4D4D-4512-AA65-51BDBA58390E}"/>
              </a:ext>
            </a:extLst>
          </p:cNvPr>
          <p:cNvSpPr txBox="1"/>
          <p:nvPr/>
        </p:nvSpPr>
        <p:spPr>
          <a:xfrm>
            <a:off x="390695" y="2331501"/>
            <a:ext cx="2851265" cy="954107"/>
          </a:xfrm>
          <a:prstGeom prst="rect">
            <a:avLst/>
          </a:prstGeom>
          <a:solidFill>
            <a:schemeClr val="bg2">
              <a:lumMod val="90000"/>
            </a:schemeClr>
          </a:solidFill>
        </p:spPr>
        <p:txBody>
          <a:bodyPr wrap="square" l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vi-VN" sz="2800" i="1" dirty="0"/>
              <a:t>Nêu nguồn lực phát triển</a:t>
            </a:r>
            <a:endParaRPr lang="en-US" sz="2800" i="1" dirty="0"/>
          </a:p>
        </p:txBody>
      </p:sp>
      <p:sp>
        <p:nvSpPr>
          <p:cNvPr id="38" name="TextBox 127">
            <a:extLst>
              <a:ext uri="{FF2B5EF4-FFF2-40B4-BE49-F238E27FC236}">
                <a16:creationId xmlns:a16="http://schemas.microsoft.com/office/drawing/2014/main" id="{FFCD1A12-794F-46FF-9F6D-99B6AD47635A}"/>
              </a:ext>
            </a:extLst>
          </p:cNvPr>
          <p:cNvSpPr txBox="1"/>
          <p:nvPr/>
        </p:nvSpPr>
        <p:spPr>
          <a:xfrm>
            <a:off x="846051" y="4931884"/>
            <a:ext cx="3462458" cy="954107"/>
          </a:xfrm>
          <a:prstGeom prst="rect">
            <a:avLst/>
          </a:prstGeom>
          <a:solidFill>
            <a:schemeClr val="bg2">
              <a:lumMod val="90000"/>
            </a:schemeClr>
          </a:solidFill>
        </p:spPr>
        <p:txBody>
          <a:bodyPr wrap="square" l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vi-VN" sz="2800" i="1" dirty="0"/>
              <a:t>Nêu động lực phát triển</a:t>
            </a:r>
            <a:endParaRPr lang="en-US" sz="2800" i="1" dirty="0"/>
          </a:p>
        </p:txBody>
      </p:sp>
      <p:sp>
        <p:nvSpPr>
          <p:cNvPr id="33" name="Title 1">
            <a:extLst>
              <a:ext uri="{FF2B5EF4-FFF2-40B4-BE49-F238E27FC236}">
                <a16:creationId xmlns:a16="http://schemas.microsoft.com/office/drawing/2014/main" id="{36133FCD-C164-452A-B162-2BD587AFA5E4}"/>
              </a:ext>
            </a:extLst>
          </p:cNvPr>
          <p:cNvSpPr txBox="1">
            <a:spLocks/>
          </p:cNvSpPr>
          <p:nvPr/>
        </p:nvSpPr>
        <p:spPr>
          <a:xfrm>
            <a:off x="4910988" y="2760248"/>
            <a:ext cx="2331206" cy="1724471"/>
          </a:xfrm>
          <a:prstGeom prst="rect">
            <a:avLst/>
          </a:prstGeom>
        </p:spPr>
        <p:txBody>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vi-VN" sz="2200" b="1" dirty="0">
                <a:solidFill>
                  <a:srgbClr val="FF0000"/>
                </a:solidFill>
                <a:latin typeface="rockwell" panose="02060603020205020403" pitchFamily="18" charset="0"/>
              </a:rPr>
              <a:t>II. ĐIỂM M</a:t>
            </a:r>
            <a:r>
              <a:rPr lang="vi-VN" sz="2400" b="1" dirty="0">
                <a:solidFill>
                  <a:srgbClr val="FF0000"/>
                </a:solidFill>
                <a:latin typeface="rockwell" panose="02060603020205020403" pitchFamily="18" charset="0"/>
              </a:rPr>
              <a:t>Ớ</a:t>
            </a:r>
            <a:r>
              <a:rPr lang="vi-VN" sz="2200" b="1" dirty="0">
                <a:solidFill>
                  <a:srgbClr val="FF0000"/>
                </a:solidFill>
                <a:latin typeface="rockwell" panose="02060603020205020403" pitchFamily="18" charset="0"/>
              </a:rPr>
              <a:t>I TRONG HỆ QUAN ĐIỂM CHỈ ĐẠO</a:t>
            </a:r>
            <a:endParaRPr lang="en-US" sz="2200" b="1" dirty="0">
              <a:solidFill>
                <a:srgbClr val="FF0000"/>
              </a:solidFill>
              <a:latin typeface="rockwell" panose="02060603020205020403" pitchFamily="18" charset="0"/>
            </a:endParaRPr>
          </a:p>
        </p:txBody>
      </p:sp>
      <p:pic>
        <p:nvPicPr>
          <p:cNvPr id="7" name="Picture 6">
            <a:extLst>
              <a:ext uri="{FF2B5EF4-FFF2-40B4-BE49-F238E27FC236}">
                <a16:creationId xmlns:a16="http://schemas.microsoft.com/office/drawing/2014/main" id="{F23AEF67-35F5-43B5-9818-8AFCB3A85103}"/>
              </a:ext>
            </a:extLst>
          </p:cNvPr>
          <p:cNvPicPr>
            <a:picLocks noChangeAspect="1"/>
          </p:cNvPicPr>
          <p:nvPr/>
        </p:nvPicPr>
        <p:blipFill>
          <a:blip r:embed="rId2"/>
          <a:stretch>
            <a:fillRect/>
          </a:stretch>
        </p:blipFill>
        <p:spPr>
          <a:xfrm>
            <a:off x="5816560" y="1740472"/>
            <a:ext cx="615749" cy="755970"/>
          </a:xfrm>
          <a:prstGeom prst="rect">
            <a:avLst/>
          </a:prstGeom>
        </p:spPr>
      </p:pic>
      <p:sp>
        <p:nvSpPr>
          <p:cNvPr id="17" name="Flowchart: Connector 16">
            <a:extLst>
              <a:ext uri="{FF2B5EF4-FFF2-40B4-BE49-F238E27FC236}">
                <a16:creationId xmlns:a16="http://schemas.microsoft.com/office/drawing/2014/main" id="{9BB80DF6-A738-4EFF-81E8-D6C770D31C9C}"/>
              </a:ext>
            </a:extLst>
          </p:cNvPr>
          <p:cNvSpPr/>
          <p:nvPr/>
        </p:nvSpPr>
        <p:spPr>
          <a:xfrm>
            <a:off x="5913120" y="1847755"/>
            <a:ext cx="365760" cy="365760"/>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chemeClr val="tx1"/>
                </a:solidFill>
                <a:latin typeface="Arial (body)"/>
              </a:rPr>
              <a:t>5</a:t>
            </a:r>
            <a:endParaRPr lang="en-US" sz="2800" b="1" dirty="0">
              <a:solidFill>
                <a:schemeClr val="tx1"/>
              </a:solidFill>
              <a:latin typeface="Arial (body)"/>
            </a:endParaRPr>
          </a:p>
        </p:txBody>
      </p:sp>
      <p:sp>
        <p:nvSpPr>
          <p:cNvPr id="35" name="TextBox 127">
            <a:extLst>
              <a:ext uri="{FF2B5EF4-FFF2-40B4-BE49-F238E27FC236}">
                <a16:creationId xmlns:a16="http://schemas.microsoft.com/office/drawing/2014/main" id="{4E262224-47FF-412D-9EEE-5D0ABAB1C019}"/>
              </a:ext>
            </a:extLst>
          </p:cNvPr>
          <p:cNvSpPr txBox="1"/>
          <p:nvPr/>
        </p:nvSpPr>
        <p:spPr>
          <a:xfrm>
            <a:off x="3601456" y="26624"/>
            <a:ext cx="5022376" cy="1200329"/>
          </a:xfrm>
          <a:prstGeom prst="rect">
            <a:avLst/>
          </a:prstGeom>
          <a:solidFill>
            <a:schemeClr val="bg2">
              <a:lumMod val="90000"/>
            </a:schemeClr>
          </a:solidFill>
        </p:spPr>
        <p:txBody>
          <a:bodyPr wrap="square" l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vi-VN" sz="2400" i="1" dirty="0"/>
              <a:t>Nêu những nhân tố có ý nghĩa quyết định thành công sự nghiệp xây dựng đất nước, bảo vệ Tổ quốc</a:t>
            </a:r>
            <a:endParaRPr lang="en-US" sz="2400" i="1" dirty="0"/>
          </a:p>
        </p:txBody>
      </p:sp>
    </p:spTree>
    <p:extLst>
      <p:ext uri="{BB962C8B-B14F-4D97-AF65-F5344CB8AC3E}">
        <p14:creationId xmlns:p14="http://schemas.microsoft.com/office/powerpoint/2010/main" val="15423486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wheel(1)">
                                      <p:cBhvr>
                                        <p:cTn id="12" dur="20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1000"/>
                                        <p:tgtEl>
                                          <p:spTgt spid="22"/>
                                        </p:tgtEl>
                                      </p:cBhvr>
                                    </p:animEffect>
                                    <p:anim calcmode="lin" valueType="num">
                                      <p:cBhvr>
                                        <p:cTn id="25" dur="1000" fill="hold"/>
                                        <p:tgtEl>
                                          <p:spTgt spid="22"/>
                                        </p:tgtEl>
                                        <p:attrNameLst>
                                          <p:attrName>ppt_x</p:attrName>
                                        </p:attrNameLst>
                                      </p:cBhvr>
                                      <p:tavLst>
                                        <p:tav tm="0">
                                          <p:val>
                                            <p:strVal val="#ppt_x"/>
                                          </p:val>
                                        </p:tav>
                                        <p:tav tm="100000">
                                          <p:val>
                                            <p:strVal val="#ppt_x"/>
                                          </p:val>
                                        </p:tav>
                                      </p:tavLst>
                                    </p:anim>
                                    <p:anim calcmode="lin" valueType="num">
                                      <p:cBhvr>
                                        <p:cTn id="2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1000"/>
                                        <p:tgtEl>
                                          <p:spTgt spid="38"/>
                                        </p:tgtEl>
                                      </p:cBhvr>
                                    </p:animEffect>
                                    <p:anim calcmode="lin" valueType="num">
                                      <p:cBhvr>
                                        <p:cTn id="32" dur="1000" fill="hold"/>
                                        <p:tgtEl>
                                          <p:spTgt spid="38"/>
                                        </p:tgtEl>
                                        <p:attrNameLst>
                                          <p:attrName>ppt_x</p:attrName>
                                        </p:attrNameLst>
                                      </p:cBhvr>
                                      <p:tavLst>
                                        <p:tav tm="0">
                                          <p:val>
                                            <p:strVal val="#ppt_x"/>
                                          </p:val>
                                        </p:tav>
                                        <p:tav tm="100000">
                                          <p:val>
                                            <p:strVal val="#ppt_x"/>
                                          </p:val>
                                        </p:tav>
                                      </p:tavLst>
                                    </p:anim>
                                    <p:anim calcmode="lin" valueType="num">
                                      <p:cBhvr>
                                        <p:cTn id="3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fade">
                                      <p:cBhvr>
                                        <p:cTn id="45" dur="1000"/>
                                        <p:tgtEl>
                                          <p:spTgt spid="35"/>
                                        </p:tgtEl>
                                      </p:cBhvr>
                                    </p:animEffect>
                                    <p:anim calcmode="lin" valueType="num">
                                      <p:cBhvr>
                                        <p:cTn id="46" dur="1000" fill="hold"/>
                                        <p:tgtEl>
                                          <p:spTgt spid="35"/>
                                        </p:tgtEl>
                                        <p:attrNameLst>
                                          <p:attrName>ppt_x</p:attrName>
                                        </p:attrNameLst>
                                      </p:cBhvr>
                                      <p:tavLst>
                                        <p:tav tm="0">
                                          <p:val>
                                            <p:strVal val="#ppt_x"/>
                                          </p:val>
                                        </p:tav>
                                        <p:tav tm="100000">
                                          <p:val>
                                            <p:strVal val="#ppt_x"/>
                                          </p:val>
                                        </p:tav>
                                      </p:tavLst>
                                    </p:anim>
                                    <p:anim calcmode="lin" valueType="num">
                                      <p:cBhvr>
                                        <p:cTn id="4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34" grpId="0" animBg="1"/>
      <p:bldP spid="38" grpId="0" animBg="1"/>
      <p:bldP spid="33" grpId="0"/>
      <p:bldP spid="3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05A3D2-3D08-44C3-A54C-97375E5E4B12}"/>
              </a:ext>
            </a:extLst>
          </p:cNvPr>
          <p:cNvSpPr txBox="1"/>
          <p:nvPr/>
        </p:nvSpPr>
        <p:spPr>
          <a:xfrm>
            <a:off x="624840" y="2025089"/>
            <a:ext cx="11057644" cy="646331"/>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(2) Về phát triển kinh tế:</a:t>
            </a:r>
            <a:endParaRPr lang="en-US" sz="3600" i="1" dirty="0">
              <a:cs typeface="Times New Roman" panose="02020603050405020304" pitchFamily="18" charset="0"/>
            </a:endParaRPr>
          </a:p>
        </p:txBody>
      </p:sp>
      <p:sp>
        <p:nvSpPr>
          <p:cNvPr id="6" name="Title 1">
            <a:extLst>
              <a:ext uri="{FF2B5EF4-FFF2-40B4-BE49-F238E27FC236}">
                <a16:creationId xmlns:a16="http://schemas.microsoft.com/office/drawing/2014/main" id="{BE5CAC99-1529-44DA-953B-336B56841C94}"/>
              </a:ext>
            </a:extLst>
          </p:cNvPr>
          <p:cNvSpPr txBox="1">
            <a:spLocks/>
          </p:cNvSpPr>
          <p:nvPr/>
        </p:nvSpPr>
        <p:spPr>
          <a:xfrm>
            <a:off x="624840" y="709684"/>
            <a:ext cx="10143244" cy="1009934"/>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6.1. NHIỆM VỤ TRỌNG TÂM</a:t>
            </a:r>
            <a:endParaRPr lang="en-US"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1023582" y="2856778"/>
            <a:ext cx="10658902" cy="1569660"/>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3200">
                <a:cs typeface="Times New Roman" panose="02020603050405020304" pitchFamily="18" charset="0"/>
              </a:rPr>
              <a:t>Nhấn </a:t>
            </a:r>
            <a:r>
              <a:rPr lang="vi-VN" sz="3200" dirty="0">
                <a:cs typeface="Times New Roman" panose="02020603050405020304" pitchFamily="18" charset="0"/>
              </a:rPr>
              <a:t>mạnh xây dựng hoàn thiện đồng bộ thể chế phát triển phù hợp với nền kinh tế thị trường đầy đủ, hiện đại, hội nhập; </a:t>
            </a:r>
            <a:endParaRPr lang="en-US" sz="3200" i="1" dirty="0">
              <a:cs typeface="Times New Roman" panose="02020603050405020304" pitchFamily="18" charset="0"/>
            </a:endParaRPr>
          </a:p>
        </p:txBody>
      </p:sp>
      <p:sp>
        <p:nvSpPr>
          <p:cNvPr id="12" name="TextBox 11">
            <a:extLst>
              <a:ext uri="{FF2B5EF4-FFF2-40B4-BE49-F238E27FC236}">
                <a16:creationId xmlns:a16="http://schemas.microsoft.com/office/drawing/2014/main" id="{6E54FB27-7D8E-4DC9-861F-9AACDD26EE15}"/>
              </a:ext>
            </a:extLst>
          </p:cNvPr>
          <p:cNvSpPr txBox="1"/>
          <p:nvPr/>
        </p:nvSpPr>
        <p:spPr>
          <a:xfrm>
            <a:off x="1023582" y="4596302"/>
            <a:ext cx="10658902" cy="2062103"/>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3200">
                <a:cs typeface="Times New Roman" panose="02020603050405020304" pitchFamily="18" charset="0"/>
              </a:rPr>
              <a:t>Phát </a:t>
            </a:r>
            <a:r>
              <a:rPr lang="vi-VN" sz="3200" dirty="0">
                <a:cs typeface="Times New Roman" panose="02020603050405020304" pitchFamily="18" charset="0"/>
              </a:rPr>
              <a:t>triển đồng bộ và tạo ra sự liên kết giữa các khu vực, các vùng; các thành phần kinh tế; các loại hình sản xuất kinh doanh và công nghệ, đổi mới sáng tạo; những thành tựu của cuộc Cách mạng công nghiệp lần thứ tư; </a:t>
            </a:r>
            <a:endParaRPr lang="en-US" sz="3200" dirty="0"/>
          </a:p>
        </p:txBody>
      </p:sp>
      <p:sp>
        <p:nvSpPr>
          <p:cNvPr id="10" name="Oval 9"/>
          <p:cNvSpPr/>
          <p:nvPr/>
        </p:nvSpPr>
        <p:spPr>
          <a:xfrm>
            <a:off x="709678" y="2657772"/>
            <a:ext cx="750627" cy="795111"/>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11" name="Oval 10"/>
          <p:cNvSpPr/>
          <p:nvPr/>
        </p:nvSpPr>
        <p:spPr>
          <a:xfrm>
            <a:off x="668738" y="4426438"/>
            <a:ext cx="832513" cy="705120"/>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Tree>
    <p:extLst>
      <p:ext uri="{BB962C8B-B14F-4D97-AF65-F5344CB8AC3E}">
        <p14:creationId xmlns:p14="http://schemas.microsoft.com/office/powerpoint/2010/main" val="18117297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9"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05A3D2-3D08-44C3-A54C-97375E5E4B12}"/>
              </a:ext>
            </a:extLst>
          </p:cNvPr>
          <p:cNvSpPr txBox="1"/>
          <p:nvPr/>
        </p:nvSpPr>
        <p:spPr>
          <a:xfrm>
            <a:off x="624840" y="2025089"/>
            <a:ext cx="11059160" cy="646331"/>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(2) Về phát triển kinh tế:</a:t>
            </a:r>
            <a:endParaRPr lang="en-US" sz="3600" i="1" dirty="0">
              <a:cs typeface="Times New Roman" panose="02020603050405020304" pitchFamily="18" charset="0"/>
            </a:endParaRPr>
          </a:p>
        </p:txBody>
      </p:sp>
      <p:sp>
        <p:nvSpPr>
          <p:cNvPr id="6" name="Title 1">
            <a:extLst>
              <a:ext uri="{FF2B5EF4-FFF2-40B4-BE49-F238E27FC236}">
                <a16:creationId xmlns:a16="http://schemas.microsoft.com/office/drawing/2014/main" id="{BE5CAC99-1529-44DA-953B-336B56841C94}"/>
              </a:ext>
            </a:extLst>
          </p:cNvPr>
          <p:cNvSpPr txBox="1">
            <a:spLocks/>
          </p:cNvSpPr>
          <p:nvPr/>
        </p:nvSpPr>
        <p:spPr>
          <a:xfrm>
            <a:off x="624840" y="709684"/>
            <a:ext cx="10143244" cy="1009934"/>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6.1. NHIỆM VỤ TRỌNG TÂM</a:t>
            </a:r>
            <a:endParaRPr lang="en-US" dirty="0">
              <a:solidFill>
                <a:schemeClr val="tx1"/>
              </a:solidFill>
              <a:latin typeface="Sitka Heading" panose="02000505000000020004" pitchFamily="2" charset="0"/>
              <a:cs typeface="Times New Roman" pitchFamily="18" charset="0"/>
            </a:endParaRPr>
          </a:p>
        </p:txBody>
      </p:sp>
      <p:sp>
        <p:nvSpPr>
          <p:cNvPr id="7" name="TextBox 6">
            <a:extLst>
              <a:ext uri="{FF2B5EF4-FFF2-40B4-BE49-F238E27FC236}">
                <a16:creationId xmlns:a16="http://schemas.microsoft.com/office/drawing/2014/main" id="{FB5DC178-048B-4642-BD48-28EFADF4308C}"/>
              </a:ext>
            </a:extLst>
          </p:cNvPr>
          <p:cNvSpPr txBox="1"/>
          <p:nvPr/>
        </p:nvSpPr>
        <p:spPr>
          <a:xfrm>
            <a:off x="1050878" y="2799585"/>
            <a:ext cx="10633122" cy="1754326"/>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Thực </a:t>
            </a:r>
            <a:r>
              <a:rPr lang="vi-VN" sz="3600" dirty="0">
                <a:cs typeface="Times New Roman" panose="02020603050405020304" pitchFamily="18" charset="0"/>
              </a:rPr>
              <a:t>hiện chuyển đổi số quốc gia, phát triển kinh tế số, nâng cao năng suất, chất lượng, hiệu quả, sức cạnh tranh của nền kinh tế;</a:t>
            </a:r>
            <a:endParaRPr lang="en-US" sz="3600" dirty="0"/>
          </a:p>
        </p:txBody>
      </p:sp>
      <p:sp>
        <p:nvSpPr>
          <p:cNvPr id="8" name="TextBox 7">
            <a:extLst>
              <a:ext uri="{FF2B5EF4-FFF2-40B4-BE49-F238E27FC236}">
                <a16:creationId xmlns:a16="http://schemas.microsoft.com/office/drawing/2014/main" id="{11BBD8D2-D4DD-4212-B1F0-9864AA0DBE00}"/>
              </a:ext>
            </a:extLst>
          </p:cNvPr>
          <p:cNvSpPr txBox="1"/>
          <p:nvPr/>
        </p:nvSpPr>
        <p:spPr>
          <a:xfrm>
            <a:off x="1050878" y="4683219"/>
            <a:ext cx="10612802" cy="1754326"/>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Thực </a:t>
            </a:r>
            <a:r>
              <a:rPr lang="vi-VN" sz="3600" dirty="0">
                <a:cs typeface="Times New Roman" panose="02020603050405020304" pitchFamily="18" charset="0"/>
              </a:rPr>
              <a:t>hiện huy động, phân bổ, sử dụng có hiệu quả các nguồn lực, tạo động lực để phát triển kinh tế nhanh và bền vững.</a:t>
            </a:r>
            <a:endParaRPr lang="en-US" sz="3600" dirty="0"/>
          </a:p>
        </p:txBody>
      </p:sp>
      <p:sp>
        <p:nvSpPr>
          <p:cNvPr id="10" name="Oval 9"/>
          <p:cNvSpPr/>
          <p:nvPr/>
        </p:nvSpPr>
        <p:spPr>
          <a:xfrm>
            <a:off x="914400" y="2671420"/>
            <a:ext cx="723331" cy="740520"/>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3</a:t>
            </a:r>
            <a:endParaRPr lang="en-US" b="1"/>
          </a:p>
        </p:txBody>
      </p:sp>
      <p:sp>
        <p:nvSpPr>
          <p:cNvPr id="11" name="Oval 10"/>
          <p:cNvSpPr/>
          <p:nvPr/>
        </p:nvSpPr>
        <p:spPr>
          <a:xfrm>
            <a:off x="914400" y="4553911"/>
            <a:ext cx="723331" cy="782364"/>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4</a:t>
            </a:r>
            <a:endParaRPr lang="en-US" b="1"/>
          </a:p>
        </p:txBody>
      </p:sp>
    </p:spTree>
    <p:extLst>
      <p:ext uri="{BB962C8B-B14F-4D97-AF65-F5344CB8AC3E}">
        <p14:creationId xmlns:p14="http://schemas.microsoft.com/office/powerpoint/2010/main" val="30355142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1000"/>
                                        <p:tgtEl>
                                          <p:spTgt spid="8">
                                            <p:txEl>
                                              <p:pRg st="0" end="0"/>
                                            </p:txEl>
                                          </p:spTgt>
                                        </p:tgtEl>
                                      </p:cBhvr>
                                    </p:animEffect>
                                    <p:anim calcmode="lin" valueType="num">
                                      <p:cBhvr>
                                        <p:cTn id="2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05A3D2-3D08-44C3-A54C-97375E5E4B12}"/>
              </a:ext>
            </a:extLst>
          </p:cNvPr>
          <p:cNvSpPr txBox="1"/>
          <p:nvPr/>
        </p:nvSpPr>
        <p:spPr>
          <a:xfrm>
            <a:off x="731520" y="2040302"/>
            <a:ext cx="10942320" cy="646331"/>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(3) Về quốc phòng, an ninh, đối ngoại:</a:t>
            </a:r>
            <a:endParaRPr lang="en-US" sz="3600" i="1" dirty="0">
              <a:cs typeface="Times New Roman" panose="02020603050405020304" pitchFamily="18" charset="0"/>
            </a:endParaRPr>
          </a:p>
        </p:txBody>
      </p:sp>
      <p:sp>
        <p:nvSpPr>
          <p:cNvPr id="6" name="Title 1">
            <a:extLst>
              <a:ext uri="{FF2B5EF4-FFF2-40B4-BE49-F238E27FC236}">
                <a16:creationId xmlns:a16="http://schemas.microsoft.com/office/drawing/2014/main" id="{BE5CAC99-1529-44DA-953B-336B56841C94}"/>
              </a:ext>
            </a:extLst>
          </p:cNvPr>
          <p:cNvSpPr txBox="1">
            <a:spLocks/>
          </p:cNvSpPr>
          <p:nvPr/>
        </p:nvSpPr>
        <p:spPr>
          <a:xfrm>
            <a:off x="731520" y="943416"/>
            <a:ext cx="10942320" cy="61976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6.1. NHIỆM VỤ TRỌNG TÂM</a:t>
            </a:r>
            <a:endParaRPr lang="en-US"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1091820" y="2781904"/>
            <a:ext cx="10582019" cy="1077218"/>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Giữ </a:t>
            </a:r>
            <a:r>
              <a:rPr lang="vi-VN" sz="3200" dirty="0">
                <a:cs typeface="Times New Roman" panose="02020603050405020304" pitchFamily="18" charset="0"/>
              </a:rPr>
              <a:t>vững độc lập, tự chủ, tiếp tục nâng cao chất lượng, hiệu quả hoạt động đối ngoại, hội nhập quốc tế; </a:t>
            </a:r>
            <a:endParaRPr lang="en-US" sz="3200" i="1" dirty="0">
              <a:cs typeface="Times New Roman" panose="02020603050405020304" pitchFamily="18" charset="0"/>
            </a:endParaRPr>
          </a:p>
        </p:txBody>
      </p:sp>
      <p:sp>
        <p:nvSpPr>
          <p:cNvPr id="12" name="TextBox 11">
            <a:extLst>
              <a:ext uri="{FF2B5EF4-FFF2-40B4-BE49-F238E27FC236}">
                <a16:creationId xmlns:a16="http://schemas.microsoft.com/office/drawing/2014/main" id="{6E54FB27-7D8E-4DC9-861F-9AACDD26EE15}"/>
              </a:ext>
            </a:extLst>
          </p:cNvPr>
          <p:cNvSpPr txBox="1"/>
          <p:nvPr/>
        </p:nvSpPr>
        <p:spPr>
          <a:xfrm>
            <a:off x="1091820" y="3968041"/>
            <a:ext cx="10582020" cy="1569660"/>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Tăng </a:t>
            </a:r>
            <a:r>
              <a:rPr lang="vi-VN" sz="3200" dirty="0">
                <a:cs typeface="Times New Roman" panose="02020603050405020304" pitchFamily="18" charset="0"/>
              </a:rPr>
              <a:t>cường tiềm lực quốc phòng, an ninh, kiên quyết, kiên trì bảo vệ vững chắc độc lập, chủ quyền, thống nhất, toàn vẹn lãnh thổ, biển, đảo, vùng trời; </a:t>
            </a:r>
            <a:endParaRPr lang="en-US" sz="3200" dirty="0"/>
          </a:p>
        </p:txBody>
      </p:sp>
      <p:sp>
        <p:nvSpPr>
          <p:cNvPr id="10" name="TextBox 9">
            <a:extLst>
              <a:ext uri="{FF2B5EF4-FFF2-40B4-BE49-F238E27FC236}">
                <a16:creationId xmlns:a16="http://schemas.microsoft.com/office/drawing/2014/main" id="{2AE9F8E8-8E9F-4441-8677-3F1CDB8FE272}"/>
              </a:ext>
            </a:extLst>
          </p:cNvPr>
          <p:cNvSpPr txBox="1"/>
          <p:nvPr/>
        </p:nvSpPr>
        <p:spPr>
          <a:xfrm>
            <a:off x="1091820" y="5645082"/>
            <a:ext cx="10582020" cy="1077218"/>
          </a:xfrm>
          <a:prstGeom prst="rect">
            <a:avLst/>
          </a:prstGeom>
          <a:solidFill>
            <a:srgbClr val="699841"/>
          </a:solidFill>
        </p:spPr>
        <p:txBody>
          <a:bodyPr wrap="square">
            <a:spAutoFit/>
          </a:bodyPr>
          <a:lstStyle/>
          <a:p>
            <a:r>
              <a:rPr lang="en-US" sz="3200">
                <a:cs typeface="Times New Roman" panose="02020603050405020304" pitchFamily="18" charset="0"/>
              </a:rPr>
              <a:t>	</a:t>
            </a:r>
            <a:r>
              <a:rPr lang="vi-VN" sz="3200">
                <a:cs typeface="Times New Roman" panose="02020603050405020304" pitchFamily="18" charset="0"/>
              </a:rPr>
              <a:t>Giữ </a:t>
            </a:r>
            <a:r>
              <a:rPr lang="vi-VN" sz="3200" dirty="0">
                <a:cs typeface="Times New Roman" panose="02020603050405020304" pitchFamily="18" charset="0"/>
              </a:rPr>
              <a:t>vững môi trường hòa bình, ổn định để phát triển đất nước.</a:t>
            </a:r>
            <a:endParaRPr lang="en-US" sz="3200" dirty="0">
              <a:cs typeface="Times New Roman" panose="02020603050405020304" pitchFamily="18" charset="0"/>
            </a:endParaRPr>
          </a:p>
        </p:txBody>
      </p:sp>
      <p:sp>
        <p:nvSpPr>
          <p:cNvPr id="7" name="Oval 6"/>
          <p:cNvSpPr/>
          <p:nvPr/>
        </p:nvSpPr>
        <p:spPr>
          <a:xfrm>
            <a:off x="900752" y="2686633"/>
            <a:ext cx="723332" cy="793546"/>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8" name="Oval 7"/>
          <p:cNvSpPr/>
          <p:nvPr/>
        </p:nvSpPr>
        <p:spPr>
          <a:xfrm>
            <a:off x="900752" y="3859122"/>
            <a:ext cx="818866" cy="767469"/>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
        <p:nvSpPr>
          <p:cNvPr id="11" name="Oval 10"/>
          <p:cNvSpPr/>
          <p:nvPr/>
        </p:nvSpPr>
        <p:spPr>
          <a:xfrm>
            <a:off x="900752" y="5537701"/>
            <a:ext cx="723332" cy="645990"/>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3</a:t>
            </a:r>
            <a:endParaRPr lang="en-US" b="1"/>
          </a:p>
        </p:txBody>
      </p:sp>
    </p:spTree>
    <p:extLst>
      <p:ext uri="{BB962C8B-B14F-4D97-AF65-F5344CB8AC3E}">
        <p14:creationId xmlns:p14="http://schemas.microsoft.com/office/powerpoint/2010/main" val="22893092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1000"/>
                                        <p:tgtEl>
                                          <p:spTgt spid="9">
                                            <p:txEl>
                                              <p:pRg st="0" end="0"/>
                                            </p:txEl>
                                          </p:spTgt>
                                        </p:tgtEl>
                                      </p:cBhvr>
                                    </p:animEffect>
                                    <p:anim calcmode="lin" valueType="num">
                                      <p:cBhvr>
                                        <p:cTn id="20"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2" grpId="0" animBg="1"/>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05A3D2-3D08-44C3-A54C-97375E5E4B12}"/>
              </a:ext>
            </a:extLst>
          </p:cNvPr>
          <p:cNvSpPr txBox="1"/>
          <p:nvPr/>
        </p:nvSpPr>
        <p:spPr>
          <a:xfrm>
            <a:off x="624840" y="2021224"/>
            <a:ext cx="11089640" cy="646331"/>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(4) Về văn hóa, xã hội:</a:t>
            </a:r>
            <a:endParaRPr lang="en-US" sz="3600" i="1" dirty="0">
              <a:cs typeface="Times New Roman" panose="02020603050405020304" pitchFamily="18" charset="0"/>
            </a:endParaRPr>
          </a:p>
        </p:txBody>
      </p:sp>
      <p:sp>
        <p:nvSpPr>
          <p:cNvPr id="6" name="Title 1">
            <a:extLst>
              <a:ext uri="{FF2B5EF4-FFF2-40B4-BE49-F238E27FC236}">
                <a16:creationId xmlns:a16="http://schemas.microsoft.com/office/drawing/2014/main" id="{BE5CAC99-1529-44DA-953B-336B56841C94}"/>
              </a:ext>
            </a:extLst>
          </p:cNvPr>
          <p:cNvSpPr txBox="1">
            <a:spLocks/>
          </p:cNvSpPr>
          <p:nvPr/>
        </p:nvSpPr>
        <p:spPr>
          <a:xfrm>
            <a:off x="624840" y="851520"/>
            <a:ext cx="10942320" cy="61976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6.1. NHIỆM VỤ TRỌNG TÂM</a:t>
            </a:r>
            <a:endParaRPr lang="en-US"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996286" y="2799956"/>
            <a:ext cx="10718193" cy="1200329"/>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Khơi </a:t>
            </a:r>
            <a:r>
              <a:rPr lang="vi-VN" sz="3600" dirty="0">
                <a:cs typeface="Times New Roman" panose="02020603050405020304" pitchFamily="18" charset="0"/>
              </a:rPr>
              <a:t>dậy khát vọng phát triển đất nước Việt Nam phồn vinh, hạnh phúc; </a:t>
            </a:r>
            <a:endParaRPr lang="en-US" sz="3600" i="1" dirty="0">
              <a:cs typeface="Times New Roman" panose="02020603050405020304" pitchFamily="18" charset="0"/>
            </a:endParaRPr>
          </a:p>
        </p:txBody>
      </p:sp>
      <p:sp>
        <p:nvSpPr>
          <p:cNvPr id="12" name="TextBox 11">
            <a:extLst>
              <a:ext uri="{FF2B5EF4-FFF2-40B4-BE49-F238E27FC236}">
                <a16:creationId xmlns:a16="http://schemas.microsoft.com/office/drawing/2014/main" id="{6E54FB27-7D8E-4DC9-861F-9AACDD26EE15}"/>
              </a:ext>
            </a:extLst>
          </p:cNvPr>
          <p:cNvSpPr txBox="1"/>
          <p:nvPr/>
        </p:nvSpPr>
        <p:spPr>
          <a:xfrm>
            <a:off x="996286" y="4101729"/>
            <a:ext cx="10718194" cy="2308324"/>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Phát </a:t>
            </a:r>
            <a:r>
              <a:rPr lang="vi-VN" sz="3600" dirty="0">
                <a:cs typeface="Times New Roman" panose="02020603050405020304" pitchFamily="18" charset="0"/>
              </a:rPr>
              <a:t>huy giá trị văn hóa, sức mạnh con người Việt Nam trong sự nghiệp xây dựng và bảo vệ Tổ quốc, hội nhập quốc tế, nâng cao chất lượng cuộc sống và chỉ số hạnh phúc của con người Việt Nam.</a:t>
            </a:r>
            <a:endParaRPr lang="en-US" sz="3600" dirty="0"/>
          </a:p>
        </p:txBody>
      </p:sp>
      <p:sp>
        <p:nvSpPr>
          <p:cNvPr id="7" name="Oval 6"/>
          <p:cNvSpPr/>
          <p:nvPr/>
        </p:nvSpPr>
        <p:spPr>
          <a:xfrm>
            <a:off x="624840" y="2605395"/>
            <a:ext cx="846161" cy="732565"/>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8" name="Oval 7"/>
          <p:cNvSpPr/>
          <p:nvPr/>
        </p:nvSpPr>
        <p:spPr>
          <a:xfrm>
            <a:off x="573205" y="3847089"/>
            <a:ext cx="846161" cy="832514"/>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Tree>
    <p:extLst>
      <p:ext uri="{BB962C8B-B14F-4D97-AF65-F5344CB8AC3E}">
        <p14:creationId xmlns:p14="http://schemas.microsoft.com/office/powerpoint/2010/main" val="34660426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2">
                                            <p:txEl>
                                              <p:pRg st="0" end="0"/>
                                            </p:txEl>
                                          </p:spTgt>
                                        </p:tgtEl>
                                        <p:attrNameLst>
                                          <p:attrName>style.visibility</p:attrName>
                                        </p:attrNameLst>
                                      </p:cBhvr>
                                      <p:to>
                                        <p:strVal val="visible"/>
                                      </p:to>
                                    </p:set>
                                    <p:animEffect transition="in" filter="fade">
                                      <p:cBhvr>
                                        <p:cTn id="26" dur="1000"/>
                                        <p:tgtEl>
                                          <p:spTgt spid="12">
                                            <p:txEl>
                                              <p:pRg st="0" end="0"/>
                                            </p:txEl>
                                          </p:spTgt>
                                        </p:tgtEl>
                                      </p:cBhvr>
                                    </p:animEffect>
                                    <p:anim calcmode="lin" valueType="num">
                                      <p:cBhvr>
                                        <p:cTn id="27"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05A3D2-3D08-44C3-A54C-97375E5E4B12}"/>
              </a:ext>
            </a:extLst>
          </p:cNvPr>
          <p:cNvSpPr txBox="1"/>
          <p:nvPr/>
        </p:nvSpPr>
        <p:spPr>
          <a:xfrm>
            <a:off x="805218" y="1973198"/>
            <a:ext cx="10843222" cy="646331"/>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(5) Về dân </a:t>
            </a:r>
            <a:r>
              <a:rPr lang="vi-VN" sz="3600" i="1">
                <a:cs typeface="Times New Roman" panose="02020603050405020304" pitchFamily="18" charset="0"/>
              </a:rPr>
              <a:t>chủ </a:t>
            </a:r>
            <a:r>
              <a:rPr lang="en-US" sz="3600" i="1">
                <a:cs typeface="Times New Roman" panose="02020603050405020304" pitchFamily="18" charset="0"/>
              </a:rPr>
              <a:t>XHCN</a:t>
            </a:r>
            <a:r>
              <a:rPr lang="vi-VN" sz="3600" i="1">
                <a:cs typeface="Times New Roman" panose="02020603050405020304" pitchFamily="18" charset="0"/>
              </a:rPr>
              <a:t>, </a:t>
            </a:r>
            <a:r>
              <a:rPr lang="vi-VN" sz="3600" i="1" dirty="0">
                <a:cs typeface="Times New Roman" panose="02020603050405020304" pitchFamily="18" charset="0"/>
              </a:rPr>
              <a:t>đại đoàn kết toàn dân tộc:</a:t>
            </a:r>
            <a:endParaRPr lang="en-US" sz="3600" i="1" dirty="0">
              <a:cs typeface="Times New Roman" panose="02020603050405020304" pitchFamily="18" charset="0"/>
            </a:endParaRPr>
          </a:p>
        </p:txBody>
      </p:sp>
      <p:sp>
        <p:nvSpPr>
          <p:cNvPr id="6" name="Title 1">
            <a:extLst>
              <a:ext uri="{FF2B5EF4-FFF2-40B4-BE49-F238E27FC236}">
                <a16:creationId xmlns:a16="http://schemas.microsoft.com/office/drawing/2014/main" id="{BE5CAC99-1529-44DA-953B-336B56841C94}"/>
              </a:ext>
            </a:extLst>
          </p:cNvPr>
          <p:cNvSpPr txBox="1">
            <a:spLocks/>
          </p:cNvSpPr>
          <p:nvPr/>
        </p:nvSpPr>
        <p:spPr>
          <a:xfrm>
            <a:off x="441960" y="872431"/>
            <a:ext cx="10942320" cy="61976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6.1. NHIỆM VỤ TRỌNG TÂM</a:t>
            </a:r>
            <a:endParaRPr lang="en-US"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1187354" y="2736199"/>
            <a:ext cx="10461085" cy="1384995"/>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Hoàn </a:t>
            </a:r>
            <a:r>
              <a:rPr lang="vi-VN" sz="2800" dirty="0">
                <a:cs typeface="Times New Roman" panose="02020603050405020304" pitchFamily="18" charset="0"/>
              </a:rPr>
              <a:t>thiện đồng bộ hệ thống pháp luật, cơ chế, chính sách nhằm phát huy mạnh mẽ dân chủ xã hội chủ nghĩa, quyền làm chủ của nhân dân; </a:t>
            </a:r>
            <a:endParaRPr lang="en-US" sz="2800" i="1" dirty="0">
              <a:cs typeface="Times New Roman" panose="02020603050405020304" pitchFamily="18" charset="0"/>
            </a:endParaRPr>
          </a:p>
        </p:txBody>
      </p:sp>
      <p:sp>
        <p:nvSpPr>
          <p:cNvPr id="12" name="TextBox 11">
            <a:extLst>
              <a:ext uri="{FF2B5EF4-FFF2-40B4-BE49-F238E27FC236}">
                <a16:creationId xmlns:a16="http://schemas.microsoft.com/office/drawing/2014/main" id="{6E54FB27-7D8E-4DC9-861F-9AACDD26EE15}"/>
              </a:ext>
            </a:extLst>
          </p:cNvPr>
          <p:cNvSpPr txBox="1"/>
          <p:nvPr/>
        </p:nvSpPr>
        <p:spPr>
          <a:xfrm>
            <a:off x="1187353" y="4233842"/>
            <a:ext cx="10461085" cy="2246769"/>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Tăng </a:t>
            </a:r>
            <a:r>
              <a:rPr lang="vi-VN" sz="2800" dirty="0">
                <a:cs typeface="Times New Roman" panose="02020603050405020304" pitchFamily="18" charset="0"/>
              </a:rPr>
              <a:t>cường pháp chế, bảo đảm kỷ cương xã hội (gương mẫu tuân theo pháp luật, kỷ cương, thực hành dân chủ xã hội chủ nghĩa cấp ủy, tổ chức đảng, chính quyền, Mặt trận Tổ quốc và tổ chức chính trị - xã hội các cấp, của cán bộ, đảng viên) và tăng cường đại đoàn kết toàn dân tộc.</a:t>
            </a:r>
            <a:endParaRPr lang="en-US" sz="2800" dirty="0"/>
          </a:p>
        </p:txBody>
      </p:sp>
      <p:sp>
        <p:nvSpPr>
          <p:cNvPr id="7" name="Oval 6"/>
          <p:cNvSpPr/>
          <p:nvPr/>
        </p:nvSpPr>
        <p:spPr>
          <a:xfrm>
            <a:off x="1078173" y="2619529"/>
            <a:ext cx="600501" cy="642283"/>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8" name="Oval 7"/>
          <p:cNvSpPr/>
          <p:nvPr/>
        </p:nvSpPr>
        <p:spPr>
          <a:xfrm>
            <a:off x="1078173" y="4107546"/>
            <a:ext cx="655093" cy="669168"/>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Tree>
    <p:extLst>
      <p:ext uri="{BB962C8B-B14F-4D97-AF65-F5344CB8AC3E}">
        <p14:creationId xmlns:p14="http://schemas.microsoft.com/office/powerpoint/2010/main" val="9895919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1000"/>
                                        <p:tgtEl>
                                          <p:spTgt spid="9">
                                            <p:txEl>
                                              <p:pRg st="0" end="0"/>
                                            </p:txEl>
                                          </p:spTgt>
                                        </p:tgtEl>
                                      </p:cBhvr>
                                    </p:animEffect>
                                    <p:anim calcmode="lin" valueType="num">
                                      <p:cBhvr>
                                        <p:cTn id="20"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2">
                                            <p:txEl>
                                              <p:pRg st="0" end="0"/>
                                            </p:txEl>
                                          </p:spTgt>
                                        </p:tgtEl>
                                        <p:attrNameLst>
                                          <p:attrName>style.visibility</p:attrName>
                                        </p:attrNameLst>
                                      </p:cBhvr>
                                      <p:to>
                                        <p:strVal val="visible"/>
                                      </p:to>
                                    </p:set>
                                    <p:animEffect transition="in" filter="fade">
                                      <p:cBhvr>
                                        <p:cTn id="26" dur="1000"/>
                                        <p:tgtEl>
                                          <p:spTgt spid="12">
                                            <p:txEl>
                                              <p:pRg st="0" end="0"/>
                                            </p:txEl>
                                          </p:spTgt>
                                        </p:tgtEl>
                                      </p:cBhvr>
                                    </p:animEffect>
                                    <p:anim calcmode="lin" valueType="num">
                                      <p:cBhvr>
                                        <p:cTn id="27"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05A3D2-3D08-44C3-A54C-97375E5E4B12}"/>
              </a:ext>
            </a:extLst>
          </p:cNvPr>
          <p:cNvSpPr txBox="1"/>
          <p:nvPr/>
        </p:nvSpPr>
        <p:spPr>
          <a:xfrm>
            <a:off x="1050878" y="2223830"/>
            <a:ext cx="10633122" cy="646331"/>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(6) Về tài nguyên, môi trường, biến đổi khí hậu:</a:t>
            </a:r>
            <a:endParaRPr lang="en-US" sz="3600" i="1" dirty="0">
              <a:cs typeface="Times New Roman" panose="02020603050405020304" pitchFamily="18" charset="0"/>
            </a:endParaRPr>
          </a:p>
        </p:txBody>
      </p:sp>
      <p:sp>
        <p:nvSpPr>
          <p:cNvPr id="6" name="Title 1">
            <a:extLst>
              <a:ext uri="{FF2B5EF4-FFF2-40B4-BE49-F238E27FC236}">
                <a16:creationId xmlns:a16="http://schemas.microsoft.com/office/drawing/2014/main" id="{BE5CAC99-1529-44DA-953B-336B56841C94}"/>
              </a:ext>
            </a:extLst>
          </p:cNvPr>
          <p:cNvSpPr txBox="1">
            <a:spLocks/>
          </p:cNvSpPr>
          <p:nvPr/>
        </p:nvSpPr>
        <p:spPr>
          <a:xfrm>
            <a:off x="741680" y="870786"/>
            <a:ext cx="10942320" cy="61976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6.1. NHIỆM VỤ TRỌNG TÂM</a:t>
            </a:r>
            <a:endParaRPr lang="en-US"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1501254" y="3062352"/>
            <a:ext cx="10192906" cy="1200329"/>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Quản </a:t>
            </a:r>
            <a:r>
              <a:rPr lang="vi-VN" sz="3600" dirty="0">
                <a:cs typeface="Times New Roman" panose="02020603050405020304" pitchFamily="18" charset="0"/>
              </a:rPr>
              <a:t>lý chặt chẽ, sử dụng hợp lý, hiệu quả đất đai, tài nguyên; </a:t>
            </a:r>
            <a:endParaRPr lang="en-US" sz="3600" i="1" dirty="0">
              <a:cs typeface="Times New Roman" panose="02020603050405020304" pitchFamily="18" charset="0"/>
            </a:endParaRPr>
          </a:p>
        </p:txBody>
      </p:sp>
      <p:sp>
        <p:nvSpPr>
          <p:cNvPr id="12" name="TextBox 11">
            <a:extLst>
              <a:ext uri="{FF2B5EF4-FFF2-40B4-BE49-F238E27FC236}">
                <a16:creationId xmlns:a16="http://schemas.microsoft.com/office/drawing/2014/main" id="{6E54FB27-7D8E-4DC9-861F-9AACDD26EE15}"/>
              </a:ext>
            </a:extLst>
          </p:cNvPr>
          <p:cNvSpPr txBox="1"/>
          <p:nvPr/>
        </p:nvSpPr>
        <p:spPr>
          <a:xfrm>
            <a:off x="1501254" y="4475868"/>
            <a:ext cx="10081146" cy="1754326"/>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Bảo </a:t>
            </a:r>
            <a:r>
              <a:rPr lang="vi-VN" sz="3600" dirty="0">
                <a:cs typeface="Times New Roman" panose="02020603050405020304" pitchFamily="18" charset="0"/>
              </a:rPr>
              <a:t>vệ, cải thiện môi trường; chủ động, tích cực triển khai các giải pháp thích ứng với biến đổi khí hậu</a:t>
            </a:r>
            <a:endParaRPr lang="en-US" sz="3600" dirty="0"/>
          </a:p>
        </p:txBody>
      </p:sp>
      <p:sp>
        <p:nvSpPr>
          <p:cNvPr id="7" name="Oval 6"/>
          <p:cNvSpPr/>
          <p:nvPr/>
        </p:nvSpPr>
        <p:spPr>
          <a:xfrm>
            <a:off x="1146412" y="2870161"/>
            <a:ext cx="873457" cy="792355"/>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1</a:t>
            </a:r>
            <a:endParaRPr lang="en-US" b="1"/>
          </a:p>
        </p:txBody>
      </p:sp>
      <p:sp>
        <p:nvSpPr>
          <p:cNvPr id="8" name="Oval 7"/>
          <p:cNvSpPr/>
          <p:nvPr/>
        </p:nvSpPr>
        <p:spPr>
          <a:xfrm>
            <a:off x="1146412" y="4262681"/>
            <a:ext cx="873457" cy="841582"/>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Tree>
    <p:extLst>
      <p:ext uri="{BB962C8B-B14F-4D97-AF65-F5344CB8AC3E}">
        <p14:creationId xmlns:p14="http://schemas.microsoft.com/office/powerpoint/2010/main" val="28106613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9"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487680" y="491319"/>
            <a:ext cx="10307699" cy="861115"/>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6.2. CÁC ĐỘT PHÁ CHIẾN LƯỢC</a:t>
            </a:r>
            <a:endParaRPr lang="en-US"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1269242" y="3012863"/>
            <a:ext cx="10404598" cy="1077218"/>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Mở </a:t>
            </a:r>
            <a:r>
              <a:rPr lang="vi-VN" sz="3200" dirty="0">
                <a:cs typeface="Times New Roman" panose="02020603050405020304" pitchFamily="18" charset="0"/>
              </a:rPr>
              <a:t>rộng phạm vi thể chế phát triển, trước hết là thể chế phát triển nền kinh tế thị trường </a:t>
            </a:r>
            <a:r>
              <a:rPr lang="vi-VN" sz="3200">
                <a:cs typeface="Times New Roman" panose="02020603050405020304" pitchFamily="18" charset="0"/>
              </a:rPr>
              <a:t>định hướng</a:t>
            </a:r>
            <a:r>
              <a:rPr lang="en-US" sz="3200">
                <a:cs typeface="Times New Roman" panose="02020603050405020304" pitchFamily="18" charset="0"/>
              </a:rPr>
              <a:t> XHCN</a:t>
            </a:r>
            <a:r>
              <a:rPr lang="vi-VN" sz="3200">
                <a:cs typeface="Times New Roman" panose="02020603050405020304" pitchFamily="18" charset="0"/>
              </a:rPr>
              <a:t>;</a:t>
            </a:r>
            <a:endParaRPr lang="en-US" sz="3200" i="1" dirty="0">
              <a:cs typeface="Times New Roman" panose="02020603050405020304"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887104" y="2135952"/>
            <a:ext cx="10786736" cy="646331"/>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(1) Về thể chế:</a:t>
            </a:r>
            <a:endParaRPr lang="en-US" sz="3600" i="1" dirty="0">
              <a:cs typeface="Times New Roman" panose="02020603050405020304" pitchFamily="18" charset="0"/>
            </a:endParaRPr>
          </a:p>
        </p:txBody>
      </p:sp>
      <p:sp>
        <p:nvSpPr>
          <p:cNvPr id="7" name="TextBox 6">
            <a:extLst>
              <a:ext uri="{FF2B5EF4-FFF2-40B4-BE49-F238E27FC236}">
                <a16:creationId xmlns:a16="http://schemas.microsoft.com/office/drawing/2014/main" id="{7563914A-A841-4CC2-824F-08C7FE9A0D48}"/>
              </a:ext>
            </a:extLst>
          </p:cNvPr>
          <p:cNvSpPr txBox="1"/>
          <p:nvPr/>
        </p:nvSpPr>
        <p:spPr>
          <a:xfrm>
            <a:off x="1269242" y="4311660"/>
            <a:ext cx="10404598" cy="2062103"/>
          </a:xfrm>
          <a:prstGeom prst="rect">
            <a:avLst/>
          </a:prstGeom>
          <a:solidFill>
            <a:srgbClr val="699841"/>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Tập </a:t>
            </a:r>
            <a:r>
              <a:rPr lang="vi-VN" sz="3200" dirty="0">
                <a:cs typeface="Times New Roman" panose="02020603050405020304" pitchFamily="18" charset="0"/>
              </a:rPr>
              <a:t>trung ưu tiên hoàn thiện đồng bộ, chất lượng và thực hiện tốt hệ thống luật pháp, cơ chế, chính sách, tạo lập môi trường đầu tư kinh doanh thuận lợi, lành mạnh, công bằng, thúc đẩy đổi mới sáng tạo; </a:t>
            </a:r>
            <a:endParaRPr lang="en-US" sz="3200" dirty="0">
              <a:cs typeface="Times New Roman" panose="02020603050405020304" pitchFamily="18" charset="0"/>
            </a:endParaRPr>
          </a:p>
        </p:txBody>
      </p:sp>
      <p:sp>
        <p:nvSpPr>
          <p:cNvPr id="4" name="Oval 3"/>
          <p:cNvSpPr/>
          <p:nvPr/>
        </p:nvSpPr>
        <p:spPr>
          <a:xfrm>
            <a:off x="1009934" y="2782283"/>
            <a:ext cx="791570" cy="769189"/>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5" name="Oval 4"/>
          <p:cNvSpPr/>
          <p:nvPr/>
        </p:nvSpPr>
        <p:spPr>
          <a:xfrm>
            <a:off x="1009934" y="4090081"/>
            <a:ext cx="791570" cy="795818"/>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Tree>
    <p:extLst>
      <p:ext uri="{BB962C8B-B14F-4D97-AF65-F5344CB8AC3E}">
        <p14:creationId xmlns:p14="http://schemas.microsoft.com/office/powerpoint/2010/main" val="302023128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3" grpId="0" animBg="1"/>
      <p:bldP spid="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487680" y="491319"/>
            <a:ext cx="10307699" cy="861115"/>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6.2. CÁC ĐỘT PHÁ CHIẾN LƯỢC</a:t>
            </a:r>
            <a:endParaRPr lang="en-US" dirty="0">
              <a:solidFill>
                <a:schemeClr val="tx1"/>
              </a:solidFill>
              <a:latin typeface="Sitka Heading" panose="02000505000000020004" pitchFamily="2" charset="0"/>
              <a:cs typeface="Times New Roman"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887104" y="1753808"/>
            <a:ext cx="10786736" cy="707886"/>
          </a:xfrm>
          <a:prstGeom prst="rect">
            <a:avLst/>
          </a:prstGeom>
          <a:solidFill>
            <a:srgbClr val="699841"/>
          </a:solidFill>
        </p:spPr>
        <p:txBody>
          <a:bodyPr wrap="square">
            <a:spAutoFit/>
          </a:bodyPr>
          <a:lstStyle/>
          <a:p>
            <a:pPr algn="just"/>
            <a:r>
              <a:rPr lang="vi-VN" sz="4000" i="1" dirty="0">
                <a:cs typeface="Times New Roman" panose="02020603050405020304" pitchFamily="18" charset="0"/>
              </a:rPr>
              <a:t>(1) Về thể chế:</a:t>
            </a:r>
            <a:endParaRPr lang="en-US" sz="4000" i="1" dirty="0">
              <a:cs typeface="Times New Roman" panose="02020603050405020304" pitchFamily="18" charset="0"/>
            </a:endParaRPr>
          </a:p>
        </p:txBody>
      </p:sp>
      <p:sp>
        <p:nvSpPr>
          <p:cNvPr id="8" name="TextBox 7">
            <a:extLst>
              <a:ext uri="{FF2B5EF4-FFF2-40B4-BE49-F238E27FC236}">
                <a16:creationId xmlns:a16="http://schemas.microsoft.com/office/drawing/2014/main" id="{881C0947-CE41-4A5F-9472-3EE597C2ABEB}"/>
              </a:ext>
            </a:extLst>
          </p:cNvPr>
          <p:cNvSpPr txBox="1"/>
          <p:nvPr/>
        </p:nvSpPr>
        <p:spPr>
          <a:xfrm>
            <a:off x="1251500" y="2684945"/>
            <a:ext cx="10422340" cy="1200329"/>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Huy </a:t>
            </a:r>
            <a:r>
              <a:rPr lang="vi-VN" sz="3600" dirty="0">
                <a:cs typeface="Times New Roman" panose="02020603050405020304" pitchFamily="18" charset="0"/>
              </a:rPr>
              <a:t>động, quản lý và sử dụng có hiệu quả mọi nguồn lực cho phát triển (đất đai, tài chính); </a:t>
            </a:r>
            <a:endParaRPr lang="en-US" sz="3600" dirty="0">
              <a:cs typeface="Times New Roman" panose="02020603050405020304" pitchFamily="18" charset="0"/>
            </a:endParaRPr>
          </a:p>
        </p:txBody>
      </p:sp>
      <p:sp>
        <p:nvSpPr>
          <p:cNvPr id="10" name="TextBox 9">
            <a:extLst>
              <a:ext uri="{FF2B5EF4-FFF2-40B4-BE49-F238E27FC236}">
                <a16:creationId xmlns:a16="http://schemas.microsoft.com/office/drawing/2014/main" id="{8F983918-746C-4F9F-A611-F3D543D24CBA}"/>
              </a:ext>
            </a:extLst>
          </p:cNvPr>
          <p:cNvSpPr txBox="1"/>
          <p:nvPr/>
        </p:nvSpPr>
        <p:spPr>
          <a:xfrm>
            <a:off x="1251500" y="4082435"/>
            <a:ext cx="10422340" cy="2308324"/>
          </a:xfrm>
          <a:prstGeom prst="rect">
            <a:avLst/>
          </a:prstGeom>
          <a:solidFill>
            <a:srgbClr val="699841"/>
          </a:solidFill>
        </p:spPr>
        <p:txBody>
          <a:bodyPr wrap="square">
            <a:spAutoFit/>
          </a:bodyPr>
          <a:lstStyle/>
          <a:p>
            <a:r>
              <a:rPr lang="en-US" sz="3600">
                <a:cs typeface="Times New Roman" panose="02020603050405020304" pitchFamily="18" charset="0"/>
              </a:rPr>
              <a:t>	</a:t>
            </a:r>
            <a:r>
              <a:rPr lang="vi-VN" sz="3600">
                <a:cs typeface="Times New Roman" panose="02020603050405020304" pitchFamily="18" charset="0"/>
              </a:rPr>
              <a:t>Đẩy </a:t>
            </a:r>
            <a:r>
              <a:rPr lang="vi-VN" sz="3600" dirty="0">
                <a:cs typeface="Times New Roman" panose="02020603050405020304" pitchFamily="18" charset="0"/>
              </a:rPr>
              <a:t>mạnh phân cấp, phân quyền hợp lý, hiệu quả, đồng thời tăng cường kiểm tra, giám sát, kiểm soát quyền lực bằng những biện pháp hữu hiệu.</a:t>
            </a:r>
            <a:endParaRPr lang="en-US" sz="3600" dirty="0">
              <a:cs typeface="Times New Roman" panose="02020603050405020304" pitchFamily="18" charset="0"/>
            </a:endParaRPr>
          </a:p>
        </p:txBody>
      </p:sp>
      <p:sp>
        <p:nvSpPr>
          <p:cNvPr id="4" name="Oval 3"/>
          <p:cNvSpPr/>
          <p:nvPr/>
        </p:nvSpPr>
        <p:spPr>
          <a:xfrm>
            <a:off x="1078173" y="2461694"/>
            <a:ext cx="696036" cy="823415"/>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3</a:t>
            </a:r>
            <a:endParaRPr lang="en-US" b="1"/>
          </a:p>
        </p:txBody>
      </p:sp>
      <p:sp>
        <p:nvSpPr>
          <p:cNvPr id="5" name="Oval 4"/>
          <p:cNvSpPr/>
          <p:nvPr/>
        </p:nvSpPr>
        <p:spPr>
          <a:xfrm>
            <a:off x="1046780" y="3885274"/>
            <a:ext cx="713778" cy="891442"/>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4</a:t>
            </a:r>
            <a:endParaRPr lang="en-US" b="1"/>
          </a:p>
        </p:txBody>
      </p:sp>
    </p:spTree>
    <p:extLst>
      <p:ext uri="{BB962C8B-B14F-4D97-AF65-F5344CB8AC3E}">
        <p14:creationId xmlns:p14="http://schemas.microsoft.com/office/powerpoint/2010/main" val="376446147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1000"/>
                                        <p:tgtEl>
                                          <p:spTgt spid="8">
                                            <p:txEl>
                                              <p:pRg st="0" end="0"/>
                                            </p:txEl>
                                          </p:spTgt>
                                        </p:tgtEl>
                                      </p:cBhvr>
                                    </p:animEffect>
                                    <p:anim calcmode="lin" valueType="num">
                                      <p:cBhvr>
                                        <p:cTn id="2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animEffect transition="in" filter="fade">
                                      <p:cBhvr>
                                        <p:cTn id="26" dur="1000"/>
                                        <p:tgtEl>
                                          <p:spTgt spid="10">
                                            <p:txEl>
                                              <p:pRg st="0" end="0"/>
                                            </p:txEl>
                                          </p:spTgt>
                                        </p:tgtEl>
                                      </p:cBhvr>
                                    </p:animEffect>
                                    <p:anim calcmode="lin" valueType="num">
                                      <p:cBhvr>
                                        <p:cTn id="27"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624840" y="532263"/>
            <a:ext cx="10498085" cy="1041449"/>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6.2. CÁC ĐỘT PHÁ CHIẾN LƯỢC</a:t>
            </a:r>
            <a:endParaRPr lang="en-US"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1064525" y="3137972"/>
            <a:ext cx="10631606" cy="3539430"/>
          </a:xfrm>
          <a:prstGeom prst="rect">
            <a:avLst/>
          </a:prstGeom>
          <a:solidFill>
            <a:srgbClr val="699841"/>
          </a:solidFill>
        </p:spPr>
        <p:txBody>
          <a:bodyPr wrap="square">
            <a:spAutoFit/>
          </a:bodyPr>
          <a:lstStyle/>
          <a:p>
            <a:pPr algn="just"/>
            <a:r>
              <a:rPr lang="en-US" sz="3200">
                <a:latin typeface="Arial" pitchFamily="34" charset="0"/>
                <a:cs typeface="Arial" pitchFamily="34" charset="0"/>
              </a:rPr>
              <a:t>	</a:t>
            </a:r>
            <a:r>
              <a:rPr lang="vi-VN" sz="3200">
                <a:latin typeface="Arial" pitchFamily="34" charset="0"/>
                <a:cs typeface="Arial" pitchFamily="34" charset="0"/>
              </a:rPr>
              <a:t>Ưu </a:t>
            </a:r>
            <a:r>
              <a:rPr lang="vi-VN" sz="3200" dirty="0">
                <a:latin typeface="Arial" pitchFamily="34" charset="0"/>
                <a:cs typeface="Arial" pitchFamily="34" charset="0"/>
              </a:rPr>
              <a:t>tiên phát triển nguồn nhân lực cho công tác lãnh đạo, quản lý; các lĩnh vực then chốt như giáo dục, đào tạo, nghiên </a:t>
            </a:r>
            <a:r>
              <a:rPr lang="vi-VN" sz="3200">
                <a:latin typeface="Arial" pitchFamily="34" charset="0"/>
                <a:cs typeface="Arial" pitchFamily="34" charset="0"/>
              </a:rPr>
              <a:t>cứu,…</a:t>
            </a:r>
            <a:r>
              <a:rPr lang="en-US" sz="3200">
                <a:latin typeface="Arial" pitchFamily="34" charset="0"/>
                <a:cs typeface="Arial" pitchFamily="34" charset="0"/>
              </a:rPr>
              <a:t> </a:t>
            </a:r>
            <a:r>
              <a:rPr lang="vi-VN" sz="3200">
                <a:latin typeface="Arial" pitchFamily="34" charset="0"/>
                <a:cs typeface="Arial" pitchFamily="34" charset="0"/>
              </a:rPr>
              <a:t>trên </a:t>
            </a:r>
            <a:r>
              <a:rPr lang="vi-VN" sz="3200" dirty="0">
                <a:latin typeface="Arial" pitchFamily="34" charset="0"/>
                <a:cs typeface="Arial" pitchFamily="34" charset="0"/>
              </a:rPr>
              <a:t>cơ sở chú trọng nâng cao chất lượng, tạo bước chuyển biến mạnh mẽ, toàn diện, cơ bản về nguồn nhân lực gắn với cơ chế tuyển dụng, sử dụng, đãi ngộ nhân tài; đẩy mạnh chuyển giao, ứng dụng và phát triển khoa học - công nghệ, đổi mới sáng tạo; </a:t>
            </a:r>
            <a:endParaRPr lang="en-US" sz="3200" i="1" dirty="0">
              <a:latin typeface="Arial" pitchFamily="34" charset="0"/>
              <a:cs typeface="Arial" pitchFamily="34"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624840" y="1772057"/>
            <a:ext cx="11071291" cy="1200329"/>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(2) Về nguồn nhân lực, nhất là nguồn nhân lực chất lượng cao:</a:t>
            </a:r>
            <a:endParaRPr lang="en-US" sz="3600" i="1" dirty="0">
              <a:cs typeface="Times New Roman" panose="02020603050405020304" pitchFamily="18" charset="0"/>
            </a:endParaRPr>
          </a:p>
        </p:txBody>
      </p:sp>
      <p:sp>
        <p:nvSpPr>
          <p:cNvPr id="5" name="Oval 4"/>
          <p:cNvSpPr/>
          <p:nvPr/>
        </p:nvSpPr>
        <p:spPr>
          <a:xfrm>
            <a:off x="859809" y="2972386"/>
            <a:ext cx="723331" cy="753453"/>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Tree>
    <p:extLst>
      <p:ext uri="{BB962C8B-B14F-4D97-AF65-F5344CB8AC3E}">
        <p14:creationId xmlns:p14="http://schemas.microsoft.com/office/powerpoint/2010/main" val="27067220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624840" y="532263"/>
            <a:ext cx="10498085" cy="1041449"/>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6.2. CÁC ĐỘT PHÁ CHIẾN LƯỢC</a:t>
            </a:r>
            <a:endParaRPr lang="en-US" dirty="0">
              <a:solidFill>
                <a:schemeClr val="tx1"/>
              </a:solidFill>
              <a:latin typeface="Sitka Heading" panose="02000505000000020004" pitchFamily="2" charset="0"/>
              <a:cs typeface="Times New Roman"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624840" y="2277033"/>
            <a:ext cx="11084939" cy="1200329"/>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(2) Về nguồn nhân lực, nhất là nguồn nhân lực chất lượng cao:</a:t>
            </a:r>
            <a:endParaRPr lang="en-US" sz="3600" i="1" dirty="0">
              <a:cs typeface="Times New Roman" panose="02020603050405020304" pitchFamily="18" charset="0"/>
            </a:endParaRPr>
          </a:p>
        </p:txBody>
      </p:sp>
      <p:sp>
        <p:nvSpPr>
          <p:cNvPr id="7" name="TextBox 6">
            <a:extLst>
              <a:ext uri="{FF2B5EF4-FFF2-40B4-BE49-F238E27FC236}">
                <a16:creationId xmlns:a16="http://schemas.microsoft.com/office/drawing/2014/main" id="{7563914A-A841-4CC2-824F-08C7FE9A0D48}"/>
              </a:ext>
            </a:extLst>
          </p:cNvPr>
          <p:cNvSpPr txBox="1"/>
          <p:nvPr/>
        </p:nvSpPr>
        <p:spPr>
          <a:xfrm>
            <a:off x="1050878" y="3778459"/>
            <a:ext cx="10658901" cy="2862322"/>
          </a:xfrm>
          <a:prstGeom prst="rect">
            <a:avLst/>
          </a:prstGeom>
          <a:solidFill>
            <a:srgbClr val="699841"/>
          </a:solidFill>
        </p:spPr>
        <p:txBody>
          <a:bodyPr wrap="square">
            <a:spAutoFit/>
          </a:bodyPr>
          <a:lstStyle/>
          <a:p>
            <a:pPr algn="just"/>
            <a:r>
              <a:rPr lang="en-US" sz="3600">
                <a:cs typeface="Times New Roman" panose="02020603050405020304" pitchFamily="18" charset="0"/>
              </a:rPr>
              <a:t>	</a:t>
            </a:r>
            <a:r>
              <a:rPr lang="vi-VN" sz="3600">
                <a:cs typeface="Times New Roman" panose="02020603050405020304" pitchFamily="18" charset="0"/>
              </a:rPr>
              <a:t>Khơi </a:t>
            </a:r>
            <a:r>
              <a:rPr lang="vi-VN" sz="3600" dirty="0">
                <a:cs typeface="Times New Roman" panose="02020603050405020304" pitchFamily="18" charset="0"/>
              </a:rPr>
              <a:t>dậy khát vọng phát triển đất nước phồn vinh, hạnh phúc, phát huy giá trị văn hóa, sức mạnh con người Việt Nam, tinh thần đoàn kết, tự hào dân tộc trong sự nghiệp xây dựng và bảo vệ Tổ quốc</a:t>
            </a:r>
            <a:endParaRPr lang="en-US" sz="3600" dirty="0">
              <a:cs typeface="Times New Roman" panose="02020603050405020304" pitchFamily="18" charset="0"/>
            </a:endParaRPr>
          </a:p>
        </p:txBody>
      </p:sp>
      <p:sp>
        <p:nvSpPr>
          <p:cNvPr id="5" name="Oval 4"/>
          <p:cNvSpPr/>
          <p:nvPr/>
        </p:nvSpPr>
        <p:spPr>
          <a:xfrm>
            <a:off x="873454" y="3531954"/>
            <a:ext cx="682388" cy="848978"/>
          </a:xfrm>
          <a:prstGeom prst="ellipse">
            <a:avLst/>
          </a:prstGeom>
          <a:solidFill>
            <a:srgbClr val="6998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Tree>
    <p:extLst>
      <p:ext uri="{BB962C8B-B14F-4D97-AF65-F5344CB8AC3E}">
        <p14:creationId xmlns:p14="http://schemas.microsoft.com/office/powerpoint/2010/main" val="429114398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458E63A-CB1A-46EE-B8D5-DB6BCA548C24}"/>
              </a:ext>
            </a:extLst>
          </p:cNvPr>
          <p:cNvSpPr txBox="1">
            <a:spLocks noGrp="1"/>
          </p:cNvSpPr>
          <p:nvPr>
            <p:ph type="title"/>
          </p:nvPr>
        </p:nvSpPr>
        <p:spPr>
          <a:xfrm>
            <a:off x="914400" y="638759"/>
            <a:ext cx="10224656" cy="1152525"/>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sz="5400" dirty="0">
                <a:solidFill>
                  <a:schemeClr val="tx1"/>
                </a:solidFill>
                <a:latin typeface="Sitka Heading" panose="02000505000000020004" pitchFamily="2" charset="0"/>
                <a:cs typeface="Times New Roman" pitchFamily="18" charset="0"/>
              </a:rPr>
              <a:t>III. </a:t>
            </a:r>
            <a:r>
              <a:rPr lang="en-US" sz="5400" dirty="0">
                <a:solidFill>
                  <a:schemeClr val="tx1"/>
                </a:solidFill>
                <a:latin typeface="Sitka Heading" panose="02000505000000020004" pitchFamily="2" charset="0"/>
                <a:cs typeface="Times New Roman" pitchFamily="18" charset="0"/>
              </a:rPr>
              <a:t>ĐIỂM MỚI TRONG CÁCH TIẾP CẬN XÁC ĐỊNH MỤC TIÊU</a:t>
            </a:r>
          </a:p>
        </p:txBody>
      </p:sp>
      <p:grpSp>
        <p:nvGrpSpPr>
          <p:cNvPr id="8" name="Group 7">
            <a:extLst>
              <a:ext uri="{FF2B5EF4-FFF2-40B4-BE49-F238E27FC236}">
                <a16:creationId xmlns:a16="http://schemas.microsoft.com/office/drawing/2014/main" id="{35CEDC2E-DFEE-4490-9527-D4E952A60B57}"/>
              </a:ext>
            </a:extLst>
          </p:cNvPr>
          <p:cNvGrpSpPr/>
          <p:nvPr/>
        </p:nvGrpSpPr>
        <p:grpSpPr>
          <a:xfrm>
            <a:off x="1307805" y="2821779"/>
            <a:ext cx="8408329" cy="1346400"/>
            <a:chOff x="3301999" y="154157"/>
            <a:chExt cx="7016750" cy="1346400"/>
          </a:xfrm>
          <a:solidFill>
            <a:srgbClr val="699841"/>
          </a:solidFill>
        </p:grpSpPr>
        <p:sp>
          <p:nvSpPr>
            <p:cNvPr id="9" name="Rectangle 8">
              <a:extLst>
                <a:ext uri="{FF2B5EF4-FFF2-40B4-BE49-F238E27FC236}">
                  <a16:creationId xmlns:a16="http://schemas.microsoft.com/office/drawing/2014/main" id="{A79C3C69-EB32-414A-8AF3-B74A63E4B7DC}"/>
                </a:ext>
              </a:extLst>
            </p:cNvPr>
            <p:cNvSpPr/>
            <p:nvPr/>
          </p:nvSpPr>
          <p:spPr>
            <a:xfrm>
              <a:off x="3301999" y="154157"/>
              <a:ext cx="7016750" cy="1346400"/>
            </a:xfrm>
            <a:prstGeom prst="rect">
              <a:avLst/>
            </a:prstGeom>
            <a:grpFill/>
          </p:spPr>
          <p:style>
            <a:lnRef idx="0">
              <a:schemeClr val="accent1">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10" name="TextBox 9">
              <a:extLst>
                <a:ext uri="{FF2B5EF4-FFF2-40B4-BE49-F238E27FC236}">
                  <a16:creationId xmlns:a16="http://schemas.microsoft.com/office/drawing/2014/main" id="{BF0DCD89-2745-4D8B-B911-CBD8B597201C}"/>
                </a:ext>
              </a:extLst>
            </p:cNvPr>
            <p:cNvSpPr txBox="1"/>
            <p:nvPr/>
          </p:nvSpPr>
          <p:spPr>
            <a:xfrm>
              <a:off x="3301999" y="154157"/>
              <a:ext cx="7016750" cy="1346400"/>
            </a:xfrm>
            <a:prstGeom prst="rect">
              <a:avLst/>
            </a:prstGeom>
            <a:grpFill/>
          </p:spPr>
          <p:style>
            <a:lnRef idx="2">
              <a:schemeClr val="accent1"/>
            </a:lnRef>
            <a:fillRef idx="1">
              <a:schemeClr val="lt1"/>
            </a:fillRef>
            <a:effectRef idx="0">
              <a:schemeClr val="accent1"/>
            </a:effectRef>
            <a:fontRef idx="minor">
              <a:schemeClr val="dk1"/>
            </a:fontRef>
          </p:style>
          <p:txBody>
            <a:bodyPr spcFirstLastPara="0" vert="horz" wrap="square" lIns="243840" tIns="243840" rIns="243840" bIns="243840" numCol="1" spcCol="1270" anchor="ctr" anchorCtr="0">
              <a:noAutofit/>
            </a:bodyPr>
            <a:lstStyle/>
            <a:p>
              <a:pPr marL="285750" lvl="1" indent="-285750" algn="l" defTabSz="2844800">
                <a:lnSpc>
                  <a:spcPct val="90000"/>
                </a:lnSpc>
                <a:spcBef>
                  <a:spcPct val="0"/>
                </a:spcBef>
                <a:spcAft>
                  <a:spcPct val="15000"/>
                </a:spcAft>
                <a:buChar char="•"/>
              </a:pPr>
              <a:r>
                <a:rPr lang="vi-VN" sz="8000" kern="1200">
                  <a:latin typeface="Bahnschrift Condensed" panose="020B0502040204020203" pitchFamily="34" charset="0"/>
                  <a:cs typeface="Times New Roman" panose="02020603050405020304" pitchFamily="18" charset="0"/>
                </a:rPr>
                <a:t>MỤC TIÊU TỔNG QUÁT</a:t>
              </a:r>
              <a:endParaRPr lang="en-US" sz="8000" kern="1200" dirty="0">
                <a:latin typeface="Bahnschrift Condensed" panose="020B0502040204020203"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20A3B35D-3422-48D0-B815-64B6BE7C8EA0}"/>
              </a:ext>
            </a:extLst>
          </p:cNvPr>
          <p:cNvGrpSpPr/>
          <p:nvPr/>
        </p:nvGrpSpPr>
        <p:grpSpPr>
          <a:xfrm>
            <a:off x="1323506" y="4533800"/>
            <a:ext cx="8392629" cy="1346400"/>
            <a:chOff x="3190239" y="154157"/>
            <a:chExt cx="7128510" cy="1346400"/>
          </a:xfrm>
          <a:solidFill>
            <a:srgbClr val="699841"/>
          </a:solidFill>
        </p:grpSpPr>
        <p:sp>
          <p:nvSpPr>
            <p:cNvPr id="12" name="Rectangle 11">
              <a:extLst>
                <a:ext uri="{FF2B5EF4-FFF2-40B4-BE49-F238E27FC236}">
                  <a16:creationId xmlns:a16="http://schemas.microsoft.com/office/drawing/2014/main" id="{32E8233B-7925-4CE0-A727-2E7193284406}"/>
                </a:ext>
              </a:extLst>
            </p:cNvPr>
            <p:cNvSpPr/>
            <p:nvPr/>
          </p:nvSpPr>
          <p:spPr>
            <a:xfrm>
              <a:off x="3301999" y="154157"/>
              <a:ext cx="7016750" cy="1346400"/>
            </a:xfrm>
            <a:prstGeom prst="rect">
              <a:avLst/>
            </a:prstGeom>
            <a:grpFill/>
          </p:spPr>
          <p:style>
            <a:lnRef idx="2">
              <a:schemeClr val="accent1"/>
            </a:lnRef>
            <a:fillRef idx="1">
              <a:schemeClr val="lt1"/>
            </a:fillRef>
            <a:effectRef idx="0">
              <a:schemeClr val="accent1"/>
            </a:effectRef>
            <a:fontRef idx="minor">
              <a:schemeClr val="dk1"/>
            </a:fontRef>
          </p:style>
        </p:sp>
        <p:sp>
          <p:nvSpPr>
            <p:cNvPr id="13" name="TextBox 12">
              <a:extLst>
                <a:ext uri="{FF2B5EF4-FFF2-40B4-BE49-F238E27FC236}">
                  <a16:creationId xmlns:a16="http://schemas.microsoft.com/office/drawing/2014/main" id="{6ABABFF6-68B0-4145-8530-8AE5A096513A}"/>
                </a:ext>
              </a:extLst>
            </p:cNvPr>
            <p:cNvSpPr txBox="1"/>
            <p:nvPr/>
          </p:nvSpPr>
          <p:spPr>
            <a:xfrm>
              <a:off x="3190239" y="154157"/>
              <a:ext cx="7128510" cy="1346400"/>
            </a:xfrm>
            <a:prstGeom prst="rect">
              <a:avLst/>
            </a:prstGeom>
            <a:grpFill/>
          </p:spPr>
          <p:style>
            <a:lnRef idx="2">
              <a:schemeClr val="accent1"/>
            </a:lnRef>
            <a:fillRef idx="1">
              <a:schemeClr val="lt1"/>
            </a:fillRef>
            <a:effectRef idx="0">
              <a:schemeClr val="accent1"/>
            </a:effectRef>
            <a:fontRef idx="minor">
              <a:schemeClr val="dk1"/>
            </a:fontRef>
          </p:style>
          <p:txBody>
            <a:bodyPr spcFirstLastPara="0" vert="horz" wrap="square" lIns="243840" tIns="243840" rIns="243840" bIns="243840" numCol="1" spcCol="1270" anchor="ctr" anchorCtr="0">
              <a:noAutofit/>
            </a:bodyPr>
            <a:lstStyle/>
            <a:p>
              <a:pPr marL="285750" lvl="1" indent="-285750" algn="l" defTabSz="2844800">
                <a:lnSpc>
                  <a:spcPct val="90000"/>
                </a:lnSpc>
                <a:spcBef>
                  <a:spcPct val="0"/>
                </a:spcBef>
                <a:spcAft>
                  <a:spcPct val="15000"/>
                </a:spcAft>
                <a:buChar char="•"/>
              </a:pPr>
              <a:r>
                <a:rPr lang="vi-VN" sz="8000" kern="1200">
                  <a:latin typeface="Bahnschrift Condensed" panose="020B0502040204020203" pitchFamily="34" charset="0"/>
                  <a:cs typeface="Times New Roman" panose="02020603050405020304" pitchFamily="18" charset="0"/>
                </a:rPr>
                <a:t>MỤC TIÊU CỤ THỂ</a:t>
              </a:r>
              <a:endParaRPr lang="en-US" sz="8000" kern="1200" dirty="0">
                <a:latin typeface="Bahnschrift Condensed" panose="020B0502040204020203" pitchFamily="34" charset="0"/>
                <a:cs typeface="Times New Roman" panose="02020603050405020304" pitchFamily="18" charset="0"/>
              </a:endParaRPr>
            </a:p>
          </p:txBody>
        </p:sp>
      </p:grpSp>
    </p:spTree>
    <p:extLst>
      <p:ext uri="{BB962C8B-B14F-4D97-AF65-F5344CB8AC3E}">
        <p14:creationId xmlns:p14="http://schemas.microsoft.com/office/powerpoint/2010/main" val="16521730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690880" y="573206"/>
            <a:ext cx="10172738" cy="928048"/>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6.2. CÁC ĐỘT PHÁ CHIẾN LƯỢC</a:t>
            </a:r>
            <a:endParaRPr lang="en-US" dirty="0">
              <a:solidFill>
                <a:schemeClr val="tx1"/>
              </a:solidFill>
              <a:latin typeface="Sitka Heading" panose="02000505000000020004" pitchFamily="2" charset="0"/>
              <a:cs typeface="Times New Roman" pitchFamily="18" charset="0"/>
            </a:endParaRPr>
          </a:p>
        </p:txBody>
      </p:sp>
      <p:sp>
        <p:nvSpPr>
          <p:cNvPr id="9" name="TextBox 8">
            <a:extLst>
              <a:ext uri="{FF2B5EF4-FFF2-40B4-BE49-F238E27FC236}">
                <a16:creationId xmlns:a16="http://schemas.microsoft.com/office/drawing/2014/main" id="{04C994BC-7498-4841-ACB6-251FA1F8E46E}"/>
              </a:ext>
            </a:extLst>
          </p:cNvPr>
          <p:cNvSpPr txBox="1"/>
          <p:nvPr/>
        </p:nvSpPr>
        <p:spPr>
          <a:xfrm>
            <a:off x="1078172" y="2559636"/>
            <a:ext cx="10504227" cy="1077218"/>
          </a:xfrm>
          <a:prstGeom prst="rect">
            <a:avLst/>
          </a:prstGeom>
          <a:solidFill>
            <a:srgbClr val="699841"/>
          </a:solidFill>
        </p:spPr>
        <p:txBody>
          <a:bodyPr wrap="square">
            <a:spAutoFit/>
          </a:bodyPr>
          <a:lstStyle/>
          <a:p>
            <a:pPr algn="just"/>
            <a:r>
              <a:rPr lang="en-US" sz="2600">
                <a:latin typeface="+mj-lt"/>
                <a:cs typeface="Times New Roman" panose="02020603050405020304" pitchFamily="18" charset="0"/>
              </a:rPr>
              <a:t>	</a:t>
            </a:r>
            <a:r>
              <a:rPr lang="vi-VN" sz="3200">
                <a:cs typeface="Times New Roman" panose="02020603050405020304" pitchFamily="18" charset="0"/>
              </a:rPr>
              <a:t>Xây </a:t>
            </a:r>
            <a:r>
              <a:rPr lang="vi-VN" sz="3200" dirty="0">
                <a:cs typeface="Times New Roman" panose="02020603050405020304" pitchFamily="18" charset="0"/>
              </a:rPr>
              <a:t>dựng hệ thống kết cấu hạ tầng đồng bộ, hiện đại cả về kinh tế và xã hội theo hai hướng ưu tiên: </a:t>
            </a:r>
            <a:endParaRPr lang="en-US" sz="3200" i="1" dirty="0">
              <a:cs typeface="Times New Roman" panose="02020603050405020304"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1078170" y="1827203"/>
            <a:ext cx="10555029" cy="646331"/>
          </a:xfrm>
          <a:prstGeom prst="rect">
            <a:avLst/>
          </a:prstGeom>
          <a:solidFill>
            <a:srgbClr val="699841"/>
          </a:solidFill>
        </p:spPr>
        <p:txBody>
          <a:bodyPr wrap="square">
            <a:spAutoFit/>
          </a:bodyPr>
          <a:lstStyle/>
          <a:p>
            <a:pPr algn="just"/>
            <a:r>
              <a:rPr lang="vi-VN" sz="3600" i="1" dirty="0">
                <a:cs typeface="Times New Roman" panose="02020603050405020304" pitchFamily="18" charset="0"/>
              </a:rPr>
              <a:t>(3) Về hệ thống kết cấu hạ tầng:</a:t>
            </a:r>
            <a:endParaRPr lang="en-US" sz="3600" i="1" dirty="0">
              <a:cs typeface="Times New Roman" panose="02020603050405020304" pitchFamily="18" charset="0"/>
            </a:endParaRPr>
          </a:p>
        </p:txBody>
      </p:sp>
      <p:sp>
        <p:nvSpPr>
          <p:cNvPr id="8" name="TextBox 7">
            <a:extLst>
              <a:ext uri="{FF2B5EF4-FFF2-40B4-BE49-F238E27FC236}">
                <a16:creationId xmlns:a16="http://schemas.microsoft.com/office/drawing/2014/main" id="{949163AE-DB49-4EB5-8D56-2301819E3169}"/>
              </a:ext>
            </a:extLst>
          </p:cNvPr>
          <p:cNvSpPr txBox="1"/>
          <p:nvPr/>
        </p:nvSpPr>
        <p:spPr>
          <a:xfrm>
            <a:off x="1078172" y="3730054"/>
            <a:ext cx="10555028" cy="1077218"/>
          </a:xfrm>
          <a:prstGeom prst="rect">
            <a:avLst/>
          </a:prstGeom>
          <a:solidFill>
            <a:srgbClr val="699841"/>
          </a:solidFill>
        </p:spPr>
        <p:txBody>
          <a:bodyPr wrap="square">
            <a:spAutoFit/>
          </a:bodyPr>
          <a:lstStyle/>
          <a:p>
            <a:pPr algn="just"/>
            <a:r>
              <a:rPr lang="en-US" sz="3200" i="1" u="sng">
                <a:solidFill>
                  <a:srgbClr val="FF0000"/>
                </a:solidFill>
                <a:cs typeface="Times New Roman" panose="02020603050405020304" pitchFamily="18" charset="0"/>
              </a:rPr>
              <a:t>Một </a:t>
            </a:r>
            <a:r>
              <a:rPr lang="en-US" sz="3200" i="1" u="sng" dirty="0" err="1">
                <a:solidFill>
                  <a:srgbClr val="FF0000"/>
                </a:solidFill>
                <a:cs typeface="Times New Roman" panose="02020603050405020304" pitchFamily="18" charset="0"/>
              </a:rPr>
              <a:t>là</a:t>
            </a:r>
            <a:r>
              <a:rPr lang="en-US" sz="3200" i="1" dirty="0">
                <a:cs typeface="Times New Roman" panose="02020603050405020304" pitchFamily="18" charset="0"/>
              </a:rPr>
              <a:t>, </a:t>
            </a:r>
            <a:r>
              <a:rPr lang="en-US" sz="3200" dirty="0" err="1">
                <a:cs typeface="Times New Roman" panose="02020603050405020304" pitchFamily="18" charset="0"/>
              </a:rPr>
              <a:t>phát</a:t>
            </a:r>
            <a:r>
              <a:rPr lang="en-US" sz="3200" dirty="0">
                <a:cs typeface="Times New Roman" panose="02020603050405020304" pitchFamily="18" charset="0"/>
              </a:rPr>
              <a:t> </a:t>
            </a:r>
            <a:r>
              <a:rPr lang="en-US" sz="3200" dirty="0" err="1">
                <a:cs typeface="Times New Roman" panose="02020603050405020304" pitchFamily="18" charset="0"/>
              </a:rPr>
              <a:t>triển</a:t>
            </a:r>
            <a:r>
              <a:rPr lang="en-US" sz="3200" dirty="0">
                <a:cs typeface="Times New Roman" panose="02020603050405020304" pitchFamily="18" charset="0"/>
              </a:rPr>
              <a:t> </a:t>
            </a:r>
            <a:r>
              <a:rPr lang="en-US" sz="3200" dirty="0" err="1">
                <a:cs typeface="Times New Roman" panose="02020603050405020304" pitchFamily="18" charset="0"/>
              </a:rPr>
              <a:t>một</a:t>
            </a:r>
            <a:r>
              <a:rPr lang="en-US" sz="3200" dirty="0">
                <a:cs typeface="Times New Roman" panose="02020603050405020304" pitchFamily="18" charset="0"/>
              </a:rPr>
              <a:t> </a:t>
            </a:r>
            <a:r>
              <a:rPr lang="en-US" sz="3200" dirty="0" err="1">
                <a:cs typeface="Times New Roman" panose="02020603050405020304" pitchFamily="18" charset="0"/>
              </a:rPr>
              <a:t>số</a:t>
            </a:r>
            <a:r>
              <a:rPr lang="en-US" sz="3200" dirty="0">
                <a:cs typeface="Times New Roman" panose="02020603050405020304" pitchFamily="18" charset="0"/>
              </a:rPr>
              <a:t> </a:t>
            </a:r>
            <a:r>
              <a:rPr lang="en-US" sz="3200" dirty="0" err="1">
                <a:cs typeface="Times New Roman" panose="02020603050405020304" pitchFamily="18" charset="0"/>
              </a:rPr>
              <a:t>công</a:t>
            </a:r>
            <a:r>
              <a:rPr lang="en-US" sz="3200" dirty="0">
                <a:cs typeface="Times New Roman" panose="02020603050405020304" pitchFamily="18" charset="0"/>
              </a:rPr>
              <a:t> </a:t>
            </a:r>
            <a:r>
              <a:rPr lang="en-US" sz="3200" dirty="0" err="1">
                <a:cs typeface="Times New Roman" panose="02020603050405020304" pitchFamily="18" charset="0"/>
              </a:rPr>
              <a:t>trình</a:t>
            </a:r>
            <a:r>
              <a:rPr lang="en-US" sz="3200" dirty="0">
                <a:cs typeface="Times New Roman" panose="02020603050405020304" pitchFamily="18" charset="0"/>
              </a:rPr>
              <a:t> </a:t>
            </a:r>
            <a:r>
              <a:rPr lang="en-US" sz="3200" dirty="0" err="1">
                <a:cs typeface="Times New Roman" panose="02020603050405020304" pitchFamily="18" charset="0"/>
              </a:rPr>
              <a:t>trọng</a:t>
            </a:r>
            <a:r>
              <a:rPr lang="en-US" sz="3200" dirty="0">
                <a:cs typeface="Times New Roman" panose="02020603050405020304" pitchFamily="18" charset="0"/>
              </a:rPr>
              <a:t> </a:t>
            </a:r>
            <a:r>
              <a:rPr lang="en-US" sz="3200" dirty="0" err="1">
                <a:cs typeface="Times New Roman" panose="02020603050405020304" pitchFamily="18" charset="0"/>
              </a:rPr>
              <a:t>điểm</a:t>
            </a:r>
            <a:r>
              <a:rPr lang="en-US" sz="3200" dirty="0">
                <a:cs typeface="Times New Roman" panose="02020603050405020304" pitchFamily="18" charset="0"/>
              </a:rPr>
              <a:t> </a:t>
            </a:r>
            <a:r>
              <a:rPr lang="en-US" sz="3200" dirty="0" err="1">
                <a:cs typeface="Times New Roman" panose="02020603050405020304" pitchFamily="18" charset="0"/>
              </a:rPr>
              <a:t>quốc</a:t>
            </a:r>
            <a:r>
              <a:rPr lang="en-US" sz="3200" dirty="0">
                <a:cs typeface="Times New Roman" panose="02020603050405020304" pitchFamily="18" charset="0"/>
              </a:rPr>
              <a:t> </a:t>
            </a:r>
            <a:r>
              <a:rPr lang="en-US" sz="3200" dirty="0" err="1">
                <a:cs typeface="Times New Roman" panose="02020603050405020304" pitchFamily="18" charset="0"/>
              </a:rPr>
              <a:t>gia</a:t>
            </a:r>
            <a:r>
              <a:rPr lang="en-US" sz="3200" dirty="0">
                <a:cs typeface="Times New Roman" panose="02020603050405020304" pitchFamily="18" charset="0"/>
              </a:rPr>
              <a:t> </a:t>
            </a:r>
            <a:r>
              <a:rPr lang="en-US" sz="3200" dirty="0" err="1">
                <a:cs typeface="Times New Roman" panose="02020603050405020304" pitchFamily="18" charset="0"/>
              </a:rPr>
              <a:t>về</a:t>
            </a:r>
            <a:r>
              <a:rPr lang="en-US" sz="3200" dirty="0">
                <a:cs typeface="Times New Roman" panose="02020603050405020304" pitchFamily="18" charset="0"/>
              </a:rPr>
              <a:t> </a:t>
            </a:r>
            <a:r>
              <a:rPr lang="en-US" sz="3200" dirty="0" err="1">
                <a:cs typeface="Times New Roman" panose="02020603050405020304" pitchFamily="18" charset="0"/>
              </a:rPr>
              <a:t>giao</a:t>
            </a:r>
            <a:r>
              <a:rPr lang="en-US" sz="3200" dirty="0">
                <a:cs typeface="Times New Roman" panose="02020603050405020304" pitchFamily="18" charset="0"/>
              </a:rPr>
              <a:t> </a:t>
            </a:r>
            <a:r>
              <a:rPr lang="en-US" sz="3200" dirty="0" err="1">
                <a:cs typeface="Times New Roman" panose="02020603050405020304" pitchFamily="18" charset="0"/>
              </a:rPr>
              <a:t>thông</a:t>
            </a:r>
            <a:r>
              <a:rPr lang="en-US" sz="3200" dirty="0">
                <a:cs typeface="Times New Roman" panose="02020603050405020304" pitchFamily="18" charset="0"/>
              </a:rPr>
              <a:t>, </a:t>
            </a:r>
            <a:r>
              <a:rPr lang="en-US" sz="3200" dirty="0" err="1">
                <a:cs typeface="Times New Roman" panose="02020603050405020304" pitchFamily="18" charset="0"/>
              </a:rPr>
              <a:t>thích</a:t>
            </a:r>
            <a:r>
              <a:rPr lang="en-US" sz="3200" dirty="0">
                <a:cs typeface="Times New Roman" panose="02020603050405020304" pitchFamily="18" charset="0"/>
              </a:rPr>
              <a:t> </a:t>
            </a:r>
            <a:r>
              <a:rPr lang="en-US" sz="3200" dirty="0" err="1">
                <a:cs typeface="Times New Roman" panose="02020603050405020304" pitchFamily="18" charset="0"/>
              </a:rPr>
              <a:t>ứng</a:t>
            </a:r>
            <a:r>
              <a:rPr lang="en-US" sz="3200" dirty="0">
                <a:cs typeface="Times New Roman" panose="02020603050405020304" pitchFamily="18" charset="0"/>
              </a:rPr>
              <a:t> </a:t>
            </a:r>
            <a:r>
              <a:rPr lang="en-US" sz="3200" dirty="0" err="1">
                <a:cs typeface="Times New Roman" panose="02020603050405020304" pitchFamily="18" charset="0"/>
              </a:rPr>
              <a:t>với</a:t>
            </a:r>
            <a:r>
              <a:rPr lang="en-US" sz="3200" dirty="0">
                <a:cs typeface="Times New Roman" panose="02020603050405020304" pitchFamily="18" charset="0"/>
              </a:rPr>
              <a:t> </a:t>
            </a:r>
            <a:r>
              <a:rPr lang="en-US" sz="3200" dirty="0" err="1">
                <a:cs typeface="Times New Roman" panose="02020603050405020304" pitchFamily="18" charset="0"/>
              </a:rPr>
              <a:t>biến</a:t>
            </a:r>
            <a:r>
              <a:rPr lang="en-US" sz="3200" dirty="0">
                <a:cs typeface="Times New Roman" panose="02020603050405020304" pitchFamily="18" charset="0"/>
              </a:rPr>
              <a:t> </a:t>
            </a:r>
            <a:r>
              <a:rPr lang="en-US" sz="3200" dirty="0" err="1">
                <a:cs typeface="Times New Roman" panose="02020603050405020304" pitchFamily="18" charset="0"/>
              </a:rPr>
              <a:t>đổi</a:t>
            </a:r>
            <a:r>
              <a:rPr lang="en-US" sz="3200" dirty="0">
                <a:cs typeface="Times New Roman" panose="02020603050405020304" pitchFamily="18" charset="0"/>
              </a:rPr>
              <a:t> </a:t>
            </a:r>
            <a:r>
              <a:rPr lang="en-US" sz="3200" dirty="0" err="1">
                <a:cs typeface="Times New Roman" panose="02020603050405020304" pitchFamily="18" charset="0"/>
              </a:rPr>
              <a:t>khí</a:t>
            </a:r>
            <a:r>
              <a:rPr lang="en-US" sz="3200" dirty="0">
                <a:cs typeface="Times New Roman" panose="02020603050405020304" pitchFamily="18" charset="0"/>
              </a:rPr>
              <a:t> </a:t>
            </a:r>
            <a:r>
              <a:rPr lang="en-US" sz="3200" dirty="0" err="1">
                <a:cs typeface="Times New Roman" panose="02020603050405020304" pitchFamily="18" charset="0"/>
              </a:rPr>
              <a:t>hậu</a:t>
            </a:r>
            <a:r>
              <a:rPr lang="en-US" sz="3200" dirty="0">
                <a:cs typeface="Times New Roman" panose="02020603050405020304" pitchFamily="18" charset="0"/>
              </a:rPr>
              <a:t>. </a:t>
            </a:r>
          </a:p>
        </p:txBody>
      </p:sp>
      <p:sp>
        <p:nvSpPr>
          <p:cNvPr id="10" name="TextBox 9">
            <a:extLst>
              <a:ext uri="{FF2B5EF4-FFF2-40B4-BE49-F238E27FC236}">
                <a16:creationId xmlns:a16="http://schemas.microsoft.com/office/drawing/2014/main" id="{18587CC7-8F43-4D22-AE52-324396635AAB}"/>
              </a:ext>
            </a:extLst>
          </p:cNvPr>
          <p:cNvSpPr txBox="1"/>
          <p:nvPr/>
        </p:nvSpPr>
        <p:spPr>
          <a:xfrm>
            <a:off x="1078172" y="4905951"/>
            <a:ext cx="10555028" cy="1569660"/>
          </a:xfrm>
          <a:prstGeom prst="rect">
            <a:avLst/>
          </a:prstGeom>
          <a:solidFill>
            <a:srgbClr val="699841"/>
          </a:solidFill>
        </p:spPr>
        <p:txBody>
          <a:bodyPr wrap="square">
            <a:spAutoFit/>
          </a:bodyPr>
          <a:lstStyle/>
          <a:p>
            <a:pPr algn="just"/>
            <a:r>
              <a:rPr lang="vi-VN" sz="3200" i="1" u="sng">
                <a:solidFill>
                  <a:srgbClr val="FF0000"/>
                </a:solidFill>
                <a:cs typeface="Times New Roman" panose="02020603050405020304" pitchFamily="18" charset="0"/>
              </a:rPr>
              <a:t>Hai là</a:t>
            </a:r>
            <a:r>
              <a:rPr lang="vi-VN" sz="3200" i="1">
                <a:cs typeface="Times New Roman" panose="02020603050405020304" pitchFamily="18" charset="0"/>
              </a:rPr>
              <a:t>,</a:t>
            </a:r>
            <a:r>
              <a:rPr lang="en-US" sz="3200" i="1">
                <a:cs typeface="Times New Roman" panose="02020603050405020304" pitchFamily="18" charset="0"/>
              </a:rPr>
              <a:t> </a:t>
            </a:r>
            <a:r>
              <a:rPr lang="vi-VN" sz="3200">
                <a:cs typeface="Times New Roman" panose="02020603050405020304" pitchFamily="18" charset="0"/>
              </a:rPr>
              <a:t>chú </a:t>
            </a:r>
            <a:r>
              <a:rPr lang="vi-VN" sz="3200" dirty="0">
                <a:cs typeface="Times New Roman" panose="02020603050405020304" pitchFamily="18" charset="0"/>
              </a:rPr>
              <a:t>trọng phát triển hạ tầng thông tin, viễn thông, tạo nền tảng chuyển đổi số quốc gia, từng bước phát triển kinh tế số, xã hội số.</a:t>
            </a:r>
            <a:endParaRPr lang="en-US" sz="3200" dirty="0">
              <a:cs typeface="Times New Roman" panose="02020603050405020304" pitchFamily="18" charset="0"/>
            </a:endParaRPr>
          </a:p>
        </p:txBody>
      </p:sp>
    </p:spTree>
    <p:extLst>
      <p:ext uri="{BB962C8B-B14F-4D97-AF65-F5344CB8AC3E}">
        <p14:creationId xmlns:p14="http://schemas.microsoft.com/office/powerpoint/2010/main" val="339966618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1000"/>
                                        <p:tgtEl>
                                          <p:spTgt spid="8">
                                            <p:txEl>
                                              <p:pRg st="0" end="0"/>
                                            </p:txEl>
                                          </p:spTgt>
                                        </p:tgtEl>
                                      </p:cBhvr>
                                    </p:animEffect>
                                    <p:anim calcmode="lin" valueType="num">
                                      <p:cBhvr>
                                        <p:cTn id="2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3" grpId="0" animBg="1"/>
      <p:bldP spid="10"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E53CB20-9C09-4A7D-8C9D-3F60CD8835C8}"/>
              </a:ext>
            </a:extLst>
          </p:cNvPr>
          <p:cNvSpPr>
            <a:spLocks noGrp="1"/>
          </p:cNvSpPr>
          <p:nvPr>
            <p:ph type="sldNum" sz="quarter" idx="12"/>
          </p:nvPr>
        </p:nvSpPr>
        <p:spPr>
          <a:xfrm>
            <a:off x="8324849" y="5818078"/>
            <a:ext cx="683339" cy="365125"/>
          </a:xfrm>
          <a:solidFill>
            <a:schemeClr val="accent2"/>
          </a:solidFill>
        </p:spPr>
        <p:txBody>
          <a:bodyPr/>
          <a:lstStyle/>
          <a:p>
            <a:fld id="{ACEBD540-6206-4866-842A-6886CBAC8DB2}" type="slidenum">
              <a:rPr lang="en-US" sz="1100" smtClean="0"/>
              <a:t>41</a:t>
            </a:fld>
            <a:endParaRPr lang="en-US" sz="1100"/>
          </a:p>
        </p:txBody>
      </p:sp>
      <p:sp>
        <p:nvSpPr>
          <p:cNvPr id="11" name="TextBox 10">
            <a:extLst>
              <a:ext uri="{FF2B5EF4-FFF2-40B4-BE49-F238E27FC236}">
                <a16:creationId xmlns:a16="http://schemas.microsoft.com/office/drawing/2014/main" id="{3B870F1F-CF49-44D5-8F3A-C060EFB6F3A6}"/>
              </a:ext>
            </a:extLst>
          </p:cNvPr>
          <p:cNvSpPr txBox="1"/>
          <p:nvPr/>
        </p:nvSpPr>
        <p:spPr>
          <a:xfrm>
            <a:off x="180753" y="541763"/>
            <a:ext cx="11546959" cy="1077218"/>
          </a:xfrm>
          <a:prstGeom prst="rect">
            <a:avLst/>
          </a:prstGeom>
          <a:noFill/>
        </p:spPr>
        <p:txBody>
          <a:bodyPr wrap="square">
            <a:spAutoFit/>
          </a:bodyPr>
          <a:lstStyle/>
          <a:p>
            <a:pPr algn="ctr"/>
            <a:r>
              <a:rPr lang="vi-VN" sz="3200" b="1">
                <a:cs typeface="Times New Roman" pitchFamily="18" charset="0"/>
              </a:rPr>
              <a:t>CÁC VĂN KIỆN ĐẠI HỘI XIII CỦA ĐẢNG ĐÃ TIẾP THU CÓ CHỌN LỌC NHỮNG GIÁ TRỊ CHUNG CỦA NHÂN LOẠI</a:t>
            </a:r>
            <a:endParaRPr lang="vi-VN" sz="3200" b="1" dirty="0">
              <a:cs typeface="Times New Roman" pitchFamily="18" charset="0"/>
            </a:endParaRPr>
          </a:p>
        </p:txBody>
      </p:sp>
      <p:sp>
        <p:nvSpPr>
          <p:cNvPr id="14" name="TextBox 13">
            <a:extLst>
              <a:ext uri="{FF2B5EF4-FFF2-40B4-BE49-F238E27FC236}">
                <a16:creationId xmlns:a16="http://schemas.microsoft.com/office/drawing/2014/main" id="{0BEFCD99-2C94-4A1C-90E3-9B1CD6F1B25F}"/>
              </a:ext>
            </a:extLst>
          </p:cNvPr>
          <p:cNvSpPr txBox="1"/>
          <p:nvPr/>
        </p:nvSpPr>
        <p:spPr>
          <a:xfrm>
            <a:off x="648586" y="3142895"/>
            <a:ext cx="10454184" cy="923330"/>
          </a:xfrm>
          <a:prstGeom prst="rect">
            <a:avLst/>
          </a:prstGeom>
          <a:solidFill>
            <a:schemeClr val="accent2"/>
          </a:solidFill>
        </p:spPr>
        <p:txBody>
          <a:bodyPr wrap="square">
            <a:spAutoFit/>
          </a:bodyPr>
          <a:lstStyle/>
          <a:p>
            <a:r>
              <a:rPr lang="vi-VN" sz="5400" b="1" u="sng">
                <a:solidFill>
                  <a:srgbClr val="FF0000"/>
                </a:solidFill>
                <a:cs typeface="Times New Roman" panose="02020603050405020304" pitchFamily="18" charset="0"/>
              </a:rPr>
              <a:t>Hai </a:t>
            </a:r>
            <a:r>
              <a:rPr lang="vi-VN" sz="5400" b="1" u="sng" dirty="0">
                <a:solidFill>
                  <a:srgbClr val="FF0000"/>
                </a:solidFill>
                <a:cs typeface="Times New Roman" panose="02020603050405020304" pitchFamily="18" charset="0"/>
              </a:rPr>
              <a:t>là</a:t>
            </a:r>
            <a:r>
              <a:rPr lang="vi-VN" sz="5400" dirty="0">
                <a:cs typeface="Times New Roman" panose="02020603050405020304" pitchFamily="18" charset="0"/>
              </a:rPr>
              <a:t>, về nhà nước pháp quyền</a:t>
            </a:r>
            <a:endParaRPr lang="en-US" sz="5400" dirty="0">
              <a:cs typeface="Times New Roman" panose="02020603050405020304" pitchFamily="18" charset="0"/>
            </a:endParaRPr>
          </a:p>
        </p:txBody>
      </p:sp>
      <p:sp>
        <p:nvSpPr>
          <p:cNvPr id="15" name="TextBox 14">
            <a:extLst>
              <a:ext uri="{FF2B5EF4-FFF2-40B4-BE49-F238E27FC236}">
                <a16:creationId xmlns:a16="http://schemas.microsoft.com/office/drawing/2014/main" id="{4990FB59-AABD-4054-A13D-2712F1EF9925}"/>
              </a:ext>
            </a:extLst>
          </p:cNvPr>
          <p:cNvSpPr txBox="1"/>
          <p:nvPr/>
        </p:nvSpPr>
        <p:spPr>
          <a:xfrm>
            <a:off x="648585" y="4238364"/>
            <a:ext cx="10454185" cy="923330"/>
          </a:xfrm>
          <a:prstGeom prst="rect">
            <a:avLst/>
          </a:prstGeom>
          <a:solidFill>
            <a:schemeClr val="accent2"/>
          </a:solidFill>
        </p:spPr>
        <p:txBody>
          <a:bodyPr wrap="square">
            <a:spAutoFit/>
          </a:bodyPr>
          <a:lstStyle/>
          <a:p>
            <a:r>
              <a:rPr lang="vi-VN" sz="5400" b="1" u="sng">
                <a:solidFill>
                  <a:srgbClr val="FF0000"/>
                </a:solidFill>
                <a:cs typeface="Times New Roman" panose="02020603050405020304" pitchFamily="18" charset="0"/>
              </a:rPr>
              <a:t>Ba </a:t>
            </a:r>
            <a:r>
              <a:rPr lang="vi-VN" sz="5400" b="1" u="sng" dirty="0">
                <a:solidFill>
                  <a:srgbClr val="FF0000"/>
                </a:solidFill>
                <a:cs typeface="Times New Roman" panose="02020603050405020304" pitchFamily="18" charset="0"/>
              </a:rPr>
              <a:t>là</a:t>
            </a:r>
            <a:r>
              <a:rPr lang="vi-VN" sz="5400" dirty="0">
                <a:cs typeface="Times New Roman" panose="02020603050405020304" pitchFamily="18" charset="0"/>
              </a:rPr>
              <a:t>, về dân chủ</a:t>
            </a:r>
            <a:endParaRPr lang="en-US" sz="5400" dirty="0">
              <a:cs typeface="Times New Roman" panose="02020603050405020304" pitchFamily="18" charset="0"/>
            </a:endParaRPr>
          </a:p>
        </p:txBody>
      </p:sp>
      <p:sp>
        <p:nvSpPr>
          <p:cNvPr id="16" name="TextBox 15">
            <a:extLst>
              <a:ext uri="{FF2B5EF4-FFF2-40B4-BE49-F238E27FC236}">
                <a16:creationId xmlns:a16="http://schemas.microsoft.com/office/drawing/2014/main" id="{1525C572-2CF3-48BC-86A7-F8047E937D09}"/>
              </a:ext>
            </a:extLst>
          </p:cNvPr>
          <p:cNvSpPr txBox="1"/>
          <p:nvPr/>
        </p:nvSpPr>
        <p:spPr>
          <a:xfrm>
            <a:off x="648584" y="5302700"/>
            <a:ext cx="10454186" cy="923330"/>
          </a:xfrm>
          <a:prstGeom prst="rect">
            <a:avLst/>
          </a:prstGeom>
          <a:solidFill>
            <a:schemeClr val="accent2"/>
          </a:solidFill>
        </p:spPr>
        <p:txBody>
          <a:bodyPr wrap="square">
            <a:spAutoFit/>
          </a:bodyPr>
          <a:lstStyle/>
          <a:p>
            <a:r>
              <a:rPr lang="vi-VN" sz="5400" b="1" u="sng">
                <a:solidFill>
                  <a:srgbClr val="FF0000"/>
                </a:solidFill>
                <a:cs typeface="Times New Roman" panose="02020603050405020304" pitchFamily="18" charset="0"/>
              </a:rPr>
              <a:t>Bốn </a:t>
            </a:r>
            <a:r>
              <a:rPr lang="vi-VN" sz="5400" b="1" u="sng" dirty="0">
                <a:solidFill>
                  <a:srgbClr val="FF0000"/>
                </a:solidFill>
                <a:cs typeface="Times New Roman" panose="02020603050405020304" pitchFamily="18" charset="0"/>
              </a:rPr>
              <a:t>là</a:t>
            </a:r>
            <a:r>
              <a:rPr lang="vi-VN" sz="5400" dirty="0">
                <a:cs typeface="Times New Roman" panose="02020603050405020304" pitchFamily="18" charset="0"/>
              </a:rPr>
              <a:t>, về hạnh phúc</a:t>
            </a:r>
            <a:endParaRPr lang="en-US" sz="5400" dirty="0">
              <a:cs typeface="Times New Roman" panose="02020603050405020304" pitchFamily="18" charset="0"/>
            </a:endParaRPr>
          </a:p>
        </p:txBody>
      </p:sp>
      <p:sp>
        <p:nvSpPr>
          <p:cNvPr id="4" name="TextBox 3"/>
          <p:cNvSpPr txBox="1"/>
          <p:nvPr/>
        </p:nvSpPr>
        <p:spPr>
          <a:xfrm>
            <a:off x="648586" y="2113749"/>
            <a:ext cx="10454185" cy="923330"/>
          </a:xfrm>
          <a:prstGeom prst="rect">
            <a:avLst/>
          </a:prstGeom>
          <a:solidFill>
            <a:schemeClr val="accent2"/>
          </a:solidFill>
        </p:spPr>
        <p:txBody>
          <a:bodyPr wrap="square" rtlCol="0">
            <a:spAutoFit/>
          </a:bodyPr>
          <a:lstStyle/>
          <a:p>
            <a:r>
              <a:rPr lang="en-US" sz="5400" b="1" u="sng">
                <a:solidFill>
                  <a:srgbClr val="FF0000"/>
                </a:solidFill>
                <a:latin typeface="Arial" pitchFamily="34" charset="0"/>
                <a:ea typeface="Times New Roman" panose="02020603050405020304" pitchFamily="18" charset="0"/>
                <a:cs typeface="Arial" pitchFamily="34" charset="0"/>
              </a:rPr>
              <a:t>Một là</a:t>
            </a:r>
            <a:r>
              <a:rPr lang="en-US" sz="5400">
                <a:solidFill>
                  <a:srgbClr val="000000"/>
                </a:solidFill>
                <a:latin typeface="Arial" pitchFamily="34" charset="0"/>
                <a:ea typeface="Times New Roman" panose="02020603050405020304" pitchFamily="18" charset="0"/>
                <a:cs typeface="Arial" pitchFamily="34" charset="0"/>
              </a:rPr>
              <a:t>, về kinh tế thị trường</a:t>
            </a:r>
            <a:endParaRPr lang="en-US" sz="3200">
              <a:latin typeface="Arial" pitchFamily="34" charset="0"/>
              <a:ea typeface="Calibri" panose="020F0502020204030204" pitchFamily="34" charset="0"/>
              <a:cs typeface="Arial" pitchFamily="34" charset="0"/>
            </a:endParaRPr>
          </a:p>
        </p:txBody>
      </p:sp>
    </p:spTree>
    <p:extLst>
      <p:ext uri="{BB962C8B-B14F-4D97-AF65-F5344CB8AC3E}">
        <p14:creationId xmlns:p14="http://schemas.microsoft.com/office/powerpoint/2010/main" val="31194442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anim calcmode="lin" valueType="num">
                                      <p:cBhvr>
                                        <p:cTn id="27" dur="1000" fill="hold"/>
                                        <p:tgtEl>
                                          <p:spTgt spid="16"/>
                                        </p:tgtEl>
                                        <p:attrNameLst>
                                          <p:attrName>ppt_x</p:attrName>
                                        </p:attrNameLst>
                                      </p:cBhvr>
                                      <p:tavLst>
                                        <p:tav tm="0">
                                          <p:val>
                                            <p:strVal val="#ppt_x"/>
                                          </p:val>
                                        </p:tav>
                                        <p:tav tm="100000">
                                          <p:val>
                                            <p:strVal val="#ppt_x"/>
                                          </p:val>
                                        </p:tav>
                                      </p:tavLst>
                                    </p:anim>
                                    <p:anim calcmode="lin" valueType="num">
                                      <p:cBhvr>
                                        <p:cTn id="2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animBg="1"/>
      <p:bldP spid="15" grpId="0" animBg="1"/>
      <p:bldP spid="1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579120" y="627797"/>
            <a:ext cx="10229907" cy="918865"/>
          </a:xfrm>
          <a:prstGeom prst="rect">
            <a:avLst/>
          </a:prstGeom>
        </p:spPr>
        <p:txBody>
          <a:bodyPr vert="horz" rtlCol="0" anchor="ctr">
            <a:normAutofit fontScale="92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KINH TẾ THỊ TRƯỜNG ĐỊNH HƯỚNG XHCN</a:t>
            </a:r>
            <a:endParaRPr lang="en-US" dirty="0">
              <a:solidFill>
                <a:schemeClr val="tx1"/>
              </a:solidFill>
              <a:latin typeface="Sitka Heading" panose="02000505000000020004" pitchFamily="2" charset="0"/>
              <a:cs typeface="Times New Roman"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579120" y="1764738"/>
            <a:ext cx="11144307" cy="1384995"/>
          </a:xfrm>
          <a:prstGeom prst="rect">
            <a:avLst/>
          </a:prstGeom>
          <a:solidFill>
            <a:schemeClr val="accent2"/>
          </a:solidFill>
        </p:spPr>
        <p:txBody>
          <a:bodyPr wrap="square">
            <a:spAutoFit/>
          </a:bodyPr>
          <a:lstStyle/>
          <a:p>
            <a:pPr algn="just"/>
            <a:r>
              <a:rPr lang="en-US" sz="2600">
                <a:latin typeface="+mj-lt"/>
                <a:cs typeface="Times New Roman" panose="02020603050405020304" pitchFamily="18" charset="0"/>
              </a:rPr>
              <a:t>	</a:t>
            </a:r>
            <a:r>
              <a:rPr lang="vi-VN" sz="2800">
                <a:cs typeface="Times New Roman" panose="02020603050405020304" pitchFamily="18" charset="0"/>
              </a:rPr>
              <a:t>Từ </a:t>
            </a:r>
            <a:r>
              <a:rPr lang="vi-VN" sz="2800" dirty="0">
                <a:cs typeface="Times New Roman" panose="02020603050405020304" pitchFamily="18" charset="0"/>
              </a:rPr>
              <a:t>Đại hội IX, Đảng ta đã khẳng định: </a:t>
            </a:r>
            <a:r>
              <a:rPr lang="vi-VN" sz="2800" i="1" dirty="0">
                <a:cs typeface="Times New Roman" panose="02020603050405020304" pitchFamily="18" charset="0"/>
              </a:rPr>
              <a:t>Kinh tế thị trường định </a:t>
            </a:r>
            <a:r>
              <a:rPr lang="vi-VN" sz="2800" i="1">
                <a:cs typeface="Times New Roman" panose="02020603050405020304" pitchFamily="18" charset="0"/>
              </a:rPr>
              <a:t>hướng </a:t>
            </a:r>
            <a:r>
              <a:rPr lang="en-US" sz="2800" i="1">
                <a:cs typeface="Times New Roman" panose="02020603050405020304" pitchFamily="18" charset="0"/>
              </a:rPr>
              <a:t>XHCN</a:t>
            </a:r>
            <a:r>
              <a:rPr lang="vi-VN" sz="2800" i="1">
                <a:cs typeface="Times New Roman" panose="02020603050405020304" pitchFamily="18" charset="0"/>
              </a:rPr>
              <a:t> </a:t>
            </a:r>
            <a:r>
              <a:rPr lang="vi-VN" sz="2800" i="1" dirty="0">
                <a:cs typeface="Times New Roman" panose="02020603050405020304" pitchFamily="18" charset="0"/>
              </a:rPr>
              <a:t>là mô hình kinh tế tổng quát của nước ta trong thời kỳ quá độ </a:t>
            </a:r>
            <a:r>
              <a:rPr lang="vi-VN" sz="2800" i="1">
                <a:cs typeface="Times New Roman" panose="02020603050405020304" pitchFamily="18" charset="0"/>
              </a:rPr>
              <a:t>lên </a:t>
            </a:r>
            <a:r>
              <a:rPr lang="en-US" sz="2800" i="1">
                <a:cs typeface="Times New Roman" panose="02020603050405020304" pitchFamily="18" charset="0"/>
              </a:rPr>
              <a:t>CNXH</a:t>
            </a:r>
            <a:r>
              <a:rPr lang="vi-VN" sz="2800" i="1">
                <a:cs typeface="Times New Roman" panose="02020603050405020304" pitchFamily="18" charset="0"/>
              </a:rPr>
              <a:t>. </a:t>
            </a:r>
            <a:endParaRPr lang="en-US" sz="2800" i="1" dirty="0">
              <a:cs typeface="Times New Roman" panose="02020603050405020304" pitchFamily="18" charset="0"/>
            </a:endParaRPr>
          </a:p>
        </p:txBody>
      </p:sp>
      <p:sp>
        <p:nvSpPr>
          <p:cNvPr id="7" name="TextBox 6">
            <a:extLst>
              <a:ext uri="{FF2B5EF4-FFF2-40B4-BE49-F238E27FC236}">
                <a16:creationId xmlns:a16="http://schemas.microsoft.com/office/drawing/2014/main" id="{7563914A-A841-4CC2-824F-08C7FE9A0D48}"/>
              </a:ext>
            </a:extLst>
          </p:cNvPr>
          <p:cNvSpPr txBox="1"/>
          <p:nvPr/>
        </p:nvSpPr>
        <p:spPr>
          <a:xfrm>
            <a:off x="579119" y="3251576"/>
            <a:ext cx="11144307" cy="523220"/>
          </a:xfrm>
          <a:prstGeom prst="rect">
            <a:avLst/>
          </a:prstGeom>
          <a:solidFill>
            <a:schemeClr val="accent2"/>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Kế </a:t>
            </a:r>
            <a:r>
              <a:rPr lang="vi-VN" sz="2800" dirty="0">
                <a:cs typeface="Times New Roman" panose="02020603050405020304" pitchFamily="18" charset="0"/>
              </a:rPr>
              <a:t>thừa Đại hội XII, Văn kiện Đại hội XIII nêu: </a:t>
            </a:r>
            <a:endParaRPr lang="en-US" sz="2800" dirty="0">
              <a:cs typeface="Times New Roman" panose="02020603050405020304" pitchFamily="18" charset="0"/>
            </a:endParaRPr>
          </a:p>
        </p:txBody>
      </p:sp>
      <p:sp>
        <p:nvSpPr>
          <p:cNvPr id="8" name="TextBox 7">
            <a:extLst>
              <a:ext uri="{FF2B5EF4-FFF2-40B4-BE49-F238E27FC236}">
                <a16:creationId xmlns:a16="http://schemas.microsoft.com/office/drawing/2014/main" id="{881C0947-CE41-4A5F-9472-3EE597C2ABEB}"/>
              </a:ext>
            </a:extLst>
          </p:cNvPr>
          <p:cNvSpPr txBox="1"/>
          <p:nvPr/>
        </p:nvSpPr>
        <p:spPr>
          <a:xfrm>
            <a:off x="832512" y="3877072"/>
            <a:ext cx="10890915" cy="1292662"/>
          </a:xfrm>
          <a:prstGeom prst="rect">
            <a:avLst/>
          </a:prstGeom>
          <a:solidFill>
            <a:schemeClr val="accent2"/>
          </a:solidFill>
        </p:spPr>
        <p:txBody>
          <a:bodyPr wrap="square">
            <a:spAutoFit/>
          </a:bodyPr>
          <a:lstStyle/>
          <a:p>
            <a:pPr algn="just"/>
            <a:r>
              <a:rPr lang="en-US" sz="2600">
                <a:cs typeface="Times New Roman" panose="02020603050405020304" pitchFamily="18" charset="0"/>
              </a:rPr>
              <a:t>	</a:t>
            </a:r>
            <a:r>
              <a:rPr lang="vi-VN" sz="2600">
                <a:cs typeface="Times New Roman" panose="02020603050405020304" pitchFamily="18" charset="0"/>
              </a:rPr>
              <a:t>Đó </a:t>
            </a:r>
            <a:r>
              <a:rPr lang="vi-VN" sz="2600" dirty="0">
                <a:cs typeface="Times New Roman" panose="02020603050405020304" pitchFamily="18" charset="0"/>
              </a:rPr>
              <a:t>là nền kinh tế thị trường hiện đại, hội nhập quốc tế, vận hành đầy đủ, đồng bộ theo các quy luật của kinh tế thị trường, có sự quản lý của Nhà nước pháp </a:t>
            </a:r>
            <a:r>
              <a:rPr lang="vi-VN" sz="2600">
                <a:cs typeface="Times New Roman" panose="02020603050405020304" pitchFamily="18" charset="0"/>
              </a:rPr>
              <a:t>quyền </a:t>
            </a:r>
            <a:r>
              <a:rPr lang="en-US" sz="2600">
                <a:cs typeface="Times New Roman" panose="02020603050405020304" pitchFamily="18" charset="0"/>
              </a:rPr>
              <a:t>XHCN</a:t>
            </a:r>
            <a:r>
              <a:rPr lang="vi-VN" sz="2600">
                <a:cs typeface="Times New Roman" panose="02020603050405020304" pitchFamily="18" charset="0"/>
              </a:rPr>
              <a:t>, </a:t>
            </a:r>
            <a:r>
              <a:rPr lang="vi-VN" sz="2600" dirty="0">
                <a:cs typeface="Times New Roman" panose="02020603050405020304" pitchFamily="18" charset="0"/>
              </a:rPr>
              <a:t>do Đảng Cộng sản Việt Nam lãnh đạo; </a:t>
            </a:r>
            <a:endParaRPr lang="en-US" sz="2600" dirty="0">
              <a:cs typeface="Times New Roman" panose="02020603050405020304" pitchFamily="18" charset="0"/>
            </a:endParaRPr>
          </a:p>
        </p:txBody>
      </p:sp>
      <p:sp>
        <p:nvSpPr>
          <p:cNvPr id="10" name="TextBox 9">
            <a:extLst>
              <a:ext uri="{FF2B5EF4-FFF2-40B4-BE49-F238E27FC236}">
                <a16:creationId xmlns:a16="http://schemas.microsoft.com/office/drawing/2014/main" id="{8F983918-746C-4F9F-A611-F3D543D24CBA}"/>
              </a:ext>
            </a:extLst>
          </p:cNvPr>
          <p:cNvSpPr txBox="1"/>
          <p:nvPr/>
        </p:nvSpPr>
        <p:spPr>
          <a:xfrm>
            <a:off x="832512" y="5292283"/>
            <a:ext cx="10890915" cy="1508105"/>
          </a:xfrm>
          <a:prstGeom prst="rect">
            <a:avLst/>
          </a:prstGeom>
          <a:solidFill>
            <a:schemeClr val="accent2"/>
          </a:solidFill>
        </p:spPr>
        <p:txBody>
          <a:bodyPr wrap="square">
            <a:spAutoFit/>
          </a:bodyPr>
          <a:lstStyle/>
          <a:p>
            <a:r>
              <a:rPr lang="en-US" sz="2800">
                <a:cs typeface="Times New Roman" panose="02020603050405020304" pitchFamily="18" charset="0"/>
              </a:rPr>
              <a:t>	</a:t>
            </a:r>
            <a:r>
              <a:rPr lang="vi-VN" sz="2800">
                <a:cs typeface="Times New Roman" panose="02020603050405020304" pitchFamily="18" charset="0"/>
              </a:rPr>
              <a:t>Bảo </a:t>
            </a:r>
            <a:r>
              <a:rPr lang="vi-VN" sz="2800" dirty="0">
                <a:cs typeface="Times New Roman" panose="02020603050405020304" pitchFamily="18" charset="0"/>
              </a:rPr>
              <a:t>đảm định </a:t>
            </a:r>
            <a:r>
              <a:rPr lang="vi-VN" sz="2800">
                <a:cs typeface="Times New Roman" panose="02020603050405020304" pitchFamily="18" charset="0"/>
              </a:rPr>
              <a:t>hướng </a:t>
            </a:r>
            <a:r>
              <a:rPr lang="en-US" sz="2800">
                <a:cs typeface="Times New Roman" panose="02020603050405020304" pitchFamily="18" charset="0"/>
              </a:rPr>
              <a:t>XHCN </a:t>
            </a:r>
            <a:r>
              <a:rPr lang="vi-VN" sz="2800">
                <a:cs typeface="Times New Roman" panose="02020603050405020304" pitchFamily="18" charset="0"/>
              </a:rPr>
              <a:t>vì </a:t>
            </a:r>
            <a:r>
              <a:rPr lang="vi-VN" sz="2800" dirty="0">
                <a:cs typeface="Times New Roman" panose="02020603050405020304" pitchFamily="18" charset="0"/>
              </a:rPr>
              <a:t>mục tiêu </a:t>
            </a:r>
            <a:r>
              <a:rPr lang="vi-VN" sz="3200" b="1" i="1" dirty="0">
                <a:cs typeface="Times New Roman" panose="02020603050405020304" pitchFamily="18" charset="0"/>
              </a:rPr>
              <a:t>“dân giàu, nước mạnh, dân chủ, công bằng, văn minh” </a:t>
            </a:r>
            <a:r>
              <a:rPr lang="vi-VN" sz="2800" dirty="0">
                <a:cs typeface="Times New Roman" panose="02020603050405020304" pitchFamily="18" charset="0"/>
              </a:rPr>
              <a:t>phù hợp với từng giai đoạn phát triển của đất nước.</a:t>
            </a:r>
            <a:endParaRPr lang="en-US" sz="2800" dirty="0">
              <a:cs typeface="Times New Roman" panose="02020603050405020304" pitchFamily="18" charset="0"/>
            </a:endParaRPr>
          </a:p>
        </p:txBody>
      </p:sp>
      <p:sp>
        <p:nvSpPr>
          <p:cNvPr id="5" name="Oval 4"/>
          <p:cNvSpPr/>
          <p:nvPr/>
        </p:nvSpPr>
        <p:spPr>
          <a:xfrm>
            <a:off x="579120" y="3657600"/>
            <a:ext cx="731065" cy="66874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9" name="Oval 8"/>
          <p:cNvSpPr/>
          <p:nvPr/>
        </p:nvSpPr>
        <p:spPr>
          <a:xfrm>
            <a:off x="600500" y="5169734"/>
            <a:ext cx="736979" cy="67150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2</a:t>
            </a:r>
            <a:endParaRPr lang="en-US" b="1"/>
          </a:p>
        </p:txBody>
      </p:sp>
    </p:spTree>
    <p:extLst>
      <p:ext uri="{BB962C8B-B14F-4D97-AF65-F5344CB8AC3E}">
        <p14:creationId xmlns:p14="http://schemas.microsoft.com/office/powerpoint/2010/main" val="14627814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1000"/>
                                        <p:tgtEl>
                                          <p:spTgt spid="8">
                                            <p:txEl>
                                              <p:pRg st="0" end="0"/>
                                            </p:txEl>
                                          </p:spTgt>
                                        </p:tgtEl>
                                      </p:cBhvr>
                                    </p:animEffect>
                                    <p:anim calcmode="lin" valueType="num">
                                      <p:cBhvr>
                                        <p:cTn id="2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animBg="1"/>
      <p:bldP spid="7" grpId="0" animBg="1"/>
      <p:bldP spid="10"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621031" y="627797"/>
            <a:ext cx="10256236" cy="987058"/>
          </a:xfrm>
          <a:prstGeom prst="rect">
            <a:avLst/>
          </a:prstGeom>
        </p:spPr>
        <p:txBody>
          <a:bodyPr vert="horz" rtlCol="0" anchor="ctr">
            <a:normAutofit fontScale="92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KINH TẾ THỊ TRƯỜNG ĐỊNH HƯỚNG XHCN</a:t>
            </a:r>
            <a:endParaRPr lang="en-US" dirty="0">
              <a:solidFill>
                <a:schemeClr val="tx1"/>
              </a:solidFill>
              <a:latin typeface="Sitka Heading" panose="02000505000000020004" pitchFamily="2" charset="0"/>
              <a:cs typeface="Times New Roman"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621030" y="1705629"/>
            <a:ext cx="11087100" cy="954107"/>
          </a:xfrm>
          <a:prstGeom prst="rect">
            <a:avLst/>
          </a:prstGeom>
          <a:solidFill>
            <a:schemeClr val="accent2"/>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Nền </a:t>
            </a:r>
            <a:r>
              <a:rPr lang="vi-VN" sz="2800" dirty="0">
                <a:cs typeface="Times New Roman" panose="02020603050405020304" pitchFamily="18" charset="0"/>
              </a:rPr>
              <a:t>kinh tế thị trường định hướng xã hội chủ nghĩa Việt Nam có nhiều hình thức sở hữu, nhiều thành phần kinh tế, trong đó:</a:t>
            </a:r>
            <a:endParaRPr lang="en-US" sz="2800" i="1" dirty="0">
              <a:cs typeface="Times New Roman" panose="02020603050405020304" pitchFamily="18" charset="0"/>
            </a:endParaRPr>
          </a:p>
        </p:txBody>
      </p:sp>
      <p:sp>
        <p:nvSpPr>
          <p:cNvPr id="8" name="TextBox 7">
            <a:extLst>
              <a:ext uri="{FF2B5EF4-FFF2-40B4-BE49-F238E27FC236}">
                <a16:creationId xmlns:a16="http://schemas.microsoft.com/office/drawing/2014/main" id="{881C0947-CE41-4A5F-9472-3EE597C2ABEB}"/>
              </a:ext>
            </a:extLst>
          </p:cNvPr>
          <p:cNvSpPr txBox="1"/>
          <p:nvPr/>
        </p:nvSpPr>
        <p:spPr>
          <a:xfrm>
            <a:off x="1146412" y="2734661"/>
            <a:ext cx="5018168" cy="1077218"/>
          </a:xfrm>
          <a:prstGeom prst="rect">
            <a:avLst/>
          </a:prstGeom>
          <a:solidFill>
            <a:schemeClr val="accent2"/>
          </a:solidFill>
        </p:spPr>
        <p:txBody>
          <a:bodyPr wrap="square">
            <a:spAutoFit/>
          </a:bodyPr>
          <a:lstStyle/>
          <a:p>
            <a:pPr algn="just"/>
            <a:r>
              <a:rPr lang="vi-VN" sz="3200" dirty="0">
                <a:latin typeface="Arial" pitchFamily="34" charset="0"/>
                <a:cs typeface="Arial" pitchFamily="34" charset="0"/>
              </a:rPr>
              <a:t>+ </a:t>
            </a:r>
            <a:r>
              <a:rPr lang="vi-VN" sz="3200" b="1" i="1" u="sng" dirty="0">
                <a:latin typeface="Arial" pitchFamily="34" charset="0"/>
                <a:cs typeface="Arial" pitchFamily="34" charset="0"/>
              </a:rPr>
              <a:t>Kinh tế nhà nước</a:t>
            </a:r>
            <a:r>
              <a:rPr lang="vi-VN" sz="3200" b="1" i="1" dirty="0">
                <a:latin typeface="Arial" pitchFamily="34" charset="0"/>
                <a:cs typeface="Arial" pitchFamily="34" charset="0"/>
              </a:rPr>
              <a:t> </a:t>
            </a:r>
            <a:r>
              <a:rPr lang="vi-VN" sz="3200" dirty="0">
                <a:latin typeface="Arial" pitchFamily="34" charset="0"/>
                <a:cs typeface="Arial" pitchFamily="34" charset="0"/>
              </a:rPr>
              <a:t>giữ vai trò chủ đạo; </a:t>
            </a:r>
            <a:endParaRPr lang="en-US" sz="3200" dirty="0">
              <a:latin typeface="Arial" pitchFamily="34" charset="0"/>
              <a:cs typeface="Arial" pitchFamily="34" charset="0"/>
            </a:endParaRPr>
          </a:p>
        </p:txBody>
      </p:sp>
      <p:sp>
        <p:nvSpPr>
          <p:cNvPr id="10" name="TextBox 9">
            <a:extLst>
              <a:ext uri="{FF2B5EF4-FFF2-40B4-BE49-F238E27FC236}">
                <a16:creationId xmlns:a16="http://schemas.microsoft.com/office/drawing/2014/main" id="{8F983918-746C-4F9F-A611-F3D543D24CBA}"/>
              </a:ext>
            </a:extLst>
          </p:cNvPr>
          <p:cNvSpPr txBox="1"/>
          <p:nvPr/>
        </p:nvSpPr>
        <p:spPr>
          <a:xfrm>
            <a:off x="1146412" y="3919032"/>
            <a:ext cx="5018168" cy="1569660"/>
          </a:xfrm>
          <a:prstGeom prst="rect">
            <a:avLst/>
          </a:prstGeom>
          <a:solidFill>
            <a:schemeClr val="accent2"/>
          </a:solidFill>
        </p:spPr>
        <p:txBody>
          <a:bodyPr wrap="square">
            <a:spAutoFit/>
          </a:bodyPr>
          <a:lstStyle/>
          <a:p>
            <a:r>
              <a:rPr lang="vi-VN" sz="3200" dirty="0">
                <a:cs typeface="Times New Roman" panose="02020603050405020304" pitchFamily="18" charset="0"/>
              </a:rPr>
              <a:t>+ </a:t>
            </a:r>
            <a:r>
              <a:rPr lang="vi-VN" sz="3200" b="1" i="1" u="sng" dirty="0">
                <a:cs typeface="Times New Roman" panose="02020603050405020304" pitchFamily="18" charset="0"/>
              </a:rPr>
              <a:t>Kinh tế tập thể, kinh tế hợp tác</a:t>
            </a:r>
            <a:r>
              <a:rPr lang="vi-VN" sz="3200" dirty="0">
                <a:cs typeface="Times New Roman" panose="02020603050405020304" pitchFamily="18" charset="0"/>
              </a:rPr>
              <a:t> không ngừng được củng cố, phát triển; </a:t>
            </a:r>
            <a:endParaRPr lang="en-US" sz="3200" dirty="0">
              <a:cs typeface="Times New Roman" panose="02020603050405020304" pitchFamily="18" charset="0"/>
            </a:endParaRPr>
          </a:p>
        </p:txBody>
      </p:sp>
      <p:sp>
        <p:nvSpPr>
          <p:cNvPr id="9" name="TextBox 8">
            <a:extLst>
              <a:ext uri="{FF2B5EF4-FFF2-40B4-BE49-F238E27FC236}">
                <a16:creationId xmlns:a16="http://schemas.microsoft.com/office/drawing/2014/main" id="{777BA857-4C82-47F9-8AE8-EE449B5E22E6}"/>
              </a:ext>
            </a:extLst>
          </p:cNvPr>
          <p:cNvSpPr txBox="1"/>
          <p:nvPr/>
        </p:nvSpPr>
        <p:spPr>
          <a:xfrm>
            <a:off x="6427270" y="2755216"/>
            <a:ext cx="5280859" cy="1077218"/>
          </a:xfrm>
          <a:prstGeom prst="rect">
            <a:avLst/>
          </a:prstGeom>
          <a:solidFill>
            <a:schemeClr val="accent2"/>
          </a:solidFill>
        </p:spPr>
        <p:txBody>
          <a:bodyPr wrap="square">
            <a:spAutoFit/>
          </a:bodyPr>
          <a:lstStyle/>
          <a:p>
            <a:r>
              <a:rPr lang="vi-VN" sz="3200" dirty="0">
                <a:cs typeface="Times New Roman" panose="02020603050405020304" pitchFamily="18" charset="0"/>
              </a:rPr>
              <a:t>+ </a:t>
            </a:r>
            <a:r>
              <a:rPr lang="vi-VN" sz="3200" b="1" i="1" u="sng" dirty="0">
                <a:cs typeface="Times New Roman" panose="02020603050405020304" pitchFamily="18" charset="0"/>
              </a:rPr>
              <a:t>Kinh tế tư nhân</a:t>
            </a:r>
            <a:r>
              <a:rPr lang="vi-VN" sz="3200" b="1" dirty="0">
                <a:cs typeface="Times New Roman" panose="02020603050405020304" pitchFamily="18" charset="0"/>
              </a:rPr>
              <a:t> </a:t>
            </a:r>
            <a:r>
              <a:rPr lang="vi-VN" sz="3200" dirty="0">
                <a:cs typeface="Times New Roman" panose="02020603050405020304" pitchFamily="18" charset="0"/>
              </a:rPr>
              <a:t>là một động lực quan trọng</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6338BFF7-D6C7-4574-B8BA-9643CB303334}"/>
              </a:ext>
            </a:extLst>
          </p:cNvPr>
          <p:cNvSpPr txBox="1"/>
          <p:nvPr/>
        </p:nvSpPr>
        <p:spPr>
          <a:xfrm>
            <a:off x="6427270" y="3976249"/>
            <a:ext cx="5298640" cy="2308324"/>
          </a:xfrm>
          <a:prstGeom prst="rect">
            <a:avLst/>
          </a:prstGeom>
          <a:solidFill>
            <a:schemeClr val="accent2"/>
          </a:solidFill>
        </p:spPr>
        <p:txBody>
          <a:bodyPr wrap="square">
            <a:spAutoFit/>
          </a:bodyPr>
          <a:lstStyle/>
          <a:p>
            <a:pPr algn="just"/>
            <a:r>
              <a:rPr lang="vi-VN" sz="3200" dirty="0">
                <a:cs typeface="Times New Roman" panose="02020603050405020304" pitchFamily="18" charset="0"/>
              </a:rPr>
              <a:t>+ </a:t>
            </a:r>
            <a:r>
              <a:rPr lang="vi-VN" sz="2800" b="1" i="1" u="sng" dirty="0">
                <a:cs typeface="Times New Roman" panose="02020603050405020304" pitchFamily="18" charset="0"/>
              </a:rPr>
              <a:t>Kinh tế có vốn đầu tư nước ngoài</a:t>
            </a:r>
            <a:r>
              <a:rPr lang="vi-VN" sz="2800" dirty="0">
                <a:cs typeface="Times New Roman" panose="02020603050405020304" pitchFamily="18" charset="0"/>
              </a:rPr>
              <a:t> ngày càng được khuyến khích phát triển phù hợp với chiến lược, quy hoạch và kế hoạch phát triển kinh tế - xã hội.</a:t>
            </a:r>
            <a:endParaRPr lang="en-US" sz="2800" dirty="0">
              <a:cs typeface="Times New Roman" panose="02020603050405020304" pitchFamily="18" charset="0"/>
            </a:endParaRPr>
          </a:p>
        </p:txBody>
      </p:sp>
      <p:sp>
        <p:nvSpPr>
          <p:cNvPr id="12" name="TextBox 11">
            <a:extLst>
              <a:ext uri="{FF2B5EF4-FFF2-40B4-BE49-F238E27FC236}">
                <a16:creationId xmlns:a16="http://schemas.microsoft.com/office/drawing/2014/main" id="{42ADAB54-3EA4-4363-AA84-F8759247248E}"/>
              </a:ext>
            </a:extLst>
          </p:cNvPr>
          <p:cNvSpPr txBox="1"/>
          <p:nvPr/>
        </p:nvSpPr>
        <p:spPr>
          <a:xfrm>
            <a:off x="149969" y="5615858"/>
            <a:ext cx="6195413" cy="707886"/>
          </a:xfrm>
          <a:prstGeom prst="rect">
            <a:avLst/>
          </a:prstGeom>
          <a:solidFill>
            <a:schemeClr val="accent2"/>
          </a:solidFill>
        </p:spPr>
        <p:txBody>
          <a:bodyPr wrap="square">
            <a:spAutoFit/>
          </a:bodyPr>
          <a:lstStyle/>
          <a:p>
            <a:r>
              <a:rPr lang="en-US" sz="2000" i="1" dirty="0" err="1">
                <a:solidFill>
                  <a:srgbClr val="FF0000"/>
                </a:solidFill>
                <a:latin typeface="Arial" pitchFamily="34" charset="0"/>
                <a:cs typeface="Arial" pitchFamily="34" charset="0"/>
              </a:rPr>
              <a:t>Văn</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kiện</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Đại</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hội</a:t>
            </a:r>
            <a:r>
              <a:rPr lang="en-US" sz="2000" i="1" dirty="0">
                <a:solidFill>
                  <a:srgbClr val="FF0000"/>
                </a:solidFill>
                <a:latin typeface="Arial" pitchFamily="34" charset="0"/>
                <a:cs typeface="Arial" pitchFamily="34" charset="0"/>
              </a:rPr>
              <a:t> XIII </a:t>
            </a:r>
            <a:r>
              <a:rPr lang="en-US" sz="2000" i="1" dirty="0" err="1">
                <a:solidFill>
                  <a:srgbClr val="FF0000"/>
                </a:solidFill>
                <a:latin typeface="Arial" pitchFamily="34" charset="0"/>
                <a:cs typeface="Arial" pitchFamily="34" charset="0"/>
              </a:rPr>
              <a:t>nêu</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rõ</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vị</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trí</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vai</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trò</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của</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các</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thành</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phần</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kinh</a:t>
            </a:r>
            <a:r>
              <a:rPr lang="en-US" sz="2000" i="1" dirty="0">
                <a:solidFill>
                  <a:srgbClr val="FF0000"/>
                </a:solidFill>
                <a:latin typeface="Arial" pitchFamily="34" charset="0"/>
                <a:cs typeface="Arial" pitchFamily="34" charset="0"/>
              </a:rPr>
              <a:t> </a:t>
            </a:r>
            <a:r>
              <a:rPr lang="en-US" sz="2000" i="1" dirty="0" err="1">
                <a:solidFill>
                  <a:srgbClr val="FF0000"/>
                </a:solidFill>
                <a:latin typeface="Arial" pitchFamily="34" charset="0"/>
                <a:cs typeface="Arial" pitchFamily="34" charset="0"/>
              </a:rPr>
              <a:t>tế</a:t>
            </a:r>
            <a:r>
              <a:rPr lang="en-US" sz="2000" i="1" dirty="0">
                <a:solidFill>
                  <a:srgbClr val="FF0000"/>
                </a:solidFill>
                <a:latin typeface="Arial" pitchFamily="34" charset="0"/>
                <a:cs typeface="Arial" pitchFamily="34" charset="0"/>
              </a:rPr>
              <a:t>. </a:t>
            </a:r>
          </a:p>
        </p:txBody>
      </p:sp>
      <p:sp>
        <p:nvSpPr>
          <p:cNvPr id="4" name="Oval 3"/>
          <p:cNvSpPr/>
          <p:nvPr/>
        </p:nvSpPr>
        <p:spPr>
          <a:xfrm>
            <a:off x="513080" y="1378416"/>
            <a:ext cx="633332" cy="76332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3</a:t>
            </a:r>
            <a:endParaRPr lang="en-US" b="1"/>
          </a:p>
        </p:txBody>
      </p:sp>
    </p:spTree>
    <p:extLst>
      <p:ext uri="{BB962C8B-B14F-4D97-AF65-F5344CB8AC3E}">
        <p14:creationId xmlns:p14="http://schemas.microsoft.com/office/powerpoint/2010/main" val="9744125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animBg="1"/>
      <p:bldP spid="8" grpId="0" animBg="1"/>
      <p:bldP spid="10" grpId="0" animBg="1"/>
      <p:bldP spid="9" grpId="0" animBg="1"/>
      <p:bldP spid="11" grpId="0" animBg="1"/>
      <p:bldP spid="1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D5949D18-C50A-42B7-9A31-FFC0CD1936B0}"/>
              </a:ext>
            </a:extLst>
          </p:cNvPr>
          <p:cNvSpPr txBox="1"/>
          <p:nvPr/>
        </p:nvSpPr>
        <p:spPr>
          <a:xfrm>
            <a:off x="599439" y="612511"/>
            <a:ext cx="11277127" cy="1077218"/>
          </a:xfrm>
          <a:prstGeom prst="rect">
            <a:avLst/>
          </a:prstGeom>
          <a:noFill/>
        </p:spPr>
        <p:txBody>
          <a:bodyPr wrap="square">
            <a:spAutoFit/>
          </a:bodyPr>
          <a:lstStyle/>
          <a:p>
            <a:pPr algn="ctr"/>
            <a:r>
              <a:rPr lang="en-US" sz="3200" i="1">
                <a:cs typeface="Times New Roman" panose="02020603050405020304" pitchFamily="18" charset="0"/>
              </a:rPr>
              <a:t>	</a:t>
            </a:r>
            <a:r>
              <a:rPr lang="vi-VN" sz="3200" i="1">
                <a:cs typeface="Times New Roman" panose="02020603050405020304" pitchFamily="18" charset="0"/>
              </a:rPr>
              <a:t>Văn </a:t>
            </a:r>
            <a:r>
              <a:rPr lang="vi-VN" sz="3200" i="1" dirty="0">
                <a:cs typeface="Times New Roman" panose="02020603050405020304" pitchFamily="18" charset="0"/>
              </a:rPr>
              <a:t>kiện Đại hội XIII xác định mối quan hệ giữa Nhà nước, thị trường và xã hội có mối quan hệ chặt chẽ. Trong đó: </a:t>
            </a:r>
            <a:endParaRPr lang="en-US" sz="3200" i="1" dirty="0">
              <a:cs typeface="Times New Roman" panose="02020603050405020304" pitchFamily="18" charset="0"/>
            </a:endParaRPr>
          </a:p>
        </p:txBody>
      </p:sp>
      <p:sp>
        <p:nvSpPr>
          <p:cNvPr id="8" name="TextBox 7">
            <a:extLst>
              <a:ext uri="{FF2B5EF4-FFF2-40B4-BE49-F238E27FC236}">
                <a16:creationId xmlns:a16="http://schemas.microsoft.com/office/drawing/2014/main" id="{881C0947-CE41-4A5F-9472-3EE597C2ABEB}"/>
              </a:ext>
            </a:extLst>
          </p:cNvPr>
          <p:cNvSpPr txBox="1"/>
          <p:nvPr/>
        </p:nvSpPr>
        <p:spPr>
          <a:xfrm>
            <a:off x="464024" y="2588370"/>
            <a:ext cx="5363570" cy="1631216"/>
          </a:xfrm>
          <a:prstGeom prst="rect">
            <a:avLst/>
          </a:prstGeom>
          <a:solidFill>
            <a:schemeClr val="accent2">
              <a:lumMod val="40000"/>
              <a:lumOff val="60000"/>
            </a:schemeClr>
          </a:solidFill>
        </p:spPr>
        <p:txBody>
          <a:bodyPr wrap="square">
            <a:spAutoFit/>
          </a:bodyPr>
          <a:lstStyle/>
          <a:p>
            <a:pPr algn="just"/>
            <a:r>
              <a:rPr lang="en-US" sz="2500">
                <a:cs typeface="Times New Roman" panose="02020603050405020304" pitchFamily="18" charset="0"/>
              </a:rPr>
              <a:t>	</a:t>
            </a:r>
            <a:r>
              <a:rPr lang="vi-VN" sz="2500">
                <a:cs typeface="Times New Roman" panose="02020603050405020304" pitchFamily="18" charset="0"/>
              </a:rPr>
              <a:t>Xây </a:t>
            </a:r>
            <a:r>
              <a:rPr lang="vi-VN" sz="2500" dirty="0">
                <a:cs typeface="Times New Roman" panose="02020603050405020304" pitchFamily="18" charset="0"/>
              </a:rPr>
              <a:t>dựng và hoàn thiện thể chế, bảo vệ quyền tài sản, quyền kinh doanh, giữ ổn định kinh tế vĩ mô, các cân đối lớn của nền kinh tế; </a:t>
            </a:r>
            <a:endParaRPr lang="en-US" sz="2500" dirty="0">
              <a:cs typeface="Times New Roman" panose="02020603050405020304" pitchFamily="18" charset="0"/>
            </a:endParaRPr>
          </a:p>
        </p:txBody>
      </p:sp>
      <p:sp>
        <p:nvSpPr>
          <p:cNvPr id="10" name="TextBox 9">
            <a:extLst>
              <a:ext uri="{FF2B5EF4-FFF2-40B4-BE49-F238E27FC236}">
                <a16:creationId xmlns:a16="http://schemas.microsoft.com/office/drawing/2014/main" id="{8F983918-746C-4F9F-A611-F3D543D24CBA}"/>
              </a:ext>
            </a:extLst>
          </p:cNvPr>
          <p:cNvSpPr txBox="1"/>
          <p:nvPr/>
        </p:nvSpPr>
        <p:spPr>
          <a:xfrm>
            <a:off x="5923128" y="2333164"/>
            <a:ext cx="5786651" cy="1631216"/>
          </a:xfrm>
          <a:prstGeom prst="rect">
            <a:avLst/>
          </a:prstGeom>
          <a:solidFill>
            <a:schemeClr val="accent2">
              <a:lumMod val="40000"/>
              <a:lumOff val="60000"/>
            </a:schemeClr>
          </a:solidFill>
        </p:spPr>
        <p:txBody>
          <a:bodyPr wrap="square">
            <a:spAutoFit/>
          </a:bodyPr>
          <a:lstStyle/>
          <a:p>
            <a:pPr algn="just"/>
            <a:r>
              <a:rPr lang="en-US" sz="2500">
                <a:cs typeface="Times New Roman" panose="02020603050405020304" pitchFamily="18" charset="0"/>
              </a:rPr>
              <a:t>	</a:t>
            </a:r>
            <a:r>
              <a:rPr lang="vi-VN" sz="2500">
                <a:cs typeface="Times New Roman" panose="02020603050405020304" pitchFamily="18" charset="0"/>
              </a:rPr>
              <a:t>Tạo </a:t>
            </a:r>
            <a:r>
              <a:rPr lang="vi-VN" sz="2500" dirty="0">
                <a:cs typeface="Times New Roman" panose="02020603050405020304" pitchFamily="18" charset="0"/>
              </a:rPr>
              <a:t>môi trường thuận lợi, công khai, minh bạch cho các doanh nghiệp, các tổ chức xã hội và thị trường hoạt động; </a:t>
            </a:r>
            <a:endParaRPr lang="en-US" sz="2500" dirty="0">
              <a:cs typeface="Times New Roman" panose="02020603050405020304" pitchFamily="18" charset="0"/>
            </a:endParaRPr>
          </a:p>
        </p:txBody>
      </p:sp>
      <p:sp>
        <p:nvSpPr>
          <p:cNvPr id="14" name="TextBox 13">
            <a:extLst>
              <a:ext uri="{FF2B5EF4-FFF2-40B4-BE49-F238E27FC236}">
                <a16:creationId xmlns:a16="http://schemas.microsoft.com/office/drawing/2014/main" id="{3AE7E627-7D59-418E-8FF4-15EDEF58CA55}"/>
              </a:ext>
            </a:extLst>
          </p:cNvPr>
          <p:cNvSpPr txBox="1"/>
          <p:nvPr/>
        </p:nvSpPr>
        <p:spPr>
          <a:xfrm>
            <a:off x="5923128" y="4086333"/>
            <a:ext cx="5786651" cy="2400657"/>
          </a:xfrm>
          <a:prstGeom prst="rect">
            <a:avLst/>
          </a:prstGeom>
          <a:solidFill>
            <a:schemeClr val="accent2">
              <a:lumMod val="40000"/>
              <a:lumOff val="60000"/>
            </a:schemeClr>
          </a:solidFill>
        </p:spPr>
        <p:txBody>
          <a:bodyPr wrap="square">
            <a:spAutoFit/>
          </a:bodyPr>
          <a:lstStyle/>
          <a:p>
            <a:pPr algn="just"/>
            <a:r>
              <a:rPr lang="en-US" sz="2500">
                <a:cs typeface="Times New Roman" panose="02020603050405020304" pitchFamily="18" charset="0"/>
              </a:rPr>
              <a:t>	</a:t>
            </a:r>
            <a:r>
              <a:rPr lang="vi-VN" sz="2500">
                <a:cs typeface="Times New Roman" panose="02020603050405020304" pitchFamily="18" charset="0"/>
              </a:rPr>
              <a:t>Thực </a:t>
            </a:r>
            <a:r>
              <a:rPr lang="vi-VN" sz="2500" dirty="0">
                <a:cs typeface="Times New Roman" panose="02020603050405020304" pitchFamily="18" charset="0"/>
              </a:rPr>
              <a:t>hiện quản lý nền kinh tế bằng luật pháp, cơ chế, chính sách, chiến lược, quy hoạch, kế hoạch, các tiêu chuẩn, định mức và lực lượng kinh tế nhà nước phù hợp với các yêu cầu và quy luật của kinh tế thị trường. </a:t>
            </a:r>
            <a:endParaRPr lang="en-US" sz="2500" dirty="0">
              <a:cs typeface="Times New Roman" panose="02020603050405020304" pitchFamily="18" charset="0"/>
            </a:endParaRPr>
          </a:p>
        </p:txBody>
      </p:sp>
      <p:sp>
        <p:nvSpPr>
          <p:cNvPr id="15" name="TextBox 14">
            <a:extLst>
              <a:ext uri="{FF2B5EF4-FFF2-40B4-BE49-F238E27FC236}">
                <a16:creationId xmlns:a16="http://schemas.microsoft.com/office/drawing/2014/main" id="{4D9BAB20-9D73-4168-B80D-29B4B632AB53}"/>
              </a:ext>
            </a:extLst>
          </p:cNvPr>
          <p:cNvSpPr txBox="1"/>
          <p:nvPr/>
        </p:nvSpPr>
        <p:spPr>
          <a:xfrm>
            <a:off x="625626" y="1863911"/>
            <a:ext cx="3755314" cy="646331"/>
          </a:xfrm>
          <a:prstGeom prst="rect">
            <a:avLst/>
          </a:prstGeom>
          <a:solidFill>
            <a:schemeClr val="accent5">
              <a:lumMod val="40000"/>
              <a:lumOff val="60000"/>
            </a:schemeClr>
          </a:solidFill>
        </p:spPr>
        <p:txBody>
          <a:bodyPr wrap="square">
            <a:spAutoFit/>
          </a:bodyPr>
          <a:lstStyle/>
          <a:p>
            <a:r>
              <a:rPr lang="vi-VN" sz="3600" i="1" dirty="0">
                <a:cs typeface="Times New Roman" panose="02020603050405020304" pitchFamily="18" charset="0"/>
              </a:rPr>
              <a:t>(1) Nhà nước  </a:t>
            </a:r>
            <a:endParaRPr lang="en-US" sz="3600" i="1" dirty="0"/>
          </a:p>
        </p:txBody>
      </p:sp>
      <p:sp>
        <p:nvSpPr>
          <p:cNvPr id="16" name="TextBox 15">
            <a:extLst>
              <a:ext uri="{FF2B5EF4-FFF2-40B4-BE49-F238E27FC236}">
                <a16:creationId xmlns:a16="http://schemas.microsoft.com/office/drawing/2014/main" id="{3EB7E89C-D9CB-4898-9B0B-8FF94EC7240B}"/>
              </a:ext>
            </a:extLst>
          </p:cNvPr>
          <p:cNvSpPr txBox="1"/>
          <p:nvPr/>
        </p:nvSpPr>
        <p:spPr>
          <a:xfrm>
            <a:off x="464024" y="4437075"/>
            <a:ext cx="5363570" cy="2015936"/>
          </a:xfrm>
          <a:prstGeom prst="rect">
            <a:avLst/>
          </a:prstGeom>
          <a:solidFill>
            <a:schemeClr val="accent2">
              <a:lumMod val="40000"/>
              <a:lumOff val="60000"/>
            </a:schemeClr>
          </a:solidFill>
        </p:spPr>
        <p:txBody>
          <a:bodyPr wrap="square">
            <a:spAutoFit/>
          </a:bodyPr>
          <a:lstStyle/>
          <a:p>
            <a:r>
              <a:rPr lang="en-US" sz="2500">
                <a:cs typeface="Times New Roman" panose="02020603050405020304" pitchFamily="18" charset="0"/>
              </a:rPr>
              <a:t>	</a:t>
            </a:r>
            <a:r>
              <a:rPr lang="vi-VN" sz="2500">
                <a:cs typeface="Times New Roman" panose="02020603050405020304" pitchFamily="18" charset="0"/>
              </a:rPr>
              <a:t>Điều </a:t>
            </a:r>
            <a:r>
              <a:rPr lang="vi-VN" sz="2500" dirty="0">
                <a:cs typeface="Times New Roman" panose="02020603050405020304" pitchFamily="18" charset="0"/>
              </a:rPr>
              <a:t>tiết, định hướng, thúc đẩy kinh tế phát triển, gắn kết phát triển kinh tế với phát triển văn hoá, xã hội, bảo vệ môi trường, bảo đảm quốc phòng, an ninh. </a:t>
            </a:r>
            <a:endParaRPr lang="en-US" sz="2500" dirty="0">
              <a:cs typeface="Times New Roman" panose="02020603050405020304" pitchFamily="18" charset="0"/>
            </a:endParaRPr>
          </a:p>
        </p:txBody>
      </p:sp>
      <p:sp>
        <p:nvSpPr>
          <p:cNvPr id="7" name="Slide Number Placeholder 6">
            <a:extLst>
              <a:ext uri="{FF2B5EF4-FFF2-40B4-BE49-F238E27FC236}">
                <a16:creationId xmlns:a16="http://schemas.microsoft.com/office/drawing/2014/main" id="{781B8205-1B7F-4BA2-B2C2-FD3CB607FA67}"/>
              </a:ext>
            </a:extLst>
          </p:cNvPr>
          <p:cNvSpPr>
            <a:spLocks noGrp="1"/>
          </p:cNvSpPr>
          <p:nvPr>
            <p:ph type="sldNum" sz="quarter" idx="12"/>
          </p:nvPr>
        </p:nvSpPr>
        <p:spPr/>
        <p:txBody>
          <a:bodyPr/>
          <a:lstStyle/>
          <a:p>
            <a:fld id="{ACEBD540-6206-4866-842A-6886CBAC8DB2}" type="slidenum">
              <a:rPr lang="en-US" smtClean="0"/>
              <a:t>44</a:t>
            </a:fld>
            <a:endParaRPr lang="en-US"/>
          </a:p>
        </p:txBody>
      </p:sp>
      <p:sp>
        <p:nvSpPr>
          <p:cNvPr id="4" name="Oval 3"/>
          <p:cNvSpPr/>
          <p:nvPr/>
        </p:nvSpPr>
        <p:spPr>
          <a:xfrm>
            <a:off x="434079" y="2597882"/>
            <a:ext cx="492381" cy="4004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1</a:t>
            </a:r>
            <a:endParaRPr lang="en-US" b="1"/>
          </a:p>
        </p:txBody>
      </p:sp>
      <p:sp>
        <p:nvSpPr>
          <p:cNvPr id="5" name="Oval 4"/>
          <p:cNvSpPr/>
          <p:nvPr/>
        </p:nvSpPr>
        <p:spPr>
          <a:xfrm>
            <a:off x="5923128" y="2305522"/>
            <a:ext cx="504968" cy="478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2</a:t>
            </a:r>
            <a:endParaRPr lang="en-US" b="1"/>
          </a:p>
        </p:txBody>
      </p:sp>
      <p:sp>
        <p:nvSpPr>
          <p:cNvPr id="6" name="Oval 5"/>
          <p:cNvSpPr/>
          <p:nvPr/>
        </p:nvSpPr>
        <p:spPr>
          <a:xfrm>
            <a:off x="368490" y="4219586"/>
            <a:ext cx="586853" cy="6117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3</a:t>
            </a:r>
            <a:endParaRPr lang="en-US" b="1"/>
          </a:p>
        </p:txBody>
      </p:sp>
      <p:sp>
        <p:nvSpPr>
          <p:cNvPr id="9" name="Oval 8"/>
          <p:cNvSpPr/>
          <p:nvPr/>
        </p:nvSpPr>
        <p:spPr>
          <a:xfrm>
            <a:off x="5923128" y="3964380"/>
            <a:ext cx="504968" cy="561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4</a:t>
            </a:r>
            <a:endParaRPr lang="en-US" b="1"/>
          </a:p>
        </p:txBody>
      </p:sp>
    </p:spTree>
    <p:extLst>
      <p:ext uri="{BB962C8B-B14F-4D97-AF65-F5344CB8AC3E}">
        <p14:creationId xmlns:p14="http://schemas.microsoft.com/office/powerpoint/2010/main" val="282544921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heel(1)">
                                      <p:cBhvr>
                                        <p:cTn id="14" dur="20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4">
                                            <p:txEl>
                                              <p:pRg st="0" end="0"/>
                                            </p:txEl>
                                          </p:spTgt>
                                        </p:tgtEl>
                                        <p:attrNameLst>
                                          <p:attrName>style.visibility</p:attrName>
                                        </p:attrNameLst>
                                      </p:cBhvr>
                                      <p:to>
                                        <p:strVal val="visible"/>
                                      </p:to>
                                    </p:set>
                                    <p:animEffect transition="in" filter="fade">
                                      <p:cBhvr>
                                        <p:cTn id="40" dur="1000"/>
                                        <p:tgtEl>
                                          <p:spTgt spid="14">
                                            <p:txEl>
                                              <p:pRg st="0" end="0"/>
                                            </p:txEl>
                                          </p:spTgt>
                                        </p:tgtEl>
                                      </p:cBhvr>
                                    </p:animEffect>
                                    <p:anim calcmode="lin" valueType="num">
                                      <p:cBhvr>
                                        <p:cTn id="41"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8" grpId="0" animBg="1"/>
      <p:bldP spid="10" grpId="0" animBg="1"/>
      <p:bldP spid="15" grpId="0" animBg="1"/>
      <p:bldP spid="1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30790F64-B5C0-41F2-998D-FF94FC8CD93B}"/>
              </a:ext>
            </a:extLst>
          </p:cNvPr>
          <p:cNvSpPr txBox="1"/>
          <p:nvPr/>
        </p:nvSpPr>
        <p:spPr>
          <a:xfrm>
            <a:off x="869081" y="350560"/>
            <a:ext cx="3866705" cy="769441"/>
          </a:xfrm>
          <a:prstGeom prst="rect">
            <a:avLst/>
          </a:prstGeom>
          <a:noFill/>
        </p:spPr>
        <p:txBody>
          <a:bodyPr wrap="square">
            <a:spAutoFit/>
          </a:bodyPr>
          <a:lstStyle/>
          <a:p>
            <a:r>
              <a:rPr lang="vi-VN" sz="4400" i="1" dirty="0">
                <a:cs typeface="Times New Roman" panose="02020603050405020304" pitchFamily="18" charset="0"/>
              </a:rPr>
              <a:t>(2) Thị trường</a:t>
            </a:r>
            <a:endParaRPr lang="en-US" sz="4400" i="1" dirty="0"/>
          </a:p>
        </p:txBody>
      </p:sp>
      <p:sp>
        <p:nvSpPr>
          <p:cNvPr id="11" name="TextBox 10">
            <a:extLst>
              <a:ext uri="{FF2B5EF4-FFF2-40B4-BE49-F238E27FC236}">
                <a16:creationId xmlns:a16="http://schemas.microsoft.com/office/drawing/2014/main" id="{CCECE31A-CC7E-448D-A8D7-60BB3B82CC6D}"/>
              </a:ext>
            </a:extLst>
          </p:cNvPr>
          <p:cNvSpPr txBox="1"/>
          <p:nvPr/>
        </p:nvSpPr>
        <p:spPr>
          <a:xfrm>
            <a:off x="869081" y="1217128"/>
            <a:ext cx="10581391" cy="2123658"/>
          </a:xfrm>
          <a:prstGeom prst="rect">
            <a:avLst/>
          </a:prstGeom>
          <a:solidFill>
            <a:schemeClr val="accent2">
              <a:lumMod val="40000"/>
              <a:lumOff val="60000"/>
            </a:schemeClr>
          </a:solidFill>
        </p:spPr>
        <p:txBody>
          <a:bodyPr wrap="square">
            <a:spAutoFit/>
          </a:bodyPr>
          <a:lstStyle/>
          <a:p>
            <a:pPr algn="just"/>
            <a:r>
              <a:rPr lang="en-US" sz="2800">
                <a:latin typeface="Times New Roman" panose="02020603050405020304" pitchFamily="18" charset="0"/>
                <a:cs typeface="Times New Roman" panose="02020603050405020304" pitchFamily="18" charset="0"/>
              </a:rPr>
              <a:t>	</a:t>
            </a:r>
            <a:r>
              <a:rPr lang="vi-VN" sz="4400">
                <a:cs typeface="Times New Roman" panose="02020603050405020304" pitchFamily="18" charset="0"/>
              </a:rPr>
              <a:t>Đóng </a:t>
            </a:r>
            <a:r>
              <a:rPr lang="vi-VN" sz="4400" dirty="0">
                <a:cs typeface="Times New Roman" panose="02020603050405020304" pitchFamily="18" charset="0"/>
              </a:rPr>
              <a:t>vai trò quyết định trong xác định giá cả hàng hoá, dịch vụ; tạo động lực huy động, phân bổ các nguồn lực; </a:t>
            </a:r>
            <a:endParaRPr lang="en-US" sz="3600" dirty="0">
              <a:cs typeface="Times New Roman" panose="02020603050405020304" pitchFamily="18" charset="0"/>
            </a:endParaRPr>
          </a:p>
        </p:txBody>
      </p:sp>
      <p:sp>
        <p:nvSpPr>
          <p:cNvPr id="12" name="TextBox 11">
            <a:extLst>
              <a:ext uri="{FF2B5EF4-FFF2-40B4-BE49-F238E27FC236}">
                <a16:creationId xmlns:a16="http://schemas.microsoft.com/office/drawing/2014/main" id="{2F0F8136-E440-4431-B268-3084922A63DB}"/>
              </a:ext>
            </a:extLst>
          </p:cNvPr>
          <p:cNvSpPr txBox="1"/>
          <p:nvPr/>
        </p:nvSpPr>
        <p:spPr>
          <a:xfrm>
            <a:off x="869081" y="3767578"/>
            <a:ext cx="10581391" cy="2123658"/>
          </a:xfrm>
          <a:prstGeom prst="rect">
            <a:avLst/>
          </a:prstGeom>
          <a:solidFill>
            <a:schemeClr val="accent2">
              <a:lumMod val="40000"/>
              <a:lumOff val="60000"/>
            </a:schemeClr>
          </a:solidFill>
        </p:spPr>
        <p:txBody>
          <a:bodyPr wrap="square">
            <a:spAutoFit/>
          </a:bodyPr>
          <a:lstStyle/>
          <a:p>
            <a:pPr algn="just"/>
            <a:r>
              <a:rPr lang="en-US" sz="4400">
                <a:cs typeface="Times New Roman" panose="02020603050405020304" pitchFamily="18" charset="0"/>
              </a:rPr>
              <a:t>	</a:t>
            </a:r>
            <a:r>
              <a:rPr lang="vi-VN" sz="4400">
                <a:cs typeface="Times New Roman" panose="02020603050405020304" pitchFamily="18" charset="0"/>
              </a:rPr>
              <a:t>Điều </a:t>
            </a:r>
            <a:r>
              <a:rPr lang="vi-VN" sz="4400" dirty="0">
                <a:cs typeface="Times New Roman" panose="02020603050405020304" pitchFamily="18" charset="0"/>
              </a:rPr>
              <a:t>tiết sản xuất và lưu thông; điều tiết hoạt động của doanh nghiệp, thanh lọc những doanh nghiệp yếu kém. </a:t>
            </a:r>
            <a:endParaRPr lang="en-US" sz="3600" dirty="0">
              <a:cs typeface="Times New Roman" panose="02020603050405020304" pitchFamily="18" charset="0"/>
            </a:endParaRPr>
          </a:p>
        </p:txBody>
      </p:sp>
      <p:sp>
        <p:nvSpPr>
          <p:cNvPr id="4" name="Oval 3"/>
          <p:cNvSpPr/>
          <p:nvPr/>
        </p:nvSpPr>
        <p:spPr>
          <a:xfrm>
            <a:off x="518611" y="1217128"/>
            <a:ext cx="777922" cy="7617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1</a:t>
            </a:r>
            <a:endParaRPr lang="en-US" b="1"/>
          </a:p>
        </p:txBody>
      </p:sp>
      <p:sp>
        <p:nvSpPr>
          <p:cNvPr id="5" name="Oval 4"/>
          <p:cNvSpPr/>
          <p:nvPr/>
        </p:nvSpPr>
        <p:spPr>
          <a:xfrm>
            <a:off x="518612" y="3562066"/>
            <a:ext cx="887108" cy="873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2</a:t>
            </a:r>
            <a:endParaRPr lang="en-US" b="1"/>
          </a:p>
        </p:txBody>
      </p:sp>
    </p:spTree>
    <p:extLst>
      <p:ext uri="{BB962C8B-B14F-4D97-AF65-F5344CB8AC3E}">
        <p14:creationId xmlns:p14="http://schemas.microsoft.com/office/powerpoint/2010/main" val="8487160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xEl>
                                              <p:pRg st="0" end="0"/>
                                            </p:txEl>
                                          </p:spTgt>
                                        </p:tgtEl>
                                        <p:attrNameLst>
                                          <p:attrName>style.visibility</p:attrName>
                                        </p:attrNameLst>
                                      </p:cBhvr>
                                      <p:to>
                                        <p:strVal val="visible"/>
                                      </p:to>
                                    </p:set>
                                    <p:animEffect transition="in" filter="fade">
                                      <p:cBhvr>
                                        <p:cTn id="21" dur="1000"/>
                                        <p:tgtEl>
                                          <p:spTgt spid="12">
                                            <p:txEl>
                                              <p:pRg st="0" end="0"/>
                                            </p:txEl>
                                          </p:spTgt>
                                        </p:tgtEl>
                                      </p:cBhvr>
                                    </p:animEffect>
                                    <p:anim calcmode="lin" valueType="num">
                                      <p:cBhvr>
                                        <p:cTn id="22"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B2DB0263-792A-4DA5-ADA8-91B8E0C20DDC}"/>
              </a:ext>
            </a:extLst>
          </p:cNvPr>
          <p:cNvSpPr>
            <a:spLocks noGrp="1"/>
          </p:cNvSpPr>
          <p:nvPr>
            <p:ph type="sldNum" sz="quarter" idx="12"/>
          </p:nvPr>
        </p:nvSpPr>
        <p:spPr/>
        <p:txBody>
          <a:bodyPr/>
          <a:lstStyle/>
          <a:p>
            <a:fld id="{ACEBD540-6206-4866-842A-6886CBAC8DB2}" type="slidenum">
              <a:rPr lang="en-US" smtClean="0"/>
              <a:t>46</a:t>
            </a:fld>
            <a:endParaRPr lang="en-US"/>
          </a:p>
        </p:txBody>
      </p:sp>
      <p:sp>
        <p:nvSpPr>
          <p:cNvPr id="5" name="TextBox 4">
            <a:extLst>
              <a:ext uri="{FF2B5EF4-FFF2-40B4-BE49-F238E27FC236}">
                <a16:creationId xmlns:a16="http://schemas.microsoft.com/office/drawing/2014/main" id="{E1DDDCF7-8E44-41FE-B519-B1A6BA62034C}"/>
              </a:ext>
            </a:extLst>
          </p:cNvPr>
          <p:cNvSpPr txBox="1"/>
          <p:nvPr/>
        </p:nvSpPr>
        <p:spPr>
          <a:xfrm>
            <a:off x="800841" y="233424"/>
            <a:ext cx="5299719" cy="707886"/>
          </a:xfrm>
          <a:prstGeom prst="rect">
            <a:avLst/>
          </a:prstGeom>
          <a:solidFill>
            <a:schemeClr val="accent5">
              <a:lumMod val="40000"/>
              <a:lumOff val="60000"/>
            </a:schemeClr>
          </a:solidFill>
        </p:spPr>
        <p:txBody>
          <a:bodyPr wrap="square">
            <a:spAutoFit/>
          </a:bodyPr>
          <a:lstStyle/>
          <a:p>
            <a:r>
              <a:rPr lang="vi-VN" sz="4000" i="1" dirty="0">
                <a:cs typeface="Times New Roman" panose="02020603050405020304" pitchFamily="18" charset="0"/>
              </a:rPr>
              <a:t>(3) Các tổ chức xã hội</a:t>
            </a:r>
            <a:endParaRPr lang="en-US" sz="4000" i="1" dirty="0"/>
          </a:p>
        </p:txBody>
      </p:sp>
      <p:sp>
        <p:nvSpPr>
          <p:cNvPr id="6" name="TextBox 5">
            <a:extLst>
              <a:ext uri="{FF2B5EF4-FFF2-40B4-BE49-F238E27FC236}">
                <a16:creationId xmlns:a16="http://schemas.microsoft.com/office/drawing/2014/main" id="{5A17AF27-28DD-496E-B8D1-269BD509BDEF}"/>
              </a:ext>
            </a:extLst>
          </p:cNvPr>
          <p:cNvSpPr txBox="1"/>
          <p:nvPr/>
        </p:nvSpPr>
        <p:spPr>
          <a:xfrm>
            <a:off x="1228299" y="1067183"/>
            <a:ext cx="10413241" cy="1077218"/>
          </a:xfrm>
          <a:prstGeom prst="rect">
            <a:avLst/>
          </a:prstGeom>
          <a:solidFill>
            <a:schemeClr val="accent2">
              <a:lumMod val="20000"/>
              <a:lumOff val="80000"/>
            </a:schemeClr>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Đóng </a:t>
            </a:r>
            <a:r>
              <a:rPr lang="vi-VN" sz="3200" dirty="0">
                <a:cs typeface="Times New Roman" panose="02020603050405020304" pitchFamily="18" charset="0"/>
              </a:rPr>
              <a:t>vai trò tạo sự liên kết, phối hợp hoạt động, giải quyết những vấn đề phát sinh giữa các thành viên; </a:t>
            </a:r>
            <a:endParaRPr lang="en-US" sz="3200" dirty="0">
              <a:cs typeface="Times New Roman" panose="02020603050405020304" pitchFamily="18" charset="0"/>
            </a:endParaRPr>
          </a:p>
        </p:txBody>
      </p:sp>
      <p:sp>
        <p:nvSpPr>
          <p:cNvPr id="7" name="TextBox 6">
            <a:extLst>
              <a:ext uri="{FF2B5EF4-FFF2-40B4-BE49-F238E27FC236}">
                <a16:creationId xmlns:a16="http://schemas.microsoft.com/office/drawing/2014/main" id="{1808D9D3-36ED-4AD2-B572-521FB98FE409}"/>
              </a:ext>
            </a:extLst>
          </p:cNvPr>
          <p:cNvSpPr txBox="1"/>
          <p:nvPr/>
        </p:nvSpPr>
        <p:spPr>
          <a:xfrm>
            <a:off x="1228299" y="2277991"/>
            <a:ext cx="10413241" cy="1569660"/>
          </a:xfrm>
          <a:prstGeom prst="rect">
            <a:avLst/>
          </a:prstGeom>
          <a:solidFill>
            <a:schemeClr val="accent2">
              <a:lumMod val="20000"/>
              <a:lumOff val="80000"/>
            </a:schemeClr>
          </a:solidFill>
        </p:spPr>
        <p:txBody>
          <a:bodyPr wrap="square">
            <a:spAutoFit/>
          </a:bodyPr>
          <a:lstStyle/>
          <a:p>
            <a:pPr algn="just"/>
            <a:r>
              <a:rPr lang="en-US" sz="3200">
                <a:cs typeface="Times New Roman" panose="02020603050405020304" pitchFamily="18" charset="0"/>
              </a:rPr>
              <a:t>	</a:t>
            </a:r>
            <a:r>
              <a:rPr lang="vi-VN" sz="3200">
                <a:cs typeface="Times New Roman" panose="02020603050405020304" pitchFamily="18" charset="0"/>
              </a:rPr>
              <a:t>Đại </a:t>
            </a:r>
            <a:r>
              <a:rPr lang="vi-VN" sz="3200" dirty="0">
                <a:cs typeface="Times New Roman" panose="02020603050405020304" pitchFamily="18" charset="0"/>
              </a:rPr>
              <a:t>diện và bảo vệ lợi ích của các thành viên trong quan hệ với các chủ thể, đối tác khác; cung cấp dịch vụ hỗ trợ cho các thành viên; </a:t>
            </a:r>
            <a:endParaRPr lang="en-US" sz="3200" dirty="0">
              <a:cs typeface="Times New Roman" panose="02020603050405020304" pitchFamily="18" charset="0"/>
            </a:endParaRPr>
          </a:p>
        </p:txBody>
      </p:sp>
      <p:sp>
        <p:nvSpPr>
          <p:cNvPr id="8" name="TextBox 7">
            <a:extLst>
              <a:ext uri="{FF2B5EF4-FFF2-40B4-BE49-F238E27FC236}">
                <a16:creationId xmlns:a16="http://schemas.microsoft.com/office/drawing/2014/main" id="{02C77DE5-5FFF-4C22-87DA-B33EFC7A2473}"/>
              </a:ext>
            </a:extLst>
          </p:cNvPr>
          <p:cNvSpPr txBox="1"/>
          <p:nvPr/>
        </p:nvSpPr>
        <p:spPr>
          <a:xfrm>
            <a:off x="1228299" y="3966479"/>
            <a:ext cx="10413241" cy="2554545"/>
          </a:xfrm>
          <a:prstGeom prst="rect">
            <a:avLst/>
          </a:prstGeom>
          <a:solidFill>
            <a:schemeClr val="accent2">
              <a:lumMod val="20000"/>
              <a:lumOff val="80000"/>
            </a:schemeClr>
          </a:solidFill>
        </p:spPr>
        <p:txBody>
          <a:bodyPr wrap="square">
            <a:spAutoFit/>
          </a:bodyPr>
          <a:lstStyle/>
          <a:p>
            <a:r>
              <a:rPr lang="en-US" sz="3200">
                <a:cs typeface="Times New Roman" panose="02020603050405020304" pitchFamily="18" charset="0"/>
              </a:rPr>
              <a:t>	</a:t>
            </a:r>
            <a:r>
              <a:rPr lang="vi-VN" sz="3200">
                <a:cs typeface="Times New Roman" panose="02020603050405020304" pitchFamily="18" charset="0"/>
              </a:rPr>
              <a:t>Phản </a:t>
            </a:r>
            <a:r>
              <a:rPr lang="vi-VN" sz="3200" dirty="0">
                <a:cs typeface="Times New Roman" panose="02020603050405020304" pitchFamily="18" charset="0"/>
              </a:rPr>
              <a:t>ánh nguyện vọng, lợi ích của các tầng lớp nhân dân với Nhà nước và tham gia phản biện luật pháp, cơ chế, chính sách của Nhà nước, giám sát các cơ quan và đội ngũ cán bộ, công chức nhà nước trong việc thực thi pháp luật.. </a:t>
            </a:r>
            <a:endParaRPr lang="en-US" sz="3200" dirty="0">
              <a:cs typeface="Times New Roman" panose="02020603050405020304" pitchFamily="18" charset="0"/>
            </a:endParaRPr>
          </a:p>
        </p:txBody>
      </p:sp>
      <p:sp>
        <p:nvSpPr>
          <p:cNvPr id="4" name="Oval 3"/>
          <p:cNvSpPr/>
          <p:nvPr/>
        </p:nvSpPr>
        <p:spPr>
          <a:xfrm>
            <a:off x="968991" y="941310"/>
            <a:ext cx="791570" cy="6644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1</a:t>
            </a:r>
            <a:endParaRPr lang="en-US" b="1"/>
          </a:p>
        </p:txBody>
      </p:sp>
      <p:sp>
        <p:nvSpPr>
          <p:cNvPr id="10" name="Oval 9"/>
          <p:cNvSpPr/>
          <p:nvPr/>
        </p:nvSpPr>
        <p:spPr>
          <a:xfrm>
            <a:off x="968991" y="2144401"/>
            <a:ext cx="791570" cy="6806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2</a:t>
            </a:r>
            <a:endParaRPr lang="en-US" b="1"/>
          </a:p>
        </p:txBody>
      </p:sp>
      <p:sp>
        <p:nvSpPr>
          <p:cNvPr id="11" name="Oval 10"/>
          <p:cNvSpPr/>
          <p:nvPr/>
        </p:nvSpPr>
        <p:spPr>
          <a:xfrm>
            <a:off x="968991" y="3847651"/>
            <a:ext cx="791570" cy="642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t>3</a:t>
            </a:r>
            <a:endParaRPr lang="en-US" b="1"/>
          </a:p>
        </p:txBody>
      </p:sp>
    </p:spTree>
    <p:extLst>
      <p:ext uri="{BB962C8B-B14F-4D97-AF65-F5344CB8AC3E}">
        <p14:creationId xmlns:p14="http://schemas.microsoft.com/office/powerpoint/2010/main" val="22005836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670560" y="631448"/>
            <a:ext cx="10124819" cy="892552"/>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NHÀ NƯỚC PHÁP QUYỀN</a:t>
            </a:r>
            <a:endParaRPr lang="en-US" dirty="0">
              <a:solidFill>
                <a:schemeClr val="tx1"/>
              </a:solidFill>
              <a:latin typeface="Sitka Heading" panose="02000505000000020004" pitchFamily="2" charset="0"/>
              <a:cs typeface="Times New Roman"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670560" y="1890192"/>
            <a:ext cx="11008360" cy="954107"/>
          </a:xfrm>
          <a:prstGeom prst="rect">
            <a:avLst/>
          </a:prstGeom>
          <a:solidFill>
            <a:schemeClr val="accent2"/>
          </a:solidFill>
        </p:spPr>
        <p:txBody>
          <a:bodyPr wrap="square">
            <a:spAutoFit/>
          </a:bodyPr>
          <a:lstStyle/>
          <a:p>
            <a:pPr algn="just"/>
            <a:r>
              <a:rPr lang="vi-VN" sz="2800" b="1" i="1" dirty="0">
                <a:solidFill>
                  <a:srgbClr val="FFFF00"/>
                </a:solidFill>
                <a:cs typeface="Times New Roman" panose="02020603050405020304" pitchFamily="18" charset="0"/>
              </a:rPr>
              <a:t>So với Đại hội XII, Báo cáo chính trị xác định rõ hơn nhiệm vụ, giải pháp xây dựng Nhà nước pháp </a:t>
            </a:r>
            <a:r>
              <a:rPr lang="vi-VN" sz="2800" b="1" i="1">
                <a:solidFill>
                  <a:srgbClr val="FFFF00"/>
                </a:solidFill>
                <a:cs typeface="Times New Roman" panose="02020603050405020304" pitchFamily="18" charset="0"/>
              </a:rPr>
              <a:t>quyền </a:t>
            </a:r>
            <a:r>
              <a:rPr lang="en-US" sz="2800" b="1" i="1">
                <a:solidFill>
                  <a:srgbClr val="FFFF00"/>
                </a:solidFill>
                <a:cs typeface="Times New Roman" panose="02020603050405020304" pitchFamily="18" charset="0"/>
              </a:rPr>
              <a:t>XHCN</a:t>
            </a:r>
            <a:r>
              <a:rPr lang="vi-VN" sz="2800" b="1" i="1">
                <a:solidFill>
                  <a:srgbClr val="FFFF00"/>
                </a:solidFill>
                <a:cs typeface="Times New Roman" panose="02020603050405020304" pitchFamily="18" charset="0"/>
              </a:rPr>
              <a:t>. </a:t>
            </a:r>
            <a:r>
              <a:rPr lang="vi-VN" sz="2800" b="1" i="1" dirty="0">
                <a:solidFill>
                  <a:srgbClr val="FFFF00"/>
                </a:solidFill>
                <a:cs typeface="Times New Roman" panose="02020603050405020304" pitchFamily="18" charset="0"/>
              </a:rPr>
              <a:t>Cụ thể: </a:t>
            </a:r>
            <a:endParaRPr lang="en-US" sz="2800" b="1" i="1" dirty="0">
              <a:solidFill>
                <a:srgbClr val="FFFF00"/>
              </a:solidFill>
              <a:cs typeface="Times New Roman" panose="02020603050405020304" pitchFamily="18" charset="0"/>
            </a:endParaRPr>
          </a:p>
        </p:txBody>
      </p:sp>
      <p:sp>
        <p:nvSpPr>
          <p:cNvPr id="8" name="TextBox 7">
            <a:extLst>
              <a:ext uri="{FF2B5EF4-FFF2-40B4-BE49-F238E27FC236}">
                <a16:creationId xmlns:a16="http://schemas.microsoft.com/office/drawing/2014/main" id="{881C0947-CE41-4A5F-9472-3EE597C2ABEB}"/>
              </a:ext>
            </a:extLst>
          </p:cNvPr>
          <p:cNvSpPr txBox="1"/>
          <p:nvPr/>
        </p:nvSpPr>
        <p:spPr>
          <a:xfrm>
            <a:off x="996287" y="2951320"/>
            <a:ext cx="10682634" cy="1384995"/>
          </a:xfrm>
          <a:prstGeom prst="rect">
            <a:avLst/>
          </a:prstGeom>
          <a:solidFill>
            <a:schemeClr val="accent2"/>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Tiếp </a:t>
            </a:r>
            <a:r>
              <a:rPr lang="vi-VN" sz="2800" dirty="0">
                <a:cs typeface="Times New Roman" panose="02020603050405020304" pitchFamily="18" charset="0"/>
              </a:rPr>
              <a:t>tục xây dựng và hoàn thiện Nhà nước pháp quyền XHCN của nhân dân, do nhân dân và vì nhân dân, do Đảng lãnh đạo là nhiệm vụ trọng tâm của đổi mới hệ thống chính trị. </a:t>
            </a:r>
            <a:endParaRPr lang="en-US" sz="2800" dirty="0">
              <a:cs typeface="Times New Roman" panose="02020603050405020304" pitchFamily="18" charset="0"/>
            </a:endParaRPr>
          </a:p>
        </p:txBody>
      </p:sp>
      <p:sp>
        <p:nvSpPr>
          <p:cNvPr id="11" name="TextBox 10">
            <a:extLst>
              <a:ext uri="{FF2B5EF4-FFF2-40B4-BE49-F238E27FC236}">
                <a16:creationId xmlns:a16="http://schemas.microsoft.com/office/drawing/2014/main" id="{6338BFF7-D6C7-4574-B8BA-9643CB303334}"/>
              </a:ext>
            </a:extLst>
          </p:cNvPr>
          <p:cNvSpPr txBox="1"/>
          <p:nvPr/>
        </p:nvSpPr>
        <p:spPr>
          <a:xfrm>
            <a:off x="996286" y="4464945"/>
            <a:ext cx="10682635" cy="523220"/>
          </a:xfrm>
          <a:prstGeom prst="rect">
            <a:avLst/>
          </a:prstGeom>
          <a:solidFill>
            <a:schemeClr val="accent2"/>
          </a:solidFill>
        </p:spPr>
        <p:txBody>
          <a:bodyPr wrap="square">
            <a:spAutoFit/>
          </a:bodyPr>
          <a:lstStyle/>
          <a:p>
            <a:pPr algn="just"/>
            <a:r>
              <a:rPr lang="vi-VN" sz="2800">
                <a:cs typeface="Times New Roman" panose="02020603050405020304" pitchFamily="18" charset="0"/>
              </a:rPr>
              <a:t>Nâng </a:t>
            </a:r>
            <a:r>
              <a:rPr lang="vi-VN" sz="2800" dirty="0">
                <a:cs typeface="Times New Roman" panose="02020603050405020304" pitchFamily="18" charset="0"/>
              </a:rPr>
              <a:t>cao năng lực, hiệu lực, hiệu quả hoạt động của Nhà nước.</a:t>
            </a:r>
            <a:endParaRPr lang="en-US" sz="2800" dirty="0">
              <a:cs typeface="Times New Roman" panose="02020603050405020304" pitchFamily="18" charset="0"/>
            </a:endParaRPr>
          </a:p>
        </p:txBody>
      </p:sp>
      <p:sp>
        <p:nvSpPr>
          <p:cNvPr id="16" name="TextBox 15">
            <a:extLst>
              <a:ext uri="{FF2B5EF4-FFF2-40B4-BE49-F238E27FC236}">
                <a16:creationId xmlns:a16="http://schemas.microsoft.com/office/drawing/2014/main" id="{6B349F73-3C9A-4B68-8E8C-F5C94331CE20}"/>
              </a:ext>
            </a:extLst>
          </p:cNvPr>
          <p:cNvSpPr txBox="1"/>
          <p:nvPr/>
        </p:nvSpPr>
        <p:spPr>
          <a:xfrm>
            <a:off x="996286" y="5117870"/>
            <a:ext cx="10682635" cy="1384995"/>
          </a:xfrm>
          <a:prstGeom prst="rect">
            <a:avLst/>
          </a:prstGeom>
          <a:solidFill>
            <a:schemeClr val="accent2"/>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Xác </a:t>
            </a:r>
            <a:r>
              <a:rPr lang="vi-VN" sz="2800" dirty="0">
                <a:cs typeface="Times New Roman" panose="02020603050405020304" pitchFamily="18" charset="0"/>
              </a:rPr>
              <a:t>định rõ hơn vai trò, vị trí, chức năng, nhiệm vụ và quyền hạn của các cơ quan nhà nước trong thực hiện các quyền lập pháp, hành pháp, tư pháp.</a:t>
            </a:r>
            <a:endParaRPr lang="en-US" sz="2800" dirty="0">
              <a:cs typeface="Times New Roman" panose="02020603050405020304" pitchFamily="18" charset="0"/>
            </a:endParaRPr>
          </a:p>
        </p:txBody>
      </p:sp>
      <p:sp>
        <p:nvSpPr>
          <p:cNvPr id="4" name="Right Arrow 3"/>
          <p:cNvSpPr/>
          <p:nvPr/>
        </p:nvSpPr>
        <p:spPr>
          <a:xfrm>
            <a:off x="272955" y="3043443"/>
            <a:ext cx="1078173" cy="300251"/>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272955" y="4590075"/>
            <a:ext cx="723331" cy="26161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59307" y="5199793"/>
            <a:ext cx="1323833" cy="286603"/>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77524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1000"/>
                                        <p:tgtEl>
                                          <p:spTgt spid="8">
                                            <p:txEl>
                                              <p:pRg st="0" end="0"/>
                                            </p:txEl>
                                          </p:spTgt>
                                        </p:tgtEl>
                                      </p:cBhvr>
                                    </p:animEffect>
                                    <p:anim calcmode="lin" valueType="num">
                                      <p:cBhvr>
                                        <p:cTn id="2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
                                            <p:txEl>
                                              <p:pRg st="0" end="0"/>
                                            </p:txEl>
                                          </p:spTgt>
                                        </p:tgtEl>
                                        <p:attrNameLst>
                                          <p:attrName>style.visibility</p:attrName>
                                        </p:attrNameLst>
                                      </p:cBhvr>
                                      <p:to>
                                        <p:strVal val="visible"/>
                                      </p:to>
                                    </p:set>
                                    <p:animEffect transition="in" filter="fade">
                                      <p:cBhvr>
                                        <p:cTn id="26" dur="1000"/>
                                        <p:tgtEl>
                                          <p:spTgt spid="11">
                                            <p:txEl>
                                              <p:pRg st="0" end="0"/>
                                            </p:txEl>
                                          </p:spTgt>
                                        </p:tgtEl>
                                      </p:cBhvr>
                                    </p:animEffect>
                                    <p:anim calcmode="lin" valueType="num">
                                      <p:cBhvr>
                                        <p:cTn id="27"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animBg="1"/>
      <p:bldP spid="1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39544F-9486-4F2B-BCB4-A921D8F9885B}"/>
              </a:ext>
            </a:extLst>
          </p:cNvPr>
          <p:cNvSpPr txBox="1"/>
          <p:nvPr/>
        </p:nvSpPr>
        <p:spPr>
          <a:xfrm>
            <a:off x="619760" y="1201296"/>
            <a:ext cx="11094720" cy="4832092"/>
          </a:xfrm>
          <a:prstGeom prst="rect">
            <a:avLst/>
          </a:prstGeom>
          <a:solidFill>
            <a:srgbClr val="99C63D"/>
          </a:solidFill>
        </p:spPr>
        <p:txBody>
          <a:bodyPr wrap="square">
            <a:spAutoFit/>
          </a:bodyPr>
          <a:lstStyle/>
          <a:p>
            <a:pPr algn="ctr"/>
            <a:r>
              <a:rPr lang="vi-VN" sz="4400" b="1">
                <a:cs typeface="Times New Roman" panose="02020603050405020304" pitchFamily="18" charset="0"/>
              </a:rPr>
              <a:t>Đặc biệt</a:t>
            </a:r>
            <a:r>
              <a:rPr lang="en-US" sz="4400" b="1">
                <a:cs typeface="Times New Roman" panose="02020603050405020304" pitchFamily="18" charset="0"/>
              </a:rPr>
              <a:t>,</a:t>
            </a:r>
            <a:r>
              <a:rPr lang="vi-VN" sz="4400" b="1">
                <a:cs typeface="Times New Roman" panose="02020603050405020304" pitchFamily="18" charset="0"/>
              </a:rPr>
              <a:t> </a:t>
            </a:r>
            <a:r>
              <a:rPr lang="vi-VN" sz="4400" b="1" dirty="0">
                <a:cs typeface="Times New Roman" panose="02020603050405020304" pitchFamily="18" charset="0"/>
              </a:rPr>
              <a:t>Báo cáo chính trị Xây dựng hệ thống pháp luật đồng bộ, thống nhất, hiện đại, khả thi, công khai, minh bạch, ổn định, lấy quyền và lợi ích hợp pháp của người dân, doanh nghiệp làm trọng tâm thúc đẩy đổi mới sáng tạo, bảo đảm yêu cầu phát triển nhanh, bền vững</a:t>
            </a:r>
            <a:r>
              <a:rPr lang="vi-VN" sz="4400" b="1" dirty="0">
                <a:latin typeface="Times New Roman" panose="02020603050405020304" pitchFamily="18" charset="0"/>
                <a:cs typeface="Times New Roman" panose="02020603050405020304" pitchFamily="18" charset="0"/>
              </a:rPr>
              <a:t>.</a:t>
            </a: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341605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624840" y="518615"/>
            <a:ext cx="10197835" cy="928048"/>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DÂN CHỦ</a:t>
            </a:r>
            <a:endParaRPr lang="en-US" dirty="0">
              <a:solidFill>
                <a:schemeClr val="tx1"/>
              </a:solidFill>
              <a:latin typeface="Sitka Heading" panose="02000505000000020004" pitchFamily="2" charset="0"/>
              <a:cs typeface="Times New Roman"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624840" y="1526834"/>
            <a:ext cx="11084560" cy="1077218"/>
          </a:xfrm>
          <a:prstGeom prst="rect">
            <a:avLst/>
          </a:prstGeom>
          <a:solidFill>
            <a:schemeClr val="accent2"/>
          </a:solidFill>
        </p:spPr>
        <p:txBody>
          <a:bodyPr wrap="square">
            <a:spAutoFit/>
          </a:bodyPr>
          <a:lstStyle/>
          <a:p>
            <a:pPr algn="just"/>
            <a:r>
              <a:rPr lang="en-US" sz="3200" i="1">
                <a:cs typeface="Times New Roman" panose="02020603050405020304" pitchFamily="18" charset="0"/>
              </a:rPr>
              <a:t>	</a:t>
            </a:r>
            <a:r>
              <a:rPr lang="vi-VN" sz="3200" i="1">
                <a:cs typeface="Times New Roman" panose="02020603050405020304" pitchFamily="18" charset="0"/>
              </a:rPr>
              <a:t>So </a:t>
            </a:r>
            <a:r>
              <a:rPr lang="vi-VN" sz="3200" i="1" dirty="0">
                <a:cs typeface="Times New Roman" panose="02020603050405020304" pitchFamily="18" charset="0"/>
              </a:rPr>
              <a:t>với Đại hội XII, Báo cáo chính trị xác định rõ hơn nhiệm vụ, giải pháp phát huy dân chủ. Cụ thể: </a:t>
            </a:r>
            <a:endParaRPr lang="en-US" sz="3200" i="1" dirty="0">
              <a:cs typeface="Times New Roman" panose="02020603050405020304" pitchFamily="18" charset="0"/>
            </a:endParaRPr>
          </a:p>
        </p:txBody>
      </p:sp>
      <p:sp>
        <p:nvSpPr>
          <p:cNvPr id="8" name="TextBox 7">
            <a:extLst>
              <a:ext uri="{FF2B5EF4-FFF2-40B4-BE49-F238E27FC236}">
                <a16:creationId xmlns:a16="http://schemas.microsoft.com/office/drawing/2014/main" id="{881C0947-CE41-4A5F-9472-3EE597C2ABEB}"/>
              </a:ext>
            </a:extLst>
          </p:cNvPr>
          <p:cNvSpPr txBox="1"/>
          <p:nvPr/>
        </p:nvSpPr>
        <p:spPr>
          <a:xfrm>
            <a:off x="941696" y="2678698"/>
            <a:ext cx="10767704" cy="1692771"/>
          </a:xfrm>
          <a:prstGeom prst="rect">
            <a:avLst/>
          </a:prstGeom>
          <a:solidFill>
            <a:schemeClr val="accent2"/>
          </a:solidFill>
        </p:spPr>
        <p:txBody>
          <a:bodyPr wrap="square">
            <a:spAutoFit/>
          </a:bodyPr>
          <a:lstStyle/>
          <a:p>
            <a:pPr algn="just"/>
            <a:r>
              <a:rPr lang="en-US" sz="2600">
                <a:cs typeface="Times New Roman" panose="02020603050405020304" pitchFamily="18" charset="0"/>
              </a:rPr>
              <a:t>	</a:t>
            </a:r>
            <a:r>
              <a:rPr lang="vi-VN" sz="2600">
                <a:cs typeface="Times New Roman" panose="02020603050405020304" pitchFamily="18" charset="0"/>
              </a:rPr>
              <a:t>Tiếp </a:t>
            </a:r>
            <a:r>
              <a:rPr lang="vi-VN" sz="2600" dirty="0">
                <a:cs typeface="Times New Roman" panose="02020603050405020304" pitchFamily="18" charset="0"/>
              </a:rPr>
              <a:t>tục cụ thể hoá, hoàn thiện thể chế thực hành dân chủ theo tinh thần Cương lĩnh xây dựng đất nước trong thời kỳ quá độ lên chủ nghĩa xã hội (bổ sung, phát triển năm 2011) và Hiến pháp năm 2013, bảo đảm tất cả quyền lực nhà nước thuộc về nhân dân. </a:t>
            </a:r>
            <a:endParaRPr lang="en-US" sz="2600" dirty="0">
              <a:cs typeface="Times New Roman" panose="02020603050405020304" pitchFamily="18" charset="0"/>
            </a:endParaRPr>
          </a:p>
        </p:txBody>
      </p:sp>
      <p:sp>
        <p:nvSpPr>
          <p:cNvPr id="11" name="TextBox 10">
            <a:extLst>
              <a:ext uri="{FF2B5EF4-FFF2-40B4-BE49-F238E27FC236}">
                <a16:creationId xmlns:a16="http://schemas.microsoft.com/office/drawing/2014/main" id="{6338BFF7-D6C7-4574-B8BA-9643CB303334}"/>
              </a:ext>
            </a:extLst>
          </p:cNvPr>
          <p:cNvSpPr txBox="1"/>
          <p:nvPr/>
        </p:nvSpPr>
        <p:spPr>
          <a:xfrm>
            <a:off x="941696" y="4403852"/>
            <a:ext cx="10767704" cy="954107"/>
          </a:xfrm>
          <a:prstGeom prst="rect">
            <a:avLst/>
          </a:prstGeom>
          <a:solidFill>
            <a:schemeClr val="accent2"/>
          </a:solidFill>
        </p:spPr>
        <p:txBody>
          <a:bodyPr wrap="square">
            <a:spAutoFit/>
          </a:bodyPr>
          <a:lstStyle/>
          <a:p>
            <a:pPr algn="just"/>
            <a:r>
              <a:rPr lang="en-US" sz="2800">
                <a:cs typeface="Times New Roman" panose="02020603050405020304" pitchFamily="18" charset="0"/>
              </a:rPr>
              <a:t>	</a:t>
            </a:r>
            <a:r>
              <a:rPr lang="vi-VN" sz="2800">
                <a:cs typeface="Times New Roman" panose="02020603050405020304" pitchFamily="18" charset="0"/>
              </a:rPr>
              <a:t>Thực </a:t>
            </a:r>
            <a:r>
              <a:rPr lang="vi-VN" sz="2800" dirty="0">
                <a:cs typeface="Times New Roman" panose="02020603050405020304" pitchFamily="18" charset="0"/>
              </a:rPr>
              <a:t>hiện đúng đắn, hiệu quả dân chủ trực tiếp, dân chủ đại diện, đặc biệt là dân chủ ở cơ sở. </a:t>
            </a:r>
            <a:endParaRPr lang="en-US" sz="2800" dirty="0">
              <a:cs typeface="Times New Roman" panose="02020603050405020304" pitchFamily="18" charset="0"/>
            </a:endParaRPr>
          </a:p>
        </p:txBody>
      </p:sp>
      <p:sp>
        <p:nvSpPr>
          <p:cNvPr id="16" name="TextBox 15">
            <a:extLst>
              <a:ext uri="{FF2B5EF4-FFF2-40B4-BE49-F238E27FC236}">
                <a16:creationId xmlns:a16="http://schemas.microsoft.com/office/drawing/2014/main" id="{6B349F73-3C9A-4B68-8E8C-F5C94331CE20}"/>
              </a:ext>
            </a:extLst>
          </p:cNvPr>
          <p:cNvSpPr txBox="1"/>
          <p:nvPr/>
        </p:nvSpPr>
        <p:spPr>
          <a:xfrm>
            <a:off x="941089" y="5439847"/>
            <a:ext cx="10768311" cy="954107"/>
          </a:xfrm>
          <a:prstGeom prst="rect">
            <a:avLst/>
          </a:prstGeom>
          <a:solidFill>
            <a:schemeClr val="accent2"/>
          </a:solidFill>
        </p:spPr>
        <p:txBody>
          <a:bodyPr wrap="square">
            <a:spAutoFit/>
          </a:bodyPr>
          <a:lstStyle/>
          <a:p>
            <a:pPr algn="just"/>
            <a:r>
              <a:rPr lang="en-US" sz="2600">
                <a:latin typeface="Times New Roman" panose="02020603050405020304" pitchFamily="18" charset="0"/>
                <a:cs typeface="Times New Roman" panose="02020603050405020304" pitchFamily="18" charset="0"/>
              </a:rPr>
              <a:t>	</a:t>
            </a:r>
            <a:r>
              <a:rPr lang="vi-VN" sz="2800">
                <a:cs typeface="Times New Roman" panose="02020603050405020304" pitchFamily="18" charset="0"/>
              </a:rPr>
              <a:t>Thực </a:t>
            </a:r>
            <a:r>
              <a:rPr lang="vi-VN" sz="2800" dirty="0">
                <a:cs typeface="Times New Roman" panose="02020603050405020304" pitchFamily="18" charset="0"/>
              </a:rPr>
              <a:t>hiện tốt, có hiệu quả trên thực tế phương châm “Dân biết, dân bàn, dân làm, dân kiểm tra, dân giám sát, dân thụ hưởng”.</a:t>
            </a:r>
            <a:endParaRPr lang="en-US" sz="2800" dirty="0">
              <a:cs typeface="Times New Roman" panose="02020603050405020304" pitchFamily="18" charset="0"/>
            </a:endParaRPr>
          </a:p>
        </p:txBody>
      </p:sp>
      <p:sp>
        <p:nvSpPr>
          <p:cNvPr id="5" name="Right Arrow 4"/>
          <p:cNvSpPr/>
          <p:nvPr/>
        </p:nvSpPr>
        <p:spPr>
          <a:xfrm>
            <a:off x="245660" y="2866030"/>
            <a:ext cx="1187355" cy="23201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ight Arrow 6"/>
          <p:cNvSpPr/>
          <p:nvPr/>
        </p:nvSpPr>
        <p:spPr>
          <a:xfrm>
            <a:off x="245660" y="4599296"/>
            <a:ext cx="1187355" cy="281609"/>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ight Arrow 8"/>
          <p:cNvSpPr/>
          <p:nvPr/>
        </p:nvSpPr>
        <p:spPr>
          <a:xfrm>
            <a:off x="245660" y="5622878"/>
            <a:ext cx="1187355" cy="2940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6691643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1000"/>
                                        <p:tgtEl>
                                          <p:spTgt spid="8">
                                            <p:txEl>
                                              <p:pRg st="0" end="0"/>
                                            </p:txEl>
                                          </p:spTgt>
                                        </p:tgtEl>
                                      </p:cBhvr>
                                    </p:animEffect>
                                    <p:anim calcmode="lin" valueType="num">
                                      <p:cBhvr>
                                        <p:cTn id="2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6">
                                            <p:txEl>
                                              <p:pRg st="0" end="0"/>
                                            </p:txEl>
                                          </p:spTgt>
                                        </p:tgtEl>
                                        <p:attrNameLst>
                                          <p:attrName>style.visibility</p:attrName>
                                        </p:attrNameLst>
                                      </p:cBhvr>
                                      <p:to>
                                        <p:strVal val="visible"/>
                                      </p:to>
                                    </p:set>
                                    <p:animEffect transition="in" filter="fade">
                                      <p:cBhvr>
                                        <p:cTn id="33" dur="1000"/>
                                        <p:tgtEl>
                                          <p:spTgt spid="16">
                                            <p:txEl>
                                              <p:pRg st="0" end="0"/>
                                            </p:txEl>
                                          </p:spTgt>
                                        </p:tgtEl>
                                      </p:cBhvr>
                                    </p:animEffect>
                                    <p:anim calcmode="lin" valueType="num">
                                      <p:cBhvr>
                                        <p:cTn id="3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553720" y="937029"/>
            <a:ext cx="10972800" cy="579120"/>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sz="4800" dirty="0">
                <a:solidFill>
                  <a:schemeClr val="tx1"/>
                </a:solidFill>
                <a:latin typeface="Sitka Heading" panose="02000505000000020004" pitchFamily="2" charset="0"/>
                <a:cs typeface="Times New Roman" pitchFamily="18" charset="0"/>
              </a:rPr>
              <a:t>3.1. MỤC TIÊU TỔNG QUÁT</a:t>
            </a:r>
            <a:endParaRPr lang="en-US" sz="4800" dirty="0">
              <a:solidFill>
                <a:schemeClr val="tx1"/>
              </a:solidFill>
              <a:latin typeface="Sitka Heading" panose="02000505000000020004" pitchFamily="2" charset="0"/>
              <a:cs typeface="Times New Roman" pitchFamily="18" charset="0"/>
            </a:endParaRPr>
          </a:p>
        </p:txBody>
      </p:sp>
      <p:sp>
        <p:nvSpPr>
          <p:cNvPr id="4" name="TextBox 3">
            <a:extLst>
              <a:ext uri="{FF2B5EF4-FFF2-40B4-BE49-F238E27FC236}">
                <a16:creationId xmlns:a16="http://schemas.microsoft.com/office/drawing/2014/main" id="{20AAD38E-E40B-45B9-9264-27E479AD3B5A}"/>
              </a:ext>
            </a:extLst>
          </p:cNvPr>
          <p:cNvSpPr txBox="1"/>
          <p:nvPr/>
        </p:nvSpPr>
        <p:spPr>
          <a:xfrm>
            <a:off x="553720" y="2380079"/>
            <a:ext cx="11320550" cy="3785652"/>
          </a:xfrm>
          <a:prstGeom prst="rect">
            <a:avLst/>
          </a:prstGeom>
          <a:noFill/>
        </p:spPr>
        <p:txBody>
          <a:bodyPr wrap="square">
            <a:spAutoFit/>
          </a:bodyPr>
          <a:lstStyle/>
          <a:p>
            <a:pPr marL="457200" indent="-457200" algn="just">
              <a:buFontTx/>
              <a:buChar char="-"/>
            </a:pPr>
            <a:r>
              <a:rPr lang="vi-VN" sz="4000">
                <a:cs typeface="Times New Roman" panose="02020603050405020304" pitchFamily="18" charset="0"/>
              </a:rPr>
              <a:t>Nâng </a:t>
            </a:r>
            <a:r>
              <a:rPr lang="vi-VN" sz="4000" dirty="0">
                <a:cs typeface="Times New Roman" panose="02020603050405020304" pitchFamily="18" charset="0"/>
              </a:rPr>
              <a:t>cao năng lực lãnh đạo, năng lực cầm quyền và sức chiến đấu của </a:t>
            </a:r>
            <a:r>
              <a:rPr lang="vi-VN" sz="4000">
                <a:cs typeface="Times New Roman" panose="02020603050405020304" pitchFamily="18" charset="0"/>
              </a:rPr>
              <a:t>Đảng;</a:t>
            </a:r>
            <a:endParaRPr lang="en-US" sz="4000">
              <a:cs typeface="Times New Roman" panose="02020603050405020304" pitchFamily="18" charset="0"/>
            </a:endParaRPr>
          </a:p>
          <a:p>
            <a:pPr marL="457200" indent="-457200" algn="just">
              <a:buFontTx/>
              <a:buChar char="-"/>
            </a:pPr>
            <a:r>
              <a:rPr lang="vi-VN" sz="4000">
                <a:cs typeface="Times New Roman" panose="02020603050405020304" pitchFamily="18" charset="0"/>
              </a:rPr>
              <a:t>Xây dựng Đảng và hệ thống chính trị trong sạch,</a:t>
            </a:r>
            <a:r>
              <a:rPr lang="en-US" sz="4000">
                <a:cs typeface="Times New Roman" panose="02020603050405020304" pitchFamily="18" charset="0"/>
              </a:rPr>
              <a:t> </a:t>
            </a:r>
            <a:r>
              <a:rPr lang="vi-VN" sz="4000">
                <a:cs typeface="Times New Roman" panose="02020603050405020304" pitchFamily="18" charset="0"/>
              </a:rPr>
              <a:t>vững mạnh toàn diện</a:t>
            </a:r>
            <a:r>
              <a:rPr lang="en-US" sz="4000">
                <a:cs typeface="Times New Roman" panose="02020603050405020304" pitchFamily="18" charset="0"/>
              </a:rPr>
              <a:t>;</a:t>
            </a:r>
          </a:p>
          <a:p>
            <a:pPr marL="457200" indent="-457200" algn="just">
              <a:buFontTx/>
              <a:buChar char="-"/>
            </a:pPr>
            <a:r>
              <a:rPr lang="en-US" sz="4000">
                <a:cs typeface="Times New Roman" panose="02020603050405020304" pitchFamily="18" charset="0"/>
              </a:rPr>
              <a:t>C</a:t>
            </a:r>
            <a:r>
              <a:rPr lang="vi-VN" sz="4000">
                <a:cs typeface="Times New Roman" panose="02020603050405020304" pitchFamily="18" charset="0"/>
              </a:rPr>
              <a:t>ủng cố, tăng cường niềm tin của nhân dân đối với Đảng, Nhà nước, chế độ XHCN; </a:t>
            </a:r>
            <a:endParaRPr lang="en-US" sz="4000">
              <a:cs typeface="Times New Roman" panose="02020603050405020304" pitchFamily="18" charset="0"/>
            </a:endParaRPr>
          </a:p>
        </p:txBody>
      </p:sp>
    </p:spTree>
    <p:extLst>
      <p:ext uri="{BB962C8B-B14F-4D97-AF65-F5344CB8AC3E}">
        <p14:creationId xmlns:p14="http://schemas.microsoft.com/office/powerpoint/2010/main" val="41853806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E5CAC99-1529-44DA-953B-336B56841C94}"/>
              </a:ext>
            </a:extLst>
          </p:cNvPr>
          <p:cNvSpPr txBox="1">
            <a:spLocks/>
          </p:cNvSpPr>
          <p:nvPr/>
        </p:nvSpPr>
        <p:spPr>
          <a:xfrm>
            <a:off x="934720" y="627797"/>
            <a:ext cx="10474808" cy="972821"/>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Heading" panose="02000505000000020004" pitchFamily="2" charset="0"/>
                <a:cs typeface="Times New Roman" pitchFamily="18" charset="0"/>
              </a:rPr>
              <a:t>HẠNH PHÚC</a:t>
            </a:r>
            <a:endParaRPr lang="en-US" dirty="0">
              <a:solidFill>
                <a:schemeClr val="tx1"/>
              </a:solidFill>
              <a:latin typeface="Sitka Heading" panose="02000505000000020004" pitchFamily="2" charset="0"/>
              <a:cs typeface="Times New Roman" pitchFamily="18" charset="0"/>
            </a:endParaRPr>
          </a:p>
        </p:txBody>
      </p:sp>
      <p:sp>
        <p:nvSpPr>
          <p:cNvPr id="13" name="TextBox 12">
            <a:extLst>
              <a:ext uri="{FF2B5EF4-FFF2-40B4-BE49-F238E27FC236}">
                <a16:creationId xmlns:a16="http://schemas.microsoft.com/office/drawing/2014/main" id="{D5949D18-C50A-42B7-9A31-FFC0CD1936B0}"/>
              </a:ext>
            </a:extLst>
          </p:cNvPr>
          <p:cNvSpPr txBox="1"/>
          <p:nvPr/>
        </p:nvSpPr>
        <p:spPr>
          <a:xfrm>
            <a:off x="934720" y="1639828"/>
            <a:ext cx="10698480" cy="1200329"/>
          </a:xfrm>
          <a:prstGeom prst="rect">
            <a:avLst/>
          </a:prstGeom>
          <a:solidFill>
            <a:srgbClr val="FFFF00"/>
          </a:solidFill>
        </p:spPr>
        <p:txBody>
          <a:bodyPr wrap="square">
            <a:spAutoFit/>
          </a:bodyPr>
          <a:lstStyle/>
          <a:p>
            <a:pPr algn="ctr"/>
            <a:r>
              <a:rPr lang="vi-VN" sz="3600" i="1" dirty="0">
                <a:solidFill>
                  <a:srgbClr val="FF0000"/>
                </a:solidFill>
                <a:cs typeface="Times New Roman" panose="02020603050405020304" pitchFamily="18" charset="0"/>
              </a:rPr>
              <a:t>Hạnh phúc là một điểm được nhấn mạnh trong các văn kiện tại Đại hội XIII. Cụ thể: </a:t>
            </a:r>
            <a:endParaRPr lang="en-US" sz="3600" i="1" dirty="0">
              <a:solidFill>
                <a:srgbClr val="FF0000"/>
              </a:solidFill>
              <a:cs typeface="Times New Roman" panose="02020603050405020304" pitchFamily="18" charset="0"/>
            </a:endParaRPr>
          </a:p>
        </p:txBody>
      </p:sp>
      <p:sp>
        <p:nvSpPr>
          <p:cNvPr id="8" name="TextBox 7">
            <a:extLst>
              <a:ext uri="{FF2B5EF4-FFF2-40B4-BE49-F238E27FC236}">
                <a16:creationId xmlns:a16="http://schemas.microsoft.com/office/drawing/2014/main" id="{881C0947-CE41-4A5F-9472-3EE597C2ABEB}"/>
              </a:ext>
            </a:extLst>
          </p:cNvPr>
          <p:cNvSpPr txBox="1"/>
          <p:nvPr/>
        </p:nvSpPr>
        <p:spPr>
          <a:xfrm>
            <a:off x="1173707" y="2919216"/>
            <a:ext cx="10459494" cy="584775"/>
          </a:xfrm>
          <a:prstGeom prst="rect">
            <a:avLst/>
          </a:prstGeom>
          <a:solidFill>
            <a:schemeClr val="tx2">
              <a:lumMod val="60000"/>
              <a:lumOff val="40000"/>
            </a:schemeClr>
          </a:solidFill>
        </p:spPr>
        <p:txBody>
          <a:bodyPr wrap="square">
            <a:spAutoFit/>
          </a:bodyPr>
          <a:lstStyle/>
          <a:p>
            <a:pPr algn="just"/>
            <a:r>
              <a:rPr lang="vi-VN" sz="3200">
                <a:cs typeface="Times New Roman" panose="02020603050405020304" pitchFamily="18" charset="0"/>
              </a:rPr>
              <a:t>Chủ </a:t>
            </a:r>
            <a:r>
              <a:rPr lang="vi-VN" sz="3200" dirty="0">
                <a:cs typeface="Times New Roman" panose="02020603050405020304" pitchFamily="18" charset="0"/>
              </a:rPr>
              <a:t>tịch Hồ Chí Minh đề cao giá trị hạnh phúc. </a:t>
            </a:r>
            <a:endParaRPr lang="en-US" sz="3200" dirty="0">
              <a:cs typeface="Times New Roman" panose="02020603050405020304" pitchFamily="18" charset="0"/>
            </a:endParaRPr>
          </a:p>
        </p:txBody>
      </p:sp>
      <p:sp>
        <p:nvSpPr>
          <p:cNvPr id="7" name="TextBox 6">
            <a:extLst>
              <a:ext uri="{FF2B5EF4-FFF2-40B4-BE49-F238E27FC236}">
                <a16:creationId xmlns:a16="http://schemas.microsoft.com/office/drawing/2014/main" id="{73F15E72-668D-414C-9244-7A0EFD5A38BC}"/>
              </a:ext>
            </a:extLst>
          </p:cNvPr>
          <p:cNvSpPr txBox="1"/>
          <p:nvPr/>
        </p:nvSpPr>
        <p:spPr>
          <a:xfrm>
            <a:off x="1173706" y="3575462"/>
            <a:ext cx="10459495" cy="1569660"/>
          </a:xfrm>
          <a:prstGeom prst="rect">
            <a:avLst/>
          </a:prstGeom>
          <a:solidFill>
            <a:schemeClr val="tx2">
              <a:lumMod val="60000"/>
              <a:lumOff val="40000"/>
            </a:schemeClr>
          </a:solidFill>
        </p:spPr>
        <p:txBody>
          <a:bodyPr wrap="square">
            <a:spAutoFit/>
          </a:bodyPr>
          <a:lstStyle/>
          <a:p>
            <a:pPr algn="just"/>
            <a:r>
              <a:rPr lang="vi-VN" sz="3200">
                <a:cs typeface="Times New Roman" panose="02020603050405020304" pitchFamily="18" charset="0"/>
              </a:rPr>
              <a:t>Các </a:t>
            </a:r>
            <a:r>
              <a:rPr lang="vi-VN" sz="3200" dirty="0">
                <a:cs typeface="Times New Roman" panose="02020603050405020304" pitchFamily="18" charset="0"/>
              </a:rPr>
              <a:t>văn kiện Đại hội XIII đề cao khát vọng phát triển đất nước phồn vinh, hạnh phúc, đem lại hạnh phúc cho nhân dân. </a:t>
            </a:r>
            <a:endParaRPr lang="en-US" sz="3200" dirty="0">
              <a:cs typeface="Times New Roman" panose="02020603050405020304" pitchFamily="18" charset="0"/>
            </a:endParaRPr>
          </a:p>
        </p:txBody>
      </p:sp>
      <p:sp>
        <p:nvSpPr>
          <p:cNvPr id="9" name="TextBox 8">
            <a:extLst>
              <a:ext uri="{FF2B5EF4-FFF2-40B4-BE49-F238E27FC236}">
                <a16:creationId xmlns:a16="http://schemas.microsoft.com/office/drawing/2014/main" id="{3B53559A-1D24-4F5B-8EE9-D423D944E3C7}"/>
              </a:ext>
            </a:extLst>
          </p:cNvPr>
          <p:cNvSpPr txBox="1"/>
          <p:nvPr/>
        </p:nvSpPr>
        <p:spPr>
          <a:xfrm>
            <a:off x="1173706" y="5211461"/>
            <a:ext cx="10459495" cy="1569660"/>
          </a:xfrm>
          <a:prstGeom prst="rect">
            <a:avLst/>
          </a:prstGeom>
          <a:solidFill>
            <a:schemeClr val="tx2">
              <a:lumMod val="60000"/>
              <a:lumOff val="40000"/>
            </a:schemeClr>
          </a:solidFill>
        </p:spPr>
        <p:txBody>
          <a:bodyPr wrap="square">
            <a:spAutoFit/>
          </a:bodyPr>
          <a:lstStyle/>
          <a:p>
            <a:r>
              <a:rPr lang="vi-VN" sz="3200">
                <a:cs typeface="Times New Roman" panose="02020603050405020304" pitchFamily="18" charset="0"/>
              </a:rPr>
              <a:t>Thế </a:t>
            </a:r>
            <a:r>
              <a:rPr lang="vi-VN" sz="3200" dirty="0">
                <a:cs typeface="Times New Roman" panose="02020603050405020304" pitchFamily="18" charset="0"/>
              </a:rPr>
              <a:t>giới hiện nay rất coi trọng chỉ số hạnh phúc của người dân để đánh giá về sự tiến bộ, ưu việt của các quốc gia. </a:t>
            </a:r>
            <a:endParaRPr lang="en-US" sz="3200" dirty="0">
              <a:cs typeface="Times New Roman" panose="02020603050405020304" pitchFamily="18" charset="0"/>
            </a:endParaRPr>
          </a:p>
        </p:txBody>
      </p:sp>
      <p:sp>
        <p:nvSpPr>
          <p:cNvPr id="5" name="Right Arrow 4"/>
          <p:cNvSpPr/>
          <p:nvPr/>
        </p:nvSpPr>
        <p:spPr>
          <a:xfrm>
            <a:off x="464024" y="3047827"/>
            <a:ext cx="709682" cy="2923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64024" y="4203510"/>
            <a:ext cx="709682" cy="3548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64024" y="5718412"/>
            <a:ext cx="709682" cy="4094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90026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7">
                                            <p:txEl>
                                              <p:pRg st="0" end="0"/>
                                            </p:txEl>
                                          </p:spTgt>
                                        </p:tgtEl>
                                        <p:attrNameLst>
                                          <p:attrName>style.visibility</p:attrName>
                                        </p:attrNameLst>
                                      </p:cBhvr>
                                      <p:to>
                                        <p:strVal val="visible"/>
                                      </p:to>
                                    </p:set>
                                    <p:animEffect transition="in" filter="fade">
                                      <p:cBhvr>
                                        <p:cTn id="26" dur="1000"/>
                                        <p:tgtEl>
                                          <p:spTgt spid="7">
                                            <p:txEl>
                                              <p:pRg st="0" end="0"/>
                                            </p:txEl>
                                          </p:spTgt>
                                        </p:tgtEl>
                                      </p:cBhvr>
                                    </p:animEffect>
                                    <p:anim calcmode="lin" valueType="num">
                                      <p:cBhvr>
                                        <p:cTn id="27"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animBg="1"/>
      <p:bldP spid="8" grpId="0" animBg="1"/>
      <p:bldP spid="9"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038" y="2933969"/>
            <a:ext cx="9845142" cy="990062"/>
          </a:xfrm>
        </p:spPr>
        <p:txBody>
          <a:bodyPr>
            <a:noAutofit/>
          </a:bodyPr>
          <a:lstStyle/>
          <a:p>
            <a:pPr algn="ctr"/>
            <a:r>
              <a:rPr lang="en-US" sz="10000" b="1">
                <a:solidFill>
                  <a:srgbClr val="699841"/>
                </a:solidFill>
                <a:latin typeface="Times New Roman" panose="02020603050405020304" pitchFamily="18" charset="0"/>
                <a:cs typeface="Times New Roman" panose="02020603050405020304" pitchFamily="18" charset="0"/>
              </a:rPr>
              <a:t>XIN CẢM ƠN</a:t>
            </a:r>
            <a:r>
              <a:rPr lang="en-US" sz="10000" b="1">
                <a:solidFill>
                  <a:srgbClr val="699841"/>
                </a:solidFill>
              </a:rPr>
              <a:t>!</a:t>
            </a:r>
          </a:p>
        </p:txBody>
      </p:sp>
    </p:spTree>
    <p:extLst>
      <p:ext uri="{BB962C8B-B14F-4D97-AF65-F5344CB8AC3E}">
        <p14:creationId xmlns:p14="http://schemas.microsoft.com/office/powerpoint/2010/main" val="381505970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217377" y="451513"/>
            <a:ext cx="10972800" cy="579120"/>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sz="4800" dirty="0">
                <a:solidFill>
                  <a:schemeClr val="tx1"/>
                </a:solidFill>
                <a:latin typeface="Sitka Heading" panose="02000505000000020004" pitchFamily="2" charset="0"/>
                <a:cs typeface="Times New Roman" pitchFamily="18" charset="0"/>
              </a:rPr>
              <a:t>3.1. MỤC TIÊU TỔNG QUÁT</a:t>
            </a:r>
            <a:endParaRPr lang="en-US" sz="4800" dirty="0">
              <a:solidFill>
                <a:schemeClr val="tx1"/>
              </a:solidFill>
              <a:latin typeface="Sitka Heading" panose="02000505000000020004" pitchFamily="2" charset="0"/>
              <a:cs typeface="Times New Roman" pitchFamily="18" charset="0"/>
            </a:endParaRPr>
          </a:p>
        </p:txBody>
      </p:sp>
      <p:sp>
        <p:nvSpPr>
          <p:cNvPr id="7" name="TextBox 6">
            <a:extLst>
              <a:ext uri="{FF2B5EF4-FFF2-40B4-BE49-F238E27FC236}">
                <a16:creationId xmlns:a16="http://schemas.microsoft.com/office/drawing/2014/main" id="{E8DCCBFA-CB82-41D9-80D8-F964A6444F45}"/>
              </a:ext>
            </a:extLst>
          </p:cNvPr>
          <p:cNvSpPr txBox="1"/>
          <p:nvPr/>
        </p:nvSpPr>
        <p:spPr>
          <a:xfrm>
            <a:off x="314488" y="1380423"/>
            <a:ext cx="11409680" cy="5078313"/>
          </a:xfrm>
          <a:prstGeom prst="rect">
            <a:avLst/>
          </a:prstGeom>
          <a:noFill/>
        </p:spPr>
        <p:txBody>
          <a:bodyPr wrap="square">
            <a:spAutoFit/>
          </a:bodyPr>
          <a:lstStyle/>
          <a:p>
            <a:pPr marL="457200" indent="-457200" algn="just">
              <a:buFontTx/>
              <a:buChar char="-"/>
            </a:pPr>
            <a:r>
              <a:rPr lang="vi-VN" sz="3600">
                <a:cs typeface="Times New Roman" panose="02020603050405020304" pitchFamily="18" charset="0"/>
              </a:rPr>
              <a:t>Khơi </a:t>
            </a:r>
            <a:r>
              <a:rPr lang="vi-VN" sz="3600" dirty="0">
                <a:cs typeface="Times New Roman" panose="02020603050405020304" pitchFamily="18" charset="0"/>
              </a:rPr>
              <a:t>dậy khát vọng phát triển đất nước phồn vinh, hạnh phúc, phát huy ý chí và sức mạnh đại đoàn kết toàn dân tộc kết hợp với sức mạnh thời đại</a:t>
            </a:r>
            <a:r>
              <a:rPr lang="vi-VN" sz="3600">
                <a:cs typeface="Times New Roman" panose="02020603050405020304" pitchFamily="18" charset="0"/>
              </a:rPr>
              <a:t>; </a:t>
            </a:r>
            <a:endParaRPr lang="en-US" sz="3600">
              <a:cs typeface="Times New Roman" panose="02020603050405020304" pitchFamily="18" charset="0"/>
            </a:endParaRPr>
          </a:p>
          <a:p>
            <a:pPr marL="457200" indent="-457200" algn="just">
              <a:buFontTx/>
              <a:buChar char="-"/>
            </a:pPr>
            <a:r>
              <a:rPr lang="vi-VN" sz="3600">
                <a:cs typeface="Times New Roman" panose="02020603050405020304" pitchFamily="18" charset="0"/>
              </a:rPr>
              <a:t>Đẩy mạnh toàn diện, đồng bộ công cuộc đổi mới, công nghiệp hóa, hiện đại hóa;</a:t>
            </a:r>
            <a:endParaRPr lang="en-US" sz="3600">
              <a:cs typeface="Times New Roman" panose="02020603050405020304" pitchFamily="18" charset="0"/>
            </a:endParaRPr>
          </a:p>
          <a:p>
            <a:pPr marL="457200" indent="-457200" algn="just">
              <a:buFontTx/>
              <a:buChar char="-"/>
            </a:pPr>
            <a:r>
              <a:rPr lang="vi-VN" sz="3600">
                <a:cs typeface="Times New Roman" panose="02020603050405020304" pitchFamily="18" charset="0"/>
              </a:rPr>
              <a:t>Xây dựng và bảo vệ vững chắc Tổ quốc, giữ vững môi trường hòa bình, ổn định; </a:t>
            </a:r>
            <a:endParaRPr lang="en-US" sz="3600">
              <a:cs typeface="Times New Roman" panose="02020603050405020304" pitchFamily="18" charset="0"/>
            </a:endParaRPr>
          </a:p>
          <a:p>
            <a:pPr marL="457200" indent="-457200" algn="just">
              <a:buFontTx/>
              <a:buChar char="-"/>
            </a:pPr>
            <a:r>
              <a:rPr lang="vi-VN" sz="3600">
                <a:cs typeface="Times New Roman" panose="02020603050405020304" pitchFamily="18" charset="0"/>
              </a:rPr>
              <a:t>Phấn đấu đến giữa thế kỷ XXI, nước ta trở thành nước phát triển, theo định hướng </a:t>
            </a:r>
            <a:r>
              <a:rPr lang="en-US" sz="3600">
                <a:cs typeface="Times New Roman" panose="02020603050405020304" pitchFamily="18" charset="0"/>
              </a:rPr>
              <a:t>XHCN</a:t>
            </a:r>
            <a:r>
              <a:rPr lang="vi-VN" sz="3600">
                <a:cs typeface="Times New Roman" panose="02020603050405020304" pitchFamily="18" charset="0"/>
              </a:rPr>
              <a:t>.</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28404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1000"/>
                                        <p:tgtEl>
                                          <p:spTgt spid="7">
                                            <p:txEl>
                                              <p:pRg st="0" end="0"/>
                                            </p:txEl>
                                          </p:spTgt>
                                        </p:tgtEl>
                                      </p:cBhvr>
                                    </p:animEffect>
                                    <p:anim calcmode="lin" valueType="num">
                                      <p:cBhvr>
                                        <p:cTn id="13"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fade">
                                      <p:cBhvr>
                                        <p:cTn id="19" dur="1000"/>
                                        <p:tgtEl>
                                          <p:spTgt spid="7">
                                            <p:txEl>
                                              <p:pRg st="1" end="1"/>
                                            </p:txEl>
                                          </p:spTgt>
                                        </p:tgtEl>
                                      </p:cBhvr>
                                    </p:animEffect>
                                    <p:anim calcmode="lin" valueType="num">
                                      <p:cBhvr>
                                        <p:cTn id="20"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fade">
                                      <p:cBhvr>
                                        <p:cTn id="26" dur="1000"/>
                                        <p:tgtEl>
                                          <p:spTgt spid="7">
                                            <p:txEl>
                                              <p:pRg st="2" end="2"/>
                                            </p:txEl>
                                          </p:spTgt>
                                        </p:tgtEl>
                                      </p:cBhvr>
                                    </p:animEffect>
                                    <p:anim calcmode="lin" valueType="num">
                                      <p:cBhvr>
                                        <p:cTn id="27"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animEffect transition="in" filter="fade">
                                      <p:cBhvr>
                                        <p:cTn id="33" dur="1000"/>
                                        <p:tgtEl>
                                          <p:spTgt spid="7">
                                            <p:txEl>
                                              <p:pRg st="3" end="3"/>
                                            </p:txEl>
                                          </p:spTgt>
                                        </p:tgtEl>
                                      </p:cBhvr>
                                    </p:animEffect>
                                    <p:anim calcmode="lin" valueType="num">
                                      <p:cBhvr>
                                        <p:cTn id="34"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8DCCBFA-CB82-41D9-80D8-F964A6444F45}"/>
              </a:ext>
            </a:extLst>
          </p:cNvPr>
          <p:cNvSpPr txBox="1"/>
          <p:nvPr/>
        </p:nvSpPr>
        <p:spPr>
          <a:xfrm>
            <a:off x="567358" y="1698781"/>
            <a:ext cx="11125199" cy="707886"/>
          </a:xfrm>
          <a:prstGeom prst="rect">
            <a:avLst/>
          </a:prstGeom>
          <a:solidFill>
            <a:srgbClr val="699841"/>
          </a:solidFill>
        </p:spPr>
        <p:txBody>
          <a:bodyPr wrap="square">
            <a:spAutoFit/>
          </a:bodyPr>
          <a:lstStyle/>
          <a:p>
            <a:pPr marL="457200" indent="-457200" algn="just">
              <a:buFont typeface="Arial" pitchFamily="34" charset="0"/>
              <a:buChar char="•"/>
            </a:pPr>
            <a:r>
              <a:rPr lang="vi-VN" sz="4000" i="1">
                <a:cs typeface="Times New Roman" panose="02020603050405020304" pitchFamily="18" charset="0"/>
              </a:rPr>
              <a:t>“</a:t>
            </a:r>
            <a:r>
              <a:rPr lang="vi-VN" sz="4000" i="1" dirty="0">
                <a:cs typeface="Times New Roman" panose="02020603050405020304" pitchFamily="18" charset="0"/>
              </a:rPr>
              <a:t>năng lực cầm quyền” </a:t>
            </a:r>
            <a:endParaRPr lang="en-US" sz="2800" i="1" dirty="0">
              <a:cs typeface="Times New Roman" panose="02020603050405020304" pitchFamily="18" charset="0"/>
            </a:endParaRPr>
          </a:p>
        </p:txBody>
      </p:sp>
      <p:sp>
        <p:nvSpPr>
          <p:cNvPr id="8" name="TextBox 7">
            <a:extLst>
              <a:ext uri="{FF2B5EF4-FFF2-40B4-BE49-F238E27FC236}">
                <a16:creationId xmlns:a16="http://schemas.microsoft.com/office/drawing/2014/main" id="{B5FFF2F8-6A9B-4B38-BFB0-D6F0D08B618C}"/>
              </a:ext>
            </a:extLst>
          </p:cNvPr>
          <p:cNvSpPr txBox="1"/>
          <p:nvPr/>
        </p:nvSpPr>
        <p:spPr>
          <a:xfrm>
            <a:off x="567359" y="2557767"/>
            <a:ext cx="11115040" cy="707886"/>
          </a:xfrm>
          <a:prstGeom prst="rect">
            <a:avLst/>
          </a:prstGeom>
          <a:solidFill>
            <a:srgbClr val="699841"/>
          </a:solidFill>
        </p:spPr>
        <p:txBody>
          <a:bodyPr wrap="square">
            <a:spAutoFit/>
          </a:bodyPr>
          <a:lstStyle/>
          <a:p>
            <a:pPr marL="457200" indent="-457200" algn="just">
              <a:buFont typeface="Arial" pitchFamily="34" charset="0"/>
              <a:buChar char="•"/>
            </a:pPr>
            <a:r>
              <a:rPr lang="en-US" sz="4000" i="1">
                <a:latin typeface="Arial" pitchFamily="34" charset="0"/>
                <a:ea typeface="Times New Roman" panose="02020603050405020304" pitchFamily="18" charset="0"/>
                <a:cs typeface="Arial" pitchFamily="34" charset="0"/>
              </a:rPr>
              <a:t>“hệ </a:t>
            </a:r>
            <a:r>
              <a:rPr lang="en-US" sz="4000" i="1" dirty="0" err="1">
                <a:latin typeface="Arial" pitchFamily="34" charset="0"/>
                <a:ea typeface="Times New Roman" panose="02020603050405020304" pitchFamily="18" charset="0"/>
                <a:cs typeface="Arial" pitchFamily="34" charset="0"/>
              </a:rPr>
              <a:t>thống</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chính</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trị</a:t>
            </a:r>
            <a:r>
              <a:rPr lang="en-US" sz="4000" i="1" dirty="0">
                <a:latin typeface="Arial" pitchFamily="34" charset="0"/>
                <a:ea typeface="Times New Roman" panose="02020603050405020304" pitchFamily="18" charset="0"/>
                <a:cs typeface="Arial" pitchFamily="34" charset="0"/>
              </a:rPr>
              <a:t>”</a:t>
            </a:r>
            <a:r>
              <a:rPr lang="en-US" sz="4000" dirty="0">
                <a:latin typeface="Arial" pitchFamily="34" charset="0"/>
                <a:ea typeface="Times New Roman" panose="02020603050405020304" pitchFamily="18" charset="0"/>
                <a:cs typeface="Arial" pitchFamily="34" charset="0"/>
              </a:rPr>
              <a:t>, </a:t>
            </a:r>
            <a:r>
              <a:rPr lang="en-US" sz="4000" i="1" dirty="0">
                <a:latin typeface="Arial" pitchFamily="34" charset="0"/>
                <a:ea typeface="Times New Roman" panose="02020603050405020304" pitchFamily="18" charset="0"/>
                <a:cs typeface="Arial" pitchFamily="34" charset="0"/>
              </a:rPr>
              <a:t>“</a:t>
            </a:r>
            <a:r>
              <a:rPr lang="en-US" sz="4000" i="1" dirty="0" err="1">
                <a:latin typeface="Arial" pitchFamily="34" charset="0"/>
                <a:ea typeface="Times New Roman" panose="02020603050405020304" pitchFamily="18" charset="0"/>
                <a:cs typeface="Arial" pitchFamily="34" charset="0"/>
              </a:rPr>
              <a:t>toàn</a:t>
            </a:r>
            <a:r>
              <a:rPr lang="en-US" sz="4000" i="1" dirty="0">
                <a:latin typeface="Arial" pitchFamily="34" charset="0"/>
                <a:ea typeface="Times New Roman" panose="02020603050405020304" pitchFamily="18" charset="0"/>
                <a:cs typeface="Arial" pitchFamily="34" charset="0"/>
              </a:rPr>
              <a:t> </a:t>
            </a:r>
            <a:r>
              <a:rPr lang="en-US" sz="4000" i="1" dirty="0" err="1">
                <a:latin typeface="Arial" pitchFamily="34" charset="0"/>
                <a:ea typeface="Times New Roman" panose="02020603050405020304" pitchFamily="18" charset="0"/>
                <a:cs typeface="Arial" pitchFamily="34" charset="0"/>
              </a:rPr>
              <a:t>diện</a:t>
            </a:r>
            <a:r>
              <a:rPr lang="en-US" sz="4000" i="1" dirty="0">
                <a:latin typeface="Arial" pitchFamily="34" charset="0"/>
                <a:ea typeface="Times New Roman" panose="02020603050405020304" pitchFamily="18" charset="0"/>
                <a:cs typeface="Arial" pitchFamily="34" charset="0"/>
              </a:rPr>
              <a:t>”</a:t>
            </a:r>
            <a:r>
              <a:rPr lang="en-US" sz="4000" dirty="0">
                <a:latin typeface="Arial" pitchFamily="34" charset="0"/>
                <a:ea typeface="Times New Roman" panose="02020603050405020304" pitchFamily="18" charset="0"/>
                <a:cs typeface="Arial" pitchFamily="34" charset="0"/>
              </a:rPr>
              <a:t>,</a:t>
            </a:r>
            <a:r>
              <a:rPr lang="en-US" sz="2800" dirty="0">
                <a:latin typeface="Times New Roman" panose="02020603050405020304" pitchFamily="18" charset="0"/>
                <a:ea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37F0E04B-60DF-44ED-95DC-E9DE64025EAE}"/>
              </a:ext>
            </a:extLst>
          </p:cNvPr>
          <p:cNvSpPr txBox="1"/>
          <p:nvPr/>
        </p:nvSpPr>
        <p:spPr>
          <a:xfrm>
            <a:off x="577518" y="3371913"/>
            <a:ext cx="11115040" cy="1323439"/>
          </a:xfrm>
          <a:prstGeom prst="rect">
            <a:avLst/>
          </a:prstGeom>
          <a:solidFill>
            <a:srgbClr val="699841"/>
          </a:solidFill>
        </p:spPr>
        <p:txBody>
          <a:bodyPr wrap="square">
            <a:spAutoFit/>
          </a:bodyPr>
          <a:lstStyle/>
          <a:p>
            <a:pPr marL="457200" indent="-457200">
              <a:buFont typeface="Arial" pitchFamily="34" charset="0"/>
              <a:buChar char="•"/>
            </a:pPr>
            <a:r>
              <a:rPr kumimoji="0" lang="en-US" sz="4000" b="0" i="1" u="none" strike="noStrike" kern="1200" cap="none" spc="0" normalizeH="0" baseline="0" noProof="0">
                <a:ln>
                  <a:noFill/>
                </a:ln>
                <a:solidFill>
                  <a:prstClr val="black"/>
                </a:solidFill>
                <a:effectLst/>
                <a:uLnTx/>
                <a:uFillTx/>
                <a:latin typeface="Arial" pitchFamily="34" charset="0"/>
                <a:ea typeface="Times New Roman" panose="02020603050405020304" pitchFamily="18" charset="0"/>
                <a:cs typeface="Arial" pitchFamily="34" charset="0"/>
              </a:rPr>
              <a:t>“</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tăng</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cường</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niềm</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tin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của</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nhân</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dân</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đối</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với</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Đảng</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Nhà</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nước</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dirty="0" err="1">
                <a:ln>
                  <a:noFill/>
                </a:ln>
                <a:solidFill>
                  <a:prstClr val="black"/>
                </a:solidFill>
                <a:effectLst/>
                <a:uLnTx/>
                <a:uFillTx/>
                <a:latin typeface="Arial" pitchFamily="34" charset="0"/>
                <a:ea typeface="Times New Roman" panose="02020603050405020304" pitchFamily="18" charset="0"/>
                <a:cs typeface="Arial" pitchFamily="34" charset="0"/>
              </a:rPr>
              <a:t>chế</a:t>
            </a:r>
            <a:r>
              <a:rPr kumimoji="0" lang="en-US" sz="4000" b="0" i="1" u="none" strike="noStrike" kern="1200" cap="none" spc="0" normalizeH="0" baseline="0" noProof="0" dirty="0">
                <a:ln>
                  <a:noFill/>
                </a:ln>
                <a:solidFill>
                  <a:prstClr val="black"/>
                </a:solidFill>
                <a:effectLst/>
                <a:uLnTx/>
                <a:uFillTx/>
                <a:latin typeface="Arial" pitchFamily="34" charset="0"/>
                <a:ea typeface="Times New Roman" panose="02020603050405020304" pitchFamily="18" charset="0"/>
                <a:cs typeface="Arial" pitchFamily="34" charset="0"/>
              </a:rPr>
              <a:t> </a:t>
            </a:r>
            <a:r>
              <a:rPr kumimoji="0" lang="en-US" sz="4000" b="0" i="1" u="none" strike="noStrike" kern="1200" cap="none" spc="0" normalizeH="0" baseline="0" noProof="0" err="1">
                <a:ln>
                  <a:noFill/>
                </a:ln>
                <a:solidFill>
                  <a:prstClr val="black"/>
                </a:solidFill>
                <a:effectLst/>
                <a:uLnTx/>
                <a:uFillTx/>
                <a:latin typeface="Arial" pitchFamily="34" charset="0"/>
                <a:ea typeface="Times New Roman" panose="02020603050405020304" pitchFamily="18" charset="0"/>
                <a:cs typeface="Arial" pitchFamily="34" charset="0"/>
              </a:rPr>
              <a:t>độ</a:t>
            </a:r>
            <a:r>
              <a:rPr kumimoji="0" lang="en-US" sz="4000" b="0" i="1" u="none" strike="noStrike" kern="1200" cap="none" spc="0" normalizeH="0" baseline="0" noProof="0">
                <a:ln>
                  <a:noFill/>
                </a:ln>
                <a:solidFill>
                  <a:prstClr val="black"/>
                </a:solidFill>
                <a:effectLst/>
                <a:uLnTx/>
                <a:uFillTx/>
                <a:latin typeface="Arial" pitchFamily="34" charset="0"/>
                <a:ea typeface="Times New Roman" panose="02020603050405020304" pitchFamily="18" charset="0"/>
                <a:cs typeface="Arial" pitchFamily="34" charset="0"/>
              </a:rPr>
              <a:t> XHCN”</a:t>
            </a:r>
            <a:endParaRPr lang="en-US" sz="4000" dirty="0">
              <a:latin typeface="Arial" pitchFamily="34" charset="0"/>
              <a:cs typeface="Arial" pitchFamily="34" charset="0"/>
            </a:endParaRPr>
          </a:p>
        </p:txBody>
      </p:sp>
      <p:sp>
        <p:nvSpPr>
          <p:cNvPr id="10" name="Title 1">
            <a:extLst>
              <a:ext uri="{FF2B5EF4-FFF2-40B4-BE49-F238E27FC236}">
                <a16:creationId xmlns:a16="http://schemas.microsoft.com/office/drawing/2014/main" id="{231042E9-A1E0-4EDE-B45A-9CEDB71536C8}"/>
              </a:ext>
            </a:extLst>
          </p:cNvPr>
          <p:cNvSpPr>
            <a:spLocks noGrp="1"/>
          </p:cNvSpPr>
          <p:nvPr>
            <p:ph type="title"/>
          </p:nvPr>
        </p:nvSpPr>
        <p:spPr>
          <a:xfrm>
            <a:off x="666266" y="440556"/>
            <a:ext cx="10396882" cy="1151965"/>
          </a:xfrm>
        </p:spPr>
        <p:txBody>
          <a:bodyPr>
            <a:normAutofit/>
          </a:bodyPr>
          <a:lstStyle/>
          <a:p>
            <a:pPr algn="ctr"/>
            <a:r>
              <a:rPr lang="vi-VN" sz="4900" b="1" dirty="0">
                <a:latin typeface="Sitka Heading" panose="02000505000000020004" pitchFamily="2" charset="0"/>
              </a:rPr>
              <a:t>ĐẠI HỘI ĐẢNG XIII BỔ SUNG</a:t>
            </a:r>
            <a:endParaRPr lang="en-US" sz="4900" b="1" dirty="0">
              <a:latin typeface="Sitka Heading" panose="02000505000000020004" pitchFamily="2" charset="0"/>
            </a:endParaRPr>
          </a:p>
        </p:txBody>
      </p:sp>
      <p:sp>
        <p:nvSpPr>
          <p:cNvPr id="4" name="Slide Number Placeholder 3">
            <a:extLst>
              <a:ext uri="{FF2B5EF4-FFF2-40B4-BE49-F238E27FC236}">
                <a16:creationId xmlns:a16="http://schemas.microsoft.com/office/drawing/2014/main" id="{1E462B81-2A92-4026-9520-62E2B20B2A13}"/>
              </a:ext>
            </a:extLst>
          </p:cNvPr>
          <p:cNvSpPr>
            <a:spLocks noGrp="1"/>
          </p:cNvSpPr>
          <p:nvPr>
            <p:ph type="sldNum" sz="quarter" idx="12"/>
          </p:nvPr>
        </p:nvSpPr>
        <p:spPr>
          <a:xfrm>
            <a:off x="8590663" y="5350244"/>
            <a:ext cx="683339" cy="365125"/>
          </a:xfrm>
          <a:solidFill>
            <a:srgbClr val="699841"/>
          </a:solidFill>
        </p:spPr>
        <p:txBody>
          <a:bodyPr/>
          <a:lstStyle/>
          <a:p>
            <a:fld id="{ACEBD540-6206-4866-842A-6886CBAC8DB2}" type="slidenum">
              <a:rPr lang="en-US" smtClean="0"/>
              <a:t>7</a:t>
            </a:fld>
            <a:endParaRPr lang="en-US"/>
          </a:p>
        </p:txBody>
      </p:sp>
      <p:sp>
        <p:nvSpPr>
          <p:cNvPr id="5" name="TextBox 4"/>
          <p:cNvSpPr txBox="1"/>
          <p:nvPr/>
        </p:nvSpPr>
        <p:spPr>
          <a:xfrm>
            <a:off x="577518" y="4795282"/>
            <a:ext cx="11104881" cy="1200329"/>
          </a:xfrm>
          <a:prstGeom prst="rect">
            <a:avLst/>
          </a:prstGeom>
          <a:solidFill>
            <a:srgbClr val="699841"/>
          </a:solidFill>
        </p:spPr>
        <p:txBody>
          <a:bodyPr wrap="square" rtlCol="0">
            <a:spAutoFit/>
          </a:bodyPr>
          <a:lstStyle/>
          <a:p>
            <a:pPr marL="285750" indent="-285750">
              <a:buFont typeface="Arial" pitchFamily="34" charset="0"/>
              <a:buChar char="•"/>
            </a:pPr>
            <a:r>
              <a:rPr lang="en-US" sz="3600">
                <a:solidFill>
                  <a:srgbClr val="000000"/>
                </a:solidFill>
                <a:latin typeface="Arial" pitchFamily="34" charset="0"/>
                <a:ea typeface="Times New Roman" panose="02020603050405020304" pitchFamily="18" charset="0"/>
                <a:cs typeface="Arial" pitchFamily="34" charset="0"/>
              </a:rPr>
              <a:t>Xác định </a:t>
            </a:r>
            <a:r>
              <a:rPr lang="en-US" sz="3600" i="1">
                <a:solidFill>
                  <a:srgbClr val="000000"/>
                </a:solidFill>
                <a:latin typeface="Arial" pitchFamily="34" charset="0"/>
                <a:ea typeface="Times New Roman" panose="02020603050405020304" pitchFamily="18" charset="0"/>
                <a:cs typeface="Arial" pitchFamily="34" charset="0"/>
              </a:rPr>
              <a:t>“đến giữa thế kỷ XXI, nước ta trở thành nước phát triển, theo định hướng XHCN</a:t>
            </a:r>
            <a:endParaRPr lang="en-US" sz="3600"/>
          </a:p>
        </p:txBody>
      </p:sp>
    </p:spTree>
    <p:extLst>
      <p:ext uri="{BB962C8B-B14F-4D97-AF65-F5344CB8AC3E}">
        <p14:creationId xmlns:p14="http://schemas.microsoft.com/office/powerpoint/2010/main" val="29806780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1000"/>
                                        <p:tgtEl>
                                          <p:spTgt spid="7">
                                            <p:txEl>
                                              <p:pRg st="0" end="0"/>
                                            </p:txEl>
                                          </p:spTgt>
                                        </p:tgtEl>
                                      </p:cBhvr>
                                    </p:animEffect>
                                    <p:anim calcmode="lin" valueType="num">
                                      <p:cBhvr>
                                        <p:cTn id="13"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1DEF28B-983F-458E-AAFB-907B6A531E36}"/>
              </a:ext>
            </a:extLst>
          </p:cNvPr>
          <p:cNvSpPr txBox="1">
            <a:spLocks/>
          </p:cNvSpPr>
          <p:nvPr/>
        </p:nvSpPr>
        <p:spPr>
          <a:xfrm>
            <a:off x="645160" y="568037"/>
            <a:ext cx="10891520" cy="834574"/>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defTabSz="914400"/>
            <a:r>
              <a:rPr lang="vi-VN" dirty="0">
                <a:solidFill>
                  <a:schemeClr val="tx1"/>
                </a:solidFill>
                <a:latin typeface="Sitka Small" panose="02000505000000020004" pitchFamily="2" charset="0"/>
                <a:cs typeface="Times New Roman" pitchFamily="18" charset="0"/>
              </a:rPr>
              <a:t>3.2. MỤC TIÊU CỤ THỂ</a:t>
            </a:r>
            <a:endParaRPr lang="en-US" dirty="0">
              <a:solidFill>
                <a:schemeClr val="tx1"/>
              </a:solidFill>
              <a:latin typeface="Sitka Small" panose="02000505000000020004" pitchFamily="2" charset="0"/>
              <a:cs typeface="Times New Roman" pitchFamily="18" charset="0"/>
            </a:endParaRPr>
          </a:p>
        </p:txBody>
      </p:sp>
      <p:sp>
        <p:nvSpPr>
          <p:cNvPr id="7" name="TextBox 6">
            <a:extLst>
              <a:ext uri="{FF2B5EF4-FFF2-40B4-BE49-F238E27FC236}">
                <a16:creationId xmlns:a16="http://schemas.microsoft.com/office/drawing/2014/main" id="{E8DCCBFA-CB82-41D9-80D8-F964A6444F45}"/>
              </a:ext>
            </a:extLst>
          </p:cNvPr>
          <p:cNvSpPr txBox="1"/>
          <p:nvPr/>
        </p:nvSpPr>
        <p:spPr>
          <a:xfrm>
            <a:off x="421640" y="1796787"/>
            <a:ext cx="11348602" cy="1508105"/>
          </a:xfrm>
          <a:prstGeom prst="rect">
            <a:avLst/>
          </a:prstGeom>
          <a:solidFill>
            <a:srgbClr val="699841"/>
          </a:solidFill>
        </p:spPr>
        <p:txBody>
          <a:bodyPr wrap="square">
            <a:spAutoFit/>
          </a:bodyPr>
          <a:lstStyle/>
          <a:p>
            <a:pPr algn="just"/>
            <a:r>
              <a:rPr lang="en-US" sz="2800">
                <a:cs typeface="Times New Roman" panose="02020603050405020304" pitchFamily="18" charset="0"/>
              </a:rPr>
              <a:t>	</a:t>
            </a:r>
            <a:r>
              <a:rPr lang="vi-VN" sz="2400" u="sng">
                <a:cs typeface="Times New Roman" panose="02020603050405020304" pitchFamily="18" charset="0"/>
              </a:rPr>
              <a:t>Đến </a:t>
            </a:r>
            <a:r>
              <a:rPr lang="vi-VN" sz="2400" u="sng" dirty="0">
                <a:cs typeface="Times New Roman" panose="02020603050405020304" pitchFamily="18" charset="0"/>
              </a:rPr>
              <a:t>năm 2025</a:t>
            </a:r>
            <a:r>
              <a:rPr lang="vi-VN" sz="2400" dirty="0">
                <a:cs typeface="Times New Roman" panose="02020603050405020304" pitchFamily="18" charset="0"/>
              </a:rPr>
              <a:t>, kỷ niệm 50 năm giải phóng hoàn toàn miền Nam, thống nhất đất nước</a:t>
            </a:r>
            <a:r>
              <a:rPr lang="vi-VN" sz="2800" dirty="0">
                <a:cs typeface="Times New Roman" panose="02020603050405020304" pitchFamily="18" charset="0"/>
              </a:rPr>
              <a:t>: </a:t>
            </a:r>
            <a:r>
              <a:rPr lang="en-US" sz="3200" b="1" i="1" dirty="0" err="1">
                <a:cs typeface="Times New Roman" panose="02020603050405020304" pitchFamily="18" charset="0"/>
              </a:rPr>
              <a:t>Là</a:t>
            </a:r>
            <a:r>
              <a:rPr lang="en-US" sz="3200" b="1" i="1" dirty="0">
                <a:cs typeface="Times New Roman" panose="02020603050405020304" pitchFamily="18" charset="0"/>
              </a:rPr>
              <a:t> </a:t>
            </a:r>
            <a:r>
              <a:rPr lang="en-US" sz="3200" b="1" i="1" dirty="0" err="1">
                <a:cs typeface="Times New Roman" panose="02020603050405020304" pitchFamily="18" charset="0"/>
              </a:rPr>
              <a:t>nước</a:t>
            </a:r>
            <a:r>
              <a:rPr lang="en-US" sz="3200" b="1" i="1" dirty="0">
                <a:cs typeface="Times New Roman" panose="02020603050405020304" pitchFamily="18" charset="0"/>
              </a:rPr>
              <a:t> </a:t>
            </a:r>
            <a:r>
              <a:rPr lang="en-US" sz="3200" b="1" i="1" dirty="0" err="1">
                <a:cs typeface="Times New Roman" panose="02020603050405020304" pitchFamily="18" charset="0"/>
              </a:rPr>
              <a:t>đang</a:t>
            </a:r>
            <a:r>
              <a:rPr lang="en-US" sz="3200" b="1" i="1" dirty="0">
                <a:cs typeface="Times New Roman" panose="02020603050405020304" pitchFamily="18" charset="0"/>
              </a:rPr>
              <a:t> </a:t>
            </a:r>
            <a:r>
              <a:rPr lang="en-US" sz="3200" b="1" i="1" dirty="0" err="1">
                <a:cs typeface="Times New Roman" panose="02020603050405020304" pitchFamily="18" charset="0"/>
              </a:rPr>
              <a:t>phát</a:t>
            </a:r>
            <a:r>
              <a:rPr lang="en-US" sz="3200" b="1" i="1" dirty="0">
                <a:cs typeface="Times New Roman" panose="02020603050405020304" pitchFamily="18" charset="0"/>
              </a:rPr>
              <a:t> </a:t>
            </a:r>
            <a:r>
              <a:rPr lang="en-US" sz="3200" b="1" i="1" dirty="0" err="1">
                <a:cs typeface="Times New Roman" panose="02020603050405020304" pitchFamily="18" charset="0"/>
              </a:rPr>
              <a:t>triển</a:t>
            </a:r>
            <a:r>
              <a:rPr lang="en-US" sz="3200" b="1" i="1" dirty="0">
                <a:cs typeface="Times New Roman" panose="02020603050405020304" pitchFamily="18" charset="0"/>
              </a:rPr>
              <a:t>, </a:t>
            </a:r>
            <a:r>
              <a:rPr lang="en-US" sz="3200" b="1" i="1" dirty="0" err="1">
                <a:cs typeface="Times New Roman" panose="02020603050405020304" pitchFamily="18" charset="0"/>
              </a:rPr>
              <a:t>có</a:t>
            </a:r>
            <a:r>
              <a:rPr lang="en-US" sz="3200" b="1" i="1" dirty="0">
                <a:cs typeface="Times New Roman" panose="02020603050405020304" pitchFamily="18" charset="0"/>
              </a:rPr>
              <a:t> </a:t>
            </a:r>
            <a:r>
              <a:rPr lang="en-US" sz="3200" b="1" i="1" dirty="0" err="1">
                <a:cs typeface="Times New Roman" panose="02020603050405020304" pitchFamily="18" charset="0"/>
              </a:rPr>
              <a:t>công</a:t>
            </a:r>
            <a:r>
              <a:rPr lang="en-US" sz="3200" b="1" i="1" dirty="0">
                <a:cs typeface="Times New Roman" panose="02020603050405020304" pitchFamily="18" charset="0"/>
              </a:rPr>
              <a:t> </a:t>
            </a:r>
            <a:r>
              <a:rPr lang="en-US" sz="3200" b="1" i="1" dirty="0" err="1">
                <a:cs typeface="Times New Roman" panose="02020603050405020304" pitchFamily="18" charset="0"/>
              </a:rPr>
              <a:t>nghiệp</a:t>
            </a:r>
            <a:r>
              <a:rPr lang="en-US" sz="3200" b="1" i="1" dirty="0">
                <a:cs typeface="Times New Roman" panose="02020603050405020304" pitchFamily="18" charset="0"/>
              </a:rPr>
              <a:t> </a:t>
            </a:r>
            <a:r>
              <a:rPr lang="en-US" sz="3200" b="1" i="1" dirty="0" err="1">
                <a:cs typeface="Times New Roman" panose="02020603050405020304" pitchFamily="18" charset="0"/>
              </a:rPr>
              <a:t>theo</a:t>
            </a:r>
            <a:r>
              <a:rPr lang="en-US" sz="3200" b="1" i="1" dirty="0">
                <a:cs typeface="Times New Roman" panose="02020603050405020304" pitchFamily="18" charset="0"/>
              </a:rPr>
              <a:t> </a:t>
            </a:r>
            <a:r>
              <a:rPr lang="en-US" sz="3200" b="1" i="1" dirty="0" err="1">
                <a:cs typeface="Times New Roman" panose="02020603050405020304" pitchFamily="18" charset="0"/>
              </a:rPr>
              <a:t>hướng</a:t>
            </a:r>
            <a:r>
              <a:rPr lang="en-US" sz="3200" b="1" i="1" dirty="0">
                <a:cs typeface="Times New Roman" panose="02020603050405020304" pitchFamily="18" charset="0"/>
              </a:rPr>
              <a:t> </a:t>
            </a:r>
            <a:r>
              <a:rPr lang="en-US" sz="3200" b="1" i="1" dirty="0" err="1">
                <a:cs typeface="Times New Roman" panose="02020603050405020304" pitchFamily="18" charset="0"/>
              </a:rPr>
              <a:t>hiện</a:t>
            </a:r>
            <a:r>
              <a:rPr lang="en-US" sz="3200" b="1" i="1" dirty="0">
                <a:cs typeface="Times New Roman" panose="02020603050405020304" pitchFamily="18" charset="0"/>
              </a:rPr>
              <a:t> </a:t>
            </a:r>
            <a:r>
              <a:rPr lang="en-US" sz="3200" b="1" i="1" dirty="0" err="1">
                <a:cs typeface="Times New Roman" panose="02020603050405020304" pitchFamily="18" charset="0"/>
              </a:rPr>
              <a:t>đại</a:t>
            </a:r>
            <a:r>
              <a:rPr lang="en-US" sz="3200" b="1" i="1" dirty="0">
                <a:cs typeface="Times New Roman" panose="02020603050405020304" pitchFamily="18" charset="0"/>
              </a:rPr>
              <a:t>, </a:t>
            </a:r>
            <a:r>
              <a:rPr lang="en-US" sz="3200" b="1" i="1" dirty="0" err="1">
                <a:cs typeface="Times New Roman" panose="02020603050405020304" pitchFamily="18" charset="0"/>
              </a:rPr>
              <a:t>vượt</a:t>
            </a:r>
            <a:r>
              <a:rPr lang="en-US" sz="3200" b="1" i="1" dirty="0">
                <a:cs typeface="Times New Roman" panose="02020603050405020304" pitchFamily="18" charset="0"/>
              </a:rPr>
              <a:t> qua </a:t>
            </a:r>
            <a:r>
              <a:rPr lang="en-US" sz="3200" b="1" i="1" dirty="0" err="1">
                <a:cs typeface="Times New Roman" panose="02020603050405020304" pitchFamily="18" charset="0"/>
              </a:rPr>
              <a:t>mức</a:t>
            </a:r>
            <a:r>
              <a:rPr lang="en-US" sz="3200" b="1" i="1" dirty="0">
                <a:cs typeface="Times New Roman" panose="02020603050405020304" pitchFamily="18" charset="0"/>
              </a:rPr>
              <a:t> </a:t>
            </a:r>
            <a:r>
              <a:rPr lang="en-US" sz="3200" b="1" i="1" dirty="0" err="1">
                <a:cs typeface="Times New Roman" panose="02020603050405020304" pitchFamily="18" charset="0"/>
              </a:rPr>
              <a:t>thu</a:t>
            </a:r>
            <a:r>
              <a:rPr lang="en-US" sz="3200" b="1" i="1" dirty="0">
                <a:cs typeface="Times New Roman" panose="02020603050405020304" pitchFamily="18" charset="0"/>
              </a:rPr>
              <a:t> </a:t>
            </a:r>
            <a:r>
              <a:rPr lang="en-US" sz="3200" b="1" i="1" dirty="0" err="1">
                <a:cs typeface="Times New Roman" panose="02020603050405020304" pitchFamily="18" charset="0"/>
              </a:rPr>
              <a:t>nhập</a:t>
            </a:r>
            <a:r>
              <a:rPr lang="en-US" sz="3200" b="1" i="1" dirty="0">
                <a:cs typeface="Times New Roman" panose="02020603050405020304" pitchFamily="18" charset="0"/>
              </a:rPr>
              <a:t> </a:t>
            </a:r>
            <a:r>
              <a:rPr lang="en-US" sz="3200" b="1" i="1" dirty="0" err="1">
                <a:cs typeface="Times New Roman" panose="02020603050405020304" pitchFamily="18" charset="0"/>
              </a:rPr>
              <a:t>trung</a:t>
            </a:r>
            <a:r>
              <a:rPr lang="en-US" sz="3200" b="1" i="1" dirty="0">
                <a:cs typeface="Times New Roman" panose="02020603050405020304" pitchFamily="18" charset="0"/>
              </a:rPr>
              <a:t> </a:t>
            </a:r>
            <a:r>
              <a:rPr lang="en-US" sz="3200" b="1" i="1" dirty="0" err="1">
                <a:cs typeface="Times New Roman" panose="02020603050405020304" pitchFamily="18" charset="0"/>
              </a:rPr>
              <a:t>bình</a:t>
            </a:r>
            <a:r>
              <a:rPr lang="en-US" sz="3200" b="1" i="1" dirty="0">
                <a:cs typeface="Times New Roman" panose="02020603050405020304" pitchFamily="18" charset="0"/>
              </a:rPr>
              <a:t> </a:t>
            </a:r>
            <a:r>
              <a:rPr lang="en-US" sz="3200" b="1" i="1" dirty="0" err="1">
                <a:cs typeface="Times New Roman" panose="02020603050405020304" pitchFamily="18" charset="0"/>
              </a:rPr>
              <a:t>thấp</a:t>
            </a:r>
            <a:r>
              <a:rPr lang="en-US" sz="3200" b="1" i="1" dirty="0">
                <a:cs typeface="Times New Roman" panose="02020603050405020304" pitchFamily="18" charset="0"/>
              </a:rPr>
              <a:t>.</a:t>
            </a:r>
          </a:p>
        </p:txBody>
      </p:sp>
      <p:sp>
        <p:nvSpPr>
          <p:cNvPr id="8" name="TextBox 7">
            <a:extLst>
              <a:ext uri="{FF2B5EF4-FFF2-40B4-BE49-F238E27FC236}">
                <a16:creationId xmlns:a16="http://schemas.microsoft.com/office/drawing/2014/main" id="{B5FFF2F8-6A9B-4B38-BFB0-D6F0D08B618C}"/>
              </a:ext>
            </a:extLst>
          </p:cNvPr>
          <p:cNvSpPr txBox="1"/>
          <p:nvPr/>
        </p:nvSpPr>
        <p:spPr>
          <a:xfrm>
            <a:off x="421640" y="3424233"/>
            <a:ext cx="11348602" cy="1077218"/>
          </a:xfrm>
          <a:prstGeom prst="rect">
            <a:avLst/>
          </a:prstGeom>
          <a:solidFill>
            <a:srgbClr val="699841"/>
          </a:solidFill>
        </p:spPr>
        <p:txBody>
          <a:bodyPr wrap="square">
            <a:spAutoFit/>
          </a:bodyPr>
          <a:lstStyle/>
          <a:p>
            <a:pPr algn="just"/>
            <a:r>
              <a:rPr lang="en-US" sz="2400">
                <a:cs typeface="Times New Roman" panose="02020603050405020304" pitchFamily="18" charset="0"/>
              </a:rPr>
              <a:t>	</a:t>
            </a:r>
            <a:r>
              <a:rPr lang="vi-VN" sz="2400" u="sng">
                <a:cs typeface="Times New Roman" panose="02020603050405020304" pitchFamily="18" charset="0"/>
              </a:rPr>
              <a:t>Đến </a:t>
            </a:r>
            <a:r>
              <a:rPr lang="vi-VN" sz="2400" u="sng" dirty="0">
                <a:cs typeface="Times New Roman" panose="02020603050405020304" pitchFamily="18" charset="0"/>
              </a:rPr>
              <a:t>năm 2030</a:t>
            </a:r>
            <a:r>
              <a:rPr lang="vi-VN" sz="2400" dirty="0">
                <a:cs typeface="Times New Roman" panose="02020603050405020304" pitchFamily="18" charset="0"/>
              </a:rPr>
              <a:t>, kỷ niệm 100 năm thành lập Đảng: </a:t>
            </a:r>
            <a:r>
              <a:rPr lang="en-US" sz="3200" b="1" i="1" dirty="0" err="1">
                <a:cs typeface="Times New Roman" panose="02020603050405020304" pitchFamily="18" charset="0"/>
              </a:rPr>
              <a:t>Là</a:t>
            </a:r>
            <a:r>
              <a:rPr lang="en-US" sz="3200" b="1" i="1" dirty="0">
                <a:cs typeface="Times New Roman" panose="02020603050405020304" pitchFamily="18" charset="0"/>
              </a:rPr>
              <a:t> </a:t>
            </a:r>
            <a:r>
              <a:rPr lang="en-US" sz="3200" b="1" i="1" dirty="0" err="1">
                <a:cs typeface="Times New Roman" panose="02020603050405020304" pitchFamily="18" charset="0"/>
              </a:rPr>
              <a:t>nước</a:t>
            </a:r>
            <a:r>
              <a:rPr lang="en-US" sz="3200" b="1" i="1" dirty="0">
                <a:cs typeface="Times New Roman" panose="02020603050405020304" pitchFamily="18" charset="0"/>
              </a:rPr>
              <a:t> </a:t>
            </a:r>
            <a:r>
              <a:rPr lang="en-US" sz="3200" b="1" i="1" dirty="0" err="1">
                <a:cs typeface="Times New Roman" panose="02020603050405020304" pitchFamily="18" charset="0"/>
              </a:rPr>
              <a:t>đang</a:t>
            </a:r>
            <a:r>
              <a:rPr lang="en-US" sz="3200" b="1" i="1" dirty="0">
                <a:cs typeface="Times New Roman" panose="02020603050405020304" pitchFamily="18" charset="0"/>
              </a:rPr>
              <a:t> </a:t>
            </a:r>
            <a:r>
              <a:rPr lang="en-US" sz="3200" b="1" i="1" dirty="0" err="1">
                <a:cs typeface="Times New Roman" panose="02020603050405020304" pitchFamily="18" charset="0"/>
              </a:rPr>
              <a:t>phát</a:t>
            </a:r>
            <a:r>
              <a:rPr lang="en-US" sz="3200" b="1" i="1" dirty="0">
                <a:cs typeface="Times New Roman" panose="02020603050405020304" pitchFamily="18" charset="0"/>
              </a:rPr>
              <a:t> </a:t>
            </a:r>
            <a:r>
              <a:rPr lang="en-US" sz="3200" b="1" i="1" dirty="0" err="1">
                <a:cs typeface="Times New Roman" panose="02020603050405020304" pitchFamily="18" charset="0"/>
              </a:rPr>
              <a:t>triển</a:t>
            </a:r>
            <a:r>
              <a:rPr lang="en-US" sz="3200" b="1" i="1" dirty="0">
                <a:cs typeface="Times New Roman" panose="02020603050405020304" pitchFamily="18" charset="0"/>
              </a:rPr>
              <a:t>, </a:t>
            </a:r>
            <a:r>
              <a:rPr lang="en-US" sz="3200" b="1" i="1" dirty="0" err="1">
                <a:cs typeface="Times New Roman" panose="02020603050405020304" pitchFamily="18" charset="0"/>
              </a:rPr>
              <a:t>có</a:t>
            </a:r>
            <a:r>
              <a:rPr lang="en-US" sz="3200" b="1" i="1" dirty="0">
                <a:cs typeface="Times New Roman" panose="02020603050405020304" pitchFamily="18" charset="0"/>
              </a:rPr>
              <a:t> </a:t>
            </a:r>
            <a:r>
              <a:rPr lang="en-US" sz="3200" b="1" i="1" dirty="0" err="1">
                <a:cs typeface="Times New Roman" panose="02020603050405020304" pitchFamily="18" charset="0"/>
              </a:rPr>
              <a:t>công</a:t>
            </a:r>
            <a:r>
              <a:rPr lang="en-US" sz="3200" b="1" i="1" dirty="0">
                <a:cs typeface="Times New Roman" panose="02020603050405020304" pitchFamily="18" charset="0"/>
              </a:rPr>
              <a:t> </a:t>
            </a:r>
            <a:r>
              <a:rPr lang="en-US" sz="3200" b="1" i="1" dirty="0" err="1">
                <a:cs typeface="Times New Roman" panose="02020603050405020304" pitchFamily="18" charset="0"/>
              </a:rPr>
              <a:t>nghiệp</a:t>
            </a:r>
            <a:r>
              <a:rPr lang="en-US" sz="3200" b="1" i="1" dirty="0">
                <a:cs typeface="Times New Roman" panose="02020603050405020304" pitchFamily="18" charset="0"/>
              </a:rPr>
              <a:t> </a:t>
            </a:r>
            <a:r>
              <a:rPr lang="en-US" sz="3200" b="1" i="1" dirty="0" err="1">
                <a:cs typeface="Times New Roman" panose="02020603050405020304" pitchFamily="18" charset="0"/>
              </a:rPr>
              <a:t>hiện</a:t>
            </a:r>
            <a:r>
              <a:rPr lang="en-US" sz="3200" b="1" i="1" dirty="0">
                <a:cs typeface="Times New Roman" panose="02020603050405020304" pitchFamily="18" charset="0"/>
              </a:rPr>
              <a:t> </a:t>
            </a:r>
            <a:r>
              <a:rPr lang="en-US" sz="3200" b="1" i="1" dirty="0" err="1">
                <a:cs typeface="Times New Roman" panose="02020603050405020304" pitchFamily="18" charset="0"/>
              </a:rPr>
              <a:t>đại</a:t>
            </a:r>
            <a:r>
              <a:rPr lang="en-US" sz="3200" b="1" i="1" dirty="0">
                <a:cs typeface="Times New Roman" panose="02020603050405020304" pitchFamily="18" charset="0"/>
              </a:rPr>
              <a:t>, </a:t>
            </a:r>
            <a:r>
              <a:rPr lang="en-US" sz="3200" b="1" i="1" dirty="0" err="1">
                <a:cs typeface="Times New Roman" panose="02020603050405020304" pitchFamily="18" charset="0"/>
              </a:rPr>
              <a:t>thu</a:t>
            </a:r>
            <a:r>
              <a:rPr lang="en-US" sz="3200" b="1" i="1" dirty="0">
                <a:cs typeface="Times New Roman" panose="02020603050405020304" pitchFamily="18" charset="0"/>
              </a:rPr>
              <a:t> </a:t>
            </a:r>
            <a:r>
              <a:rPr lang="en-US" sz="3200" b="1" i="1" dirty="0" err="1">
                <a:cs typeface="Times New Roman" panose="02020603050405020304" pitchFamily="18" charset="0"/>
              </a:rPr>
              <a:t>nhập</a:t>
            </a:r>
            <a:r>
              <a:rPr lang="en-US" sz="3200" b="1" i="1" dirty="0">
                <a:cs typeface="Times New Roman" panose="02020603050405020304" pitchFamily="18" charset="0"/>
              </a:rPr>
              <a:t> </a:t>
            </a:r>
            <a:r>
              <a:rPr lang="en-US" sz="3200" b="1" i="1" dirty="0" err="1">
                <a:cs typeface="Times New Roman" panose="02020603050405020304" pitchFamily="18" charset="0"/>
              </a:rPr>
              <a:t>trung</a:t>
            </a:r>
            <a:r>
              <a:rPr lang="en-US" sz="3200" b="1" i="1" dirty="0">
                <a:cs typeface="Times New Roman" panose="02020603050405020304" pitchFamily="18" charset="0"/>
              </a:rPr>
              <a:t> </a:t>
            </a:r>
            <a:r>
              <a:rPr lang="en-US" sz="3200" b="1" i="1" dirty="0" err="1">
                <a:cs typeface="Times New Roman" panose="02020603050405020304" pitchFamily="18" charset="0"/>
              </a:rPr>
              <a:t>bình</a:t>
            </a:r>
            <a:r>
              <a:rPr lang="en-US" sz="3200" b="1" i="1" dirty="0">
                <a:cs typeface="Times New Roman" panose="02020603050405020304" pitchFamily="18" charset="0"/>
              </a:rPr>
              <a:t> </a:t>
            </a:r>
            <a:r>
              <a:rPr lang="en-US" sz="3200" b="1" i="1" err="1">
                <a:cs typeface="Times New Roman" panose="02020603050405020304" pitchFamily="18" charset="0"/>
              </a:rPr>
              <a:t>cao</a:t>
            </a:r>
            <a:r>
              <a:rPr lang="en-US" sz="3200" b="1" i="1">
                <a:cs typeface="Times New Roman" panose="02020603050405020304" pitchFamily="18" charset="0"/>
              </a:rPr>
              <a:t>.</a:t>
            </a:r>
            <a:endParaRPr lang="en-US" sz="3200" b="1" i="1" dirty="0">
              <a:cs typeface="Times New Roman" panose="02020603050405020304" pitchFamily="18" charset="0"/>
            </a:endParaRPr>
          </a:p>
        </p:txBody>
      </p:sp>
      <p:sp>
        <p:nvSpPr>
          <p:cNvPr id="9" name="TextBox 8">
            <a:extLst>
              <a:ext uri="{FF2B5EF4-FFF2-40B4-BE49-F238E27FC236}">
                <a16:creationId xmlns:a16="http://schemas.microsoft.com/office/drawing/2014/main" id="{37F0E04B-60DF-44ED-95DC-E9DE64025EAE}"/>
              </a:ext>
            </a:extLst>
          </p:cNvPr>
          <p:cNvSpPr txBox="1"/>
          <p:nvPr/>
        </p:nvSpPr>
        <p:spPr>
          <a:xfrm>
            <a:off x="421640" y="4655967"/>
            <a:ext cx="11433442" cy="1569660"/>
          </a:xfrm>
          <a:prstGeom prst="rect">
            <a:avLst/>
          </a:prstGeom>
          <a:solidFill>
            <a:srgbClr val="699841"/>
          </a:solidFill>
        </p:spPr>
        <p:txBody>
          <a:bodyPr wrap="square">
            <a:spAutoFit/>
          </a:bodyPr>
          <a:lstStyle/>
          <a:p>
            <a:r>
              <a:rPr lang="en-US" sz="2400">
                <a:cs typeface="Times New Roman" panose="02020603050405020304" pitchFamily="18" charset="0"/>
              </a:rPr>
              <a:t>	</a:t>
            </a:r>
            <a:r>
              <a:rPr lang="vi-VN" sz="2400" u="sng">
                <a:cs typeface="Times New Roman" panose="02020603050405020304" pitchFamily="18" charset="0"/>
              </a:rPr>
              <a:t>Đến năm </a:t>
            </a:r>
            <a:r>
              <a:rPr lang="vi-VN" sz="2400" u="sng" dirty="0">
                <a:cs typeface="Times New Roman" panose="02020603050405020304" pitchFamily="18" charset="0"/>
              </a:rPr>
              <a:t>2045</a:t>
            </a:r>
            <a:r>
              <a:rPr lang="vi-VN" sz="2400" dirty="0">
                <a:cs typeface="Times New Roman" panose="02020603050405020304" pitchFamily="18" charset="0"/>
              </a:rPr>
              <a:t>, kỷ niệm 100 năm thành lập Nước Việt Nam Dân chủ Cộng hòa nay là Cộng </a:t>
            </a:r>
            <a:r>
              <a:rPr lang="vi-VN" sz="2400">
                <a:cs typeface="Times New Roman" panose="02020603050405020304" pitchFamily="18" charset="0"/>
              </a:rPr>
              <a:t>hòa </a:t>
            </a:r>
            <a:r>
              <a:rPr lang="en-US" sz="2400">
                <a:cs typeface="Times New Roman" panose="02020603050405020304" pitchFamily="18" charset="0"/>
              </a:rPr>
              <a:t>XHCN</a:t>
            </a:r>
            <a:r>
              <a:rPr lang="vi-VN" sz="2400">
                <a:cs typeface="Times New Roman" panose="02020603050405020304" pitchFamily="18" charset="0"/>
              </a:rPr>
              <a:t> </a:t>
            </a:r>
            <a:r>
              <a:rPr lang="vi-VN" sz="2400" dirty="0">
                <a:cs typeface="Times New Roman" panose="02020603050405020304" pitchFamily="18" charset="0"/>
              </a:rPr>
              <a:t>Việt Nam: </a:t>
            </a:r>
            <a:r>
              <a:rPr lang="vi-VN" sz="3600" b="1" i="1" dirty="0">
                <a:cs typeface="Times New Roman" panose="02020603050405020304" pitchFamily="18" charset="0"/>
              </a:rPr>
              <a:t>Trở thành nước phát triển, thu nhập cao.</a:t>
            </a:r>
            <a:endParaRPr lang="en-US" sz="3600" b="1" i="1" dirty="0"/>
          </a:p>
        </p:txBody>
      </p:sp>
    </p:spTree>
    <p:extLst>
      <p:ext uri="{BB962C8B-B14F-4D97-AF65-F5344CB8AC3E}">
        <p14:creationId xmlns:p14="http://schemas.microsoft.com/office/powerpoint/2010/main" val="73135078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1000"/>
                                        <p:tgtEl>
                                          <p:spTgt spid="8">
                                            <p:txEl>
                                              <p:pRg st="0" end="0"/>
                                            </p:txEl>
                                          </p:spTgt>
                                        </p:tgtEl>
                                      </p:cBhvr>
                                    </p:animEffect>
                                    <p:anim calcmode="lin" valueType="num">
                                      <p:cBhvr>
                                        <p:cTn id="2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fade">
                                      <p:cBhvr>
                                        <p:cTn id="26" dur="1000"/>
                                        <p:tgtEl>
                                          <p:spTgt spid="9">
                                            <p:txEl>
                                              <p:pRg st="0" end="0"/>
                                            </p:txEl>
                                          </p:spTgt>
                                        </p:tgtEl>
                                      </p:cBhvr>
                                    </p:animEffect>
                                    <p:anim calcmode="lin" valueType="num">
                                      <p:cBhvr>
                                        <p:cTn id="2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FA4FA6B-DD3C-47B9-B7E2-EF3182844F83}"/>
              </a:ext>
            </a:extLst>
          </p:cNvPr>
          <p:cNvSpPr>
            <a:spLocks noGrp="1"/>
          </p:cNvSpPr>
          <p:nvPr>
            <p:ph type="sldNum" sz="quarter" idx="12"/>
          </p:nvPr>
        </p:nvSpPr>
        <p:spPr/>
        <p:txBody>
          <a:bodyPr/>
          <a:lstStyle/>
          <a:p>
            <a:fld id="{ACEBD540-6206-4866-842A-6886CBAC8DB2}" type="slidenum">
              <a:rPr lang="en-US" smtClean="0"/>
              <a:t>9</a:t>
            </a:fld>
            <a:endParaRPr lang="en-US"/>
          </a:p>
        </p:txBody>
      </p:sp>
      <p:sp>
        <p:nvSpPr>
          <p:cNvPr id="10" name="TextBox 9">
            <a:extLst>
              <a:ext uri="{FF2B5EF4-FFF2-40B4-BE49-F238E27FC236}">
                <a16:creationId xmlns:a16="http://schemas.microsoft.com/office/drawing/2014/main" id="{52807B7A-BC0F-4349-ABA2-BEB27F06EBE3}"/>
              </a:ext>
            </a:extLst>
          </p:cNvPr>
          <p:cNvSpPr txBox="1"/>
          <p:nvPr/>
        </p:nvSpPr>
        <p:spPr>
          <a:xfrm>
            <a:off x="1281545" y="618935"/>
            <a:ext cx="9628909" cy="1323439"/>
          </a:xfrm>
          <a:prstGeom prst="rect">
            <a:avLst/>
          </a:prstGeom>
          <a:noFill/>
        </p:spPr>
        <p:txBody>
          <a:bodyPr wrap="square">
            <a:spAutoFit/>
          </a:bodyPr>
          <a:lstStyle/>
          <a:p>
            <a:pPr algn="ctr"/>
            <a:r>
              <a:rPr lang="vi-VN" sz="4000" b="1">
                <a:cs typeface="Times New Roman" pitchFamily="18" charset="0"/>
              </a:rPr>
              <a:t>VIỆC XÁC ĐỊNH MỤC TIÊU NHƯ TRÊN THEO CÁCH TIẾP CẬN MỚI: </a:t>
            </a:r>
            <a:endParaRPr lang="en-US" sz="4000" b="1" dirty="0"/>
          </a:p>
        </p:txBody>
      </p:sp>
      <p:sp>
        <p:nvSpPr>
          <p:cNvPr id="11" name="TextBox 10">
            <a:extLst>
              <a:ext uri="{FF2B5EF4-FFF2-40B4-BE49-F238E27FC236}">
                <a16:creationId xmlns:a16="http://schemas.microsoft.com/office/drawing/2014/main" id="{CA078FBB-A90A-4F24-86E1-A6FEF907C18E}"/>
              </a:ext>
            </a:extLst>
          </p:cNvPr>
          <p:cNvSpPr txBox="1"/>
          <p:nvPr/>
        </p:nvSpPr>
        <p:spPr>
          <a:xfrm>
            <a:off x="471939" y="2453413"/>
            <a:ext cx="11249006" cy="3785652"/>
          </a:xfrm>
          <a:prstGeom prst="rect">
            <a:avLst/>
          </a:prstGeom>
          <a:solidFill>
            <a:srgbClr val="699841"/>
          </a:solidFill>
        </p:spPr>
        <p:txBody>
          <a:bodyPr wrap="square">
            <a:spAutoFit/>
          </a:bodyPr>
          <a:lstStyle/>
          <a:p>
            <a:pPr algn="ctr"/>
            <a:r>
              <a:rPr lang="vi-VN" sz="4800" i="1" dirty="0">
                <a:cs typeface="Times New Roman" pitchFamily="18" charset="0"/>
              </a:rPr>
              <a:t>Trình độ phát triển, trình độ công nghiệp và thu nhập bình quân đầu người. Đây là tổng hợp cách tiếp cận của Đảng ta trong 35 năm đổi mới và phù hợp với cách tiếp cận của thế giới.</a:t>
            </a:r>
            <a:endParaRPr lang="en-US" sz="4800" i="1" dirty="0">
              <a:cs typeface="Times New Roman" pitchFamily="18" charset="0"/>
            </a:endParaRPr>
          </a:p>
        </p:txBody>
      </p:sp>
    </p:spTree>
    <p:extLst>
      <p:ext uri="{BB962C8B-B14F-4D97-AF65-F5344CB8AC3E}">
        <p14:creationId xmlns:p14="http://schemas.microsoft.com/office/powerpoint/2010/main" val="39392902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1602</TotalTime>
  <Words>4567</Words>
  <Application>Microsoft Office PowerPoint</Application>
  <PresentationFormat>Widescreen</PresentationFormat>
  <Paragraphs>306</Paragraphs>
  <Slides>51</Slides>
  <Notes>38</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51</vt:i4>
      </vt:variant>
    </vt:vector>
  </HeadingPairs>
  <TitlesOfParts>
    <vt:vector size="65" baseType="lpstr">
      <vt:lpstr>Arial</vt:lpstr>
      <vt:lpstr>Arial (body)</vt:lpstr>
      <vt:lpstr>Bahnschrift Condensed</vt:lpstr>
      <vt:lpstr>Calibri</vt:lpstr>
      <vt:lpstr>rockwell</vt:lpstr>
      <vt:lpstr>rockwell</vt:lpstr>
      <vt:lpstr>Sitka Display</vt:lpstr>
      <vt:lpstr>Sitka Heading</vt:lpstr>
      <vt:lpstr>Sitka Small</vt:lpstr>
      <vt:lpstr>Times New Roman</vt:lpstr>
      <vt:lpstr>Trebuchet MS</vt:lpstr>
      <vt:lpstr>Verdana</vt:lpstr>
      <vt:lpstr>Wingdings 3</vt:lpstr>
      <vt:lpstr>Facet</vt:lpstr>
      <vt:lpstr>MỘT SỐ ĐIỂM MỚI  NỔI BẬT TRONG CÁC VĂN KIỆN  ĐẠI HỘI XIII CỦA ĐẢNG</vt:lpstr>
      <vt:lpstr>I. MỘT SỐ ĐIỂM MỚI TRONG CHỦ ĐỀ</vt:lpstr>
      <vt:lpstr>PowerPoint Presentation</vt:lpstr>
      <vt:lpstr>III. ĐIỂM MỚI TRONG CÁCH TIẾP CẬN XÁC ĐỊNH MỤC TIÊU</vt:lpstr>
      <vt:lpstr>PowerPoint Presentation</vt:lpstr>
      <vt:lpstr>PowerPoint Presentation</vt:lpstr>
      <vt:lpstr>ĐẠI HỘI ĐẢNG XIII BỔ SUNG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XIN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Bác hồ với công tác bầu cử</dc:title>
  <dc:creator>tien ho</dc:creator>
  <cp:lastModifiedBy>admin</cp:lastModifiedBy>
  <cp:revision>169</cp:revision>
  <dcterms:created xsi:type="dcterms:W3CDTF">2021-05-03T09:47:30Z</dcterms:created>
  <dcterms:modified xsi:type="dcterms:W3CDTF">2021-08-16T14:45:26Z</dcterms:modified>
</cp:coreProperties>
</file>