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3C7B8-9093-4FA5-8AA5-57EB1FB9E30B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DE885-2090-44C0-BE65-E03EE9D94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B2F77A-E447-4B46-8E4A-E7450336EBC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566CC0-B95C-4976-BAF0-ADEA220E872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3E8DC0-AA5C-4B11-9A7D-8338D34C886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May-Yiruma_8p66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ickHandler.ash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49" y="-1270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124" name="WordArt 9"/>
          <p:cNvSpPr>
            <a:spLocks noChangeArrowheads="1" noChangeShapeType="1" noTextEdit="1"/>
          </p:cNvSpPr>
          <p:nvPr/>
        </p:nvSpPr>
        <p:spPr bwMode="auto">
          <a:xfrm>
            <a:off x="2971800" y="1828800"/>
            <a:ext cx="2743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CHUYÊN ĐỀ</a:t>
            </a:r>
          </a:p>
        </p:txBody>
      </p:sp>
      <p:sp>
        <p:nvSpPr>
          <p:cNvPr id="5125" name="WordArt 10"/>
          <p:cNvSpPr>
            <a:spLocks noChangeArrowheads="1" noChangeShapeType="1" noTextEdit="1"/>
          </p:cNvSpPr>
          <p:nvPr/>
        </p:nvSpPr>
        <p:spPr bwMode="auto">
          <a:xfrm>
            <a:off x="114300" y="2590800"/>
            <a:ext cx="8572500" cy="852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1"/>
              </a:avLst>
            </a:prstTxWarp>
          </a:bodyPr>
          <a:lstStyle/>
          <a:p>
            <a:pPr algn="ctr"/>
            <a:r>
              <a:rPr lang="en-US" sz="11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DINH DƯỠNG GIÚP PHÁT </a:t>
            </a:r>
            <a:r>
              <a:rPr lang="en-US" sz="11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 CHIỀU CAO CHO BÉ</a:t>
            </a:r>
          </a:p>
        </p:txBody>
      </p:sp>
      <p:sp>
        <p:nvSpPr>
          <p:cNvPr id="5127" name="Line 9"/>
          <p:cNvSpPr>
            <a:spLocks noChangeShapeType="1"/>
          </p:cNvSpPr>
          <p:nvPr/>
        </p:nvSpPr>
        <p:spPr bwMode="auto">
          <a:xfrm>
            <a:off x="3708400" y="1484313"/>
            <a:ext cx="2592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May-Yiruma_8p6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70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a ch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928688"/>
            <a:ext cx="46434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28625" y="1000125"/>
            <a:ext cx="3319463" cy="811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Cà chua</a:t>
            </a:r>
            <a:r>
              <a:rPr lang="en-US" sz="5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14313" y="4429125"/>
            <a:ext cx="85725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Lượng canxi và vitamin K dồi dào trong cà chua giúp hình thành và giúp xương chắc khỏe. Khi gãy xương, ăn nhiều cà chua là cách rất tốt giúp xương mau liền.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14313" y="1000125"/>
            <a:ext cx="3319462" cy="811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Khoai tây</a:t>
            </a:r>
            <a:endParaRPr lang="en-US" sz="5000">
              <a:solidFill>
                <a:srgbClr val="FF0000"/>
              </a:solidFill>
            </a:endParaRPr>
          </a:p>
        </p:txBody>
      </p:sp>
      <p:pic>
        <p:nvPicPr>
          <p:cNvPr id="15363" name="Picture 4" descr="khoai ta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874713"/>
            <a:ext cx="4746625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00063" y="4429125"/>
            <a:ext cx="83581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Khoai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tây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phổ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khoai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tây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hệ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Vitamin C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khoai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tây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cực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hổ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hấp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canxi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chuẩn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chóng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ai bo x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928688"/>
            <a:ext cx="4286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23850" y="908050"/>
            <a:ext cx="3462338" cy="811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Cải bó xôi</a:t>
            </a:r>
            <a:endParaRPr lang="en-US" sz="5000">
              <a:solidFill>
                <a:srgbClr val="FF0000"/>
              </a:solidFill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57188" y="3929063"/>
            <a:ext cx="84296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Cải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vitamin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khoáng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sắt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can-xi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cường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hệ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miễn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dịch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ngày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928688"/>
            <a:ext cx="492918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14313" y="1214438"/>
            <a:ext cx="3319462" cy="66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rgbClr val="29BB11"/>
                </a:solidFill>
              </a:rPr>
              <a:t>Rau mồng tơi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85750" y="4714875"/>
            <a:ext cx="86439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Rau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mồng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cung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cấp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vitamin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khoáng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sắt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can-xi.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214313" y="1000125"/>
            <a:ext cx="3000375" cy="739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5400" b="1">
                <a:solidFill>
                  <a:srgbClr val="00B050"/>
                </a:solidFill>
              </a:rPr>
              <a:t>Đậu que</a:t>
            </a: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57188" y="4500563"/>
            <a:ext cx="807243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Đậu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que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</a:rPr>
              <a:t>giàu canxi, một bát nhỏ đậu que chứa đến 66mg canxi. 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436" name="Picture 7" descr="dau-que-14213193825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857250"/>
            <a:ext cx="5667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85750" y="1143000"/>
            <a:ext cx="3462338" cy="811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5400" b="1">
                <a:solidFill>
                  <a:srgbClr val="00B050"/>
                </a:solidFill>
              </a:rPr>
              <a:t>Rau dền</a:t>
            </a:r>
          </a:p>
        </p:txBody>
      </p:sp>
      <p:pic>
        <p:nvPicPr>
          <p:cNvPr id="19459" name="Picture 4" descr="rau-nhieu-canxi-tang-chieu-cao-emdep02-1431042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714375"/>
            <a:ext cx="44291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57188" y="4000500"/>
            <a:ext cx="82867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chemeClr val="tx2">
                    <a:lumMod val="75000"/>
                  </a:schemeClr>
                </a:solidFill>
              </a:rPr>
              <a:t>Rau dền có chứa hàm lượng canxi vượt trội hơn cả sữa bò, ngoài ra loại rau này còn chứa một lượng lớn nguyên tố khoáng chất và vitamin K giúp hấp thụ canxi và chiều cao phát triển.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285750" y="1071563"/>
            <a:ext cx="3748088" cy="88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Bột yến mạch</a:t>
            </a:r>
            <a:endParaRPr lang="en-US" sz="5000">
              <a:solidFill>
                <a:srgbClr val="FF0000"/>
              </a:solidFill>
            </a:endParaRPr>
          </a:p>
        </p:txBody>
      </p:sp>
      <p:pic>
        <p:nvPicPr>
          <p:cNvPr id="20483" name="Picture 4" descr="ClickHandler.ash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785813"/>
            <a:ext cx="38735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500063" y="4857750"/>
            <a:ext cx="8286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yến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mạch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l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à một trong những thực phẩm ăn sáng tốt nhất trong thực đơn tăng chiều cao.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ClickHand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331152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trung v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785813"/>
            <a:ext cx="1928812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5750" y="928688"/>
            <a:ext cx="226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6000">
                <a:solidFill>
                  <a:srgbClr val="29BB11"/>
                </a:solidFill>
              </a:rPr>
              <a:t>Trứng</a:t>
            </a:r>
          </a:p>
        </p:txBody>
      </p:sp>
      <p:pic>
        <p:nvPicPr>
          <p:cNvPr id="21509" name="Picture 5" descr="ClickHandl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785813"/>
            <a:ext cx="3810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23850" y="3933825"/>
            <a:ext cx="81438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protein,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đặc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biệt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trắng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tổng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tổng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vitamin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do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611188" y="620713"/>
            <a:ext cx="21224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5000">
                <a:solidFill>
                  <a:srgbClr val="29BB11"/>
                </a:solidFill>
              </a:rPr>
              <a:t>Thịt gà</a:t>
            </a:r>
          </a:p>
        </p:txBody>
      </p:sp>
      <p:pic>
        <p:nvPicPr>
          <p:cNvPr id="22531" name="Picture 6" descr="ga s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857250"/>
            <a:ext cx="4976812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357188" y="4429125"/>
            <a:ext cx="83581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loại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phẩm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mạnh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protein,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trưởng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hiệu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thit b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785813"/>
            <a:ext cx="4756150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285750" y="1000125"/>
            <a:ext cx="25209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5000">
                <a:solidFill>
                  <a:srgbClr val="29BB11"/>
                </a:solidFill>
              </a:rPr>
              <a:t>Thịt bò</a:t>
            </a:r>
          </a:p>
          <a:p>
            <a:pPr eaLnBrk="0" hangingPunct="0"/>
            <a:endParaRPr lang="en-US" sz="5000">
              <a:solidFill>
                <a:srgbClr val="29BB11"/>
              </a:solidFill>
            </a:endParaRP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214313" y="4714875"/>
            <a:ext cx="850106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Thịt bò cũng là thực phẩm đặc biệt tốt cho việc cải thiện và phát triển chiều cao của bé, đây cũng là một nguồn protein giàu có. </a:t>
            </a:r>
          </a:p>
          <a:p>
            <a:pPr eaLnBrk="0" hangingPunct="0">
              <a:defRPr/>
            </a:pPr>
            <a:r>
              <a:rPr lang="vi-VN" dirty="0">
                <a:solidFill>
                  <a:schemeClr val="accent1">
                    <a:lumMod val="50000"/>
                  </a:schemeClr>
                </a:solidFill>
              </a:rPr>
              <a:t>                                                            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14313" y="520700"/>
            <a:ext cx="8713787" cy="6337300"/>
          </a:xfrm>
          <a:prstGeom prst="rect">
            <a:avLst/>
          </a:prstGeom>
          <a:noFill/>
          <a:ln w="55000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phát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triển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tối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ưu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bên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biện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pháp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Hướng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dẫn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tập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luyện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đặn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đúng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mỗi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ngày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;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tạo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giấc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ngủ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ngon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sâu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giấc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đúng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nghĩa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thì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chế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độ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dinh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dưỡng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đóng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vai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vô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cùng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quan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trọng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vì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nó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quyết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định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đến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lớn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Việc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hiểu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phẩm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phát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triển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dưới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sẽ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cô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cấp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dưỡng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biết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xây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dựng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>
                <a:solidFill>
                  <a:schemeClr val="accent2">
                    <a:lumMod val="50000"/>
                  </a:schemeClr>
                </a:solidFill>
              </a:rPr>
              <a:t>đơn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chế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độ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dinh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dưỡng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hợp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lý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hiệu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phát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triển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toàn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oc bu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785813"/>
            <a:ext cx="2357437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5" descr="so di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981075"/>
            <a:ext cx="35004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7" descr="t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2928938"/>
            <a:ext cx="33274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18"/>
          <p:cNvSpPr>
            <a:spLocks noChangeArrowheads="1"/>
          </p:cNvSpPr>
          <p:nvPr/>
        </p:nvSpPr>
        <p:spPr bwMode="auto">
          <a:xfrm>
            <a:off x="323850" y="188913"/>
            <a:ext cx="25209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5000">
                <a:solidFill>
                  <a:srgbClr val="29BB11"/>
                </a:solidFill>
              </a:rPr>
              <a:t>Hải sản</a:t>
            </a:r>
          </a:p>
          <a:p>
            <a:pPr eaLnBrk="0" hangingPunct="0"/>
            <a:endParaRPr lang="en-US" sz="5000">
              <a:solidFill>
                <a:srgbClr val="29BB11"/>
              </a:solidFill>
            </a:endParaRPr>
          </a:p>
        </p:txBody>
      </p:sp>
      <p:pic>
        <p:nvPicPr>
          <p:cNvPr id="24582" name="Picture 19" descr="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3573463"/>
            <a:ext cx="29289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214313" y="5287963"/>
            <a:ext cx="87153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Canxi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hải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sản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ngoài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trưởng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cân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toàn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diện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ổn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h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852738"/>
            <a:ext cx="37115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c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77875"/>
            <a:ext cx="421798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d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52513"/>
            <a:ext cx="352742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chu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3546475"/>
            <a:ext cx="3311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2000250" y="785813"/>
            <a:ext cx="26765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5500">
                <a:solidFill>
                  <a:srgbClr val="29BB11"/>
                </a:solidFill>
              </a:rPr>
              <a:t>Trái cây</a:t>
            </a:r>
          </a:p>
          <a:p>
            <a:pPr eaLnBrk="0" hangingPunct="0"/>
            <a:endParaRPr lang="en-US" sz="5000">
              <a:solidFill>
                <a:srgbClr val="29BB11"/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nuoc d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4202113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55650" y="404813"/>
            <a:ext cx="25923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4400">
                <a:solidFill>
                  <a:srgbClr val="29BB11"/>
                </a:solidFill>
              </a:rPr>
              <a:t>Nước ép</a:t>
            </a:r>
          </a:p>
        </p:txBody>
      </p:sp>
      <p:pic>
        <p:nvPicPr>
          <p:cNvPr id="26628" name="Picture 5" descr="nuoc c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928688"/>
            <a:ext cx="389255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ClickHandl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184525"/>
            <a:ext cx="29098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6" name="Rectangle 7"/>
          <p:cNvSpPr>
            <a:spLocks noChangeArrowheads="1"/>
          </p:cNvSpPr>
          <p:nvPr/>
        </p:nvSpPr>
        <p:spPr bwMode="auto">
          <a:xfrm>
            <a:off x="1714500" y="214313"/>
            <a:ext cx="612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cầu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canxi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tuổi</a:t>
            </a:r>
            <a:r>
              <a:rPr lang="en-US" sz="3200" b="1" dirty="0"/>
              <a:t>  </a:t>
            </a:r>
            <a:endParaRPr lang="en-US" sz="3200" dirty="0"/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214313" y="4714875"/>
            <a:ext cx="8643937" cy="1169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vi-VN"/>
              <a:t/>
            </a:r>
            <a:br>
              <a:rPr lang="vi-VN"/>
            </a:br>
            <a:endParaRPr lang="vi-VN"/>
          </a:p>
          <a:p>
            <a:pPr eaLnBrk="0" hangingPunct="0"/>
            <a:r>
              <a:rPr lang="vi-VN" sz="1000" i="1">
                <a:solidFill>
                  <a:srgbClr val="333333"/>
                </a:solidFill>
                <a:cs typeface="Tahoma" pitchFamily="34" charset="0"/>
              </a:rPr>
              <a:t>      </a:t>
            </a:r>
            <a:r>
              <a:rPr lang="vi-VN" sz="1600" i="1">
                <a:solidFill>
                  <a:srgbClr val="333333"/>
                </a:solidFill>
                <a:latin typeface="Verdana" pitchFamily="34" charset="0"/>
                <a:cs typeface="Tahoma" pitchFamily="34" charset="0"/>
              </a:rPr>
              <a:t> (Theo Bảng nhu cầu khuyến nghị về khẩu phần ăn cho người châu </a:t>
            </a:r>
            <a:r>
              <a:rPr lang="vi-VN" sz="1600" i="1">
                <a:solidFill>
                  <a:srgbClr val="333333"/>
                </a:solidFill>
                <a:cs typeface="Tahoma" pitchFamily="34" charset="0"/>
              </a:rPr>
              <a:t>Á</a:t>
            </a:r>
            <a:r>
              <a:rPr lang="vi-VN" sz="1600" i="1">
                <a:solidFill>
                  <a:srgbClr val="333333"/>
                </a:solidFill>
                <a:latin typeface="Verdana" pitchFamily="34" charset="0"/>
                <a:cs typeface="Tahoma" pitchFamily="34" charset="0"/>
              </a:rPr>
              <a:t> - 2005)</a:t>
            </a:r>
            <a:r>
              <a:rPr lang="vi-VN" sz="1600">
                <a:solidFill>
                  <a:srgbClr val="333333"/>
                </a:solidFill>
                <a:cs typeface="Tahoma" pitchFamily="34" charset="0"/>
              </a:rPr>
              <a:t> </a:t>
            </a:r>
            <a:endParaRPr lang="vi-VN" sz="1600"/>
          </a:p>
          <a:p>
            <a:pPr eaLnBrk="0" hangingPunct="0"/>
            <a:endParaRPr lang="vi-VN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7188" y="1000125"/>
          <a:ext cx="8501122" cy="5357847"/>
        </p:xfrm>
        <a:graphic>
          <a:graphicData uri="http://schemas.openxmlformats.org/drawingml/2006/table">
            <a:tbl>
              <a:tblPr/>
              <a:tblGrid>
                <a:gridCol w="4195517"/>
                <a:gridCol w="4305605"/>
              </a:tblGrid>
              <a:tr h="487077"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B050"/>
                          </a:solidFill>
                        </a:rPr>
                        <a:t>Đối tượng</a:t>
                      </a:r>
                      <a:endParaRPr lang="vi-VN" sz="2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B050"/>
                          </a:solidFill>
                        </a:rPr>
                        <a:t>Lượng canxi (mg/ngày)</a:t>
                      </a:r>
                      <a:endParaRPr lang="vi-VN" sz="2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Trẻ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  0 - 5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tháng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Trẻ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  6 - 11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tháng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Trẻ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1- 3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tuổi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Trẻ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4- 6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tuổi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Trẻ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7- 9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tuổi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Thiếu niên 10-18 tuổi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Người trưởng thành 19 - 50 tuổi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Người &gt; 50 tuổi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Phụ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nữ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thai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077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Phụ nữ nuôi con bú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inh-nen-powerpoint-ho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1563" y="642938"/>
          <a:ext cx="6858048" cy="5723025"/>
        </p:xfrm>
        <a:graphic>
          <a:graphicData uri="http://schemas.openxmlformats.org/drawingml/2006/table">
            <a:tbl>
              <a:tblPr/>
              <a:tblGrid>
                <a:gridCol w="2313956"/>
                <a:gridCol w="2258076"/>
                <a:gridCol w="2286016"/>
              </a:tblGrid>
              <a:tr h="541425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92D050"/>
                          </a:solidFill>
                        </a:rPr>
                        <a:t>Thực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92D050"/>
                          </a:solidFill>
                        </a:rPr>
                        <a:t>phẩm</a:t>
                      </a:r>
                      <a:endParaRPr lang="en-US" sz="2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92D050"/>
                          </a:solidFill>
                        </a:rPr>
                        <a:t>Lượng thực phẩm</a:t>
                      </a:r>
                      <a:endParaRPr lang="vi-VN" sz="2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92D050"/>
                          </a:solidFill>
                        </a:rPr>
                        <a:t>Lượng can xi (mg)</a:t>
                      </a:r>
                      <a:endParaRPr lang="vi-VN" sz="2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Pho </a:t>
                      </a:r>
                      <a:r>
                        <a:rPr lang="en-US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mát</a:t>
                      </a:r>
                      <a:endParaRPr lang="en-US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Sữa</a:t>
                      </a:r>
                      <a:endParaRPr lang="en-US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500ml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Sữa</a:t>
                      </a: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chua</a:t>
                      </a:r>
                      <a:endParaRPr lang="en-US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125g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Cua đồng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5040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Tôm, tép khô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Ốc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Cá khô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Vừng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Hạt đậu tương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Đậu phụ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425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Nấm hương khô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1425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Lòng đỏ trứng gà, vịt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134, 146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Dọc củ cải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Rau đay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13">
                <a:tc>
                  <a:txBody>
                    <a:bodyPr/>
                    <a:lstStyle/>
                    <a:p>
                      <a:pPr marL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Rau </a:t>
                      </a:r>
                      <a:r>
                        <a:rPr lang="en-US" sz="20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ngót</a:t>
                      </a:r>
                      <a:endParaRPr lang="en-US" sz="2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100g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8745" name="Rectangle 1"/>
          <p:cNvSpPr>
            <a:spLocks noChangeArrowheads="1"/>
          </p:cNvSpPr>
          <p:nvPr/>
        </p:nvSpPr>
        <p:spPr bwMode="auto">
          <a:xfrm>
            <a:off x="428625" y="142875"/>
            <a:ext cx="9001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vi-VN" sz="2600" b="1">
                <a:solidFill>
                  <a:schemeClr val="accent2"/>
                </a:solidFill>
                <a:latin typeface="Verdana" pitchFamily="34" charset="0"/>
                <a:cs typeface="Tahoma" pitchFamily="34" charset="0"/>
              </a:rPr>
              <a:t>H</a:t>
            </a:r>
            <a:r>
              <a:rPr lang="vi-VN" sz="2600" b="1">
                <a:solidFill>
                  <a:schemeClr val="accent2"/>
                </a:solidFill>
                <a:cs typeface="Tahoma" pitchFamily="34" charset="0"/>
              </a:rPr>
              <a:t>à</a:t>
            </a:r>
            <a:r>
              <a:rPr lang="vi-VN" sz="2600" b="1">
                <a:solidFill>
                  <a:schemeClr val="accent2"/>
                </a:solidFill>
                <a:latin typeface="Verdana" pitchFamily="34" charset="0"/>
                <a:cs typeface="Tahoma" pitchFamily="34" charset="0"/>
              </a:rPr>
              <a:t>m lượng canxi trong một số loại thực phẩm</a:t>
            </a:r>
            <a:endParaRPr lang="vi-VN" sz="2600">
              <a:solidFill>
                <a:schemeClr val="accent2"/>
              </a:solidFill>
            </a:endParaRPr>
          </a:p>
          <a:p>
            <a:pPr algn="just" eaLnBrk="0" hangingPunct="0"/>
            <a:r>
              <a:rPr lang="vi-VN" sz="2800" b="1">
                <a:solidFill>
                  <a:srgbClr val="333333"/>
                </a:solidFill>
                <a:cs typeface="Tahoma" pitchFamily="34" charset="0"/>
              </a:rPr>
              <a:t> </a:t>
            </a:r>
            <a:endParaRPr lang="vi-VN" sz="2800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57188" y="6357938"/>
            <a:ext cx="8786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2400" i="1" dirty="0">
                <a:solidFill>
                  <a:schemeClr val="accent2">
                    <a:lumMod val="50000"/>
                  </a:schemeClr>
                </a:solidFill>
              </a:rPr>
              <a:t>(Theo Bảng thành phần dinh dưỡng thức ăn Việt nam 2000)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29753" name="Group 57"/>
          <p:cNvGraphicFramePr>
            <a:graphicFrameLocks noGrp="1"/>
          </p:cNvGraphicFramePr>
          <p:nvPr/>
        </p:nvGraphicFramePr>
        <p:xfrm>
          <a:off x="785813" y="849313"/>
          <a:ext cx="7929562" cy="5882640"/>
        </p:xfrm>
        <a:graphic>
          <a:graphicData uri="http://schemas.openxmlformats.org/drawingml/2006/table">
            <a:tbl>
              <a:tblPr/>
              <a:tblGrid>
                <a:gridCol w="1673225"/>
                <a:gridCol w="1765300"/>
                <a:gridCol w="1576387"/>
                <a:gridCol w="1287463"/>
                <a:gridCol w="1627187"/>
              </a:tblGrid>
              <a:tr h="2206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 SÁNG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 TRƯA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BÁNH – CHÈ..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 CÂY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0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Mặn - Xào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Bún cá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Sữa Arti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Gà cuộn tam sắc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Canh hẹ, đậu hủ, tôm, thịt, nghêu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Bánh Flan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 Chuối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Miến tôm, rau cần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Sữa Arti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Xíu mại nhân phô mai sốt magionaise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Su su, cà rốt xào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Canh bí đỏ nấu nấu tôm, thịt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Yaourt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Nước chanh dây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Sữa Arti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Cháo thịt bò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Chả ốc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Canh cải bó xôi nấu tôm, thịt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Bánh phô mai sữa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Sinh tố dâu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Sữa Arti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Yến mạch nấu hải sản 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Thịt bò xào bông cải xanh 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Canh dưa hường nấu tôm, thịt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Chè đậu xanh, bột bán, nước dừa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Dưa hấu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3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Sữa Arti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Hoành thánh nấu tôm, thịt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Cá thu chiên sốt cà, hành tây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Cải ngọt xào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Canh rau dền, khoai lang nấu thịt gà  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Bánh bao khoai lang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Cocktail</a:t>
                      </a:r>
                    </a:p>
                  </a:txBody>
                  <a:tcPr marL="39428" marR="394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214546" y="214290"/>
            <a:ext cx="5429288" cy="5000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  <a:p>
            <a:pPr algn="ctr"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</a:rPr>
              <a:t>THỰC ĐƠN CHO TRẺ  PHÁT TRIỂN CHIỀU CAO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b="4416"/>
          <a:stretch>
            <a:fillRect/>
          </a:stretch>
        </p:blipFill>
        <p:spPr bwMode="auto">
          <a:xfrm>
            <a:off x="1357291" y="850920"/>
            <a:ext cx="7143800" cy="4854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776288" y="404813"/>
            <a:ext cx="78168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/>
              <a:t> </a:t>
            </a:r>
            <a:r>
              <a:rPr lang="en-US" sz="7000">
                <a:solidFill>
                  <a:srgbClr val="FF0066"/>
                </a:solidFill>
                <a:latin typeface="Bell MT" pitchFamily="18" charset="0"/>
              </a:rPr>
              <a:t>Các món ăn chế biến </a:t>
            </a:r>
          </a:p>
          <a:p>
            <a:pPr algn="ctr"/>
            <a:r>
              <a:rPr lang="en-US" sz="7000">
                <a:solidFill>
                  <a:srgbClr val="FF0066"/>
                </a:solidFill>
                <a:latin typeface="Bell MT" pitchFamily="18" charset="0"/>
              </a:rPr>
              <a:t>từ thực phẩm trên</a:t>
            </a:r>
            <a:r>
              <a:rPr lang="en-US" sz="6600">
                <a:solidFill>
                  <a:srgbClr val="FF0066"/>
                </a:solidFill>
              </a:rPr>
              <a:t>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2714625" y="5643563"/>
            <a:ext cx="36004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Cá lóc cuộn sốt me</a:t>
            </a:r>
          </a:p>
        </p:txBody>
      </p:sp>
      <p:pic>
        <p:nvPicPr>
          <p:cNvPr id="31747" name="Picture 6" descr="IMG_56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143000"/>
            <a:ext cx="7921625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755650" y="5300663"/>
            <a:ext cx="7559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Cá thu sốt Pate</a:t>
            </a:r>
          </a:p>
        </p:txBody>
      </p:sp>
      <p:pic>
        <p:nvPicPr>
          <p:cNvPr id="32771" name="Picture 3" descr="IMG_8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071563"/>
            <a:ext cx="6605588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411413" y="5300663"/>
            <a:ext cx="5111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4000">
              <a:solidFill>
                <a:srgbClr val="990000"/>
              </a:solidFill>
            </a:endParaRPr>
          </a:p>
        </p:txBody>
      </p:sp>
      <p:pic>
        <p:nvPicPr>
          <p:cNvPr id="33795" name="Picture 3" descr="IMG_69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92150"/>
            <a:ext cx="8001000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857375" y="5572125"/>
            <a:ext cx="5111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solidFill>
                  <a:srgbClr val="990000"/>
                </a:solidFill>
              </a:rPr>
              <a:t>Canh rau dền, khoai lang nấu thịt gà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p12_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785813"/>
            <a:ext cx="35004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285750" y="1000125"/>
            <a:ext cx="3786188" cy="785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0">
                <a:solidFill>
                  <a:srgbClr val="29BB11"/>
                </a:solidFill>
              </a:rPr>
              <a:t>Cà rốt</a:t>
            </a:r>
            <a:r>
              <a:rPr lang="en-US" sz="6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28625" y="4286250"/>
            <a:ext cx="85725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xuyên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mắt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bộ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thúc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đẩy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tổng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protein,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4819" name="Picture 1" descr="IMG_27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000125"/>
            <a:ext cx="588645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ounded Rectangle 3"/>
          <p:cNvSpPr>
            <a:spLocks noChangeArrowheads="1"/>
          </p:cNvSpPr>
          <p:nvPr/>
        </p:nvSpPr>
        <p:spPr bwMode="auto">
          <a:xfrm>
            <a:off x="2214563" y="5786438"/>
            <a:ext cx="4751387" cy="720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5000" cmpd="thickThin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rgbClr val="990000"/>
                </a:solidFill>
                <a:latin typeface="Lucida Sans Unicode" pitchFamily="34" charset="0"/>
              </a:rPr>
              <a:t>Tôm sốt mít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857375" y="5643563"/>
            <a:ext cx="5111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Hải sản nấu khế</a:t>
            </a:r>
          </a:p>
        </p:txBody>
      </p:sp>
      <p:pic>
        <p:nvPicPr>
          <p:cNvPr id="35843" name="Picture 4" descr="IMG_68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143000"/>
            <a:ext cx="7834313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1785938" y="5572125"/>
            <a:ext cx="5111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Chả ốc</a:t>
            </a:r>
          </a:p>
        </p:txBody>
      </p:sp>
      <p:pic>
        <p:nvPicPr>
          <p:cNvPr id="36867" name="Picture 3" descr="IMG_68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071563"/>
            <a:ext cx="80724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2000250" y="5300663"/>
            <a:ext cx="59293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Trứng cút sốt thơm</a:t>
            </a:r>
          </a:p>
        </p:txBody>
      </p:sp>
      <p:pic>
        <p:nvPicPr>
          <p:cNvPr id="37891" name="Picture 5" descr="IMG_68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785813"/>
            <a:ext cx="77501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IMG_35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857250"/>
            <a:ext cx="6215062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571750" y="5715000"/>
            <a:ext cx="41751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Cá basa sốt chanh muối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2071688" y="5715000"/>
            <a:ext cx="46085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Gà hầm sake</a:t>
            </a:r>
          </a:p>
        </p:txBody>
      </p:sp>
      <p:pic>
        <p:nvPicPr>
          <p:cNvPr id="39939" name="Picture 4" descr="IMG_23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143000"/>
            <a:ext cx="59785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2500313" y="5849938"/>
            <a:ext cx="41751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Soup bắp</a:t>
            </a:r>
          </a:p>
        </p:txBody>
      </p:sp>
      <p:pic>
        <p:nvPicPr>
          <p:cNvPr id="40963" name="Picture 3" descr="IMG_607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357313"/>
            <a:ext cx="77501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2143125" y="5643563"/>
            <a:ext cx="5143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990000"/>
                </a:solidFill>
              </a:rPr>
              <a:t>Tôm rang trứng muối</a:t>
            </a:r>
          </a:p>
        </p:txBody>
      </p:sp>
      <p:pic>
        <p:nvPicPr>
          <p:cNvPr id="41987" name="Picture 3" descr="IMG_81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285875"/>
            <a:ext cx="69913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69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25538"/>
            <a:ext cx="74168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5"/>
          <p:cNvSpPr>
            <a:spLocks noGrp="1"/>
          </p:cNvSpPr>
          <p:nvPr>
            <p:ph type="title"/>
          </p:nvPr>
        </p:nvSpPr>
        <p:spPr>
          <a:xfrm>
            <a:off x="323850" y="5589588"/>
            <a:ext cx="7561263" cy="7826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600" smtClean="0">
                <a:latin typeface="VNI-Times" pitchFamily="2" charset="0"/>
              </a:rPr>
              <a:t>             </a:t>
            </a:r>
            <a:r>
              <a:rPr lang="en-US" sz="4600" smtClean="0">
                <a:solidFill>
                  <a:srgbClr val="990000"/>
                </a:solidFill>
                <a:latin typeface="VNI-Times" pitchFamily="2" charset="0"/>
              </a:rPr>
              <a:t>Tröùng cuoän nguõ saéc</a:t>
            </a:r>
            <a:r>
              <a:rPr lang="en-US" sz="4600" smtClean="0">
                <a:latin typeface="VNI-Times" pitchFamily="2" charset="0"/>
              </a:rPr>
              <a:t> 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928688"/>
            <a:ext cx="633571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000375" y="5857875"/>
            <a:ext cx="3201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990000"/>
                </a:solidFill>
              </a:rPr>
              <a:t>Lươn xào lăn</a:t>
            </a:r>
          </a:p>
        </p:txBody>
      </p:sp>
    </p:spTree>
  </p:cSld>
  <p:clrMapOvr>
    <a:masterClrMapping/>
  </p:clrMapOvr>
  <p:transition spd="slow" advTm="1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785813"/>
            <a:ext cx="535305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785813" y="1000125"/>
            <a:ext cx="3000375" cy="42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29BB11"/>
                </a:solidFill>
              </a:rPr>
              <a:t>Bông cải xanh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42875" y="4572000"/>
            <a:ext cx="87868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cải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xanh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loại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rau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củ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trọng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loại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vitamin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lợi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cũng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duy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vận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5"/>
          <p:cNvSpPr>
            <a:spLocks noChangeArrowheads="1" noChangeShapeType="1" noTextEdit="1"/>
          </p:cNvSpPr>
          <p:nvPr/>
        </p:nvSpPr>
        <p:spPr bwMode="auto">
          <a:xfrm>
            <a:off x="3071813" y="5929313"/>
            <a:ext cx="4143375" cy="42862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Canh soup nước lèo</a:t>
            </a:r>
            <a:endParaRPr lang="en-US" sz="36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5059" name="Picture 3" descr="IMG_81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214438"/>
            <a:ext cx="6859587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IMG_69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25538"/>
            <a:ext cx="7577138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Rectangle 7"/>
          <p:cNvSpPr>
            <a:spLocks noGrp="1"/>
          </p:cNvSpPr>
          <p:nvPr>
            <p:ph type="title"/>
          </p:nvPr>
        </p:nvSpPr>
        <p:spPr>
          <a:xfrm>
            <a:off x="395288" y="6021388"/>
            <a:ext cx="8353425" cy="5762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600" smtClean="0">
                <a:latin typeface="Arial" charset="0"/>
              </a:rPr>
              <a:t>   </a:t>
            </a:r>
            <a:r>
              <a:rPr lang="en-US" sz="4600" smtClean="0">
                <a:solidFill>
                  <a:srgbClr val="990000"/>
                </a:solidFill>
                <a:latin typeface="Arial" charset="0"/>
              </a:rPr>
              <a:t>Th</a:t>
            </a:r>
            <a:r>
              <a:rPr lang="en-US" sz="4600" smtClean="0">
                <a:solidFill>
                  <a:srgbClr val="990000"/>
                </a:solidFill>
                <a:latin typeface="VNI-Times" pitchFamily="2" charset="0"/>
              </a:rPr>
              <a:t>òt gaø cuoän rau cuû soát döa haáu</a:t>
            </a:r>
            <a:endParaRPr lang="en-US" sz="4600" smtClean="0">
              <a:solidFill>
                <a:srgbClr val="99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1785938" y="5857875"/>
            <a:ext cx="5586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sv-SE"/>
              <a:t> </a:t>
            </a:r>
            <a:r>
              <a:rPr lang="sv-SE" sz="4000">
                <a:solidFill>
                  <a:srgbClr val="990000"/>
                </a:solidFill>
              </a:rPr>
              <a:t>Cá viên sốt chua ngọt   </a:t>
            </a:r>
          </a:p>
        </p:txBody>
      </p:sp>
      <p:pic>
        <p:nvPicPr>
          <p:cNvPr id="47107" name="Picture 5" descr="12571371_1675634232684699_1656742840_n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000125"/>
            <a:ext cx="8027988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500188" y="5715000"/>
            <a:ext cx="6975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4000">
                <a:solidFill>
                  <a:srgbClr val="990000"/>
                </a:solidFill>
              </a:rPr>
              <a:t>Gà cuộn rau củ quả nấu Lagu</a:t>
            </a:r>
            <a:endParaRPr lang="en-US" sz="4000">
              <a:solidFill>
                <a:srgbClr val="990000"/>
              </a:solidFill>
            </a:endParaRPr>
          </a:p>
        </p:txBody>
      </p:sp>
      <p:pic>
        <p:nvPicPr>
          <p:cNvPr id="48131" name="Picture 3" descr="IMG_81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285875"/>
            <a:ext cx="698658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2571750" y="5715000"/>
            <a:ext cx="3863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4000">
                <a:solidFill>
                  <a:srgbClr val="990000"/>
                </a:solidFill>
              </a:rPr>
              <a:t>Bánh khoai lang</a:t>
            </a:r>
            <a:endParaRPr lang="en-US" sz="4000">
              <a:solidFill>
                <a:srgbClr val="990000"/>
              </a:solidFill>
            </a:endParaRPr>
          </a:p>
        </p:txBody>
      </p:sp>
      <p:pic>
        <p:nvPicPr>
          <p:cNvPr id="49155" name="Picture 3" descr="IMG_69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620713"/>
            <a:ext cx="7369175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2928938" y="5857875"/>
            <a:ext cx="3155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4000">
                <a:solidFill>
                  <a:srgbClr val="990000"/>
                </a:solidFill>
              </a:rPr>
              <a:t>Chè bà ba </a:t>
            </a:r>
            <a:endParaRPr lang="en-US" sz="4000">
              <a:solidFill>
                <a:srgbClr val="990000"/>
              </a:solidFill>
            </a:endParaRPr>
          </a:p>
        </p:txBody>
      </p:sp>
      <p:pic>
        <p:nvPicPr>
          <p:cNvPr id="53251" name="Picture 3" descr="IMG_69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34159"/>
            <a:ext cx="7358062" cy="484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51203" name="Subtitle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6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1813"/>
            <a:ext cx="12188825" cy="91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WordArt 10"/>
          <p:cNvSpPr>
            <a:spLocks noChangeArrowheads="1" noChangeShapeType="1" noTextEdit="1"/>
          </p:cNvSpPr>
          <p:nvPr/>
        </p:nvSpPr>
        <p:spPr bwMode="auto">
          <a:xfrm>
            <a:off x="1187450" y="1844675"/>
            <a:ext cx="5072063" cy="2581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Xin cảm ơn các Thầy Cô </a:t>
            </a: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đã quan tâm theo dõi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500063" y="928688"/>
            <a:ext cx="3214687" cy="938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29BB11"/>
                </a:solidFill>
              </a:rPr>
              <a:t>Đậu Hà Lan</a:t>
            </a:r>
            <a:r>
              <a:rPr lang="en-US" sz="6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85750" y="357188"/>
            <a:ext cx="8572500" cy="6072187"/>
          </a:xfrm>
        </p:spPr>
        <p:txBody>
          <a:bodyPr/>
          <a:lstStyle/>
          <a:p>
            <a:pPr marL="982663" indent="-982663" eaLnBrk="1" hangingPunct="1">
              <a:buFont typeface="Wingdings 3" pitchFamily="18" charset="2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vi-VN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857250"/>
            <a:ext cx="476885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14313" y="4457700"/>
            <a:ext cx="86756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Đậu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Hà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Lan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giàu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vitamin,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xơ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, protein,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khoáng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lutein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. 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Luôn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bổ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sung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đậu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Hà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Lan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chế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độ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ngày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hấp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thụ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tất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cả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lợi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ích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dinh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dưỡng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cũng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nâng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med" advTm="7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an t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811213"/>
            <a:ext cx="43195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14313" y="928688"/>
            <a:ext cx="3321050" cy="739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29BB11"/>
                </a:solidFill>
              </a:rPr>
              <a:t>Cần tây</a:t>
            </a:r>
            <a:r>
              <a:rPr lang="en-US" sz="6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85750" y="3786188"/>
            <a:ext cx="84232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tây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dinh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dưỡng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hàm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lượng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Bên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cạnh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tây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loại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vitamin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kích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thích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ngon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thèm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hấp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thụ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642938" y="1071563"/>
            <a:ext cx="3176587" cy="785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29BB11"/>
                </a:solidFill>
              </a:rPr>
              <a:t>Bắp cải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57188" y="785813"/>
            <a:ext cx="8572500" cy="6072187"/>
          </a:xfrm>
        </p:spPr>
        <p:txBody>
          <a:bodyPr/>
          <a:lstStyle/>
          <a:p>
            <a:pPr marL="982663" indent="-982663" eaLnBrk="1" hangingPunct="1">
              <a:buFont typeface="Wingdings 3" pitchFamily="18" charset="2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vi-VN" smtClean="0"/>
          </a:p>
        </p:txBody>
      </p:sp>
      <p:pic>
        <p:nvPicPr>
          <p:cNvPr id="11268" name="Picture 5" descr="20140518-nhung-loai-rau-cu-qua-giup-xuong-chac-khoe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857250"/>
            <a:ext cx="44767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85750" y="4286250"/>
            <a:ext cx="835818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Bắp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cải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giàu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vitamin K,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mật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ngừa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hỏng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bệnh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khớp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chắc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g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785813"/>
            <a:ext cx="39608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928688" y="785813"/>
            <a:ext cx="3319462" cy="66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Giá đậu xanh</a:t>
            </a:r>
            <a:r>
              <a:rPr lang="en-US" sz="5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42875" y="3714750"/>
            <a:ext cx="88582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men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tiêu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hóa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100g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smtClean="0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38g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canxi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hoạt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phyto-oestrogen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isoflavon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giảm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tỷ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lệ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kích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thích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tạo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ưu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857250"/>
            <a:ext cx="5383212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14313" y="1000125"/>
            <a:ext cx="2928937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000">
                <a:solidFill>
                  <a:srgbClr val="29BB11"/>
                </a:solidFill>
              </a:rPr>
              <a:t>Khoai lang</a:t>
            </a:r>
            <a:r>
              <a:rPr lang="en-US" sz="5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42875" y="4357688"/>
            <a:ext cx="90011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Khoai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lang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chứa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lượng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canxi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phẩm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chế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độ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dinh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dưỡng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lượng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canxi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tạo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kiện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toàn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diện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</TotalTime>
  <Words>1321</Words>
  <Application>Microsoft Office PowerPoint</Application>
  <PresentationFormat>On-screen Show (4:3)</PresentationFormat>
  <Paragraphs>208</Paragraphs>
  <Slides>46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Tröùng cuoän nguõ saéc </vt:lpstr>
      <vt:lpstr>PowerPoint Presentation</vt:lpstr>
      <vt:lpstr>PowerPoint Presentation</vt:lpstr>
      <vt:lpstr>   Thòt gaø cuoän rau cuû soát döa haáu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3</cp:revision>
  <dcterms:created xsi:type="dcterms:W3CDTF">2017-01-09T09:32:45Z</dcterms:created>
  <dcterms:modified xsi:type="dcterms:W3CDTF">2023-03-10T15:53:11Z</dcterms:modified>
</cp:coreProperties>
</file>