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61" r:id="rId3"/>
    <p:sldId id="257" r:id="rId4"/>
    <p:sldId id="258" r:id="rId5"/>
    <p:sldId id="259" r:id="rId6"/>
    <p:sldId id="264" r:id="rId7"/>
    <p:sldId id="260" r:id="rId8"/>
    <p:sldId id="262" r:id="rId9"/>
    <p:sldId id="263" r:id="rId10"/>
    <p:sldId id="267" r:id="rId11"/>
    <p:sldId id="265" r:id="rId12"/>
    <p:sldId id="266"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1542A30-1D9D-4252-A161-2692010E9056}" type="datetimeFigureOut">
              <a:rPr lang="en-US" smtClean="0"/>
              <a:t>3/1/2022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EAEAA95-91F1-433E-8F12-E79A140D0B0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6190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542A30-1D9D-4252-A161-2692010E9056}"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424972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4984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9242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3511592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616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805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542A30-1D9D-4252-A161-2692010E905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642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542A30-1D9D-4252-A161-2692010E905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542A30-1D9D-4252-A161-2692010E905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219362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932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542A30-1D9D-4252-A161-2692010E9056}"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140588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542A30-1D9D-4252-A161-2692010E9056}" type="datetimeFigureOut">
              <a:rPr lang="en-US" smtClean="0"/>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EAA95-91F1-433E-8F12-E79A140D0B0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03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542A30-1D9D-4252-A161-2692010E9056}" type="datetimeFigureOut">
              <a:rPr lang="en-US" smtClean="0"/>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EAA95-91F1-433E-8F12-E79A140D0B0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954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42A30-1D9D-4252-A161-2692010E9056}" type="datetimeFigureOut">
              <a:rPr lang="en-US" smtClean="0"/>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340613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542A30-1D9D-4252-A161-2692010E9056}"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AA95-91F1-433E-8F12-E79A140D0B0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2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542A30-1D9D-4252-A161-2692010E9056}"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132627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542A30-1D9D-4252-A161-2692010E9056}" type="datetimeFigureOut">
              <a:rPr lang="en-US" smtClean="0"/>
              <a:t>3/1/2022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AEAA95-91F1-433E-8F12-E79A140D0B02}" type="slidenum">
              <a:rPr lang="en-US" smtClean="0"/>
              <a:t>‹#›</a:t>
            </a:fld>
            <a:endParaRPr lang="en-US"/>
          </a:p>
        </p:txBody>
      </p:sp>
    </p:spTree>
    <p:extLst>
      <p:ext uri="{BB962C8B-B14F-4D97-AF65-F5344CB8AC3E}">
        <p14:creationId xmlns:p14="http://schemas.microsoft.com/office/powerpoint/2010/main" val="8225988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phuquocxanh.com/v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09CA-C571-450D-8E0E-3B91105BD6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7908DBB-94BC-4F21-8248-1B184B9E28BF}"/>
              </a:ext>
            </a:extLst>
          </p:cNvPr>
          <p:cNvSpPr>
            <a:spLocks noGrp="1"/>
          </p:cNvSpPr>
          <p:nvPr>
            <p:ph type="subTitle" idx="1"/>
          </p:nvPr>
        </p:nvSpPr>
        <p:spPr/>
        <p:txBody>
          <a:bodyPr/>
          <a:lstStyle/>
          <a:p>
            <a:endParaRPr lang="en-US"/>
          </a:p>
        </p:txBody>
      </p:sp>
      <p:pic>
        <p:nvPicPr>
          <p:cNvPr id="1040" name="Picture 16" descr="See the source image">
            <a:extLst>
              <a:ext uri="{FF2B5EF4-FFF2-40B4-BE49-F238E27FC236}">
                <a16:creationId xmlns:a16="http://schemas.microsoft.com/office/drawing/2014/main" id="{D864D9B5-DC16-49F1-95B5-F81D5B3CC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1319B88-4061-40F6-9795-D96F9A247C6B}"/>
              </a:ext>
            </a:extLst>
          </p:cNvPr>
          <p:cNvSpPr txBox="1"/>
          <p:nvPr/>
        </p:nvSpPr>
        <p:spPr>
          <a:xfrm>
            <a:off x="2015836" y="2643326"/>
            <a:ext cx="8160327" cy="1225272"/>
          </a:xfrm>
          <a:prstGeom prst="rect">
            <a:avLst/>
          </a:prstGeom>
          <a:noFill/>
        </p:spPr>
        <p:txBody>
          <a:bodyPr wrap="square">
            <a:spAutoFit/>
          </a:bodyPr>
          <a:lstStyle/>
          <a:p>
            <a:pPr marL="0" marR="0">
              <a:lnSpc>
                <a:spcPct val="107000"/>
              </a:lnSpc>
              <a:spcBef>
                <a:spcPts val="0"/>
              </a:spcBef>
              <a:spcAft>
                <a:spcPts val="800"/>
              </a:spcAft>
            </a:pPr>
            <a:r>
              <a:rPr lang="en-US" sz="7200" dirty="0" err="1">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Quê</a:t>
            </a:r>
            <a:r>
              <a:rPr lang="en-US" sz="7200" dirty="0">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 </a:t>
            </a:r>
            <a:r>
              <a:rPr lang="en-US" sz="7200" dirty="0" err="1">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Hương</a:t>
            </a:r>
            <a:r>
              <a:rPr lang="en-US" sz="7200" dirty="0">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 </a:t>
            </a:r>
            <a:r>
              <a:rPr lang="en-US" sz="7200" dirty="0" err="1">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Việt</a:t>
            </a:r>
            <a:r>
              <a:rPr lang="en-US" sz="7200" dirty="0">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 Nam</a:t>
            </a:r>
            <a:endParaRPr lang="en-US"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42" name="Picture 18">
            <a:extLst>
              <a:ext uri="{FF2B5EF4-FFF2-40B4-BE49-F238E27FC236}">
                <a16:creationId xmlns:a16="http://schemas.microsoft.com/office/drawing/2014/main" id="{BB9508F2-DB93-4174-9860-2033F9059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32"/>
            <a:ext cx="2602923" cy="173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83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fade">
                                      <p:cBhvr>
                                        <p:cTn id="7" dur="1000"/>
                                        <p:tgtEl>
                                          <p:spTgt spid="1042"/>
                                        </p:tgtEl>
                                      </p:cBhvr>
                                    </p:animEffect>
                                    <p:anim calcmode="lin" valueType="num">
                                      <p:cBhvr>
                                        <p:cTn id="8" dur="1000" fill="hold"/>
                                        <p:tgtEl>
                                          <p:spTgt spid="1042"/>
                                        </p:tgtEl>
                                        <p:attrNameLst>
                                          <p:attrName>ppt_x</p:attrName>
                                        </p:attrNameLst>
                                      </p:cBhvr>
                                      <p:tavLst>
                                        <p:tav tm="0">
                                          <p:val>
                                            <p:strVal val="#ppt_x"/>
                                          </p:val>
                                        </p:tav>
                                        <p:tav tm="100000">
                                          <p:val>
                                            <p:strVal val="#ppt_x"/>
                                          </p:val>
                                        </p:tav>
                                      </p:tavLst>
                                    </p:anim>
                                    <p:anim calcmode="lin" valueType="num">
                                      <p:cBhvr>
                                        <p:cTn id="9" dur="1000" fill="hold"/>
                                        <p:tgtEl>
                                          <p:spTgt spid="10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40"/>
                                        </p:tgtEl>
                                        <p:attrNameLst>
                                          <p:attrName>style.visibility</p:attrName>
                                        </p:attrNameLst>
                                      </p:cBhvr>
                                      <p:to>
                                        <p:strVal val="visible"/>
                                      </p:to>
                                    </p:set>
                                    <p:animEffect transition="in" filter="circle(in)">
                                      <p:cBhvr>
                                        <p:cTn id="14" dur="2000"/>
                                        <p:tgtEl>
                                          <p:spTgt spid="1040"/>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72FF-8754-4847-909E-D0790DF62474}"/>
              </a:ext>
            </a:extLst>
          </p:cNvPr>
          <p:cNvSpPr>
            <a:spLocks noGrp="1"/>
          </p:cNvSpPr>
          <p:nvPr>
            <p:ph type="title"/>
          </p:nvPr>
        </p:nvSpPr>
        <p:spPr/>
        <p:txBody>
          <a:bodyPr>
            <a:noAutofit/>
          </a:bodyPr>
          <a:lstStyle/>
          <a:p>
            <a:pPr algn="ctr"/>
            <a:r>
              <a:rPr lang="en-US" sz="9600" dirty="0" err="1"/>
              <a:t>Biển</a:t>
            </a:r>
            <a:r>
              <a:rPr lang="en-US" sz="9600" dirty="0"/>
              <a:t> </a:t>
            </a:r>
            <a:r>
              <a:rPr lang="en-US" sz="9600" dirty="0" err="1"/>
              <a:t>Đảo</a:t>
            </a:r>
            <a:r>
              <a:rPr lang="en-US" sz="9600" dirty="0"/>
              <a:t> </a:t>
            </a:r>
            <a:r>
              <a:rPr lang="en-US" sz="9600" dirty="0" err="1"/>
              <a:t>Nước</a:t>
            </a:r>
            <a:r>
              <a:rPr lang="en-US" sz="9600" dirty="0"/>
              <a:t> Ta</a:t>
            </a:r>
          </a:p>
        </p:txBody>
      </p:sp>
      <p:pic>
        <p:nvPicPr>
          <p:cNvPr id="4" name="Picture 2">
            <a:extLst>
              <a:ext uri="{FF2B5EF4-FFF2-40B4-BE49-F238E27FC236}">
                <a16:creationId xmlns:a16="http://schemas.microsoft.com/office/drawing/2014/main" id="{9730BFE2-737A-4600-A012-0345EAB09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4782"/>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7EA321-6C97-4514-B538-AB1C3F2A3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556904"/>
            <a:ext cx="6096000" cy="34168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6E4820-5C69-4E8C-AD28-AA322D4257AD}"/>
              </a:ext>
            </a:extLst>
          </p:cNvPr>
          <p:cNvSpPr txBox="1"/>
          <p:nvPr/>
        </p:nvSpPr>
        <p:spPr>
          <a:xfrm>
            <a:off x="838200" y="5195454"/>
            <a:ext cx="4509655" cy="646331"/>
          </a:xfrm>
          <a:prstGeom prst="rect">
            <a:avLst/>
          </a:prstGeom>
          <a:noFill/>
        </p:spPr>
        <p:txBody>
          <a:bodyPr wrap="square" rtlCol="0">
            <a:spAutoFit/>
          </a:bodyPr>
          <a:lstStyle/>
          <a:p>
            <a:r>
              <a:rPr lang="en-US" sz="3600" dirty="0" err="1"/>
              <a:t>Quần</a:t>
            </a:r>
            <a:r>
              <a:rPr lang="en-US" sz="3600" dirty="0"/>
              <a:t> </a:t>
            </a:r>
            <a:r>
              <a:rPr lang="en-US" sz="3600" dirty="0" err="1"/>
              <a:t>Đảo</a:t>
            </a:r>
            <a:r>
              <a:rPr lang="en-US" sz="3600" dirty="0"/>
              <a:t> </a:t>
            </a:r>
            <a:r>
              <a:rPr lang="en-US" sz="3600" dirty="0" err="1"/>
              <a:t>Hoàng</a:t>
            </a:r>
            <a:r>
              <a:rPr lang="en-US" sz="3600" dirty="0"/>
              <a:t> Sa</a:t>
            </a:r>
          </a:p>
        </p:txBody>
      </p:sp>
      <p:sp>
        <p:nvSpPr>
          <p:cNvPr id="7" name="TextBox 6">
            <a:extLst>
              <a:ext uri="{FF2B5EF4-FFF2-40B4-BE49-F238E27FC236}">
                <a16:creationId xmlns:a16="http://schemas.microsoft.com/office/drawing/2014/main" id="{A757BA65-63FE-4F8E-A6A5-6D7A1FCA26CF}"/>
              </a:ext>
            </a:extLst>
          </p:cNvPr>
          <p:cNvSpPr txBox="1"/>
          <p:nvPr/>
        </p:nvSpPr>
        <p:spPr>
          <a:xfrm>
            <a:off x="7924801" y="5195453"/>
            <a:ext cx="3726872" cy="646331"/>
          </a:xfrm>
          <a:prstGeom prst="rect">
            <a:avLst/>
          </a:prstGeom>
          <a:noFill/>
        </p:spPr>
        <p:txBody>
          <a:bodyPr wrap="square" rtlCol="0">
            <a:spAutoFit/>
          </a:bodyPr>
          <a:lstStyle/>
          <a:p>
            <a:r>
              <a:rPr lang="en-US" sz="3600" dirty="0" err="1"/>
              <a:t>Đảo</a:t>
            </a:r>
            <a:r>
              <a:rPr lang="en-US" sz="3600" dirty="0"/>
              <a:t> </a:t>
            </a:r>
            <a:r>
              <a:rPr lang="en-US" sz="3600" dirty="0" err="1"/>
              <a:t>Phú</a:t>
            </a:r>
            <a:r>
              <a:rPr lang="en-US" sz="3600" dirty="0"/>
              <a:t> </a:t>
            </a:r>
            <a:r>
              <a:rPr lang="en-US" sz="3600" dirty="0" err="1"/>
              <a:t>Quốc</a:t>
            </a:r>
            <a:endParaRPr lang="en-US" sz="3600" dirty="0"/>
          </a:p>
        </p:txBody>
      </p:sp>
    </p:spTree>
    <p:extLst>
      <p:ext uri="{BB962C8B-B14F-4D97-AF65-F5344CB8AC3E}">
        <p14:creationId xmlns:p14="http://schemas.microsoft.com/office/powerpoint/2010/main" val="90340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FC2D-879E-4EE2-8616-5C389865CB2E}"/>
              </a:ext>
            </a:extLst>
          </p:cNvPr>
          <p:cNvSpPr>
            <a:spLocks noGrp="1"/>
          </p:cNvSpPr>
          <p:nvPr>
            <p:ph type="title"/>
          </p:nvPr>
        </p:nvSpPr>
        <p:spPr/>
        <p:txBody>
          <a:bodyPr>
            <a:noAutofit/>
          </a:bodyPr>
          <a:lstStyle/>
          <a:p>
            <a:pPr algn="ctr"/>
            <a:r>
              <a:rPr lang="en-US" sz="9600" dirty="0" err="1"/>
              <a:t>Biển</a:t>
            </a:r>
            <a:r>
              <a:rPr lang="en-US" sz="9600" dirty="0"/>
              <a:t> </a:t>
            </a:r>
            <a:r>
              <a:rPr lang="en-US" sz="9600" dirty="0" err="1"/>
              <a:t>Đảo</a:t>
            </a:r>
            <a:r>
              <a:rPr lang="en-US" sz="9600" dirty="0"/>
              <a:t> </a:t>
            </a:r>
            <a:r>
              <a:rPr lang="en-US" sz="9600" dirty="0" err="1"/>
              <a:t>Nước</a:t>
            </a:r>
            <a:r>
              <a:rPr lang="en-US" sz="9600" dirty="0"/>
              <a:t> Ta</a:t>
            </a:r>
          </a:p>
        </p:txBody>
      </p:sp>
      <p:sp>
        <p:nvSpPr>
          <p:cNvPr id="3" name="Content Placeholder 2">
            <a:extLst>
              <a:ext uri="{FF2B5EF4-FFF2-40B4-BE49-F238E27FC236}">
                <a16:creationId xmlns:a16="http://schemas.microsoft.com/office/drawing/2014/main" id="{950E342E-39C4-4606-BF7E-BFD9B57476DB}"/>
              </a:ext>
            </a:extLst>
          </p:cNvPr>
          <p:cNvSpPr>
            <a:spLocks noGrp="1"/>
          </p:cNvSpPr>
          <p:nvPr>
            <p:ph idx="1"/>
          </p:nvPr>
        </p:nvSpPr>
        <p:spPr>
          <a:xfrm>
            <a:off x="1184564" y="2912534"/>
            <a:ext cx="9601196" cy="3318936"/>
          </a:xfrm>
        </p:spPr>
        <p:txBody>
          <a:bodyPr>
            <a:normAutofit fontScale="77500" lnSpcReduction="20000"/>
          </a:bodyPr>
          <a:lstStyle/>
          <a:p>
            <a:r>
              <a:rPr lang="en-US" sz="4400" i="0" dirty="0" err="1">
                <a:solidFill>
                  <a:srgbClr val="FF0000"/>
                </a:solidFill>
                <a:effectLst/>
                <a:latin typeface="Roboto" panose="02000000000000000000" pitchFamily="2" charset="0"/>
              </a:rPr>
              <a:t>Tên</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gọi</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đảo</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Hoàng</a:t>
            </a:r>
            <a:r>
              <a:rPr lang="en-US" sz="4400" i="0" dirty="0">
                <a:solidFill>
                  <a:srgbClr val="FF0000"/>
                </a:solidFill>
                <a:effectLst/>
                <a:latin typeface="Roboto" panose="02000000000000000000" pitchFamily="2" charset="0"/>
              </a:rPr>
              <a:t> Sa; </a:t>
            </a:r>
            <a:r>
              <a:rPr lang="en-US" sz="4400" i="0" dirty="0" err="1">
                <a:solidFill>
                  <a:srgbClr val="FF0000"/>
                </a:solidFill>
                <a:effectLst/>
                <a:latin typeface="Roboto" panose="02000000000000000000" pitchFamily="2" charset="0"/>
              </a:rPr>
              <a:t>tiếng</a:t>
            </a:r>
            <a:r>
              <a:rPr lang="en-US" sz="4400" i="0" dirty="0">
                <a:solidFill>
                  <a:srgbClr val="FF0000"/>
                </a:solidFill>
                <a:effectLst/>
                <a:latin typeface="Roboto" panose="02000000000000000000" pitchFamily="2" charset="0"/>
              </a:rPr>
              <a:t> Anh: </a:t>
            </a:r>
            <a:r>
              <a:rPr lang="en-US" sz="4400" i="0" dirty="0" err="1">
                <a:solidFill>
                  <a:srgbClr val="FF0000"/>
                </a:solidFill>
                <a:effectLst/>
                <a:latin typeface="Roboto" panose="02000000000000000000" pitchFamily="2" charset="0"/>
              </a:rPr>
              <a:t>Pattle</a:t>
            </a:r>
            <a:r>
              <a:rPr lang="en-US" sz="4400" i="0" dirty="0">
                <a:solidFill>
                  <a:srgbClr val="FF0000"/>
                </a:solidFill>
                <a:effectLst/>
                <a:latin typeface="Roboto" panose="02000000000000000000" pitchFamily="2" charset="0"/>
              </a:rPr>
              <a:t> Island; </a:t>
            </a:r>
            <a:r>
              <a:rPr lang="en-US" sz="4400" i="0" dirty="0" err="1">
                <a:solidFill>
                  <a:srgbClr val="FF0000"/>
                </a:solidFill>
                <a:effectLst/>
                <a:latin typeface="Roboto" panose="02000000000000000000" pitchFamily="2" charset="0"/>
              </a:rPr>
              <a:t>tiếng</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Trung</a:t>
            </a:r>
            <a:r>
              <a:rPr lang="en-US" sz="4400" i="0" dirty="0">
                <a:solidFill>
                  <a:srgbClr val="FF0000"/>
                </a:solidFill>
                <a:effectLst/>
                <a:latin typeface="Roboto" panose="02000000000000000000" pitchFamily="2" charset="0"/>
              </a:rPr>
              <a:t>: </a:t>
            </a:r>
            <a:r>
              <a:rPr lang="ja-JP" altLang="en-US" sz="4400" i="0" dirty="0">
                <a:solidFill>
                  <a:srgbClr val="FF0000"/>
                </a:solidFill>
                <a:effectLst/>
                <a:latin typeface="Roboto" panose="02000000000000000000" pitchFamily="2" charset="0"/>
              </a:rPr>
              <a:t>珊瑚岛</a:t>
            </a:r>
            <a:r>
              <a:rPr lang="en-US" altLang="ja-JP"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bính</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âm</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Shānhú</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dǎo</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Hán-Việt</a:t>
            </a:r>
            <a:r>
              <a:rPr lang="en-US" sz="4400" i="0" dirty="0">
                <a:solidFill>
                  <a:srgbClr val="FF0000"/>
                </a:solidFill>
                <a:effectLst/>
                <a:latin typeface="Roboto" panose="02000000000000000000" pitchFamily="2" charset="0"/>
              </a:rPr>
              <a:t>: San </a:t>
            </a:r>
            <a:r>
              <a:rPr lang="en-US" sz="4400" i="0" dirty="0" err="1">
                <a:solidFill>
                  <a:srgbClr val="FF0000"/>
                </a:solidFill>
                <a:effectLst/>
                <a:latin typeface="Roboto" panose="02000000000000000000" pitchFamily="2" charset="0"/>
              </a:rPr>
              <a:t>Hô</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đảo</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Tọa</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độ</a:t>
            </a:r>
            <a:r>
              <a:rPr lang="en-US" sz="4400" i="0" dirty="0">
                <a:solidFill>
                  <a:srgbClr val="FF0000"/>
                </a:solidFill>
                <a:effectLst/>
                <a:latin typeface="Roboto" panose="02000000000000000000" pitchFamily="2" charset="0"/>
              </a:rPr>
              <a:t>: 16°32'05"B – 111°36'30"Đ </a:t>
            </a:r>
            <a:r>
              <a:rPr lang="en-US" sz="4400" i="0" dirty="0" err="1">
                <a:solidFill>
                  <a:srgbClr val="FF0000"/>
                </a:solidFill>
                <a:effectLst/>
                <a:latin typeface="Roboto" panose="02000000000000000000" pitchFamily="2" charset="0"/>
              </a:rPr>
              <a:t>Hình</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thể</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hình</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bầu</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dục</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dài</a:t>
            </a:r>
            <a:r>
              <a:rPr lang="en-US" sz="4400" i="0" dirty="0">
                <a:solidFill>
                  <a:srgbClr val="FF0000"/>
                </a:solidFill>
                <a:effectLst/>
                <a:latin typeface="Roboto" panose="02000000000000000000" pitchFamily="2" charset="0"/>
              </a:rPr>
              <a:t> 820 m, </a:t>
            </a:r>
            <a:r>
              <a:rPr lang="en-US" sz="4400" i="0" dirty="0" err="1">
                <a:solidFill>
                  <a:srgbClr val="FF0000"/>
                </a:solidFill>
                <a:effectLst/>
                <a:latin typeface="Roboto" panose="02000000000000000000" pitchFamily="2" charset="0"/>
              </a:rPr>
              <a:t>rộng</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khoảng</a:t>
            </a:r>
            <a:r>
              <a:rPr lang="en-US" sz="4400" i="0" dirty="0">
                <a:solidFill>
                  <a:srgbClr val="FF0000"/>
                </a:solidFill>
                <a:effectLst/>
                <a:latin typeface="Roboto" panose="02000000000000000000" pitchFamily="2" charset="0"/>
              </a:rPr>
              <a:t> 420 m, chu vi </a:t>
            </a:r>
            <a:r>
              <a:rPr lang="en-US" sz="4400" i="0" dirty="0" err="1">
                <a:solidFill>
                  <a:srgbClr val="FF0000"/>
                </a:solidFill>
                <a:effectLst/>
                <a:latin typeface="Roboto" panose="02000000000000000000" pitchFamily="2" charset="0"/>
              </a:rPr>
              <a:t>khoảng</a:t>
            </a:r>
            <a:r>
              <a:rPr lang="en-US" sz="4400" i="0" dirty="0">
                <a:solidFill>
                  <a:srgbClr val="FF0000"/>
                </a:solidFill>
                <a:effectLst/>
                <a:latin typeface="Roboto" panose="02000000000000000000" pitchFamily="2" charset="0"/>
              </a:rPr>
              <a:t> 2.100 m, </a:t>
            </a:r>
            <a:r>
              <a:rPr lang="en-US" sz="4400" i="0" dirty="0" err="1">
                <a:solidFill>
                  <a:srgbClr val="FF0000"/>
                </a:solidFill>
                <a:effectLst/>
                <a:latin typeface="Roboto" panose="02000000000000000000" pitchFamily="2" charset="0"/>
              </a:rPr>
              <a:t>diện</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tích</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khoảng</a:t>
            </a:r>
            <a:r>
              <a:rPr lang="en-US" sz="4400" i="0" dirty="0">
                <a:solidFill>
                  <a:srgbClr val="FF0000"/>
                </a:solidFill>
                <a:effectLst/>
                <a:latin typeface="Roboto" panose="02000000000000000000" pitchFamily="2" charset="0"/>
              </a:rPr>
              <a:t> 0,32 km 2, </a:t>
            </a:r>
            <a:r>
              <a:rPr lang="en-US" sz="4400" i="0" dirty="0" err="1">
                <a:solidFill>
                  <a:srgbClr val="FF0000"/>
                </a:solidFill>
                <a:effectLst/>
                <a:latin typeface="Roboto" panose="02000000000000000000" pitchFamily="2" charset="0"/>
              </a:rPr>
              <a:t>cao</a:t>
            </a:r>
            <a:r>
              <a:rPr lang="en-US" sz="4400" i="0" dirty="0">
                <a:solidFill>
                  <a:srgbClr val="FF0000"/>
                </a:solidFill>
                <a:effectLst/>
                <a:latin typeface="Roboto" panose="02000000000000000000" pitchFamily="2" charset="0"/>
              </a:rPr>
              <a:t> 9 m, </a:t>
            </a:r>
            <a:r>
              <a:rPr lang="en-US" sz="4400" i="0" dirty="0" err="1">
                <a:solidFill>
                  <a:srgbClr val="FF0000"/>
                </a:solidFill>
                <a:effectLst/>
                <a:latin typeface="Roboto" panose="02000000000000000000" pitchFamily="2" charset="0"/>
              </a:rPr>
              <a:t>có</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vòng</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san</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hô</a:t>
            </a:r>
            <a:r>
              <a:rPr lang="en-US" sz="4400" i="0" dirty="0">
                <a:solidFill>
                  <a:srgbClr val="FF0000"/>
                </a:solidFill>
                <a:effectLst/>
                <a:latin typeface="Roboto" panose="02000000000000000000" pitchFamily="2" charset="0"/>
              </a:rPr>
              <a:t> bao </a:t>
            </a:r>
            <a:r>
              <a:rPr lang="en-US" sz="4400" i="0" dirty="0" err="1">
                <a:solidFill>
                  <a:srgbClr val="FF0000"/>
                </a:solidFill>
                <a:effectLst/>
                <a:latin typeface="Roboto" panose="02000000000000000000" pitchFamily="2" charset="0"/>
              </a:rPr>
              <a:t>quanh</a:t>
            </a:r>
            <a:r>
              <a:rPr lang="en-US" b="0" i="0" dirty="0">
                <a:solidFill>
                  <a:srgbClr val="111111"/>
                </a:solidFill>
                <a:effectLst/>
                <a:latin typeface="Roboto" panose="02000000000000000000" pitchFamily="2" charset="0"/>
              </a:rPr>
              <a:t>.</a:t>
            </a:r>
            <a:endParaRPr lang="en-US" dirty="0"/>
          </a:p>
        </p:txBody>
      </p:sp>
      <p:pic>
        <p:nvPicPr>
          <p:cNvPr id="7" name="Picture 2">
            <a:extLst>
              <a:ext uri="{FF2B5EF4-FFF2-40B4-BE49-F238E27FC236}">
                <a16:creationId xmlns:a16="http://schemas.microsoft.com/office/drawing/2014/main" id="{E20B66C7-FD68-4807-9C0F-5794F1762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6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9E1A-92D6-40D4-B8C7-33A0D2D65D36}"/>
              </a:ext>
            </a:extLst>
          </p:cNvPr>
          <p:cNvSpPr>
            <a:spLocks noGrp="1"/>
          </p:cNvSpPr>
          <p:nvPr>
            <p:ph type="title"/>
          </p:nvPr>
        </p:nvSpPr>
        <p:spPr/>
        <p:txBody>
          <a:bodyPr>
            <a:noAutofit/>
          </a:bodyPr>
          <a:lstStyle/>
          <a:p>
            <a:pPr algn="ctr"/>
            <a:r>
              <a:rPr lang="en-US" sz="9600" dirty="0" err="1"/>
              <a:t>Biển</a:t>
            </a:r>
            <a:r>
              <a:rPr lang="en-US" sz="9600" dirty="0"/>
              <a:t> </a:t>
            </a:r>
            <a:r>
              <a:rPr lang="en-US" sz="9600" dirty="0" err="1"/>
              <a:t>Đảo</a:t>
            </a:r>
            <a:r>
              <a:rPr lang="en-US" sz="9600" dirty="0"/>
              <a:t> </a:t>
            </a:r>
            <a:r>
              <a:rPr lang="en-US" sz="9600" dirty="0" err="1"/>
              <a:t>Nước</a:t>
            </a:r>
            <a:r>
              <a:rPr lang="en-US" sz="9600" dirty="0"/>
              <a:t> Ta</a:t>
            </a:r>
          </a:p>
        </p:txBody>
      </p:sp>
      <p:sp>
        <p:nvSpPr>
          <p:cNvPr id="3" name="Content Placeholder 2">
            <a:extLst>
              <a:ext uri="{FF2B5EF4-FFF2-40B4-BE49-F238E27FC236}">
                <a16:creationId xmlns:a16="http://schemas.microsoft.com/office/drawing/2014/main" id="{CD31F05E-9108-4E37-ABB4-CBA38AA7E9E5}"/>
              </a:ext>
            </a:extLst>
          </p:cNvPr>
          <p:cNvSpPr>
            <a:spLocks noGrp="1"/>
          </p:cNvSpPr>
          <p:nvPr>
            <p:ph idx="1"/>
          </p:nvPr>
        </p:nvSpPr>
        <p:spPr>
          <a:xfrm>
            <a:off x="1295402" y="2912534"/>
            <a:ext cx="9601196" cy="3318936"/>
          </a:xfrm>
        </p:spPr>
        <p:txBody>
          <a:bodyPr>
            <a:normAutofit fontScale="85000" lnSpcReduction="20000"/>
          </a:bodyPr>
          <a:lstStyle/>
          <a:p>
            <a:pPr marL="0" indent="0">
              <a:buNone/>
            </a:pPr>
            <a:r>
              <a:rPr lang="vi-VN" sz="3600" b="0" i="0" u="none" strike="noStrike" dirty="0">
                <a:solidFill>
                  <a:srgbClr val="FF0000"/>
                </a:solidFill>
                <a:effectLst/>
                <a:latin typeface="Roboto Condensed" panose="020B0604020202020204" pitchFamily="2" charset="0"/>
                <a:hlinkClick r:id="rId2">
                  <a:extLst>
                    <a:ext uri="{A12FA001-AC4F-418D-AE19-62706E023703}">
                      <ahyp:hlinkClr xmlns:ahyp="http://schemas.microsoft.com/office/drawing/2018/hyperlinkcolor" val="tx"/>
                    </a:ext>
                  </a:extLst>
                </a:hlinkClick>
              </a:rPr>
              <a:t>Phú Quốc</a:t>
            </a:r>
            <a:r>
              <a:rPr lang="vi-VN" sz="3600" b="0" i="0" dirty="0">
                <a:solidFill>
                  <a:srgbClr val="FF0000"/>
                </a:solidFill>
                <a:effectLst/>
                <a:latin typeface="Roboto Condensed" panose="020B0604020202020204" pitchFamily="2" charset="0"/>
              </a:rPr>
              <a:t> là điểm đến được rất nhiều khách du lịch trong và ngoài nước lựa chọn. Với diện tích gần bằng đất nước Singapore, Phú Quốc được được mệnh danh là hòn Đảo Ngọc, Phú Quốc là hòn đảo lớn rất của nước ta với tổng diện tích là 575km2 ( với 150 km đường biển ) với số dân hơn 120.000 người. Phú Quốc là hòn đảo lớn nhất nằm trong quần thể 22 hòn đảo nơi đây và là 1 phần của tỉnh Kiên Giang là 1 tỉnh thuộc đồng bằng Sông Cửu Long.</a:t>
            </a:r>
            <a:endParaRPr lang="en-US" sz="3600" dirty="0">
              <a:solidFill>
                <a:srgbClr val="FF0000"/>
              </a:solidFill>
            </a:endParaRPr>
          </a:p>
        </p:txBody>
      </p:sp>
      <p:pic>
        <p:nvPicPr>
          <p:cNvPr id="5" name="Picture 2">
            <a:extLst>
              <a:ext uri="{FF2B5EF4-FFF2-40B4-BE49-F238E27FC236}">
                <a16:creationId xmlns:a16="http://schemas.microsoft.com/office/drawing/2014/main" id="{4C6507D3-343A-4649-BE75-72877DBDD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6539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99F2-94D9-493D-8F71-71D01EC22913}"/>
              </a:ext>
            </a:extLst>
          </p:cNvPr>
          <p:cNvSpPr>
            <a:spLocks noGrp="1"/>
          </p:cNvSpPr>
          <p:nvPr>
            <p:ph type="title"/>
          </p:nvPr>
        </p:nvSpPr>
        <p:spPr/>
        <p:txBody>
          <a:bodyPr>
            <a:normAutofit fontScale="90000"/>
          </a:bodyPr>
          <a:lstStyle/>
          <a:p>
            <a:pPr algn="ctr"/>
            <a:r>
              <a:rPr lang="en-US" sz="5400" dirty="0" err="1"/>
              <a:t>Tên</a:t>
            </a:r>
            <a:r>
              <a:rPr lang="en-US" sz="5400" dirty="0"/>
              <a:t> </a:t>
            </a:r>
            <a:r>
              <a:rPr lang="en-US" sz="5400" dirty="0" err="1"/>
              <a:t>Tỉnh</a:t>
            </a:r>
            <a:r>
              <a:rPr lang="en-US" sz="5400" dirty="0"/>
              <a:t>/</a:t>
            </a:r>
            <a:r>
              <a:rPr lang="en-US" sz="5400" dirty="0" err="1"/>
              <a:t>thành</a:t>
            </a:r>
            <a:r>
              <a:rPr lang="en-US" sz="5400" dirty="0"/>
              <a:t> </a:t>
            </a:r>
            <a:r>
              <a:rPr lang="en-US" sz="5400" dirty="0" err="1"/>
              <a:t>phố</a:t>
            </a:r>
            <a:r>
              <a:rPr lang="en-US" sz="5400" dirty="0"/>
              <a:t> </a:t>
            </a:r>
            <a:r>
              <a:rPr lang="en-US" sz="5400" dirty="0" err="1"/>
              <a:t>nới</a:t>
            </a:r>
            <a:r>
              <a:rPr lang="en-US" sz="5400" dirty="0"/>
              <a:t> </a:t>
            </a:r>
            <a:r>
              <a:rPr lang="en-US" sz="5400" dirty="0" err="1"/>
              <a:t>em</a:t>
            </a:r>
            <a:r>
              <a:rPr lang="en-US" sz="5400" dirty="0"/>
              <a:t> </a:t>
            </a:r>
            <a:r>
              <a:rPr lang="en-US" sz="5400" dirty="0" err="1"/>
              <a:t>đang</a:t>
            </a:r>
            <a:r>
              <a:rPr lang="en-US" sz="5400" dirty="0"/>
              <a:t> </a:t>
            </a:r>
            <a:r>
              <a:rPr lang="en-US" sz="5400" dirty="0" err="1"/>
              <a:t>sống</a:t>
            </a:r>
            <a:endParaRPr lang="en-US" sz="5400" dirty="0"/>
          </a:p>
        </p:txBody>
      </p:sp>
      <p:sp>
        <p:nvSpPr>
          <p:cNvPr id="3" name="Content Placeholder 2">
            <a:extLst>
              <a:ext uri="{FF2B5EF4-FFF2-40B4-BE49-F238E27FC236}">
                <a16:creationId xmlns:a16="http://schemas.microsoft.com/office/drawing/2014/main" id="{EE3EB3E4-33B3-4D83-A994-EF434EA6140A}"/>
              </a:ext>
            </a:extLst>
          </p:cNvPr>
          <p:cNvSpPr>
            <a:spLocks noGrp="1"/>
          </p:cNvSpPr>
          <p:nvPr>
            <p:ph idx="1"/>
          </p:nvPr>
        </p:nvSpPr>
        <p:spPr/>
        <p:txBody>
          <a:bodyPr>
            <a:normAutofit fontScale="85000" lnSpcReduction="20000"/>
          </a:bodyPr>
          <a:lstStyle/>
          <a:p>
            <a:pPr marL="0" indent="0">
              <a:buNone/>
            </a:pPr>
            <a:r>
              <a:rPr lang="vi-VN" sz="3200" b="0" i="0" dirty="0">
                <a:solidFill>
                  <a:srgbClr val="FF0000"/>
                </a:solidFill>
                <a:effectLst/>
                <a:latin typeface="Roboto" panose="02000000000000000000" pitchFamily="2" charset="0"/>
              </a:rPr>
              <a:t>Gia Lai là tỉnh có diện tích lớn thứ hai Việt Nam và là một tỉnh cao nguyên nằm ở khu vực Bắc Tây Nguyên (Gia Lai đứng thứ nhất về diện tích, đứng thứ 2 cả về dân số vùng Tây Nguyên), Việt Nam.</a:t>
            </a:r>
            <a:br>
              <a:rPr lang="vi-VN" sz="3200" dirty="0">
                <a:solidFill>
                  <a:srgbClr val="FF0000"/>
                </a:solidFill>
              </a:rPr>
            </a:br>
            <a:r>
              <a:rPr lang="vi-VN" sz="3200" b="0" i="0" dirty="0">
                <a:solidFill>
                  <a:srgbClr val="FF0000"/>
                </a:solidFill>
                <a:effectLst/>
                <a:latin typeface="Roboto" panose="02000000000000000000" pitchFamily="2" charset="0"/>
              </a:rPr>
              <a:t>Tính đến ngày 1/4/2019, toàn tỉnh Gia Lai là đơn vị hành chính Việt Nam đông thứ 18 về số dân số với 1.513.847 người và 374.512 hộ, xếp thứ 30 về Tổng sản phẩm trên địa bàn (GRDP), xếp thứ 33 về GRDP bình quân đầu người, đứng thứ 33 về tốc độ tăng trưởng GRDP.</a:t>
            </a:r>
            <a:endParaRPr lang="en-US" sz="3200" dirty="0">
              <a:solidFill>
                <a:srgbClr val="FF0000"/>
              </a:solidFill>
            </a:endParaRPr>
          </a:p>
        </p:txBody>
      </p:sp>
      <p:pic>
        <p:nvPicPr>
          <p:cNvPr id="3074" name="Picture 2">
            <a:extLst>
              <a:ext uri="{FF2B5EF4-FFF2-40B4-BE49-F238E27FC236}">
                <a16:creationId xmlns:a16="http://schemas.microsoft.com/office/drawing/2014/main" id="{0D8DCCA0-23D2-4DFA-A3A3-8A8292791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982"/>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5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3245-D5E5-4CE3-A990-28D3A1545C80}"/>
              </a:ext>
            </a:extLst>
          </p:cNvPr>
          <p:cNvSpPr>
            <a:spLocks noGrp="1"/>
          </p:cNvSpPr>
          <p:nvPr>
            <p:ph type="title"/>
          </p:nvPr>
        </p:nvSpPr>
        <p:spPr/>
        <p:txBody>
          <a:bodyPr/>
          <a:lstStyle/>
          <a:p>
            <a:pPr algn="ctr"/>
            <a:r>
              <a:rPr lang="en-US" sz="4400" dirty="0" err="1"/>
              <a:t>Tên</a:t>
            </a:r>
            <a:r>
              <a:rPr lang="en-US" sz="4400" dirty="0"/>
              <a:t> </a:t>
            </a:r>
            <a:r>
              <a:rPr lang="en-US" sz="4400" dirty="0" err="1"/>
              <a:t>Tỉnh</a:t>
            </a:r>
            <a:r>
              <a:rPr lang="en-US" sz="4400" dirty="0"/>
              <a:t>/</a:t>
            </a:r>
            <a:r>
              <a:rPr lang="en-US" sz="4400" dirty="0" err="1"/>
              <a:t>thành</a:t>
            </a:r>
            <a:r>
              <a:rPr lang="en-US" sz="4400" dirty="0"/>
              <a:t> </a:t>
            </a:r>
            <a:r>
              <a:rPr lang="en-US" sz="4400" dirty="0" err="1"/>
              <a:t>phố</a:t>
            </a:r>
            <a:r>
              <a:rPr lang="en-US" sz="4400" dirty="0"/>
              <a:t> </a:t>
            </a:r>
            <a:r>
              <a:rPr lang="en-US" sz="4400" dirty="0" err="1"/>
              <a:t>nới</a:t>
            </a:r>
            <a:r>
              <a:rPr lang="en-US" sz="4400" dirty="0"/>
              <a:t> </a:t>
            </a:r>
            <a:r>
              <a:rPr lang="en-US" sz="4400" dirty="0" err="1"/>
              <a:t>em</a:t>
            </a:r>
            <a:r>
              <a:rPr lang="en-US" sz="4400" dirty="0"/>
              <a:t> </a:t>
            </a:r>
            <a:r>
              <a:rPr lang="en-US" sz="4400" dirty="0" err="1"/>
              <a:t>đang</a:t>
            </a:r>
            <a:r>
              <a:rPr lang="en-US" sz="4400" dirty="0"/>
              <a:t> </a:t>
            </a:r>
            <a:r>
              <a:rPr lang="en-US" sz="4400" dirty="0" err="1"/>
              <a:t>sống</a:t>
            </a:r>
            <a:endParaRPr lang="en-US" dirty="0"/>
          </a:p>
        </p:txBody>
      </p:sp>
      <p:sp>
        <p:nvSpPr>
          <p:cNvPr id="3" name="Content Placeholder 2">
            <a:extLst>
              <a:ext uri="{FF2B5EF4-FFF2-40B4-BE49-F238E27FC236}">
                <a16:creationId xmlns:a16="http://schemas.microsoft.com/office/drawing/2014/main" id="{65164B01-4DC9-4705-BBD8-66F040C38314}"/>
              </a:ext>
            </a:extLst>
          </p:cNvPr>
          <p:cNvSpPr>
            <a:spLocks noGrp="1"/>
          </p:cNvSpPr>
          <p:nvPr>
            <p:ph idx="1"/>
          </p:nvPr>
        </p:nvSpPr>
        <p:spPr/>
        <p:txBody>
          <a:bodyPr>
            <a:normAutofit fontScale="70000" lnSpcReduction="20000"/>
          </a:bodyPr>
          <a:lstStyle/>
          <a:p>
            <a:r>
              <a:rPr lang="en-US" sz="4400" dirty="0" err="1">
                <a:solidFill>
                  <a:srgbClr val="FF0000"/>
                </a:solidFill>
              </a:rPr>
              <a:t>Biển</a:t>
            </a:r>
            <a:r>
              <a:rPr lang="en-US" sz="4400" dirty="0">
                <a:solidFill>
                  <a:srgbClr val="FF0000"/>
                </a:solidFill>
              </a:rPr>
              <a:t> </a:t>
            </a:r>
            <a:r>
              <a:rPr lang="en-US" sz="4400" dirty="0" err="1">
                <a:solidFill>
                  <a:srgbClr val="FF0000"/>
                </a:solidFill>
              </a:rPr>
              <a:t>Hồ</a:t>
            </a:r>
            <a:endParaRPr lang="en-US" sz="4400" dirty="0">
              <a:solidFill>
                <a:srgbClr val="FF0000"/>
              </a:solidFill>
            </a:endParaRPr>
          </a:p>
          <a:p>
            <a:r>
              <a:rPr lang="en-US" sz="4400" dirty="0" err="1">
                <a:solidFill>
                  <a:srgbClr val="FF0000"/>
                </a:solidFill>
              </a:rPr>
              <a:t>Biển</a:t>
            </a:r>
            <a:r>
              <a:rPr lang="en-US" sz="4400" dirty="0">
                <a:solidFill>
                  <a:srgbClr val="FF0000"/>
                </a:solidFill>
              </a:rPr>
              <a:t> </a:t>
            </a:r>
            <a:r>
              <a:rPr lang="en-US" sz="4400" dirty="0" err="1">
                <a:solidFill>
                  <a:srgbClr val="FF0000"/>
                </a:solidFill>
              </a:rPr>
              <a:t>Hồ</a:t>
            </a:r>
            <a:r>
              <a:rPr lang="en-US" sz="4400" dirty="0">
                <a:solidFill>
                  <a:srgbClr val="FF0000"/>
                </a:solidFill>
              </a:rPr>
              <a:t> </a:t>
            </a:r>
            <a:r>
              <a:rPr lang="en-US" sz="4400" dirty="0" err="1">
                <a:solidFill>
                  <a:srgbClr val="FF0000"/>
                </a:solidFill>
              </a:rPr>
              <a:t>Chè</a:t>
            </a:r>
            <a:endParaRPr lang="en-US" sz="4400" dirty="0">
              <a:solidFill>
                <a:srgbClr val="FF0000"/>
              </a:solidFill>
            </a:endParaRPr>
          </a:p>
          <a:p>
            <a:r>
              <a:rPr lang="en-US" sz="4400" dirty="0" err="1">
                <a:solidFill>
                  <a:srgbClr val="FF0000"/>
                </a:solidFill>
              </a:rPr>
              <a:t>Nhà</a:t>
            </a:r>
            <a:r>
              <a:rPr lang="en-US" sz="4400" dirty="0">
                <a:solidFill>
                  <a:srgbClr val="FF0000"/>
                </a:solidFill>
              </a:rPr>
              <a:t> </a:t>
            </a:r>
            <a:r>
              <a:rPr lang="en-US" sz="4400" dirty="0" err="1">
                <a:solidFill>
                  <a:srgbClr val="FF0000"/>
                </a:solidFill>
              </a:rPr>
              <a:t>Tù</a:t>
            </a:r>
            <a:r>
              <a:rPr lang="en-US" sz="4400" dirty="0">
                <a:solidFill>
                  <a:srgbClr val="FF0000"/>
                </a:solidFill>
              </a:rPr>
              <a:t> </a:t>
            </a:r>
            <a:r>
              <a:rPr lang="en-US" sz="4400" dirty="0" err="1">
                <a:solidFill>
                  <a:srgbClr val="FF0000"/>
                </a:solidFill>
              </a:rPr>
              <a:t>Pleiku</a:t>
            </a:r>
            <a:endParaRPr lang="en-US" sz="4400" dirty="0">
              <a:solidFill>
                <a:srgbClr val="FF0000"/>
              </a:solidFill>
            </a:endParaRPr>
          </a:p>
          <a:p>
            <a:r>
              <a:rPr lang="en-US" sz="4400" dirty="0" err="1">
                <a:solidFill>
                  <a:srgbClr val="FF0000"/>
                </a:solidFill>
              </a:rPr>
              <a:t>Khu</a:t>
            </a:r>
            <a:r>
              <a:rPr lang="en-US" sz="4400" dirty="0">
                <a:solidFill>
                  <a:srgbClr val="FF0000"/>
                </a:solidFill>
              </a:rPr>
              <a:t> du </a:t>
            </a:r>
            <a:r>
              <a:rPr lang="en-US" sz="4400" dirty="0" err="1">
                <a:solidFill>
                  <a:srgbClr val="FF0000"/>
                </a:solidFill>
              </a:rPr>
              <a:t>lịch</a:t>
            </a:r>
            <a:r>
              <a:rPr lang="en-US" sz="4400" dirty="0">
                <a:solidFill>
                  <a:srgbClr val="FF0000"/>
                </a:solidFill>
              </a:rPr>
              <a:t> </a:t>
            </a:r>
            <a:r>
              <a:rPr lang="en-US" sz="4400" dirty="0" err="1">
                <a:solidFill>
                  <a:srgbClr val="FF0000"/>
                </a:solidFill>
              </a:rPr>
              <a:t>sinh</a:t>
            </a:r>
            <a:r>
              <a:rPr lang="en-US" sz="4400" dirty="0">
                <a:solidFill>
                  <a:srgbClr val="FF0000"/>
                </a:solidFill>
              </a:rPr>
              <a:t> </a:t>
            </a:r>
            <a:r>
              <a:rPr lang="en-US" sz="4400" dirty="0" err="1">
                <a:solidFill>
                  <a:srgbClr val="FF0000"/>
                </a:solidFill>
              </a:rPr>
              <a:t>thái</a:t>
            </a:r>
            <a:r>
              <a:rPr lang="en-US" sz="4400" dirty="0">
                <a:solidFill>
                  <a:srgbClr val="FF0000"/>
                </a:solidFill>
              </a:rPr>
              <a:t> </a:t>
            </a:r>
            <a:r>
              <a:rPr lang="en-US" sz="4400" dirty="0" err="1">
                <a:solidFill>
                  <a:srgbClr val="FF0000"/>
                </a:solidFill>
              </a:rPr>
              <a:t>Hoàng</a:t>
            </a:r>
            <a:r>
              <a:rPr lang="en-US" sz="4400" dirty="0">
                <a:solidFill>
                  <a:srgbClr val="FF0000"/>
                </a:solidFill>
              </a:rPr>
              <a:t> </a:t>
            </a:r>
            <a:r>
              <a:rPr lang="en-US" sz="4400" dirty="0" err="1">
                <a:solidFill>
                  <a:srgbClr val="FF0000"/>
                </a:solidFill>
              </a:rPr>
              <a:t>Vân</a:t>
            </a:r>
            <a:endParaRPr lang="en-US" sz="4400" dirty="0">
              <a:solidFill>
                <a:srgbClr val="FF0000"/>
              </a:solidFill>
            </a:endParaRPr>
          </a:p>
          <a:p>
            <a:r>
              <a:rPr lang="en-US" sz="4400" dirty="0" err="1">
                <a:solidFill>
                  <a:srgbClr val="FF0000"/>
                </a:solidFill>
              </a:rPr>
              <a:t>Khu</a:t>
            </a:r>
            <a:r>
              <a:rPr lang="en-US" sz="4400" dirty="0">
                <a:solidFill>
                  <a:srgbClr val="FF0000"/>
                </a:solidFill>
              </a:rPr>
              <a:t> du </a:t>
            </a:r>
            <a:r>
              <a:rPr lang="en-US" sz="4400" dirty="0" err="1">
                <a:solidFill>
                  <a:srgbClr val="FF0000"/>
                </a:solidFill>
              </a:rPr>
              <a:t>lịch</a:t>
            </a:r>
            <a:r>
              <a:rPr lang="en-US" sz="4400" dirty="0">
                <a:solidFill>
                  <a:srgbClr val="FF0000"/>
                </a:solidFill>
              </a:rPr>
              <a:t> </a:t>
            </a:r>
            <a:r>
              <a:rPr lang="en-US" sz="4400" dirty="0" err="1">
                <a:solidFill>
                  <a:srgbClr val="FF0000"/>
                </a:solidFill>
              </a:rPr>
              <a:t>sinh</a:t>
            </a:r>
            <a:r>
              <a:rPr lang="en-US" sz="4400" dirty="0">
                <a:solidFill>
                  <a:srgbClr val="FF0000"/>
                </a:solidFill>
              </a:rPr>
              <a:t> </a:t>
            </a:r>
            <a:r>
              <a:rPr lang="en-US" sz="4400" dirty="0" err="1">
                <a:solidFill>
                  <a:srgbClr val="FF0000"/>
                </a:solidFill>
              </a:rPr>
              <a:t>thái</a:t>
            </a:r>
            <a:r>
              <a:rPr lang="en-US" sz="4400" dirty="0">
                <a:solidFill>
                  <a:srgbClr val="FF0000"/>
                </a:solidFill>
              </a:rPr>
              <a:t> </a:t>
            </a:r>
            <a:r>
              <a:rPr lang="en-US" sz="4400" dirty="0" err="1">
                <a:solidFill>
                  <a:srgbClr val="FF0000"/>
                </a:solidFill>
              </a:rPr>
              <a:t>Sơn</a:t>
            </a:r>
            <a:r>
              <a:rPr lang="en-US" sz="4400" dirty="0">
                <a:solidFill>
                  <a:srgbClr val="FF0000"/>
                </a:solidFill>
              </a:rPr>
              <a:t> </a:t>
            </a:r>
            <a:r>
              <a:rPr lang="en-US" sz="4400" dirty="0" err="1">
                <a:solidFill>
                  <a:srgbClr val="FF0000"/>
                </a:solidFill>
              </a:rPr>
              <a:t>Thủy</a:t>
            </a:r>
            <a:endParaRPr lang="en-US" sz="4400" dirty="0">
              <a:solidFill>
                <a:srgbClr val="FF0000"/>
              </a:solidFill>
            </a:endParaRPr>
          </a:p>
          <a:p>
            <a:r>
              <a:rPr lang="en-US" sz="4400" dirty="0">
                <a:solidFill>
                  <a:srgbClr val="FF0000"/>
                </a:solidFill>
              </a:rPr>
              <a:t>…</a:t>
            </a:r>
          </a:p>
        </p:txBody>
      </p:sp>
    </p:spTree>
    <p:extLst>
      <p:ext uri="{BB962C8B-B14F-4D97-AF65-F5344CB8AC3E}">
        <p14:creationId xmlns:p14="http://schemas.microsoft.com/office/powerpoint/2010/main" val="320441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23C1-5126-43F2-94F8-71952EF8F40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646B6FA-C992-4D15-9998-9471087438C0}"/>
              </a:ext>
            </a:extLst>
          </p:cNvPr>
          <p:cNvSpPr>
            <a:spLocks noGrp="1"/>
          </p:cNvSpPr>
          <p:nvPr>
            <p:ph idx="1"/>
          </p:nvPr>
        </p:nvSpPr>
        <p:spPr/>
        <p:txBody>
          <a:bodyPr/>
          <a:lstStyle/>
          <a:p>
            <a:endParaRPr lang="en-US"/>
          </a:p>
        </p:txBody>
      </p:sp>
      <p:pic>
        <p:nvPicPr>
          <p:cNvPr id="4" name="Picture 1">
            <a:extLst>
              <a:ext uri="{FF2B5EF4-FFF2-40B4-BE49-F238E27FC236}">
                <a16:creationId xmlns:a16="http://schemas.microsoft.com/office/drawing/2014/main" id="{87914FD7-B7F1-4671-8325-F8E5B02080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192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45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D3A9-13F3-4EB4-87F2-08741BF35B1F}"/>
              </a:ext>
            </a:extLst>
          </p:cNvPr>
          <p:cNvSpPr>
            <a:spLocks noGrp="1"/>
          </p:cNvSpPr>
          <p:nvPr>
            <p:ph type="title"/>
          </p:nvPr>
        </p:nvSpPr>
        <p:spPr/>
        <p:txBody>
          <a:bodyPr>
            <a:noAutofit/>
          </a:bodyPr>
          <a:lstStyle/>
          <a:p>
            <a:pPr algn="ctr"/>
            <a:r>
              <a:rPr lang="en-US" sz="9600" dirty="0" err="1">
                <a:solidFill>
                  <a:srgbClr val="002060"/>
                </a:solidFill>
              </a:rPr>
              <a:t>Thủ</a:t>
            </a:r>
            <a:r>
              <a:rPr lang="en-US" sz="9600" dirty="0">
                <a:solidFill>
                  <a:srgbClr val="002060"/>
                </a:solidFill>
              </a:rPr>
              <a:t> </a:t>
            </a:r>
            <a:r>
              <a:rPr lang="en-US" sz="9600" dirty="0" err="1">
                <a:solidFill>
                  <a:srgbClr val="002060"/>
                </a:solidFill>
              </a:rPr>
              <a:t>Đô</a:t>
            </a:r>
            <a:r>
              <a:rPr lang="en-US" sz="9600" dirty="0">
                <a:solidFill>
                  <a:srgbClr val="002060"/>
                </a:solidFill>
              </a:rPr>
              <a:t> </a:t>
            </a:r>
            <a:r>
              <a:rPr lang="en-US" sz="9600" dirty="0" err="1">
                <a:solidFill>
                  <a:srgbClr val="002060"/>
                </a:solidFill>
              </a:rPr>
              <a:t>Hà</a:t>
            </a:r>
            <a:r>
              <a:rPr lang="en-US" sz="9600" dirty="0">
                <a:solidFill>
                  <a:srgbClr val="002060"/>
                </a:solidFill>
              </a:rPr>
              <a:t> </a:t>
            </a:r>
            <a:r>
              <a:rPr lang="en-US" sz="9600" dirty="0" err="1">
                <a:solidFill>
                  <a:srgbClr val="002060"/>
                </a:solidFill>
              </a:rPr>
              <a:t>Nội</a:t>
            </a:r>
            <a:endParaRPr lang="en-US" sz="9600" dirty="0">
              <a:solidFill>
                <a:srgbClr val="002060"/>
              </a:solidFill>
            </a:endParaRPr>
          </a:p>
        </p:txBody>
      </p:sp>
      <p:pic>
        <p:nvPicPr>
          <p:cNvPr id="4" name="Picture 6">
            <a:extLst>
              <a:ext uri="{FF2B5EF4-FFF2-40B4-BE49-F238E27FC236}">
                <a16:creationId xmlns:a16="http://schemas.microsoft.com/office/drawing/2014/main" id="{5CC17F19-EB88-4B28-82CD-A231ED269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2251362"/>
            <a:ext cx="4350327" cy="29233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CD369C-1493-4097-9197-FDA16DB0D60F}"/>
              </a:ext>
            </a:extLst>
          </p:cNvPr>
          <p:cNvSpPr txBox="1"/>
          <p:nvPr/>
        </p:nvSpPr>
        <p:spPr>
          <a:xfrm>
            <a:off x="387927" y="5417127"/>
            <a:ext cx="3602182" cy="646331"/>
          </a:xfrm>
          <a:prstGeom prst="rect">
            <a:avLst/>
          </a:prstGeom>
          <a:noFill/>
        </p:spPr>
        <p:txBody>
          <a:bodyPr wrap="square" rtlCol="0">
            <a:spAutoFit/>
          </a:bodyPr>
          <a:lstStyle/>
          <a:p>
            <a:pPr algn="ctr"/>
            <a:r>
              <a:rPr lang="en-US" sz="3600" dirty="0"/>
              <a:t> </a:t>
            </a:r>
            <a:r>
              <a:rPr lang="en-US" sz="3600" dirty="0" err="1"/>
              <a:t>Tháp</a:t>
            </a:r>
            <a:r>
              <a:rPr lang="en-US" sz="3600" dirty="0"/>
              <a:t> </a:t>
            </a:r>
            <a:r>
              <a:rPr lang="en-US" sz="3600" dirty="0" err="1"/>
              <a:t>Rùa</a:t>
            </a:r>
            <a:endParaRPr lang="en-US" sz="3600" dirty="0"/>
          </a:p>
        </p:txBody>
      </p:sp>
      <p:pic>
        <p:nvPicPr>
          <p:cNvPr id="6" name="Picture 2" descr="See the source image">
            <a:extLst>
              <a:ext uri="{FF2B5EF4-FFF2-40B4-BE49-F238E27FC236}">
                <a16:creationId xmlns:a16="http://schemas.microsoft.com/office/drawing/2014/main" id="{AEAA2878-5995-4787-8B31-40C1F4EA3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181" y="2285999"/>
            <a:ext cx="4350327" cy="29769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F9B9BB2-ECA3-4CB5-89E4-629CE0823C6D}"/>
              </a:ext>
            </a:extLst>
          </p:cNvPr>
          <p:cNvSpPr txBox="1"/>
          <p:nvPr/>
        </p:nvSpPr>
        <p:spPr>
          <a:xfrm>
            <a:off x="4350326" y="5417126"/>
            <a:ext cx="4606638" cy="646331"/>
          </a:xfrm>
          <a:prstGeom prst="rect">
            <a:avLst/>
          </a:prstGeom>
          <a:noFill/>
        </p:spPr>
        <p:txBody>
          <a:bodyPr wrap="square" rtlCol="0">
            <a:spAutoFit/>
          </a:bodyPr>
          <a:lstStyle/>
          <a:p>
            <a:r>
              <a:rPr lang="en-US" sz="3600" dirty="0" err="1"/>
              <a:t>Quảng</a:t>
            </a:r>
            <a:r>
              <a:rPr lang="en-US" sz="3600" dirty="0"/>
              <a:t> </a:t>
            </a:r>
            <a:r>
              <a:rPr lang="en-US" sz="3600" dirty="0" err="1"/>
              <a:t>Trường</a:t>
            </a:r>
            <a:r>
              <a:rPr lang="en-US" sz="3600" dirty="0"/>
              <a:t> Ba </a:t>
            </a:r>
            <a:r>
              <a:rPr lang="en-US" sz="3600" dirty="0" err="1"/>
              <a:t>Đình</a:t>
            </a:r>
            <a:endParaRPr lang="en-US" sz="3600" dirty="0"/>
          </a:p>
        </p:txBody>
      </p:sp>
      <p:pic>
        <p:nvPicPr>
          <p:cNvPr id="8" name="Picture 2">
            <a:extLst>
              <a:ext uri="{FF2B5EF4-FFF2-40B4-BE49-F238E27FC236}">
                <a16:creationId xmlns:a16="http://schemas.microsoft.com/office/drawing/2014/main" id="{962E4C46-EF68-4D33-AA27-E8C86BABA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0653" y="2153731"/>
            <a:ext cx="3491347" cy="32415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80EB99-39E6-412A-BF9B-F165D92691EB}"/>
              </a:ext>
            </a:extLst>
          </p:cNvPr>
          <p:cNvSpPr txBox="1"/>
          <p:nvPr/>
        </p:nvSpPr>
        <p:spPr>
          <a:xfrm>
            <a:off x="9130145" y="5417125"/>
            <a:ext cx="3491347" cy="646331"/>
          </a:xfrm>
          <a:prstGeom prst="rect">
            <a:avLst/>
          </a:prstGeom>
          <a:noFill/>
        </p:spPr>
        <p:txBody>
          <a:bodyPr wrap="square" rtlCol="0">
            <a:spAutoFit/>
          </a:bodyPr>
          <a:lstStyle/>
          <a:p>
            <a:r>
              <a:rPr lang="en-US" sz="3600" dirty="0" err="1"/>
              <a:t>Cầu</a:t>
            </a:r>
            <a:r>
              <a:rPr lang="en-US" sz="3600" dirty="0"/>
              <a:t> Long </a:t>
            </a:r>
            <a:r>
              <a:rPr lang="en-US" sz="3600" dirty="0" err="1"/>
              <a:t>Biên</a:t>
            </a:r>
            <a:endParaRPr lang="en-US" sz="3600" dirty="0"/>
          </a:p>
        </p:txBody>
      </p:sp>
    </p:spTree>
    <p:extLst>
      <p:ext uri="{BB962C8B-B14F-4D97-AF65-F5344CB8AC3E}">
        <p14:creationId xmlns:p14="http://schemas.microsoft.com/office/powerpoint/2010/main" val="30272191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8719-AFEC-474C-BBFF-DDC6874E14A0}"/>
              </a:ext>
            </a:extLst>
          </p:cNvPr>
          <p:cNvSpPr>
            <a:spLocks noGrp="1"/>
          </p:cNvSpPr>
          <p:nvPr>
            <p:ph type="title"/>
          </p:nvPr>
        </p:nvSpPr>
        <p:spPr/>
        <p:txBody>
          <a:bodyPr>
            <a:noAutofit/>
          </a:bodyPr>
          <a:lstStyle/>
          <a:p>
            <a:pPr algn="ctr"/>
            <a:r>
              <a:rPr lang="en-US" sz="9600" dirty="0" err="1"/>
              <a:t>Thủ</a:t>
            </a:r>
            <a:r>
              <a:rPr lang="en-US" sz="9600" dirty="0"/>
              <a:t> </a:t>
            </a:r>
            <a:r>
              <a:rPr lang="en-US" sz="9600" dirty="0" err="1"/>
              <a:t>Đô</a:t>
            </a:r>
            <a:r>
              <a:rPr lang="en-US" sz="9600" dirty="0"/>
              <a:t> </a:t>
            </a:r>
            <a:r>
              <a:rPr lang="en-US" sz="9600" dirty="0" err="1"/>
              <a:t>Hà</a:t>
            </a:r>
            <a:r>
              <a:rPr lang="en-US" sz="9600" dirty="0"/>
              <a:t> </a:t>
            </a:r>
            <a:r>
              <a:rPr lang="en-US" sz="9600" dirty="0" err="1"/>
              <a:t>Nội</a:t>
            </a:r>
            <a:endParaRPr lang="en-US" sz="9600" dirty="0"/>
          </a:p>
        </p:txBody>
      </p:sp>
      <p:sp>
        <p:nvSpPr>
          <p:cNvPr id="4" name="Content Placeholder 3">
            <a:extLst>
              <a:ext uri="{FF2B5EF4-FFF2-40B4-BE49-F238E27FC236}">
                <a16:creationId xmlns:a16="http://schemas.microsoft.com/office/drawing/2014/main" id="{BA5456EC-0073-4DA1-9B31-CF568B09D2F7}"/>
              </a:ext>
            </a:extLst>
          </p:cNvPr>
          <p:cNvSpPr>
            <a:spLocks noGrp="1"/>
          </p:cNvSpPr>
          <p:nvPr>
            <p:ph idx="1"/>
          </p:nvPr>
        </p:nvSpPr>
        <p:spPr>
          <a:xfrm>
            <a:off x="0" y="1825624"/>
            <a:ext cx="12192000" cy="5032375"/>
          </a:xfrm>
        </p:spPr>
        <p:txBody>
          <a:bodyPr>
            <a:noAutofit/>
          </a:bodyPr>
          <a:lstStyle/>
          <a:p>
            <a:pPr marL="0" indent="0">
              <a:buNone/>
            </a:pPr>
            <a:r>
              <a:rPr lang="vi-VN" sz="4400" i="1" dirty="0">
                <a:solidFill>
                  <a:srgbClr val="FF0000"/>
                </a:solidFill>
              </a:rPr>
              <a:t>Tháp Rùa gồm 4 tầng, xây trên gò đất rộng khoảng 350m2, càng lên cao các tầng tháp càng nhỏ dần. Họa sĩ Bùi Xuân Phái đã phát hiện ra tháp được xây theo mặt bằng hình chữ nhật chứ không phải hình vuông như nhiều người tưởng. Tầng 1 tháp Rùa dài 6,28m, rộng 1,54m.</a:t>
            </a:r>
            <a:endParaRPr lang="en-US" sz="4400" i="1" dirty="0">
              <a:solidFill>
                <a:srgbClr val="FF0000"/>
              </a:solidFill>
            </a:endParaRPr>
          </a:p>
        </p:txBody>
      </p:sp>
      <p:pic>
        <p:nvPicPr>
          <p:cNvPr id="2054" name="Picture 6">
            <a:extLst>
              <a:ext uri="{FF2B5EF4-FFF2-40B4-BE49-F238E27FC236}">
                <a16:creationId xmlns:a16="http://schemas.microsoft.com/office/drawing/2014/main" id="{AE764E4B-8456-410F-AD8B-FA5A62FA5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0958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p:cTn id="19" dur="1000" fill="hold"/>
                                        <p:tgtEl>
                                          <p:spTgt spid="2054"/>
                                        </p:tgtEl>
                                        <p:attrNameLst>
                                          <p:attrName>ppt_w</p:attrName>
                                        </p:attrNameLst>
                                      </p:cBhvr>
                                      <p:tavLst>
                                        <p:tav tm="0">
                                          <p:val>
                                            <p:fltVal val="0"/>
                                          </p:val>
                                        </p:tav>
                                        <p:tav tm="100000">
                                          <p:val>
                                            <p:strVal val="#ppt_w"/>
                                          </p:val>
                                        </p:tav>
                                      </p:tavLst>
                                    </p:anim>
                                    <p:anim calcmode="lin" valueType="num">
                                      <p:cBhvr>
                                        <p:cTn id="20" dur="1000" fill="hold"/>
                                        <p:tgtEl>
                                          <p:spTgt spid="2054"/>
                                        </p:tgtEl>
                                        <p:attrNameLst>
                                          <p:attrName>ppt_h</p:attrName>
                                        </p:attrNameLst>
                                      </p:cBhvr>
                                      <p:tavLst>
                                        <p:tav tm="0">
                                          <p:val>
                                            <p:fltVal val="0"/>
                                          </p:val>
                                        </p:tav>
                                        <p:tav tm="100000">
                                          <p:val>
                                            <p:strVal val="#ppt_h"/>
                                          </p:val>
                                        </p:tav>
                                      </p:tavLst>
                                    </p:anim>
                                    <p:anim calcmode="lin" valueType="num">
                                      <p:cBhvr>
                                        <p:cTn id="21" dur="1000" fill="hold"/>
                                        <p:tgtEl>
                                          <p:spTgt spid="2054"/>
                                        </p:tgtEl>
                                        <p:attrNameLst>
                                          <p:attrName>style.rotation</p:attrName>
                                        </p:attrNameLst>
                                      </p:cBhvr>
                                      <p:tavLst>
                                        <p:tav tm="0">
                                          <p:val>
                                            <p:fltVal val="90"/>
                                          </p:val>
                                        </p:tav>
                                        <p:tav tm="100000">
                                          <p:val>
                                            <p:fltVal val="0"/>
                                          </p:val>
                                        </p:tav>
                                      </p:tavLst>
                                    </p:anim>
                                    <p:animEffect transition="in" filter="fade">
                                      <p:cBhvr>
                                        <p:cTn id="22"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61995-26DF-4166-AA7E-9740F8D27306}"/>
              </a:ext>
            </a:extLst>
          </p:cNvPr>
          <p:cNvSpPr>
            <a:spLocks noGrp="1"/>
          </p:cNvSpPr>
          <p:nvPr>
            <p:ph type="title"/>
          </p:nvPr>
        </p:nvSpPr>
        <p:spPr/>
        <p:txBody>
          <a:bodyPr>
            <a:noAutofit/>
          </a:bodyPr>
          <a:lstStyle/>
          <a:p>
            <a:pPr algn="ctr"/>
            <a:r>
              <a:rPr lang="en-US" sz="9600" dirty="0" err="1"/>
              <a:t>Thủ</a:t>
            </a:r>
            <a:r>
              <a:rPr lang="en-US" sz="9600" dirty="0"/>
              <a:t> </a:t>
            </a:r>
            <a:r>
              <a:rPr lang="en-US" sz="9600" dirty="0" err="1"/>
              <a:t>Đô</a:t>
            </a:r>
            <a:r>
              <a:rPr lang="en-US" sz="9600" dirty="0"/>
              <a:t> </a:t>
            </a:r>
            <a:r>
              <a:rPr lang="en-US" sz="9600" dirty="0" err="1"/>
              <a:t>Hà</a:t>
            </a:r>
            <a:r>
              <a:rPr lang="en-US" sz="9600" dirty="0"/>
              <a:t> </a:t>
            </a:r>
            <a:r>
              <a:rPr lang="en-US" sz="9600" dirty="0" err="1"/>
              <a:t>Nội</a:t>
            </a:r>
            <a:endParaRPr lang="en-US" sz="9600" dirty="0"/>
          </a:p>
        </p:txBody>
      </p:sp>
      <p:sp>
        <p:nvSpPr>
          <p:cNvPr id="3" name="Content Placeholder 2">
            <a:extLst>
              <a:ext uri="{FF2B5EF4-FFF2-40B4-BE49-F238E27FC236}">
                <a16:creationId xmlns:a16="http://schemas.microsoft.com/office/drawing/2014/main" id="{77BCD0EB-EB66-4112-96C7-DDA1621FF8F6}"/>
              </a:ext>
            </a:extLst>
          </p:cNvPr>
          <p:cNvSpPr>
            <a:spLocks noGrp="1"/>
          </p:cNvSpPr>
          <p:nvPr>
            <p:ph idx="1"/>
          </p:nvPr>
        </p:nvSpPr>
        <p:spPr/>
        <p:txBody>
          <a:bodyPr>
            <a:normAutofit fontScale="62500" lnSpcReduction="20000"/>
          </a:bodyPr>
          <a:lstStyle/>
          <a:p>
            <a:pPr marL="0" indent="0">
              <a:buNone/>
            </a:pPr>
            <a:r>
              <a:rPr lang="vi-VN" sz="4800" i="1" dirty="0">
                <a:solidFill>
                  <a:srgbClr val="FF0000"/>
                </a:solidFill>
                <a:effectLst/>
                <a:latin typeface="Roboto" panose="02000000000000000000" pitchFamily="2" charset="0"/>
              </a:rPr>
              <a:t>Trước đây, nơi đây là một khu vực nằm trong phạm vi Hoàng thành Thăng Long. Thời Gia Long, năm 1808, Hoàng Thành bị phá dỡ để xây lại một ngôi thành mới nhỏ hơn nhiều để làm trụ sở cho Bắc Thành. Khu vực Quảng trường Ba Đình ngày nay tương ứng với khu cửa Tây của ngôi thành mới, được Minh Mạng đổi tên thành thành Hà Nội vào năm 1831</a:t>
            </a:r>
            <a:r>
              <a:rPr lang="en-US" sz="4800" i="1" dirty="0">
                <a:solidFill>
                  <a:srgbClr val="FF0000"/>
                </a:solidFill>
                <a:effectLst/>
                <a:latin typeface="Roboto" panose="02000000000000000000" pitchFamily="2" charset="0"/>
              </a:rPr>
              <a:t>…</a:t>
            </a:r>
            <a:endParaRPr lang="en-US" dirty="0"/>
          </a:p>
        </p:txBody>
      </p:sp>
      <p:pic>
        <p:nvPicPr>
          <p:cNvPr id="3074" name="Picture 2" descr="See the source image">
            <a:extLst>
              <a:ext uri="{FF2B5EF4-FFF2-40B4-BE49-F238E27FC236}">
                <a16:creationId xmlns:a16="http://schemas.microsoft.com/office/drawing/2014/main" id="{40BAC4CA-CD38-46C5-8038-1445EA68D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106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circle(in)">
                                      <p:cBhvr>
                                        <p:cTn id="19"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DC10-40DD-4ABC-B114-37F3FAADAEAC}"/>
              </a:ext>
            </a:extLst>
          </p:cNvPr>
          <p:cNvSpPr>
            <a:spLocks noGrp="1"/>
          </p:cNvSpPr>
          <p:nvPr>
            <p:ph type="title"/>
          </p:nvPr>
        </p:nvSpPr>
        <p:spPr/>
        <p:txBody>
          <a:bodyPr>
            <a:noAutofit/>
          </a:bodyPr>
          <a:lstStyle/>
          <a:p>
            <a:pPr algn="ctr"/>
            <a:r>
              <a:rPr lang="en-US" sz="9600" dirty="0" err="1"/>
              <a:t>Thủ</a:t>
            </a:r>
            <a:r>
              <a:rPr lang="en-US" sz="9600" dirty="0"/>
              <a:t> </a:t>
            </a:r>
            <a:r>
              <a:rPr lang="en-US" sz="9600" dirty="0" err="1"/>
              <a:t>Đô</a:t>
            </a:r>
            <a:r>
              <a:rPr lang="en-US" sz="9600" dirty="0"/>
              <a:t> </a:t>
            </a:r>
            <a:r>
              <a:rPr lang="en-US" sz="9600" dirty="0" err="1"/>
              <a:t>Hà</a:t>
            </a:r>
            <a:r>
              <a:rPr lang="en-US" sz="9600" dirty="0"/>
              <a:t> </a:t>
            </a:r>
            <a:r>
              <a:rPr lang="en-US" sz="9600" dirty="0" err="1"/>
              <a:t>Nội</a:t>
            </a:r>
            <a:endParaRPr lang="en-US" sz="9600" dirty="0"/>
          </a:p>
        </p:txBody>
      </p:sp>
      <p:sp>
        <p:nvSpPr>
          <p:cNvPr id="3" name="Content Placeholder 2">
            <a:extLst>
              <a:ext uri="{FF2B5EF4-FFF2-40B4-BE49-F238E27FC236}">
                <a16:creationId xmlns:a16="http://schemas.microsoft.com/office/drawing/2014/main" id="{4DC8A3DB-5035-46C2-AF2E-33298F5A423B}"/>
              </a:ext>
            </a:extLst>
          </p:cNvPr>
          <p:cNvSpPr>
            <a:spLocks noGrp="1"/>
          </p:cNvSpPr>
          <p:nvPr>
            <p:ph idx="1"/>
          </p:nvPr>
        </p:nvSpPr>
        <p:spPr/>
        <p:txBody>
          <a:bodyPr>
            <a:normAutofit fontScale="85000" lnSpcReduction="10000"/>
          </a:bodyPr>
          <a:lstStyle/>
          <a:p>
            <a:pPr marL="0" indent="0">
              <a:buNone/>
            </a:pPr>
            <a:r>
              <a:rPr lang="vi-VN" sz="4400" i="0" dirty="0">
                <a:solidFill>
                  <a:srgbClr val="FF0000"/>
                </a:solidFill>
                <a:effectLst/>
                <a:latin typeface="Roboto" panose="02000000000000000000" pitchFamily="2" charset="0"/>
              </a:rPr>
              <a:t>Trên một số phương tiện thông tin đại chúng ở Việt Nam xuất hiện thông tin rằng kiến trúc sư Gustave Eiffel là người thiết kế cầu Long Biên. Tuy nhiên, điều này là không chính xác. Tấm biển ghi tên nhà thầu Daydé &amp; Pillé được gắn trên cầu Long Biên</a:t>
            </a:r>
            <a:r>
              <a:rPr lang="vi-VN" b="0" i="0" dirty="0">
                <a:solidFill>
                  <a:srgbClr val="111111"/>
                </a:solidFill>
                <a:effectLst/>
                <a:latin typeface="Roboto" panose="02000000000000000000" pitchFamily="2" charset="0"/>
              </a:rPr>
              <a:t>.</a:t>
            </a:r>
            <a:endParaRPr lang="en-US" dirty="0"/>
          </a:p>
        </p:txBody>
      </p:sp>
      <p:pic>
        <p:nvPicPr>
          <p:cNvPr id="4098" name="Picture 2">
            <a:extLst>
              <a:ext uri="{FF2B5EF4-FFF2-40B4-BE49-F238E27FC236}">
                <a16:creationId xmlns:a16="http://schemas.microsoft.com/office/drawing/2014/main" id="{E51A316E-F3E6-4298-835C-69A0F2B39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1741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p:cTn id="16" dur="500" fill="hold"/>
                                        <p:tgtEl>
                                          <p:spTgt spid="4098"/>
                                        </p:tgtEl>
                                        <p:attrNameLst>
                                          <p:attrName>ppt_w</p:attrName>
                                        </p:attrNameLst>
                                      </p:cBhvr>
                                      <p:tavLst>
                                        <p:tav tm="0">
                                          <p:val>
                                            <p:fltVal val="0"/>
                                          </p:val>
                                        </p:tav>
                                        <p:tav tm="100000">
                                          <p:val>
                                            <p:strVal val="#ppt_w"/>
                                          </p:val>
                                        </p:tav>
                                      </p:tavLst>
                                    </p:anim>
                                    <p:anim calcmode="lin" valueType="num">
                                      <p:cBhvr>
                                        <p:cTn id="17" dur="500" fill="hold"/>
                                        <p:tgtEl>
                                          <p:spTgt spid="40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FB92-A32A-4F31-9BB7-DFFF53D68637}"/>
              </a:ext>
            </a:extLst>
          </p:cNvPr>
          <p:cNvSpPr>
            <a:spLocks noGrp="1"/>
          </p:cNvSpPr>
          <p:nvPr>
            <p:ph type="title"/>
          </p:nvPr>
        </p:nvSpPr>
        <p:spPr/>
        <p:txBody>
          <a:bodyPr>
            <a:noAutofit/>
          </a:bodyPr>
          <a:lstStyle/>
          <a:p>
            <a:pPr algn="ctr"/>
            <a:r>
              <a:rPr lang="en-US" sz="9600" dirty="0" err="1"/>
              <a:t>Thành</a:t>
            </a:r>
            <a:r>
              <a:rPr lang="en-US" sz="9600" dirty="0"/>
              <a:t> </a:t>
            </a:r>
            <a:r>
              <a:rPr lang="en-US" sz="9600" dirty="0" err="1"/>
              <a:t>phố</a:t>
            </a:r>
            <a:r>
              <a:rPr lang="en-US" sz="9600" dirty="0"/>
              <a:t> </a:t>
            </a:r>
            <a:r>
              <a:rPr lang="en-US" sz="9600" dirty="0" err="1"/>
              <a:t>Huế</a:t>
            </a:r>
            <a:endParaRPr lang="en-US" sz="9600" dirty="0"/>
          </a:p>
        </p:txBody>
      </p:sp>
      <p:pic>
        <p:nvPicPr>
          <p:cNvPr id="5" name="Picture 2">
            <a:extLst>
              <a:ext uri="{FF2B5EF4-FFF2-40B4-BE49-F238E27FC236}">
                <a16:creationId xmlns:a16="http://schemas.microsoft.com/office/drawing/2014/main" id="{CF6B0A06-BB63-4F0A-8B10-8AFF95DB8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9565"/>
            <a:ext cx="4392661" cy="24708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29ED882-D4D8-42F7-93EF-266E0D040239}"/>
              </a:ext>
            </a:extLst>
          </p:cNvPr>
          <p:cNvSpPr txBox="1"/>
          <p:nvPr/>
        </p:nvSpPr>
        <p:spPr>
          <a:xfrm>
            <a:off x="0" y="4899314"/>
            <a:ext cx="4156364" cy="646331"/>
          </a:xfrm>
          <a:prstGeom prst="rect">
            <a:avLst/>
          </a:prstGeom>
          <a:noFill/>
        </p:spPr>
        <p:txBody>
          <a:bodyPr wrap="square" rtlCol="0">
            <a:spAutoFit/>
          </a:bodyPr>
          <a:lstStyle/>
          <a:p>
            <a:r>
              <a:rPr lang="en-US" sz="3600" dirty="0" err="1"/>
              <a:t>Chùa</a:t>
            </a:r>
            <a:r>
              <a:rPr lang="en-US" sz="3600" dirty="0"/>
              <a:t> </a:t>
            </a:r>
            <a:r>
              <a:rPr lang="en-US" sz="3600" dirty="0" err="1"/>
              <a:t>Thiên</a:t>
            </a:r>
            <a:r>
              <a:rPr lang="en-US" sz="3600" dirty="0"/>
              <a:t> </a:t>
            </a:r>
            <a:r>
              <a:rPr lang="en-US" sz="3600" dirty="0" err="1"/>
              <a:t>Mụ</a:t>
            </a:r>
            <a:endParaRPr lang="en-US" sz="3600" dirty="0"/>
          </a:p>
        </p:txBody>
      </p:sp>
      <p:pic>
        <p:nvPicPr>
          <p:cNvPr id="7" name="Picture 2">
            <a:extLst>
              <a:ext uri="{FF2B5EF4-FFF2-40B4-BE49-F238E27FC236}">
                <a16:creationId xmlns:a16="http://schemas.microsoft.com/office/drawing/2014/main" id="{F72483A9-152D-4B4E-81EC-C92508C01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61" y="2059565"/>
            <a:ext cx="4238721" cy="24708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AE97BC9-4A7E-44E3-85B4-E8EBC0700BBE}"/>
              </a:ext>
            </a:extLst>
          </p:cNvPr>
          <p:cNvSpPr txBox="1"/>
          <p:nvPr/>
        </p:nvSpPr>
        <p:spPr>
          <a:xfrm>
            <a:off x="5043055" y="4899313"/>
            <a:ext cx="4059382" cy="646331"/>
          </a:xfrm>
          <a:prstGeom prst="rect">
            <a:avLst/>
          </a:prstGeom>
          <a:noFill/>
        </p:spPr>
        <p:txBody>
          <a:bodyPr wrap="square" rtlCol="0">
            <a:spAutoFit/>
          </a:bodyPr>
          <a:lstStyle/>
          <a:p>
            <a:r>
              <a:rPr lang="en-US" sz="3600" dirty="0" err="1"/>
              <a:t>Khu</a:t>
            </a:r>
            <a:r>
              <a:rPr lang="en-US" sz="3600" dirty="0"/>
              <a:t> </a:t>
            </a:r>
            <a:r>
              <a:rPr lang="en-US" sz="3600" dirty="0" err="1"/>
              <a:t>Đại</a:t>
            </a:r>
            <a:r>
              <a:rPr lang="en-US" sz="3600" dirty="0"/>
              <a:t> </a:t>
            </a:r>
            <a:r>
              <a:rPr lang="en-US" sz="3600" dirty="0" err="1"/>
              <a:t>Hội</a:t>
            </a:r>
            <a:endParaRPr lang="en-US" sz="3600" dirty="0"/>
          </a:p>
        </p:txBody>
      </p:sp>
      <p:pic>
        <p:nvPicPr>
          <p:cNvPr id="9" name="Picture 2">
            <a:extLst>
              <a:ext uri="{FF2B5EF4-FFF2-40B4-BE49-F238E27FC236}">
                <a16:creationId xmlns:a16="http://schemas.microsoft.com/office/drawing/2014/main" id="{A064A7EF-941C-49D1-8D59-FF8B4E551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1383" y="2059565"/>
            <a:ext cx="3560618" cy="24708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ED10D3F-B641-4623-8F94-F8848CB18422}"/>
              </a:ext>
            </a:extLst>
          </p:cNvPr>
          <p:cNvSpPr txBox="1"/>
          <p:nvPr/>
        </p:nvSpPr>
        <p:spPr>
          <a:xfrm>
            <a:off x="8631382" y="4927022"/>
            <a:ext cx="3281668" cy="646331"/>
          </a:xfrm>
          <a:prstGeom prst="rect">
            <a:avLst/>
          </a:prstGeom>
          <a:noFill/>
        </p:spPr>
        <p:txBody>
          <a:bodyPr wrap="none" rtlCol="0">
            <a:spAutoFit/>
          </a:bodyPr>
          <a:lstStyle/>
          <a:p>
            <a:r>
              <a:rPr lang="en-US" sz="3600" dirty="0" err="1"/>
              <a:t>Cầu</a:t>
            </a:r>
            <a:r>
              <a:rPr lang="en-US" sz="3600" dirty="0"/>
              <a:t> </a:t>
            </a:r>
            <a:r>
              <a:rPr lang="en-US" sz="3600" dirty="0" err="1"/>
              <a:t>sông</a:t>
            </a:r>
            <a:r>
              <a:rPr lang="en-US" sz="3600" dirty="0"/>
              <a:t> </a:t>
            </a:r>
            <a:r>
              <a:rPr lang="en-US" sz="3600" dirty="0" err="1"/>
              <a:t>Hương</a:t>
            </a:r>
            <a:endParaRPr lang="en-US" sz="3600" dirty="0"/>
          </a:p>
        </p:txBody>
      </p:sp>
    </p:spTree>
    <p:extLst>
      <p:ext uri="{BB962C8B-B14F-4D97-AF65-F5344CB8AC3E}">
        <p14:creationId xmlns:p14="http://schemas.microsoft.com/office/powerpoint/2010/main" val="358302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ppt_w</p:attrName>
                                        </p:attrNameLst>
                                      </p:cBhvr>
                                      <p:tavLst>
                                        <p:tav tm="0" fmla="#ppt_w*sin(2.5*pi*$)">
                                          <p:val>
                                            <p:fltVal val="0"/>
                                          </p:val>
                                        </p:tav>
                                        <p:tav tm="100000">
                                          <p:val>
                                            <p:fltVal val="1"/>
                                          </p:val>
                                        </p:tav>
                                      </p:tavLst>
                                    </p:anim>
                                    <p:anim calcmode="lin" valueType="num">
                                      <p:cBhvr>
                                        <p:cTn id="18"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5C3E-2CE6-40E6-BB12-E35292B76BE2}"/>
              </a:ext>
            </a:extLst>
          </p:cNvPr>
          <p:cNvSpPr>
            <a:spLocks noGrp="1"/>
          </p:cNvSpPr>
          <p:nvPr>
            <p:ph type="title"/>
          </p:nvPr>
        </p:nvSpPr>
        <p:spPr/>
        <p:txBody>
          <a:bodyPr>
            <a:noAutofit/>
          </a:bodyPr>
          <a:lstStyle/>
          <a:p>
            <a:pPr algn="ctr"/>
            <a:r>
              <a:rPr lang="en-US" sz="9600" dirty="0" err="1"/>
              <a:t>Thành</a:t>
            </a:r>
            <a:r>
              <a:rPr lang="en-US" sz="9600" dirty="0"/>
              <a:t> </a:t>
            </a:r>
            <a:r>
              <a:rPr lang="en-US" sz="9600" dirty="0" err="1"/>
              <a:t>Phố</a:t>
            </a:r>
            <a:r>
              <a:rPr lang="en-US" sz="9600" dirty="0"/>
              <a:t> </a:t>
            </a:r>
            <a:r>
              <a:rPr lang="en-US" sz="9600" dirty="0" err="1"/>
              <a:t>Huế</a:t>
            </a:r>
            <a:endParaRPr lang="en-US" sz="9600" dirty="0"/>
          </a:p>
        </p:txBody>
      </p:sp>
      <p:sp>
        <p:nvSpPr>
          <p:cNvPr id="3" name="Content Placeholder 2">
            <a:extLst>
              <a:ext uri="{FF2B5EF4-FFF2-40B4-BE49-F238E27FC236}">
                <a16:creationId xmlns:a16="http://schemas.microsoft.com/office/drawing/2014/main" id="{72DE482F-E83E-420D-809F-069D90F9DB37}"/>
              </a:ext>
            </a:extLst>
          </p:cNvPr>
          <p:cNvSpPr>
            <a:spLocks noGrp="1"/>
          </p:cNvSpPr>
          <p:nvPr>
            <p:ph idx="1"/>
          </p:nvPr>
        </p:nvSpPr>
        <p:spPr/>
        <p:txBody>
          <a:bodyPr>
            <a:normAutofit fontScale="77500" lnSpcReduction="20000"/>
          </a:bodyPr>
          <a:lstStyle/>
          <a:p>
            <a:r>
              <a:rPr lang="vi-VN" sz="4400" b="0" i="0" dirty="0">
                <a:solidFill>
                  <a:srgbClr val="FF0000"/>
                </a:solidFill>
                <a:effectLst/>
                <a:latin typeface="Roboto" panose="02000000000000000000" pitchFamily="2" charset="0"/>
              </a:rPr>
              <a:t>Chùa Thiên Mụ hay còn gọi là chùa Linh Mụ là một ngôi chùa cổ nằm trên đồi Hà Khê, tả ngạn sông Hương, cách trung tâm thành phố Huế ( Việt Nam) khoảng 5 km về phía tây. Chùa Thiên Mụ chính thức khởi lập năm Tân Sửu ( 1601 ), đời chúa Tiên Nguyễn Hoàng - vị chúa Nguyễn đầu tiên ở Đàng Trong. Lịch sử.</a:t>
            </a:r>
            <a:endParaRPr lang="en-US" sz="4400" dirty="0">
              <a:solidFill>
                <a:srgbClr val="FF0000"/>
              </a:solidFill>
            </a:endParaRPr>
          </a:p>
        </p:txBody>
      </p:sp>
      <p:pic>
        <p:nvPicPr>
          <p:cNvPr id="5122" name="Picture 2">
            <a:extLst>
              <a:ext uri="{FF2B5EF4-FFF2-40B4-BE49-F238E27FC236}">
                <a16:creationId xmlns:a16="http://schemas.microsoft.com/office/drawing/2014/main" id="{5EE34C42-23D5-4253-B5AE-4F8850265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923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500" fill="hold"/>
                                        <p:tgtEl>
                                          <p:spTgt spid="5122"/>
                                        </p:tgtEl>
                                        <p:attrNameLst>
                                          <p:attrName>ppt_x</p:attrName>
                                        </p:attrNameLst>
                                      </p:cBhvr>
                                      <p:tavLst>
                                        <p:tav tm="0">
                                          <p:val>
                                            <p:strVal val="#ppt_x"/>
                                          </p:val>
                                        </p:tav>
                                        <p:tav tm="100000">
                                          <p:val>
                                            <p:strVal val="#ppt_x"/>
                                          </p:val>
                                        </p:tav>
                                      </p:tavLst>
                                    </p:anim>
                                    <p:anim calcmode="lin" valueType="num">
                                      <p:cBhvr additive="base">
                                        <p:cTn id="1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4819-6B2B-489B-9A03-AC35B70C56BB}"/>
              </a:ext>
            </a:extLst>
          </p:cNvPr>
          <p:cNvSpPr>
            <a:spLocks noGrp="1"/>
          </p:cNvSpPr>
          <p:nvPr>
            <p:ph type="title"/>
          </p:nvPr>
        </p:nvSpPr>
        <p:spPr/>
        <p:txBody>
          <a:bodyPr>
            <a:noAutofit/>
          </a:bodyPr>
          <a:lstStyle/>
          <a:p>
            <a:pPr algn="ctr"/>
            <a:r>
              <a:rPr lang="en-US" sz="9600" dirty="0" err="1"/>
              <a:t>Thành</a:t>
            </a:r>
            <a:r>
              <a:rPr lang="en-US" sz="9600" dirty="0"/>
              <a:t> </a:t>
            </a:r>
            <a:r>
              <a:rPr lang="en-US" sz="9600" dirty="0" err="1"/>
              <a:t>phố</a:t>
            </a:r>
            <a:r>
              <a:rPr lang="en-US" sz="9600" dirty="0"/>
              <a:t> </a:t>
            </a:r>
            <a:r>
              <a:rPr lang="en-US" sz="9600" dirty="0" err="1"/>
              <a:t>Huế</a:t>
            </a:r>
            <a:endParaRPr lang="en-US" sz="9600" dirty="0"/>
          </a:p>
        </p:txBody>
      </p:sp>
      <p:sp>
        <p:nvSpPr>
          <p:cNvPr id="3" name="Content Placeholder 2">
            <a:extLst>
              <a:ext uri="{FF2B5EF4-FFF2-40B4-BE49-F238E27FC236}">
                <a16:creationId xmlns:a16="http://schemas.microsoft.com/office/drawing/2014/main" id="{65266F4F-112C-48CC-8AD3-728C94BB8EE1}"/>
              </a:ext>
            </a:extLst>
          </p:cNvPr>
          <p:cNvSpPr>
            <a:spLocks noGrp="1"/>
          </p:cNvSpPr>
          <p:nvPr>
            <p:ph idx="1"/>
          </p:nvPr>
        </p:nvSpPr>
        <p:spPr/>
        <p:txBody>
          <a:bodyPr>
            <a:normAutofit fontScale="77500" lnSpcReduction="20000"/>
          </a:bodyPr>
          <a:lstStyle/>
          <a:p>
            <a:r>
              <a:rPr lang="vi-VN" sz="5400" i="0" dirty="0">
                <a:solidFill>
                  <a:srgbClr val="FF0000"/>
                </a:solidFill>
                <a:effectLst/>
                <a:latin typeface="Roboto" panose="02000000000000000000" pitchFamily="2" charset="0"/>
              </a:rPr>
              <a:t>Thông tin về cố đô Huế Huế nằm ở dải đất hẹp của miền Trung Việt Nam và là thành phố tỉnh lỵ của Thừa Thiên - Huế. Thành phố là trung tâm về nhiều mặt của miền Trung như văn hoá, chính trị, giáo dục, du lịch...</a:t>
            </a:r>
            <a:endParaRPr lang="en-US" sz="5400" dirty="0">
              <a:solidFill>
                <a:srgbClr val="FF0000"/>
              </a:solidFill>
            </a:endParaRPr>
          </a:p>
        </p:txBody>
      </p:sp>
      <p:pic>
        <p:nvPicPr>
          <p:cNvPr id="7170" name="Picture 2">
            <a:extLst>
              <a:ext uri="{FF2B5EF4-FFF2-40B4-BE49-F238E27FC236}">
                <a16:creationId xmlns:a16="http://schemas.microsoft.com/office/drawing/2014/main" id="{4EF7BBC5-E0D9-4F88-8F26-52425794E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701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ipe(down)">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0DA9-E599-4B2B-994F-2B398E6B9002}"/>
              </a:ext>
            </a:extLst>
          </p:cNvPr>
          <p:cNvSpPr>
            <a:spLocks noGrp="1"/>
          </p:cNvSpPr>
          <p:nvPr>
            <p:ph type="title"/>
          </p:nvPr>
        </p:nvSpPr>
        <p:spPr/>
        <p:txBody>
          <a:bodyPr>
            <a:noAutofit/>
          </a:bodyPr>
          <a:lstStyle/>
          <a:p>
            <a:pPr algn="ctr"/>
            <a:r>
              <a:rPr lang="en-US" sz="9600" dirty="0" err="1"/>
              <a:t>Thành</a:t>
            </a:r>
            <a:r>
              <a:rPr lang="en-US" sz="9600" dirty="0"/>
              <a:t> </a:t>
            </a:r>
            <a:r>
              <a:rPr lang="en-US" sz="9600" dirty="0" err="1"/>
              <a:t>phố</a:t>
            </a:r>
            <a:r>
              <a:rPr lang="en-US" sz="9600" dirty="0"/>
              <a:t> </a:t>
            </a:r>
            <a:r>
              <a:rPr lang="en-US" sz="9600" dirty="0" err="1"/>
              <a:t>Huế</a:t>
            </a:r>
            <a:endParaRPr lang="en-US" sz="9600" dirty="0"/>
          </a:p>
        </p:txBody>
      </p:sp>
      <p:sp>
        <p:nvSpPr>
          <p:cNvPr id="3" name="Content Placeholder 2">
            <a:extLst>
              <a:ext uri="{FF2B5EF4-FFF2-40B4-BE49-F238E27FC236}">
                <a16:creationId xmlns:a16="http://schemas.microsoft.com/office/drawing/2014/main" id="{6272C8E4-5498-4D8C-9624-ADAF43E655E2}"/>
              </a:ext>
            </a:extLst>
          </p:cNvPr>
          <p:cNvSpPr>
            <a:spLocks noGrp="1"/>
          </p:cNvSpPr>
          <p:nvPr>
            <p:ph idx="1"/>
          </p:nvPr>
        </p:nvSpPr>
        <p:spPr/>
        <p:txBody>
          <a:bodyPr>
            <a:normAutofit fontScale="77500" lnSpcReduction="20000"/>
          </a:bodyPr>
          <a:lstStyle/>
          <a:p>
            <a:r>
              <a:rPr lang="vi-VN" sz="6000" i="0" dirty="0">
                <a:solidFill>
                  <a:srgbClr val="FF0000"/>
                </a:solidFill>
                <a:effectLst/>
                <a:latin typeface="Roboto" panose="02000000000000000000" pitchFamily="2" charset="0"/>
              </a:rPr>
              <a:t>Sông Hương là một trong những dòng sông nổi tiếng của Việt Nam được mệnh danh là “dòng sông di sản” chảy qua trung tâm thành phố Huế (tỉnh Thừa Thiên – Huế).</a:t>
            </a:r>
            <a:endParaRPr lang="en-US" sz="6000" dirty="0">
              <a:solidFill>
                <a:srgbClr val="FF0000"/>
              </a:solidFill>
            </a:endParaRPr>
          </a:p>
        </p:txBody>
      </p:sp>
      <p:pic>
        <p:nvPicPr>
          <p:cNvPr id="8194" name="Picture 2">
            <a:extLst>
              <a:ext uri="{FF2B5EF4-FFF2-40B4-BE49-F238E27FC236}">
                <a16:creationId xmlns:a16="http://schemas.microsoft.com/office/drawing/2014/main" id="{452C734E-7ABC-43E6-974D-48601FE19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1382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2000"/>
                                        <p:tgtEl>
                                          <p:spTgt spid="8194"/>
                                        </p:tgtEl>
                                      </p:cBhvr>
                                    </p:animEffect>
                                    <p:anim calcmode="lin" valueType="num">
                                      <p:cBhvr>
                                        <p:cTn id="19" dur="2000" fill="hold"/>
                                        <p:tgtEl>
                                          <p:spTgt spid="8194"/>
                                        </p:tgtEl>
                                        <p:attrNameLst>
                                          <p:attrName>ppt_w</p:attrName>
                                        </p:attrNameLst>
                                      </p:cBhvr>
                                      <p:tavLst>
                                        <p:tav tm="0" fmla="#ppt_w*sin(2.5*pi*$)">
                                          <p:val>
                                            <p:fltVal val="0"/>
                                          </p:val>
                                        </p:tav>
                                        <p:tav tm="100000">
                                          <p:val>
                                            <p:fltVal val="1"/>
                                          </p:val>
                                        </p:tav>
                                      </p:tavLst>
                                    </p:anim>
                                    <p:anim calcmode="lin" valueType="num">
                                      <p:cBhvr>
                                        <p:cTn id="20"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17</TotalTime>
  <Words>770</Words>
  <Application>Microsoft Office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Garamond</vt:lpstr>
      <vt:lpstr>Roboto</vt:lpstr>
      <vt:lpstr>Roboto Condensed</vt:lpstr>
      <vt:lpstr>Times New Roman</vt:lpstr>
      <vt:lpstr>Organic</vt:lpstr>
      <vt:lpstr>PowerPoint Presentation</vt:lpstr>
      <vt:lpstr>Thủ Đô Hà Nội</vt:lpstr>
      <vt:lpstr>Thủ Đô Hà Nội</vt:lpstr>
      <vt:lpstr>Thủ Đô Hà Nội</vt:lpstr>
      <vt:lpstr>Thủ Đô Hà Nội</vt:lpstr>
      <vt:lpstr>Thành phố Huế</vt:lpstr>
      <vt:lpstr>Thành Phố Huế</vt:lpstr>
      <vt:lpstr>Thành phố Huế</vt:lpstr>
      <vt:lpstr>Thành phố Huế</vt:lpstr>
      <vt:lpstr>Biển Đảo Nước Ta</vt:lpstr>
      <vt:lpstr>Biển Đảo Nước Ta</vt:lpstr>
      <vt:lpstr>Biển Đảo Nước Ta</vt:lpstr>
      <vt:lpstr>Tên Tỉnh/thành phố nới em đang sống</vt:lpstr>
      <vt:lpstr>Tên Tỉnh/thành phố nới em đang sống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5</cp:revision>
  <dcterms:created xsi:type="dcterms:W3CDTF">2022-03-01T08:48:44Z</dcterms:created>
  <dcterms:modified xsi:type="dcterms:W3CDTF">2022-03-01T09:58:29Z</dcterms:modified>
</cp:coreProperties>
</file>