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3" r:id="rId10"/>
    <p:sldId id="267" r:id="rId11"/>
    <p:sldId id="277" r:id="rId12"/>
    <p:sldId id="266" r:id="rId13"/>
    <p:sldId id="264" r:id="rId14"/>
    <p:sldId id="278" r:id="rId15"/>
    <p:sldId id="268" r:id="rId16"/>
    <p:sldId id="279" r:id="rId17"/>
    <p:sldId id="281" r:id="rId18"/>
    <p:sldId id="269" r:id="rId19"/>
    <p:sldId id="273" r:id="rId20"/>
    <p:sldId id="271" r:id="rId21"/>
    <p:sldId id="274" r:id="rId22"/>
    <p:sldId id="272" r:id="rId23"/>
    <p:sldId id="270" r:id="rId24"/>
    <p:sldId id="275" r:id="rId25"/>
    <p:sldId id="287"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72" d="100"/>
          <a:sy n="72" d="100"/>
        </p:scale>
        <p:origin x="13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B9A685-1B7C-4745-A8E8-E31C6A8693D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389434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9A685-1B7C-4745-A8E8-E31C6A8693D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254850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9A685-1B7C-4745-A8E8-E31C6A8693D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7057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9A685-1B7C-4745-A8E8-E31C6A8693D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9304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B9A685-1B7C-4745-A8E8-E31C6A8693D2}"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322676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B9A685-1B7C-4745-A8E8-E31C6A8693D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204745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B9A685-1B7C-4745-A8E8-E31C6A8693D2}"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280532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B9A685-1B7C-4745-A8E8-E31C6A8693D2}"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112738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9A685-1B7C-4745-A8E8-E31C6A8693D2}"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107097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B9A685-1B7C-4745-A8E8-E31C6A8693D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105068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B9A685-1B7C-4745-A8E8-E31C6A8693D2}"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EA31C-B133-4822-9581-5EF1AA0EDC92}" type="slidenum">
              <a:rPr lang="en-US" smtClean="0"/>
              <a:t>‹#›</a:t>
            </a:fld>
            <a:endParaRPr lang="en-US"/>
          </a:p>
        </p:txBody>
      </p:sp>
    </p:spTree>
    <p:extLst>
      <p:ext uri="{BB962C8B-B14F-4D97-AF65-F5344CB8AC3E}">
        <p14:creationId xmlns:p14="http://schemas.microsoft.com/office/powerpoint/2010/main" val="106609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9A685-1B7C-4745-A8E8-E31C6A8693D2}" type="datetimeFigureOut">
              <a:rPr lang="en-US" smtClean="0"/>
              <a:t>8/24/2020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EA31C-B133-4822-9581-5EF1AA0EDC92}" type="slidenum">
              <a:rPr lang="en-US" smtClean="0"/>
              <a:t>‹#›</a:t>
            </a:fld>
            <a:endParaRPr lang="en-US"/>
          </a:p>
        </p:txBody>
      </p:sp>
    </p:spTree>
    <p:extLst>
      <p:ext uri="{BB962C8B-B14F-4D97-AF65-F5344CB8AC3E}">
        <p14:creationId xmlns:p14="http://schemas.microsoft.com/office/powerpoint/2010/main" val="200822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2118" y="3033046"/>
            <a:ext cx="6301510" cy="2387600"/>
          </a:xfrm>
        </p:spPr>
        <p:txBody>
          <a:bodyPr>
            <a:noAutofit/>
          </a:bodyPr>
          <a:lstStyle/>
          <a:p>
            <a:pPr>
              <a:lnSpc>
                <a:spcPct val="150000"/>
              </a:lnSpc>
            </a:pPr>
            <a:br>
              <a:rPr lang="en-US" altLang="en-US" sz="2400" b="1" dirty="0">
                <a:solidFill>
                  <a:srgbClr val="FF0000"/>
                </a:solidFill>
                <a:latin typeface="Times New Roman" panose="02020603050405020304" pitchFamily="18" charset="0"/>
                <a:cs typeface="Times New Roman" panose="02020603050405020304" pitchFamily="18" charset="0"/>
              </a:rPr>
            </a:br>
            <a:r>
              <a:rPr lang="en-US" altLang="en-US" sz="2400" b="1" dirty="0">
                <a:solidFill>
                  <a:srgbClr val="FF0000"/>
                </a:solidFill>
                <a:latin typeface="Times New Roman" panose="02020603050405020304" pitchFamily="18" charset="0"/>
                <a:cs typeface="Times New Roman" panose="02020603050405020304" pitchFamily="18" charset="0"/>
              </a:rPr>
              <a:t>CHUYÊN ĐỀ</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TĂNG CƯỜNG BỒI DƯỠNG CẢM XÚC TÍCH CỰC CHO GIÁO VIÊN MẦM NON TRONG CHĂM SÓC VÀ GIÁO DỤC TRẺ </a:t>
            </a:r>
            <a:r>
              <a:rPr lang="en-US" alt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MẦM</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NON</a:t>
            </a:r>
            <a:endParaRPr lang="en-US" sz="2400" dirty="0">
              <a:solidFill>
                <a:srgbClr val="FF0000"/>
              </a:solidFill>
              <a:effectLst>
                <a:outerShdw blurRad="38100" dist="38100" dir="2700000" algn="tl">
                  <a:srgbClr val="000000">
                    <a:alpha val="43137"/>
                  </a:srgbClr>
                </a:outerShdw>
              </a:effectLst>
            </a:endParaRPr>
          </a:p>
        </p:txBody>
      </p:sp>
      <p:sp>
        <p:nvSpPr>
          <p:cNvPr id="4" name="Rectangle 5"/>
          <p:cNvSpPr txBox="1">
            <a:spLocks noChangeArrowheads="1"/>
          </p:cNvSpPr>
          <p:nvPr/>
        </p:nvSpPr>
        <p:spPr bwMode="auto">
          <a:xfrm>
            <a:off x="914400" y="0"/>
            <a:ext cx="7534275" cy="783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endParaRPr lang="en-US" altLang="en-US" sz="2200" b="1" kern="0" dirty="0">
              <a:solidFill>
                <a:srgbClr val="0000FF"/>
              </a:solidFill>
            </a:endParaRPr>
          </a:p>
          <a:p>
            <a:pPr marL="0" indent="0" algn="ctr">
              <a:buFontTx/>
              <a:buNone/>
            </a:pPr>
            <a:r>
              <a:rPr lang="en-US" sz="2200" b="1" kern="0" dirty="0" err="1">
                <a:solidFill>
                  <a:srgbClr val="0000FF"/>
                </a:solidFill>
                <a:latin typeface="Arial" pitchFamily="34" charset="0"/>
                <a:cs typeface="Arial" pitchFamily="34" charset="0"/>
              </a:rPr>
              <a:t>PHÒNG</a:t>
            </a:r>
            <a:r>
              <a:rPr lang="en-US" sz="2200" b="1" kern="0" dirty="0">
                <a:solidFill>
                  <a:srgbClr val="0000FF"/>
                </a:solidFill>
                <a:latin typeface="Arial" pitchFamily="34" charset="0"/>
                <a:cs typeface="Arial" pitchFamily="34" charset="0"/>
              </a:rPr>
              <a:t> </a:t>
            </a:r>
            <a:r>
              <a:rPr lang="en-US" sz="2200" b="1" kern="0" dirty="0" err="1">
                <a:solidFill>
                  <a:srgbClr val="0000FF"/>
                </a:solidFill>
                <a:latin typeface="Arial" pitchFamily="34" charset="0"/>
                <a:cs typeface="Arial" pitchFamily="34" charset="0"/>
              </a:rPr>
              <a:t>GIÁO</a:t>
            </a:r>
            <a:r>
              <a:rPr lang="en-US" sz="2200" b="1" kern="0" dirty="0">
                <a:solidFill>
                  <a:srgbClr val="0000FF"/>
                </a:solidFill>
                <a:latin typeface="Arial" pitchFamily="34" charset="0"/>
                <a:cs typeface="Arial" pitchFamily="34" charset="0"/>
              </a:rPr>
              <a:t> DỤC VÀ </a:t>
            </a:r>
            <a:r>
              <a:rPr lang="en-US" sz="2200" b="1" kern="0" dirty="0" err="1">
                <a:solidFill>
                  <a:srgbClr val="0000FF"/>
                </a:solidFill>
                <a:latin typeface="Arial" pitchFamily="34" charset="0"/>
                <a:cs typeface="Arial" pitchFamily="34" charset="0"/>
              </a:rPr>
              <a:t>ĐÀO</a:t>
            </a:r>
            <a:r>
              <a:rPr lang="en-US" sz="2200" b="1" kern="0" dirty="0">
                <a:solidFill>
                  <a:srgbClr val="0000FF"/>
                </a:solidFill>
                <a:latin typeface="Arial" pitchFamily="34" charset="0"/>
                <a:cs typeface="Arial" pitchFamily="34" charset="0"/>
              </a:rPr>
              <a:t> </a:t>
            </a:r>
            <a:r>
              <a:rPr lang="en-US" sz="2200" b="1" kern="0" dirty="0" err="1">
                <a:solidFill>
                  <a:srgbClr val="0000FF"/>
                </a:solidFill>
                <a:latin typeface="Arial" pitchFamily="34" charset="0"/>
                <a:cs typeface="Arial" pitchFamily="34" charset="0"/>
              </a:rPr>
              <a:t>TẠO</a:t>
            </a:r>
            <a:r>
              <a:rPr lang="en-US" sz="2200" b="1" kern="0" dirty="0">
                <a:solidFill>
                  <a:srgbClr val="0000FF"/>
                </a:solidFill>
                <a:latin typeface="Arial" pitchFamily="34" charset="0"/>
                <a:cs typeface="Arial" pitchFamily="34" charset="0"/>
              </a:rPr>
              <a:t> </a:t>
            </a:r>
            <a:r>
              <a:rPr lang="en-US" sz="2200" b="1" kern="0" dirty="0" err="1">
                <a:solidFill>
                  <a:srgbClr val="0000FF"/>
                </a:solidFill>
                <a:latin typeface="Arial" pitchFamily="34" charset="0"/>
                <a:cs typeface="Arial" pitchFamily="34" charset="0"/>
              </a:rPr>
              <a:t>QUẬN</a:t>
            </a:r>
            <a:r>
              <a:rPr lang="en-US" sz="2200" b="1" kern="0" dirty="0">
                <a:solidFill>
                  <a:srgbClr val="0000FF"/>
                </a:solidFill>
                <a:latin typeface="Arial" pitchFamily="34" charset="0"/>
                <a:cs typeface="Arial" pitchFamily="34" charset="0"/>
              </a:rPr>
              <a:t> 3 </a:t>
            </a:r>
            <a:endParaRPr lang="en-US" altLang="en-US" sz="2200" b="1" kern="0" dirty="0">
              <a:solidFill>
                <a:srgbClr val="0000FF"/>
              </a:solidFill>
              <a:latin typeface="Arial" pitchFamily="34" charset="0"/>
              <a:cs typeface="Arial" pitchFamily="34" charset="0"/>
            </a:endParaRPr>
          </a:p>
          <a:p>
            <a:pPr marL="0" indent="0" algn="ctr">
              <a:buFontTx/>
              <a:buNone/>
            </a:pPr>
            <a:endParaRPr lang="en-US" altLang="en-US" sz="2200" b="1" kern="0" dirty="0">
              <a:solidFill>
                <a:srgbClr val="0000FF"/>
              </a:solidFill>
            </a:endParaRPr>
          </a:p>
        </p:txBody>
      </p:sp>
    </p:spTree>
    <p:extLst>
      <p:ext uri="{BB962C8B-B14F-4D97-AF65-F5344CB8AC3E}">
        <p14:creationId xmlns:p14="http://schemas.microsoft.com/office/powerpoint/2010/main" val="1187058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vi-VN" sz="2400" b="1" dirty="0">
                <a:solidFill>
                  <a:srgbClr val="7030A0"/>
                </a:solidFill>
                <a:latin typeface="Times New Roman" panose="02020603050405020304" pitchFamily="18" charset="0"/>
                <a:cs typeface="Times New Roman" panose="02020603050405020304" pitchFamily="18" charset="0"/>
              </a:rPr>
              <a:t>1.2.4 Các yếu tố ảnh hưởng đến hiệu quả bồi dưỡng cảm xúc tích cực cho người giáo viên mầm non</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7886700" cy="2622550"/>
          </a:xfrm>
        </p:spPr>
        <p:txBody>
          <a:bodyPr>
            <a:normAutofit/>
          </a:bodyPr>
          <a:lstStyle/>
          <a:p>
            <a:pPr marL="0" indent="0" algn="just">
              <a:lnSpc>
                <a:spcPct val="100000"/>
              </a:lnSpc>
              <a:buNone/>
            </a:pPr>
            <a:r>
              <a:rPr lang="vi-VN" sz="2400" b="1" dirty="0">
                <a:latin typeface="Times New Roman" panose="02020603050405020304" pitchFamily="18" charset="0"/>
                <a:cs typeface="Times New Roman" panose="02020603050405020304" pitchFamily="18" charset="0"/>
              </a:rPr>
              <a:t>Yếu tố chủ quan: </a:t>
            </a:r>
            <a:r>
              <a:rPr lang="vi-VN" sz="2400" dirty="0">
                <a:latin typeface="Times New Roman" panose="02020603050405020304" pitchFamily="18" charset="0"/>
                <a:cs typeface="Times New Roman" panose="02020603050405020304" pitchFamily="18" charset="0"/>
              </a:rPr>
              <a:t>Khả năng bản thân, tuổi đời, trình độ chuyên môn, kinh nghiệm nghề nghiệp và kinh nghiệm nuôi dạy con cái.</a:t>
            </a:r>
          </a:p>
          <a:p>
            <a:pPr marL="0" indent="0" algn="just">
              <a:lnSpc>
                <a:spcPct val="100000"/>
              </a:lnSpc>
              <a:buNone/>
            </a:pPr>
            <a:r>
              <a:rPr lang="vi-VN" sz="2400" b="1" dirty="0">
                <a:latin typeface="Times New Roman" panose="02020603050405020304" pitchFamily="18" charset="0"/>
                <a:cs typeface="Times New Roman" panose="02020603050405020304" pitchFamily="18" charset="0"/>
              </a:rPr>
              <a:t>Yếu tố khách quan: </a:t>
            </a:r>
            <a:r>
              <a:rPr lang="vi-VN" sz="2400" dirty="0">
                <a:latin typeface="Times New Roman" panose="02020603050405020304" pitchFamily="18" charset="0"/>
                <a:cs typeface="Times New Roman" panose="02020603050405020304" pitchFamily="18" charset="0"/>
              </a:rPr>
              <a:t>Nếp sống gia đình và các mối quan hệ trong gia đình, các mối quan hệ trong hoạt động nghề nghiệp, điều kiện làm việc của giáo viên</a:t>
            </a:r>
            <a:r>
              <a:rPr lang="en-US" sz="2400"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9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145" y="457200"/>
            <a:ext cx="3514436" cy="304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634220"/>
            <a:ext cx="3602182" cy="304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145" y="3634220"/>
            <a:ext cx="3514437" cy="304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Chỗ dành sẵn cho Nội dung 10" descr="Chùm ảnh đáng yêu: Không thể cầm lòng khi con khóc 6">
            <a:extLst>
              <a:ext uri="{FF2B5EF4-FFF2-40B4-BE49-F238E27FC236}">
                <a16:creationId xmlns:a16="http://schemas.microsoft.com/office/drawing/2014/main" id="{06A5BE2B-A451-49D3-AB8E-EB024CFAE313}"/>
              </a:ext>
            </a:extLst>
          </p:cNvPr>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914400" y="457200"/>
            <a:ext cx="3678935" cy="2918930"/>
          </a:xfrm>
          <a:prstGeom prst="rect">
            <a:avLst/>
          </a:prstGeom>
          <a:noFill/>
          <a:ln>
            <a:noFill/>
          </a:ln>
        </p:spPr>
      </p:pic>
    </p:spTree>
    <p:extLst>
      <p:ext uri="{BB962C8B-B14F-4D97-AF65-F5344CB8AC3E}">
        <p14:creationId xmlns:p14="http://schemas.microsoft.com/office/powerpoint/2010/main" val="367378830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87374"/>
          </a:xfrm>
        </p:spPr>
        <p:txBody>
          <a:bodyPr>
            <a:normAutofit/>
          </a:bodyPr>
          <a:lstStyle/>
          <a:p>
            <a:r>
              <a:rPr lang="vi-VN" sz="2400" b="1" dirty="0">
                <a:solidFill>
                  <a:srgbClr val="7030A0"/>
                </a:solidFill>
                <a:latin typeface="Times New Roman" panose="02020603050405020304" pitchFamily="18" charset="0"/>
                <a:cs typeface="Times New Roman" panose="02020603050405020304" pitchFamily="18" charset="0"/>
              </a:rPr>
              <a:t>1.2.2 Mục đích bồi dưỡng</a:t>
            </a:r>
            <a:r>
              <a:rPr lang="vi-VN"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6287" y="1022927"/>
            <a:ext cx="8182840" cy="4492047"/>
          </a:xfrm>
        </p:spPr>
        <p:txBody>
          <a:bodyPr>
            <a:normAutofit/>
          </a:bodyPr>
          <a:lstStyle/>
          <a:p>
            <a:pPr algn="just">
              <a:buFont typeface="Wingdings" panose="05000000000000000000" pitchFamily="2" charset="2"/>
              <a:buChar char="ü"/>
            </a:pPr>
            <a:r>
              <a:rPr lang="vi-VN" sz="26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Xây dựng được bầu không khí tâm lí vui vẻ, hào hứng.</a:t>
            </a:r>
          </a:p>
          <a:p>
            <a:pPr algn="just">
              <a:buFont typeface="Wingdings" panose="05000000000000000000" pitchFamily="2" charset="2"/>
              <a:buChar char="ü"/>
            </a:pPr>
            <a:r>
              <a:rPr lang="vi-VN" sz="2200" dirty="0">
                <a:latin typeface="Times New Roman" panose="02020603050405020304" pitchFamily="18" charset="0"/>
                <a:cs typeface="Times New Roman" panose="02020603050405020304" pitchFamily="18" charset="0"/>
              </a:rPr>
              <a:t>Cải thiện mối quan hệ hợp tác trong môi trường làm việc.</a:t>
            </a:r>
          </a:p>
          <a:p>
            <a:pPr algn="just">
              <a:buFont typeface="Wingdings" panose="05000000000000000000" pitchFamily="2" charset="2"/>
              <a:buChar char="ü"/>
            </a:pPr>
            <a:r>
              <a:rPr lang="vi-VN" sz="2200" dirty="0">
                <a:latin typeface="Times New Roman" panose="02020603050405020304" pitchFamily="18" charset="0"/>
                <a:cs typeface="Times New Roman" panose="02020603050405020304" pitchFamily="18" charset="0"/>
              </a:rPr>
              <a:t>Tăng khả năng văn hóa ứng xử trong môi trường sư phạm.</a:t>
            </a:r>
          </a:p>
          <a:p>
            <a:pPr marL="0" indent="0" algn="just">
              <a:buNone/>
            </a:pPr>
            <a:r>
              <a:rPr lang="vi-VN" sz="2400" b="1" dirty="0">
                <a:solidFill>
                  <a:srgbClr val="7030A0"/>
                </a:solidFill>
                <a:latin typeface="Times New Roman" panose="02020603050405020304" pitchFamily="18" charset="0"/>
                <a:cs typeface="Times New Roman" panose="02020603050405020304" pitchFamily="18" charset="0"/>
              </a:rPr>
              <a:t>1.2.3 Nội dung bồi dưỡng:</a:t>
            </a:r>
          </a:p>
          <a:p>
            <a:pPr algn="just">
              <a:buFont typeface="Wingdings" panose="05000000000000000000" pitchFamily="2" charset="2"/>
              <a:buChar char="ü"/>
            </a:pPr>
            <a:r>
              <a:rPr lang="vi-VN" sz="2200" dirty="0">
                <a:latin typeface="Times New Roman" panose="02020603050405020304" pitchFamily="18" charset="0"/>
                <a:cs typeface="Times New Roman" panose="02020603050405020304" pitchFamily="18" charset="0"/>
              </a:rPr>
              <a:t>Nhận biết các cảm xúc trong quá trình chăm sóc - giáo dục trẻ</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sz="2200" dirty="0">
                <a:latin typeface="Times New Roman" panose="02020603050405020304" pitchFamily="18" charset="0"/>
                <a:cs typeface="Times New Roman" panose="02020603050405020304" pitchFamily="18" charset="0"/>
              </a:rPr>
              <a:t> Sử dụng các cảm xúc trong quá trình chăm sóc - giáo dục trẻ em</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vi-VN" sz="2200" dirty="0">
                <a:latin typeface="Times New Roman" panose="02020603050405020304" pitchFamily="18" charset="0"/>
                <a:cs typeface="Times New Roman" panose="02020603050405020304" pitchFamily="18" charset="0"/>
              </a:rPr>
              <a:t>Hiểu và sử dụng các cảm xúc trong quá trình chăm sóc - giáo dục trẻ em</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vi-VN" sz="2200" dirty="0">
                <a:latin typeface="Times New Roman" panose="02020603050405020304" pitchFamily="18" charset="0"/>
                <a:cs typeface="Times New Roman" panose="02020603050405020304" pitchFamily="18" charset="0"/>
              </a:rPr>
              <a:t> Quản lý, điều khiển các cảm xúc trong quá trình chăm sóc - giáo dục trẻ em</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a:t>
            </a:r>
          </a:p>
          <a:p>
            <a:pPr marL="0" indent="0" algn="just">
              <a:buNone/>
            </a:pPr>
            <a:endParaRPr lang="vi-VN"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US" sz="2000" dirty="0"/>
          </a:p>
        </p:txBody>
      </p:sp>
    </p:spTree>
    <p:extLst>
      <p:ext uri="{BB962C8B-B14F-4D97-AF65-F5344CB8AC3E}">
        <p14:creationId xmlns:p14="http://schemas.microsoft.com/office/powerpoint/2010/main" val="8714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82336" y="1923233"/>
            <a:ext cx="7878619" cy="4745997"/>
          </a:xfrm>
          <a:prstGeom prst="rect">
            <a:avLst/>
          </a:prstGeom>
        </p:spPr>
      </p:pic>
      <p:sp>
        <p:nvSpPr>
          <p:cNvPr id="3" name="Rectangle 2"/>
          <p:cNvSpPr/>
          <p:nvPr/>
        </p:nvSpPr>
        <p:spPr>
          <a:xfrm>
            <a:off x="495301" y="179397"/>
            <a:ext cx="8239124" cy="1569660"/>
          </a:xfrm>
          <a:prstGeom prst="rect">
            <a:avLst/>
          </a:prstGeom>
        </p:spPr>
        <p:txBody>
          <a:bodyPr wrap="square">
            <a:spAutoFit/>
          </a:bodyPr>
          <a:lstStyle/>
          <a:p>
            <a:pPr lvl="0" algn="just"/>
            <a:r>
              <a:rPr lang="vi-VN" altLang="en-US" sz="2400" b="1" dirty="0">
                <a:solidFill>
                  <a:srgbClr val="0070C0"/>
                </a:solidFill>
                <a:latin typeface="Times New Roman" panose="02020603050405020304" pitchFamily="18" charset="0"/>
                <a:cs typeface="Times New Roman" panose="02020603050405020304" pitchFamily="18" charset="0"/>
              </a:rPr>
              <a:t>2/ Thực trạng</a:t>
            </a:r>
          </a:p>
          <a:p>
            <a:pPr lvl="0" algn="just"/>
            <a:r>
              <a:rPr lang="pt-BR" altLang="en-US" sz="2400" b="1" i="1" dirty="0">
                <a:solidFill>
                  <a:schemeClr val="accent2">
                    <a:lumMod val="75000"/>
                  </a:schemeClr>
                </a:solidFill>
                <a:latin typeface="Times New Roman" panose="02020603050405020304" pitchFamily="18" charset="0"/>
                <a:cs typeface="Times New Roman" panose="02020603050405020304" pitchFamily="18" charset="0"/>
              </a:rPr>
              <a:t>Thực</a:t>
            </a:r>
            <a:r>
              <a:rPr lang="vi-VN" altLang="en-US" sz="2400" b="1" i="1" dirty="0">
                <a:solidFill>
                  <a:schemeClr val="accent2">
                    <a:lumMod val="75000"/>
                  </a:schemeClr>
                </a:solidFill>
                <a:latin typeface="Times New Roman" panose="02020603050405020304" pitchFamily="18" charset="0"/>
                <a:cs typeface="Times New Roman" panose="02020603050405020304" pitchFamily="18" charset="0"/>
              </a:rPr>
              <a:t> trạng cảm xúc tích cực của người giáo viên mầm non và hoạt động </a:t>
            </a:r>
            <a:r>
              <a:rPr lang="pt-BR" altLang="en-US" sz="2400" b="1" i="1" dirty="0">
                <a:solidFill>
                  <a:schemeClr val="accent2">
                    <a:lumMod val="75000"/>
                  </a:schemeClr>
                </a:solidFill>
                <a:latin typeface="Times New Roman" panose="02020603050405020304" pitchFamily="18" charset="0"/>
                <a:cs typeface="Times New Roman" panose="02020603050405020304" pitchFamily="18" charset="0"/>
              </a:rPr>
              <a:t>bồi dưỡng cảm xúc tích cực cho giáo viên mầm non trong chăm sóc và giáo dục trẻ mầm non</a:t>
            </a:r>
            <a:endParaRPr lang="en-US" sz="2400"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19760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305" y="198872"/>
            <a:ext cx="7886700" cy="1325563"/>
          </a:xfrm>
        </p:spPr>
        <p:txBody>
          <a:bodyPr>
            <a:normAutofit/>
          </a:bodyPr>
          <a:lstStyle/>
          <a:p>
            <a:pPr algn="ctr"/>
            <a:r>
              <a:rPr lang="vi-VN" sz="3600" dirty="0"/>
              <a:t>Cảm xúc có 2 mặt tích cực và tiêu cực</a:t>
            </a:r>
            <a:endParaRPr lang="en-US" sz="3600" dirty="0"/>
          </a:p>
        </p:txBody>
      </p:sp>
      <p:pic>
        <p:nvPicPr>
          <p:cNvPr id="4" name="Content Placeholder 3"/>
          <p:cNvPicPr>
            <a:picLocks noGrp="1" noChangeAspect="1"/>
          </p:cNvPicPr>
          <p:nvPr>
            <p:ph idx="1"/>
          </p:nvPr>
        </p:nvPicPr>
        <p:blipFill>
          <a:blip r:embed="rId3"/>
          <a:stretch>
            <a:fillRect/>
          </a:stretch>
        </p:blipFill>
        <p:spPr>
          <a:xfrm>
            <a:off x="1034474" y="1246910"/>
            <a:ext cx="7204362" cy="4615592"/>
          </a:xfrm>
          <a:prstGeom prst="rect">
            <a:avLst/>
          </a:prstGeom>
        </p:spPr>
      </p:pic>
    </p:spTree>
    <p:extLst>
      <p:ext uri="{BB962C8B-B14F-4D97-AF65-F5344CB8AC3E}">
        <p14:creationId xmlns:p14="http://schemas.microsoft.com/office/powerpoint/2010/main" val="285805382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63527"/>
            <a:ext cx="7886700" cy="1325563"/>
          </a:xfrm>
        </p:spPr>
        <p:txBody>
          <a:bodyPr>
            <a:normAutofit/>
          </a:bodyPr>
          <a:lstStyle/>
          <a:p>
            <a:pPr>
              <a:lnSpc>
                <a:spcPct val="150000"/>
              </a:lnSpc>
            </a:pPr>
            <a:r>
              <a:rPr lang="vi-VN" sz="2400" b="1" dirty="0"/>
              <a:t>2.1 Thực trạng cảm xúc của giáo viên mầm non</a:t>
            </a:r>
            <a:br>
              <a:rPr lang="vi-VN" sz="2400" b="1" dirty="0"/>
            </a:br>
            <a:r>
              <a:rPr lang="vi-VN" sz="2400" b="1" dirty="0">
                <a:solidFill>
                  <a:srgbClr val="7030A0"/>
                </a:solidFill>
              </a:rPr>
              <a:t>a) Mức độ nảy sinh cảm xúc:</a:t>
            </a:r>
            <a:endParaRPr lang="en-US" sz="2400" b="1" dirty="0">
              <a:solidFill>
                <a:srgbClr val="7030A0"/>
              </a:solidFill>
            </a:endParaRPr>
          </a:p>
        </p:txBody>
      </p:sp>
      <p:sp>
        <p:nvSpPr>
          <p:cNvPr id="5" name="Content Placeholder 4"/>
          <p:cNvSpPr>
            <a:spLocks noGrp="1"/>
          </p:cNvSpPr>
          <p:nvPr>
            <p:ph idx="1"/>
          </p:nvPr>
        </p:nvSpPr>
        <p:spPr>
          <a:xfrm>
            <a:off x="600075" y="1637434"/>
            <a:ext cx="8039100" cy="2515466"/>
          </a:xfrm>
        </p:spPr>
        <p:txBody>
          <a:bodyPr>
            <a:normAutofit/>
          </a:bodyPr>
          <a:lstStyle/>
          <a:p>
            <a:pPr algn="just">
              <a:lnSpc>
                <a:spcPct val="100000"/>
              </a:lnSpc>
              <a:spcBef>
                <a:spcPts val="1200"/>
              </a:spcBef>
              <a:buFontTx/>
              <a:buChar char="-"/>
            </a:pPr>
            <a:r>
              <a:rPr lang="vi-VN" sz="2400" dirty="0">
                <a:latin typeface="Times New Roman" panose="02020603050405020304" pitchFamily="18" charset="0"/>
                <a:cs typeface="Times New Roman" panose="02020603050405020304" pitchFamily="18" charset="0"/>
              </a:rPr>
              <a:t>Phụ thuộc vào số lượng hoạt động trong ngày.</a:t>
            </a:r>
          </a:p>
          <a:p>
            <a:pPr algn="just">
              <a:lnSpc>
                <a:spcPct val="100000"/>
              </a:lnSpc>
              <a:spcBef>
                <a:spcPts val="1200"/>
              </a:spcBef>
              <a:buFontTx/>
              <a:buChar char="-"/>
            </a:pPr>
            <a:r>
              <a:rPr lang="vi-VN" sz="2400" dirty="0">
                <a:latin typeface="Times New Roman" panose="02020603050405020304" pitchFamily="18" charset="0"/>
                <a:cs typeface="Times New Roman" panose="02020603050405020304" pitchFamily="18" charset="0"/>
              </a:rPr>
              <a:t>Thường xuyên thay đổi cảm xúc tích cực hoặc tiêu cực trong quá trình tổ chức các hoạt động.</a:t>
            </a:r>
          </a:p>
          <a:p>
            <a:pPr algn="just">
              <a:lnSpc>
                <a:spcPct val="100000"/>
              </a:lnSpc>
              <a:spcBef>
                <a:spcPts val="1200"/>
              </a:spcBef>
              <a:buFontTx/>
              <a:buChar char="-"/>
            </a:pPr>
            <a:r>
              <a:rPr lang="vi-VN" sz="2400" dirty="0">
                <a:latin typeface="Times New Roman" panose="02020603050405020304" pitchFamily="18" charset="0"/>
                <a:cs typeface="Times New Roman" panose="02020603050405020304" pitchFamily="18" charset="0"/>
              </a:rPr>
              <a:t>Cảm xúc tích cực giảm dần trong ngày do áp lực công việc hay học trò đông, hiếu động.</a:t>
            </a:r>
          </a:p>
          <a:p>
            <a:pPr marL="0" indent="0" algn="just">
              <a:lnSpc>
                <a:spcPct val="100000"/>
              </a:lnSpc>
              <a:spcBef>
                <a:spcPts val="1200"/>
              </a:spcBef>
              <a:buNone/>
            </a:pPr>
            <a:endParaRPr lang="en-US" sz="24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1676399" y="3962400"/>
            <a:ext cx="6429375" cy="1533236"/>
          </a:xfrm>
          <a:prstGeom prst="cloudCallout">
            <a:avLst/>
          </a:prstGeom>
          <a:scene3d>
            <a:camera prst="orthographicFront"/>
            <a:lightRig rig="threePt" dir="t"/>
          </a:scene3d>
          <a:sp3d>
            <a:bevelT prst="relaxedInset"/>
          </a:sp3d>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i="1" dirty="0">
                <a:solidFill>
                  <a:schemeClr val="bg1"/>
                </a:solidFill>
                <a:latin typeface="Times New Roman" panose="02020603050405020304" pitchFamily="18" charset="0"/>
                <a:cs typeface="Times New Roman" panose="02020603050405020304" pitchFamily="18" charset="0"/>
              </a:rPr>
              <a:t>Mệt mỏi thể chất và tinh thần dễ nảy sinh cảm xúc tiêu cực</a:t>
            </a:r>
            <a:endParaRPr lang="en-US" sz="2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11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98872"/>
            <a:ext cx="7886700" cy="1087004"/>
          </a:xfrm>
        </p:spPr>
        <p:txBody>
          <a:bodyPr>
            <a:normAutofit fontScale="90000"/>
          </a:bodyPr>
          <a:lstStyle/>
          <a:p>
            <a:r>
              <a:rPr lang="vi-VN" sz="3100" b="1" dirty="0" err="1">
                <a:solidFill>
                  <a:srgbClr val="FF0000"/>
                </a:solidFill>
              </a:rPr>
              <a:t>Thực</a:t>
            </a:r>
            <a:r>
              <a:rPr lang="vi-VN" sz="3100" b="1" dirty="0">
                <a:solidFill>
                  <a:srgbClr val="FF0000"/>
                </a:solidFill>
              </a:rPr>
              <a:t> </a:t>
            </a:r>
            <a:r>
              <a:rPr lang="vi-VN" sz="3100" b="1" dirty="0" err="1">
                <a:solidFill>
                  <a:srgbClr val="FF0000"/>
                </a:solidFill>
              </a:rPr>
              <a:t>hành</a:t>
            </a:r>
            <a:br>
              <a:rPr lang="vi-VN" sz="3100" dirty="0">
                <a:solidFill>
                  <a:srgbClr val="FF0000"/>
                </a:solidFill>
              </a:rPr>
            </a:br>
            <a:r>
              <a:rPr lang="en-US" sz="2200" b="1" i="1" dirty="0" err="1">
                <a:latin typeface="Times New Roman" panose="02020603050405020304" pitchFamily="18" charset="0"/>
                <a:cs typeface="Times New Roman" panose="02020603050405020304" pitchFamily="18" charset="0"/>
              </a:rPr>
              <a:t>Mỗi</a:t>
            </a:r>
            <a:r>
              <a:rPr lang="en-US" sz="2200" b="1" i="1" dirty="0">
                <a:latin typeface="Times New Roman" panose="02020603050405020304" pitchFamily="18" charset="0"/>
                <a:cs typeface="Times New Roman" panose="02020603050405020304" pitchFamily="18" charset="0"/>
              </a:rPr>
              <a:t> ng</a:t>
            </a:r>
            <a:r>
              <a:rPr lang="vi-VN" sz="2200" b="1" i="1" dirty="0">
                <a:latin typeface="Times New Roman" panose="02020603050405020304" pitchFamily="18" charset="0"/>
                <a:cs typeface="Times New Roman" panose="02020603050405020304" pitchFamily="18" charset="0"/>
              </a:rPr>
              <a:t>ư</a:t>
            </a:r>
            <a:r>
              <a:rPr lang="en-US" sz="2200" b="1" i="1" dirty="0" err="1">
                <a:latin typeface="Times New Roman" panose="02020603050405020304" pitchFamily="18" charset="0"/>
                <a:cs typeface="Times New Roman" panose="02020603050405020304" pitchFamily="18" charset="0"/>
              </a:rPr>
              <a:t>ời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tự</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nhận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diện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và</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đánh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giá</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chính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mình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theo</a:t>
            </a:r>
            <a:r>
              <a:rPr lang="en-US" sz="2200" b="1" i="1" dirty="0">
                <a:latin typeface="Times New Roman" panose="02020603050405020304" pitchFamily="18" charset="0"/>
                <a:cs typeface="Times New Roman" panose="02020603050405020304" pitchFamily="18" charset="0"/>
              </a:rPr>
              <a:t> thang </a:t>
            </a:r>
            <a:r>
              <a:rPr lang="en-US" sz="2200" b="1" i="1" dirty="0" err="1">
                <a:latin typeface="Times New Roman" panose="02020603050405020304" pitchFamily="18" charset="0"/>
                <a:cs typeface="Times New Roman" panose="02020603050405020304" pitchFamily="18" charset="0"/>
              </a:rPr>
              <a:t>điểm</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từ</a:t>
            </a:r>
            <a:r>
              <a:rPr lang="en-US" sz="2200" b="1" i="1" dirty="0">
                <a:latin typeface="Times New Roman" panose="02020603050405020304" pitchFamily="18" charset="0"/>
                <a:cs typeface="Times New Roman" panose="02020603050405020304" pitchFamily="18" charset="0"/>
              </a:rPr>
              <a:t> 1-10 </a:t>
            </a:r>
            <a:r>
              <a:rPr lang="en-US" sz="2200" b="1" i="1" dirty="0" err="1">
                <a:latin typeface="Times New Roman" panose="02020603050405020304" pitchFamily="18" charset="0"/>
                <a:cs typeface="Times New Roman" panose="02020603050405020304" pitchFamily="18" charset="0"/>
              </a:rPr>
              <a:t>trong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các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nội</a:t>
            </a:r>
            <a:r>
              <a:rPr lang="en-US" sz="2200" b="1" i="1" dirty="0">
                <a:latin typeface="Times New Roman" panose="02020603050405020304" pitchFamily="18" charset="0"/>
                <a:cs typeface="Times New Roman" panose="02020603050405020304" pitchFamily="18" charset="0"/>
              </a:rPr>
              <a:t> dung:</a:t>
            </a:r>
            <a:br>
              <a:rPr lang="en-US" sz="2200" b="1" i="1" dirty="0">
                <a:latin typeface="Times New Roman" panose="02020603050405020304" pitchFamily="18" charset="0"/>
                <a:cs typeface="Times New Roman" panose="02020603050405020304" pitchFamily="18" charset="0"/>
              </a:rPr>
            </a:br>
            <a:endParaRPr lang="en-US" sz="2200" b="1"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628650" y="1326861"/>
            <a:ext cx="7886700" cy="4972338"/>
          </a:xfrm>
          <a:prstGeom prst="rect">
            <a:avLst/>
          </a:prstGeom>
        </p:spPr>
      </p:pic>
    </p:spTree>
    <p:extLst>
      <p:ext uri="{BB962C8B-B14F-4D97-AF65-F5344CB8AC3E}">
        <p14:creationId xmlns:p14="http://schemas.microsoft.com/office/powerpoint/2010/main" val="25842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942975"/>
            <a:ext cx="2209800" cy="608445"/>
          </a:xfrm>
          <a:solidFill>
            <a:schemeClr val="accent2">
              <a:lumMod val="60000"/>
              <a:lumOff val="40000"/>
            </a:schemeClr>
          </a:solidFill>
        </p:spPr>
        <p:txBody>
          <a:bodyPr>
            <a:normAutofit/>
          </a:bodyPr>
          <a:lstStyle/>
          <a:p>
            <a:r>
              <a:rPr lang="vi-VN" sz="3600" b="1" dirty="0">
                <a:solidFill>
                  <a:srgbClr val="FF0000"/>
                </a:solidFill>
              </a:rPr>
              <a:t>Kết quả: </a:t>
            </a:r>
            <a:endParaRPr lang="en-US" sz="3600" b="1" dirty="0">
              <a:solidFill>
                <a:srgbClr val="FF0000"/>
              </a:solidFill>
            </a:endParaRPr>
          </a:p>
        </p:txBody>
      </p:sp>
      <p:sp>
        <p:nvSpPr>
          <p:cNvPr id="3" name="Content Placeholder 2"/>
          <p:cNvSpPr>
            <a:spLocks noGrp="1"/>
          </p:cNvSpPr>
          <p:nvPr>
            <p:ph idx="1"/>
          </p:nvPr>
        </p:nvSpPr>
        <p:spPr>
          <a:xfrm>
            <a:off x="762000" y="1919289"/>
            <a:ext cx="7886700" cy="2633661"/>
          </a:xfrm>
        </p:spPr>
        <p:txBody>
          <a:bodyPr>
            <a:normAutofit/>
          </a:bodyPr>
          <a:lstStyle/>
          <a:p>
            <a:pPr marL="0" indent="0" algn="just">
              <a:lnSpc>
                <a:spcPct val="100000"/>
              </a:lnSpc>
              <a:spcBef>
                <a:spcPts val="600"/>
              </a:spcBef>
              <a:buNone/>
            </a:pPr>
            <a:r>
              <a:rPr lang="vi-VN" sz="2600" b="1" dirty="0">
                <a:latin typeface="Times New Roman" panose="02020603050405020304" pitchFamily="18" charset="0"/>
                <a:cs typeface="Times New Roman" panose="02020603050405020304" pitchFamily="18" charset="0"/>
              </a:rPr>
              <a:t>Dưới 30đ: </a:t>
            </a:r>
            <a:r>
              <a:rPr lang="vi-VN" sz="2600" dirty="0">
                <a:latin typeface="Times New Roman" panose="02020603050405020304" pitchFamily="18" charset="0"/>
                <a:cs typeface="Times New Roman" panose="02020603050405020304" pitchFamily="18" charset="0"/>
              </a:rPr>
              <a:t>Cần thường xuyên rèn luyện cảm xúc tích cực của cá nhân.</a:t>
            </a:r>
          </a:p>
          <a:p>
            <a:pPr marL="0" indent="0" algn="just">
              <a:lnSpc>
                <a:spcPct val="100000"/>
              </a:lnSpc>
              <a:spcBef>
                <a:spcPts val="600"/>
              </a:spcBef>
              <a:buNone/>
            </a:pPr>
            <a:r>
              <a:rPr lang="vi-VN" sz="2600" b="1" dirty="0">
                <a:latin typeface="Times New Roman" panose="02020603050405020304" pitchFamily="18" charset="0"/>
                <a:cs typeface="Times New Roman" panose="02020603050405020304" pitchFamily="18" charset="0"/>
              </a:rPr>
              <a:t>Từ 30-50đ: </a:t>
            </a:r>
            <a:r>
              <a:rPr lang="vi-VN" sz="2600" dirty="0">
                <a:latin typeface="Times New Roman" panose="02020603050405020304" pitchFamily="18" charset="0"/>
                <a:cs typeface="Times New Roman" panose="02020603050405020304" pitchFamily="18" charset="0"/>
              </a:rPr>
              <a:t>Tiếp tục phát huy thêm những cảm xúc tích cực.</a:t>
            </a:r>
          </a:p>
          <a:p>
            <a:pPr marL="0" indent="0" algn="just">
              <a:lnSpc>
                <a:spcPct val="100000"/>
              </a:lnSpc>
              <a:spcBef>
                <a:spcPts val="600"/>
              </a:spcBef>
              <a:buNone/>
            </a:pPr>
            <a:r>
              <a:rPr lang="vi-VN" sz="2600" b="1" dirty="0">
                <a:latin typeface="Times New Roman" panose="02020603050405020304" pitchFamily="18" charset="0"/>
                <a:cs typeface="Times New Roman" panose="02020603050405020304" pitchFamily="18" charset="0"/>
              </a:rPr>
              <a:t>Trên 50đ: </a:t>
            </a:r>
            <a:r>
              <a:rPr lang="vi-VN" sz="2600" dirty="0">
                <a:latin typeface="Times New Roman" panose="02020603050405020304" pitchFamily="18" charset="0"/>
                <a:cs typeface="Times New Roman" panose="02020603050405020304" pitchFamily="18" charset="0"/>
              </a:rPr>
              <a:t>Lan tỏa sự tích cực của cảm xúc đến với mọi người.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36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400" b="1" dirty="0">
                <a:solidFill>
                  <a:srgbClr val="7030A0"/>
                </a:solidFill>
              </a:rPr>
              <a:t>b) Các biện pháp giải tỏa cảm xúc tiêu cực</a:t>
            </a:r>
            <a:endParaRPr lang="en-US" sz="2400" b="1" dirty="0">
              <a:solidFill>
                <a:srgbClr val="7030A0"/>
              </a:solidFill>
            </a:endParaRPr>
          </a:p>
        </p:txBody>
      </p:sp>
      <p:sp>
        <p:nvSpPr>
          <p:cNvPr id="3" name="Content Placeholder 2"/>
          <p:cNvSpPr>
            <a:spLocks noGrp="1"/>
          </p:cNvSpPr>
          <p:nvPr>
            <p:ph idx="1"/>
          </p:nvPr>
        </p:nvSpPr>
        <p:spPr>
          <a:xfrm>
            <a:off x="471632" y="1622427"/>
            <a:ext cx="8404514" cy="3140074"/>
          </a:xfrm>
          <a:blipFill>
            <a:blip r:embed="rId3"/>
            <a:tile tx="0" ty="0" sx="100000" sy="99000" flip="none" algn="tl"/>
          </a:blipFill>
        </p:spPr>
        <p:txBody>
          <a:bodyPr>
            <a:normAutofit/>
          </a:bodyPr>
          <a:lstStyle/>
          <a:p>
            <a:pPr algn="just"/>
            <a:r>
              <a:rPr lang="en-US" altLang="en-US" sz="2400" dirty="0" err="1">
                <a:latin typeface="Times New Roman" panose="02020603050405020304" pitchFamily="18" charset="0"/>
                <a:cs typeface="Times New Roman" panose="02020603050405020304" pitchFamily="18" charset="0"/>
              </a:rPr>
              <a:t>Dừng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thở</a:t>
            </a:r>
            <a:r>
              <a:rPr lang="en-US" altLang="en-US" sz="2400" dirty="0">
                <a:latin typeface="Times New Roman" panose="02020603050405020304" pitchFamily="18" charset="0"/>
                <a:cs typeface="Times New Roman" panose="02020603050405020304" pitchFamily="18" charset="0"/>
              </a:rPr>
              <a:t> 10 </a:t>
            </a:r>
            <a:r>
              <a:rPr lang="en-US" altLang="en-US" sz="2400" dirty="0" err="1">
                <a:latin typeface="Times New Roman" panose="02020603050405020304" pitchFamily="18" charset="0"/>
                <a:cs typeface="Times New Roman" panose="02020603050405020304" pitchFamily="18" charset="0"/>
              </a:rPr>
              <a:t>nhịp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chậm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sâu</a:t>
            </a:r>
            <a:r>
              <a:rPr lang="en-US" altLang="en-US" sz="2400" dirty="0">
                <a:latin typeface="Times New Roman" panose="02020603050405020304" pitchFamily="18" charset="0"/>
                <a:cs typeface="Times New Roman" panose="02020603050405020304" pitchFamily="18" charset="0"/>
              </a:rPr>
              <a:t>. </a:t>
            </a:r>
          </a:p>
          <a:p>
            <a:pPr algn="just"/>
            <a:r>
              <a:rPr lang="en-US" altLang="en-US" sz="2400" dirty="0" err="1">
                <a:latin typeface="Times New Roman" panose="02020603050405020304" pitchFamily="18" charset="0"/>
                <a:cs typeface="Times New Roman" panose="02020603050405020304" pitchFamily="18" charset="0"/>
              </a:rPr>
              <a:t>Tưởng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nơi</a:t>
            </a:r>
            <a:r>
              <a:rPr lang="en-US" altLang="en-US" sz="2400" dirty="0">
                <a:latin typeface="Times New Roman" panose="02020603050405020304" pitchFamily="18" charset="0"/>
                <a:cs typeface="Times New Roman" panose="02020603050405020304" pitchFamily="18" charset="0"/>
              </a:rPr>
              <a:t> an </a:t>
            </a:r>
            <a:r>
              <a:rPr lang="en-US" altLang="en-US" sz="2400" dirty="0" err="1">
                <a:latin typeface="Times New Roman" panose="02020603050405020304" pitchFamily="18" charset="0"/>
                <a:cs typeface="Times New Roman" panose="02020603050405020304" pitchFamily="18" charset="0"/>
              </a:rPr>
              <a:t>toàn</a:t>
            </a:r>
            <a:r>
              <a:rPr lang="en-US" altLang="en-US" sz="2400" dirty="0">
                <a:latin typeface="Times New Roman" panose="02020603050405020304" pitchFamily="18" charset="0"/>
                <a:cs typeface="Times New Roman" panose="02020603050405020304" pitchFamily="18" charset="0"/>
              </a:rPr>
              <a:t>. </a:t>
            </a:r>
          </a:p>
          <a:p>
            <a:pPr algn="just"/>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phòng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tĩnh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cuốn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sách</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hay. </a:t>
            </a:r>
          </a:p>
          <a:p>
            <a:pPr algn="just"/>
            <a:r>
              <a:rPr lang="en-US" altLang="en-US" sz="2400" dirty="0" err="1">
                <a:latin typeface="Times New Roman" panose="02020603050405020304" pitchFamily="18" charset="0"/>
                <a:cs typeface="Times New Roman" panose="02020603050405020304" pitchFamily="18" charset="0"/>
              </a:rPr>
              <a:t>Nghe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thích</a:t>
            </a:r>
            <a:r>
              <a:rPr lang="en-US" altLang="en-US" sz="2400" dirty="0">
                <a:latin typeface="Times New Roman" panose="02020603050405020304" pitchFamily="18" charset="0"/>
                <a:cs typeface="Times New Roman" panose="02020603050405020304" pitchFamily="18" charset="0"/>
              </a:rPr>
              <a:t>. </a:t>
            </a:r>
          </a:p>
          <a:p>
            <a:pPr algn="just"/>
            <a:r>
              <a:rPr lang="en-US" altLang="en-US" sz="2400" dirty="0" err="1">
                <a:latin typeface="Times New Roman" panose="02020603050405020304" pitchFamily="18" charset="0"/>
                <a:cs typeface="Times New Roman" panose="02020603050405020304" pitchFamily="18" charset="0"/>
              </a:rPr>
              <a:t>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thật</a:t>
            </a:r>
            <a:r>
              <a:rPr lang="en-US" altLang="en-US" sz="2400" dirty="0">
                <a:latin typeface="Times New Roman" panose="02020603050405020304" pitchFamily="18" charset="0"/>
                <a:cs typeface="Times New Roman" panose="02020603050405020304" pitchFamily="18" charset="0"/>
              </a:rPr>
              <a:t> to.</a:t>
            </a:r>
          </a:p>
          <a:p>
            <a:pPr algn="just"/>
            <a:r>
              <a:rPr lang="en-US" altLang="en-US" sz="2400" dirty="0" err="1">
                <a:latin typeface="Times New Roman" panose="02020603050405020304" pitchFamily="18" charset="0"/>
                <a:cs typeface="Times New Roman" panose="02020603050405020304" pitchFamily="18" charset="0"/>
              </a:rPr>
              <a:t>Nhảy</a:t>
            </a: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khiêu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vũ</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49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400" b="1" dirty="0"/>
              <a:t>2.2 Thực trạng bồi dưỡng cảm xúc tích cực cho người giáo viên mầm non</a:t>
            </a:r>
            <a:endParaRPr lang="en-US" sz="2400" b="1" dirty="0"/>
          </a:p>
        </p:txBody>
      </p:sp>
      <p:sp>
        <p:nvSpPr>
          <p:cNvPr id="3" name="Content Placeholder 2"/>
          <p:cNvSpPr>
            <a:spLocks noGrp="1"/>
          </p:cNvSpPr>
          <p:nvPr>
            <p:ph idx="1"/>
          </p:nvPr>
        </p:nvSpPr>
        <p:spPr>
          <a:xfrm>
            <a:off x="628650" y="1622425"/>
            <a:ext cx="7886700" cy="4351338"/>
          </a:xfrm>
        </p:spPr>
        <p:txBody>
          <a:bodyPr/>
          <a:lstStyle/>
          <a:p>
            <a:pPr algn="just">
              <a:buFontTx/>
              <a:buChar char="-"/>
            </a:pPr>
            <a:r>
              <a:rPr lang="vi-VN" sz="2600" dirty="0">
                <a:latin typeface="Times New Roman" panose="02020603050405020304" pitchFamily="18" charset="0"/>
                <a:cs typeface="Times New Roman" panose="02020603050405020304" pitchFamily="18" charset="0"/>
              </a:rPr>
              <a:t>Rất cần thiết để giúp giáo viên thành công trong nghề nghiệp</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và cuộc sống (đã được đào tạo tại trường sư phạm sơ lược).</a:t>
            </a:r>
          </a:p>
          <a:p>
            <a:pPr algn="just">
              <a:buFontTx/>
              <a:buChar char="-"/>
            </a:pPr>
            <a:r>
              <a:rPr lang="vi-VN" sz="2600" dirty="0">
                <a:latin typeface="Times New Roman" panose="02020603050405020304" pitchFamily="18" charset="0"/>
                <a:cs typeface="Times New Roman" panose="02020603050405020304" pitchFamily="18" charset="0"/>
              </a:rPr>
              <a:t>Chưa được đề cập và quan tâm trong công t</a:t>
            </a:r>
            <a:r>
              <a:rPr lang="en-US" sz="2600" dirty="0">
                <a:latin typeface="Times New Roman" panose="02020603050405020304" pitchFamily="18" charset="0"/>
                <a:cs typeface="Times New Roman" panose="02020603050405020304" pitchFamily="18" charset="0"/>
              </a:rPr>
              <a:t>á</a:t>
            </a:r>
            <a:r>
              <a:rPr lang="vi-VN" sz="2600" dirty="0">
                <a:latin typeface="Times New Roman" panose="02020603050405020304" pitchFamily="18" charset="0"/>
                <a:cs typeface="Times New Roman" panose="02020603050405020304" pitchFamily="18" charset="0"/>
              </a:rPr>
              <a:t>c bồi dưỡng.</a:t>
            </a:r>
          </a:p>
          <a:p>
            <a:pPr algn="just">
              <a:buFontTx/>
              <a:buChar char="-"/>
            </a:pPr>
            <a:r>
              <a:rPr lang="vi-VN" sz="2600" dirty="0">
                <a:latin typeface="Times New Roman" panose="02020603050405020304" pitchFamily="18" charset="0"/>
                <a:cs typeface="Times New Roman" panose="02020603050405020304" pitchFamily="18" charset="0"/>
              </a:rPr>
              <a:t>Phần lớn giáo viên tự bồi dưỡng qua các tư liệu khác nhau.</a:t>
            </a:r>
          </a:p>
          <a:p>
            <a:pPr algn="just">
              <a:buFontTx/>
              <a:buChar char="-"/>
            </a:pPr>
            <a:r>
              <a:rPr lang="vi-VN" sz="2600" dirty="0">
                <a:latin typeface="Times New Roman" panose="02020603050405020304" pitchFamily="18" charset="0"/>
                <a:cs typeface="Times New Roman" panose="02020603050405020304" pitchFamily="18" charset="0"/>
              </a:rPr>
              <a:t>Vừa có ưu điểm vừa có hạn chế trong thực tiễn bồi dưỡng cảm xúc tích cực cho giáo viên mầm non.</a:t>
            </a:r>
          </a:p>
          <a:p>
            <a:pPr marL="0" indent="0" algn="just">
              <a:buNone/>
            </a:pPr>
            <a:endParaRPr lang="vi-VN" dirty="0"/>
          </a:p>
        </p:txBody>
      </p:sp>
    </p:spTree>
    <p:extLst>
      <p:ext uri="{BB962C8B-B14F-4D97-AF65-F5344CB8AC3E}">
        <p14:creationId xmlns:p14="http://schemas.microsoft.com/office/powerpoint/2010/main" val="401527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2371725" cy="882649"/>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I. </a:t>
            </a:r>
            <a:r>
              <a:rPr lang="en-US" sz="3600" dirty="0" err="1">
                <a:solidFill>
                  <a:srgbClr val="FF0000"/>
                </a:solidFill>
                <a:latin typeface="Times New Roman" panose="02020603050405020304" pitchFamily="18" charset="0"/>
                <a:cs typeface="Times New Roman" panose="02020603050405020304" pitchFamily="18" charset="0"/>
              </a:rPr>
              <a:t>Mục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tiêu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09989"/>
            <a:ext cx="7886700" cy="4351338"/>
          </a:xfrm>
        </p:spPr>
        <p:txBody>
          <a:bodyPr>
            <a:normAutofit/>
          </a:bodyPr>
          <a:lstStyle/>
          <a:p>
            <a:pPr marL="0" indent="0" algn="just">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Nắm vững lý luận</a:t>
            </a:r>
            <a:r>
              <a:rPr lang="pt-BR" altLang="en-US" dirty="0">
                <a:latin typeface="Times New Roman" panose="02020603050405020304" pitchFamily="18" charset="0"/>
                <a:cs typeface="Times New Roman" panose="02020603050405020304" pitchFamily="18" charset="0"/>
              </a:rPr>
              <a:t> về cảm</a:t>
            </a:r>
            <a:r>
              <a:rPr lang="vi-VN" altLang="en-US" dirty="0">
                <a:latin typeface="Times New Roman" panose="02020603050405020304" pitchFamily="18" charset="0"/>
                <a:cs typeface="Times New Roman" panose="02020603050405020304" pitchFamily="18" charset="0"/>
              </a:rPr>
              <a:t> xúc tích cực và cách thức </a:t>
            </a:r>
            <a:r>
              <a:rPr lang="pt-BR" altLang="en-US" dirty="0">
                <a:latin typeface="Times New Roman" panose="02020603050405020304" pitchFamily="18" charset="0"/>
                <a:cs typeface="Times New Roman" panose="02020603050405020304" pitchFamily="18" charset="0"/>
              </a:rPr>
              <a:t>bồi dưỡng cảm xúc tích cực cho </a:t>
            </a:r>
            <a:r>
              <a:rPr lang="vi-VN" altLang="en-US" dirty="0">
                <a:latin typeface="Times New Roman" panose="02020603050405020304" pitchFamily="18" charset="0"/>
                <a:cs typeface="Times New Roman" panose="02020603050405020304" pitchFamily="18" charset="0"/>
              </a:rPr>
              <a:t>giáo viên mầm non </a:t>
            </a:r>
            <a:r>
              <a:rPr lang="pt-BR" altLang="en-US" dirty="0">
                <a:latin typeface="Times New Roman" panose="02020603050405020304" pitchFamily="18" charset="0"/>
                <a:cs typeface="Times New Roman" panose="02020603050405020304" pitchFamily="18" charset="0"/>
              </a:rPr>
              <a:t>trong </a:t>
            </a:r>
            <a:r>
              <a:rPr lang="vi-VN" altLang="en-US" dirty="0">
                <a:latin typeface="Times New Roman" panose="02020603050405020304" pitchFamily="18" charset="0"/>
                <a:cs typeface="Times New Roman" panose="02020603050405020304" pitchFamily="18" charset="0"/>
              </a:rPr>
              <a:t>c</a:t>
            </a:r>
            <a:r>
              <a:rPr lang="pt-BR" altLang="en-US" dirty="0">
                <a:latin typeface="Times New Roman" panose="02020603050405020304" pitchFamily="18" charset="0"/>
                <a:cs typeface="Times New Roman" panose="02020603050405020304" pitchFamily="18" charset="0"/>
              </a:rPr>
              <a:t>hăm sóc và giáo dục trẻ mầm non.</a:t>
            </a:r>
            <a:endParaRPr lang="en-US" altLang="en-US" dirty="0">
              <a:latin typeface="Times New Roman" panose="02020603050405020304" pitchFamily="18" charset="0"/>
              <a:cs typeface="Times New Roman" panose="02020603050405020304" pitchFamily="18" charset="0"/>
            </a:endParaRPr>
          </a:p>
          <a:p>
            <a:pPr marL="0" indent="0" algn="just">
              <a:buNone/>
            </a:pPr>
            <a:r>
              <a:rPr lang="en-US" altLang="en-US" b="1"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Nhận diện được vai trò, </a:t>
            </a:r>
            <a:r>
              <a:rPr lang="en-US" altLang="en-US" dirty="0" err="1">
                <a:latin typeface="Times New Roman" panose="02020603050405020304" pitchFamily="18" charset="0"/>
                <a:cs typeface="Times New Roman" panose="02020603050405020304" pitchFamily="18" charset="0"/>
              </a:rPr>
              <a:t>yêu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biểu hiện cảm xúc tích cực của người giáo viên mầm non, đánh giá được thực trạng cảm xúc của người giáo viên mầm non trong chăm sóc và giáo dục trẻ mầm non, bước đầu có kỹ năng bồi dưỡng cảm xúc tích cực của ng</a:t>
            </a:r>
            <a:r>
              <a:rPr lang="en-US" altLang="en-US" dirty="0" err="1">
                <a:latin typeface="Times New Roman" panose="02020603050405020304" pitchFamily="18" charset="0"/>
                <a:cs typeface="Times New Roman" panose="02020603050405020304" pitchFamily="18" charset="0"/>
              </a:rPr>
              <a:t>ườ</a:t>
            </a:r>
            <a:r>
              <a:rPr lang="vi-VN" altLang="en-US" dirty="0">
                <a:latin typeface="Times New Roman" panose="02020603050405020304" pitchFamily="18" charset="0"/>
                <a:cs typeface="Times New Roman" panose="02020603050405020304" pitchFamily="18" charset="0"/>
              </a:rPr>
              <a:t>i giáo viên mầm non trong thực tiễn hoạt động chăm sóc và giáo dục trẻ mầm non. </a:t>
            </a:r>
            <a:endParaRPr lang="en-US" alt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1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32" y="698789"/>
            <a:ext cx="7886700" cy="4713720"/>
          </a:xfrm>
          <a:blipFill>
            <a:blip r:embed="rId3"/>
            <a:tile tx="0" ty="0" sx="100000" sy="99000" flip="none" algn="tl"/>
          </a:blipFill>
        </p:spPr>
        <p:txBody>
          <a:bodyPr>
            <a:normAutofit fontScale="85000" lnSpcReduction="20000"/>
          </a:bodyPr>
          <a:lstStyle/>
          <a:p>
            <a:pPr algn="just">
              <a:lnSpc>
                <a:spcPct val="150000"/>
              </a:lnSpc>
            </a:pPr>
            <a:r>
              <a:rPr lang="en-US" altLang="en-US" sz="3300" dirty="0" err="1">
                <a:latin typeface="Times New Roman" panose="02020603050405020304" pitchFamily="18" charset="0"/>
                <a:cs typeface="Times New Roman" panose="02020603050405020304" pitchFamily="18" charset="0"/>
              </a:rPr>
              <a:t>Chơi</a:t>
            </a:r>
            <a:r>
              <a:rPr lang="en-US" altLang="en-US" sz="3300" dirty="0">
                <a:latin typeface="Times New Roman" panose="02020603050405020304" pitchFamily="18" charset="0"/>
                <a:cs typeface="Times New Roman" panose="02020603050405020304" pitchFamily="18" charset="0"/>
              </a:rPr>
              <a:t> </a:t>
            </a:r>
            <a:r>
              <a:rPr lang="en-US" altLang="en-US" sz="3300" dirty="0" err="1">
                <a:latin typeface="Times New Roman" panose="02020603050405020304" pitchFamily="18" charset="0"/>
                <a:cs typeface="Times New Roman" panose="02020603050405020304" pitchFamily="18" charset="0"/>
              </a:rPr>
              <a:t>trò</a:t>
            </a:r>
            <a:r>
              <a:rPr lang="en-US" altLang="en-US" sz="3300" dirty="0">
                <a:latin typeface="Times New Roman" panose="02020603050405020304" pitchFamily="18" charset="0"/>
                <a:cs typeface="Times New Roman" panose="02020603050405020304" pitchFamily="18" charset="0"/>
              </a:rPr>
              <a:t> </a:t>
            </a:r>
            <a:r>
              <a:rPr lang="en-US" altLang="en-US" sz="3300" dirty="0" err="1">
                <a:latin typeface="Times New Roman" panose="02020603050405020304" pitchFamily="18" charset="0"/>
                <a:cs typeface="Times New Roman" panose="02020603050405020304" pitchFamily="18" charset="0"/>
              </a:rPr>
              <a:t>chơi</a:t>
            </a:r>
            <a:endParaRPr lang="vi-VN" altLang="en-US" sz="3300" dirty="0">
              <a:latin typeface="Times New Roman" panose="02020603050405020304" pitchFamily="18" charset="0"/>
              <a:cs typeface="Times New Roman" panose="02020603050405020304" pitchFamily="18" charset="0"/>
            </a:endParaRPr>
          </a:p>
          <a:p>
            <a:pPr algn="just">
              <a:lnSpc>
                <a:spcPct val="150000"/>
              </a:lnSpc>
            </a:pPr>
            <a:r>
              <a:rPr lang="en-US" sz="3300" dirty="0" err="1">
                <a:latin typeface="Times New Roman" panose="02020603050405020304" pitchFamily="18" charset="0"/>
                <a:cs typeface="Times New Roman" panose="02020603050405020304" pitchFamily="18" charset="0"/>
              </a:rPr>
              <a:t>Nghe</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xem</a:t>
            </a:r>
            <a:r>
              <a:rPr lang="en-US" sz="3300" dirty="0">
                <a:latin typeface="Times New Roman" panose="02020603050405020304" pitchFamily="18" charset="0"/>
                <a:cs typeface="Times New Roman" panose="02020603050405020304" pitchFamily="18" charset="0"/>
              </a:rPr>
              <a:t> hay </a:t>
            </a:r>
            <a:r>
              <a:rPr lang="en-US" sz="3300" dirty="0" err="1">
                <a:latin typeface="Times New Roman" panose="02020603050405020304" pitchFamily="18" charset="0"/>
                <a:cs typeface="Times New Roman" panose="02020603050405020304" pitchFamily="18" charset="0"/>
              </a:rPr>
              <a:t>đọc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gì</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đó</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hài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hước</a:t>
            </a:r>
            <a:r>
              <a:rPr lang="en-US" sz="3300" dirty="0">
                <a:latin typeface="Times New Roman" panose="02020603050405020304" pitchFamily="18" charset="0"/>
                <a:cs typeface="Times New Roman" panose="02020603050405020304" pitchFamily="18" charset="0"/>
              </a:rPr>
              <a:t>. </a:t>
            </a:r>
            <a:endParaRPr lang="vi-VN" sz="3300" dirty="0">
              <a:latin typeface="Times New Roman" panose="02020603050405020304" pitchFamily="18" charset="0"/>
              <a:cs typeface="Times New Roman" panose="02020603050405020304" pitchFamily="18" charset="0"/>
            </a:endParaRPr>
          </a:p>
          <a:p>
            <a:pPr algn="just">
              <a:lnSpc>
                <a:spcPct val="150000"/>
              </a:lnSpc>
            </a:pPr>
            <a:r>
              <a:rPr lang="en-US" sz="3300" dirty="0">
                <a:latin typeface="Times New Roman" panose="02020603050405020304" pitchFamily="18" charset="0"/>
                <a:cs typeface="Times New Roman" panose="02020603050405020304" pitchFamily="18" charset="0"/>
              </a:rPr>
              <a:t>Ra </a:t>
            </a:r>
            <a:r>
              <a:rPr lang="en-US" sz="3300" dirty="0" err="1">
                <a:latin typeface="Times New Roman" panose="02020603050405020304" pitchFamily="18" charset="0"/>
                <a:cs typeface="Times New Roman" panose="02020603050405020304" pitchFamily="18" charset="0"/>
              </a:rPr>
              <a:t>ngoài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bộ</a:t>
            </a:r>
            <a:r>
              <a:rPr lang="en-US" sz="3300" dirty="0">
                <a:latin typeface="Times New Roman" panose="02020603050405020304" pitchFamily="18" charset="0"/>
                <a:cs typeface="Times New Roman" panose="02020603050405020304" pitchFamily="18" charset="0"/>
              </a:rPr>
              <a:t> ở </a:t>
            </a:r>
            <a:r>
              <a:rPr lang="en-US" sz="3300" dirty="0" err="1">
                <a:latin typeface="Times New Roman" panose="02020603050405020304" pitchFamily="18" charset="0"/>
                <a:cs typeface="Times New Roman" panose="02020603050405020304" pitchFamily="18" charset="0"/>
              </a:rPr>
              <a:t>một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nơi</a:t>
            </a:r>
            <a:r>
              <a:rPr lang="en-US" sz="3300" dirty="0">
                <a:latin typeface="Times New Roman" panose="02020603050405020304" pitchFamily="18" charset="0"/>
                <a:cs typeface="Times New Roman" panose="02020603050405020304" pitchFamily="18" charset="0"/>
              </a:rPr>
              <a:t> an </a:t>
            </a:r>
            <a:r>
              <a:rPr lang="en-US" sz="3300" dirty="0" err="1">
                <a:latin typeface="Times New Roman" panose="02020603050405020304" pitchFamily="18" charset="0"/>
                <a:cs typeface="Times New Roman" panose="02020603050405020304" pitchFamily="18" charset="0"/>
              </a:rPr>
              <a:t>toàn</a:t>
            </a:r>
            <a:r>
              <a:rPr lang="en-US" sz="3300" dirty="0">
                <a:latin typeface="Times New Roman" panose="02020603050405020304" pitchFamily="18" charset="0"/>
                <a:cs typeface="Times New Roman" panose="02020603050405020304" pitchFamily="18" charset="0"/>
              </a:rPr>
              <a:t>. </a:t>
            </a:r>
          </a:p>
          <a:p>
            <a:pPr algn="just">
              <a:lnSpc>
                <a:spcPct val="150000"/>
              </a:lnSpc>
              <a:defRPr/>
            </a:pPr>
            <a:r>
              <a:rPr lang="en-US" sz="3300" dirty="0" err="1">
                <a:latin typeface="Times New Roman" panose="02020603050405020304" pitchFamily="18" charset="0"/>
                <a:cs typeface="Times New Roman" panose="02020603050405020304" pitchFamily="18" charset="0"/>
              </a:rPr>
              <a:t>Chạy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chỗ</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trong</a:t>
            </a:r>
            <a:r>
              <a:rPr lang="en-US" sz="3300" dirty="0">
                <a:latin typeface="Times New Roman" panose="02020603050405020304" pitchFamily="18" charset="0"/>
                <a:cs typeface="Times New Roman" panose="02020603050405020304" pitchFamily="18" charset="0"/>
              </a:rPr>
              <a:t> 5 </a:t>
            </a:r>
            <a:r>
              <a:rPr lang="en-US" sz="3300" dirty="0" err="1">
                <a:latin typeface="Times New Roman" panose="02020603050405020304" pitchFamily="18" charset="0"/>
                <a:cs typeface="Times New Roman" panose="02020603050405020304" pitchFamily="18" charset="0"/>
              </a:rPr>
              <a:t>phút</a:t>
            </a:r>
            <a:r>
              <a:rPr lang="en-US" sz="3300" dirty="0">
                <a:latin typeface="Times New Roman" panose="02020603050405020304" pitchFamily="18" charset="0"/>
                <a:cs typeface="Times New Roman" panose="02020603050405020304" pitchFamily="18" charset="0"/>
              </a:rPr>
              <a:t>. </a:t>
            </a:r>
          </a:p>
          <a:p>
            <a:pPr algn="just">
              <a:lnSpc>
                <a:spcPct val="150000"/>
              </a:lnSpc>
              <a:defRPr/>
            </a:pPr>
            <a:r>
              <a:rPr lang="en-US" sz="3300" dirty="0" err="1">
                <a:latin typeface="Times New Roman" panose="02020603050405020304" pitchFamily="18" charset="0"/>
                <a:cs typeface="Times New Roman" panose="02020603050405020304" pitchFamily="18" charset="0"/>
              </a:rPr>
              <a:t>Gọi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điện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thoại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một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bạn</a:t>
            </a:r>
            <a:endParaRPr lang="vi-VN" sz="3300" dirty="0">
              <a:latin typeface="Times New Roman" panose="02020603050405020304" pitchFamily="18" charset="0"/>
              <a:cs typeface="Times New Roman" panose="02020603050405020304" pitchFamily="18" charset="0"/>
            </a:endParaRPr>
          </a:p>
          <a:p>
            <a:pPr algn="just">
              <a:lnSpc>
                <a:spcPct val="150000"/>
              </a:lnSpc>
              <a:defRPr/>
            </a:pPr>
            <a:r>
              <a:rPr lang="vi-VN" sz="3300" dirty="0">
                <a:latin typeface="Times New Roman" panose="02020603050405020304" pitchFamily="18" charset="0"/>
                <a:cs typeface="Times New Roman" panose="02020603050405020304" pitchFamily="18" charset="0"/>
              </a:rPr>
              <a:t>Nói chuyện với người chăm sóc hoặc một người lớn tuổi khác có thể hiểu và lắng nghe mình.</a:t>
            </a:r>
            <a:endParaRPr lang="en-US" sz="33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4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2521527" y="1825625"/>
            <a:ext cx="4110182" cy="4927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just"/>
            <a:r>
              <a:rPr lang="vi-VN" sz="2800" b="1" dirty="0">
                <a:latin typeface="Times New Roman" panose="02020603050405020304" pitchFamily="18" charset="0"/>
                <a:cs typeface="Times New Roman" panose="02020603050405020304" pitchFamily="18" charset="0"/>
              </a:rPr>
              <a:t>3/ Các biện pháp tăng cường cảm xúc tích cực của giáo viên mầm non.</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7886700" cy="3403600"/>
          </a:xfrm>
        </p:spPr>
        <p:txBody>
          <a:bodyPr/>
          <a:lstStyle/>
          <a:p>
            <a:pPr marL="0" indent="0" algn="ctr">
              <a:buNone/>
              <a:defRPr/>
            </a:pPr>
            <a:r>
              <a:rPr lang="vi-VN" b="1" i="1" dirty="0">
                <a:latin typeface="Times New Roman" panose="02020603050405020304" pitchFamily="18" charset="0"/>
                <a:cs typeface="Times New Roman" panose="02020603050405020304" pitchFamily="18" charset="0"/>
              </a:rPr>
              <a:t>3.1 </a:t>
            </a:r>
            <a:r>
              <a:rPr lang="en-US" b="1" i="1" dirty="0" err="1">
                <a:latin typeface="Times New Roman" panose="02020603050405020304" pitchFamily="18" charset="0"/>
                <a:cs typeface="Times New Roman" panose="02020603050405020304" pitchFamily="18" charset="0"/>
              </a:rPr>
              <a:t>Nâng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cao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nhận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thức</a:t>
            </a:r>
            <a:r>
              <a:rPr lang="vi-VN" b="1" i="1" dirty="0">
                <a:latin typeface="Times New Roman" panose="02020603050405020304" pitchFamily="18" charset="0"/>
                <a:cs typeface="Times New Roman" panose="02020603050405020304" pitchFamily="18" charset="0"/>
              </a:rPr>
              <a:t>:</a:t>
            </a:r>
          </a:p>
          <a:p>
            <a:pPr marL="0" indent="0">
              <a:lnSpc>
                <a:spcPct val="150000"/>
              </a:lnSpc>
              <a:spcBef>
                <a:spcPts val="0"/>
              </a:spcBef>
              <a:buNone/>
              <a:defRPr/>
            </a:pPr>
            <a:r>
              <a:rPr lang="vi-VN" sz="2400" b="1" dirty="0">
                <a:latin typeface="Times New Roman" panose="02020603050405020304" pitchFamily="18" charset="0"/>
                <a:cs typeface="Times New Roman" panose="02020603050405020304" pitchFamily="18" charset="0"/>
              </a:rPr>
              <a:t>Mục đích: </a:t>
            </a:r>
            <a:r>
              <a:rPr lang="vi-VN" sz="2400" dirty="0">
                <a:latin typeface="Times New Roman" panose="02020603050405020304" pitchFamily="18" charset="0"/>
                <a:cs typeface="Times New Roman" panose="02020603050405020304" pitchFamily="18" charset="0"/>
              </a:rPr>
              <a:t>Là cơ sở quan trọng giúp giáo viên nhận biết, hiểu cảm xúc của bản thân và người khác.</a:t>
            </a:r>
          </a:p>
          <a:p>
            <a:pPr marL="0" indent="0">
              <a:lnSpc>
                <a:spcPct val="150000"/>
              </a:lnSpc>
              <a:spcBef>
                <a:spcPts val="0"/>
              </a:spcBef>
              <a:buNone/>
              <a:defRPr/>
            </a:pPr>
            <a:r>
              <a:rPr lang="vi-VN" sz="2400" b="1" dirty="0">
                <a:latin typeface="Times New Roman" panose="02020603050405020304" pitchFamily="18" charset="0"/>
                <a:cs typeface="Times New Roman" panose="02020603050405020304" pitchFamily="18" charset="0"/>
              </a:rPr>
              <a:t>Nội dung: </a:t>
            </a:r>
            <a:r>
              <a:rPr lang="vi-VN" sz="2400" dirty="0">
                <a:latin typeface="Times New Roman" panose="02020603050405020304" pitchFamily="18" charset="0"/>
                <a:cs typeface="Times New Roman" panose="02020603050405020304" pitchFamily="18" charset="0"/>
              </a:rPr>
              <a:t>Vận dụng các hiểu biết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vào cuộc sống, có ý thức rèn luyện sức khỏe, thể chất, tinh thần cho bản thân.</a:t>
            </a:r>
          </a:p>
          <a:p>
            <a:pPr marL="0" indent="0">
              <a:lnSpc>
                <a:spcPct val="150000"/>
              </a:lnSpc>
              <a:spcBef>
                <a:spcPts val="0"/>
              </a:spcBef>
              <a:buNone/>
              <a:defRPr/>
            </a:pPr>
            <a:r>
              <a:rPr lang="vi-VN" sz="2400" b="1" dirty="0">
                <a:latin typeface="Times New Roman" panose="02020603050405020304" pitchFamily="18" charset="0"/>
                <a:cs typeface="Times New Roman" panose="02020603050405020304" pitchFamily="18" charset="0"/>
              </a:rPr>
              <a:t>Tiến hành: </a:t>
            </a:r>
            <a:r>
              <a:rPr lang="vi-VN" sz="2400" dirty="0">
                <a:latin typeface="Times New Roman" panose="02020603050405020304" pitchFamily="18" charset="0"/>
                <a:cs typeface="Times New Roman" panose="02020603050405020304" pitchFamily="18" charset="0"/>
              </a:rPr>
              <a:t>Buổi học chuyên đề, thảo luận.</a:t>
            </a:r>
            <a:endParaRPr lang="en-US" sz="24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4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9622" y="1112982"/>
            <a:ext cx="6029903" cy="3678093"/>
          </a:xfrm>
          <a:blipFill>
            <a:blip r:embed="rId3"/>
            <a:tile tx="0" ty="0" sx="100000" sy="99000" flip="none" algn="tl"/>
          </a:blipFill>
        </p:spPr>
        <p:txBody>
          <a:bodyPr>
            <a:normAutofit/>
          </a:bodyPr>
          <a:lstStyle/>
          <a:p>
            <a:pPr>
              <a:lnSpc>
                <a:spcPct val="150000"/>
              </a:lnSpc>
              <a:spcBef>
                <a:spcPts val="0"/>
              </a:spcBef>
            </a:pPr>
            <a:r>
              <a:rPr lang="en-US" altLang="en-US" sz="2400" dirty="0" err="1">
                <a:latin typeface="Times New Roman" panose="02020603050405020304" pitchFamily="18" charset="0"/>
                <a:cs typeface="Times New Roman" panose="02020603050405020304" pitchFamily="18" charset="0"/>
              </a:rPr>
              <a:t>Nói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a:t>
            </a:r>
            <a:r>
              <a:rPr lang="en-US" altLang="en-US" sz="2400" dirty="0">
                <a:latin typeface="Times New Roman" panose="02020603050405020304" pitchFamily="18" charset="0"/>
                <a:cs typeface="Times New Roman" panose="02020603050405020304" pitchFamily="18" charset="0"/>
              </a:rPr>
              <a:t> 5 </a:t>
            </a:r>
            <a:r>
              <a:rPr lang="en-US" altLang="en-US" sz="2400" dirty="0" err="1">
                <a:latin typeface="Times New Roman" panose="02020603050405020304" pitchFamily="18" charset="0"/>
                <a:cs typeface="Times New Roman" panose="02020603050405020304" pitchFamily="18" charset="0"/>
              </a:rPr>
              <a:t>điều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tốt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thân</a:t>
            </a:r>
            <a:endParaRPr lang="vi-VN" altLang="en-US" sz="2400" dirty="0">
              <a:latin typeface="Times New Roman" panose="02020603050405020304" pitchFamily="18" charset="0"/>
              <a:cs typeface="Times New Roman" panose="02020603050405020304" pitchFamily="18" charset="0"/>
            </a:endParaRPr>
          </a:p>
          <a:p>
            <a:pPr>
              <a:lnSpc>
                <a:spcPct val="150000"/>
              </a:lnSpc>
              <a:spcBef>
                <a:spcPts val="0"/>
              </a:spcBef>
            </a:pP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p>
          <a:p>
            <a:pPr>
              <a:lnSpc>
                <a:spcPct val="150000"/>
              </a:lnSpc>
              <a:spcBef>
                <a:spcPts val="0"/>
              </a:spcBef>
              <a:defRPr/>
            </a:pP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cảm 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p>
          <a:p>
            <a:pPr>
              <a:lnSpc>
                <a:spcPct val="150000"/>
              </a:lnSpc>
              <a:spcBef>
                <a:spcPts val="0"/>
              </a:spcBef>
              <a:defRPr/>
            </a:pP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p>
          <a:p>
            <a:pPr>
              <a:lnSpc>
                <a:spcPct val="150000"/>
              </a:lnSpc>
              <a:spcBef>
                <a:spcPts val="0"/>
              </a:spcBef>
              <a:defRPr/>
            </a:pP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cưng</a:t>
            </a:r>
            <a:r>
              <a:rPr lang="en-US" sz="2400" dirty="0">
                <a:latin typeface="Times New Roman" panose="02020603050405020304" pitchFamily="18" charset="0"/>
                <a:cs typeface="Times New Roman" panose="02020603050405020304" pitchFamily="18" charset="0"/>
              </a:rPr>
              <a:t>. </a:t>
            </a:r>
          </a:p>
          <a:p>
            <a:pPr>
              <a:lnSpc>
                <a:spcPct val="150000"/>
              </a:lnSpc>
              <a:spcBef>
                <a:spcPts val="0"/>
              </a:spcBef>
              <a:defRPr/>
            </a:pP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p>
          <a:p>
            <a:pPr>
              <a:lnSpc>
                <a:spcPct val="150000"/>
              </a:lnSpc>
              <a:spcBef>
                <a:spcPts val="0"/>
              </a:spcBef>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85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0089" y="1379105"/>
            <a:ext cx="6470073" cy="3545320"/>
          </a:xfrm>
          <a:blipFill>
            <a:blip r:embed="rId3"/>
            <a:tile tx="0" ty="0" sx="100000" sy="99000" flip="none" algn="tl"/>
          </a:blipFill>
        </p:spPr>
        <p:txBody>
          <a:bodyPr>
            <a:normAutofit/>
          </a:bodyPr>
          <a:lstStyle/>
          <a:p>
            <a:pPr algn="just">
              <a:lnSpc>
                <a:spcPct val="150000"/>
              </a:lnSpc>
              <a:spcBef>
                <a:spcPts val="0"/>
              </a:spcBef>
              <a:defRPr/>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nSpc>
                <a:spcPct val="150000"/>
              </a:lnSpc>
              <a:spcBef>
                <a:spcPts val="0"/>
              </a:spcBef>
            </a:pPr>
            <a:r>
              <a:rPr lang="en-US" altLang="en-US" sz="2400" dirty="0" err="1">
                <a:latin typeface="Times New Roman" panose="02020603050405020304" pitchFamily="18" charset="0"/>
                <a:cs typeface="Times New Roman" panose="02020603050405020304" pitchFamily="18" charset="0"/>
              </a:rPr>
              <a:t>Dọn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sóc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cây</a:t>
            </a:r>
            <a:r>
              <a:rPr lang="vi-VN" altLang="en-US" sz="2400" dirty="0">
                <a:latin typeface="Times New Roman" panose="02020603050405020304" pitchFamily="18" charset="0"/>
                <a:cs typeface="Times New Roman" panose="02020603050405020304" pitchFamily="18" charset="0"/>
              </a:rPr>
              <a:t>.</a:t>
            </a:r>
          </a:p>
          <a:p>
            <a:pPr>
              <a:lnSpc>
                <a:spcPct val="150000"/>
              </a:lnSpc>
              <a:spcBef>
                <a:spcPts val="0"/>
              </a:spcBef>
            </a:pP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nguyện</a:t>
            </a:r>
            <a:r>
              <a:rPr lang="en-US" altLang="en-US" sz="2400" dirty="0">
                <a:latin typeface="Times New Roman" panose="02020603050405020304" pitchFamily="18" charset="0"/>
                <a:cs typeface="Times New Roman" panose="02020603050405020304" pitchFamily="18" charset="0"/>
              </a:rPr>
              <a:t>. </a:t>
            </a:r>
          </a:p>
          <a:p>
            <a:pPr>
              <a:lnSpc>
                <a:spcPct val="150000"/>
              </a:lnSpc>
              <a:spcBef>
                <a:spcPts val="0"/>
              </a:spcBef>
            </a:pP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mọi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tốt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r>
              <a:rPr lang="en-US" altLang="en-US" sz="2400" dirty="0">
                <a:latin typeface="Times New Roman" panose="02020603050405020304" pitchFamily="18" charset="0"/>
                <a:cs typeface="Times New Roman" panose="02020603050405020304" pitchFamily="18" charset="0"/>
              </a:rPr>
              <a:t>. </a:t>
            </a:r>
          </a:p>
          <a:p>
            <a:pPr>
              <a:lnSpc>
                <a:spcPct val="150000"/>
              </a:lnSpc>
              <a:spcBef>
                <a:spcPts val="0"/>
              </a:spcBef>
            </a:pPr>
            <a:r>
              <a:rPr lang="en-US" altLang="en-US" sz="2400" dirty="0" err="1">
                <a:latin typeface="Times New Roman" panose="02020603050405020304" pitchFamily="18" charset="0"/>
                <a:cs typeface="Times New Roman" panose="02020603050405020304" pitchFamily="18" charset="0"/>
              </a:rPr>
              <a:t>Tắm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nóng</a:t>
            </a:r>
            <a:r>
              <a:rPr lang="en-US" altLang="en-US" sz="2400" dirty="0">
                <a:latin typeface="Times New Roman" panose="02020603050405020304" pitchFamily="18" charset="0"/>
                <a:cs typeface="Times New Roman" panose="02020603050405020304" pitchFamily="18" charset="0"/>
              </a:rPr>
              <a:t>. </a:t>
            </a:r>
          </a:p>
          <a:p>
            <a:pPr>
              <a:lnSpc>
                <a:spcPct val="150000"/>
              </a:lnSpc>
              <a:spcBef>
                <a:spcPts val="0"/>
              </a:spcBef>
            </a:pP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tay</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móc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mộc</a:t>
            </a:r>
            <a:r>
              <a:rPr lang="en-US" altLang="en-US" sz="2400" dirty="0">
                <a:latin typeface="Times New Roman" panose="02020603050405020304" pitchFamily="18" charset="0"/>
                <a:cs typeface="Times New Roman" panose="02020603050405020304" pitchFamily="18" charset="0"/>
              </a:rPr>
              <a:t>,…</a:t>
            </a:r>
          </a:p>
          <a:p>
            <a:pPr>
              <a:lnSpc>
                <a:spcPct val="150000"/>
              </a:lnSpc>
              <a:spcBef>
                <a:spcPts val="0"/>
              </a:spcBef>
            </a:pP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022763" y="415637"/>
            <a:ext cx="5264727"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3.2 Phát triển cảm xúc tích cực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4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4626"/>
            <a:ext cx="7886700" cy="1325563"/>
          </a:xfrm>
        </p:spPr>
        <p:txBody>
          <a:bodyPr>
            <a:normAutofit/>
          </a:bodyPr>
          <a:lstStyle/>
          <a:p>
            <a:pPr algn="just"/>
            <a:r>
              <a:rPr lang="vi-VN" sz="2600" b="1" dirty="0">
                <a:latin typeface="Times New Roman" panose="02020603050405020304" pitchFamily="18" charset="0"/>
                <a:cs typeface="Times New Roman" panose="02020603050405020304" pitchFamily="18" charset="0"/>
              </a:rPr>
              <a:t>3.3 Đảm bảo các điều kiện duy trì và phát triển cảm xúc tích cực cho giáo viên mầm non.</a:t>
            </a:r>
            <a:endParaRPr lang="en-US" sz="2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5775" y="1462809"/>
            <a:ext cx="8343900" cy="3766416"/>
          </a:xfrm>
          <a:solidFill>
            <a:schemeClr val="accent1">
              <a:lumMod val="60000"/>
              <a:lumOff val="40000"/>
              <a:alpha val="30000"/>
            </a:schemeClr>
          </a:solidFill>
        </p:spPr>
        <p:txBody>
          <a:bodyPr>
            <a:noAutofit/>
          </a:bodyPr>
          <a:lstStyle/>
          <a:p>
            <a:pPr>
              <a:buFontTx/>
              <a:buChar char="-"/>
            </a:pPr>
            <a:r>
              <a:rPr lang="vi-VN" sz="2400" dirty="0">
                <a:latin typeface="Times New Roman" panose="02020603050405020304" pitchFamily="18" charset="0"/>
                <a:cs typeface="Times New Roman" panose="02020603050405020304" pitchFamily="18" charset="0"/>
              </a:rPr>
              <a:t>Tạo điều kiện thuận lợi giúp giải tỏa cảm xúc.</a:t>
            </a:r>
          </a:p>
          <a:p>
            <a:pPr>
              <a:buFontTx/>
              <a:buChar char="-"/>
            </a:pPr>
            <a:r>
              <a:rPr lang="vi-VN" sz="2400" dirty="0">
                <a:latin typeface="Times New Roman" panose="02020603050405020304" pitchFamily="18" charset="0"/>
                <a:cs typeface="Times New Roman" panose="02020603050405020304" pitchFamily="18" charset="0"/>
              </a:rPr>
              <a:t>Thời gian làm việc và ngày nghỉ phải hợp lí.</a:t>
            </a:r>
          </a:p>
          <a:p>
            <a:pPr>
              <a:buFontTx/>
              <a:buChar char="-"/>
            </a:pPr>
            <a:r>
              <a:rPr lang="vi-VN" sz="2400" dirty="0">
                <a:latin typeface="Times New Roman" panose="02020603050405020304" pitchFamily="18" charset="0"/>
                <a:cs typeface="Times New Roman" panose="02020603050405020304" pitchFamily="18" charset="0"/>
              </a:rPr>
              <a:t>Thư giãn giữa giờ khi bị ức chế.</a:t>
            </a:r>
          </a:p>
          <a:p>
            <a:pPr>
              <a:buFontTx/>
              <a:buChar char="-"/>
            </a:pPr>
            <a:r>
              <a:rPr lang="vi-VN" sz="2400" dirty="0">
                <a:latin typeface="Times New Roman" panose="02020603050405020304" pitchFamily="18" charset="0"/>
                <a:cs typeface="Times New Roman" panose="02020603050405020304" pitchFamily="18" charset="0"/>
              </a:rPr>
              <a:t>Thành lập các câu lạc bộ .</a:t>
            </a:r>
          </a:p>
          <a:p>
            <a:pPr>
              <a:buFontTx/>
              <a:buChar char="-"/>
            </a:pPr>
            <a:r>
              <a:rPr lang="vi-VN" sz="2400" dirty="0">
                <a:latin typeface="Times New Roman" panose="02020603050405020304" pitchFamily="18" charset="0"/>
                <a:cs typeface="Times New Roman" panose="02020603050405020304" pitchFamily="18" charset="0"/>
              </a:rPr>
              <a:t>Điều kiện sinh hoạt được quan tâm.</a:t>
            </a:r>
          </a:p>
          <a:p>
            <a:pPr>
              <a:buFontTx/>
              <a:buChar char="-"/>
            </a:pPr>
            <a:r>
              <a:rPr lang="vi-VN" sz="2400" dirty="0">
                <a:latin typeface="Times New Roman" panose="02020603050405020304" pitchFamily="18" charset="0"/>
                <a:cs typeface="Times New Roman" panose="02020603050405020304" pitchFamily="18" charset="0"/>
              </a:rPr>
              <a:t>Tổ chức cho chuyên gia trao đổi trò chuyện.</a:t>
            </a:r>
          </a:p>
          <a:p>
            <a:pPr>
              <a:buFontTx/>
              <a:buChar char="-"/>
            </a:pPr>
            <a:r>
              <a:rPr lang="vi-VN" sz="2400" dirty="0">
                <a:latin typeface="Times New Roman" panose="02020603050405020304" pitchFamily="18" charset="0"/>
                <a:cs typeface="Times New Roman" panose="02020603050405020304" pitchFamily="18" charset="0"/>
              </a:rPr>
              <a:t>Bình đẳng trong cư xử, tạo dựng môi trường làm việc thân thiện.</a:t>
            </a:r>
          </a:p>
          <a:p>
            <a:pPr>
              <a:buFontTx/>
              <a:buChar char="-"/>
            </a:pPr>
            <a:r>
              <a:rPr lang="vi-VN" sz="2400" dirty="0">
                <a:latin typeface="Times New Roman" panose="02020603050405020304" pitchFamily="18" charset="0"/>
                <a:cs typeface="Times New Roman" panose="02020603050405020304" pitchFamily="18" charset="0"/>
              </a:rPr>
              <a:t>Tổ chúc tập huấn bồi dưỡng.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7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04ACD5-371C-4432-851A-6E6AD068CCC6}"/>
              </a:ext>
            </a:extLst>
          </p:cNvPr>
          <p:cNvSpPr>
            <a:spLocks noGrp="1"/>
          </p:cNvSpPr>
          <p:nvPr>
            <p:ph idx="1"/>
          </p:nvPr>
        </p:nvSpPr>
        <p:spPr>
          <a:xfrm>
            <a:off x="485775" y="424070"/>
            <a:ext cx="8343900" cy="5248068"/>
          </a:xfrm>
        </p:spPr>
        <p:txBody>
          <a:bodyPr>
            <a:normAutofit fontScale="85000" lnSpcReduction="20000"/>
          </a:bodyPr>
          <a:lstStyle/>
          <a:p>
            <a:r>
              <a:rPr lang="vi-VN" b="1" dirty="0">
                <a:solidFill>
                  <a:srgbClr val="FF0000"/>
                </a:solidFill>
              </a:rPr>
              <a:t>Câu chuyện Gáo và Xô</a:t>
            </a:r>
            <a:endParaRPr lang="vi-VN" dirty="0">
              <a:solidFill>
                <a:srgbClr val="FF0000"/>
              </a:solidFill>
            </a:endParaRPr>
          </a:p>
          <a:p>
            <a:pPr algn="just"/>
            <a:r>
              <a:rPr lang="vi-VN" dirty="0">
                <a:latin typeface="+mj-lt"/>
              </a:rPr>
              <a:t>Tâm </a:t>
            </a:r>
            <a:r>
              <a:rPr lang="vi-VN" dirty="0" err="1">
                <a:latin typeface="+mj-lt"/>
              </a:rPr>
              <a:t>trạng</a:t>
            </a:r>
            <a:r>
              <a:rPr lang="vi-VN" dirty="0">
                <a:latin typeface="+mj-lt"/>
              </a:rPr>
              <a:t> </a:t>
            </a:r>
            <a:r>
              <a:rPr lang="vi-VN" dirty="0" err="1">
                <a:latin typeface="+mj-lt"/>
              </a:rPr>
              <a:t>của</a:t>
            </a:r>
            <a:r>
              <a:rPr lang="vi-VN" dirty="0">
                <a:latin typeface="+mj-lt"/>
              </a:rPr>
              <a:t> </a:t>
            </a:r>
            <a:r>
              <a:rPr lang="vi-VN" dirty="0" err="1">
                <a:latin typeface="+mj-lt"/>
              </a:rPr>
              <a:t>mỗi</a:t>
            </a:r>
            <a:r>
              <a:rPr lang="vi-VN" dirty="0">
                <a:latin typeface="+mj-lt"/>
              </a:rPr>
              <a:t> </a:t>
            </a:r>
            <a:r>
              <a:rPr lang="vi-VN" dirty="0" err="1">
                <a:latin typeface="+mj-lt"/>
              </a:rPr>
              <a:t>người</a:t>
            </a:r>
            <a:r>
              <a:rPr lang="vi-VN" dirty="0">
                <a:latin typeface="+mj-lt"/>
              </a:rPr>
              <a:t> </a:t>
            </a:r>
            <a:r>
              <a:rPr lang="vi-VN" dirty="0" err="1">
                <a:latin typeface="+mj-lt"/>
              </a:rPr>
              <a:t>được</a:t>
            </a:r>
            <a:r>
              <a:rPr lang="vi-VN" dirty="0">
                <a:latin typeface="+mj-lt"/>
              </a:rPr>
              <a:t> so </a:t>
            </a:r>
            <a:r>
              <a:rPr lang="vi-VN" dirty="0" err="1">
                <a:latin typeface="+mj-lt"/>
              </a:rPr>
              <a:t>sánh</a:t>
            </a:r>
            <a:r>
              <a:rPr lang="vi-VN" dirty="0">
                <a:latin typeface="+mj-lt"/>
              </a:rPr>
              <a:t> </a:t>
            </a:r>
            <a:r>
              <a:rPr lang="vi-VN" dirty="0" err="1">
                <a:latin typeface="+mj-lt"/>
              </a:rPr>
              <a:t>ẩn</a:t>
            </a:r>
            <a:r>
              <a:rPr lang="vi-VN" dirty="0">
                <a:latin typeface="+mj-lt"/>
              </a:rPr>
              <a:t> </a:t>
            </a:r>
            <a:r>
              <a:rPr lang="vi-VN" dirty="0" err="1">
                <a:latin typeface="+mj-lt"/>
              </a:rPr>
              <a:t>dụ</a:t>
            </a:r>
            <a:r>
              <a:rPr lang="vi-VN" dirty="0">
                <a:latin typeface="+mj-lt"/>
              </a:rPr>
              <a:t> </a:t>
            </a:r>
            <a:r>
              <a:rPr lang="vi-VN" dirty="0" err="1">
                <a:latin typeface="+mj-lt"/>
              </a:rPr>
              <a:t>giống</a:t>
            </a:r>
            <a:r>
              <a:rPr lang="vi-VN" dirty="0">
                <a:latin typeface="+mj-lt"/>
              </a:rPr>
              <a:t> như </a:t>
            </a:r>
            <a:r>
              <a:rPr lang="vi-VN" dirty="0" err="1">
                <a:latin typeface="+mj-lt"/>
              </a:rPr>
              <a:t>một</a:t>
            </a:r>
            <a:r>
              <a:rPr lang="vi-VN" dirty="0">
                <a:latin typeface="+mj-lt"/>
              </a:rPr>
              <a:t> </a:t>
            </a:r>
            <a:r>
              <a:rPr lang="vi-VN" dirty="0" err="1">
                <a:latin typeface="+mj-lt"/>
              </a:rPr>
              <a:t>cái</a:t>
            </a:r>
            <a:r>
              <a:rPr lang="vi-VN" dirty="0">
                <a:latin typeface="+mj-lt"/>
              </a:rPr>
              <a:t> xô vô </a:t>
            </a:r>
            <a:r>
              <a:rPr lang="vi-VN" dirty="0" err="1">
                <a:latin typeface="+mj-lt"/>
              </a:rPr>
              <a:t>hình</a:t>
            </a:r>
            <a:r>
              <a:rPr lang="vi-VN" dirty="0">
                <a:latin typeface="+mj-lt"/>
              </a:rPr>
              <a:t>. </a:t>
            </a:r>
            <a:r>
              <a:rPr lang="vi-VN" dirty="0" err="1">
                <a:latin typeface="+mj-lt"/>
              </a:rPr>
              <a:t>Nó</a:t>
            </a:r>
            <a:r>
              <a:rPr lang="vi-VN" dirty="0">
                <a:latin typeface="+mj-lt"/>
              </a:rPr>
              <a:t> </a:t>
            </a:r>
            <a:r>
              <a:rPr lang="vi-VN" dirty="0" err="1">
                <a:latin typeface="+mj-lt"/>
              </a:rPr>
              <a:t>quyết</a:t>
            </a:r>
            <a:r>
              <a:rPr lang="vi-VN" dirty="0">
                <a:latin typeface="+mj-lt"/>
              </a:rPr>
              <a:t> </a:t>
            </a:r>
            <a:r>
              <a:rPr lang="vi-VN" dirty="0" err="1">
                <a:latin typeface="+mj-lt"/>
              </a:rPr>
              <a:t>định</a:t>
            </a:r>
            <a:r>
              <a:rPr lang="vi-VN" dirty="0">
                <a:latin typeface="+mj-lt"/>
              </a:rPr>
              <a:t> </a:t>
            </a:r>
            <a:r>
              <a:rPr lang="vi-VN" dirty="0" err="1">
                <a:latin typeface="+mj-lt"/>
              </a:rPr>
              <a:t>cách</a:t>
            </a:r>
            <a:r>
              <a:rPr lang="vi-VN" dirty="0">
                <a:latin typeface="+mj-lt"/>
              </a:rPr>
              <a:t> </a:t>
            </a:r>
            <a:r>
              <a:rPr lang="vi-VN" dirty="0" err="1">
                <a:latin typeface="+mj-lt"/>
              </a:rPr>
              <a:t>chúng</a:t>
            </a:r>
            <a:r>
              <a:rPr lang="vi-VN" dirty="0">
                <a:latin typeface="+mj-lt"/>
              </a:rPr>
              <a:t> ta </a:t>
            </a:r>
            <a:r>
              <a:rPr lang="vi-VN" dirty="0" err="1">
                <a:latin typeface="+mj-lt"/>
              </a:rPr>
              <a:t>cảm</a:t>
            </a:r>
            <a:r>
              <a:rPr lang="vi-VN" dirty="0">
                <a:latin typeface="+mj-lt"/>
              </a:rPr>
              <a:t> </a:t>
            </a:r>
            <a:r>
              <a:rPr lang="vi-VN" dirty="0" err="1">
                <a:latin typeface="+mj-lt"/>
              </a:rPr>
              <a:t>nhận</a:t>
            </a:r>
            <a:r>
              <a:rPr lang="vi-VN" dirty="0">
                <a:latin typeface="+mj-lt"/>
              </a:rPr>
              <a:t> </a:t>
            </a:r>
            <a:r>
              <a:rPr lang="vi-VN" dirty="0" err="1">
                <a:latin typeface="+mj-lt"/>
              </a:rPr>
              <a:t>về</a:t>
            </a:r>
            <a:r>
              <a:rPr lang="vi-VN" dirty="0">
                <a:latin typeface="+mj-lt"/>
              </a:rPr>
              <a:t> </a:t>
            </a:r>
            <a:r>
              <a:rPr lang="vi-VN" dirty="0" err="1">
                <a:latin typeface="+mj-lt"/>
              </a:rPr>
              <a:t>bản</a:t>
            </a:r>
            <a:r>
              <a:rPr lang="vi-VN" dirty="0">
                <a:latin typeface="+mj-lt"/>
              </a:rPr>
              <a:t> thân, </a:t>
            </a:r>
            <a:r>
              <a:rPr lang="vi-VN" dirty="0" err="1">
                <a:latin typeface="+mj-lt"/>
              </a:rPr>
              <a:t>về</a:t>
            </a:r>
            <a:r>
              <a:rPr lang="vi-VN" dirty="0">
                <a:latin typeface="+mj-lt"/>
              </a:rPr>
              <a:t> </a:t>
            </a:r>
            <a:r>
              <a:rPr lang="vi-VN" dirty="0" err="1">
                <a:latin typeface="+mj-lt"/>
              </a:rPr>
              <a:t>người</a:t>
            </a:r>
            <a:r>
              <a:rPr lang="vi-VN" dirty="0">
                <a:latin typeface="+mj-lt"/>
              </a:rPr>
              <a:t> </a:t>
            </a:r>
            <a:r>
              <a:rPr lang="vi-VN" dirty="0" err="1">
                <a:latin typeface="+mj-lt"/>
              </a:rPr>
              <a:t>khác</a:t>
            </a:r>
            <a:r>
              <a:rPr lang="vi-VN" dirty="0">
                <a:latin typeface="+mj-lt"/>
              </a:rPr>
              <a:t> </a:t>
            </a:r>
            <a:r>
              <a:rPr lang="vi-VN" dirty="0" err="1">
                <a:latin typeface="+mj-lt"/>
              </a:rPr>
              <a:t>và</a:t>
            </a:r>
            <a:r>
              <a:rPr lang="vi-VN" dirty="0">
                <a:latin typeface="+mj-lt"/>
              </a:rPr>
              <a:t> </a:t>
            </a:r>
            <a:r>
              <a:rPr lang="vi-VN" dirty="0" err="1">
                <a:latin typeface="+mj-lt"/>
              </a:rPr>
              <a:t>cách</a:t>
            </a:r>
            <a:r>
              <a:rPr lang="vi-VN" dirty="0">
                <a:latin typeface="+mj-lt"/>
              </a:rPr>
              <a:t> </a:t>
            </a:r>
            <a:r>
              <a:rPr lang="vi-VN" dirty="0" err="1">
                <a:latin typeface="+mj-lt"/>
              </a:rPr>
              <a:t>chúng</a:t>
            </a:r>
            <a:r>
              <a:rPr lang="vi-VN" dirty="0">
                <a:latin typeface="+mj-lt"/>
              </a:rPr>
              <a:t> ta </a:t>
            </a:r>
            <a:r>
              <a:rPr lang="vi-VN" dirty="0" err="1">
                <a:latin typeface="+mj-lt"/>
              </a:rPr>
              <a:t>hòa</a:t>
            </a:r>
            <a:r>
              <a:rPr lang="vi-VN" dirty="0">
                <a:latin typeface="+mj-lt"/>
              </a:rPr>
              <a:t> </a:t>
            </a:r>
            <a:r>
              <a:rPr lang="vi-VN" dirty="0" err="1">
                <a:latin typeface="+mj-lt"/>
              </a:rPr>
              <a:t>đồng</a:t>
            </a:r>
            <a:r>
              <a:rPr lang="vi-VN" dirty="0">
                <a:latin typeface="+mj-lt"/>
              </a:rPr>
              <a:t> </a:t>
            </a:r>
            <a:r>
              <a:rPr lang="vi-VN" dirty="0" err="1">
                <a:latin typeface="+mj-lt"/>
              </a:rPr>
              <a:t>với</a:t>
            </a:r>
            <a:r>
              <a:rPr lang="vi-VN" dirty="0">
                <a:latin typeface="+mj-lt"/>
              </a:rPr>
              <a:t> </a:t>
            </a:r>
            <a:r>
              <a:rPr lang="vi-VN" dirty="0" err="1">
                <a:latin typeface="+mj-lt"/>
              </a:rPr>
              <a:t>mọi</a:t>
            </a:r>
            <a:r>
              <a:rPr lang="vi-VN" dirty="0">
                <a:latin typeface="+mj-lt"/>
              </a:rPr>
              <a:t> </a:t>
            </a:r>
            <a:r>
              <a:rPr lang="vi-VN" dirty="0" err="1">
                <a:latin typeface="+mj-lt"/>
              </a:rPr>
              <a:t>người</a:t>
            </a:r>
            <a:r>
              <a:rPr lang="vi-VN" dirty="0">
                <a:latin typeface="+mj-lt"/>
              </a:rPr>
              <a:t>.</a:t>
            </a:r>
          </a:p>
          <a:p>
            <a:pPr algn="just"/>
            <a:r>
              <a:rPr lang="vi-VN" dirty="0">
                <a:latin typeface="+mj-lt"/>
              </a:rPr>
              <a:t>Nếu cái xô của bạn được làm đầy bằng những điều vui vẻ, tích cực, </a:t>
            </a:r>
            <a:r>
              <a:rPr lang="vi-VN" dirty="0" err="1">
                <a:latin typeface="+mj-lt"/>
              </a:rPr>
              <a:t>bạn</a:t>
            </a:r>
            <a:r>
              <a:rPr lang="vi-VN" dirty="0">
                <a:latin typeface="+mj-lt"/>
              </a:rPr>
              <a:t> sẽ </a:t>
            </a:r>
            <a:r>
              <a:rPr lang="vi-VN" dirty="0" err="1">
                <a:latin typeface="+mj-lt"/>
              </a:rPr>
              <a:t>cảm</a:t>
            </a:r>
            <a:r>
              <a:rPr lang="vi-VN" dirty="0">
                <a:latin typeface="+mj-lt"/>
              </a:rPr>
              <a:t> </a:t>
            </a:r>
            <a:r>
              <a:rPr lang="vi-VN" dirty="0" err="1">
                <a:latin typeface="+mj-lt"/>
              </a:rPr>
              <a:t>thấy</a:t>
            </a:r>
            <a:r>
              <a:rPr lang="vi-VN" dirty="0">
                <a:latin typeface="+mj-lt"/>
              </a:rPr>
              <a:t> </a:t>
            </a:r>
            <a:r>
              <a:rPr lang="vi-VN" dirty="0" err="1">
                <a:latin typeface="+mj-lt"/>
              </a:rPr>
              <a:t>tự</a:t>
            </a:r>
            <a:r>
              <a:rPr lang="vi-VN" dirty="0">
                <a:latin typeface="+mj-lt"/>
              </a:rPr>
              <a:t> tin, an nhiên, kiên </a:t>
            </a:r>
            <a:r>
              <a:rPr lang="vi-VN" dirty="0" err="1">
                <a:latin typeface="+mj-lt"/>
              </a:rPr>
              <a:t>nhẫn</a:t>
            </a:r>
            <a:r>
              <a:rPr lang="vi-VN" dirty="0">
                <a:latin typeface="+mj-lt"/>
              </a:rPr>
              <a:t> </a:t>
            </a:r>
            <a:r>
              <a:rPr lang="vi-VN" dirty="0" err="1">
                <a:latin typeface="+mj-lt"/>
              </a:rPr>
              <a:t>và</a:t>
            </a:r>
            <a:r>
              <a:rPr lang="vi-VN" dirty="0">
                <a:latin typeface="+mj-lt"/>
              </a:rPr>
              <a:t> thân </a:t>
            </a:r>
            <a:r>
              <a:rPr lang="vi-VN" dirty="0" err="1">
                <a:latin typeface="+mj-lt"/>
              </a:rPr>
              <a:t>thiện</a:t>
            </a:r>
            <a:r>
              <a:rPr lang="vi-VN" dirty="0">
                <a:latin typeface="+mj-lt"/>
              </a:rPr>
              <a:t>. </a:t>
            </a:r>
            <a:r>
              <a:rPr lang="vi-VN" dirty="0" err="1">
                <a:latin typeface="+mj-lt"/>
              </a:rPr>
              <a:t>Ngược</a:t>
            </a:r>
            <a:r>
              <a:rPr lang="vi-VN" dirty="0">
                <a:latin typeface="+mj-lt"/>
              </a:rPr>
              <a:t> </a:t>
            </a:r>
            <a:r>
              <a:rPr lang="vi-VN" dirty="0" err="1">
                <a:latin typeface="+mj-lt"/>
              </a:rPr>
              <a:t>lại</a:t>
            </a:r>
            <a:r>
              <a:rPr lang="vi-VN" dirty="0">
                <a:latin typeface="+mj-lt"/>
              </a:rPr>
              <a:t>, nếu xô của bạn </a:t>
            </a:r>
            <a:r>
              <a:rPr lang="vi-VN" dirty="0" err="1">
                <a:latin typeface="+mj-lt"/>
              </a:rPr>
              <a:t>trống</a:t>
            </a:r>
            <a:r>
              <a:rPr lang="vi-VN" dirty="0">
                <a:latin typeface="+mj-lt"/>
              </a:rPr>
              <a:t> </a:t>
            </a:r>
            <a:r>
              <a:rPr lang="vi-VN" dirty="0" err="1">
                <a:latin typeface="+mj-lt"/>
              </a:rPr>
              <a:t>rỗng</a:t>
            </a:r>
            <a:r>
              <a:rPr lang="vi-VN" dirty="0">
                <a:latin typeface="+mj-lt"/>
              </a:rPr>
              <a:t>, </a:t>
            </a:r>
            <a:r>
              <a:rPr lang="vi-VN" dirty="0" err="1">
                <a:latin typeface="+mj-lt"/>
              </a:rPr>
              <a:t>bạn</a:t>
            </a:r>
            <a:r>
              <a:rPr lang="vi-VN" dirty="0">
                <a:latin typeface="+mj-lt"/>
              </a:rPr>
              <a:t> không </a:t>
            </a:r>
            <a:r>
              <a:rPr lang="vi-VN" dirty="0" err="1">
                <a:latin typeface="+mj-lt"/>
              </a:rPr>
              <a:t>có</a:t>
            </a:r>
            <a:r>
              <a:rPr lang="vi-VN" dirty="0">
                <a:latin typeface="+mj-lt"/>
              </a:rPr>
              <a:t> </a:t>
            </a:r>
            <a:r>
              <a:rPr lang="vi-VN" dirty="0" err="1">
                <a:latin typeface="+mj-lt"/>
              </a:rPr>
              <a:t>hoặc</a:t>
            </a:r>
            <a:r>
              <a:rPr lang="vi-VN" dirty="0">
                <a:latin typeface="+mj-lt"/>
              </a:rPr>
              <a:t> </a:t>
            </a:r>
            <a:r>
              <a:rPr lang="vi-VN" dirty="0" err="1">
                <a:latin typeface="+mj-lt"/>
              </a:rPr>
              <a:t>có</a:t>
            </a:r>
            <a:r>
              <a:rPr lang="vi-VN" dirty="0">
                <a:latin typeface="+mj-lt"/>
              </a:rPr>
              <a:t> </a:t>
            </a:r>
            <a:r>
              <a:rPr lang="vi-VN" dirty="0" err="1">
                <a:latin typeface="+mj-lt"/>
              </a:rPr>
              <a:t>rất</a:t>
            </a:r>
            <a:r>
              <a:rPr lang="vi-VN" dirty="0">
                <a:latin typeface="+mj-lt"/>
              </a:rPr>
              <a:t> </a:t>
            </a:r>
            <a:r>
              <a:rPr lang="vi-VN" dirty="0" err="1">
                <a:latin typeface="+mj-lt"/>
              </a:rPr>
              <a:t>ít</a:t>
            </a:r>
            <a:r>
              <a:rPr lang="vi-VN" dirty="0">
                <a:latin typeface="+mj-lt"/>
              </a:rPr>
              <a:t> </a:t>
            </a:r>
            <a:r>
              <a:rPr lang="vi-VN" dirty="0" err="1">
                <a:latin typeface="+mj-lt"/>
              </a:rPr>
              <a:t>những</a:t>
            </a:r>
            <a:r>
              <a:rPr lang="vi-VN" dirty="0">
                <a:latin typeface="+mj-lt"/>
              </a:rPr>
              <a:t> suy </a:t>
            </a:r>
            <a:r>
              <a:rPr lang="vi-VN" dirty="0" err="1">
                <a:latin typeface="+mj-lt"/>
              </a:rPr>
              <a:t>nghĩ</a:t>
            </a:r>
            <a:r>
              <a:rPr lang="vi-VN" dirty="0">
                <a:latin typeface="+mj-lt"/>
              </a:rPr>
              <a:t> </a:t>
            </a:r>
            <a:r>
              <a:rPr lang="vi-VN" dirty="0" err="1">
                <a:latin typeface="+mj-lt"/>
              </a:rPr>
              <a:t>và</a:t>
            </a:r>
            <a:r>
              <a:rPr lang="vi-VN" dirty="0">
                <a:latin typeface="+mj-lt"/>
              </a:rPr>
              <a:t> </a:t>
            </a:r>
            <a:r>
              <a:rPr lang="vi-VN" dirty="0" err="1">
                <a:latin typeface="+mj-lt"/>
              </a:rPr>
              <a:t>cảm</a:t>
            </a:r>
            <a:r>
              <a:rPr lang="vi-VN" dirty="0">
                <a:latin typeface="+mj-lt"/>
              </a:rPr>
              <a:t> </a:t>
            </a:r>
            <a:r>
              <a:rPr lang="vi-VN" dirty="0" err="1">
                <a:latin typeface="+mj-lt"/>
              </a:rPr>
              <a:t>xúc</a:t>
            </a:r>
            <a:r>
              <a:rPr lang="vi-VN" dirty="0">
                <a:latin typeface="+mj-lt"/>
              </a:rPr>
              <a:t> </a:t>
            </a:r>
            <a:r>
              <a:rPr lang="vi-VN" dirty="0" err="1">
                <a:latin typeface="+mj-lt"/>
              </a:rPr>
              <a:t>tích</a:t>
            </a:r>
            <a:r>
              <a:rPr lang="vi-VN" dirty="0">
                <a:latin typeface="+mj-lt"/>
              </a:rPr>
              <a:t> </a:t>
            </a:r>
            <a:r>
              <a:rPr lang="vi-VN" dirty="0" err="1">
                <a:latin typeface="+mj-lt"/>
              </a:rPr>
              <a:t>cực</a:t>
            </a:r>
            <a:r>
              <a:rPr lang="vi-VN" dirty="0">
                <a:latin typeface="+mj-lt"/>
              </a:rPr>
              <a:t>. </a:t>
            </a:r>
            <a:r>
              <a:rPr lang="vi-VN" dirty="0" err="1">
                <a:latin typeface="+mj-lt"/>
              </a:rPr>
              <a:t>Điều</a:t>
            </a:r>
            <a:r>
              <a:rPr lang="vi-VN" dirty="0">
                <a:latin typeface="+mj-lt"/>
              </a:rPr>
              <a:t> </a:t>
            </a:r>
            <a:r>
              <a:rPr lang="vi-VN" dirty="0" err="1">
                <a:latin typeface="+mj-lt"/>
              </a:rPr>
              <a:t>này</a:t>
            </a:r>
            <a:r>
              <a:rPr lang="vi-VN" dirty="0">
                <a:latin typeface="+mj-lt"/>
              </a:rPr>
              <a:t> </a:t>
            </a:r>
            <a:r>
              <a:rPr lang="vi-VN" dirty="0" err="1">
                <a:latin typeface="+mj-lt"/>
              </a:rPr>
              <a:t>khiến</a:t>
            </a:r>
            <a:r>
              <a:rPr lang="vi-VN" dirty="0">
                <a:latin typeface="+mj-lt"/>
              </a:rPr>
              <a:t> bạn </a:t>
            </a:r>
            <a:r>
              <a:rPr lang="vi-VN" dirty="0" err="1">
                <a:latin typeface="+mj-lt"/>
              </a:rPr>
              <a:t>dễ</a:t>
            </a:r>
            <a:r>
              <a:rPr lang="vi-VN" dirty="0">
                <a:latin typeface="+mj-lt"/>
              </a:rPr>
              <a:t> </a:t>
            </a:r>
            <a:r>
              <a:rPr lang="vi-VN" dirty="0" err="1">
                <a:latin typeface="+mj-lt"/>
              </a:rPr>
              <a:t>trở</a:t>
            </a:r>
            <a:r>
              <a:rPr lang="vi-VN" dirty="0">
                <a:latin typeface="+mj-lt"/>
              </a:rPr>
              <a:t> nên </a:t>
            </a:r>
            <a:r>
              <a:rPr lang="vi-VN" dirty="0" err="1">
                <a:latin typeface="+mj-lt"/>
              </a:rPr>
              <a:t>buồn</a:t>
            </a:r>
            <a:r>
              <a:rPr lang="vi-VN" dirty="0">
                <a:latin typeface="+mj-lt"/>
              </a:rPr>
              <a:t> </a:t>
            </a:r>
            <a:r>
              <a:rPr lang="vi-VN" dirty="0" err="1">
                <a:latin typeface="+mj-lt"/>
              </a:rPr>
              <a:t>chán</a:t>
            </a:r>
            <a:r>
              <a:rPr lang="vi-VN" dirty="0">
                <a:latin typeface="+mj-lt"/>
              </a:rPr>
              <a:t>, </a:t>
            </a:r>
            <a:r>
              <a:rPr lang="vi-VN" dirty="0" err="1">
                <a:latin typeface="+mj-lt"/>
              </a:rPr>
              <a:t>bất</a:t>
            </a:r>
            <a:r>
              <a:rPr lang="vi-VN" dirty="0">
                <a:latin typeface="+mj-lt"/>
              </a:rPr>
              <a:t> an, </a:t>
            </a:r>
            <a:r>
              <a:rPr lang="vi-VN" dirty="0" err="1">
                <a:latin typeface="+mj-lt"/>
              </a:rPr>
              <a:t>tức</a:t>
            </a:r>
            <a:r>
              <a:rPr lang="vi-VN" dirty="0">
                <a:latin typeface="+mj-lt"/>
              </a:rPr>
              <a:t> </a:t>
            </a:r>
            <a:r>
              <a:rPr lang="vi-VN" dirty="0" err="1">
                <a:latin typeface="+mj-lt"/>
              </a:rPr>
              <a:t>giận</a:t>
            </a:r>
            <a:r>
              <a:rPr lang="vi-VN" dirty="0">
                <a:latin typeface="+mj-lt"/>
              </a:rPr>
              <a:t>, lo </a:t>
            </a:r>
            <a:r>
              <a:rPr lang="vi-VN" dirty="0" err="1">
                <a:latin typeface="+mj-lt"/>
              </a:rPr>
              <a:t>lắng</a:t>
            </a:r>
            <a:r>
              <a:rPr lang="vi-VN" dirty="0">
                <a:latin typeface="+mj-lt"/>
              </a:rPr>
              <a:t>, căng </a:t>
            </a:r>
            <a:r>
              <a:rPr lang="vi-VN" dirty="0" err="1">
                <a:latin typeface="+mj-lt"/>
              </a:rPr>
              <a:t>thẳng</a:t>
            </a:r>
            <a:r>
              <a:rPr lang="vi-VN" dirty="0">
                <a:latin typeface="+mj-lt"/>
              </a:rPr>
              <a:t> </a:t>
            </a:r>
            <a:r>
              <a:rPr lang="vi-VN" dirty="0" err="1">
                <a:latin typeface="+mj-lt"/>
              </a:rPr>
              <a:t>và</a:t>
            </a:r>
            <a:r>
              <a:rPr lang="vi-VN" dirty="0">
                <a:latin typeface="+mj-lt"/>
              </a:rPr>
              <a:t> </a:t>
            </a:r>
            <a:r>
              <a:rPr lang="vi-VN" dirty="0" err="1">
                <a:latin typeface="+mj-lt"/>
              </a:rPr>
              <a:t>sợ</a:t>
            </a:r>
            <a:r>
              <a:rPr lang="vi-VN" dirty="0">
                <a:latin typeface="+mj-lt"/>
              </a:rPr>
              <a:t> </a:t>
            </a:r>
            <a:r>
              <a:rPr lang="vi-VN" dirty="0" err="1">
                <a:latin typeface="+mj-lt"/>
              </a:rPr>
              <a:t>hãi</a:t>
            </a:r>
            <a:r>
              <a:rPr lang="vi-VN" dirty="0">
                <a:latin typeface="+mj-lt"/>
              </a:rPr>
              <a:t>.</a:t>
            </a:r>
          </a:p>
          <a:p>
            <a:pPr algn="just"/>
            <a:r>
              <a:rPr lang="vi-VN" dirty="0" err="1">
                <a:latin typeface="+mj-lt"/>
              </a:rPr>
              <a:t>Chính</a:t>
            </a:r>
            <a:r>
              <a:rPr lang="vi-VN" dirty="0">
                <a:latin typeface="+mj-lt"/>
              </a:rPr>
              <a:t> </a:t>
            </a:r>
            <a:r>
              <a:rPr lang="vi-VN" dirty="0" err="1">
                <a:latin typeface="+mj-lt"/>
              </a:rPr>
              <a:t>vì</a:t>
            </a:r>
            <a:r>
              <a:rPr lang="vi-VN" dirty="0">
                <a:latin typeface="+mj-lt"/>
              </a:rPr>
              <a:t> </a:t>
            </a:r>
            <a:r>
              <a:rPr lang="vi-VN" dirty="0" err="1">
                <a:latin typeface="+mj-lt"/>
              </a:rPr>
              <a:t>sự</a:t>
            </a:r>
            <a:r>
              <a:rPr lang="vi-VN" dirty="0">
                <a:latin typeface="+mj-lt"/>
              </a:rPr>
              <a:t> đơn </a:t>
            </a:r>
            <a:r>
              <a:rPr lang="vi-VN" dirty="0" err="1">
                <a:latin typeface="+mj-lt"/>
              </a:rPr>
              <a:t>giản</a:t>
            </a:r>
            <a:r>
              <a:rPr lang="vi-VN" dirty="0">
                <a:latin typeface="+mj-lt"/>
              </a:rPr>
              <a:t> trong ý </a:t>
            </a:r>
            <a:r>
              <a:rPr lang="vi-VN" dirty="0" err="1">
                <a:latin typeface="+mj-lt"/>
              </a:rPr>
              <a:t>tưởng</a:t>
            </a:r>
            <a:r>
              <a:rPr lang="vi-VN" dirty="0">
                <a:latin typeface="+mj-lt"/>
              </a:rPr>
              <a:t>, "</a:t>
            </a:r>
            <a:r>
              <a:rPr lang="vi-VN" dirty="0" err="1">
                <a:latin typeface="+mj-lt"/>
              </a:rPr>
              <a:t>làm</a:t>
            </a:r>
            <a:r>
              <a:rPr lang="vi-VN" dirty="0">
                <a:latin typeface="+mj-lt"/>
              </a:rPr>
              <a:t> </a:t>
            </a:r>
            <a:r>
              <a:rPr lang="vi-VN" dirty="0" err="1">
                <a:latin typeface="+mj-lt"/>
              </a:rPr>
              <a:t>đầy</a:t>
            </a:r>
            <a:r>
              <a:rPr lang="vi-VN" dirty="0">
                <a:latin typeface="+mj-lt"/>
              </a:rPr>
              <a:t> xô" đã </a:t>
            </a:r>
            <a:r>
              <a:rPr lang="vi-VN" dirty="0" err="1">
                <a:latin typeface="+mj-lt"/>
              </a:rPr>
              <a:t>trở</a:t>
            </a:r>
            <a:r>
              <a:rPr lang="vi-VN" dirty="0">
                <a:latin typeface="+mj-lt"/>
              </a:rPr>
              <a:t> </a:t>
            </a:r>
            <a:r>
              <a:rPr lang="vi-VN" dirty="0" err="1">
                <a:latin typeface="+mj-lt"/>
              </a:rPr>
              <a:t>thành</a:t>
            </a:r>
            <a:r>
              <a:rPr lang="vi-VN" b="1" dirty="0">
                <a:latin typeface="+mj-lt"/>
              </a:rPr>
              <a:t> </a:t>
            </a:r>
            <a:r>
              <a:rPr lang="vi-VN" dirty="0">
                <a:latin typeface="+mj-lt"/>
              </a:rPr>
              <a:t> phương </a:t>
            </a:r>
            <a:r>
              <a:rPr lang="vi-VN" dirty="0" err="1">
                <a:latin typeface="+mj-lt"/>
              </a:rPr>
              <a:t>pháp</a:t>
            </a:r>
            <a:r>
              <a:rPr lang="vi-VN" dirty="0">
                <a:latin typeface="+mj-lt"/>
              </a:rPr>
              <a:t> </a:t>
            </a:r>
            <a:r>
              <a:rPr lang="vi-VN" dirty="0" err="1">
                <a:latin typeface="+mj-lt"/>
              </a:rPr>
              <a:t>giáo</a:t>
            </a:r>
            <a:r>
              <a:rPr lang="vi-VN" dirty="0">
                <a:latin typeface="+mj-lt"/>
              </a:rPr>
              <a:t> </a:t>
            </a:r>
            <a:r>
              <a:rPr lang="vi-VN" dirty="0" err="1">
                <a:latin typeface="+mj-lt"/>
              </a:rPr>
              <a:t>dục</a:t>
            </a:r>
            <a:r>
              <a:rPr lang="vi-VN" dirty="0">
                <a:latin typeface="+mj-lt"/>
              </a:rPr>
              <a:t> </a:t>
            </a:r>
            <a:r>
              <a:rPr lang="vi-VN" dirty="0" err="1">
                <a:latin typeface="+mj-lt"/>
              </a:rPr>
              <a:t>rất</a:t>
            </a:r>
            <a:r>
              <a:rPr lang="vi-VN" dirty="0">
                <a:latin typeface="+mj-lt"/>
              </a:rPr>
              <a:t> </a:t>
            </a:r>
            <a:r>
              <a:rPr lang="vi-VN" dirty="0" err="1">
                <a:latin typeface="+mj-lt"/>
              </a:rPr>
              <a:t>phù</a:t>
            </a:r>
            <a:r>
              <a:rPr lang="vi-VN" dirty="0">
                <a:latin typeface="+mj-lt"/>
              </a:rPr>
              <a:t> </a:t>
            </a:r>
            <a:r>
              <a:rPr lang="vi-VN" dirty="0" err="1">
                <a:latin typeface="+mj-lt"/>
              </a:rPr>
              <a:t>hợp</a:t>
            </a:r>
            <a:r>
              <a:rPr lang="vi-VN" dirty="0">
                <a:latin typeface="+mj-lt"/>
              </a:rPr>
              <a:t> </a:t>
            </a:r>
            <a:r>
              <a:rPr lang="vi-VN" dirty="0" err="1">
                <a:latin typeface="+mj-lt"/>
              </a:rPr>
              <a:t>với</a:t>
            </a:r>
            <a:r>
              <a:rPr lang="vi-VN" dirty="0">
                <a:latin typeface="+mj-lt"/>
              </a:rPr>
              <a:t> </a:t>
            </a:r>
            <a:r>
              <a:rPr lang="vi-VN" dirty="0" err="1">
                <a:latin typeface="+mj-lt"/>
              </a:rPr>
              <a:t>những</a:t>
            </a:r>
            <a:r>
              <a:rPr lang="vi-VN" dirty="0">
                <a:latin typeface="+mj-lt"/>
              </a:rPr>
              <a:t> </a:t>
            </a:r>
            <a:r>
              <a:rPr lang="vi-VN" dirty="0" err="1">
                <a:latin typeface="+mj-lt"/>
              </a:rPr>
              <a:t>đứa</a:t>
            </a:r>
            <a:r>
              <a:rPr lang="vi-VN" dirty="0">
                <a:latin typeface="+mj-lt"/>
              </a:rPr>
              <a:t> </a:t>
            </a:r>
            <a:r>
              <a:rPr lang="vi-VN" dirty="0" err="1">
                <a:latin typeface="+mj-lt"/>
              </a:rPr>
              <a:t>trẻ</a:t>
            </a:r>
            <a:r>
              <a:rPr lang="vi-VN" dirty="0">
                <a:latin typeface="+mj-lt"/>
              </a:rPr>
              <a:t> . Nói cách khác, </a:t>
            </a:r>
            <a:r>
              <a:rPr lang="vi-VN" dirty="0" err="1">
                <a:latin typeface="+mj-lt"/>
              </a:rPr>
              <a:t>những</a:t>
            </a:r>
            <a:r>
              <a:rPr lang="vi-VN" dirty="0">
                <a:latin typeface="+mj-lt"/>
              </a:rPr>
              <a:t> </a:t>
            </a:r>
            <a:r>
              <a:rPr lang="vi-VN" dirty="0" err="1">
                <a:latin typeface="+mj-lt"/>
              </a:rPr>
              <a:t>chiếc</a:t>
            </a:r>
            <a:r>
              <a:rPr lang="vi-VN" dirty="0">
                <a:latin typeface="+mj-lt"/>
              </a:rPr>
              <a:t> xô </a:t>
            </a:r>
            <a:r>
              <a:rPr lang="vi-VN" dirty="0" err="1">
                <a:latin typeface="+mj-lt"/>
              </a:rPr>
              <a:t>cảm</a:t>
            </a:r>
            <a:r>
              <a:rPr lang="vi-VN" dirty="0">
                <a:latin typeface="+mj-lt"/>
              </a:rPr>
              <a:t> </a:t>
            </a:r>
            <a:r>
              <a:rPr lang="vi-VN" dirty="0" err="1">
                <a:latin typeface="+mj-lt"/>
              </a:rPr>
              <a:t>xúc</a:t>
            </a:r>
            <a:r>
              <a:rPr lang="vi-VN" dirty="0">
                <a:latin typeface="+mj-lt"/>
              </a:rPr>
              <a:t> vô </a:t>
            </a:r>
            <a:r>
              <a:rPr lang="vi-VN" dirty="0" err="1">
                <a:latin typeface="+mj-lt"/>
              </a:rPr>
              <a:t>hình</a:t>
            </a:r>
            <a:r>
              <a:rPr lang="vi-VN" dirty="0">
                <a:latin typeface="+mj-lt"/>
              </a:rPr>
              <a:t> </a:t>
            </a:r>
            <a:r>
              <a:rPr lang="vi-VN" dirty="0" err="1">
                <a:latin typeface="+mj-lt"/>
              </a:rPr>
              <a:t>của</a:t>
            </a:r>
            <a:r>
              <a:rPr lang="vi-VN" dirty="0">
                <a:latin typeface="+mj-lt"/>
              </a:rPr>
              <a:t> con có </a:t>
            </a:r>
            <a:r>
              <a:rPr lang="vi-VN" dirty="0" err="1">
                <a:latin typeface="+mj-lt"/>
              </a:rPr>
              <a:t>thể</a:t>
            </a:r>
            <a:r>
              <a:rPr lang="vi-VN" dirty="0">
                <a:latin typeface="+mj-lt"/>
              </a:rPr>
              <a:t> </a:t>
            </a:r>
            <a:r>
              <a:rPr lang="vi-VN" dirty="0" err="1">
                <a:latin typeface="+mj-lt"/>
              </a:rPr>
              <a:t>chứa</a:t>
            </a:r>
            <a:r>
              <a:rPr lang="vi-VN" dirty="0">
                <a:latin typeface="+mj-lt"/>
              </a:rPr>
              <a:t> </a:t>
            </a:r>
            <a:r>
              <a:rPr lang="vi-VN" dirty="0" err="1">
                <a:latin typeface="+mj-lt"/>
              </a:rPr>
              <a:t>đầy</a:t>
            </a:r>
            <a:r>
              <a:rPr lang="vi-VN" dirty="0">
                <a:latin typeface="+mj-lt"/>
              </a:rPr>
              <a:t> </a:t>
            </a:r>
            <a:r>
              <a:rPr lang="vi-VN" dirty="0" err="1">
                <a:latin typeface="+mj-lt"/>
              </a:rPr>
              <a:t>những</a:t>
            </a:r>
            <a:r>
              <a:rPr lang="vi-VN" dirty="0">
                <a:latin typeface="+mj-lt"/>
              </a:rPr>
              <a:t> niềm vui </a:t>
            </a:r>
            <a:r>
              <a:rPr lang="vi-VN" dirty="0" err="1">
                <a:latin typeface="+mj-lt"/>
              </a:rPr>
              <a:t>hoặc</a:t>
            </a:r>
            <a:r>
              <a:rPr lang="vi-VN" dirty="0">
                <a:latin typeface="+mj-lt"/>
              </a:rPr>
              <a:t> nỗi </a:t>
            </a:r>
            <a:r>
              <a:rPr lang="vi-VN" dirty="0" err="1">
                <a:latin typeface="+mj-lt"/>
              </a:rPr>
              <a:t>buồn</a:t>
            </a:r>
            <a:r>
              <a:rPr lang="vi-VN" dirty="0">
                <a:latin typeface="+mj-lt"/>
              </a:rPr>
              <a:t>. </a:t>
            </a:r>
            <a:r>
              <a:rPr lang="vi-VN" dirty="0" err="1">
                <a:latin typeface="+mj-lt"/>
              </a:rPr>
              <a:t>Những</a:t>
            </a:r>
            <a:r>
              <a:rPr lang="vi-VN" dirty="0">
                <a:latin typeface="+mj-lt"/>
              </a:rPr>
              <a:t> xô </a:t>
            </a:r>
            <a:r>
              <a:rPr lang="vi-VN" dirty="0" err="1">
                <a:latin typeface="+mj-lt"/>
              </a:rPr>
              <a:t>này</a:t>
            </a:r>
            <a:r>
              <a:rPr lang="vi-VN" dirty="0">
                <a:latin typeface="+mj-lt"/>
              </a:rPr>
              <a:t> </a:t>
            </a:r>
            <a:r>
              <a:rPr lang="vi-VN" dirty="0" err="1">
                <a:latin typeface="+mj-lt"/>
              </a:rPr>
              <a:t>đại</a:t>
            </a:r>
            <a:r>
              <a:rPr lang="vi-VN" dirty="0">
                <a:latin typeface="+mj-lt"/>
              </a:rPr>
              <a:t> </a:t>
            </a:r>
            <a:r>
              <a:rPr lang="vi-VN" dirty="0" err="1">
                <a:latin typeface="+mj-lt"/>
              </a:rPr>
              <a:t>diện</a:t>
            </a:r>
            <a:r>
              <a:rPr lang="vi-VN" dirty="0">
                <a:latin typeface="+mj-lt"/>
              </a:rPr>
              <a:t> cho tinh </a:t>
            </a:r>
            <a:r>
              <a:rPr lang="vi-VN" dirty="0" err="1">
                <a:latin typeface="+mj-lt"/>
              </a:rPr>
              <a:t>thần</a:t>
            </a:r>
            <a:r>
              <a:rPr lang="vi-VN" dirty="0">
                <a:latin typeface="+mj-lt"/>
              </a:rPr>
              <a:t> </a:t>
            </a:r>
            <a:r>
              <a:rPr lang="vi-VN" dirty="0" err="1">
                <a:latin typeface="+mj-lt"/>
              </a:rPr>
              <a:t>và</a:t>
            </a:r>
            <a:r>
              <a:rPr lang="vi-VN" dirty="0">
                <a:latin typeface="+mj-lt"/>
              </a:rPr>
              <a:t> </a:t>
            </a:r>
            <a:r>
              <a:rPr lang="vi-VN" dirty="0" err="1">
                <a:latin typeface="+mj-lt"/>
              </a:rPr>
              <a:t>cảm</a:t>
            </a:r>
            <a:r>
              <a:rPr lang="vi-VN" dirty="0">
                <a:latin typeface="+mj-lt"/>
              </a:rPr>
              <a:t> </a:t>
            </a:r>
            <a:r>
              <a:rPr lang="vi-VN" dirty="0" err="1">
                <a:latin typeface="+mj-lt"/>
              </a:rPr>
              <a:t>xúc</a:t>
            </a:r>
            <a:r>
              <a:rPr lang="vi-VN" dirty="0">
                <a:latin typeface="+mj-lt"/>
              </a:rPr>
              <a:t> </a:t>
            </a:r>
            <a:r>
              <a:rPr lang="vi-VN" dirty="0" err="1">
                <a:latin typeface="+mj-lt"/>
              </a:rPr>
              <a:t>của</a:t>
            </a:r>
            <a:r>
              <a:rPr lang="vi-VN" dirty="0">
                <a:latin typeface="+mj-lt"/>
              </a:rPr>
              <a:t> con.</a:t>
            </a:r>
          </a:p>
          <a:p>
            <a:pPr algn="just"/>
            <a:r>
              <a:rPr lang="vi-VN" dirty="0">
                <a:latin typeface="+mj-lt"/>
              </a:rPr>
              <a:t>Con có thể là người "đổ xô" cho người khác bằng cách động viên, cổ vũ, nâng họ lên, nhưng con cũng có thể là "cái gáo", </a:t>
            </a:r>
            <a:r>
              <a:rPr lang="vi-VN" dirty="0" err="1">
                <a:latin typeface="+mj-lt"/>
              </a:rPr>
              <a:t>là</a:t>
            </a:r>
            <a:r>
              <a:rPr lang="vi-VN" dirty="0">
                <a:latin typeface="+mj-lt"/>
              </a:rPr>
              <a:t> </a:t>
            </a:r>
            <a:r>
              <a:rPr lang="vi-VN" dirty="0" err="1">
                <a:latin typeface="+mj-lt"/>
              </a:rPr>
              <a:t>những</a:t>
            </a:r>
            <a:r>
              <a:rPr lang="vi-VN" dirty="0">
                <a:latin typeface="+mj-lt"/>
              </a:rPr>
              <a:t> </a:t>
            </a:r>
            <a:r>
              <a:rPr lang="vi-VN" dirty="0" err="1">
                <a:latin typeface="+mj-lt"/>
              </a:rPr>
              <a:t>kẻ</a:t>
            </a:r>
            <a:r>
              <a:rPr lang="vi-VN" dirty="0">
                <a:latin typeface="+mj-lt"/>
              </a:rPr>
              <a:t> </a:t>
            </a:r>
            <a:r>
              <a:rPr lang="vi-VN" dirty="0" err="1">
                <a:latin typeface="+mj-lt"/>
              </a:rPr>
              <a:t>bắt</a:t>
            </a:r>
            <a:r>
              <a:rPr lang="vi-VN" dirty="0">
                <a:latin typeface="+mj-lt"/>
              </a:rPr>
              <a:t> </a:t>
            </a:r>
            <a:r>
              <a:rPr lang="vi-VN" dirty="0" err="1">
                <a:latin typeface="+mj-lt"/>
              </a:rPr>
              <a:t>nạt</a:t>
            </a:r>
            <a:r>
              <a:rPr lang="vi-VN" dirty="0">
                <a:latin typeface="+mj-lt"/>
              </a:rPr>
              <a:t> </a:t>
            </a:r>
            <a:r>
              <a:rPr lang="vi-VN" dirty="0" err="1">
                <a:latin typeface="+mj-lt"/>
              </a:rPr>
              <a:t>lấy</a:t>
            </a:r>
            <a:r>
              <a:rPr lang="vi-VN" dirty="0">
                <a:latin typeface="+mj-lt"/>
              </a:rPr>
              <a:t> đi </a:t>
            </a:r>
            <a:r>
              <a:rPr lang="vi-VN" dirty="0" err="1">
                <a:latin typeface="+mj-lt"/>
              </a:rPr>
              <a:t>hạnh</a:t>
            </a:r>
            <a:r>
              <a:rPr lang="vi-VN" dirty="0">
                <a:latin typeface="+mj-lt"/>
              </a:rPr>
              <a:t> </a:t>
            </a:r>
            <a:r>
              <a:rPr lang="vi-VN" dirty="0" err="1">
                <a:latin typeface="+mj-lt"/>
              </a:rPr>
              <a:t>phúc</a:t>
            </a:r>
            <a:r>
              <a:rPr lang="vi-VN" dirty="0">
                <a:latin typeface="+mj-lt"/>
              </a:rPr>
              <a:t> </a:t>
            </a:r>
            <a:r>
              <a:rPr lang="vi-VN" dirty="0" err="1">
                <a:latin typeface="+mj-lt"/>
              </a:rPr>
              <a:t>từ</a:t>
            </a:r>
            <a:r>
              <a:rPr lang="vi-VN" dirty="0">
                <a:latin typeface="+mj-lt"/>
              </a:rPr>
              <a:t> xô </a:t>
            </a:r>
            <a:r>
              <a:rPr lang="vi-VN" dirty="0" err="1">
                <a:latin typeface="+mj-lt"/>
              </a:rPr>
              <a:t>của</a:t>
            </a:r>
            <a:r>
              <a:rPr lang="vi-VN" dirty="0">
                <a:latin typeface="+mj-lt"/>
              </a:rPr>
              <a:t> </a:t>
            </a:r>
            <a:r>
              <a:rPr lang="vi-VN" dirty="0" err="1">
                <a:latin typeface="+mj-lt"/>
              </a:rPr>
              <a:t>người</a:t>
            </a:r>
            <a:r>
              <a:rPr lang="vi-VN" dirty="0">
                <a:latin typeface="+mj-lt"/>
              </a:rPr>
              <a:t> </a:t>
            </a:r>
            <a:r>
              <a:rPr lang="vi-VN" dirty="0" err="1">
                <a:latin typeface="+mj-lt"/>
              </a:rPr>
              <a:t>khác</a:t>
            </a:r>
            <a:r>
              <a:rPr lang="vi-VN" dirty="0">
                <a:latin typeface="+mj-lt"/>
              </a:rPr>
              <a:t>.</a:t>
            </a:r>
          </a:p>
          <a:p>
            <a:endParaRPr lang="vi-VN" dirty="0"/>
          </a:p>
        </p:txBody>
      </p:sp>
    </p:spTree>
    <p:extLst>
      <p:ext uri="{BB962C8B-B14F-4D97-AF65-F5344CB8AC3E}">
        <p14:creationId xmlns:p14="http://schemas.microsoft.com/office/powerpoint/2010/main" val="38000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điệp</a:t>
            </a:r>
            <a:endParaRPr lang="en-US" sz="3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450" y="1817183"/>
            <a:ext cx="4333875" cy="33337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325" y="1817183"/>
            <a:ext cx="4181475" cy="3333750"/>
          </a:xfrm>
          <a:prstGeom prst="rect">
            <a:avLst/>
          </a:prstGeom>
        </p:spPr>
      </p:pic>
    </p:spTree>
    <p:extLst>
      <p:ext uri="{BB962C8B-B14F-4D97-AF65-F5344CB8AC3E}">
        <p14:creationId xmlns:p14="http://schemas.microsoft.com/office/powerpoint/2010/main" val="154381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345" y="365126"/>
            <a:ext cx="8072005" cy="5308745"/>
          </a:xfrm>
        </p:spPr>
      </p:pic>
      <p:sp>
        <p:nvSpPr>
          <p:cNvPr id="7" name="Rectangle 6"/>
          <p:cNvSpPr/>
          <p:nvPr/>
        </p:nvSpPr>
        <p:spPr>
          <a:xfrm>
            <a:off x="6973454" y="5357091"/>
            <a:ext cx="1320800" cy="2336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3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5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
            <a:ext cx="7886700" cy="6488696"/>
          </a:xfrm>
          <a:blipFill dpi="0" rotWithShape="1">
            <a:blip r:embed="rId4"/>
            <a:srcRect/>
            <a:tile tx="0" ty="0" sx="100000" sy="100000" flip="none" algn="tl"/>
          </a:blipFill>
        </p:spPr>
      </p:pic>
      <p:sp>
        <p:nvSpPr>
          <p:cNvPr id="6" name="Rectangle 5"/>
          <p:cNvSpPr/>
          <p:nvPr/>
        </p:nvSpPr>
        <p:spPr>
          <a:xfrm rot="21322018">
            <a:off x="1457880" y="677005"/>
            <a:ext cx="6228240" cy="1754326"/>
          </a:xfrm>
          <a:prstGeom prst="rect">
            <a:avLst/>
          </a:prstGeom>
          <a:noFill/>
        </p:spPr>
        <p:txBody>
          <a:bodyPr wrap="square" lIns="91440" tIns="45720" rIns="91440" bIns="45720">
            <a:spAutoFit/>
          </a:bodyPr>
          <a:lstStyle/>
          <a:p>
            <a:pPr algn="ct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Cảm</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ơn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mọi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người</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đã</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chú</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ý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lắng</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nghe</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59216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469" y="1188316"/>
            <a:ext cx="7961456" cy="3383684"/>
          </a:xfrm>
        </p:spPr>
        <p:txBody>
          <a:bodyPr>
            <a:normAutofit fontScale="85000" lnSpcReduction="20000"/>
          </a:bodyPr>
          <a:lstStyle/>
          <a:p>
            <a:pPr algn="just">
              <a:lnSpc>
                <a:spcPct val="150000"/>
              </a:lnSpc>
              <a:spcBef>
                <a:spcPts val="0"/>
              </a:spcBef>
              <a:buFontTx/>
              <a:buChar char="-"/>
            </a:pPr>
            <a:r>
              <a:rPr lang="vi-VN" altLang="en-US" sz="3200" dirty="0">
                <a:latin typeface="Times New Roman" panose="02020603050405020304" pitchFamily="18" charset="0"/>
                <a:cs typeface="Times New Roman" panose="02020603050405020304" pitchFamily="18" charset="0"/>
              </a:rPr>
              <a:t>Có ý thức phát huy những cảm xúc tích cực của bản thân, có thái độ cầu thị tìm hiểu và tích cực vận dụng các cách thức hiệu quả để bồi dưỡng cảm xúc tích cực trong chăm sóc và giáo dục trẻ. </a:t>
            </a:r>
            <a:endParaRPr lang="en-US" altLang="en-US" sz="3200" dirty="0">
              <a:latin typeface="Times New Roman" panose="02020603050405020304" pitchFamily="18" charset="0"/>
              <a:cs typeface="Times New Roman" panose="02020603050405020304" pitchFamily="18" charset="0"/>
            </a:endParaRPr>
          </a:p>
          <a:p>
            <a:pPr marL="266700" indent="-266700" algn="just">
              <a:lnSpc>
                <a:spcPct val="150000"/>
              </a:lnSpc>
              <a:spcBef>
                <a:spcPts val="0"/>
              </a:spcBef>
              <a:buNone/>
            </a:pPr>
            <a:r>
              <a:rPr lang="vi-VN" altLang="en-US" sz="3200" dirty="0">
                <a:latin typeface="Times New Roman" panose="02020603050405020304" pitchFamily="18" charset="0"/>
                <a:cs typeface="Times New Roman" panose="02020603050405020304" pitchFamily="18" charset="0"/>
              </a:rPr>
              <a:t>- Tích cực tìm tòi, sáng tạo trong nghiên cứu và học tập </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chuyên đề.</a:t>
            </a:r>
            <a:endParaRPr lang="en-US" altLang="en-US" sz="3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dirty="0"/>
          </a:p>
        </p:txBody>
      </p:sp>
    </p:spTree>
    <p:extLst>
      <p:ext uri="{BB962C8B-B14F-4D97-AF65-F5344CB8AC3E}">
        <p14:creationId xmlns:p14="http://schemas.microsoft.com/office/powerpoint/2010/main" val="10828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450" y="514350"/>
            <a:ext cx="2998066" cy="904876"/>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a:t>
            </a:r>
          </a:p>
        </p:txBody>
      </p:sp>
      <p:sp>
        <p:nvSpPr>
          <p:cNvPr id="12" name="TextBox 11"/>
          <p:cNvSpPr txBox="1"/>
          <p:nvPr/>
        </p:nvSpPr>
        <p:spPr>
          <a:xfrm>
            <a:off x="766617" y="1548373"/>
            <a:ext cx="2795733" cy="584775"/>
          </a:xfrm>
          <a:prstGeom prst="rect">
            <a:avLst/>
          </a:prstGeom>
          <a:noFill/>
        </p:spPr>
        <p:txBody>
          <a:bodyPr wrap="square" rtlCol="0">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1/ </a:t>
            </a:r>
            <a:r>
              <a:rPr lang="en-US" sz="3200" b="1" dirty="0" err="1">
                <a:solidFill>
                  <a:srgbClr val="0070C0"/>
                </a:solidFill>
                <a:latin typeface="Times New Roman" panose="02020603050405020304" pitchFamily="18" charset="0"/>
                <a:cs typeface="Times New Roman" panose="02020603050405020304" pitchFamily="18" charset="0"/>
              </a:rPr>
              <a:t>Nội</a:t>
            </a:r>
            <a:r>
              <a:rPr lang="en-US" sz="3200" b="1" dirty="0">
                <a:solidFill>
                  <a:srgbClr val="0070C0"/>
                </a:solidFill>
                <a:latin typeface="Times New Roman" panose="02020603050405020304" pitchFamily="18" charset="0"/>
                <a:cs typeface="Times New Roman" panose="02020603050405020304" pitchFamily="18" charset="0"/>
              </a:rPr>
              <a:t> dung: </a:t>
            </a:r>
          </a:p>
        </p:txBody>
      </p:sp>
      <p:sp>
        <p:nvSpPr>
          <p:cNvPr id="14" name="TextBox 13"/>
          <p:cNvSpPr txBox="1"/>
          <p:nvPr/>
        </p:nvSpPr>
        <p:spPr>
          <a:xfrm>
            <a:off x="766617" y="2153173"/>
            <a:ext cx="8063346" cy="2031325"/>
          </a:xfrm>
          <a:prstGeom prst="rect">
            <a:avLst/>
          </a:prstGeom>
          <a:noFill/>
        </p:spPr>
        <p:txBody>
          <a:bodyPr wrap="square" rtlCol="0">
            <a:spAutoFit/>
          </a:bodyPr>
          <a:lstStyle/>
          <a:p>
            <a:pPr algn="just">
              <a:lnSpc>
                <a:spcPct val="150000"/>
              </a:lnSpc>
            </a:pPr>
            <a:r>
              <a:rPr lang="pt-BR" altLang="en-US" sz="2800" dirty="0">
                <a:latin typeface="Times New Roman" panose="02020603050405020304" pitchFamily="18" charset="0"/>
                <a:cs typeface="Times New Roman" panose="02020603050405020304" pitchFamily="18" charset="0"/>
              </a:rPr>
              <a:t>Một số vấn đề lý</a:t>
            </a:r>
            <a:r>
              <a:rPr lang="vi-VN" altLang="en-US" sz="2800" dirty="0">
                <a:latin typeface="Times New Roman" panose="02020603050405020304" pitchFamily="18" charset="0"/>
                <a:cs typeface="Times New Roman" panose="02020603050405020304" pitchFamily="18" charset="0"/>
              </a:rPr>
              <a:t> luận </a:t>
            </a:r>
            <a:r>
              <a:rPr lang="pt-BR" altLang="en-US" sz="2800" dirty="0">
                <a:latin typeface="Times New Roman" panose="02020603050405020304" pitchFamily="18" charset="0"/>
                <a:cs typeface="Times New Roman" panose="02020603050405020304" pitchFamily="18" charset="0"/>
              </a:rPr>
              <a:t>về cảm xúc tích cực</a:t>
            </a:r>
            <a:r>
              <a:rPr lang="vi-VN" altLang="en-US" sz="2800" dirty="0">
                <a:latin typeface="Times New Roman" panose="02020603050405020304" pitchFamily="18" charset="0"/>
                <a:cs typeface="Times New Roman" panose="02020603050405020304" pitchFamily="18" charset="0"/>
              </a:rPr>
              <a:t> và bồi dưỡng cảm xúc tích cực</a:t>
            </a:r>
            <a:r>
              <a:rPr lang="pt-BR" altLang="en-US" sz="2800" dirty="0">
                <a:latin typeface="Times New Roman" panose="02020603050405020304" pitchFamily="18" charset="0"/>
                <a:cs typeface="Times New Roman" panose="02020603050405020304" pitchFamily="18" charset="0"/>
              </a:rPr>
              <a:t> của giáo viên mầm non trong chăm sóc và giáo dục trẻ mầm non.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8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32" y="362237"/>
            <a:ext cx="8113568" cy="1552287"/>
          </a:xfrm>
        </p:spPr>
        <p:txBody>
          <a:bodyPr>
            <a:noAutofit/>
          </a:bodyPr>
          <a:lstStyle/>
          <a:p>
            <a:pPr marL="0" indent="0" algn="just">
              <a:lnSpc>
                <a:spcPct val="100000"/>
              </a:lnSpc>
              <a:spcBef>
                <a:spcPts val="0"/>
              </a:spcBef>
              <a:buNone/>
            </a:pPr>
            <a:r>
              <a:rPr lang="en-US" sz="2400" b="1" dirty="0">
                <a:latin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cực</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Yêu cầu biểu hiện của cảm xúc ở người giáo viên mầm non.</a:t>
            </a:r>
            <a:endParaRPr lang="en-US" sz="2400" b="1" dirty="0">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en-US" sz="2400" b="1" i="1" dirty="0">
                <a:latin typeface="Times New Roman" panose="02020603050405020304" pitchFamily="18" charset="0"/>
                <a:cs typeface="Times New Roman" panose="02020603050405020304" pitchFamily="18" charset="0"/>
              </a:rPr>
              <a:t> 	</a:t>
            </a:r>
            <a:r>
              <a:rPr lang="vi-VN" sz="2400" b="1" dirty="0">
                <a:solidFill>
                  <a:srgbClr val="7030A0"/>
                </a:solidFill>
                <a:latin typeface="Times New Roman" panose="02020603050405020304" pitchFamily="18" charset="0"/>
                <a:cs typeface="Times New Roman" panose="02020603050405020304" pitchFamily="18" charset="0"/>
              </a:rPr>
              <a:t>1.1.1 C</a:t>
            </a:r>
            <a:r>
              <a:rPr lang="en-US" sz="2400" b="1" dirty="0" err="1">
                <a:solidFill>
                  <a:srgbClr val="7030A0"/>
                </a:solidFill>
                <a:latin typeface="Times New Roman" panose="02020603050405020304" pitchFamily="18" charset="0"/>
                <a:cs typeface="Times New Roman" panose="02020603050405020304" pitchFamily="18" charset="0"/>
              </a:rPr>
              <a:t>ảm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xúc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cảm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xúc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tích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cực</a:t>
            </a:r>
            <a:endParaRPr lang="vi-VN" sz="2400" b="1" dirty="0">
              <a:solidFill>
                <a:srgbClr val="7030A0"/>
              </a:solidFill>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65380" y="2219181"/>
            <a:ext cx="6890327" cy="3592946"/>
          </a:xfrm>
          <a:prstGeom prst="rect">
            <a:avLst/>
          </a:prstGeom>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50000"/>
              </a:lnSpc>
            </a:pP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rung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3930071" y="2219181"/>
            <a:ext cx="1764145" cy="738664"/>
          </a:xfrm>
          <a:prstGeom prst="rect">
            <a:avLst/>
          </a:prstGeom>
          <a:noFill/>
        </p:spPr>
        <p:txBody>
          <a:bodyPr wrap="square" rtlCol="0">
            <a:spAutoFit/>
          </a:bodyPr>
          <a:lstStyle/>
          <a:p>
            <a:pPr algn="ctr">
              <a:lnSpc>
                <a:spcPct val="150000"/>
              </a:lnSpc>
            </a:pP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xúc</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0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304" y="449407"/>
            <a:ext cx="7886700" cy="4351338"/>
          </a:xfrm>
        </p:spPr>
        <p:txBody>
          <a:bodyPr>
            <a:normAutofit/>
          </a:bodyPr>
          <a:lstStyle/>
          <a:p>
            <a:pPr marL="0" indent="0">
              <a:buNone/>
            </a:pPr>
            <a:r>
              <a:rPr lang="en-US" sz="2000" b="1" i="1" dirty="0">
                <a:latin typeface="Times New Roman" panose="02020603050405020304" pitchFamily="18" charset="0"/>
                <a:cs typeface="Times New Roman" panose="02020603050405020304" pitchFamily="18" charset="0"/>
              </a:rPr>
              <a:t> </a:t>
            </a:r>
          </a:p>
        </p:txBody>
      </p:sp>
      <p:sp>
        <p:nvSpPr>
          <p:cNvPr id="4" name="Rectangle 3"/>
          <p:cNvSpPr/>
          <p:nvPr/>
        </p:nvSpPr>
        <p:spPr>
          <a:xfrm>
            <a:off x="1085272" y="1219199"/>
            <a:ext cx="6899564" cy="4128655"/>
          </a:xfrm>
          <a:prstGeom prst="rect">
            <a:avLst/>
          </a:prstGeom>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50000"/>
              </a:lnSpc>
            </a:pP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3140364" y="1492250"/>
            <a:ext cx="3088986" cy="523220"/>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xúc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cực</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68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400" b="1" dirty="0">
                <a:solidFill>
                  <a:srgbClr val="7030A0"/>
                </a:solidFill>
                <a:latin typeface="Times New Roman" panose="02020603050405020304" pitchFamily="18" charset="0"/>
                <a:cs typeface="Times New Roman" panose="02020603050405020304" pitchFamily="18" charset="0"/>
              </a:rPr>
              <a:t>1.1.2 </a:t>
            </a:r>
            <a:r>
              <a:rPr lang="en-US" sz="2400" b="1" dirty="0" err="1">
                <a:solidFill>
                  <a:srgbClr val="7030A0"/>
                </a:solidFill>
                <a:latin typeface="Times New Roman" panose="02020603050405020304" pitchFamily="18" charset="0"/>
                <a:cs typeface="Times New Roman" panose="02020603050405020304" pitchFamily="18" charset="0"/>
              </a:rPr>
              <a:t>Yêu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cầu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về</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biểu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hiện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cảm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xúc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của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người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viên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mầm</a:t>
            </a:r>
            <a:r>
              <a:rPr lang="en-US" sz="2400" b="1" dirty="0">
                <a:solidFill>
                  <a:srgbClr val="7030A0"/>
                </a:solidFill>
                <a:latin typeface="Times New Roman" panose="02020603050405020304" pitchFamily="18" charset="0"/>
                <a:cs typeface="Times New Roman" panose="02020603050405020304" pitchFamily="18" charset="0"/>
              </a:rPr>
              <a:t> non </a:t>
            </a:r>
            <a:r>
              <a:rPr lang="en-US" sz="2400" b="1" dirty="0" err="1">
                <a:solidFill>
                  <a:srgbClr val="7030A0"/>
                </a:solidFill>
                <a:latin typeface="Times New Roman" panose="02020603050405020304" pitchFamily="18" charset="0"/>
                <a:cs typeface="Times New Roman" panose="02020603050405020304" pitchFamily="18" charset="0"/>
              </a:rPr>
              <a:t>trong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chăm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sóc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dục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trẻ</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46118"/>
            <a:ext cx="7886700" cy="3687907"/>
          </a:xfrm>
        </p:spPr>
        <p:txBody>
          <a:bodyPr>
            <a:noAutofit/>
          </a:bodyPr>
          <a:lstStyle/>
          <a:p>
            <a:pPr marL="0" indent="0" algn="just">
              <a:lnSpc>
                <a:spcPct val="100000"/>
              </a:lnSpc>
              <a:spcBef>
                <a:spcPts val="600"/>
              </a:spcBef>
              <a:buNone/>
            </a:pP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yêu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cầu</a:t>
            </a:r>
            <a:r>
              <a:rPr lang="en-US" sz="2400" b="1" i="1" dirty="0">
                <a:latin typeface="Times New Roman" panose="02020603050405020304" pitchFamily="18" charset="0"/>
                <a:cs typeface="Times New Roman" panose="02020603050405020304" pitchFamily="18" charset="0"/>
              </a:rPr>
              <a:t>:</a:t>
            </a:r>
          </a:p>
          <a:p>
            <a:pPr algn="just">
              <a:lnSpc>
                <a:spcPct val="100000"/>
              </a:lnSpc>
              <a:spcBef>
                <a:spcPts val="600"/>
              </a:spcBef>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gắt</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cs typeface="Times New Roman" panose="02020603050405020304" pitchFamily="18" charset="0"/>
              </a:rPr>
              <a:t>.</a:t>
            </a:r>
          </a:p>
          <a:p>
            <a:pPr algn="just">
              <a:lnSpc>
                <a:spcPct val="100000"/>
              </a:lnSpc>
              <a:spcBef>
                <a:spcPts val="600"/>
              </a:spcBef>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a:t>
            </a:r>
          </a:p>
          <a:p>
            <a:pPr algn="just">
              <a:lnSpc>
                <a:spcPct val="100000"/>
              </a:lnSpc>
              <a:spcBef>
                <a:spcPts val="600"/>
              </a:spcBef>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a:t>
            </a:r>
          </a:p>
          <a:p>
            <a:pPr algn="just">
              <a:lnSpc>
                <a:spcPct val="100000"/>
              </a:lnSpc>
              <a:spcBef>
                <a:spcPts val="600"/>
              </a:spcBef>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a:t>
            </a:r>
          </a:p>
          <a:p>
            <a:pPr algn="just">
              <a:lnSpc>
                <a:spcPct val="100000"/>
              </a:lnSpc>
              <a:spcBef>
                <a:spcPts val="600"/>
              </a:spcBef>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pPr algn="just">
              <a:lnSpc>
                <a:spcPct val="100000"/>
              </a:lnSpc>
              <a:spcBef>
                <a:spcPts val="600"/>
              </a:spcBef>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a:t>
            </a:r>
          </a:p>
          <a:p>
            <a:pPr algn="just">
              <a:lnSpc>
                <a:spcPct val="100000"/>
              </a:lnSpc>
              <a:spcBef>
                <a:spcPts val="600"/>
              </a:spcBef>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02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520" y="71725"/>
            <a:ext cx="7886700" cy="1325563"/>
          </a:xfrm>
        </p:spPr>
        <p:txBody>
          <a:bodyPr>
            <a:normAutofit/>
          </a:bodyPr>
          <a:lstStyle/>
          <a:p>
            <a:pPr algn="ctr"/>
            <a:r>
              <a:rPr lang="vi-VN" sz="2400" b="1" dirty="0">
                <a:solidFill>
                  <a:srgbClr val="7030A0"/>
                </a:solidFill>
                <a:latin typeface="Times New Roman" panose="02020603050405020304" pitchFamily="18" charset="0"/>
                <a:cs typeface="Times New Roman" panose="02020603050405020304" pitchFamily="18" charset="0"/>
              </a:rPr>
              <a:t>1.1.3 </a:t>
            </a:r>
            <a:r>
              <a:rPr lang="en-US" sz="2400" b="1" dirty="0" err="1">
                <a:solidFill>
                  <a:srgbClr val="7030A0"/>
                </a:solidFill>
                <a:latin typeface="Times New Roman" panose="02020603050405020304" pitchFamily="18" charset="0"/>
                <a:cs typeface="Times New Roman" panose="02020603050405020304" pitchFamily="18" charset="0"/>
              </a:rPr>
              <a:t>Vai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trò</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của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cảm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xúc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tích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cực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của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viên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mầm</a:t>
            </a:r>
            <a:r>
              <a:rPr lang="en-US" sz="2400" b="1" dirty="0">
                <a:solidFill>
                  <a:srgbClr val="7030A0"/>
                </a:solidFill>
                <a:latin typeface="Times New Roman" panose="02020603050405020304" pitchFamily="18" charset="0"/>
                <a:cs typeface="Times New Roman" panose="02020603050405020304" pitchFamily="18" charset="0"/>
              </a:rPr>
              <a:t> non </a:t>
            </a:r>
            <a:r>
              <a:rPr lang="en-US" sz="2400" b="1" dirty="0" err="1">
                <a:solidFill>
                  <a:srgbClr val="7030A0"/>
                </a:solidFill>
                <a:latin typeface="Times New Roman" panose="02020603050405020304" pitchFamily="18" charset="0"/>
                <a:cs typeface="Times New Roman" panose="02020603050405020304" pitchFamily="18" charset="0"/>
              </a:rPr>
              <a:t>trong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chăm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sóc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dục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trẻ</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mầm</a:t>
            </a:r>
            <a:r>
              <a:rPr lang="en-US" sz="2400" b="1" dirty="0">
                <a:solidFill>
                  <a:srgbClr val="7030A0"/>
                </a:solidFill>
                <a:latin typeface="Times New Roman" panose="02020603050405020304" pitchFamily="18" charset="0"/>
                <a:cs typeface="Times New Roman" panose="02020603050405020304" pitchFamily="18" charset="0"/>
              </a:rPr>
              <a:t> non</a:t>
            </a:r>
          </a:p>
        </p:txBody>
      </p:sp>
      <p:sp>
        <p:nvSpPr>
          <p:cNvPr id="3" name="Content Placeholder 2"/>
          <p:cNvSpPr>
            <a:spLocks noGrp="1"/>
          </p:cNvSpPr>
          <p:nvPr>
            <p:ph idx="1"/>
          </p:nvPr>
        </p:nvSpPr>
        <p:spPr>
          <a:xfrm>
            <a:off x="720725" y="1248063"/>
            <a:ext cx="7886700" cy="4351338"/>
          </a:xfrm>
        </p:spPr>
        <p:txBody>
          <a:bodyPr>
            <a:normAutofit fontScale="92500"/>
          </a:bodyPr>
          <a:lstStyle/>
          <a:p>
            <a:pPr marL="0" indent="0" algn="just">
              <a:buFontTx/>
              <a:buChar cha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Phải quan hệ tiếp xúc với nhiều đối tượng đa dạng phong phú như cán bộ quản lí – giáo viên – phụ huynh – nhân viên – cộng đồng – xã hội.</a:t>
            </a:r>
          </a:p>
          <a:p>
            <a:pPr marL="0" indent="0" algn="just">
              <a:buFontTx/>
              <a:buChar cha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Cảm xúc tích cực sẽ tăng hiệu quả làm việc trong chăm sóc giáo dục trẻ.</a:t>
            </a:r>
          </a:p>
          <a:p>
            <a:pPr marL="0" indent="0" algn="just">
              <a:buFontTx/>
              <a:buChar char="-"/>
            </a:pPr>
            <a:r>
              <a:rPr lang="en-US" sz="22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Cảm xúc tích cực sẽ tăng sức để kháng, đôi khi tạo ra những điều kì diệu, vượt qua những căn bệnh hiểm nghèo.</a:t>
            </a:r>
          </a:p>
          <a:p>
            <a:pPr marL="0" indent="0" algn="just">
              <a:buFontTx/>
              <a:buChar cha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Cảm xúc tích cực sẽ đem đến những quyết định đúng đắn, cảm xúc tiêu cực thường đưa ra những quyết định sai lầm trong cuộc sống.</a:t>
            </a:r>
          </a:p>
          <a:p>
            <a:pPr marL="0" indent="0" algn="just">
              <a:buFontTx/>
              <a:buChar cha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Cảm xúc tích cực làm chủ được cảm xúc và điều khiển được cảm xúc một cách ý thức, có niềm tin và nghị lực để thích ứng công việc đạt được thành công.</a:t>
            </a:r>
          </a:p>
          <a:p>
            <a:pPr marL="0" indent="0" algn="just">
              <a:buFontTx/>
              <a:buChar char="-"/>
            </a:pPr>
            <a:endParaRPr lang="en-US" sz="2400" dirty="0">
              <a:latin typeface="Times New Roman" panose="02020603050405020304" pitchFamily="18" charset="0"/>
              <a:cs typeface="Times New Roman" panose="02020603050405020304" pitchFamily="18" charset="0"/>
            </a:endParaRPr>
          </a:p>
        </p:txBody>
      </p:sp>
      <p:sp>
        <p:nvSpPr>
          <p:cNvPr id="4" name="Oval Callout 3"/>
          <p:cNvSpPr/>
          <p:nvPr/>
        </p:nvSpPr>
        <p:spPr>
          <a:xfrm>
            <a:off x="-18473" y="5381625"/>
            <a:ext cx="2818823" cy="1209675"/>
          </a:xfrm>
          <a:prstGeom prst="wedgeEllipseCallout">
            <a:avLst>
              <a:gd name="adj1" fmla="val 61898"/>
              <a:gd name="adj2" fmla="val -27104"/>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i="1" dirty="0">
                <a:solidFill>
                  <a:srgbClr val="FF0000"/>
                </a:solidFill>
                <a:latin typeface="Times New Roman" panose="02020603050405020304" pitchFamily="18" charset="0"/>
                <a:cs typeface="Times New Roman" panose="02020603050405020304" pitchFamily="18" charset="0"/>
              </a:rPr>
              <a:t>Mỗi người phải tự nuôi dưỡng cảm xúc tích cực </a:t>
            </a:r>
            <a:endParaRPr lang="en-US" sz="2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7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6750" y="222251"/>
            <a:ext cx="7886700" cy="1325563"/>
          </a:xfrm>
        </p:spPr>
        <p:txBody>
          <a:bodyPr>
            <a:normAutofit/>
          </a:bodyPr>
          <a:lstStyle/>
          <a:p>
            <a:pPr algn="just"/>
            <a:r>
              <a:rPr lang="en-US" sz="2400" b="1" dirty="0">
                <a:latin typeface="Times New Roman" panose="02020603050405020304" pitchFamily="18" charset="0"/>
                <a:cs typeface="Times New Roman" panose="02020603050405020304" pitchFamily="18" charset="0"/>
              </a:rPr>
              <a:t>1.2 </a:t>
            </a:r>
            <a:r>
              <a:rPr lang="en-US" sz="2400" b="1" dirty="0" err="1">
                <a:latin typeface="Times New Roman" panose="02020603050405020304" pitchFamily="18" charset="0"/>
                <a:cs typeface="Times New Roman" panose="02020603050405020304" pitchFamily="18" charset="0"/>
              </a:rPr>
              <a:t>Bồi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mầm</a:t>
            </a:r>
            <a:r>
              <a:rPr lang="en-US" sz="2400" b="1" dirty="0">
                <a:latin typeface="Times New Roman" panose="02020603050405020304" pitchFamily="18" charset="0"/>
                <a:cs typeface="Times New Roman" panose="02020603050405020304" pitchFamily="18" charset="0"/>
              </a:rPr>
              <a:t> non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mầm</a:t>
            </a:r>
            <a:r>
              <a:rPr lang="en-US" sz="2400" b="1" dirty="0">
                <a:latin typeface="Times New Roman" panose="02020603050405020304" pitchFamily="18" charset="0"/>
                <a:cs typeface="Times New Roman" panose="02020603050405020304" pitchFamily="18" charset="0"/>
              </a:rPr>
              <a:t> non.</a:t>
            </a:r>
          </a:p>
        </p:txBody>
      </p:sp>
      <p:sp>
        <p:nvSpPr>
          <p:cNvPr id="3" name="Content Placeholder 2"/>
          <p:cNvSpPr>
            <a:spLocks noGrp="1"/>
          </p:cNvSpPr>
          <p:nvPr>
            <p:ph idx="1"/>
          </p:nvPr>
        </p:nvSpPr>
        <p:spPr>
          <a:xfrm>
            <a:off x="628650" y="1520825"/>
            <a:ext cx="7886700" cy="4351338"/>
          </a:xfrm>
        </p:spPr>
        <p:txBody>
          <a:bodyPr>
            <a:normAutofit/>
          </a:bodyPr>
          <a:lstStyle/>
          <a:p>
            <a:pPr marL="0" indent="0" algn="just">
              <a:buNone/>
            </a:pPr>
            <a:r>
              <a:rPr lang="vi-VN" sz="2400" b="1" i="1" dirty="0">
                <a:solidFill>
                  <a:srgbClr val="7030A0"/>
                </a:solidFill>
                <a:latin typeface="Times New Roman" panose="02020603050405020304" pitchFamily="18" charset="0"/>
                <a:cs typeface="Times New Roman" panose="02020603050405020304" pitchFamily="18" charset="0"/>
              </a:rPr>
              <a:t>1.2.1 Sự cần thiết:</a:t>
            </a:r>
          </a:p>
          <a:p>
            <a:pPr algn="just">
              <a:buFontTx/>
              <a:buChar char="-"/>
            </a:pPr>
            <a:r>
              <a:rPr lang="vi-VN" sz="2400" dirty="0">
                <a:latin typeface="Times New Roman" panose="02020603050405020304" pitchFamily="18" charset="0"/>
                <a:cs typeface="Times New Roman" panose="02020603050405020304" pitchFamily="18" charset="0"/>
              </a:rPr>
              <a:t>Mọi hành động cảm xúc của giáo viên mầm non đều để lại dấu ấn trong tâm hồn trẻ.</a:t>
            </a:r>
          </a:p>
          <a:p>
            <a:pPr algn="just">
              <a:buFontTx/>
              <a:buChar char="-"/>
            </a:pPr>
            <a:r>
              <a:rPr lang="vi-VN" sz="2400" dirty="0">
                <a:latin typeface="Times New Roman" panose="02020603050405020304" pitchFamily="18" charset="0"/>
                <a:cs typeface="Times New Roman" panose="02020603050405020304" pitchFamily="18" charset="0"/>
              </a:rPr>
              <a:t>Giáo viên tổ chức các hoạt động chăm sóc giáo dục trẻ hầu hết thời gian trong ngày.</a:t>
            </a:r>
          </a:p>
          <a:p>
            <a:pPr algn="just">
              <a:buFontTx/>
              <a:buChar char="-"/>
            </a:pPr>
            <a:r>
              <a:rPr lang="vi-VN" sz="2400" dirty="0">
                <a:latin typeface="Times New Roman" panose="02020603050405020304" pitchFamily="18" charset="0"/>
                <a:cs typeface="Times New Roman" panose="02020603050405020304" pitchFamily="18" charset="0"/>
              </a:rPr>
              <a:t>Dư luận xã hội, thông tin truyền thông đại chúng, áp lực từ phụ huynh.</a:t>
            </a:r>
          </a:p>
          <a:p>
            <a:pPr marL="0" indent="0" algn="just">
              <a:buNone/>
            </a:pPr>
            <a:endParaRPr lang="en-US" sz="2000" dirty="0">
              <a:latin typeface="Times New Roman" panose="02020603050405020304" pitchFamily="18" charset="0"/>
              <a:cs typeface="Times New Roman" panose="02020603050405020304" pitchFamily="18" charset="0"/>
            </a:endParaRPr>
          </a:p>
        </p:txBody>
      </p:sp>
      <p:cxnSp>
        <p:nvCxnSpPr>
          <p:cNvPr id="5" name="Elbow Connector 4"/>
          <p:cNvCxnSpPr/>
          <p:nvPr/>
        </p:nvCxnSpPr>
        <p:spPr>
          <a:xfrm>
            <a:off x="877454" y="4777522"/>
            <a:ext cx="748145" cy="424873"/>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979180" y="4786897"/>
            <a:ext cx="5985163" cy="830997"/>
          </a:xfrm>
          <a:prstGeom prst="rect">
            <a:avLst/>
          </a:prstGeom>
          <a:noFill/>
        </p:spPr>
        <p:txBody>
          <a:bodyPr wrap="square" rtlCol="0">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Từ những áp lực trên, giáo viên mầm non phải làm chủ và điều khiển cảm xúc.</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1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817</TotalTime>
  <Words>1965</Words>
  <Application>Microsoft Office PowerPoint</Application>
  <PresentationFormat>Trình chiếu Trên màn hình (4:3)</PresentationFormat>
  <Paragraphs>116</Paragraphs>
  <Slides>28</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28</vt:i4>
      </vt:variant>
    </vt:vector>
  </HeadingPairs>
  <TitlesOfParts>
    <vt:vector size="34" baseType="lpstr">
      <vt:lpstr>Arial</vt:lpstr>
      <vt:lpstr>Calibri</vt:lpstr>
      <vt:lpstr>Calibri Light</vt:lpstr>
      <vt:lpstr>Times New Roman</vt:lpstr>
      <vt:lpstr>Wingdings</vt:lpstr>
      <vt:lpstr>Office Theme</vt:lpstr>
      <vt:lpstr> CHUYÊN ĐỀ TĂNG CƯỜNG BỒI DƯỠNG CẢM XÚC TÍCH CỰC CHO GIÁO VIÊN MẦM NON TRONG CHĂM SÓC VÀ GIÁO DỤC TRẺ MẦM NON</vt:lpstr>
      <vt:lpstr>I. Mục tiêu</vt:lpstr>
      <vt:lpstr>Bản trình bày PowerPoint</vt:lpstr>
      <vt:lpstr>II. Nội dung</vt:lpstr>
      <vt:lpstr>Bản trình bày PowerPoint</vt:lpstr>
      <vt:lpstr>Bản trình bày PowerPoint</vt:lpstr>
      <vt:lpstr>1.1.2 Yêu cầu về biểu hiện cảm xúc của người giáo viên mầm non trong chăm sóc và giáo dục trẻ</vt:lpstr>
      <vt:lpstr>1.1.3 Vai trò của cảm xúc tích cực của giáo viên mầm non trong chăm sóc giáo dục trẻ mầm non</vt:lpstr>
      <vt:lpstr>1.2 Bồi dưỡng cảm xúc cho người giáo viên mầm non trong chăm sóc và giáo dục trẻ mầm non.</vt:lpstr>
      <vt:lpstr>1.2.4 Các yếu tố ảnh hưởng đến hiệu quả bồi dưỡng cảm xúc tích cực cho người giáo viên mầm non</vt:lpstr>
      <vt:lpstr>Bản trình bày PowerPoint</vt:lpstr>
      <vt:lpstr>1.2.2 Mục đích bồi dưỡng:</vt:lpstr>
      <vt:lpstr>Bản trình bày PowerPoint</vt:lpstr>
      <vt:lpstr>Cảm xúc có 2 mặt tích cực và tiêu cực</vt:lpstr>
      <vt:lpstr>2.1 Thực trạng cảm xúc của giáo viên mầm non a) Mức độ nảy sinh cảm xúc:</vt:lpstr>
      <vt:lpstr>Thực hành Mỗi người tự nhận diện và đánh giá chính mình theo thang điểm từ 1-10 trong các nội dung: </vt:lpstr>
      <vt:lpstr>Kết quả: </vt:lpstr>
      <vt:lpstr>b) Các biện pháp giải tỏa cảm xúc tiêu cực</vt:lpstr>
      <vt:lpstr>2.2 Thực trạng bồi dưỡng cảm xúc tích cực cho người giáo viên mầm non</vt:lpstr>
      <vt:lpstr>Bản trình bày PowerPoint</vt:lpstr>
      <vt:lpstr>3/ Các biện pháp tăng cường cảm xúc tích cực của giáo viên mầm non.</vt:lpstr>
      <vt:lpstr>Bản trình bày PowerPoint</vt:lpstr>
      <vt:lpstr>Bản trình bày PowerPoint</vt:lpstr>
      <vt:lpstr>3.3 Đảm bảo các điều kiện duy trì và phát triển cảm xúc tích cực cho giáo viên mầm non.</vt:lpstr>
      <vt:lpstr>Bản trình bày PowerPoint</vt:lpstr>
      <vt:lpstr>Một số hình ảnh mang thông điệp</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TĂNG CƯỜNG BỒI DƯỠNG CẢM XÚC TÍCH CỰC CHO GIÁO VIÊN MẦM NON TRONG CHĂM SÓC VÀ GIÁO DỤC TRẺ MẦM NON</dc:title>
  <dc:creator>Windows User</dc:creator>
  <cp:lastModifiedBy>C Thao</cp:lastModifiedBy>
  <cp:revision>74</cp:revision>
  <dcterms:created xsi:type="dcterms:W3CDTF">2020-08-17T04:58:19Z</dcterms:created>
  <dcterms:modified xsi:type="dcterms:W3CDTF">2020-08-24T02:21:29Z</dcterms:modified>
</cp:coreProperties>
</file>