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327" r:id="rId3"/>
    <p:sldId id="329" r:id="rId4"/>
    <p:sldId id="317" r:id="rId5"/>
    <p:sldId id="316" r:id="rId6"/>
    <p:sldId id="307" r:id="rId7"/>
    <p:sldId id="319" r:id="rId8"/>
    <p:sldId id="323" r:id="rId9"/>
    <p:sldId id="322" r:id="rId10"/>
    <p:sldId id="325" r:id="rId11"/>
    <p:sldId id="326" r:id="rId12"/>
    <p:sldId id="330" r:id="rId13"/>
    <p:sldId id="331" r:id="rId14"/>
    <p:sldId id="293" r:id="rId15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680" autoAdjust="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57B56-B0B5-44C8-A83D-F31B2DB7E7B0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EC496-AE57-417B-BE69-5AB3638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04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5BD1D-F7CA-45D1-93A2-75B2BA74DBA8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0C6E2-5DA3-429F-B504-2577284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5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8099" y="4883150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1758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2181728" cy="100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8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66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51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8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4"/>
            <a:ext cx="10515600" cy="1325563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3722B"/>
              </a:buClr>
              <a:defRPr>
                <a:solidFill>
                  <a:srgbClr val="015D67"/>
                </a:solidFill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61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03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725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1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14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76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75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29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74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63" y="513423"/>
            <a:ext cx="12150437" cy="23876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4000" dirty="0"/>
              <a:t>NỘI DUNG CẦN LƯU Ý TRONG CÔNG TÁC PHÒNG, CHỐNG DỊCH TẠI TRƯỜNG HỌC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8826" y="5995822"/>
            <a:ext cx="6927860" cy="402585"/>
          </a:xfrm>
        </p:spPr>
        <p:txBody>
          <a:bodyPr>
            <a:normAutofit fontScale="92500"/>
          </a:bodyPr>
          <a:lstStyle/>
          <a:p>
            <a:r>
              <a:rPr lang="en-US" sz="2200" i="1" dirty="0" err="1"/>
              <a:t>Thành</a:t>
            </a:r>
            <a:r>
              <a:rPr lang="en-US" sz="2200" i="1" dirty="0"/>
              <a:t> </a:t>
            </a:r>
            <a:r>
              <a:rPr lang="en-US" sz="2200" i="1" dirty="0" err="1"/>
              <a:t>phố</a:t>
            </a:r>
            <a:r>
              <a:rPr lang="en-US" sz="2200" i="1" dirty="0"/>
              <a:t> </a:t>
            </a:r>
            <a:r>
              <a:rPr lang="en-US" sz="2200" i="1" dirty="0" err="1"/>
              <a:t>Hồ</a:t>
            </a:r>
            <a:r>
              <a:rPr lang="en-US" sz="2200" i="1" dirty="0"/>
              <a:t> </a:t>
            </a:r>
            <a:r>
              <a:rPr lang="en-US" sz="2200" i="1" dirty="0" err="1"/>
              <a:t>Chí</a:t>
            </a:r>
            <a:r>
              <a:rPr lang="en-US" sz="2200" i="1" dirty="0"/>
              <a:t> Minh, </a:t>
            </a:r>
            <a:r>
              <a:rPr lang="en-US" sz="2200" i="1" dirty="0" err="1"/>
              <a:t>ngày</a:t>
            </a:r>
            <a:r>
              <a:rPr lang="en-US" sz="2200" i="1" dirty="0"/>
              <a:t> 20 </a:t>
            </a:r>
            <a:r>
              <a:rPr lang="en-US" sz="2200" i="1" dirty="0" err="1"/>
              <a:t>tháng</a:t>
            </a:r>
            <a:r>
              <a:rPr lang="en-US" sz="2200" i="1" dirty="0"/>
              <a:t> 4 </a:t>
            </a:r>
            <a:r>
              <a:rPr lang="en-US" sz="2200" i="1" dirty="0" err="1"/>
              <a:t>năm</a:t>
            </a:r>
            <a:r>
              <a:rPr lang="en-US" sz="2200" i="1" dirty="0"/>
              <a:t> 2023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005234" y="4701646"/>
            <a:ext cx="5145203" cy="8157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1758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endParaRPr lang="en-US" dirty="0">
              <a:solidFill>
                <a:srgbClr val="DF66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0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894" y="2376677"/>
            <a:ext cx="107036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xúc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…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II. </a:t>
            </a:r>
            <a:r>
              <a:rPr lang="en-US" sz="3500" b="1" dirty="0" err="1"/>
              <a:t>Triển</a:t>
            </a:r>
            <a:r>
              <a:rPr lang="en-US" sz="3500" b="1" dirty="0"/>
              <a:t> </a:t>
            </a:r>
            <a:r>
              <a:rPr lang="en-US" sz="3500" b="1" dirty="0" err="1"/>
              <a:t>khai</a:t>
            </a:r>
            <a:r>
              <a:rPr lang="en-US" sz="3500" b="1" dirty="0"/>
              <a:t>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nội</a:t>
            </a:r>
            <a:r>
              <a:rPr lang="en-US" sz="3500" b="1" dirty="0"/>
              <a:t> dung </a:t>
            </a:r>
            <a:r>
              <a:rPr lang="en-US" sz="3500" b="1" dirty="0" err="1"/>
              <a:t>phòng</a:t>
            </a:r>
            <a:r>
              <a:rPr lang="en-US" sz="3500" b="1" dirty="0"/>
              <a:t>, </a:t>
            </a:r>
            <a:r>
              <a:rPr lang="en-US" sz="3500" b="1" dirty="0" err="1"/>
              <a:t>chống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371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57490"/>
            <a:ext cx="10515600" cy="965076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4. </a:t>
            </a: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812" y="2364462"/>
            <a:ext cx="11595266" cy="406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BGH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chịu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BTN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đánh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TTYT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BTN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TTYT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BTN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II. </a:t>
            </a:r>
            <a:r>
              <a:rPr lang="en-US" sz="3500" b="1" dirty="0" err="1"/>
              <a:t>Triển</a:t>
            </a:r>
            <a:r>
              <a:rPr lang="en-US" sz="3500" b="1" dirty="0"/>
              <a:t> </a:t>
            </a:r>
            <a:r>
              <a:rPr lang="en-US" sz="3500" b="1" dirty="0" err="1"/>
              <a:t>khai</a:t>
            </a:r>
            <a:r>
              <a:rPr lang="en-US" sz="3500" b="1" dirty="0"/>
              <a:t>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nội</a:t>
            </a:r>
            <a:r>
              <a:rPr lang="en-US" sz="3500" b="1" dirty="0"/>
              <a:t> dung </a:t>
            </a:r>
            <a:r>
              <a:rPr lang="en-US" sz="3500" b="1" dirty="0" err="1"/>
              <a:t>phòng</a:t>
            </a:r>
            <a:r>
              <a:rPr lang="en-US" sz="3500" b="1" dirty="0"/>
              <a:t>, </a:t>
            </a:r>
            <a:r>
              <a:rPr lang="en-US" sz="3500" b="1" dirty="0" err="1"/>
              <a:t>chống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5368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689322"/>
              </p:ext>
            </p:extLst>
          </p:nvPr>
        </p:nvGraphicFramePr>
        <p:xfrm>
          <a:off x="427512" y="1192449"/>
          <a:ext cx="11637817" cy="6045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258">
                  <a:extLst>
                    <a:ext uri="{9D8B030D-6E8A-4147-A177-3AD203B41FA5}">
                      <a16:colId xmlns:a16="http://schemas.microsoft.com/office/drawing/2014/main" val="3231415209"/>
                    </a:ext>
                  </a:extLst>
                </a:gridCol>
                <a:gridCol w="1441921">
                  <a:extLst>
                    <a:ext uri="{9D8B030D-6E8A-4147-A177-3AD203B41FA5}">
                      <a16:colId xmlns:a16="http://schemas.microsoft.com/office/drawing/2014/main" val="2621897363"/>
                    </a:ext>
                  </a:extLst>
                </a:gridCol>
                <a:gridCol w="2030680">
                  <a:extLst>
                    <a:ext uri="{9D8B030D-6E8A-4147-A177-3AD203B41FA5}">
                      <a16:colId xmlns:a16="http://schemas.microsoft.com/office/drawing/2014/main" val="1983316794"/>
                    </a:ext>
                  </a:extLst>
                </a:gridCol>
                <a:gridCol w="1983180">
                  <a:extLst>
                    <a:ext uri="{9D8B030D-6E8A-4147-A177-3AD203B41FA5}">
                      <a16:colId xmlns:a16="http://schemas.microsoft.com/office/drawing/2014/main" val="1829883855"/>
                    </a:ext>
                  </a:extLst>
                </a:gridCol>
                <a:gridCol w="3685369">
                  <a:extLst>
                    <a:ext uri="{9D8B030D-6E8A-4147-A177-3AD203B41FA5}">
                      <a16:colId xmlns:a16="http://schemas.microsoft.com/office/drawing/2014/main" val="136755251"/>
                    </a:ext>
                  </a:extLst>
                </a:gridCol>
                <a:gridCol w="1955409">
                  <a:extLst>
                    <a:ext uri="{9D8B030D-6E8A-4147-A177-3AD203B41FA5}">
                      <a16:colId xmlns:a16="http://schemas.microsoft.com/office/drawing/2014/main" val="23277967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42241587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Sởi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ban đỏ toàn thân, viêm long hô hấp, Dấu koplic (+)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615924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 chân miệng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 hoá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 mụn nước lành hẳn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Sốt; loét miệng; mụn nước ở bàn tay, bàn chân, mông, đầu gối …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98947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Rubella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 đỏ toàn thân, sưng hạch cổ và sau gáy, sốt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155008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gà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ngày sau khởi phát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cơn kéo dài, ói mửa sau cơn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414717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Bạch hầu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 2 lần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mảng giả trắng ở họng, hầu gây nghẹt thở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403893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Quai bị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 hấp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ngày sau sưng hạch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sưng tuyến nước bọt 2 bên hoặc 1 bên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019101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Thuỷ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Khi lành các nốt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nổi bóng nước nhiều ở thân mình, ít ở mặt và tứ chi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12489568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66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316322"/>
              </p:ext>
            </p:extLst>
          </p:nvPr>
        </p:nvGraphicFramePr>
        <p:xfrm>
          <a:off x="249382" y="1279370"/>
          <a:ext cx="11839698" cy="584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646">
                  <a:extLst>
                    <a:ext uri="{9D8B030D-6E8A-4147-A177-3AD203B41FA5}">
                      <a16:colId xmlns:a16="http://schemas.microsoft.com/office/drawing/2014/main" val="3724875961"/>
                    </a:ext>
                  </a:extLst>
                </a:gridCol>
                <a:gridCol w="1954600">
                  <a:extLst>
                    <a:ext uri="{9D8B030D-6E8A-4147-A177-3AD203B41FA5}">
                      <a16:colId xmlns:a16="http://schemas.microsoft.com/office/drawing/2014/main" val="1086648855"/>
                    </a:ext>
                  </a:extLst>
                </a:gridCol>
                <a:gridCol w="1757537">
                  <a:extLst>
                    <a:ext uri="{9D8B030D-6E8A-4147-A177-3AD203B41FA5}">
                      <a16:colId xmlns:a16="http://schemas.microsoft.com/office/drawing/2014/main" val="964093993"/>
                    </a:ext>
                  </a:extLst>
                </a:gridCol>
                <a:gridCol w="2045151">
                  <a:extLst>
                    <a:ext uri="{9D8B030D-6E8A-4147-A177-3AD203B41FA5}">
                      <a16:colId xmlns:a16="http://schemas.microsoft.com/office/drawing/2014/main" val="1533713201"/>
                    </a:ext>
                  </a:extLst>
                </a:gridCol>
                <a:gridCol w="3809407">
                  <a:extLst>
                    <a:ext uri="{9D8B030D-6E8A-4147-A177-3AD203B41FA5}">
                      <a16:colId xmlns:a16="http://schemas.microsoft.com/office/drawing/2014/main" val="3609547165"/>
                    </a:ext>
                  </a:extLst>
                </a:gridCol>
                <a:gridCol w="1722357">
                  <a:extLst>
                    <a:ext uri="{9D8B030D-6E8A-4147-A177-3AD203B41FA5}">
                      <a16:colId xmlns:a16="http://schemas.microsoft.com/office/drawing/2014/main" val="2436711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888888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A, B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ho,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99533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Muỗi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vằn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niêm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mạc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9354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họng nhiễm siêu vi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721679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Tả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Ăn uống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âm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lần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xả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trắng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hôi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151363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mô cầu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tử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03727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não virus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loạn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tri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024661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phổi virus nặng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Tuỳ theo tác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841820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 nặng không rõ nguyên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rõ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97720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ho;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nghẹt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mỏi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ớn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lạnh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….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2218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7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523" y="2380622"/>
            <a:ext cx="7048500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661160" y="1630680"/>
            <a:ext cx="9128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>
                <a:solidFill>
                  <a:srgbClr val="0070C0"/>
                </a:solidFill>
                <a:latin typeface="Arial (Body)"/>
              </a:rPr>
              <a:t>Chân thành cảm ơn sự theo dõi của Quý vị.</a:t>
            </a:r>
          </a:p>
        </p:txBody>
      </p:sp>
    </p:spTree>
    <p:extLst>
      <p:ext uri="{BB962C8B-B14F-4D97-AF65-F5344CB8AC3E}">
        <p14:creationId xmlns:p14="http://schemas.microsoft.com/office/powerpoint/2010/main" val="249629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I.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70" y="2241261"/>
            <a:ext cx="10515600" cy="2200110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chủ yếu là TCM, SXH, Thủy đậu, Cúm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2020).</a:t>
            </a:r>
          </a:p>
          <a:p>
            <a:pPr algn="just">
              <a:buFontTx/>
              <a:buChar char="-"/>
            </a:pP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 lưu ý trong 02 tuần vừa qua (từ 03-16/4/2023), số ổ dịch COVID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trong trường học tăng đột biến 19 ổ dịch xuất hiện mới.</a:t>
            </a:r>
          </a:p>
        </p:txBody>
      </p:sp>
    </p:spTree>
    <p:extLst>
      <p:ext uri="{BB962C8B-B14F-4D97-AF65-F5344CB8AC3E}">
        <p14:creationId xmlns:p14="http://schemas.microsoft.com/office/powerpoint/2010/main" val="79311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I.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203" y="1694996"/>
            <a:ext cx="10515600" cy="10838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ổ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COVID-19,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huyết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23399"/>
              </p:ext>
            </p:extLst>
          </p:nvPr>
        </p:nvGraphicFramePr>
        <p:xfrm>
          <a:off x="2154935" y="3100325"/>
          <a:ext cx="8414105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3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vi-VN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BTN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vi-VN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trong trư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ờng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năm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19/4/2023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SXH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Thủy</a:t>
                      </a:r>
                      <a:r>
                        <a:rPr lang="vi-VN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đậu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vi-VN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9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56" t="18164" r="16496" b="23566"/>
          <a:stretch>
            <a:fillRect/>
          </a:stretch>
        </p:blipFill>
        <p:spPr bwMode="auto">
          <a:xfrm>
            <a:off x="1831708" y="1278494"/>
            <a:ext cx="7917934" cy="533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II. </a:t>
            </a:r>
            <a:r>
              <a:rPr lang="en-US" sz="3500" b="1" dirty="0" err="1"/>
              <a:t>Triển</a:t>
            </a:r>
            <a:r>
              <a:rPr lang="en-US" sz="3500" b="1" dirty="0"/>
              <a:t> </a:t>
            </a:r>
            <a:r>
              <a:rPr lang="en-US" sz="3500" b="1" dirty="0" err="1"/>
              <a:t>khai</a:t>
            </a:r>
            <a:r>
              <a:rPr lang="en-US" sz="3500" b="1" dirty="0"/>
              <a:t>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nội</a:t>
            </a:r>
            <a:r>
              <a:rPr lang="en-US" sz="3500" b="1" dirty="0"/>
              <a:t> dung </a:t>
            </a:r>
            <a:r>
              <a:rPr lang="en-US" sz="3500" b="1" dirty="0" err="1"/>
              <a:t>phòng</a:t>
            </a:r>
            <a:r>
              <a:rPr lang="en-US" sz="3500" b="1" dirty="0"/>
              <a:t>, </a:t>
            </a:r>
            <a:r>
              <a:rPr lang="en-US" sz="3500" b="1" dirty="0" err="1"/>
              <a:t>chống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6274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5"/>
            <a:ext cx="9876154" cy="1160934"/>
          </a:xfrm>
        </p:spPr>
        <p:txBody>
          <a:bodyPr/>
          <a:lstStyle/>
          <a:p>
            <a:pPr algn="ctr"/>
            <a:r>
              <a:rPr lang="en-US" b="1"/>
              <a:t>NỘI DUNG </a:t>
            </a:r>
          </a:p>
        </p:txBody>
      </p:sp>
      <p:pic>
        <p:nvPicPr>
          <p:cNvPr id="7" name="Google Shape;329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871447" y="168463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30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85596" y="2786246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31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23312" y="500942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32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33864" y="3803231"/>
            <a:ext cx="877613" cy="87759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33;p36"/>
          <p:cNvSpPr txBox="1">
            <a:spLocks/>
          </p:cNvSpPr>
          <p:nvPr/>
        </p:nvSpPr>
        <p:spPr>
          <a:xfrm>
            <a:off x="1879610" y="2319225"/>
            <a:ext cx="2114700" cy="462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Bef>
                <a:spcPts val="0"/>
              </a:spcBef>
            </a:pPr>
            <a:r>
              <a:rPr lang="en-US"/>
              <a:t>Our center</a:t>
            </a:r>
          </a:p>
        </p:txBody>
      </p:sp>
      <p:sp>
        <p:nvSpPr>
          <p:cNvPr id="16" name="Google Shape;338;p36"/>
          <p:cNvSpPr txBox="1">
            <a:spLocks/>
          </p:cNvSpPr>
          <p:nvPr/>
        </p:nvSpPr>
        <p:spPr>
          <a:xfrm>
            <a:off x="863253" y="199249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7" name="Google Shape;339;p36"/>
          <p:cNvSpPr txBox="1">
            <a:spLocks/>
          </p:cNvSpPr>
          <p:nvPr/>
        </p:nvSpPr>
        <p:spPr>
          <a:xfrm>
            <a:off x="1712116" y="1773563"/>
            <a:ext cx="10127582" cy="82953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, </a:t>
            </a:r>
            <a:r>
              <a:rPr lang="en-US" b="1" dirty="0" err="1"/>
              <a:t>phát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, </a:t>
            </a:r>
            <a:r>
              <a:rPr lang="en-US" b="1" dirty="0" err="1"/>
              <a:t>báo</a:t>
            </a:r>
            <a:r>
              <a:rPr lang="en-US" b="1" dirty="0"/>
              <a:t> </a:t>
            </a:r>
            <a:r>
              <a:rPr lang="en-US" b="1" dirty="0" err="1"/>
              <a:t>cáo</a:t>
            </a:r>
            <a:r>
              <a:rPr lang="en-US" b="1" dirty="0"/>
              <a:t> ca </a:t>
            </a:r>
            <a:r>
              <a:rPr lang="en-US" b="1" dirty="0" err="1"/>
              <a:t>nghi</a:t>
            </a:r>
            <a:r>
              <a:rPr lang="en-US" b="1" dirty="0"/>
              <a:t> </a:t>
            </a:r>
            <a:r>
              <a:rPr lang="en-US" b="1" dirty="0" err="1"/>
              <a:t>ngờ</a:t>
            </a:r>
            <a:r>
              <a:rPr lang="en-US" b="1" dirty="0"/>
              <a:t> </a:t>
            </a:r>
            <a:r>
              <a:rPr lang="en-US" b="1" dirty="0" err="1"/>
              <a:t>hoặc</a:t>
            </a:r>
            <a:r>
              <a:rPr lang="en-US" b="1" dirty="0"/>
              <a:t> </a:t>
            </a:r>
            <a:r>
              <a:rPr lang="en-US" b="1" dirty="0" err="1"/>
              <a:t>mắc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nhiễm</a:t>
            </a:r>
            <a:endParaRPr lang="en-US" dirty="0"/>
          </a:p>
        </p:txBody>
      </p:sp>
      <p:sp>
        <p:nvSpPr>
          <p:cNvPr id="20" name="Google Shape;342;p36"/>
          <p:cNvSpPr txBox="1">
            <a:spLocks/>
          </p:cNvSpPr>
          <p:nvPr/>
        </p:nvSpPr>
        <p:spPr>
          <a:xfrm>
            <a:off x="764496" y="3054834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21" name="Google Shape;343;p36"/>
          <p:cNvSpPr txBox="1">
            <a:spLocks/>
          </p:cNvSpPr>
          <p:nvPr/>
        </p:nvSpPr>
        <p:spPr>
          <a:xfrm>
            <a:off x="775049" y="403983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22" name="Google Shape;344;p36"/>
          <p:cNvSpPr txBox="1">
            <a:spLocks/>
          </p:cNvSpPr>
          <p:nvPr/>
        </p:nvSpPr>
        <p:spPr>
          <a:xfrm>
            <a:off x="676292" y="5257935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23" name="Google Shape;339;p36"/>
          <p:cNvSpPr txBox="1">
            <a:spLocks/>
          </p:cNvSpPr>
          <p:nvPr/>
        </p:nvSpPr>
        <p:spPr>
          <a:xfrm>
            <a:off x="1757253" y="2998723"/>
            <a:ext cx="9819981" cy="543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Đẩy</a:t>
            </a:r>
            <a:r>
              <a:rPr lang="en-US" b="1" dirty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</p:txBody>
      </p:sp>
      <p:sp>
        <p:nvSpPr>
          <p:cNvPr id="24" name="Google Shape;339;p36"/>
          <p:cNvSpPr txBox="1">
            <a:spLocks/>
          </p:cNvSpPr>
          <p:nvPr/>
        </p:nvSpPr>
        <p:spPr>
          <a:xfrm>
            <a:off x="1757253" y="3887820"/>
            <a:ext cx="9548056" cy="80594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Đảm</a:t>
            </a:r>
            <a:r>
              <a:rPr lang="en-US" b="1" dirty="0"/>
              <a:t> </a:t>
            </a:r>
            <a:r>
              <a:rPr lang="en-US" b="1" dirty="0" err="1"/>
              <a:t>bảo</a:t>
            </a:r>
            <a:r>
              <a:rPr lang="en-US" b="1" dirty="0"/>
              <a:t>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cá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,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môi</a:t>
            </a:r>
            <a:r>
              <a:rPr lang="en-US" b="1" dirty="0"/>
              <a:t> </a:t>
            </a:r>
            <a:r>
              <a:rPr lang="en-US" b="1" dirty="0" err="1"/>
              <a:t>trường</a:t>
            </a:r>
            <a:endParaRPr lang="en-US" dirty="0"/>
          </a:p>
        </p:txBody>
      </p:sp>
      <p:sp>
        <p:nvSpPr>
          <p:cNvPr id="25" name="Google Shape;339;p36"/>
          <p:cNvSpPr txBox="1">
            <a:spLocks/>
          </p:cNvSpPr>
          <p:nvPr/>
        </p:nvSpPr>
        <p:spPr>
          <a:xfrm>
            <a:off x="1759132" y="4875536"/>
            <a:ext cx="9770602" cy="118328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7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79" y="1432872"/>
            <a:ext cx="11465626" cy="92945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nghi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nhiễm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9179" y="2371980"/>
            <a:ext cx="11166764" cy="4381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nghỉ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GV, NVYT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kịp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ngay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trạm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vi-VN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một trong các trường hợp sau: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lục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1); </a:t>
            </a: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 nhận nhiều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hoặc/và giáo viên, nhân viên cùng có vấn đề sức khoẻ trong cùng một thời gian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Tăng bất thường số lượng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giáo viên, nhân viên nghỉ học, nghỉ làm so với các ngày trước.</a:t>
            </a:r>
            <a:endParaRPr lang="en-US" sz="25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II. </a:t>
            </a:r>
            <a:r>
              <a:rPr lang="en-US" sz="3500" b="1" dirty="0" err="1"/>
              <a:t>Triển</a:t>
            </a:r>
            <a:r>
              <a:rPr lang="en-US" sz="3500" b="1" dirty="0"/>
              <a:t> </a:t>
            </a:r>
            <a:r>
              <a:rPr lang="en-US" sz="3500" b="1" dirty="0" err="1"/>
              <a:t>khai</a:t>
            </a:r>
            <a:r>
              <a:rPr lang="en-US" sz="3500" b="1" dirty="0"/>
              <a:t>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nội</a:t>
            </a:r>
            <a:r>
              <a:rPr lang="en-US" sz="3500" b="1" dirty="0"/>
              <a:t> dung </a:t>
            </a:r>
            <a:r>
              <a:rPr lang="en-US" sz="3500" b="1" dirty="0" err="1"/>
              <a:t>phòng</a:t>
            </a:r>
            <a:r>
              <a:rPr lang="en-US" sz="3500" b="1" dirty="0"/>
              <a:t>, </a:t>
            </a:r>
            <a:r>
              <a:rPr lang="en-US" sz="3500" b="1" dirty="0" err="1"/>
              <a:t>chống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1223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Đẩy</a:t>
            </a:r>
            <a:r>
              <a:rPr lang="en-US" b="1" dirty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,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81694" y="2242941"/>
            <a:ext cx="109411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6066" y="3272551"/>
            <a:ext cx="108461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ở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 biện pháp vệ sinh cá nhân, vệ sinh môi trường để phòng 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phát hiện và xử lý vật chứa có nguy cơ phát sinh lăng quăng tại nơi ở, làm việc và học tập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khối mầm non và tiểu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học, cần chú trọng hướng dẫn rửa tay đúng 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thói quen rửa tay.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II. </a:t>
            </a:r>
            <a:r>
              <a:rPr lang="en-US" sz="3500" b="1" dirty="0" err="1"/>
              <a:t>Triển</a:t>
            </a:r>
            <a:r>
              <a:rPr lang="en-US" sz="3500" b="1" dirty="0"/>
              <a:t> </a:t>
            </a:r>
            <a:r>
              <a:rPr lang="en-US" sz="3500" b="1" dirty="0" err="1"/>
              <a:t>khai</a:t>
            </a:r>
            <a:r>
              <a:rPr lang="en-US" sz="3500" b="1" dirty="0"/>
              <a:t>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nội</a:t>
            </a:r>
            <a:r>
              <a:rPr lang="en-US" sz="3500" b="1" dirty="0"/>
              <a:t> dung </a:t>
            </a:r>
            <a:r>
              <a:rPr lang="en-US" sz="3500" b="1" dirty="0" err="1"/>
              <a:t>phòng</a:t>
            </a:r>
            <a:r>
              <a:rPr lang="en-US" sz="3500" b="1" dirty="0"/>
              <a:t>, </a:t>
            </a:r>
            <a:r>
              <a:rPr lang="en-US" sz="3500" b="1" dirty="0" err="1"/>
              <a:t>chống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3568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Đẩy</a:t>
            </a:r>
            <a:r>
              <a:rPr lang="en-US" b="1" dirty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5072" y="2413357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”, 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072" y="3567653"/>
            <a:ext cx="11024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chương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”.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071" y="5091281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Bộ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HCDC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tâm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Đức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II. </a:t>
            </a:r>
            <a:r>
              <a:rPr lang="en-US" sz="3500" b="1" dirty="0" err="1"/>
              <a:t>Triển</a:t>
            </a:r>
            <a:r>
              <a:rPr lang="en-US" sz="3500" b="1" dirty="0"/>
              <a:t> </a:t>
            </a:r>
            <a:r>
              <a:rPr lang="en-US" sz="3500" b="1" dirty="0" err="1"/>
              <a:t>khai</a:t>
            </a:r>
            <a:r>
              <a:rPr lang="en-US" sz="3500" b="1" dirty="0"/>
              <a:t>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nội</a:t>
            </a:r>
            <a:r>
              <a:rPr lang="en-US" sz="3500" b="1" dirty="0"/>
              <a:t> dung </a:t>
            </a:r>
            <a:r>
              <a:rPr lang="en-US" sz="3500" b="1" dirty="0" err="1"/>
              <a:t>phòng</a:t>
            </a:r>
            <a:r>
              <a:rPr lang="en-US" sz="3500" b="1" dirty="0"/>
              <a:t>, </a:t>
            </a:r>
            <a:r>
              <a:rPr lang="en-US" sz="3500" b="1" dirty="0" err="1"/>
              <a:t>chống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9667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376677"/>
            <a:ext cx="11625943" cy="364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sóc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phù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cấp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riêng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/>
              <a:t>II. </a:t>
            </a:r>
            <a:r>
              <a:rPr lang="en-US" sz="3500" b="1" dirty="0" err="1"/>
              <a:t>Triển</a:t>
            </a:r>
            <a:r>
              <a:rPr lang="en-US" sz="3500" b="1" dirty="0"/>
              <a:t> </a:t>
            </a:r>
            <a:r>
              <a:rPr lang="en-US" sz="3500" b="1" dirty="0" err="1"/>
              <a:t>khai</a:t>
            </a:r>
            <a:r>
              <a:rPr lang="en-US" sz="3500" b="1" dirty="0"/>
              <a:t> </a:t>
            </a:r>
            <a:r>
              <a:rPr lang="en-US" sz="3500" b="1" dirty="0" err="1"/>
              <a:t>các</a:t>
            </a:r>
            <a:r>
              <a:rPr lang="en-US" sz="3500" b="1" dirty="0"/>
              <a:t> </a:t>
            </a:r>
            <a:r>
              <a:rPr lang="en-US" sz="3500" b="1" dirty="0" err="1"/>
              <a:t>nội</a:t>
            </a:r>
            <a:r>
              <a:rPr lang="en-US" sz="3500" b="1" dirty="0"/>
              <a:t> dung </a:t>
            </a:r>
            <a:r>
              <a:rPr lang="en-US" sz="3500" b="1" dirty="0" err="1"/>
              <a:t>phòng</a:t>
            </a:r>
            <a:r>
              <a:rPr lang="en-US" sz="3500" b="1" dirty="0"/>
              <a:t>, </a:t>
            </a:r>
            <a:r>
              <a:rPr lang="en-US" sz="3500" b="1" dirty="0" err="1"/>
              <a:t>chống</a:t>
            </a:r>
            <a:r>
              <a:rPr lang="en-US" sz="3500" b="1" dirty="0"/>
              <a:t> </a:t>
            </a:r>
            <a:r>
              <a:rPr lang="en-US" sz="3500" b="1" dirty="0" err="1"/>
              <a:t>bệnh</a:t>
            </a:r>
            <a:r>
              <a:rPr lang="en-US" sz="3500" b="1" dirty="0"/>
              <a:t> </a:t>
            </a:r>
            <a:r>
              <a:rPr lang="en-US" sz="3500" b="1" dirty="0" err="1"/>
              <a:t>truyền</a:t>
            </a:r>
            <a:r>
              <a:rPr lang="en-US" sz="3500" b="1" dirty="0"/>
              <a:t> </a:t>
            </a:r>
            <a:r>
              <a:rPr lang="en-US" sz="3500" b="1" dirty="0" err="1"/>
              <a:t>nhiễm</a:t>
            </a:r>
            <a:r>
              <a:rPr lang="en-US" sz="3500" b="1" dirty="0"/>
              <a:t> </a:t>
            </a:r>
            <a:r>
              <a:rPr lang="en-US" sz="3500" b="1" dirty="0" err="1"/>
              <a:t>trong</a:t>
            </a:r>
            <a:r>
              <a:rPr lang="en-US" sz="3500" b="1" dirty="0"/>
              <a:t> </a:t>
            </a:r>
            <a:r>
              <a:rPr lang="en-US" sz="3500" b="1" dirty="0" err="1"/>
              <a:t>trường</a:t>
            </a:r>
            <a:r>
              <a:rPr lang="en-US" sz="3500" b="1" dirty="0"/>
              <a:t> </a:t>
            </a:r>
            <a:r>
              <a:rPr lang="en-US" sz="3500" b="1" dirty="0" err="1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8010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CDC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CDC temp 1" id="{D9118189-DE2C-4CD1-A199-D4E9BF5585C5}" vid="{E6EEFF19-C172-41F7-A582-0CB512D6AD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1607</Words>
  <Application>Microsoft Office PowerPoint</Application>
  <PresentationFormat>Widescreen</PresentationFormat>
  <Paragraphs>182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(Body)</vt:lpstr>
      <vt:lpstr>Calibri</vt:lpstr>
      <vt:lpstr>Calibri Light</vt:lpstr>
      <vt:lpstr>HCDC powerpoint template</vt:lpstr>
      <vt:lpstr> NỘI DUNG CẦN LƯU Ý TRONG CÔNG TÁC PHÒNG, CHỐNG DỊCH TẠI TRƯỜNG HỌC</vt:lpstr>
      <vt:lpstr>I. Các bệnh truyền nhiễm trong trường học</vt:lpstr>
      <vt:lpstr>I. Các bệnh truyền nhiễm trong trường học</vt:lpstr>
      <vt:lpstr>II. Triển khai các nội dung phòng, chống bệnh truyền nhiễm trong trường học</vt:lpstr>
      <vt:lpstr>NỘI DUNG 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LE HOA</cp:lastModifiedBy>
  <cp:revision>264</cp:revision>
  <cp:lastPrinted>2023-04-20T06:20:41Z</cp:lastPrinted>
  <dcterms:created xsi:type="dcterms:W3CDTF">2022-12-22T09:12:06Z</dcterms:created>
  <dcterms:modified xsi:type="dcterms:W3CDTF">2023-04-20T07:39:18Z</dcterms:modified>
</cp:coreProperties>
</file>