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2" r:id="rId2"/>
    <p:sldId id="363" r:id="rId3"/>
    <p:sldId id="365" r:id="rId4"/>
    <p:sldId id="380" r:id="rId5"/>
    <p:sldId id="370" r:id="rId6"/>
    <p:sldId id="382" r:id="rId7"/>
    <p:sldId id="383" r:id="rId8"/>
    <p:sldId id="294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, Nguyen Hong Huyen" initials="LNH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4"/>
    <p:restoredTop sz="97155"/>
  </p:normalViewPr>
  <p:slideViewPr>
    <p:cSldViewPr>
      <p:cViewPr varScale="1">
        <p:scale>
          <a:sx n="72" d="100"/>
          <a:sy n="72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Zalo%20Received%20Files\Bao%20cao%20BTN%20tuan%20NOI&amp;NGOAI%20TRU%202023-TUAN%20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Zalo%20Received%20Files\Bao%20cao%20BTN%20tuan%20NOI&amp;NGOAI%20TRU%202023-TUAN%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53691311536321E-2"/>
          <c:y val="3.6616526983424449E-2"/>
          <c:w val="0.92739730733265369"/>
          <c:h val="0.71599523812977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'SXH_5 NĂM'!$D$2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'SXH_5 NĂM'!$D$3:$D$54</c:f>
              <c:numCache>
                <c:formatCode>General</c:formatCode>
                <c:ptCount val="52"/>
                <c:pt idx="0">
                  <c:v>829</c:v>
                </c:pt>
                <c:pt idx="1">
                  <c:v>765</c:v>
                </c:pt>
                <c:pt idx="2">
                  <c:v>501</c:v>
                </c:pt>
                <c:pt idx="3">
                  <c:v>437</c:v>
                </c:pt>
                <c:pt idx="4">
                  <c:v>585</c:v>
                </c:pt>
                <c:pt idx="5">
                  <c:v>432</c:v>
                </c:pt>
                <c:pt idx="6">
                  <c:v>405</c:v>
                </c:pt>
                <c:pt idx="7">
                  <c:v>406</c:v>
                </c:pt>
                <c:pt idx="8">
                  <c:v>359</c:v>
                </c:pt>
                <c:pt idx="9">
                  <c:v>316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5-4873-B639-54B6AE9B5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66"/>
        <c:axId val="559861880"/>
        <c:axId val="559861552"/>
      </c:barChart>
      <c:lineChart>
        <c:grouping val="standard"/>
        <c:varyColors val="0"/>
        <c:ser>
          <c:idx val="1"/>
          <c:order val="1"/>
          <c:tx>
            <c:strRef>
              <c:f>'SXH_5 NĂM'!$E$2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'SXH_5 NĂM'!$E$3:$E$54</c:f>
              <c:numCache>
                <c:formatCode>General</c:formatCode>
                <c:ptCount val="52"/>
                <c:pt idx="0">
                  <c:v>254</c:v>
                </c:pt>
                <c:pt idx="1">
                  <c:v>246</c:v>
                </c:pt>
                <c:pt idx="2">
                  <c:v>270</c:v>
                </c:pt>
                <c:pt idx="3">
                  <c:v>335</c:v>
                </c:pt>
                <c:pt idx="4">
                  <c:v>258</c:v>
                </c:pt>
                <c:pt idx="5">
                  <c:v>227</c:v>
                </c:pt>
                <c:pt idx="6">
                  <c:v>328</c:v>
                </c:pt>
                <c:pt idx="7">
                  <c:v>367</c:v>
                </c:pt>
                <c:pt idx="8">
                  <c:v>336</c:v>
                </c:pt>
                <c:pt idx="9">
                  <c:v>265</c:v>
                </c:pt>
                <c:pt idx="10">
                  <c:v>222</c:v>
                </c:pt>
                <c:pt idx="11">
                  <c:v>233</c:v>
                </c:pt>
                <c:pt idx="12">
                  <c:v>305</c:v>
                </c:pt>
                <c:pt idx="13">
                  <c:v>316</c:v>
                </c:pt>
                <c:pt idx="14">
                  <c:v>383</c:v>
                </c:pt>
                <c:pt idx="15">
                  <c:v>394</c:v>
                </c:pt>
                <c:pt idx="16">
                  <c:v>551</c:v>
                </c:pt>
                <c:pt idx="17">
                  <c:v>716</c:v>
                </c:pt>
                <c:pt idx="18">
                  <c:v>937</c:v>
                </c:pt>
                <c:pt idx="19">
                  <c:v>1243</c:v>
                </c:pt>
                <c:pt idx="20">
                  <c:v>1253</c:v>
                </c:pt>
                <c:pt idx="21">
                  <c:v>1596</c:v>
                </c:pt>
                <c:pt idx="22">
                  <c:v>1751</c:v>
                </c:pt>
                <c:pt idx="23">
                  <c:v>2257</c:v>
                </c:pt>
                <c:pt idx="24">
                  <c:v>2690</c:v>
                </c:pt>
                <c:pt idx="25">
                  <c:v>2943</c:v>
                </c:pt>
                <c:pt idx="26">
                  <c:v>2816</c:v>
                </c:pt>
                <c:pt idx="27">
                  <c:v>3180</c:v>
                </c:pt>
                <c:pt idx="28">
                  <c:v>3667</c:v>
                </c:pt>
                <c:pt idx="29">
                  <c:v>3224</c:v>
                </c:pt>
                <c:pt idx="30">
                  <c:v>3101</c:v>
                </c:pt>
                <c:pt idx="31">
                  <c:v>3292</c:v>
                </c:pt>
                <c:pt idx="32">
                  <c:v>3538</c:v>
                </c:pt>
                <c:pt idx="33">
                  <c:v>2989</c:v>
                </c:pt>
                <c:pt idx="34">
                  <c:v>2725</c:v>
                </c:pt>
                <c:pt idx="35">
                  <c:v>2542</c:v>
                </c:pt>
                <c:pt idx="36">
                  <c:v>2745</c:v>
                </c:pt>
                <c:pt idx="37">
                  <c:v>2856</c:v>
                </c:pt>
                <c:pt idx="38">
                  <c:v>2687</c:v>
                </c:pt>
                <c:pt idx="39">
                  <c:v>2486</c:v>
                </c:pt>
                <c:pt idx="40">
                  <c:v>2463</c:v>
                </c:pt>
                <c:pt idx="41">
                  <c:v>2202</c:v>
                </c:pt>
                <c:pt idx="42">
                  <c:v>1871</c:v>
                </c:pt>
                <c:pt idx="43">
                  <c:v>1760</c:v>
                </c:pt>
                <c:pt idx="44">
                  <c:v>1734</c:v>
                </c:pt>
                <c:pt idx="45">
                  <c:v>1461</c:v>
                </c:pt>
                <c:pt idx="46">
                  <c:v>1375</c:v>
                </c:pt>
                <c:pt idx="47">
                  <c:v>1261</c:v>
                </c:pt>
                <c:pt idx="48">
                  <c:v>1195</c:v>
                </c:pt>
                <c:pt idx="49">
                  <c:v>1211</c:v>
                </c:pt>
                <c:pt idx="50">
                  <c:v>1129</c:v>
                </c:pt>
                <c:pt idx="51">
                  <c:v>1037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05-4873-B639-54B6AE9B54C5}"/>
            </c:ext>
          </c:extLst>
        </c:ser>
        <c:ser>
          <c:idx val="2"/>
          <c:order val="2"/>
          <c:tx>
            <c:strRef>
              <c:f>'SXH_5 NĂM'!$L$2</c:f>
              <c:strCache>
                <c:ptCount val="1"/>
                <c:pt idx="0">
                  <c:v>TB 5 năm 2016-2020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'SXH_5 NĂM'!$L$3:$L$54</c:f>
              <c:numCache>
                <c:formatCode>General</c:formatCode>
                <c:ptCount val="52"/>
                <c:pt idx="0">
                  <c:v>1125.5999999999999</c:v>
                </c:pt>
                <c:pt idx="1">
                  <c:v>1062.2</c:v>
                </c:pt>
                <c:pt idx="2">
                  <c:v>953.4</c:v>
                </c:pt>
                <c:pt idx="3">
                  <c:v>863.8</c:v>
                </c:pt>
                <c:pt idx="4">
                  <c:v>687.4</c:v>
                </c:pt>
                <c:pt idx="5">
                  <c:v>601.20000000000005</c:v>
                </c:pt>
                <c:pt idx="6">
                  <c:v>631</c:v>
                </c:pt>
                <c:pt idx="7">
                  <c:v>596</c:v>
                </c:pt>
                <c:pt idx="8">
                  <c:v>523.20000000000005</c:v>
                </c:pt>
                <c:pt idx="9">
                  <c:v>460.2</c:v>
                </c:pt>
                <c:pt idx="10">
                  <c:v>398.6</c:v>
                </c:pt>
                <c:pt idx="11">
                  <c:v>346.2</c:v>
                </c:pt>
                <c:pt idx="12">
                  <c:v>325.2</c:v>
                </c:pt>
                <c:pt idx="13">
                  <c:v>293</c:v>
                </c:pt>
                <c:pt idx="14">
                  <c:v>263</c:v>
                </c:pt>
                <c:pt idx="15">
                  <c:v>272.8</c:v>
                </c:pt>
                <c:pt idx="16">
                  <c:v>268</c:v>
                </c:pt>
                <c:pt idx="17">
                  <c:v>248.2</c:v>
                </c:pt>
                <c:pt idx="18">
                  <c:v>249.4</c:v>
                </c:pt>
                <c:pt idx="19">
                  <c:v>265.8</c:v>
                </c:pt>
                <c:pt idx="20">
                  <c:v>248.8</c:v>
                </c:pt>
                <c:pt idx="21">
                  <c:v>284.39999999999998</c:v>
                </c:pt>
                <c:pt idx="22">
                  <c:v>314.2</c:v>
                </c:pt>
                <c:pt idx="23">
                  <c:v>347.6</c:v>
                </c:pt>
                <c:pt idx="24">
                  <c:v>443.2</c:v>
                </c:pt>
                <c:pt idx="25">
                  <c:v>506.6</c:v>
                </c:pt>
                <c:pt idx="26">
                  <c:v>615</c:v>
                </c:pt>
                <c:pt idx="27">
                  <c:v>718.2</c:v>
                </c:pt>
                <c:pt idx="28">
                  <c:v>744.2</c:v>
                </c:pt>
                <c:pt idx="29">
                  <c:v>819.6</c:v>
                </c:pt>
                <c:pt idx="30">
                  <c:v>870.2</c:v>
                </c:pt>
                <c:pt idx="31">
                  <c:v>884.6</c:v>
                </c:pt>
                <c:pt idx="32">
                  <c:v>966.6</c:v>
                </c:pt>
                <c:pt idx="33">
                  <c:v>1005.6</c:v>
                </c:pt>
                <c:pt idx="34">
                  <c:v>1041.5999999999999</c:v>
                </c:pt>
                <c:pt idx="35">
                  <c:v>1049.8</c:v>
                </c:pt>
                <c:pt idx="36">
                  <c:v>1171</c:v>
                </c:pt>
                <c:pt idx="37">
                  <c:v>1153.4000000000001</c:v>
                </c:pt>
                <c:pt idx="38">
                  <c:v>1065</c:v>
                </c:pt>
                <c:pt idx="39">
                  <c:v>1100.2</c:v>
                </c:pt>
                <c:pt idx="40">
                  <c:v>1050</c:v>
                </c:pt>
                <c:pt idx="41">
                  <c:v>1104.4000000000001</c:v>
                </c:pt>
                <c:pt idx="42">
                  <c:v>1164</c:v>
                </c:pt>
                <c:pt idx="43">
                  <c:v>1199.5999999999999</c:v>
                </c:pt>
                <c:pt idx="44">
                  <c:v>1236</c:v>
                </c:pt>
                <c:pt idx="45">
                  <c:v>1215</c:v>
                </c:pt>
                <c:pt idx="46">
                  <c:v>1179</c:v>
                </c:pt>
                <c:pt idx="47">
                  <c:v>1206.4000000000001</c:v>
                </c:pt>
                <c:pt idx="48">
                  <c:v>1160.2</c:v>
                </c:pt>
                <c:pt idx="49">
                  <c:v>1074.4000000000001</c:v>
                </c:pt>
                <c:pt idx="50">
                  <c:v>1012.4</c:v>
                </c:pt>
                <c:pt idx="51">
                  <c:v>1104.5999999999999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05-4873-B639-54B6AE9B5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861880"/>
        <c:axId val="559861552"/>
      </c:lineChart>
      <c:catAx>
        <c:axId val="559861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6155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5986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61880"/>
        <c:crossesAt val="2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1095233466187"/>
          <c:y val="5.5589781041276376E-2"/>
          <c:w val="0.85438242441916978"/>
          <c:h val="0.69052655722393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'TCM_5 NĂM'!$D$2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val>
            <c:numRef>
              <c:f>'TCM_5 NĂM'!$D$3:$D$54</c:f>
              <c:numCache>
                <c:formatCode>General</c:formatCode>
                <c:ptCount val="52"/>
                <c:pt idx="0">
                  <c:v>62</c:v>
                </c:pt>
                <c:pt idx="1">
                  <c:v>62</c:v>
                </c:pt>
                <c:pt idx="2">
                  <c:v>44</c:v>
                </c:pt>
                <c:pt idx="3">
                  <c:v>46</c:v>
                </c:pt>
                <c:pt idx="4">
                  <c:v>48</c:v>
                </c:pt>
                <c:pt idx="5">
                  <c:v>56</c:v>
                </c:pt>
                <c:pt idx="6">
                  <c:v>48</c:v>
                </c:pt>
                <c:pt idx="7">
                  <c:v>66</c:v>
                </c:pt>
                <c:pt idx="8">
                  <c:v>64</c:v>
                </c:pt>
                <c:pt idx="9">
                  <c:v>63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7-42EB-809D-CCEA9307F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90"/>
        <c:axId val="264962432"/>
        <c:axId val="264963968"/>
      </c:barChart>
      <c:lineChart>
        <c:grouping val="standard"/>
        <c:varyColors val="0"/>
        <c:ser>
          <c:idx val="1"/>
          <c:order val="1"/>
          <c:tx>
            <c:strRef>
              <c:f>'TCM_5 NĂM'!$E$2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'TCM_5 NĂM'!$E$3:$E$54</c:f>
              <c:numCache>
                <c:formatCode>General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11</c:v>
                </c:pt>
                <c:pt idx="8">
                  <c:v>6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10</c:v>
                </c:pt>
                <c:pt idx="13">
                  <c:v>26</c:v>
                </c:pt>
                <c:pt idx="14">
                  <c:v>51</c:v>
                </c:pt>
                <c:pt idx="15">
                  <c:v>91</c:v>
                </c:pt>
                <c:pt idx="16">
                  <c:v>100</c:v>
                </c:pt>
                <c:pt idx="17">
                  <c:v>319</c:v>
                </c:pt>
                <c:pt idx="18">
                  <c:v>609</c:v>
                </c:pt>
                <c:pt idx="19">
                  <c:v>785</c:v>
                </c:pt>
                <c:pt idx="20">
                  <c:v>1074</c:v>
                </c:pt>
                <c:pt idx="21">
                  <c:v>1082</c:v>
                </c:pt>
                <c:pt idx="22">
                  <c:v>985</c:v>
                </c:pt>
                <c:pt idx="23">
                  <c:v>1094</c:v>
                </c:pt>
                <c:pt idx="24">
                  <c:v>876</c:v>
                </c:pt>
                <c:pt idx="25">
                  <c:v>898</c:v>
                </c:pt>
                <c:pt idx="26">
                  <c:v>716</c:v>
                </c:pt>
                <c:pt idx="27">
                  <c:v>582</c:v>
                </c:pt>
                <c:pt idx="28">
                  <c:v>649</c:v>
                </c:pt>
                <c:pt idx="29">
                  <c:v>613</c:v>
                </c:pt>
                <c:pt idx="30">
                  <c:v>601</c:v>
                </c:pt>
                <c:pt idx="31">
                  <c:v>481</c:v>
                </c:pt>
                <c:pt idx="32">
                  <c:v>468</c:v>
                </c:pt>
                <c:pt idx="33">
                  <c:v>429</c:v>
                </c:pt>
                <c:pt idx="34">
                  <c:v>439</c:v>
                </c:pt>
                <c:pt idx="35">
                  <c:v>393</c:v>
                </c:pt>
                <c:pt idx="36">
                  <c:v>321</c:v>
                </c:pt>
                <c:pt idx="37">
                  <c:v>520</c:v>
                </c:pt>
                <c:pt idx="38">
                  <c:v>500</c:v>
                </c:pt>
                <c:pt idx="39">
                  <c:v>544</c:v>
                </c:pt>
                <c:pt idx="40">
                  <c:v>462</c:v>
                </c:pt>
                <c:pt idx="41">
                  <c:v>441</c:v>
                </c:pt>
                <c:pt idx="42">
                  <c:v>419</c:v>
                </c:pt>
                <c:pt idx="43">
                  <c:v>423</c:v>
                </c:pt>
                <c:pt idx="44">
                  <c:v>361</c:v>
                </c:pt>
                <c:pt idx="45">
                  <c:v>362</c:v>
                </c:pt>
                <c:pt idx="46">
                  <c:v>326</c:v>
                </c:pt>
                <c:pt idx="47">
                  <c:v>277</c:v>
                </c:pt>
                <c:pt idx="48">
                  <c:v>232</c:v>
                </c:pt>
                <c:pt idx="49">
                  <c:v>186</c:v>
                </c:pt>
                <c:pt idx="50">
                  <c:v>180</c:v>
                </c:pt>
                <c:pt idx="51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67-42EB-809D-CCEA9307F918}"/>
            </c:ext>
          </c:extLst>
        </c:ser>
        <c:ser>
          <c:idx val="2"/>
          <c:order val="2"/>
          <c:tx>
            <c:strRef>
              <c:f>'TCM_5 NĂM'!$L$2</c:f>
              <c:strCache>
                <c:ptCount val="1"/>
                <c:pt idx="0">
                  <c:v>TB 5 năm 2016-2020</c:v>
                </c:pt>
              </c:strCache>
            </c:strRef>
          </c:tx>
          <c:val>
            <c:numRef>
              <c:f>'TCM_5 NĂM'!$L$3:$L$54</c:f>
              <c:numCache>
                <c:formatCode>General</c:formatCode>
                <c:ptCount val="52"/>
                <c:pt idx="0">
                  <c:v>284</c:v>
                </c:pt>
                <c:pt idx="1">
                  <c:v>206.4</c:v>
                </c:pt>
                <c:pt idx="2">
                  <c:v>168.8</c:v>
                </c:pt>
                <c:pt idx="3">
                  <c:v>134.19999999999999</c:v>
                </c:pt>
                <c:pt idx="4">
                  <c:v>118.4</c:v>
                </c:pt>
                <c:pt idx="5">
                  <c:v>101.4</c:v>
                </c:pt>
                <c:pt idx="6">
                  <c:v>91.6</c:v>
                </c:pt>
                <c:pt idx="7">
                  <c:v>104.6</c:v>
                </c:pt>
                <c:pt idx="8">
                  <c:v>97</c:v>
                </c:pt>
                <c:pt idx="9">
                  <c:v>112.6</c:v>
                </c:pt>
                <c:pt idx="10">
                  <c:v>114</c:v>
                </c:pt>
                <c:pt idx="11">
                  <c:v>130.80000000000001</c:v>
                </c:pt>
                <c:pt idx="12">
                  <c:v>136.80000000000001</c:v>
                </c:pt>
                <c:pt idx="13">
                  <c:v>154</c:v>
                </c:pt>
                <c:pt idx="14">
                  <c:v>157</c:v>
                </c:pt>
                <c:pt idx="15">
                  <c:v>161.19999999999999</c:v>
                </c:pt>
                <c:pt idx="16">
                  <c:v>193.8</c:v>
                </c:pt>
                <c:pt idx="17">
                  <c:v>186.4</c:v>
                </c:pt>
                <c:pt idx="18">
                  <c:v>198.8</c:v>
                </c:pt>
                <c:pt idx="19">
                  <c:v>216</c:v>
                </c:pt>
                <c:pt idx="20">
                  <c:v>241</c:v>
                </c:pt>
                <c:pt idx="21">
                  <c:v>256.39999999999998</c:v>
                </c:pt>
                <c:pt idx="22">
                  <c:v>248.6</c:v>
                </c:pt>
                <c:pt idx="23">
                  <c:v>254</c:v>
                </c:pt>
                <c:pt idx="24">
                  <c:v>245.8</c:v>
                </c:pt>
                <c:pt idx="25">
                  <c:v>272.8</c:v>
                </c:pt>
                <c:pt idx="26">
                  <c:v>338.8</c:v>
                </c:pt>
                <c:pt idx="27">
                  <c:v>359.2</c:v>
                </c:pt>
                <c:pt idx="28">
                  <c:v>445.8</c:v>
                </c:pt>
                <c:pt idx="29">
                  <c:v>502.8</c:v>
                </c:pt>
                <c:pt idx="30">
                  <c:v>581</c:v>
                </c:pt>
                <c:pt idx="31">
                  <c:v>602.4</c:v>
                </c:pt>
                <c:pt idx="32">
                  <c:v>747.2</c:v>
                </c:pt>
                <c:pt idx="33">
                  <c:v>764</c:v>
                </c:pt>
                <c:pt idx="34">
                  <c:v>770.8</c:v>
                </c:pt>
                <c:pt idx="35">
                  <c:v>691.6</c:v>
                </c:pt>
                <c:pt idx="36">
                  <c:v>862.8</c:v>
                </c:pt>
                <c:pt idx="37">
                  <c:v>1162.8</c:v>
                </c:pt>
                <c:pt idx="38">
                  <c:v>1377.6</c:v>
                </c:pt>
                <c:pt idx="39">
                  <c:v>1614.4</c:v>
                </c:pt>
                <c:pt idx="40">
                  <c:v>1346.8</c:v>
                </c:pt>
                <c:pt idx="41">
                  <c:v>1264.4000000000001</c:v>
                </c:pt>
                <c:pt idx="42">
                  <c:v>1101.4000000000001</c:v>
                </c:pt>
                <c:pt idx="43">
                  <c:v>996.4</c:v>
                </c:pt>
                <c:pt idx="44">
                  <c:v>731.4</c:v>
                </c:pt>
                <c:pt idx="45">
                  <c:v>680</c:v>
                </c:pt>
                <c:pt idx="46">
                  <c:v>677.6</c:v>
                </c:pt>
                <c:pt idx="47">
                  <c:v>555</c:v>
                </c:pt>
                <c:pt idx="48">
                  <c:v>525.79999999999995</c:v>
                </c:pt>
                <c:pt idx="49">
                  <c:v>373.2</c:v>
                </c:pt>
                <c:pt idx="50">
                  <c:v>289.2</c:v>
                </c:pt>
                <c:pt idx="51">
                  <c:v>318.39999999999998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67-42EB-809D-CCEA9307F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962432"/>
        <c:axId val="264963968"/>
      </c:lineChart>
      <c:catAx>
        <c:axId val="2649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4963968"/>
        <c:crosses val="autoZero"/>
        <c:auto val="1"/>
        <c:lblAlgn val="ctr"/>
        <c:lblOffset val="100"/>
        <c:tickLblSkip val="2"/>
        <c:noMultiLvlLbl val="0"/>
      </c:catAx>
      <c:valAx>
        <c:axId val="264963968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26496243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20562675608978281"/>
          <c:y val="0.88376501354169534"/>
          <c:w val="0.5128669170681347"/>
          <c:h val="4.2706994475812748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2ADE8-CB25-4D45-B1A0-CEDB87FA85AC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FE102-E0E8-4084-8C8D-4E4579626C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FE102-E0E8-4084-8C8D-4E4579626C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4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B0A2-CAB9-48D2-B0A9-31ACF3227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FE102-E0E8-4084-8C8D-4E4579626C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7A35-738D-4BC0-B93A-7B0022A25C10}" type="datetimeFigureOut">
              <a:rPr lang="en-US" smtClean="0"/>
              <a:t>03/27/2023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980C-C6B3-4D25-8DA4-3F5DE86FE4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" t="22957" r="642" b="1555"/>
          <a:stretch/>
        </p:blipFill>
        <p:spPr>
          <a:xfrm>
            <a:off x="0" y="0"/>
            <a:ext cx="9067800" cy="6019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273" y="1066800"/>
            <a:ext cx="74114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HÌNH DỊCH BỆNH VÀ </a:t>
            </a:r>
            <a:br>
              <a:rPr lang="x-none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TÁC PHÒNG, CHỐNG DỊCH </a:t>
            </a:r>
            <a:b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TP. HỒ CHÍ MINH</a:t>
            </a:r>
            <a:endParaRPr lang="en-US" sz="2700" b="1" dirty="0">
              <a:solidFill>
                <a:srgbClr val="F867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087928" y="5011541"/>
            <a:ext cx="6858000" cy="384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5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165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65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65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65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x-none" sz="165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1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710"/>
            <a:ext cx="9144000" cy="558856"/>
          </a:xfrm>
        </p:spPr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SXH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so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2016-2020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Tp.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br>
              <a:rPr lang="en-US" sz="21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354330" y="4879821"/>
            <a:ext cx="843534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10/2023: 5.035 ca</a:t>
            </a:r>
          </a:p>
          <a:p>
            <a:pPr marL="214313" indent="-214313">
              <a:buFontTx/>
              <a:buChar char="-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(2.886 ca):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74,5%</a:t>
            </a:r>
          </a:p>
          <a:p>
            <a:pPr marL="214313" indent="-214313">
              <a:buFontTx/>
              <a:buChar char="-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2016-2020 (7.044 ca):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28,1%</a:t>
            </a:r>
          </a:p>
          <a:p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10/2023,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Thạnh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/100.000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Thạnh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27B3E5-B68B-491A-897A-950E5EAF719E}"/>
              </a:ext>
            </a:extLst>
          </p:cNvPr>
          <p:cNvGraphicFramePr>
            <a:graphicFrameLocks/>
          </p:cNvGraphicFramePr>
          <p:nvPr/>
        </p:nvGraphicFramePr>
        <p:xfrm>
          <a:off x="243349" y="1587296"/>
          <a:ext cx="8528255" cy="328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87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52672"/>
          </a:xfrm>
        </p:spPr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TCM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so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2016-2020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Tp.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25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3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b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085" y="4872499"/>
            <a:ext cx="86759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10/2023: 559 ca</a:t>
            </a:r>
          </a:p>
          <a:p>
            <a:pPr marL="214313" indent="-214313">
              <a:buFontTx/>
              <a:buChar char="-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2022 (34 ca):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1544,1%</a:t>
            </a:r>
          </a:p>
          <a:p>
            <a:pPr marL="214313" indent="-214313">
              <a:buFontTx/>
              <a:buChar char="-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2016-2020 (1.306 ca):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57,2%</a:t>
            </a:r>
          </a:p>
          <a:p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10/2023,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Gò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Vấp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/100.000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Chánh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A8FBF8-D5AA-476D-9943-A7DBEC6FC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001009"/>
              </p:ext>
            </p:extLst>
          </p:nvPr>
        </p:nvGraphicFramePr>
        <p:xfrm>
          <a:off x="0" y="1219200"/>
          <a:ext cx="9346790" cy="344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39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BF52-C4A9-F2AF-BC88-3AEBF5FE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24" y="304800"/>
            <a:ext cx="7886700" cy="1019595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1869-6345-6436-A96A-8FF95F7C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E84919-F111-7AD5-1409-4EA0CA8B1941}"/>
              </a:ext>
            </a:extLst>
          </p:cNvPr>
          <p:cNvSpPr txBox="1">
            <a:spLocks/>
          </p:cNvSpPr>
          <p:nvPr/>
        </p:nvSpPr>
        <p:spPr>
          <a:xfrm>
            <a:off x="311194" y="1840962"/>
            <a:ext cx="8522711" cy="40359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650" b="1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Sốt</a:t>
            </a: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b="1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b="1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huyết</a:t>
            </a:r>
            <a:r>
              <a:rPr lang="vi-VN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1650" b="1" dirty="0">
              <a:latin typeface="Arial (Body)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8404" indent="-257175" algn="l"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mắc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kỳ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2016-2020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kỳ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2022.</a:t>
            </a:r>
          </a:p>
          <a:p>
            <a:pPr marL="558404" indent="-257175" algn="l">
              <a:buFont typeface="Arial" panose="020B0604020202020204" pitchFamily="34" charset="0"/>
              <a:buChar char="•"/>
            </a:pP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uất hiện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ổ dịch rải rác tại các 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PX,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1-10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287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ổ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SXH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Tay </a:t>
            </a:r>
            <a:r>
              <a:rPr lang="en-US" sz="1650" b="1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b="1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miệng</a:t>
            </a: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mắc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kỳ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2016-2020;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ổ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endParaRPr lang="en-US" sz="1650" b="1" dirty="0">
              <a:latin typeface="Arial (Body)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vi-VN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Các bệnh truyền nhiễm trong </a:t>
            </a: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TCMR </a:t>
            </a:r>
            <a:r>
              <a:rPr lang="vi-VN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như sởi, bạch hầu, ho gà…)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hầu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, ho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; ca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sốt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nghi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sởi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1650" dirty="0">
              <a:latin typeface="Arial (Body)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650" b="1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Cúm</a:t>
            </a: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A/H5N1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endParaRPr lang="en-US" sz="1650" dirty="0">
              <a:latin typeface="Arial (Body)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650" b="1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Mpox</a:t>
            </a:r>
            <a:r>
              <a:rPr lang="en-US" sz="1650" b="1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650" dirty="0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 ca </a:t>
            </a:r>
            <a:r>
              <a:rPr lang="en-US" sz="1650" dirty="0" err="1">
                <a:latin typeface="Arial (Body)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endParaRPr lang="en-US" sz="165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2654" indent="-272654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50" dirty="0"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" y="1396932"/>
            <a:ext cx="9144000" cy="1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7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BF52-C4A9-F2AF-BC88-3AEBF5FE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369"/>
            <a:ext cx="7886700" cy="1162386"/>
          </a:xfrm>
        </p:spPr>
        <p:txBody>
          <a:bodyPr>
            <a:noAutofit/>
          </a:bodyPr>
          <a:lstStyle/>
          <a:p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2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1869-6345-6436-A96A-8FF95F7C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5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E84919-F111-7AD5-1409-4EA0CA8B1941}"/>
              </a:ext>
            </a:extLst>
          </p:cNvPr>
          <p:cNvSpPr txBox="1">
            <a:spLocks/>
          </p:cNvSpPr>
          <p:nvPr/>
        </p:nvSpPr>
        <p:spPr>
          <a:xfrm>
            <a:off x="435824" y="1371600"/>
            <a:ext cx="8435126" cy="44805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endParaRPr lang="en-US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654" indent="-272654" algn="just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SXH .</a:t>
            </a:r>
            <a:endParaRPr lang="vi-V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2654" indent="-272654" algn="just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ASEAN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15/6</a:t>
            </a:r>
            <a:r>
              <a:rPr lang="vi-VN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Tay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Chân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Miệng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bệnh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lây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qua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đường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tiếp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xúc</a:t>
            </a:r>
            <a:endParaRPr lang="en-US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vi-VN" sz="1500" dirty="0">
                <a:latin typeface="Arial" panose="020B0604020202020204" pitchFamily="34" charset="0"/>
                <a:cs typeface="Arial" panose="020B0604020202020204" pitchFamily="34" charset="0"/>
              </a:rPr>
              <a:t>Phối hợp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>
                <a:latin typeface="Arial" panose="020B0604020202020204" pitchFamily="34" charset="0"/>
                <a:cs typeface="Arial" panose="020B0604020202020204" pitchFamily="34" charset="0"/>
              </a:rPr>
              <a:t>ngành giáo dục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vi-VN" sz="1500" dirty="0">
                <a:latin typeface="Arial" panose="020B0604020202020204" pitchFamily="34" charset="0"/>
                <a:cs typeface="Arial" panose="020B0604020202020204" pitchFamily="34" charset="0"/>
              </a:rPr>
              <a:t> hoạt động kiểm soát bệnh truyền nhiễm tại các cơ sở giáo dục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Tăng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cường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chùm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bệnh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lang="vi-VN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</a:pP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Cúm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gia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cầm</a:t>
            </a:r>
            <a:endParaRPr lang="en-US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Tăng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cường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đặc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biệt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dựa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kiện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sớm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lấy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mẫu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XN ca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ngờ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tại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CSKCB (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công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644/TTKSBT-BTN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ngày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06/03/2023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HCDC).</a:t>
            </a:r>
          </a:p>
        </p:txBody>
      </p:sp>
    </p:spTree>
    <p:extLst>
      <p:ext uri="{BB962C8B-B14F-4D97-AF65-F5344CB8AC3E}">
        <p14:creationId xmlns:p14="http://schemas.microsoft.com/office/powerpoint/2010/main" val="263970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52002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B20F5-101A-56F8-F924-3193C2A7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7398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 err="1">
                <a:solidFill>
                  <a:srgbClr val="0070C0"/>
                </a:solidFill>
              </a:rPr>
              <a:t>Các</a:t>
            </a:r>
            <a:r>
              <a:rPr lang="en-US" sz="4000" dirty="0">
                <a:solidFill>
                  <a:srgbClr val="0070C0"/>
                </a:solidFill>
              </a:rPr>
              <a:t> ca </a:t>
            </a:r>
            <a:r>
              <a:rPr lang="en-US" sz="4000" dirty="0" err="1">
                <a:solidFill>
                  <a:srgbClr val="0070C0"/>
                </a:solidFill>
              </a:rPr>
              <a:t>nghi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ngờ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cúm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gần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đây</a:t>
            </a:r>
            <a:r>
              <a:rPr lang="en-US" sz="4000" dirty="0">
                <a:solidFill>
                  <a:srgbClr val="0070C0"/>
                </a:solidFill>
              </a:rPr>
              <a:t>… 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DE4516-5BD4-66EB-2C36-BDA1B53A8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7" y="1371600"/>
            <a:ext cx="4369713" cy="509302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D8EC158-4FA1-6511-9C75-C3002B726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16" y="1371600"/>
            <a:ext cx="4001173" cy="4906369"/>
          </a:xfrm>
          <a:prstGeom prst="rect">
            <a:avLst/>
          </a:prstGeom>
        </p:spPr>
      </p:pic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316" y="6277971"/>
            <a:ext cx="5163684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5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66CBF13-BC50-8D7C-E54C-50A88D34F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9" y="838200"/>
            <a:ext cx="3847338" cy="4419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81CCBC-5651-8620-DD80-92770EA6D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1"/>
            <a:ext cx="3989195" cy="4495799"/>
          </a:xfrm>
        </p:spPr>
      </p:pic>
    </p:spTree>
    <p:extLst>
      <p:ext uri="{BB962C8B-B14F-4D97-AF65-F5344CB8AC3E}">
        <p14:creationId xmlns:p14="http://schemas.microsoft.com/office/powerpoint/2010/main" val="385510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160338"/>
            <a:ext cx="9207573" cy="715962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ở</a:t>
            </a:r>
            <a:r>
              <a:rPr lang="en-US" sz="4000" b="1" dirty="0">
                <a:solidFill>
                  <a:srgbClr val="0070C0"/>
                </a:solidFill>
              </a:rPr>
              <a:t> TPHCM…</a:t>
            </a:r>
          </a:p>
        </p:txBody>
      </p:sp>
      <p:sp>
        <p:nvSpPr>
          <p:cNvPr id="4" name="AutoShape 2" descr="image.png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F2E057-6E7F-EA5F-F1ED-D39F2195B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845425" cy="51342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object 25"/>
          <p:cNvSpPr/>
          <p:nvPr/>
        </p:nvSpPr>
        <p:spPr>
          <a:xfrm>
            <a:off x="706445" y="6111930"/>
            <a:ext cx="7561427" cy="123238"/>
          </a:xfrm>
          <a:custGeom>
            <a:avLst/>
            <a:gdLst/>
            <a:ahLst/>
            <a:cxnLst/>
            <a:rect l="l" t="t" r="r" b="b"/>
            <a:pathLst>
              <a:path w="20104100" h="245744">
                <a:moveTo>
                  <a:pt x="20104100" y="0"/>
                </a:moveTo>
                <a:lnTo>
                  <a:pt x="0" y="0"/>
                </a:lnTo>
                <a:lnTo>
                  <a:pt x="0" y="245411"/>
                </a:lnTo>
                <a:lnTo>
                  <a:pt x="20104100" y="24541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D7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6" descr="https://img.thuthuatphanmem.vn/uploads/2018/10/13/anh-cam-on-dep-va-y-nghia_043633486.jpg">
            <a:extLst>
              <a:ext uri="{FF2B5EF4-FFF2-40B4-BE49-F238E27FC236}">
                <a16:creationId xmlns:a16="http://schemas.microsoft.com/office/drawing/2014/main" id="{556D7575-3736-C9E9-252C-C12E692D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" y="622832"/>
            <a:ext cx="7799761" cy="51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557</Words>
  <Application>Microsoft Office PowerPoint</Application>
  <PresentationFormat>On-screen Show (4:3)</PresentationFormat>
  <Paragraphs>42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(Body)</vt:lpstr>
      <vt:lpstr>Calibri</vt:lpstr>
      <vt:lpstr>Wingdings</vt:lpstr>
      <vt:lpstr>Office Theme</vt:lpstr>
      <vt:lpstr>PowerPoint Presentation</vt:lpstr>
      <vt:lpstr>Diễn tiến bệnh SXH năm 2023 so với 2022 và  trung bình 5 năm 2016-2020 tại Tp. Hồ Chí Minh </vt:lpstr>
      <vt:lpstr>Diễn tiến bệnh TCM năm 2023 so với 2022 và  trung bình 5 năm 2016-2020 tại Tp. Hồ Chí Minh </vt:lpstr>
      <vt:lpstr>Nhận định tình hình dịch bệnh trong 3 tháng đầu năm</vt:lpstr>
      <vt:lpstr>Hoạt động sắp tới: Duy trì các hoạt động thường quy, đặc biệt lưu ý một số hoạt động sau</vt:lpstr>
      <vt:lpstr>Các ca nghi ngờ cúm gần đây… </vt:lpstr>
      <vt:lpstr>PowerPoint Presentation</vt:lpstr>
      <vt:lpstr>Và ở TPHCM…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Cúm mùa-  Nguy cơ và lợi ích của tiêm phòng vaccin cúm tứ giá</dc:title>
  <dc:creator>DsThanhTrang</dc:creator>
  <cp:lastModifiedBy>On Thanh Hoang</cp:lastModifiedBy>
  <cp:revision>34</cp:revision>
  <dcterms:created xsi:type="dcterms:W3CDTF">1900-01-01T00:00:00Z</dcterms:created>
  <dcterms:modified xsi:type="dcterms:W3CDTF">2023-03-27T08:43:34Z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99EECF3B4D7A88A9C5ED1F6428B67D95_32</vt:lpwstr>
  </property>
  <property fmtid="{D5CDD505-2E9C-101B-9397-08002B2CF9AE}" pid="3" name="KSOProductBuildVer">
    <vt:lpwstr>2052-11.33.0</vt:lpwstr>
  </property>
</Properties>
</file>