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4" r:id="rId6"/>
    <p:sldId id="273" r:id="rId7"/>
    <p:sldId id="275" r:id="rId8"/>
    <p:sldId id="276" r:id="rId9"/>
    <p:sldId id="277" r:id="rId10"/>
    <p:sldId id="278" r:id="rId11"/>
    <p:sldId id="279" r:id="rId12"/>
    <p:sldId id="280" r:id="rId13"/>
    <p:sldId id="286" r:id="rId14"/>
    <p:sldId id="285" r:id="rId15"/>
    <p:sldId id="284" r:id="rId16"/>
    <p:sldId id="283" r:id="rId17"/>
    <p:sldId id="282" r:id="rId18"/>
    <p:sldId id="281" r:id="rId19"/>
    <p:sldId id="287" r:id="rId20"/>
    <p:sldId id="288" r:id="rId21"/>
    <p:sldId id="289" r:id="rId22"/>
    <p:sldId id="290" r:id="rId23"/>
    <p:sldId id="292"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CCCCFF"/>
    <a:srgbClr val="FFCCCC"/>
    <a:srgbClr val="CCFFFF"/>
    <a:srgbClr val="FFCCFF"/>
    <a:srgbClr val="CCFF99"/>
    <a:srgbClr val="FFFFCC"/>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AD13201A-2041-4F32-9020-3575692A0387}" type="datetimeFigureOut">
              <a:rPr lang="en-US" smtClean="0"/>
              <a:pPr>
                <a:defRPr/>
              </a:pPr>
              <a:t>7/11/2023</a:t>
            </a:fld>
            <a:endParaRPr lang="en-US"/>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B3F5EF17-F487-4D5C-BF81-677628D5B41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B0C3BA-A54E-4D3C-B1AC-8990CE66432A}" type="datetimeFigureOut">
              <a:rPr lang="en-US" smtClean="0"/>
              <a:pPr>
                <a:defRPr/>
              </a:pPr>
              <a:t>7/11/2023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C8B39A-10D1-487A-8C5D-F884AAC74A6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F5026A-EEC4-43D1-9F70-E515550F1279}" type="datetimeFigureOut">
              <a:rPr lang="en-US" smtClean="0"/>
              <a:pPr>
                <a:defRPr/>
              </a:pPr>
              <a:t>7/11/2023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8F1103-4556-4080-A287-8174C215B05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06536B5-00EC-44A3-8CDA-38BD1E6E933D}" type="datetimeFigureOut">
              <a:rPr lang="en-US" smtClean="0"/>
              <a:pPr>
                <a:defRPr/>
              </a:pPr>
              <a:t>7/11/2023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78071B-D9B6-443A-A596-6F819CAD67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5D1FEA-93C9-4C2B-86AF-C9626D554624}" type="datetimeFigureOut">
              <a:rPr lang="en-US" smtClean="0"/>
              <a:pPr>
                <a:defRPr/>
              </a:pPr>
              <a:t>7/11/2023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874460-C338-4894-8DD9-C704ECEDCA9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3B00D05A-21EE-4FF6-85CA-800735D6DA82}" type="datetimeFigureOut">
              <a:rPr lang="en-US" smtClean="0"/>
              <a:pPr>
                <a:defRPr/>
              </a:pPr>
              <a:t>7/11/2023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F6E4D7-8C3C-4015-8724-323309F57B5F}" type="slidenum">
              <a:rPr lang="en-US" smtClean="0"/>
              <a:pPr>
                <a:defRPr/>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7D2325B5-9EF8-4D82-B0EE-B17EE447727D}" type="datetimeFigureOut">
              <a:rPr lang="en-US" smtClean="0"/>
              <a:pPr>
                <a:defRPr/>
              </a:pPr>
              <a:t>7/11/2023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88029FA-ACBE-4264-9790-60D899A019AB}" type="slidenum">
              <a:rPr lang="en-US" smtClean="0"/>
              <a:pPr>
                <a:defRPr/>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CD1B2F-DC30-45F2-87FD-3D56223CCB9D}" type="datetimeFigureOut">
              <a:rPr lang="en-US" smtClean="0"/>
              <a:pPr>
                <a:defRPr/>
              </a:pPr>
              <a:t>7/11/2023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6A13D8D-EF8C-4D38-974A-F1E4A71866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D1D0A7-79A6-48B7-8DBE-AEFB4210FAC8}" type="datetimeFigureOut">
              <a:rPr lang="en-US" smtClean="0"/>
              <a:pPr>
                <a:defRPr/>
              </a:pPr>
              <a:t>7/11/2023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F2F085-98FC-4CAE-BB6B-012CB428AA9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fld id="{A8A201CD-7DC0-4EDA-A70C-E0763CC5D3E7}" type="datetimeFigureOut">
              <a:rPr lang="en-US" smtClean="0"/>
              <a:pPr>
                <a:defRPr/>
              </a:pPr>
              <a:t>7/11/2023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56888606-A54C-4309-BA34-2EBD2C378A9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fld id="{1EEAF599-E960-4373-9867-60940062C929}" type="datetimeFigureOut">
              <a:rPr lang="en-US" smtClean="0"/>
              <a:pPr>
                <a:defRPr/>
              </a:pPr>
              <a:t>7/11/2023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12E5D86B-CE55-41B5-A157-ACB4145E22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68878852-0D0D-4224-BBEE-9C30AAEA9B19}" type="datetimeFigureOut">
              <a:rPr lang="en-US" smtClean="0"/>
              <a:pPr>
                <a:defRPr/>
              </a:pPr>
              <a:t>7/11/2023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5E0EC104-33B6-4692-8B0D-39FB690D75E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13" name="Rectangle 12"/>
          <p:cNvSpPr/>
          <p:nvPr/>
        </p:nvSpPr>
        <p:spPr>
          <a:xfrm>
            <a:off x="1973162" y="5181600"/>
            <a:ext cx="5816016" cy="523220"/>
          </a:xfrm>
          <a:prstGeom prst="rect">
            <a:avLst/>
          </a:prstGeom>
          <a:noFill/>
        </p:spPr>
        <p:txBody>
          <a:bodyPr wrap="none">
            <a:spAutoFit/>
          </a:bodyPr>
          <a:lstStyle/>
          <a:p>
            <a:pPr algn="ctr" fontAlgn="auto">
              <a:spcBef>
                <a:spcPts val="0"/>
              </a:spcBef>
              <a:spcAft>
                <a:spcPts val="0"/>
              </a:spcAft>
              <a:defRPr/>
            </a:pPr>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T</a:t>
            </a:r>
            <a:r>
              <a:rPr lang="vi-VN"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ân Bình, ngày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17</a:t>
            </a:r>
            <a:r>
              <a:rPr lang="vi-VN"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tháng </a:t>
            </a:r>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7</a:t>
            </a:r>
            <a:r>
              <a:rPr lang="vi-VN"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năm </a:t>
            </a:r>
            <a:r>
              <a:rPr lang="vi-VN"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20</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23</a:t>
            </a:r>
            <a:endPar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Rectangle 1"/>
          <p:cNvSpPr/>
          <p:nvPr/>
        </p:nvSpPr>
        <p:spPr>
          <a:xfrm>
            <a:off x="1029528" y="990600"/>
            <a:ext cx="706731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600" b="1" dirty="0" smtClean="0">
                <a:ln w="11430"/>
                <a:solidFill>
                  <a:srgbClr val="C00000"/>
                </a:solidFill>
                <a:effectLst>
                  <a:outerShdw blurRad="50800" dist="39000" dir="5460000" algn="tl">
                    <a:srgbClr val="000000">
                      <a:alpha val="38000"/>
                    </a:srgbClr>
                  </a:outerShdw>
                </a:effectLst>
              </a:rPr>
              <a:t>SINH HOẠT NGÀY PHÁP LUẬT </a:t>
            </a:r>
          </a:p>
          <a:p>
            <a:pPr algn="ctr">
              <a:lnSpc>
                <a:spcPct val="150000"/>
              </a:lnSpc>
              <a:defRPr/>
            </a:pPr>
            <a:r>
              <a:rPr lang="en-US" sz="3600" b="1" dirty="0" smtClean="0">
                <a:ln w="11430"/>
                <a:solidFill>
                  <a:srgbClr val="C00000"/>
                </a:solidFill>
                <a:effectLst>
                  <a:outerShdw blurRad="50800" dist="39000" dir="5460000" algn="tl">
                    <a:srgbClr val="000000">
                      <a:alpha val="38000"/>
                    </a:srgbClr>
                  </a:outerShdw>
                </a:effectLst>
              </a:rPr>
              <a:t>THÁNG </a:t>
            </a:r>
            <a:r>
              <a:rPr lang="en-US" sz="3600" b="1" dirty="0" smtClean="0">
                <a:ln w="11430"/>
                <a:solidFill>
                  <a:srgbClr val="C00000"/>
                </a:solidFill>
                <a:effectLst>
                  <a:outerShdw blurRad="50800" dist="39000" dir="5460000" algn="tl">
                    <a:srgbClr val="000000">
                      <a:alpha val="38000"/>
                    </a:srgbClr>
                  </a:outerShdw>
                </a:effectLst>
              </a:rPr>
              <a:t>6+7</a:t>
            </a:r>
            <a:endParaRPr lang="en-US" sz="3600" dirty="0">
              <a:ln w="11430"/>
              <a:solidFill>
                <a:srgbClr val="C00000"/>
              </a:solidFill>
              <a:effectLst>
                <a:outerShdw blurRad="50800" dist="39000" dir="5460000" algn="tl">
                  <a:srgbClr val="000000">
                    <a:alpha val="38000"/>
                  </a:srgbClr>
                </a:outerShdw>
              </a:effectLst>
            </a:endParaRPr>
          </a:p>
        </p:txBody>
      </p:sp>
      <p:sp>
        <p:nvSpPr>
          <p:cNvPr id="8" name="Title 1"/>
          <p:cNvSpPr txBox="1">
            <a:spLocks/>
          </p:cNvSpPr>
          <p:nvPr/>
        </p:nvSpPr>
        <p:spPr bwMode="auto">
          <a:xfrm>
            <a:off x="451799" y="17605"/>
            <a:ext cx="8229600" cy="1143000"/>
          </a:xfrm>
          <a:prstGeom prst="rect">
            <a:avLst/>
          </a:prstGeom>
          <a:noFill/>
          <a:ln w="9525">
            <a:noFill/>
            <a:miter lim="800000"/>
            <a:headEnd/>
            <a:tailEnd/>
          </a:ln>
        </p:spPr>
        <p:txBody>
          <a:bodyPr anchor="ctr">
            <a:normAutofit fontScale="97500"/>
          </a:bodyPr>
          <a:lstStyle/>
          <a:p>
            <a:pPr algn="ctr" eaLnBrk="0" fontAlgn="auto" hangingPunct="0">
              <a:spcAft>
                <a:spcPts val="0"/>
              </a:spcAft>
              <a:defRPr/>
            </a:pPr>
            <a:r>
              <a:rPr lang="en-US" sz="2000" b="1" dirty="0">
                <a:solidFill>
                  <a:srgbClr val="0000FF"/>
                </a:solidFill>
                <a:latin typeface="Times New Roman" pitchFamily="18" charset="0"/>
                <a:ea typeface="+mj-ea"/>
                <a:cs typeface="Times New Roman" pitchFamily="18" charset="0"/>
              </a:rPr>
              <a:t>ỦY BAN NHÂN DÂN QUẬN TÂN BÌNH</a:t>
            </a:r>
            <a:br>
              <a:rPr lang="en-US" sz="2000" b="1" dirty="0">
                <a:solidFill>
                  <a:srgbClr val="0000FF"/>
                </a:solidFill>
                <a:latin typeface="Times New Roman" pitchFamily="18" charset="0"/>
                <a:ea typeface="+mj-ea"/>
                <a:cs typeface="Times New Roman" pitchFamily="18" charset="0"/>
              </a:rPr>
            </a:br>
            <a:r>
              <a:rPr lang="en-US" sz="2000" b="1" dirty="0">
                <a:solidFill>
                  <a:srgbClr val="0000FF"/>
                </a:solidFill>
                <a:latin typeface="Times New Roman" pitchFamily="18" charset="0"/>
                <a:ea typeface="+mj-ea"/>
                <a:cs typeface="Times New Roman" pitchFamily="18" charset="0"/>
              </a:rPr>
              <a:t>TRƯỜNG MẦM NON </a:t>
            </a:r>
            <a:r>
              <a:rPr lang="en-US" sz="2000" b="1" dirty="0" smtClean="0">
                <a:solidFill>
                  <a:srgbClr val="0000FF"/>
                </a:solidFill>
                <a:latin typeface="Times New Roman" pitchFamily="18" charset="0"/>
                <a:ea typeface="+mj-ea"/>
                <a:cs typeface="Times New Roman" pitchFamily="18" charset="0"/>
              </a:rPr>
              <a:t>14</a:t>
            </a:r>
            <a:endParaRPr lang="en-US" sz="2000" b="1" dirty="0">
              <a:solidFill>
                <a:srgbClr val="0000FF"/>
              </a:solidFill>
              <a:latin typeface="Times New Roman" pitchFamily="18" charset="0"/>
              <a:ea typeface="+mj-ea"/>
              <a:cs typeface="Times New Roman" pitchFamily="18" charset="0"/>
            </a:endParaRPr>
          </a:p>
        </p:txBody>
      </p:sp>
      <p:sp>
        <p:nvSpPr>
          <p:cNvPr id="9" name="Title 1"/>
          <p:cNvSpPr txBox="1">
            <a:spLocks/>
          </p:cNvSpPr>
          <p:nvPr/>
        </p:nvSpPr>
        <p:spPr bwMode="auto">
          <a:xfrm>
            <a:off x="450662" y="2590798"/>
            <a:ext cx="8458200" cy="2590801"/>
          </a:xfrm>
          <a:prstGeom prst="rect">
            <a:avLst/>
          </a:prstGeom>
          <a:noFill/>
          <a:ln w="9525">
            <a:noFill/>
            <a:miter lim="800000"/>
            <a:headEnd/>
            <a:tailEnd/>
          </a:ln>
        </p:spPr>
        <p:txBody>
          <a:bodyPr anchor="t">
            <a:noAutofit/>
          </a:bodyPr>
          <a:lstStyle/>
          <a:p>
            <a:endParaRPr lang="en-US" sz="2000" b="1" dirty="0" smtClean="0">
              <a:solidFill>
                <a:srgbClr val="0000FF"/>
              </a:solidFill>
              <a:latin typeface="Times New Roman"/>
              <a:ea typeface="Times New Roman"/>
            </a:endParaRPr>
          </a:p>
          <a:p>
            <a:pPr algn="ctr"/>
            <a:r>
              <a:rPr lang="vi-VN" sz="4000" b="1" dirty="0" smtClean="0">
                <a:solidFill>
                  <a:srgbClr val="0000FF"/>
                </a:solidFill>
                <a:latin typeface="Times New Roman"/>
                <a:ea typeface="Times New Roman"/>
              </a:rPr>
              <a:t>Luật </a:t>
            </a:r>
            <a:r>
              <a:rPr lang="vi-VN" sz="4000" b="1" dirty="0">
                <a:solidFill>
                  <a:srgbClr val="0000FF"/>
                </a:solidFill>
                <a:latin typeface="Times New Roman"/>
                <a:ea typeface="Times New Roman"/>
              </a:rPr>
              <a:t>số 24/2018/QH14 ngày 12 tháng 6 năm 2018 quy định về luật an ninh </a:t>
            </a:r>
            <a:r>
              <a:rPr lang="vi-VN" sz="4000" b="1" dirty="0" smtClean="0">
                <a:solidFill>
                  <a:srgbClr val="0000FF"/>
                </a:solidFill>
                <a:latin typeface="Times New Roman"/>
                <a:ea typeface="Times New Roman"/>
              </a:rPr>
              <a:t>mạng</a:t>
            </a:r>
            <a:endParaRPr lang="en-US" sz="4000" b="1" dirty="0">
              <a:solidFill>
                <a:srgbClr val="0000FF"/>
              </a:solidFill>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133601"/>
            <a:ext cx="8610600" cy="6096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Tài khoản cá nhân sẽ được bảo vệ tốt hơn</a:t>
            </a:r>
            <a:endParaRPr lang="en-US" sz="2400">
              <a:solidFill>
                <a:prstClr val="white"/>
              </a:solidFill>
              <a:latin typeface="Times New Roman" pitchFamily="18" charset="0"/>
              <a:cs typeface="Times New Roman" pitchFamily="18" charset="0"/>
            </a:endParaRPr>
          </a:p>
        </p:txBody>
      </p:sp>
      <p:sp>
        <p:nvSpPr>
          <p:cNvPr id="14" name="Rounded Rectangle 13"/>
          <p:cNvSpPr/>
          <p:nvPr/>
        </p:nvSpPr>
        <p:spPr>
          <a:xfrm>
            <a:off x="347733" y="2729554"/>
            <a:ext cx="8594678" cy="121920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Luật an ninh mạng phù hợp với thông lệ quốc tế, không cản trở hoạt động của doanh nghiệp, không cản trở Việt Nam thực hiện các cam kết quốc tế </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847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17144" y="18197"/>
            <a:ext cx="9144000" cy="6894394"/>
          </a:xfrm>
          <a:prstGeom prst="rect">
            <a:avLst/>
          </a:prstGeom>
          <a:noFill/>
          <a:ln w="9525">
            <a:noFill/>
            <a:miter lim="800000"/>
            <a:headEnd/>
            <a:tailEnd/>
          </a:ln>
        </p:spPr>
      </p:pic>
      <p:sp>
        <p:nvSpPr>
          <p:cNvPr id="2" name="Cloud 1"/>
          <p:cNvSpPr/>
          <p:nvPr/>
        </p:nvSpPr>
        <p:spPr>
          <a:xfrm>
            <a:off x="381000" y="914400"/>
            <a:ext cx="8077200" cy="3810000"/>
          </a:xfrm>
          <a:prstGeom prst="cloud">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452775" y="2034570"/>
            <a:ext cx="6340197" cy="14784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LÀM SAO ĐỂ KHÔNG VI PHẠM </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LUẬT AN NINH MẠNG</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782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0949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71734" y="4039738"/>
            <a:ext cx="8594678" cy="913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dâm ô, tệ nạn xã hội, phá hội thuần phong mỹ tục của dân tộc và đạo đức nhân loại.</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71734" y="4039738"/>
            <a:ext cx="8594678" cy="913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dâm ô, tệ nạn xã hội, phá hội thuần phong mỹ tục của dân tộc và đạo đức nhân loại.</a:t>
            </a:r>
            <a:endParaRPr lang="en-US" sz="2800">
              <a:solidFill>
                <a:srgbClr val="0000FF"/>
              </a:solidFill>
              <a:latin typeface="Times New Roman" pitchFamily="18" charset="0"/>
              <a:ea typeface="Calibri"/>
              <a:cs typeface="Times New Roman" pitchFamily="18" charset="0"/>
            </a:endParaRPr>
          </a:p>
        </p:txBody>
      </p:sp>
      <p:sp>
        <p:nvSpPr>
          <p:cNvPr id="17" name="Rounded Rectangle 16"/>
          <p:cNvSpPr/>
          <p:nvPr/>
        </p:nvSpPr>
        <p:spPr>
          <a:xfrm>
            <a:off x="425355" y="4932528"/>
            <a:ext cx="8610600" cy="782471"/>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sản xuất các phần mềm gây hại trong hoạt động của máy tính viễn thông</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72481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5922" y="0"/>
            <a:ext cx="9144000" cy="6858000"/>
          </a:xfrm>
          <a:prstGeom prst="rect">
            <a:avLst/>
          </a:prstGeom>
          <a:noFill/>
          <a:ln w="9525">
            <a:noFill/>
            <a:miter lim="800000"/>
            <a:headEnd/>
            <a:tailEnd/>
          </a:ln>
        </p:spPr>
      </p:pic>
      <p:pic>
        <p:nvPicPr>
          <p:cNvPr id="10" name="Picture 9" descr="Những điều cần biết về luật an ninh mạng"/>
          <p:cNvPicPr/>
          <p:nvPr/>
        </p:nvPicPr>
        <p:blipFill>
          <a:blip r:embed="rId3">
            <a:extLst>
              <a:ext uri="{28A0092B-C50C-407E-A947-70E740481C1C}">
                <a14:useLocalDpi xmlns:a14="http://schemas.microsoft.com/office/drawing/2010/main" val="0"/>
              </a:ext>
            </a:extLst>
          </a:blip>
          <a:srcRect/>
          <a:stretch>
            <a:fillRect/>
          </a:stretch>
        </p:blipFill>
        <p:spPr bwMode="auto">
          <a:xfrm>
            <a:off x="-15922" y="-14785"/>
            <a:ext cx="9334500" cy="7029734"/>
          </a:xfrm>
          <a:prstGeom prst="rect">
            <a:avLst/>
          </a:prstGeom>
          <a:noFill/>
          <a:ln>
            <a:noFill/>
          </a:ln>
        </p:spPr>
      </p:pic>
      <p:sp>
        <p:nvSpPr>
          <p:cNvPr id="4" name="Rectangle 3"/>
          <p:cNvSpPr/>
          <p:nvPr/>
        </p:nvSpPr>
        <p:spPr>
          <a:xfrm>
            <a:off x="2346278" y="6098274"/>
            <a:ext cx="6781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Times New Roman" pitchFamily="18" charset="0"/>
                <a:cs typeface="Times New Roman" pitchFamily="18" charset="0"/>
              </a:rPr>
              <a:t>CÓ HIỆU LỰC TỪ NGÀY 01-01-2019</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369959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12761" y="4372976"/>
            <a:ext cx="8594678" cy="880284"/>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12761" y="4372976"/>
            <a:ext cx="8594678" cy="880284"/>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12761" y="5253260"/>
            <a:ext cx="8594678" cy="12999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được </a:t>
            </a:r>
            <a:r>
              <a:rPr lang="en-US" sz="2400">
                <a:solidFill>
                  <a:srgbClr val="0000FF"/>
                </a:solidFill>
                <a:latin typeface="Times New Roman" pitchFamily="18" charset="0"/>
                <a:ea typeface="Times New Roman"/>
                <a:cs typeface="Times New Roman" pitchFamily="18" charset="0"/>
              </a:rPr>
              <a:t>xâm nhập vào mạng máy tính của các doanh nghiệp, cá nhân để “ăn cắp” thông tin, xâm phạm chủ quyền và lợi ích của tổ chức, cá nhân để trục lợi.</a:t>
            </a:r>
            <a:endParaRPr lang="en-US" sz="2800">
              <a:solidFill>
                <a:srgbClr val="0000FF"/>
              </a:solidFill>
              <a:latin typeface="Times New Roman" pitchFamily="18" charset="0"/>
              <a:ea typeface="Calibri"/>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52400" y="18197"/>
            <a:ext cx="9144000" cy="6894394"/>
          </a:xfrm>
          <a:prstGeom prst="rect">
            <a:avLst/>
          </a:prstGeom>
          <a:noFill/>
          <a:ln w="9525">
            <a:noFill/>
            <a:miter lim="800000"/>
            <a:headEnd/>
            <a:tailEnd/>
          </a:ln>
        </p:spPr>
      </p:pic>
      <p:sp>
        <p:nvSpPr>
          <p:cNvPr id="8" name="Rectangle 7"/>
          <p:cNvSpPr/>
          <p:nvPr/>
        </p:nvSpPr>
        <p:spPr>
          <a:xfrm>
            <a:off x="0" y="279906"/>
            <a:ext cx="8371030" cy="5447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Luật an ninh mạng không cấm phát ngôn trên mạng, </a:t>
            </a:r>
          </a:p>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nhưng bạn phải chịu trách nhiệm về phát ngôn của mình. Khi bạn bị mất an ninh trên mạng, Luật an ninh mạng bảo vệ bạn.</a:t>
            </a:r>
          </a:p>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Mọi người dân đều được quyền bày tỏ chính kiến của mình nhưng không vi phạm pháp luật.</a:t>
            </a:r>
          </a:p>
          <a:p>
            <a:pPr algn="ctr">
              <a:lnSpc>
                <a:spcPct val="150000"/>
              </a:lnSpc>
              <a:defRPr/>
            </a:pPr>
            <a:r>
              <a:rPr lang="en-US" sz="3200" b="1" smtClean="0">
                <a:ln w="11430"/>
                <a:solidFill>
                  <a:srgbClr val="008000"/>
                </a:solidFill>
                <a:effectLst>
                  <a:outerShdw blurRad="50800" dist="39000" dir="5460000" algn="tl">
                    <a:srgbClr val="000000">
                      <a:alpha val="38000"/>
                    </a:srgbClr>
                  </a:outerShdw>
                </a:effectLst>
              </a:rPr>
              <a:t>NGƯỜI YÊU NƯỚC</a:t>
            </a:r>
          </a:p>
          <a:p>
            <a:pPr algn="ctr">
              <a:lnSpc>
                <a:spcPct val="150000"/>
              </a:lnSpc>
              <a:defRPr/>
            </a:pPr>
            <a:r>
              <a:rPr lang="en-US" sz="3200" b="1" smtClean="0">
                <a:ln w="11430"/>
                <a:solidFill>
                  <a:srgbClr val="008000"/>
                </a:solidFill>
                <a:effectLst>
                  <a:outerShdw blurRad="50800" dist="39000" dir="5460000" algn="tl">
                    <a:srgbClr val="000000">
                      <a:alpha val="38000"/>
                    </a:srgbClr>
                  </a:outerShdw>
                </a:effectLst>
              </a:rPr>
              <a:t> LÀ NGƯỜI KHÔNG VI PHẠM PHÁP LUẬT!</a:t>
            </a:r>
            <a:endParaRPr lang="en-US" sz="3200" dirty="0">
              <a:ln w="11430"/>
              <a:solidFill>
                <a:srgbClr val="008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45830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1066800"/>
            <a:ext cx="6400800" cy="451078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750"/>
              </a:spcAft>
            </a:pPr>
            <a:r>
              <a:rPr lang="en-US" sz="2400">
                <a:solidFill>
                  <a:srgbClr val="FF0000"/>
                </a:solidFill>
                <a:latin typeface="Times New Roman" pitchFamily="18" charset="0"/>
                <a:ea typeface="Times New Roman"/>
                <a:cs typeface="Times New Roman" pitchFamily="18" charset="0"/>
              </a:rPr>
              <a:t>Để không gặp rắc rối </a:t>
            </a:r>
            <a:r>
              <a:rPr lang="en-US" sz="2400" smtClean="0">
                <a:solidFill>
                  <a:srgbClr val="FF0000"/>
                </a:solidFill>
                <a:latin typeface="Times New Roman" pitchFamily="18" charset="0"/>
                <a:ea typeface="Times New Roman"/>
                <a:cs typeface="Times New Roman" pitchFamily="18" charset="0"/>
              </a:rPr>
              <a:t>hoặc </a:t>
            </a:r>
            <a:r>
              <a:rPr lang="en-US" sz="2400">
                <a:solidFill>
                  <a:srgbClr val="FF0000"/>
                </a:solidFill>
                <a:latin typeface="Times New Roman" pitchFamily="18" charset="0"/>
                <a:ea typeface="Times New Roman"/>
                <a:cs typeface="Times New Roman" pitchFamily="18" charset="0"/>
              </a:rPr>
              <a:t>thậm chí tránh khỏi sự truy cố trách nhiệm hình </a:t>
            </a:r>
            <a:r>
              <a:rPr lang="en-US" sz="2400" smtClean="0">
                <a:solidFill>
                  <a:srgbClr val="FF0000"/>
                </a:solidFill>
                <a:latin typeface="Times New Roman" pitchFamily="18" charset="0"/>
                <a:ea typeface="Times New Roman"/>
                <a:cs typeface="Times New Roman" pitchFamily="18" charset="0"/>
              </a:rPr>
              <a:t>sự, người </a:t>
            </a:r>
            <a:r>
              <a:rPr lang="en-US" sz="2400">
                <a:solidFill>
                  <a:srgbClr val="FF0000"/>
                </a:solidFill>
                <a:latin typeface="Times New Roman" pitchFamily="18" charset="0"/>
                <a:ea typeface="Times New Roman"/>
                <a:cs typeface="Times New Roman" pitchFamily="18" charset="0"/>
              </a:rPr>
              <a:t>sử dụng mạng cần phải lưu ý đến những nguyên tắc được nêu trên</a:t>
            </a:r>
            <a:r>
              <a:rPr lang="en-US" sz="2400" smtClean="0">
                <a:solidFill>
                  <a:srgbClr val="FF0000"/>
                </a:solidFill>
                <a:latin typeface="Times New Roman" pitchFamily="18" charset="0"/>
                <a:ea typeface="Times New Roman"/>
                <a:cs typeface="Times New Roman" pitchFamily="18" charset="0"/>
              </a:rPr>
              <a:t>.</a:t>
            </a:r>
          </a:p>
          <a:p>
            <a:pPr>
              <a:lnSpc>
                <a:spcPct val="115000"/>
              </a:lnSpc>
              <a:spcAft>
                <a:spcPts val="750"/>
              </a:spcAft>
            </a:pPr>
            <a:r>
              <a:rPr lang="en-US" sz="2400" smtClean="0">
                <a:solidFill>
                  <a:srgbClr val="FF0000"/>
                </a:solidFill>
                <a:latin typeface="Times New Roman" pitchFamily="18" charset="0"/>
                <a:ea typeface="Times New Roman"/>
                <a:cs typeface="Times New Roman" pitchFamily="18" charset="0"/>
              </a:rPr>
              <a:t>Người </a:t>
            </a:r>
            <a:r>
              <a:rPr lang="en-US" sz="2400">
                <a:solidFill>
                  <a:srgbClr val="FF0000"/>
                </a:solidFill>
                <a:latin typeface="Times New Roman" pitchFamily="18" charset="0"/>
                <a:ea typeface="Times New Roman"/>
                <a:cs typeface="Times New Roman" pitchFamily="18" charset="0"/>
              </a:rPr>
              <a:t>nào có hành vi vi phạm quy định của Luật này thì tùy theo tính chất, </a:t>
            </a:r>
            <a:r>
              <a:rPr lang="en-US" sz="2400" smtClean="0">
                <a:solidFill>
                  <a:srgbClr val="FF0000"/>
                </a:solidFill>
                <a:latin typeface="Times New Roman" pitchFamily="18" charset="0"/>
                <a:ea typeface="Times New Roman"/>
                <a:cs typeface="Times New Roman" pitchFamily="18" charset="0"/>
              </a:rPr>
              <a:t>mức </a:t>
            </a:r>
            <a:r>
              <a:rPr lang="en-US" sz="2400">
                <a:solidFill>
                  <a:srgbClr val="FF0000"/>
                </a:solidFill>
                <a:latin typeface="Times New Roman" pitchFamily="18" charset="0"/>
                <a:ea typeface="Times New Roman"/>
                <a:cs typeface="Times New Roman" pitchFamily="18" charset="0"/>
              </a:rPr>
              <a:t>độ vi phạm mà bị xử lý kỷ luật, xử phạt vi phạm hành chính  </a:t>
            </a:r>
            <a:r>
              <a:rPr lang="en-US" sz="2400" smtClean="0">
                <a:solidFill>
                  <a:srgbClr val="FF0000"/>
                </a:solidFill>
                <a:latin typeface="Times New Roman" pitchFamily="18" charset="0"/>
                <a:ea typeface="Times New Roman"/>
                <a:cs typeface="Times New Roman" pitchFamily="18" charset="0"/>
              </a:rPr>
              <a:t>hoặc </a:t>
            </a:r>
            <a:r>
              <a:rPr lang="en-US" sz="2400">
                <a:solidFill>
                  <a:srgbClr val="FF0000"/>
                </a:solidFill>
                <a:latin typeface="Times New Roman" pitchFamily="18" charset="0"/>
                <a:ea typeface="Times New Roman"/>
                <a:cs typeface="Times New Roman" pitchFamily="18" charset="0"/>
              </a:rPr>
              <a:t>bị truy cứu trách nhiệm hình sự; </a:t>
            </a:r>
            <a:r>
              <a:rPr lang="en-US" sz="2400" smtClean="0">
                <a:solidFill>
                  <a:srgbClr val="FF0000"/>
                </a:solidFill>
                <a:latin typeface="Times New Roman" pitchFamily="18" charset="0"/>
                <a:ea typeface="Times New Roman"/>
                <a:cs typeface="Times New Roman" pitchFamily="18" charset="0"/>
              </a:rPr>
              <a:t>nếu </a:t>
            </a:r>
            <a:r>
              <a:rPr lang="en-US" sz="2400">
                <a:solidFill>
                  <a:srgbClr val="FF0000"/>
                </a:solidFill>
                <a:latin typeface="Times New Roman" pitchFamily="18" charset="0"/>
                <a:ea typeface="Times New Roman"/>
                <a:cs typeface="Times New Roman" pitchFamily="18" charset="0"/>
              </a:rPr>
              <a:t>gây thiệt hại thì phải bồi thường theo quy định của pháp luật đã đề ra.</a:t>
            </a:r>
            <a:endParaRPr lang="en-US" sz="2400">
              <a:solidFill>
                <a:srgbClr val="FF000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28867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65396" y="18197"/>
            <a:ext cx="9144000" cy="6894394"/>
          </a:xfrm>
          <a:prstGeom prst="rect">
            <a:avLst/>
          </a:prstGeom>
          <a:noFill/>
          <a:ln w="9525">
            <a:noFill/>
            <a:miter lim="800000"/>
            <a:headEnd/>
            <a:tailEnd/>
          </a:ln>
        </p:spPr>
      </p:pic>
      <p:sp>
        <p:nvSpPr>
          <p:cNvPr id="6" name="Explosion 1 5"/>
          <p:cNvSpPr/>
          <p:nvPr/>
        </p:nvSpPr>
        <p:spPr>
          <a:xfrm rot="666850">
            <a:off x="111456" y="264686"/>
            <a:ext cx="8686800" cy="5755114"/>
          </a:xfrm>
          <a:prstGeom prst="irregularSeal1">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7079" y="1968779"/>
            <a:ext cx="6871560" cy="230832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TẠI SAO PHẢI</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 BAN HÀNH LUẬT AN NINH MẠNG</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13501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71082" y="-27404"/>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91152" y="1451212"/>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28094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10344"/>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04800" y="2406555"/>
            <a:ext cx="8610600" cy="689212"/>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Hậu quả của việc mất an ninh mạng để lại nhiều hệ lụy phức tạp</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68277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406554"/>
            <a:ext cx="8610600" cy="71764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Hậu quả của việc mất an ninh mạng để lại nhiều hệ lụy phức tạp</a:t>
            </a:r>
            <a:endParaRPr lang="en-US" sz="2400">
              <a:solidFill>
                <a:prstClr val="white"/>
              </a:solidFill>
              <a:latin typeface="Times New Roman" pitchFamily="18" charset="0"/>
              <a:cs typeface="Times New Roman" pitchFamily="18" charset="0"/>
            </a:endParaRPr>
          </a:p>
        </p:txBody>
      </p:sp>
      <p:sp>
        <p:nvSpPr>
          <p:cNvPr id="14" name="Rounded Rectangle 13"/>
          <p:cNvSpPr/>
          <p:nvPr/>
        </p:nvSpPr>
        <p:spPr>
          <a:xfrm>
            <a:off x="366214" y="3124199"/>
            <a:ext cx="8594678" cy="9144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đảm bảo an ninh mạng ngoài giải pháp kỹ thuật, cần phải có hành lang pháp lý cụ thể</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68277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17144" y="18197"/>
            <a:ext cx="9144000" cy="6894394"/>
          </a:xfrm>
          <a:prstGeom prst="rect">
            <a:avLst/>
          </a:prstGeom>
          <a:noFill/>
          <a:ln w="9525">
            <a:noFill/>
            <a:miter lim="800000"/>
            <a:headEnd/>
            <a:tailEnd/>
          </a:ln>
        </p:spPr>
      </p:pic>
      <p:sp>
        <p:nvSpPr>
          <p:cNvPr id="2" name="Cloud 1"/>
          <p:cNvSpPr/>
          <p:nvPr/>
        </p:nvSpPr>
        <p:spPr>
          <a:xfrm>
            <a:off x="381000" y="914400"/>
            <a:ext cx="8077200" cy="3810000"/>
          </a:xfrm>
          <a:prstGeom prst="cloud">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7085" y="2034570"/>
            <a:ext cx="6871560"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LUẬT AN NINH MẠNG BAN HÀNH </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CÓ LỢI ÍCH GÌ</a:t>
            </a:r>
            <a:r>
              <a:rPr lang="en-US" sz="3200" b="1">
                <a:ln w="11430"/>
                <a:solidFill>
                  <a:srgbClr val="0000FF"/>
                </a:solidFill>
                <a:effectLst>
                  <a:outerShdw blurRad="50800" dist="39000" dir="5460000" algn="tl">
                    <a:srgbClr val="000000">
                      <a:alpha val="38000"/>
                    </a:srgbClr>
                  </a:outerShdw>
                </a:effectLst>
              </a:rPr>
              <a:t> </a:t>
            </a:r>
            <a:r>
              <a:rPr lang="en-US" sz="3200" b="1" smtClean="0">
                <a:ln w="11430"/>
                <a:solidFill>
                  <a:srgbClr val="0000FF"/>
                </a:solidFill>
                <a:effectLst>
                  <a:outerShdw blurRad="50800" dist="39000" dir="5460000" algn="tl">
                    <a:srgbClr val="000000">
                      <a:alpha val="38000"/>
                    </a:srgbClr>
                  </a:outerShdw>
                </a:effectLst>
              </a:rPr>
              <a:t>?</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3922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246804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133601"/>
            <a:ext cx="8610600" cy="6096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Tài khoản cá nhân sẽ được bảo vệ tốt hơn</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8479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832</TotalTime>
  <Words>1364</Words>
  <Application>Microsoft Office PowerPoint</Application>
  <PresentationFormat>On-screen Show (4:3)</PresentationFormat>
  <Paragraphs>86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HBT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Windows User</cp:lastModifiedBy>
  <cp:revision>70</cp:revision>
  <dcterms:created xsi:type="dcterms:W3CDTF">2014-11-28T12:47:28Z</dcterms:created>
  <dcterms:modified xsi:type="dcterms:W3CDTF">2023-07-11T13:20:34Z</dcterms:modified>
</cp:coreProperties>
</file>