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42"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800D10-5F11-4CAD-868F-438D84629C31}"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74120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00D10-5F11-4CAD-868F-438D84629C31}"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70133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00D10-5F11-4CAD-868F-438D84629C31}"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459440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00D10-5F11-4CAD-868F-438D84629C31}"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307033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800D10-5F11-4CAD-868F-438D84629C31}"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326166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800D10-5F11-4CAD-868F-438D84629C31}"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30828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800D10-5F11-4CAD-868F-438D84629C31}" type="datetimeFigureOut">
              <a:rPr lang="en-US" smtClean="0"/>
              <a:t>3/3/2022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57957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800D10-5F11-4CAD-868F-438D84629C31}" type="datetimeFigureOut">
              <a:rPr lang="en-US" smtClean="0"/>
              <a:t>3/3/2022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18678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00D10-5F11-4CAD-868F-438D84629C31}" type="datetimeFigureOut">
              <a:rPr lang="en-US" smtClean="0"/>
              <a:t>3/3/2022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38939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00D10-5F11-4CAD-868F-438D84629C31}"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329319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00D10-5F11-4CAD-868F-438D84629C31}"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676E3-9CA1-44DF-A561-E18AEEED7D30}" type="slidenum">
              <a:rPr lang="en-US" smtClean="0"/>
              <a:t>‹#›</a:t>
            </a:fld>
            <a:endParaRPr lang="en-US"/>
          </a:p>
        </p:txBody>
      </p:sp>
    </p:spTree>
    <p:extLst>
      <p:ext uri="{BB962C8B-B14F-4D97-AF65-F5344CB8AC3E}">
        <p14:creationId xmlns:p14="http://schemas.microsoft.com/office/powerpoint/2010/main" val="9548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00D10-5F11-4CAD-868F-438D84629C31}" type="datetimeFigureOut">
              <a:rPr lang="en-US" smtClean="0"/>
              <a:t>3/3/2022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676E3-9CA1-44DF-A561-E18AEEED7D30}" type="slidenum">
              <a:rPr lang="en-US" smtClean="0"/>
              <a:t>‹#›</a:t>
            </a:fld>
            <a:endParaRPr lang="en-US"/>
          </a:p>
        </p:txBody>
      </p:sp>
    </p:spTree>
    <p:extLst>
      <p:ext uri="{BB962C8B-B14F-4D97-AF65-F5344CB8AC3E}">
        <p14:creationId xmlns:p14="http://schemas.microsoft.com/office/powerpoint/2010/main" val="422263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0640" y="2016104"/>
            <a:ext cx="9887211" cy="2387600"/>
          </a:xfrm>
          <a:solidFill>
            <a:srgbClr val="FFC000">
              <a:alpha val="73000"/>
            </a:srgbClr>
          </a:solidFill>
        </p:spPr>
        <p:txBody>
          <a:bodyPr lIns="72000" tIns="36000" rIns="108000" bIns="0">
            <a:normAutofit fontScale="90000"/>
          </a:bodyPr>
          <a:lstStyle/>
          <a:p>
            <a:r>
              <a:rPr lang="vi-VN" sz="4000" b="1" dirty="0"/>
              <a:t>NGHỊ ĐỊNH</a:t>
            </a:r>
            <a:r>
              <a:rPr lang="en-US" sz="4000" dirty="0"/>
              <a:t/>
            </a:r>
            <a:br>
              <a:rPr lang="en-US" sz="4000" dirty="0"/>
            </a:br>
            <a:r>
              <a:rPr lang="vi-VN" sz="4000" dirty="0"/>
              <a:t>QUY ĐỊNH XỬ PHẠT VI PHẠM </a:t>
            </a:r>
            <a:r>
              <a:rPr lang="vi-VN" sz="4000" dirty="0" smtClean="0"/>
              <a:t/>
            </a:r>
            <a:br>
              <a:rPr lang="vi-VN" sz="4000" dirty="0" smtClean="0"/>
            </a:br>
            <a:r>
              <a:rPr lang="vi-VN" sz="4000" dirty="0" smtClean="0"/>
              <a:t>HÀNH </a:t>
            </a:r>
            <a:r>
              <a:rPr lang="vi-VN" sz="4000" dirty="0"/>
              <a:t>CHÍNH TRONG LĨNH VỰC GIÁO </a:t>
            </a:r>
            <a:r>
              <a:rPr lang="vi-VN" sz="4000" dirty="0" smtClean="0"/>
              <a:t>DỤC</a:t>
            </a:r>
            <a:br>
              <a:rPr lang="vi-VN" sz="4000" dirty="0" smtClean="0"/>
            </a:br>
            <a:r>
              <a:rPr lang="vi-VN" sz="2800" i="1" dirty="0" smtClean="0"/>
              <a:t>(Số 04/2021/NĐ-CP ngày 22 tháng 1 năm 2021)</a:t>
            </a:r>
            <a:r>
              <a:rPr lang="en-US" sz="4000" i="1" dirty="0"/>
              <a:t/>
            </a:r>
            <a:br>
              <a:rPr lang="en-US" sz="4000" i="1" dirty="0"/>
            </a:br>
            <a:endParaRPr lang="en-US" sz="4000" b="1" i="1" dirty="0"/>
          </a:p>
        </p:txBody>
      </p:sp>
    </p:spTree>
    <p:extLst>
      <p:ext uri="{BB962C8B-B14F-4D97-AF65-F5344CB8AC3E}">
        <p14:creationId xmlns:p14="http://schemas.microsoft.com/office/powerpoint/2010/main" val="3718497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886" y="485339"/>
            <a:ext cx="11099105" cy="6178507"/>
          </a:xfrm>
          <a:solidFill>
            <a:schemeClr val="accent2">
              <a:lumMod val="40000"/>
              <a:lumOff val="60000"/>
              <a:alpha val="57000"/>
            </a:schemeClr>
          </a:solidFill>
        </p:spPr>
        <p:txBody>
          <a:bodyPr tIns="144000">
            <a:normAutofit/>
          </a:bodyPr>
          <a:lstStyle/>
          <a:p>
            <a:pPr marL="0" indent="0" algn="just">
              <a:buNone/>
            </a:pPr>
            <a:r>
              <a:rPr lang="vi-VN" b="1" dirty="0"/>
              <a:t>Điều 28. Vi phạm quy định về kỷ luật người học; xúc phạm danh dự, nhân phẩm, xâm </a:t>
            </a:r>
            <a:r>
              <a:rPr lang="vi-VN" b="1" dirty="0" smtClean="0"/>
              <a:t>phạm,vi </a:t>
            </a:r>
            <a:r>
              <a:rPr lang="vi-VN" b="1" dirty="0"/>
              <a:t>phạm </a:t>
            </a:r>
            <a:r>
              <a:rPr lang="vi-VN" b="1" dirty="0" smtClean="0"/>
              <a:t>chính </a:t>
            </a:r>
            <a:r>
              <a:rPr lang="vi-VN" b="1" dirty="0"/>
              <a:t>sách đối với người </a:t>
            </a:r>
            <a:r>
              <a:rPr lang="vi-VN" b="1" dirty="0" smtClean="0"/>
              <a:t>học</a:t>
            </a:r>
          </a:p>
          <a:p>
            <a:pPr marL="0" indent="0" algn="just">
              <a:buNone/>
            </a:pPr>
            <a:endParaRPr lang="en-US" dirty="0"/>
          </a:p>
          <a:p>
            <a:pPr marL="0" indent="0" algn="just">
              <a:buNone/>
            </a:pPr>
            <a:r>
              <a:rPr lang="vi-VN" dirty="0"/>
              <a:t>1. Phạt </a:t>
            </a:r>
            <a:r>
              <a:rPr lang="vi-VN" dirty="0" smtClean="0"/>
              <a:t>từ </a:t>
            </a:r>
            <a:r>
              <a:rPr lang="vi-VN" dirty="0"/>
              <a:t>5.000.000 </a:t>
            </a:r>
            <a:r>
              <a:rPr lang="vi-VN" dirty="0" smtClean="0"/>
              <a:t>đến 10.000.000:</a:t>
            </a:r>
            <a:endParaRPr lang="en-US" dirty="0"/>
          </a:p>
          <a:p>
            <a:pPr marL="0" indent="0" algn="just">
              <a:buNone/>
            </a:pPr>
            <a:r>
              <a:rPr lang="vi-VN" dirty="0"/>
              <a:t>a) Kỷ luật người học không đúng quy </a:t>
            </a:r>
            <a:r>
              <a:rPr lang="vi-VN" dirty="0" smtClean="0"/>
              <a:t>định;</a:t>
            </a:r>
            <a:endParaRPr lang="en-US" dirty="0"/>
          </a:p>
          <a:p>
            <a:pPr marL="0" indent="0" algn="just">
              <a:buNone/>
            </a:pPr>
            <a:r>
              <a:rPr lang="vi-VN" dirty="0"/>
              <a:t>b) Xúc phạm danh dự, </a:t>
            </a:r>
            <a:r>
              <a:rPr lang="vi-VN" dirty="0" smtClean="0"/>
              <a:t>xâm </a:t>
            </a:r>
            <a:r>
              <a:rPr lang="vi-VN" dirty="0"/>
              <a:t>phạm thân </a:t>
            </a:r>
            <a:r>
              <a:rPr lang="vi-VN" dirty="0" smtClean="0"/>
              <a:t>thể.</a:t>
            </a:r>
            <a:endParaRPr lang="en-US" dirty="0"/>
          </a:p>
          <a:p>
            <a:pPr marL="0" indent="0" algn="just">
              <a:buNone/>
            </a:pPr>
            <a:r>
              <a:rPr lang="vi-VN" dirty="0"/>
              <a:t>2. Phạt tiền từ 10.000.000 đồng đến 15.000.000 đồng đối với hành vi vi phạm về chính sách đối với người học.</a:t>
            </a:r>
            <a:endParaRPr lang="en-US" dirty="0"/>
          </a:p>
          <a:p>
            <a:pPr marL="0" indent="0" algn="just">
              <a:buNone/>
            </a:pPr>
            <a:r>
              <a:rPr lang="vi-VN" dirty="0"/>
              <a:t>3. Biện pháp khắc phục </a:t>
            </a:r>
            <a:r>
              <a:rPr lang="vi-VN" dirty="0" smtClean="0"/>
              <a:t>:</a:t>
            </a:r>
            <a:endParaRPr lang="en-US" dirty="0"/>
          </a:p>
          <a:p>
            <a:pPr marL="0" indent="0" algn="just">
              <a:buNone/>
            </a:pPr>
            <a:r>
              <a:rPr lang="vi-VN" dirty="0"/>
              <a:t>a) Buộc hủy </a:t>
            </a:r>
            <a:r>
              <a:rPr lang="vi-VN" dirty="0" smtClean="0"/>
              <a:t>bỏ;</a:t>
            </a:r>
            <a:endParaRPr lang="en-US" dirty="0"/>
          </a:p>
          <a:p>
            <a:pPr marL="0" indent="0" algn="just">
              <a:buNone/>
            </a:pPr>
            <a:r>
              <a:rPr lang="vi-VN" dirty="0"/>
              <a:t>b) Buộc xin lỗi công khai người bị xúc phạm danh </a:t>
            </a:r>
            <a:r>
              <a:rPr lang="vi-VN" dirty="0" smtClean="0"/>
              <a:t>dự.</a:t>
            </a:r>
            <a:endParaRPr lang="en-US" dirty="0"/>
          </a:p>
        </p:txBody>
      </p:sp>
    </p:spTree>
    <p:extLst>
      <p:ext uri="{BB962C8B-B14F-4D97-AF65-F5344CB8AC3E}">
        <p14:creationId xmlns:p14="http://schemas.microsoft.com/office/powerpoint/2010/main" val="2282830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626" y="322501"/>
            <a:ext cx="11149209" cy="6318931"/>
          </a:xfrm>
          <a:solidFill>
            <a:schemeClr val="accent2">
              <a:lumMod val="60000"/>
              <a:lumOff val="40000"/>
              <a:alpha val="37000"/>
            </a:schemeClr>
          </a:solidFill>
        </p:spPr>
        <p:txBody>
          <a:bodyPr tIns="180000">
            <a:normAutofit fontScale="92500" lnSpcReduction="10000"/>
          </a:bodyPr>
          <a:lstStyle/>
          <a:p>
            <a:pPr marL="0" indent="0" algn="just">
              <a:buNone/>
            </a:pPr>
            <a:r>
              <a:rPr lang="vi-VN" b="1" dirty="0"/>
              <a:t>Mục 8. CÁC HÀNH VI VI PHẠM QUY ĐỊNH VỀ CƠ SỞ VẬT CHẤT, THIẾT BỊ, TÀI CHÍNH VÀ CÁC ĐIỀU KIỆN ĐẢM BẢO CHẤT LƯỢNG</a:t>
            </a:r>
            <a:endParaRPr lang="en-US" dirty="0"/>
          </a:p>
          <a:p>
            <a:pPr marL="0" indent="0" algn="just">
              <a:buNone/>
            </a:pPr>
            <a:r>
              <a:rPr lang="vi-VN" b="1" dirty="0"/>
              <a:t>Điều 30. Vi phạm quy định về mua sắm, tiếp nhận, sử dụng sách, giáo trình, bài giảng, tài liệu, thiết bị dạy học</a:t>
            </a:r>
            <a:endParaRPr lang="en-US" dirty="0"/>
          </a:p>
          <a:p>
            <a:pPr marL="0" indent="0" algn="just">
              <a:buNone/>
            </a:pPr>
            <a:r>
              <a:rPr lang="vi-VN" dirty="0"/>
              <a:t>1. Phạt </a:t>
            </a:r>
            <a:r>
              <a:rPr lang="vi-VN" dirty="0" smtClean="0"/>
              <a:t>từ </a:t>
            </a:r>
            <a:r>
              <a:rPr lang="vi-VN" dirty="0"/>
              <a:t>30.000.000 </a:t>
            </a:r>
            <a:r>
              <a:rPr lang="vi-VN" dirty="0" smtClean="0"/>
              <a:t>đến </a:t>
            </a:r>
            <a:r>
              <a:rPr lang="vi-VN" dirty="0"/>
              <a:t>50.000.000 </a:t>
            </a:r>
            <a:r>
              <a:rPr lang="vi-VN" dirty="0" smtClean="0"/>
              <a:t>mua </a:t>
            </a:r>
            <a:r>
              <a:rPr lang="vi-VN" dirty="0"/>
              <a:t>sắm, </a:t>
            </a:r>
            <a:r>
              <a:rPr lang="vi-VN" dirty="0" smtClean="0"/>
              <a:t>sử </a:t>
            </a:r>
            <a:r>
              <a:rPr lang="vi-VN" dirty="0"/>
              <a:t>dụng sách, </a:t>
            </a:r>
            <a:r>
              <a:rPr lang="vi-VN" dirty="0" smtClean="0"/>
              <a:t>bài </a:t>
            </a:r>
            <a:r>
              <a:rPr lang="vi-VN" dirty="0"/>
              <a:t>giảng, </a:t>
            </a:r>
            <a:r>
              <a:rPr lang="vi-VN" dirty="0" smtClean="0"/>
              <a:t>thiết </a:t>
            </a:r>
            <a:r>
              <a:rPr lang="vi-VN" dirty="0"/>
              <a:t>bị </a:t>
            </a:r>
            <a:r>
              <a:rPr lang="vi-VN" dirty="0" smtClean="0"/>
              <a:t>hại </a:t>
            </a:r>
            <a:r>
              <a:rPr lang="vi-VN" dirty="0"/>
              <a:t>đến quốc phòng, an ninh quốc gia, chủ quyền biên giới, biển và </a:t>
            </a:r>
            <a:r>
              <a:rPr lang="vi-VN" dirty="0" smtClean="0"/>
              <a:t>đảo, </a:t>
            </a:r>
            <a:r>
              <a:rPr lang="vi-VN" dirty="0"/>
              <a:t>mê tín, </a:t>
            </a:r>
            <a:r>
              <a:rPr lang="vi-VN" dirty="0" smtClean="0"/>
              <a:t>tôn </a:t>
            </a:r>
            <a:r>
              <a:rPr lang="vi-VN" dirty="0"/>
              <a:t>giáo, hủ tục, tệ nạn xã </a:t>
            </a:r>
            <a:r>
              <a:rPr lang="vi-VN" dirty="0" smtClean="0"/>
              <a:t>hội.</a:t>
            </a:r>
            <a:endParaRPr lang="en-US" dirty="0"/>
          </a:p>
          <a:p>
            <a:pPr marL="0" indent="0" algn="just">
              <a:buNone/>
            </a:pPr>
            <a:r>
              <a:rPr lang="vi-VN" dirty="0"/>
              <a:t>2. Biện pháp khắc phục hậu quả: Buộc hủy bộ sách, giáo </a:t>
            </a:r>
            <a:r>
              <a:rPr lang="vi-VN" dirty="0" smtClean="0"/>
              <a:t>trình, </a:t>
            </a:r>
            <a:r>
              <a:rPr lang="vi-VN" dirty="0"/>
              <a:t>tài </a:t>
            </a:r>
            <a:r>
              <a:rPr lang="vi-VN" dirty="0" smtClean="0"/>
              <a:t>liệu.</a:t>
            </a:r>
          </a:p>
          <a:p>
            <a:pPr marL="0" indent="0" algn="just">
              <a:buNone/>
            </a:pPr>
            <a:endParaRPr lang="en-US" dirty="0"/>
          </a:p>
          <a:p>
            <a:pPr marL="0" indent="0" algn="just">
              <a:buNone/>
            </a:pPr>
            <a:r>
              <a:rPr lang="vi-VN" b="1" dirty="0"/>
              <a:t>Điều 31. </a:t>
            </a:r>
            <a:r>
              <a:rPr lang="vi-VN" b="1" dirty="0" smtClean="0"/>
              <a:t>Vi phạm quy định về </a:t>
            </a:r>
            <a:r>
              <a:rPr lang="vi-VN" b="1" dirty="0"/>
              <a:t>vận động tài trợ trong cơ sở giáo dục</a:t>
            </a:r>
            <a:endParaRPr lang="en-US" dirty="0"/>
          </a:p>
          <a:p>
            <a:pPr marL="0" indent="0" algn="just">
              <a:buNone/>
            </a:pPr>
            <a:r>
              <a:rPr lang="vi-VN" dirty="0"/>
              <a:t>1. Phạt tiền </a:t>
            </a:r>
            <a:r>
              <a:rPr lang="vi-VN" dirty="0" smtClean="0"/>
              <a:t>vi </a:t>
            </a:r>
            <a:r>
              <a:rPr lang="vi-VN" dirty="0"/>
              <a:t>phạm về vận động tài </a:t>
            </a:r>
            <a:r>
              <a:rPr lang="vi-VN" dirty="0" smtClean="0"/>
              <a:t>trợ:</a:t>
            </a:r>
            <a:endParaRPr lang="en-US" dirty="0"/>
          </a:p>
          <a:p>
            <a:pPr marL="0" indent="0" algn="just">
              <a:buNone/>
            </a:pPr>
            <a:r>
              <a:rPr lang="vi-VN" dirty="0"/>
              <a:t>a) Phạt </a:t>
            </a:r>
            <a:r>
              <a:rPr lang="vi-VN" dirty="0" smtClean="0"/>
              <a:t>từ </a:t>
            </a:r>
            <a:r>
              <a:rPr lang="vi-VN" dirty="0"/>
              <a:t>5.000.000 </a:t>
            </a:r>
            <a:r>
              <a:rPr lang="vi-VN" dirty="0" smtClean="0"/>
              <a:t>đến 10.000.000;</a:t>
            </a:r>
            <a:endParaRPr lang="en-US" dirty="0"/>
          </a:p>
          <a:p>
            <a:pPr marL="0" indent="0" algn="just">
              <a:buNone/>
            </a:pPr>
            <a:r>
              <a:rPr lang="vi-VN" dirty="0"/>
              <a:t>b) Phạt </a:t>
            </a:r>
            <a:r>
              <a:rPr lang="vi-VN" dirty="0" smtClean="0"/>
              <a:t>từ </a:t>
            </a:r>
            <a:r>
              <a:rPr lang="vi-VN" dirty="0"/>
              <a:t>10.000.000 </a:t>
            </a:r>
            <a:r>
              <a:rPr lang="vi-VN" dirty="0" smtClean="0"/>
              <a:t>đến </a:t>
            </a:r>
            <a:r>
              <a:rPr lang="vi-VN" dirty="0"/>
              <a:t>20.000.000 </a:t>
            </a:r>
            <a:r>
              <a:rPr lang="vi-VN" dirty="0" smtClean="0"/>
              <a:t>quản </a:t>
            </a:r>
            <a:r>
              <a:rPr lang="vi-VN" dirty="0"/>
              <a:t>lý, sử dụng tài trợ.</a:t>
            </a:r>
            <a:endParaRPr lang="en-US" dirty="0"/>
          </a:p>
          <a:p>
            <a:pPr marL="0" indent="0" algn="just">
              <a:buNone/>
            </a:pPr>
            <a:r>
              <a:rPr lang="vi-VN" dirty="0"/>
              <a:t>2. Biện pháp khắc </a:t>
            </a:r>
            <a:r>
              <a:rPr lang="vi-VN" dirty="0" smtClean="0"/>
              <a:t>phục: </a:t>
            </a:r>
            <a:r>
              <a:rPr lang="vi-VN" dirty="0"/>
              <a:t>Buộc trả </a:t>
            </a:r>
            <a:r>
              <a:rPr lang="vi-VN" dirty="0" smtClean="0"/>
              <a:t>lại.</a:t>
            </a:r>
            <a:endParaRPr lang="en-US" dirty="0"/>
          </a:p>
          <a:p>
            <a:endParaRPr lang="en-US" dirty="0"/>
          </a:p>
        </p:txBody>
      </p:sp>
    </p:spTree>
    <p:extLst>
      <p:ext uri="{BB962C8B-B14F-4D97-AF65-F5344CB8AC3E}">
        <p14:creationId xmlns:p14="http://schemas.microsoft.com/office/powerpoint/2010/main" val="2741986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7992" y="435236"/>
            <a:ext cx="10948792" cy="5815252"/>
          </a:xfrm>
          <a:solidFill>
            <a:srgbClr val="FFFF00">
              <a:alpha val="41000"/>
            </a:srgbClr>
          </a:solidFill>
        </p:spPr>
        <p:txBody>
          <a:bodyPr tIns="288000">
            <a:normAutofit/>
          </a:bodyPr>
          <a:lstStyle/>
          <a:p>
            <a:pPr marL="0" indent="0" algn="just">
              <a:buNone/>
            </a:pPr>
            <a:r>
              <a:rPr lang="vi-VN" b="1" dirty="0"/>
              <a:t>Điều 32. </a:t>
            </a:r>
            <a:r>
              <a:rPr lang="vi-VN" b="1" dirty="0" smtClean="0"/>
              <a:t>Về </a:t>
            </a:r>
            <a:r>
              <a:rPr lang="vi-VN" b="1" dirty="0"/>
              <a:t>thu, chi tài chính của cơ sở giáo dục</a:t>
            </a:r>
            <a:endParaRPr lang="en-US" dirty="0"/>
          </a:p>
          <a:p>
            <a:pPr marL="0" indent="0" algn="just">
              <a:buNone/>
            </a:pPr>
            <a:r>
              <a:rPr lang="vi-VN" dirty="0"/>
              <a:t>1. Vi phạm quy định </a:t>
            </a:r>
            <a:r>
              <a:rPr lang="vi-VN" dirty="0" smtClean="0"/>
              <a:t>đối </a:t>
            </a:r>
            <a:r>
              <a:rPr lang="vi-VN" dirty="0"/>
              <a:t>với các khoản </a:t>
            </a:r>
            <a:r>
              <a:rPr lang="vi-VN" dirty="0" smtClean="0"/>
              <a:t>chi.</a:t>
            </a:r>
            <a:endParaRPr lang="en-US" dirty="0"/>
          </a:p>
          <a:p>
            <a:pPr marL="0" indent="0" algn="just">
              <a:buNone/>
            </a:pPr>
            <a:r>
              <a:rPr lang="vi-VN" dirty="0"/>
              <a:t>2. Phạt </a:t>
            </a:r>
            <a:r>
              <a:rPr lang="vi-VN" dirty="0" smtClean="0"/>
              <a:t>từ </a:t>
            </a:r>
            <a:r>
              <a:rPr lang="vi-VN" dirty="0"/>
              <a:t>10.000.000 </a:t>
            </a:r>
            <a:r>
              <a:rPr lang="vi-VN" dirty="0" smtClean="0"/>
              <a:t>đến 20.000.000 :</a:t>
            </a:r>
            <a:endParaRPr lang="en-US" dirty="0" smtClean="0"/>
          </a:p>
          <a:p>
            <a:pPr marL="0" indent="0" algn="just">
              <a:buNone/>
            </a:pPr>
            <a:r>
              <a:rPr lang="vi-VN" dirty="0" smtClean="0"/>
              <a:t>a) Thu các khoản không đúng quy định;</a:t>
            </a:r>
            <a:endParaRPr lang="en-US" dirty="0" smtClean="0"/>
          </a:p>
          <a:p>
            <a:pPr marL="0" indent="0" algn="just">
              <a:buNone/>
            </a:pPr>
            <a:r>
              <a:rPr lang="vi-VN" dirty="0" smtClean="0"/>
              <a:t>b</a:t>
            </a:r>
            <a:r>
              <a:rPr lang="vi-VN" dirty="0"/>
              <a:t>) Chi không đúng </a:t>
            </a:r>
            <a:r>
              <a:rPr lang="vi-VN" dirty="0" smtClean="0"/>
              <a:t>thẩm quyền.</a:t>
            </a:r>
            <a:endParaRPr lang="en-US" dirty="0"/>
          </a:p>
          <a:p>
            <a:pPr marL="0" indent="0" algn="just">
              <a:buNone/>
            </a:pPr>
            <a:r>
              <a:rPr lang="vi-VN" dirty="0"/>
              <a:t>3. Hình thức xử phạt bổ sung: Tịch thu số tiền </a:t>
            </a:r>
            <a:r>
              <a:rPr lang="vi-VN" dirty="0" smtClean="0"/>
              <a:t>thu.</a:t>
            </a:r>
            <a:endParaRPr lang="en-US" dirty="0"/>
          </a:p>
          <a:p>
            <a:pPr marL="0" indent="0" algn="just">
              <a:buNone/>
            </a:pPr>
            <a:r>
              <a:rPr lang="vi-VN" dirty="0"/>
              <a:t>4. Biện pháp khắc phục </a:t>
            </a:r>
            <a:r>
              <a:rPr lang="vi-VN" dirty="0" smtClean="0"/>
              <a:t>:</a:t>
            </a:r>
            <a:endParaRPr lang="en-US" dirty="0"/>
          </a:p>
          <a:p>
            <a:pPr marL="0" indent="0" algn="just">
              <a:buNone/>
            </a:pPr>
            <a:r>
              <a:rPr lang="vi-VN" dirty="0"/>
              <a:t>a) Buộc trả lại số </a:t>
            </a:r>
            <a:r>
              <a:rPr lang="vi-VN" dirty="0" smtClean="0"/>
              <a:t>tiền, mọi </a:t>
            </a:r>
            <a:r>
              <a:rPr lang="vi-VN" dirty="0"/>
              <a:t>chi phí tổ </a:t>
            </a:r>
            <a:r>
              <a:rPr lang="vi-VN" dirty="0" smtClean="0"/>
              <a:t>chức;</a:t>
            </a:r>
            <a:endParaRPr lang="en-US" dirty="0"/>
          </a:p>
          <a:p>
            <a:pPr marL="0" indent="0" algn="just">
              <a:buNone/>
            </a:pPr>
            <a:r>
              <a:rPr lang="vi-VN" dirty="0"/>
              <a:t>b) Buộc nộp vào ngân sách </a:t>
            </a:r>
            <a:r>
              <a:rPr lang="vi-VN" dirty="0" smtClean="0"/>
              <a:t>số tiền.</a:t>
            </a:r>
            <a:endParaRPr lang="en-US" dirty="0"/>
          </a:p>
          <a:p>
            <a:endParaRPr lang="en-US" dirty="0"/>
          </a:p>
        </p:txBody>
      </p:sp>
    </p:spTree>
    <p:extLst>
      <p:ext uri="{BB962C8B-B14F-4D97-AF65-F5344CB8AC3E}">
        <p14:creationId xmlns:p14="http://schemas.microsoft.com/office/powerpoint/2010/main" val="1348299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5561"/>
            <a:ext cx="10515600" cy="1325563"/>
          </a:xfrm>
        </p:spPr>
        <p:txBody>
          <a:bodyPr/>
          <a:lstStyle/>
          <a:p>
            <a:r>
              <a:rPr lang="en-US" dirty="0"/>
              <a:t/>
            </a:r>
            <a:br>
              <a:rPr lang="en-US" dirty="0"/>
            </a:br>
            <a:endParaRPr lang="en-US" dirty="0"/>
          </a:p>
        </p:txBody>
      </p:sp>
      <p:sp>
        <p:nvSpPr>
          <p:cNvPr id="3" name="Content Placeholder 2"/>
          <p:cNvSpPr>
            <a:spLocks noGrp="1"/>
          </p:cNvSpPr>
          <p:nvPr>
            <p:ph idx="1"/>
          </p:nvPr>
        </p:nvSpPr>
        <p:spPr>
          <a:xfrm>
            <a:off x="684234" y="1497656"/>
            <a:ext cx="10823532" cy="4340952"/>
          </a:xfrm>
          <a:solidFill>
            <a:schemeClr val="accent2">
              <a:lumMod val="40000"/>
              <a:lumOff val="60000"/>
              <a:alpha val="62000"/>
            </a:schemeClr>
          </a:solidFill>
        </p:spPr>
        <p:txBody>
          <a:bodyPr lIns="108000" tIns="180000" rIns="144000">
            <a:normAutofit/>
          </a:bodyPr>
          <a:lstStyle/>
          <a:p>
            <a:pPr marL="0" indent="0" algn="just">
              <a:buNone/>
            </a:pPr>
            <a:r>
              <a:rPr lang="vi-VN" b="1" dirty="0" smtClean="0"/>
              <a:t>Điều 1. Phạm vi điều chỉnh </a:t>
            </a:r>
            <a:endParaRPr lang="en-US" b="1" dirty="0" smtClean="0"/>
          </a:p>
          <a:p>
            <a:pPr marL="0" indent="0" algn="just">
              <a:buNone/>
            </a:pPr>
            <a:r>
              <a:rPr lang="vi-VN" dirty="0" smtClean="0"/>
              <a:t>Nghị </a:t>
            </a:r>
            <a:r>
              <a:rPr lang="vi-VN" dirty="0"/>
              <a:t>định này quy định về hành vi vi phạm hành chính, hình thức xử phạt, mức xử </a:t>
            </a:r>
            <a:r>
              <a:rPr lang="vi-VN" dirty="0" smtClean="0"/>
              <a:t>phạt</a:t>
            </a:r>
            <a:r>
              <a:rPr lang="en-US" dirty="0" smtClean="0"/>
              <a:t> </a:t>
            </a:r>
            <a:r>
              <a:rPr lang="vi-VN" dirty="0"/>
              <a:t>trong lĩnh vực giáo dục</a:t>
            </a:r>
            <a:r>
              <a:rPr lang="vi-VN" dirty="0" smtClean="0"/>
              <a:t>.</a:t>
            </a:r>
            <a:endParaRPr lang="en-US" dirty="0" smtClean="0"/>
          </a:p>
          <a:p>
            <a:pPr marL="0" indent="0">
              <a:buNone/>
            </a:pPr>
            <a:endParaRPr lang="en-US" b="1" dirty="0" smtClean="0"/>
          </a:p>
          <a:p>
            <a:pPr marL="0" indent="0">
              <a:buNone/>
            </a:pPr>
            <a:r>
              <a:rPr lang="vi-VN" b="1" dirty="0" smtClean="0"/>
              <a:t>Điều 2. Đối tượng áp dụng</a:t>
            </a:r>
            <a:endParaRPr lang="en-US" dirty="0" smtClean="0"/>
          </a:p>
          <a:p>
            <a:pPr marL="0" indent="0">
              <a:buNone/>
            </a:pPr>
            <a:r>
              <a:rPr lang="vi-VN" dirty="0" smtClean="0"/>
              <a:t>Cơ sở giáo dục mầm non;</a:t>
            </a:r>
            <a:endParaRPr lang="en-US" dirty="0" smtClean="0"/>
          </a:p>
          <a:p>
            <a:pPr marL="0" indent="0" algn="just">
              <a:buNone/>
            </a:pPr>
            <a:r>
              <a:rPr lang="vi-VN" dirty="0" smtClean="0"/>
              <a:t>Trường hợp cán bộ, công chức, viên chức thực hiện hành vi vi phạm hành chính trong lĩnh vực giáo dục khi đang thi hành công vụ</a:t>
            </a:r>
            <a:endParaRPr lang="en-US" dirty="0" smtClean="0"/>
          </a:p>
          <a:p>
            <a:pPr marL="0" indent="0" algn="just">
              <a:buNone/>
            </a:pPr>
            <a:endParaRPr lang="en-US" dirty="0"/>
          </a:p>
          <a:p>
            <a:endParaRPr lang="en-US" dirty="0" smtClean="0"/>
          </a:p>
          <a:p>
            <a:endParaRPr lang="en-US" dirty="0"/>
          </a:p>
        </p:txBody>
      </p:sp>
      <p:sp>
        <p:nvSpPr>
          <p:cNvPr id="4" name="Title 1"/>
          <p:cNvSpPr txBox="1">
            <a:spLocks/>
          </p:cNvSpPr>
          <p:nvPr/>
        </p:nvSpPr>
        <p:spPr>
          <a:xfrm>
            <a:off x="838200" y="392979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
            </a:r>
            <a:br>
              <a:rPr lang="en-US" dirty="0" smtClean="0"/>
            </a:br>
            <a:endParaRPr lang="en-US" dirty="0"/>
          </a:p>
        </p:txBody>
      </p:sp>
      <p:sp>
        <p:nvSpPr>
          <p:cNvPr id="5" name="Content Placeholder 2"/>
          <p:cNvSpPr txBox="1">
            <a:spLocks/>
          </p:cNvSpPr>
          <p:nvPr/>
        </p:nvSpPr>
        <p:spPr>
          <a:xfrm>
            <a:off x="838200" y="3668132"/>
            <a:ext cx="10515600" cy="22942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p:cNvSpPr/>
          <p:nvPr/>
        </p:nvSpPr>
        <p:spPr>
          <a:xfrm>
            <a:off x="2860110" y="237216"/>
            <a:ext cx="6096000" cy="919482"/>
          </a:xfrm>
          <a:prstGeom prst="rect">
            <a:avLst/>
          </a:prstGeom>
        </p:spPr>
        <p:txBody>
          <a:bodyPr>
            <a:spAutoFit/>
          </a:bodyPr>
          <a:lstStyle/>
          <a:p>
            <a:pPr algn="ctr">
              <a:lnSpc>
                <a:spcPct val="115000"/>
              </a:lnSpc>
              <a:spcAft>
                <a:spcPts val="0"/>
              </a:spcAft>
            </a:pPr>
            <a:r>
              <a:rPr lang="vi-VN" sz="25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Chương I</a:t>
            </a:r>
            <a:endParaRPr lang="en-US" sz="2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vi-VN" sz="2500" b="1" dirty="0" smtClean="0">
                <a:solidFill>
                  <a:srgbClr val="FF0000"/>
                </a:solidFill>
                <a:effectLst/>
                <a:latin typeface="Times New Roman" panose="02020603050405020304" pitchFamily="18" charset="0"/>
                <a:ea typeface="Times New Roman" panose="02020603050405020304" pitchFamily="18" charset="0"/>
              </a:rPr>
              <a:t>QUY ĐỊNH CHUNG</a:t>
            </a:r>
            <a:endParaRPr lang="en-US" sz="2500" dirty="0">
              <a:solidFill>
                <a:srgbClr val="FF0000"/>
              </a:solidFill>
            </a:endParaRPr>
          </a:p>
        </p:txBody>
      </p:sp>
    </p:spTree>
    <p:extLst>
      <p:ext uri="{BB962C8B-B14F-4D97-AF65-F5344CB8AC3E}">
        <p14:creationId xmlns:p14="http://schemas.microsoft.com/office/powerpoint/2010/main" val="1892275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0593"/>
            <a:ext cx="10515600" cy="1325563"/>
          </a:xfrm>
        </p:spPr>
        <p:txBody>
          <a:bodyPr>
            <a:normAutofit/>
          </a:bodyPr>
          <a:lstStyle/>
          <a:p>
            <a:r>
              <a:rPr lang="en-US" dirty="0"/>
              <a:t/>
            </a:r>
            <a:br>
              <a:rPr lang="en-US" dirty="0"/>
            </a:br>
            <a:endParaRPr lang="en-US" dirty="0"/>
          </a:p>
        </p:txBody>
      </p:sp>
      <p:sp>
        <p:nvSpPr>
          <p:cNvPr id="3" name="Content Placeholder 2"/>
          <p:cNvSpPr>
            <a:spLocks noGrp="1"/>
          </p:cNvSpPr>
          <p:nvPr>
            <p:ph idx="1"/>
          </p:nvPr>
        </p:nvSpPr>
        <p:spPr>
          <a:xfrm>
            <a:off x="646656" y="446214"/>
            <a:ext cx="10898688" cy="5200607"/>
          </a:xfrm>
          <a:solidFill>
            <a:schemeClr val="accent2">
              <a:lumMod val="75000"/>
              <a:alpha val="26000"/>
            </a:schemeClr>
          </a:solidFill>
        </p:spPr>
        <p:txBody>
          <a:bodyPr>
            <a:normAutofit fontScale="25000" lnSpcReduction="20000"/>
          </a:bodyPr>
          <a:lstStyle/>
          <a:p>
            <a:pPr marL="0" indent="0">
              <a:buNone/>
            </a:pPr>
            <a:endParaRPr lang="vi-VN" sz="10400" b="1" dirty="0" smtClean="0"/>
          </a:p>
          <a:p>
            <a:pPr marL="0" indent="0">
              <a:buNone/>
            </a:pPr>
            <a:r>
              <a:rPr lang="vi-VN" sz="10400" b="1" dirty="0" smtClean="0"/>
              <a:t>Điều 3. Hình thức xử phạt và mức tiền phạt trong lĩnh vực giáo dục</a:t>
            </a:r>
            <a:r>
              <a:rPr lang="en-US" sz="10400" dirty="0" smtClean="0"/>
              <a:t/>
            </a:r>
            <a:br>
              <a:rPr lang="en-US" sz="10400" dirty="0" smtClean="0"/>
            </a:br>
            <a:endParaRPr lang="en-US" sz="10400" dirty="0" smtClean="0"/>
          </a:p>
          <a:p>
            <a:pPr marL="0" indent="0">
              <a:buNone/>
            </a:pPr>
            <a:r>
              <a:rPr lang="vi-VN" sz="10400" dirty="0" smtClean="0"/>
              <a:t>1</a:t>
            </a:r>
            <a:r>
              <a:rPr lang="vi-VN" sz="10400" dirty="0"/>
              <a:t>. Hình thức xử phạt chính:</a:t>
            </a:r>
            <a:endParaRPr lang="en-US" sz="10400" dirty="0"/>
          </a:p>
          <a:p>
            <a:pPr marL="0" indent="0">
              <a:buNone/>
            </a:pPr>
            <a:r>
              <a:rPr lang="vi-VN" sz="10400" dirty="0"/>
              <a:t>a) Cảnh cáo;</a:t>
            </a:r>
            <a:endParaRPr lang="en-US" sz="10400" dirty="0"/>
          </a:p>
          <a:p>
            <a:pPr marL="0" indent="0">
              <a:buNone/>
            </a:pPr>
            <a:r>
              <a:rPr lang="vi-VN" sz="10400" dirty="0"/>
              <a:t>b) Phạt tiền.</a:t>
            </a:r>
            <a:endParaRPr lang="en-US" sz="10400" dirty="0"/>
          </a:p>
          <a:p>
            <a:pPr marL="0" indent="0">
              <a:buNone/>
            </a:pPr>
            <a:r>
              <a:rPr lang="vi-VN" sz="10400" dirty="0"/>
              <a:t>2. Hình thức xử phạt bổ sung:</a:t>
            </a:r>
            <a:endParaRPr lang="en-US" sz="10400" dirty="0"/>
          </a:p>
          <a:p>
            <a:pPr marL="0" indent="0">
              <a:buNone/>
            </a:pPr>
            <a:r>
              <a:rPr lang="vi-VN" sz="10400" dirty="0"/>
              <a:t>a) Tịch thu tang vật, phương tiện vi phạm hành chính;</a:t>
            </a:r>
            <a:endParaRPr lang="en-US" sz="10400" dirty="0"/>
          </a:p>
          <a:p>
            <a:pPr marL="0" indent="0">
              <a:buNone/>
            </a:pPr>
            <a:r>
              <a:rPr lang="vi-VN" sz="10400" dirty="0"/>
              <a:t>b) Trục xuất</a:t>
            </a:r>
            <a:r>
              <a:rPr lang="vi-VN" sz="10400" dirty="0" smtClean="0"/>
              <a:t>;</a:t>
            </a:r>
            <a:endParaRPr lang="en-US" sz="10400" dirty="0" smtClean="0"/>
          </a:p>
          <a:p>
            <a:pPr marL="0" indent="0">
              <a:buNone/>
            </a:pPr>
            <a:r>
              <a:rPr lang="vi-VN" sz="10400" dirty="0"/>
              <a:t>c) Đình chỉ hoạt động có thời hạn.</a:t>
            </a:r>
            <a:endParaRPr lang="en-US" sz="10400" dirty="0"/>
          </a:p>
          <a:p>
            <a:pPr marL="0" indent="0">
              <a:buNone/>
            </a:pPr>
            <a:r>
              <a:rPr lang="vi-VN" sz="10400" dirty="0"/>
              <a:t>3. Mức tiền phạt trong lĩnh vực giáo dục:</a:t>
            </a:r>
            <a:endParaRPr lang="en-US" sz="10400" dirty="0"/>
          </a:p>
          <a:p>
            <a:pPr marL="0" indent="0">
              <a:buNone/>
            </a:pPr>
            <a:r>
              <a:rPr lang="vi-VN" sz="10400" dirty="0"/>
              <a:t>a) Mức phạt tiền tối đa trong lĩnh vực giáo dục đối với cá nhân là 50.000.000 đồng, đối với tổ chức là 100.000.000 đồng;</a:t>
            </a:r>
            <a:endParaRPr lang="en-US" sz="10400" dirty="0"/>
          </a:p>
          <a:p>
            <a:endParaRPr lang="en-US" sz="10400" dirty="0"/>
          </a:p>
          <a:p>
            <a:endParaRPr lang="en-US" dirty="0" smtClean="0"/>
          </a:p>
          <a:p>
            <a:endParaRPr lang="en-US" dirty="0"/>
          </a:p>
        </p:txBody>
      </p:sp>
    </p:spTree>
    <p:extLst>
      <p:ext uri="{BB962C8B-B14F-4D97-AF65-F5344CB8AC3E}">
        <p14:creationId xmlns:p14="http://schemas.microsoft.com/office/powerpoint/2010/main" val="3620513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102" y="1770388"/>
            <a:ext cx="11111630" cy="4872712"/>
          </a:xfrm>
          <a:solidFill>
            <a:srgbClr val="3333FF">
              <a:alpha val="24000"/>
            </a:srgbClr>
          </a:solidFill>
        </p:spPr>
        <p:txBody>
          <a:bodyPr lIns="144000" tIns="216000" rIns="144000">
            <a:normAutofit fontScale="92500" lnSpcReduction="10000"/>
          </a:bodyPr>
          <a:lstStyle/>
          <a:p>
            <a:pPr marL="0" indent="0" algn="just">
              <a:buNone/>
            </a:pPr>
            <a:r>
              <a:rPr lang="vi-VN" b="1" dirty="0"/>
              <a:t>Điều 5. Vi phạm quy định về thành lập, cho phép thành lập; sáp nhập, chia, tách, giải thể cơ sở giáo dục hoặc tổ chức thực hiện dịch vụ giáo dục; chuyển đổi loại hình cơ sở giáo dục</a:t>
            </a:r>
            <a:r>
              <a:rPr lang="en-US" b="1" dirty="0"/>
              <a:t>. </a:t>
            </a:r>
            <a:endParaRPr lang="en-US" b="1" dirty="0" smtClean="0"/>
          </a:p>
          <a:p>
            <a:pPr marL="0" indent="0" algn="just">
              <a:buNone/>
            </a:pPr>
            <a:endParaRPr lang="en-US" b="1" dirty="0" smtClean="0"/>
          </a:p>
          <a:p>
            <a:pPr marL="0" indent="0" algn="just">
              <a:buNone/>
            </a:pPr>
            <a:r>
              <a:rPr lang="vi-VN" dirty="0" smtClean="0"/>
              <a:t>1. Phạt </a:t>
            </a:r>
            <a:r>
              <a:rPr lang="vi-VN" dirty="0" smtClean="0"/>
              <a:t>15.000.000 đến </a:t>
            </a:r>
            <a:r>
              <a:rPr lang="vi-VN" dirty="0"/>
              <a:t>20.000.000 </a:t>
            </a:r>
            <a:r>
              <a:rPr lang="vi-VN" dirty="0" smtClean="0"/>
              <a:t>đối </a:t>
            </a:r>
            <a:r>
              <a:rPr lang="vi-VN" dirty="0"/>
              <a:t>với hành vi tẩy xóa, sửa chữa </a:t>
            </a:r>
            <a:r>
              <a:rPr lang="vi-VN" dirty="0" smtClean="0"/>
              <a:t>nội dung</a:t>
            </a:r>
            <a:r>
              <a:rPr lang="en-US" dirty="0" smtClean="0"/>
              <a:t>.</a:t>
            </a:r>
          </a:p>
          <a:p>
            <a:pPr marL="0" indent="0" algn="just">
              <a:buNone/>
            </a:pPr>
            <a:r>
              <a:rPr lang="vi-VN" dirty="0"/>
              <a:t>a) Quyết định thành lập, quyết định cho phép thành lập; quyết định sáp nhập, chia, tách, giải thể, chuyển đổi loại hình cơ sở giáo dục;</a:t>
            </a:r>
            <a:endParaRPr lang="en-US" dirty="0"/>
          </a:p>
          <a:p>
            <a:pPr marL="0" indent="0" algn="just">
              <a:buNone/>
            </a:pPr>
            <a:r>
              <a:rPr lang="vi-VN" dirty="0"/>
              <a:t>b) Quyết định thành lập, quyết định cho phép thành lập; quyết định sáp nhập, chia, tách, giải thể tổ chức kiểm định chất lượng giáo dục.</a:t>
            </a:r>
            <a:endParaRPr lang="en-US" dirty="0"/>
          </a:p>
          <a:p>
            <a:pPr marL="0" indent="0" algn="just">
              <a:buNone/>
            </a:pPr>
            <a:r>
              <a:rPr lang="vi-VN" dirty="0"/>
              <a:t>2. Phạt </a:t>
            </a:r>
            <a:r>
              <a:rPr lang="vi-VN" dirty="0" smtClean="0"/>
              <a:t>từ </a:t>
            </a:r>
            <a:r>
              <a:rPr lang="vi-VN" dirty="0"/>
              <a:t>20.000.000 </a:t>
            </a:r>
            <a:r>
              <a:rPr lang="vi-VN" dirty="0" smtClean="0"/>
              <a:t>đến </a:t>
            </a:r>
            <a:r>
              <a:rPr lang="vi-VN" dirty="0"/>
              <a:t>40.000.000 </a:t>
            </a:r>
            <a:r>
              <a:rPr lang="vi-VN" dirty="0" smtClean="0"/>
              <a:t>đối khi </a:t>
            </a:r>
            <a:r>
              <a:rPr lang="vi-VN" dirty="0"/>
              <a:t>chưa được cơ quan có thẩm quyền cho phép.</a:t>
            </a:r>
            <a:endParaRPr lang="en-US" dirty="0"/>
          </a:p>
          <a:p>
            <a:endParaRPr lang="en-US" dirty="0"/>
          </a:p>
        </p:txBody>
      </p:sp>
      <p:sp>
        <p:nvSpPr>
          <p:cNvPr id="4" name="Rectangle 3"/>
          <p:cNvSpPr/>
          <p:nvPr/>
        </p:nvSpPr>
        <p:spPr>
          <a:xfrm>
            <a:off x="1837467" y="128337"/>
            <a:ext cx="8536900" cy="1419619"/>
          </a:xfrm>
          <a:prstGeom prst="rect">
            <a:avLst/>
          </a:prstGeom>
        </p:spPr>
        <p:txBody>
          <a:bodyPr wrap="square">
            <a:spAutoFit/>
          </a:bodyPr>
          <a:lstStyle/>
          <a:p>
            <a:pPr algn="ctr">
              <a:lnSpc>
                <a:spcPct val="115000"/>
              </a:lnSpc>
              <a:spcAft>
                <a:spcPts val="0"/>
              </a:spcAft>
            </a:pPr>
            <a:r>
              <a:rPr lang="vi-VN" sz="25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Chương </a:t>
            </a:r>
            <a:r>
              <a:rPr lang="en-US" sz="25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en-US" sz="25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vi-VN" sz="25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HÀNH VI VI PHẠM, HÌNH THỨC XỬ PHẠT,</a:t>
            </a:r>
          </a:p>
          <a:p>
            <a:pPr algn="ctr">
              <a:lnSpc>
                <a:spcPct val="115000"/>
              </a:lnSpc>
              <a:spcAft>
                <a:spcPts val="0"/>
              </a:spcAft>
            </a:pPr>
            <a:r>
              <a:rPr lang="vi-VN" sz="25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MỨC XỬ PHẠT VÀ BIỆN PHÁP KHẮC PHỤC HẬU QUẢ</a:t>
            </a:r>
            <a:endParaRPr lang="en-US" sz="25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4"/>
          <p:cNvSpPr>
            <a:spLocks noGrp="1"/>
          </p:cNvSpPr>
          <p:nvPr>
            <p:ph type="title"/>
          </p:nvPr>
        </p:nvSpPr>
        <p:spPr>
          <a:xfrm>
            <a:off x="550102" y="1799594"/>
            <a:ext cx="11424780" cy="1325563"/>
          </a:xfrm>
        </p:spPr>
        <p:txBody>
          <a:bodyPr>
            <a:normAutofit/>
          </a:bodyPr>
          <a:lstStyle/>
          <a:p>
            <a:r>
              <a:rPr lang="en-US" dirty="0"/>
              <a:t/>
            </a:r>
            <a:br>
              <a:rPr lang="en-US" dirty="0"/>
            </a:br>
            <a:endParaRPr lang="en-US" dirty="0"/>
          </a:p>
        </p:txBody>
      </p:sp>
    </p:spTree>
    <p:extLst>
      <p:ext uri="{BB962C8B-B14F-4D97-AF65-F5344CB8AC3E}">
        <p14:creationId xmlns:p14="http://schemas.microsoft.com/office/powerpoint/2010/main" val="3981881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5989" y="798490"/>
            <a:ext cx="11311003" cy="5414419"/>
          </a:xfrm>
          <a:solidFill>
            <a:srgbClr val="3333FF">
              <a:alpha val="20000"/>
            </a:srgbClr>
          </a:solidFill>
        </p:spPr>
        <p:txBody>
          <a:bodyPr tIns="144000">
            <a:normAutofit/>
          </a:bodyPr>
          <a:lstStyle/>
          <a:p>
            <a:pPr marL="0" indent="0" algn="just">
              <a:buNone/>
            </a:pPr>
            <a:r>
              <a:rPr lang="vi-VN" dirty="0"/>
              <a:t>3. Phạt tiền </a:t>
            </a:r>
            <a:r>
              <a:rPr lang="vi-VN" dirty="0" smtClean="0"/>
              <a:t>đối với hành vi thành lập hoặc cho phép thành lập, sáp nhập, chia, tách, giải thể; chuyển đổi loại hình cơ sở giáo dục khi chưa được cơ quan có thẩm quyền cho phép theo các mức phạt sau:</a:t>
            </a:r>
            <a:endParaRPr lang="en-US" dirty="0" smtClean="0"/>
          </a:p>
          <a:p>
            <a:pPr marL="0" indent="0" algn="just">
              <a:buNone/>
            </a:pPr>
            <a:r>
              <a:rPr lang="vi-VN" dirty="0" smtClean="0"/>
              <a:t>a) Phạt từ 7.000.000 đến 10.000.000 với nhóm trẻ, lớp mẫu giáo độc lập;</a:t>
            </a:r>
            <a:endParaRPr lang="en-US" dirty="0" smtClean="0"/>
          </a:p>
          <a:p>
            <a:pPr marL="0" indent="0" algn="just">
              <a:buNone/>
            </a:pPr>
            <a:r>
              <a:rPr lang="vi-VN" dirty="0" smtClean="0"/>
              <a:t>b</a:t>
            </a:r>
            <a:r>
              <a:rPr lang="vi-VN" dirty="0"/>
              <a:t>) Phạt </a:t>
            </a:r>
            <a:r>
              <a:rPr lang="vi-VN" dirty="0" smtClean="0"/>
              <a:t>từ </a:t>
            </a:r>
            <a:r>
              <a:rPr lang="vi-VN" dirty="0"/>
              <a:t>10.000.000 </a:t>
            </a:r>
            <a:r>
              <a:rPr lang="vi-VN" dirty="0" smtClean="0"/>
              <a:t>đến </a:t>
            </a:r>
            <a:r>
              <a:rPr lang="vi-VN" dirty="0"/>
              <a:t>20.000.000 </a:t>
            </a:r>
            <a:r>
              <a:rPr lang="vi-VN" dirty="0" smtClean="0"/>
              <a:t>với </a:t>
            </a:r>
            <a:r>
              <a:rPr lang="vi-VN" dirty="0"/>
              <a:t>trường mẫu giáo, trường mầm non, nhà trẻ;</a:t>
            </a:r>
            <a:endParaRPr lang="en-US" dirty="0"/>
          </a:p>
          <a:p>
            <a:pPr marL="0" indent="0" algn="just">
              <a:buNone/>
            </a:pPr>
            <a:r>
              <a:rPr lang="vi-VN" dirty="0"/>
              <a:t>4. </a:t>
            </a:r>
            <a:r>
              <a:rPr lang="vi-VN" dirty="0" smtClean="0"/>
              <a:t>Tịch </a:t>
            </a:r>
            <a:r>
              <a:rPr lang="vi-VN" dirty="0"/>
              <a:t>thu tang vật </a:t>
            </a:r>
            <a:r>
              <a:rPr lang="vi-VN" dirty="0" smtClean="0"/>
              <a:t>bị </a:t>
            </a:r>
            <a:r>
              <a:rPr lang="vi-VN" dirty="0"/>
              <a:t>tẩy xóa, sửa chữa làm sai lệch nội dung </a:t>
            </a:r>
            <a:r>
              <a:rPr lang="vi-VN" dirty="0" smtClean="0"/>
              <a:t>tại </a:t>
            </a:r>
            <a:r>
              <a:rPr lang="vi-VN" dirty="0"/>
              <a:t>khoản 1 Điều </a:t>
            </a:r>
            <a:r>
              <a:rPr lang="vi-VN" dirty="0" smtClean="0"/>
              <a:t>này;</a:t>
            </a:r>
            <a:r>
              <a:rPr lang="en-US" dirty="0" smtClean="0"/>
              <a:t> </a:t>
            </a:r>
            <a:r>
              <a:rPr lang="vi-VN" dirty="0" smtClean="0"/>
              <a:t>Trục </a:t>
            </a:r>
            <a:r>
              <a:rPr lang="vi-VN" dirty="0"/>
              <a:t>xuất người nước ngoài thực hiện hành vi vi phạm quy định tại khoản 3 Điều này</a:t>
            </a:r>
            <a:r>
              <a:rPr lang="vi-VN" dirty="0" smtClean="0"/>
              <a:t>.</a:t>
            </a:r>
            <a:endParaRPr lang="en-US" dirty="0" smtClean="0"/>
          </a:p>
          <a:p>
            <a:pPr marL="0" indent="0" algn="just">
              <a:buNone/>
            </a:pPr>
            <a:r>
              <a:rPr lang="vi-VN" dirty="0"/>
              <a:t>5. Biện pháp khắc phục hậu </a:t>
            </a:r>
            <a:r>
              <a:rPr lang="vi-VN" dirty="0" smtClean="0"/>
              <a:t>quả:</a:t>
            </a:r>
            <a:r>
              <a:rPr lang="en-US" dirty="0" smtClean="0"/>
              <a:t> </a:t>
            </a:r>
            <a:r>
              <a:rPr lang="vi-VN" dirty="0" smtClean="0"/>
              <a:t>chuyển </a:t>
            </a:r>
            <a:r>
              <a:rPr lang="vi-VN" dirty="0"/>
              <a:t>người học </a:t>
            </a:r>
            <a:r>
              <a:rPr lang="vi-VN" dirty="0" smtClean="0"/>
              <a:t>sang </a:t>
            </a:r>
            <a:r>
              <a:rPr lang="vi-VN" dirty="0"/>
              <a:t>cơ sở giáo dục </a:t>
            </a:r>
            <a:r>
              <a:rPr lang="vi-VN" dirty="0" smtClean="0"/>
              <a:t>khác</a:t>
            </a:r>
            <a:r>
              <a:rPr lang="en-US" dirty="0" smtClean="0"/>
              <a:t>, </a:t>
            </a:r>
            <a:r>
              <a:rPr lang="vi-VN" dirty="0" smtClean="0"/>
              <a:t>trả </a:t>
            </a:r>
            <a:r>
              <a:rPr lang="vi-VN" dirty="0"/>
              <a:t>lại kinh phí đã thu </a:t>
            </a:r>
            <a:r>
              <a:rPr lang="vi-VN" dirty="0" smtClean="0"/>
              <a:t>nếu vi </a:t>
            </a:r>
            <a:r>
              <a:rPr lang="vi-VN" dirty="0"/>
              <a:t>phạm </a:t>
            </a:r>
            <a:r>
              <a:rPr lang="vi-VN" dirty="0" smtClean="0"/>
              <a:t>khoản </a:t>
            </a:r>
            <a:r>
              <a:rPr lang="vi-VN" dirty="0"/>
              <a:t>1, 2 và 3 Điều này.</a:t>
            </a:r>
            <a:endParaRPr lang="en-US" dirty="0"/>
          </a:p>
          <a:p>
            <a:pPr marL="0" indent="0" algn="just">
              <a:buNone/>
            </a:pPr>
            <a:endParaRPr lang="en-US" b="1" dirty="0"/>
          </a:p>
          <a:p>
            <a:endParaRPr lang="en-US" dirty="0"/>
          </a:p>
        </p:txBody>
      </p:sp>
    </p:spTree>
    <p:extLst>
      <p:ext uri="{BB962C8B-B14F-4D97-AF65-F5344CB8AC3E}">
        <p14:creationId xmlns:p14="http://schemas.microsoft.com/office/powerpoint/2010/main" val="785859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790" y="147136"/>
            <a:ext cx="11312046" cy="6353871"/>
          </a:xfrm>
          <a:solidFill>
            <a:srgbClr val="FFFF00">
              <a:alpha val="20000"/>
            </a:srgbClr>
          </a:solidFill>
        </p:spPr>
        <p:txBody>
          <a:bodyPr tIns="108000">
            <a:normAutofit fontScale="92500"/>
          </a:bodyPr>
          <a:lstStyle/>
          <a:p>
            <a:pPr marL="0" indent="0" algn="just">
              <a:buNone/>
            </a:pPr>
            <a:r>
              <a:rPr lang="vi-VN" b="1" dirty="0"/>
              <a:t>Điều 6. Vi phạm quy định về cho phép hoạt động giáo dục, đăng ký hoạt động giáo dục nghề nghiệp, đăng ký hoặc công nhận thực hiện dịch vụ giáo </a:t>
            </a:r>
            <a:r>
              <a:rPr lang="vi-VN" b="1" dirty="0" smtClean="0"/>
              <a:t>dục</a:t>
            </a:r>
            <a:endParaRPr lang="en-US" b="1" dirty="0" smtClean="0"/>
          </a:p>
          <a:p>
            <a:pPr marL="0" indent="0" algn="just">
              <a:buNone/>
            </a:pPr>
            <a:endParaRPr lang="en-US" dirty="0"/>
          </a:p>
          <a:p>
            <a:pPr marL="514350" indent="-514350" algn="just">
              <a:buAutoNum type="arabicPeriod"/>
            </a:pPr>
            <a:r>
              <a:rPr lang="vi-VN" dirty="0" smtClean="0"/>
              <a:t>Phạt </a:t>
            </a:r>
            <a:r>
              <a:rPr lang="vi-VN" dirty="0"/>
              <a:t>tiền đối với hành vi không đảm bảo </a:t>
            </a:r>
            <a:r>
              <a:rPr lang="vi-VN" dirty="0" smtClean="0"/>
              <a:t>các </a:t>
            </a:r>
            <a:r>
              <a:rPr lang="vi-VN" dirty="0"/>
              <a:t>điều kiện cho phép </a:t>
            </a:r>
            <a:endParaRPr lang="en-US" dirty="0" smtClean="0"/>
          </a:p>
          <a:p>
            <a:pPr marL="0" indent="0" algn="just">
              <a:buNone/>
            </a:pPr>
            <a:r>
              <a:rPr lang="vi-VN" dirty="0" smtClean="0"/>
              <a:t>a</a:t>
            </a:r>
            <a:r>
              <a:rPr lang="vi-VN" dirty="0"/>
              <a:t>) Phạt </a:t>
            </a:r>
            <a:r>
              <a:rPr lang="vi-VN" dirty="0" smtClean="0"/>
              <a:t>từ </a:t>
            </a:r>
            <a:r>
              <a:rPr lang="vi-VN" dirty="0"/>
              <a:t>5.000.000 </a:t>
            </a:r>
            <a:r>
              <a:rPr lang="vi-VN" dirty="0" smtClean="0"/>
              <a:t>đến </a:t>
            </a:r>
            <a:r>
              <a:rPr lang="vi-VN" dirty="0"/>
              <a:t>10.000.000 </a:t>
            </a:r>
            <a:r>
              <a:rPr lang="vi-VN" dirty="0" smtClean="0"/>
              <a:t>đối </a:t>
            </a:r>
            <a:r>
              <a:rPr lang="vi-VN" dirty="0"/>
              <a:t>với cơ sở giáo dục mầm non;</a:t>
            </a:r>
            <a:endParaRPr lang="en-US" dirty="0"/>
          </a:p>
          <a:p>
            <a:pPr marL="0" indent="0" algn="just">
              <a:buNone/>
            </a:pPr>
            <a:r>
              <a:rPr lang="vi-VN" dirty="0"/>
              <a:t>2. Phạt tiền đối với hành vi tổ chức </a:t>
            </a:r>
            <a:r>
              <a:rPr lang="vi-VN" dirty="0" smtClean="0"/>
              <a:t>ngoài </a:t>
            </a:r>
            <a:r>
              <a:rPr lang="vi-VN" dirty="0"/>
              <a:t>địa điểm được </a:t>
            </a:r>
            <a:r>
              <a:rPr lang="vi-VN" dirty="0" smtClean="0"/>
              <a:t>phép</a:t>
            </a:r>
            <a:endParaRPr lang="en-US" dirty="0"/>
          </a:p>
          <a:p>
            <a:pPr marL="514350" indent="-514350" algn="just">
              <a:buAutoNum type="alphaLcParenR"/>
            </a:pPr>
            <a:r>
              <a:rPr lang="vi-VN" dirty="0" smtClean="0"/>
              <a:t>Phạt từ </a:t>
            </a:r>
            <a:r>
              <a:rPr lang="vi-VN" dirty="0"/>
              <a:t>5.000.000 </a:t>
            </a:r>
            <a:r>
              <a:rPr lang="vi-VN" dirty="0" smtClean="0"/>
              <a:t>đến </a:t>
            </a:r>
            <a:r>
              <a:rPr lang="vi-VN" dirty="0"/>
              <a:t>10.000.000 </a:t>
            </a:r>
          </a:p>
          <a:p>
            <a:pPr marL="0" indent="0" algn="just">
              <a:buNone/>
            </a:pPr>
            <a:r>
              <a:rPr lang="vi-VN" dirty="0" smtClean="0"/>
              <a:t>3</a:t>
            </a:r>
            <a:r>
              <a:rPr lang="vi-VN" dirty="0"/>
              <a:t>. Phạt </a:t>
            </a:r>
            <a:r>
              <a:rPr lang="vi-VN" dirty="0" smtClean="0"/>
              <a:t>từ </a:t>
            </a:r>
            <a:r>
              <a:rPr lang="vi-VN" dirty="0"/>
              <a:t>10.000.000 </a:t>
            </a:r>
            <a:r>
              <a:rPr lang="vi-VN" dirty="0" smtClean="0"/>
              <a:t>đến </a:t>
            </a:r>
            <a:r>
              <a:rPr lang="vi-VN" dirty="0"/>
              <a:t>20.000.000 </a:t>
            </a:r>
            <a:r>
              <a:rPr lang="vi-VN" dirty="0" smtClean="0"/>
              <a:t>hành vi</a:t>
            </a:r>
            <a:r>
              <a:rPr lang="en-US" dirty="0" smtClean="0"/>
              <a:t> </a:t>
            </a:r>
            <a:r>
              <a:rPr lang="vi-VN" dirty="0" smtClean="0"/>
              <a:t>tẩy </a:t>
            </a:r>
            <a:r>
              <a:rPr lang="vi-VN" dirty="0"/>
              <a:t>xóa, </a:t>
            </a:r>
            <a:r>
              <a:rPr lang="vi-VN" dirty="0" smtClean="0"/>
              <a:t>làm </a:t>
            </a:r>
            <a:r>
              <a:rPr lang="vi-VN" dirty="0"/>
              <a:t>sai lệch nội dung </a:t>
            </a:r>
            <a:r>
              <a:rPr lang="vi-VN" dirty="0" smtClean="0"/>
              <a:t>quyết </a:t>
            </a:r>
            <a:r>
              <a:rPr lang="vi-VN" dirty="0"/>
              <a:t>định </a:t>
            </a:r>
            <a:r>
              <a:rPr lang="vi-VN" dirty="0" smtClean="0"/>
              <a:t>giáo dục.</a:t>
            </a:r>
            <a:endParaRPr lang="en-US" dirty="0"/>
          </a:p>
          <a:p>
            <a:pPr marL="0" indent="0" algn="just">
              <a:buNone/>
            </a:pPr>
            <a:r>
              <a:rPr lang="vi-VN" dirty="0"/>
              <a:t>4. Phạt </a:t>
            </a:r>
            <a:r>
              <a:rPr lang="vi-VN" dirty="0" smtClean="0"/>
              <a:t>từ </a:t>
            </a:r>
            <a:r>
              <a:rPr lang="vi-VN" dirty="0"/>
              <a:t>30.000.000 </a:t>
            </a:r>
            <a:r>
              <a:rPr lang="vi-VN" dirty="0" smtClean="0"/>
              <a:t>đến </a:t>
            </a:r>
            <a:r>
              <a:rPr lang="vi-VN" dirty="0"/>
              <a:t>40.000.000 </a:t>
            </a:r>
            <a:r>
              <a:rPr lang="vi-VN" dirty="0" smtClean="0"/>
              <a:t>hành </a:t>
            </a:r>
            <a:r>
              <a:rPr lang="vi-VN" dirty="0"/>
              <a:t>vi gian lận để được cho phép hoạt động giáo dục; </a:t>
            </a:r>
            <a:endParaRPr lang="vi-VN" dirty="0" smtClean="0"/>
          </a:p>
          <a:p>
            <a:pPr marL="0" indent="0" algn="just">
              <a:buNone/>
            </a:pPr>
            <a:r>
              <a:rPr lang="vi-VN" dirty="0" smtClean="0"/>
              <a:t>5</a:t>
            </a:r>
            <a:r>
              <a:rPr lang="vi-VN" dirty="0"/>
              <a:t>. Phạt tiền </a:t>
            </a:r>
            <a:r>
              <a:rPr lang="vi-VN" dirty="0" smtClean="0"/>
              <a:t>hoạt </a:t>
            </a:r>
            <a:r>
              <a:rPr lang="vi-VN" dirty="0"/>
              <a:t>động </a:t>
            </a:r>
            <a:r>
              <a:rPr lang="vi-VN" dirty="0" smtClean="0"/>
              <a:t>chưa </a:t>
            </a:r>
            <a:r>
              <a:rPr lang="vi-VN" dirty="0"/>
              <a:t>được công </a:t>
            </a:r>
            <a:r>
              <a:rPr lang="vi-VN" dirty="0" smtClean="0"/>
              <a:t>nhận</a:t>
            </a:r>
            <a:endParaRPr lang="en-US" dirty="0"/>
          </a:p>
          <a:p>
            <a:pPr marL="514350" indent="-514350" algn="just">
              <a:buAutoNum type="alphaLcParenR"/>
            </a:pPr>
            <a:r>
              <a:rPr lang="vi-VN" dirty="0" smtClean="0"/>
              <a:t>Phạt từ </a:t>
            </a:r>
            <a:r>
              <a:rPr lang="vi-VN" dirty="0"/>
              <a:t>10.000.000 đồng đến </a:t>
            </a:r>
            <a:r>
              <a:rPr lang="vi-VN" dirty="0" smtClean="0"/>
              <a:t>20.000.000</a:t>
            </a:r>
          </a:p>
          <a:p>
            <a:pPr marL="0" indent="0">
              <a:buNone/>
            </a:pPr>
            <a:endParaRPr lang="en-US" dirty="0"/>
          </a:p>
          <a:p>
            <a:pPr marL="514350" indent="-514350" algn="just">
              <a:buAutoNum type="alphaLcParenR"/>
            </a:pPr>
            <a:endParaRPr lang="en-US" dirty="0"/>
          </a:p>
          <a:p>
            <a:endParaRPr lang="en-US" dirty="0"/>
          </a:p>
        </p:txBody>
      </p:sp>
    </p:spTree>
    <p:extLst>
      <p:ext uri="{BB962C8B-B14F-4D97-AF65-F5344CB8AC3E}">
        <p14:creationId xmlns:p14="http://schemas.microsoft.com/office/powerpoint/2010/main" val="1880330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732" y="710809"/>
            <a:ext cx="11074052" cy="5214002"/>
          </a:xfrm>
          <a:solidFill>
            <a:srgbClr val="FFFF00">
              <a:alpha val="25000"/>
            </a:srgbClr>
          </a:solidFill>
        </p:spPr>
        <p:txBody>
          <a:bodyPr tIns="144000">
            <a:normAutofit/>
          </a:bodyPr>
          <a:lstStyle/>
          <a:p>
            <a:pPr marL="0" indent="0">
              <a:buNone/>
            </a:pPr>
            <a:r>
              <a:rPr lang="vi-VN" dirty="0" smtClean="0"/>
              <a:t>6. Hình thức xử phạt bổ sung:</a:t>
            </a:r>
            <a:endParaRPr lang="en-US" dirty="0" smtClean="0"/>
          </a:p>
          <a:p>
            <a:pPr marL="0" indent="0">
              <a:buNone/>
            </a:pPr>
            <a:r>
              <a:rPr lang="vi-VN" dirty="0" smtClean="0"/>
              <a:t>a) Đình chỉ hoạt động 06 tháng đến 12 tháng vi phạm khoản 1 Điều này;</a:t>
            </a:r>
            <a:endParaRPr lang="en-US" dirty="0" smtClean="0"/>
          </a:p>
          <a:p>
            <a:pPr marL="0" indent="0">
              <a:buNone/>
            </a:pPr>
            <a:r>
              <a:rPr lang="vi-VN" dirty="0" smtClean="0"/>
              <a:t>b) Tịch thu tang vật bị tẩy xóa, sửa chữa làm sai lệch nội dung</a:t>
            </a:r>
            <a:endParaRPr lang="en-US" dirty="0" smtClean="0"/>
          </a:p>
          <a:p>
            <a:pPr marL="0" indent="0">
              <a:buNone/>
            </a:pPr>
            <a:r>
              <a:rPr lang="vi-VN" dirty="0" smtClean="0"/>
              <a:t>c) Trục xuất người thực hiện hành vi vi phạm các khoản 3, 4 và 5 Điều này. </a:t>
            </a:r>
          </a:p>
          <a:p>
            <a:pPr marL="0" indent="0">
              <a:buNone/>
            </a:pPr>
            <a:r>
              <a:rPr lang="vi-VN" dirty="0" smtClean="0"/>
              <a:t>7. Biện pháp khắc phục hậu quả:</a:t>
            </a:r>
            <a:endParaRPr lang="en-US" dirty="0" smtClean="0"/>
          </a:p>
          <a:p>
            <a:pPr marL="514350" indent="-514350">
              <a:buAutoNum type="alphaLcParenR"/>
            </a:pPr>
            <a:r>
              <a:rPr lang="vi-VN" dirty="0" smtClean="0"/>
              <a:t>Buộc chuyển về địa điểm cấp phép </a:t>
            </a:r>
          </a:p>
          <a:p>
            <a:pPr marL="0" indent="0">
              <a:buNone/>
            </a:pPr>
            <a:r>
              <a:rPr lang="vi-VN" dirty="0" smtClean="0"/>
              <a:t>b) Buộc chuyển người học sang cơ sở giáo dục khác đủ điều kiện </a:t>
            </a:r>
          </a:p>
          <a:p>
            <a:pPr marL="0" indent="0">
              <a:buNone/>
            </a:pPr>
            <a:r>
              <a:rPr lang="vi-VN" dirty="0" smtClean="0"/>
              <a:t>c) Buộc nộp lại quyết định cho phép</a:t>
            </a:r>
          </a:p>
          <a:p>
            <a:endParaRPr lang="en-US" b="1" dirty="0"/>
          </a:p>
        </p:txBody>
      </p:sp>
    </p:spTree>
    <p:extLst>
      <p:ext uri="{BB962C8B-B14F-4D97-AF65-F5344CB8AC3E}">
        <p14:creationId xmlns:p14="http://schemas.microsoft.com/office/powerpoint/2010/main" val="2232138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730" y="435236"/>
            <a:ext cx="11174261" cy="5990616"/>
          </a:xfrm>
          <a:solidFill>
            <a:srgbClr val="00B050">
              <a:alpha val="24000"/>
            </a:srgbClr>
          </a:solidFill>
        </p:spPr>
        <p:txBody>
          <a:bodyPr tIns="144000">
            <a:normAutofit fontScale="92500" lnSpcReduction="10000"/>
          </a:bodyPr>
          <a:lstStyle/>
          <a:p>
            <a:pPr marL="0" indent="0" algn="just">
              <a:buNone/>
            </a:pPr>
            <a:r>
              <a:rPr lang="vi-VN" b="1" dirty="0"/>
              <a:t>Mục 7. </a:t>
            </a:r>
            <a:r>
              <a:rPr lang="vi-VN" b="1" dirty="0" smtClean="0"/>
              <a:t>NHÀ </a:t>
            </a:r>
            <a:r>
              <a:rPr lang="vi-VN" b="1" dirty="0"/>
              <a:t>GIÁO VÀ NGƯỜI HỌC</a:t>
            </a:r>
            <a:endParaRPr lang="en-US" dirty="0"/>
          </a:p>
          <a:p>
            <a:pPr marL="0" indent="0" algn="just">
              <a:buNone/>
            </a:pPr>
            <a:r>
              <a:rPr lang="vi-VN" b="1" dirty="0"/>
              <a:t>Điều 24. Vi phạm quy định về sử dụng nhà giáo</a:t>
            </a:r>
            <a:endParaRPr lang="en-US" dirty="0"/>
          </a:p>
          <a:p>
            <a:pPr marL="0" indent="0" algn="just">
              <a:buNone/>
            </a:pPr>
            <a:r>
              <a:rPr lang="vi-VN" dirty="0"/>
              <a:t>1. Phạt tiền </a:t>
            </a:r>
            <a:r>
              <a:rPr lang="vi-VN" dirty="0" smtClean="0"/>
              <a:t>sử </a:t>
            </a:r>
            <a:r>
              <a:rPr lang="vi-VN" dirty="0"/>
              <a:t>dụng nhà giáo không đủ điều kiện, tiêu chuẩn </a:t>
            </a:r>
            <a:r>
              <a:rPr lang="vi-VN" dirty="0" smtClean="0"/>
              <a:t>theo:</a:t>
            </a:r>
            <a:endParaRPr lang="en-US" dirty="0"/>
          </a:p>
          <a:p>
            <a:pPr marL="514350" indent="-514350" algn="just">
              <a:buAutoNum type="alphaLcParenR"/>
            </a:pPr>
            <a:r>
              <a:rPr lang="vi-VN" dirty="0" smtClean="0"/>
              <a:t>Phạt từ </a:t>
            </a:r>
            <a:r>
              <a:rPr lang="vi-VN" dirty="0"/>
              <a:t>5.000.000 </a:t>
            </a:r>
            <a:r>
              <a:rPr lang="vi-VN" dirty="0" smtClean="0"/>
              <a:t>đến </a:t>
            </a:r>
            <a:r>
              <a:rPr lang="vi-VN" dirty="0"/>
              <a:t>10.000.000 </a:t>
            </a:r>
            <a:r>
              <a:rPr lang="vi-VN" dirty="0" smtClean="0"/>
              <a:t>giáo </a:t>
            </a:r>
            <a:r>
              <a:rPr lang="vi-VN" dirty="0"/>
              <a:t>dục mầm </a:t>
            </a:r>
            <a:r>
              <a:rPr lang="vi-VN" dirty="0" smtClean="0"/>
              <a:t>non</a:t>
            </a:r>
          </a:p>
          <a:p>
            <a:pPr marL="0" indent="0" algn="just">
              <a:buNone/>
            </a:pPr>
            <a:endParaRPr lang="en-US" dirty="0"/>
          </a:p>
          <a:p>
            <a:pPr marL="0" indent="0" algn="just">
              <a:buNone/>
            </a:pPr>
            <a:r>
              <a:rPr lang="vi-VN" b="1" dirty="0"/>
              <a:t>Điều 26. Xúc phạm danh dự, nhân phẩm, xâm phạm thân thể nhà giáo, cán bộ quản lý giáo dục trong cơ sở giáo dục; vi phạm quy định về chính sách đối với nhà giáo</a:t>
            </a:r>
            <a:endParaRPr lang="en-US" dirty="0"/>
          </a:p>
          <a:p>
            <a:pPr marL="0" indent="0" algn="just">
              <a:buNone/>
            </a:pPr>
            <a:r>
              <a:rPr lang="vi-VN" dirty="0"/>
              <a:t>1. Phạt </a:t>
            </a:r>
            <a:r>
              <a:rPr lang="vi-VN" dirty="0" smtClean="0"/>
              <a:t>từ </a:t>
            </a:r>
            <a:r>
              <a:rPr lang="vi-VN" dirty="0"/>
              <a:t>5.000.000 </a:t>
            </a:r>
            <a:r>
              <a:rPr lang="vi-VN" dirty="0" smtClean="0"/>
              <a:t>đến </a:t>
            </a:r>
            <a:r>
              <a:rPr lang="vi-VN" dirty="0"/>
              <a:t>10.000.000 </a:t>
            </a:r>
            <a:r>
              <a:rPr lang="vi-VN" dirty="0" smtClean="0"/>
              <a:t>xúc phạm; </a:t>
            </a:r>
            <a:r>
              <a:rPr lang="vi-VN" dirty="0"/>
              <a:t>xâm phạm thân thể nhà giáo, </a:t>
            </a:r>
            <a:r>
              <a:rPr lang="vi-VN" dirty="0" smtClean="0"/>
              <a:t>truy </a:t>
            </a:r>
            <a:r>
              <a:rPr lang="vi-VN" dirty="0"/>
              <a:t>cứu trách nhiệm hình sự.</a:t>
            </a:r>
            <a:endParaRPr lang="en-US" dirty="0"/>
          </a:p>
          <a:p>
            <a:pPr marL="0" indent="0" algn="just">
              <a:buNone/>
            </a:pPr>
            <a:r>
              <a:rPr lang="vi-VN" dirty="0"/>
              <a:t>2. Phạt </a:t>
            </a:r>
            <a:r>
              <a:rPr lang="vi-VN" dirty="0" smtClean="0"/>
              <a:t>từ </a:t>
            </a:r>
            <a:r>
              <a:rPr lang="vi-VN" dirty="0"/>
              <a:t>10.000.000 </a:t>
            </a:r>
            <a:r>
              <a:rPr lang="vi-VN" dirty="0" smtClean="0"/>
              <a:t>đến </a:t>
            </a:r>
            <a:r>
              <a:rPr lang="vi-VN" dirty="0"/>
              <a:t>15.000.000 </a:t>
            </a:r>
            <a:r>
              <a:rPr lang="vi-VN" dirty="0" smtClean="0"/>
              <a:t>vi </a:t>
            </a:r>
            <a:r>
              <a:rPr lang="vi-VN" dirty="0"/>
              <a:t>phạm </a:t>
            </a:r>
            <a:r>
              <a:rPr lang="vi-VN" dirty="0" smtClean="0"/>
              <a:t>chính </a:t>
            </a:r>
            <a:r>
              <a:rPr lang="vi-VN" dirty="0"/>
              <a:t>sách đối với nhà giáo.</a:t>
            </a:r>
            <a:endParaRPr lang="en-US" dirty="0"/>
          </a:p>
          <a:p>
            <a:pPr marL="0" indent="0" algn="just">
              <a:buNone/>
            </a:pPr>
            <a:r>
              <a:rPr lang="vi-VN" dirty="0"/>
              <a:t>3. Biện pháp khắc phục hậu quả: Buộc xin lỗi </a:t>
            </a:r>
            <a:r>
              <a:rPr lang="vi-VN" dirty="0" smtClean="0"/>
              <a:t>người </a:t>
            </a:r>
            <a:r>
              <a:rPr lang="vi-VN" dirty="0"/>
              <a:t>bị xúc </a:t>
            </a:r>
            <a:r>
              <a:rPr lang="vi-VN" dirty="0" smtClean="0"/>
              <a:t>phạm, yêu </a:t>
            </a:r>
            <a:r>
              <a:rPr lang="vi-VN" dirty="0"/>
              <a:t>cầu không xin lỗi công khai</a:t>
            </a:r>
            <a:r>
              <a:rPr lang="vi-VN" dirty="0" smtClean="0"/>
              <a:t>.</a:t>
            </a:r>
          </a:p>
          <a:p>
            <a:pPr marL="0" indent="0" algn="just">
              <a:buNone/>
            </a:pPr>
            <a:endParaRPr lang="en-US" dirty="0"/>
          </a:p>
          <a:p>
            <a:endParaRPr lang="en-US" dirty="0"/>
          </a:p>
        </p:txBody>
      </p:sp>
    </p:spTree>
    <p:extLst>
      <p:ext uri="{BB962C8B-B14F-4D97-AF65-F5344CB8AC3E}">
        <p14:creationId xmlns:p14="http://schemas.microsoft.com/office/powerpoint/2010/main" val="1517803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048" y="272398"/>
            <a:ext cx="11437307" cy="6115876"/>
          </a:xfrm>
          <a:solidFill>
            <a:srgbClr val="00B050">
              <a:alpha val="30000"/>
            </a:srgbClr>
          </a:solidFill>
        </p:spPr>
        <p:txBody>
          <a:bodyPr tIns="144000">
            <a:normAutofit/>
          </a:bodyPr>
          <a:lstStyle/>
          <a:p>
            <a:pPr marL="0" indent="0" algn="just">
              <a:buNone/>
            </a:pPr>
            <a:r>
              <a:rPr lang="vi-VN" b="1" dirty="0" smtClean="0"/>
              <a:t>Điều 27. Vi phạm quy định về quản lý hồ sơ người học</a:t>
            </a:r>
          </a:p>
          <a:p>
            <a:pPr marL="0" indent="0" algn="just">
              <a:buNone/>
            </a:pPr>
            <a:endParaRPr lang="en-US" dirty="0" smtClean="0"/>
          </a:p>
          <a:p>
            <a:pPr marL="0" indent="0" algn="just">
              <a:buNone/>
            </a:pPr>
            <a:r>
              <a:rPr lang="vi-VN" dirty="0" smtClean="0"/>
              <a:t>1.Phạt từ 5.000.000 đến 10.000.000 đối với một trong các hành vi sau:</a:t>
            </a:r>
          </a:p>
          <a:p>
            <a:pPr marL="0" indent="0">
              <a:buNone/>
            </a:pPr>
            <a:r>
              <a:rPr lang="vi-VN" dirty="0"/>
              <a:t>a) </a:t>
            </a:r>
            <a:r>
              <a:rPr lang="vi-VN" dirty="0" smtClean="0"/>
              <a:t>Việc </a:t>
            </a:r>
            <a:r>
              <a:rPr lang="vi-VN" dirty="0"/>
              <a:t>sửa chữa hồ sơ, tài liệu </a:t>
            </a:r>
            <a:r>
              <a:rPr lang="vi-VN" dirty="0" smtClean="0"/>
              <a:t>kết </a:t>
            </a:r>
            <a:r>
              <a:rPr lang="vi-VN" dirty="0"/>
              <a:t>quả học </a:t>
            </a:r>
            <a:r>
              <a:rPr lang="vi-VN" dirty="0" smtClean="0"/>
              <a:t>tập;</a:t>
            </a:r>
            <a:endParaRPr lang="en-US" dirty="0"/>
          </a:p>
          <a:p>
            <a:pPr marL="0" indent="0">
              <a:buNone/>
            </a:pPr>
            <a:r>
              <a:rPr lang="vi-VN" dirty="0"/>
              <a:t>b) </a:t>
            </a:r>
            <a:r>
              <a:rPr lang="vi-VN" dirty="0" smtClean="0"/>
              <a:t>Hồ </a:t>
            </a:r>
            <a:r>
              <a:rPr lang="vi-VN" dirty="0"/>
              <a:t>sơ quản lý </a:t>
            </a:r>
            <a:r>
              <a:rPr lang="vi-VN" dirty="0" smtClean="0"/>
              <a:t>quy định;</a:t>
            </a:r>
            <a:endParaRPr lang="en-US" dirty="0"/>
          </a:p>
          <a:p>
            <a:pPr marL="0" indent="0">
              <a:buNone/>
            </a:pPr>
            <a:r>
              <a:rPr lang="vi-VN" dirty="0"/>
              <a:t>c) Vi phạm </a:t>
            </a:r>
            <a:r>
              <a:rPr lang="vi-VN" dirty="0" smtClean="0"/>
              <a:t>lưu </a:t>
            </a:r>
            <a:r>
              <a:rPr lang="vi-VN" dirty="0"/>
              <a:t>trữ, bảo </a:t>
            </a:r>
            <a:r>
              <a:rPr lang="vi-VN" dirty="0" smtClean="0"/>
              <a:t>quản.</a:t>
            </a:r>
            <a:endParaRPr lang="en-US" dirty="0"/>
          </a:p>
          <a:p>
            <a:pPr marL="0" indent="0">
              <a:buNone/>
            </a:pPr>
            <a:r>
              <a:rPr lang="vi-VN" dirty="0"/>
              <a:t>2. Phạt </a:t>
            </a:r>
            <a:r>
              <a:rPr lang="vi-VN" dirty="0" smtClean="0"/>
              <a:t>từ </a:t>
            </a:r>
            <a:r>
              <a:rPr lang="vi-VN" dirty="0"/>
              <a:t>10.000.000 </a:t>
            </a:r>
            <a:r>
              <a:rPr lang="vi-VN" dirty="0" smtClean="0"/>
              <a:t>đến 15.000.000.</a:t>
            </a:r>
            <a:endParaRPr lang="en-US" dirty="0"/>
          </a:p>
          <a:p>
            <a:pPr marL="0" indent="0">
              <a:buNone/>
            </a:pPr>
            <a:r>
              <a:rPr lang="vi-VN" dirty="0"/>
              <a:t>3. Biện pháp khắc phục hậu quả:</a:t>
            </a:r>
            <a:endParaRPr lang="en-US" dirty="0"/>
          </a:p>
          <a:p>
            <a:pPr marL="0" indent="0">
              <a:buNone/>
            </a:pPr>
            <a:r>
              <a:rPr lang="vi-VN" dirty="0"/>
              <a:t>a) Buộc khôi phục lại tình trạng ban </a:t>
            </a:r>
            <a:r>
              <a:rPr lang="vi-VN" dirty="0" smtClean="0"/>
              <a:t>đầu;</a:t>
            </a:r>
            <a:endParaRPr lang="en-US" dirty="0"/>
          </a:p>
          <a:p>
            <a:pPr marL="0" indent="0">
              <a:buNone/>
            </a:pPr>
            <a:r>
              <a:rPr lang="vi-VN" dirty="0"/>
              <a:t>b) Buộc trả lại hồ </a:t>
            </a:r>
            <a:r>
              <a:rPr lang="vi-VN" dirty="0" smtClean="0"/>
              <a:t>sơ của </a:t>
            </a:r>
            <a:r>
              <a:rPr lang="vi-VN" dirty="0"/>
              <a:t>người </a:t>
            </a:r>
            <a:r>
              <a:rPr lang="vi-VN" dirty="0" smtClean="0"/>
              <a:t>học</a:t>
            </a:r>
            <a:endParaRPr lang="en-US" dirty="0"/>
          </a:p>
          <a:p>
            <a:pPr marL="514350" indent="-514350" algn="just">
              <a:buAutoNum type="arabicPeriod"/>
            </a:pPr>
            <a:endParaRPr lang="en-US" dirty="0"/>
          </a:p>
        </p:txBody>
      </p:sp>
    </p:spTree>
    <p:extLst>
      <p:ext uri="{BB962C8B-B14F-4D97-AF65-F5344CB8AC3E}">
        <p14:creationId xmlns:p14="http://schemas.microsoft.com/office/powerpoint/2010/main" val="1873267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1325</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NGHỊ ĐỊNH QUY ĐỊNH XỬ PHẠT VI PHẠM  HÀNH CHÍNH TRONG LĨNH VỰC GIÁO DỤC (Số 04/2021/NĐ-CP ngày 22 tháng 1 năm 2021)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NGHỊ ĐỊNH QUY ĐỊNH XỬ PHẠT VI PHẠM HÀNH CHÍNH TRONG LĨNH VỰC GIÁO DỤC</dc:title>
  <dc:creator>ADMIN</dc:creator>
  <cp:lastModifiedBy>ADMIN</cp:lastModifiedBy>
  <cp:revision>12</cp:revision>
  <dcterms:created xsi:type="dcterms:W3CDTF">2022-03-03T01:05:44Z</dcterms:created>
  <dcterms:modified xsi:type="dcterms:W3CDTF">2022-03-03T02:42:47Z</dcterms:modified>
</cp:coreProperties>
</file>