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5" r:id="rId1"/>
  </p:sldMasterIdLst>
  <p:notesMasterIdLst>
    <p:notesMasterId r:id="rId19"/>
  </p:notesMasterIdLst>
  <p:handoutMasterIdLst>
    <p:handoutMasterId r:id="rId20"/>
  </p:handoutMasterIdLst>
  <p:sldIdLst>
    <p:sldId id="412" r:id="rId2"/>
    <p:sldId id="414" r:id="rId3"/>
    <p:sldId id="469" r:id="rId4"/>
    <p:sldId id="453" r:id="rId5"/>
    <p:sldId id="472" r:id="rId6"/>
    <p:sldId id="461" r:id="rId7"/>
    <p:sldId id="471" r:id="rId8"/>
    <p:sldId id="293" r:id="rId9"/>
    <p:sldId id="422" r:id="rId10"/>
    <p:sldId id="439" r:id="rId11"/>
    <p:sldId id="443" r:id="rId12"/>
    <p:sldId id="420" r:id="rId13"/>
    <p:sldId id="292" r:id="rId14"/>
    <p:sldId id="444" r:id="rId15"/>
    <p:sldId id="454" r:id="rId16"/>
    <p:sldId id="445" r:id="rId17"/>
    <p:sldId id="466" r:id="rId1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FFFF00"/>
    <a:srgbClr val="FF66FF"/>
    <a:srgbClr val="FF99CC"/>
    <a:srgbClr val="080808"/>
    <a:srgbClr val="F8F878"/>
    <a:srgbClr val="F5B8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956" autoAdjust="0"/>
    <p:restoredTop sz="94670" autoAdjust="0"/>
  </p:normalViewPr>
  <p:slideViewPr>
    <p:cSldViewPr>
      <p:cViewPr varScale="1">
        <p:scale>
          <a:sx n="65" d="100"/>
          <a:sy n="65" d="100"/>
        </p:scale>
        <p:origin x="1236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5" d="100"/>
          <a:sy n="85" d="100"/>
        </p:scale>
        <p:origin x="-1992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CFF9053-6C54-47D6-8FED-021DC9B0581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8670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09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409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09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409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CECBF0B-3D60-4A12-B094-4767CE6C6FE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81043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3B7202-EE47-4B9B-ADC2-344C5A252826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2168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77E400D-4F84-4A82-BD9F-0E4DE67DE7F8}" type="slidenum">
              <a:rPr lang="en-US"/>
              <a:pPr/>
              <a:t>2</a:t>
            </a:fld>
            <a:endParaRPr lang="en-US"/>
          </a:p>
        </p:txBody>
      </p:sp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Content Layouts</a:t>
            </a:r>
          </a:p>
        </p:txBody>
      </p:sp>
    </p:spTree>
    <p:extLst>
      <p:ext uri="{BB962C8B-B14F-4D97-AF65-F5344CB8AC3E}">
        <p14:creationId xmlns:p14="http://schemas.microsoft.com/office/powerpoint/2010/main" val="27084822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4853372-2DD1-45AC-9CFB-A98D0E98D633}" type="slidenum">
              <a:rPr lang="en-US"/>
              <a:pPr/>
              <a:t>3</a:t>
            </a:fld>
            <a:endParaRPr lang="en-US"/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AU" smtClean="0"/>
          </a:p>
        </p:txBody>
      </p:sp>
    </p:spTree>
    <p:extLst>
      <p:ext uri="{BB962C8B-B14F-4D97-AF65-F5344CB8AC3E}">
        <p14:creationId xmlns:p14="http://schemas.microsoft.com/office/powerpoint/2010/main" val="32772062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4853372-2DD1-45AC-9CFB-A98D0E98D633}" type="slidenum">
              <a:rPr lang="en-US"/>
              <a:pPr/>
              <a:t>5</a:t>
            </a:fld>
            <a:endParaRPr lang="en-US"/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AU" smtClean="0"/>
          </a:p>
        </p:txBody>
      </p:sp>
    </p:spTree>
    <p:extLst>
      <p:ext uri="{BB962C8B-B14F-4D97-AF65-F5344CB8AC3E}">
        <p14:creationId xmlns:p14="http://schemas.microsoft.com/office/powerpoint/2010/main" val="29028477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4853372-2DD1-45AC-9CFB-A98D0E98D633}" type="slidenum">
              <a:rPr lang="en-US"/>
              <a:pPr/>
              <a:t>8</a:t>
            </a:fld>
            <a:endParaRPr lang="en-US"/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AU" smtClean="0"/>
          </a:p>
        </p:txBody>
      </p:sp>
    </p:spTree>
    <p:extLst>
      <p:ext uri="{BB962C8B-B14F-4D97-AF65-F5344CB8AC3E}">
        <p14:creationId xmlns:p14="http://schemas.microsoft.com/office/powerpoint/2010/main" val="25540447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5877A06-FDE7-4EBE-A21D-4758B6B3E543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2927AC6-02BA-4801-B44F-7816D2AC7019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44306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vi-VN" altLang="en-US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Ngoài phần mở đầu, kết luận và tài liệu tham khảo, cấu trúc luận văn được tổ chức thành 3 chương</a:t>
            </a:r>
            <a:r>
              <a:rPr lang="en-US" altLang="en-US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mtClean="0">
                <a:latin typeface="Arial" charset="0"/>
              </a:rPr>
              <a:t>như sau: 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n-US" altLang="en-US" smtClean="0">
                <a:latin typeface="Arial" charset="0"/>
              </a:rPr>
              <a:t>(Click hiện) Chương thứ nhất là cơ sở lý luận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n-US" altLang="en-US" smtClean="0">
                <a:latin typeface="Arial" charset="0"/>
              </a:rPr>
              <a:t>(Click hiện) Chương thứ 2 là cơ sở thực trạng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n-US" altLang="en-US" smtClean="0">
                <a:latin typeface="Arial" charset="0"/>
              </a:rPr>
              <a:t>(Click hiện) Chương thứ 3 là biện pháp quản lý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mtClean="0">
                <a:latin typeface="Arial" charset="0"/>
              </a:rPr>
              <a:t>Sau đây em xin trình bày chi tiết nội dung của từng chương.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mtClean="0">
                <a:latin typeface="Arial" charset="0"/>
              </a:rPr>
              <a:t>Chuyển slide.</a:t>
            </a:r>
          </a:p>
          <a:p>
            <a:endParaRPr lang="en-US" altLang="en-US" smtClean="0">
              <a:latin typeface="Arial" charset="0"/>
            </a:endParaRPr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04E6185F-8262-47F0-94D7-7DC2D84DFCAD}" type="slidenum">
              <a:rPr lang="en-US" altLang="en-US"/>
              <a:pPr/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247174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25CCCD7-57A2-43E7-89D2-96D18820BD7A}" type="slidenum">
              <a:rPr lang="en-US"/>
              <a:pPr/>
              <a:t>13</a:t>
            </a:fld>
            <a:endParaRPr lang="en-US"/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AU" smtClean="0"/>
          </a:p>
        </p:txBody>
      </p:sp>
    </p:spTree>
    <p:extLst>
      <p:ext uri="{BB962C8B-B14F-4D97-AF65-F5344CB8AC3E}">
        <p14:creationId xmlns:p14="http://schemas.microsoft.com/office/powerpoint/2010/main" val="39046751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A65F8-1DCC-402D-9167-D5EEAD6176F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17" descr="j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3397250" y="4724400"/>
            <a:ext cx="5746750" cy="215741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770200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0BB11-6B7A-4FFE-AB5E-0957FABABE2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8180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F4D2F-C445-4584-AD7D-595DF5B852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8526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52671-6A9D-4EE4-9B2F-9A03EB6D6C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124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40573-5977-4B46-AF40-DCFBAAE9653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0272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79ED2-256C-40EF-A2F5-62502C71204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524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3990D-BB6D-471F-93DE-D056EC43C04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746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B12C5-EA79-484E-9D15-DE3905E1132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7837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99450-82B3-4314-A170-A54F36DFE8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5758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E1DBB-28E9-45F7-A458-756D9ADF335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3689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3E450-3C37-48DC-BF32-446A9585FB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4180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89CCC5-540D-4A48-9831-503AD72E2F3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3714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hf sldNum="0"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219200" y="1572875"/>
            <a:ext cx="648118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00FF"/>
                </a:solidFill>
              </a:rPr>
              <a:t>CỤM 1</a:t>
            </a:r>
            <a:endParaRPr lang="vi-VN" sz="3200" dirty="0">
              <a:solidFill>
                <a:srgbClr val="0000F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36419" y="1760024"/>
            <a:ext cx="7556361" cy="23698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endParaRPr lang="en-US" sz="3600" b="1" dirty="0" smtClean="0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>
              <a:defRPr/>
            </a:pPr>
            <a:r>
              <a:rPr lang="en-US" sz="40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BÀI TẬP TRÒ CHƠI CHỮ VIẾT 3-4 TUỔI</a:t>
            </a:r>
            <a:endParaRPr lang="en-US" sz="4000" b="1" dirty="0" smtClean="0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>
              <a:defRPr/>
            </a:pPr>
            <a:endParaRPr lang="en-US" sz="3200" b="1" dirty="0">
              <a:solidFill>
                <a:srgbClr val="000F2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37065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 Box 17"/>
          <p:cNvSpPr txBox="1">
            <a:spLocks noChangeArrowheads="1"/>
          </p:cNvSpPr>
          <p:nvPr/>
        </p:nvSpPr>
        <p:spPr bwMode="gray">
          <a:xfrm>
            <a:off x="1489660" y="1752600"/>
            <a:ext cx="338555" cy="46166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kern="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US" sz="2400" b="1" kern="0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Text Box 25"/>
          <p:cNvSpPr txBox="1">
            <a:spLocks noChangeArrowheads="1"/>
          </p:cNvSpPr>
          <p:nvPr/>
        </p:nvSpPr>
        <p:spPr bwMode="gray">
          <a:xfrm>
            <a:off x="7433260" y="1752600"/>
            <a:ext cx="338555" cy="46166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kern="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sz="2400" b="1" kern="0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6748" y="498928"/>
            <a:ext cx="4343400" cy="586014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28600" y="196334"/>
            <a:ext cx="51219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cs typeface="Arial" pitchFamily="34" charset="0"/>
              </a:rPr>
              <a:t>KHẢM , TÔ DÁN BẰNG NHIỀU NGUYÊN LIỆU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974" y="1062068"/>
            <a:ext cx="4343400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14109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AutoShape 4" descr="Image result for needs assessment"/>
          <p:cNvSpPr>
            <a:spLocks noChangeAspect="1" noChangeArrowheads="1"/>
          </p:cNvSpPr>
          <p:nvPr/>
        </p:nvSpPr>
        <p:spPr bwMode="auto">
          <a:xfrm>
            <a:off x="155575" y="-1608138"/>
            <a:ext cx="3228975" cy="33623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0" name="AutoShape 6" descr="Image result for needs assessment"/>
          <p:cNvSpPr>
            <a:spLocks noChangeAspect="1" noChangeArrowheads="1"/>
          </p:cNvSpPr>
          <p:nvPr/>
        </p:nvSpPr>
        <p:spPr bwMode="auto">
          <a:xfrm>
            <a:off x="155575" y="-1608138"/>
            <a:ext cx="3228975" cy="33623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2" name="AutoShape 8" descr="Image result for needs assessment"/>
          <p:cNvSpPr>
            <a:spLocks noChangeAspect="1" noChangeArrowheads="1"/>
          </p:cNvSpPr>
          <p:nvPr/>
        </p:nvSpPr>
        <p:spPr bwMode="auto">
          <a:xfrm>
            <a:off x="155575" y="-1608138"/>
            <a:ext cx="3228975" cy="33623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1441450"/>
            <a:ext cx="5969000" cy="397510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241440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457200"/>
            <a:ext cx="7010400" cy="6158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9511288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400050" y="703975"/>
            <a:ext cx="8343900" cy="944562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Dùng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dây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xâu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xỏ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theo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đường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nét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chữ</a:t>
            </a:r>
            <a:endParaRPr lang="en-US" sz="28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684" y="1397000"/>
            <a:ext cx="7841673" cy="4707682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143000"/>
            <a:ext cx="6858000" cy="4876800"/>
          </a:xfrm>
          <a:prstGeom prst="rect">
            <a:avLst/>
          </a:prstGeom>
        </p:spPr>
      </p:pic>
      <p:sp>
        <p:nvSpPr>
          <p:cNvPr id="8" name="Title 2"/>
          <p:cNvSpPr>
            <a:spLocks noGrp="1"/>
          </p:cNvSpPr>
          <p:nvPr>
            <p:ph type="title"/>
          </p:nvPr>
        </p:nvSpPr>
        <p:spPr>
          <a:xfrm>
            <a:off x="628650" y="365127"/>
            <a:ext cx="6305550" cy="625474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GHÉP HÌNH TẠO CHỮ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38043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77197" y="1219200"/>
            <a:ext cx="7868920" cy="57785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Làm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quen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với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việc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đọc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: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47700" y="2743200"/>
            <a:ext cx="7848600" cy="175432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-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Đọc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sách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cho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trẻ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nghe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Cô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đọc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sách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và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chỉ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vào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từng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từ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cho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trẻ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làm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quen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với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cách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đọc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tiếng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việt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hướng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đọc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từ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trái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qua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phải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mỗi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từ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tương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ứng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với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1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tiếng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)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46409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  <p:bldP spid="6" grpId="0" build="p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28650" y="1001011"/>
            <a:ext cx="4248150" cy="930274"/>
          </a:xfrm>
        </p:spPr>
        <p:txBody>
          <a:bodyPr/>
          <a:lstStyle/>
          <a:p>
            <a:r>
              <a:rPr lang="en-US" dirty="0" err="1" smtClean="0"/>
              <a:t>Xếp</a:t>
            </a:r>
            <a:r>
              <a:rPr lang="en-US" dirty="0"/>
              <a:t> </a:t>
            </a:r>
            <a:r>
              <a:rPr lang="en-US" dirty="0" err="1" smtClean="0"/>
              <a:t>vào</a:t>
            </a:r>
            <a:r>
              <a:rPr lang="en-US" dirty="0" smtClean="0"/>
              <a:t> </a:t>
            </a:r>
            <a:r>
              <a:rPr lang="en-US" dirty="0" err="1" smtClean="0"/>
              <a:t>cho</a:t>
            </a:r>
            <a:r>
              <a:rPr lang="en-US" dirty="0" smtClean="0"/>
              <a:t> </a:t>
            </a:r>
            <a:r>
              <a:rPr lang="en-US" dirty="0" err="1" smtClean="0"/>
              <a:t>đúng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2209800"/>
            <a:ext cx="6239275" cy="3510756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549960">
            <a:off x="7462192" y="2854650"/>
            <a:ext cx="919167" cy="85976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182107">
            <a:off x="5587393" y="597938"/>
            <a:ext cx="853764" cy="67879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097209">
            <a:off x="6994266" y="1329753"/>
            <a:ext cx="796062" cy="774259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981200" y="2667000"/>
            <a:ext cx="5334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817725" y="1307524"/>
            <a:ext cx="898095" cy="67879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2579" y="4818281"/>
            <a:ext cx="898095" cy="678793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606374" y="345909"/>
            <a:ext cx="4867736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Làm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quen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với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cách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sử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dụng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sách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23992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p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86460" y="2438400"/>
            <a:ext cx="793413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TRÂN TRỌNG CÁM ƠN</a:t>
            </a:r>
            <a:endParaRPr lang="en-U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556823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Content Placeholder 8"/>
          <p:cNvSpPr>
            <a:spLocks noGrp="1"/>
          </p:cNvSpPr>
          <p:nvPr>
            <p:ph idx="1"/>
          </p:nvPr>
        </p:nvSpPr>
        <p:spPr>
          <a:xfrm>
            <a:off x="381000" y="1127113"/>
            <a:ext cx="974725" cy="37338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endParaRPr lang="en-US" sz="24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vi-VN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</a:t>
            </a:r>
            <a:endParaRPr lang="en-US" sz="24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quen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việc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endParaRPr lang="en-US" sz="24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939" name="AutoShape 3"/>
          <p:cNvSpPr>
            <a:spLocks noChangeArrowheads="1"/>
          </p:cNvSpPr>
          <p:nvPr/>
        </p:nvSpPr>
        <p:spPr bwMode="gray">
          <a:xfrm>
            <a:off x="1851354" y="863987"/>
            <a:ext cx="6598222" cy="1222375"/>
          </a:xfrm>
          <a:prstGeom prst="roundRect">
            <a:avLst>
              <a:gd name="adj" fmla="val 16625"/>
            </a:avLst>
          </a:prstGeom>
          <a:solidFill>
            <a:schemeClr val="accent5">
              <a:lumMod val="60000"/>
              <a:lumOff val="40000"/>
            </a:schemeClr>
          </a:solidFill>
          <a:ln w="9525">
            <a:solidFill>
              <a:schemeClr val="accent5">
                <a:lumMod val="60000"/>
                <a:lumOff val="4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9944" name="Group 8"/>
          <p:cNvGrpSpPr>
            <a:grpSpLocks/>
          </p:cNvGrpSpPr>
          <p:nvPr/>
        </p:nvGrpSpPr>
        <p:grpSpPr bwMode="auto">
          <a:xfrm>
            <a:off x="1548583" y="873691"/>
            <a:ext cx="697771" cy="1186938"/>
            <a:chOff x="587" y="1392"/>
            <a:chExt cx="369" cy="369"/>
          </a:xfrm>
          <a:solidFill>
            <a:schemeClr val="accent5">
              <a:lumMod val="75000"/>
            </a:schemeClr>
          </a:solidFill>
        </p:grpSpPr>
        <p:sp>
          <p:nvSpPr>
            <p:cNvPr id="39945" name="Oval 9"/>
            <p:cNvSpPr>
              <a:spLocks noChangeArrowheads="1"/>
            </p:cNvSpPr>
            <p:nvPr/>
          </p:nvSpPr>
          <p:spPr bwMode="gray">
            <a:xfrm>
              <a:off x="587" y="1392"/>
              <a:ext cx="369" cy="369"/>
            </a:xfrm>
            <a:prstGeom prst="ellipse">
              <a:avLst/>
            </a:prstGeom>
            <a:grpFill/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39946" name="Oval 10"/>
            <p:cNvSpPr>
              <a:spLocks noChangeArrowheads="1"/>
            </p:cNvSpPr>
            <p:nvPr/>
          </p:nvSpPr>
          <p:spPr bwMode="gray">
            <a:xfrm>
              <a:off x="592" y="1394"/>
              <a:ext cx="359" cy="360"/>
            </a:xfrm>
            <a:prstGeom prst="ellipse">
              <a:avLst/>
            </a:prstGeom>
            <a:grpFill/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39947" name="Oval 11"/>
            <p:cNvSpPr>
              <a:spLocks noChangeArrowheads="1"/>
            </p:cNvSpPr>
            <p:nvPr/>
          </p:nvSpPr>
          <p:spPr bwMode="gray">
            <a:xfrm>
              <a:off x="596" y="1397"/>
              <a:ext cx="342" cy="337"/>
            </a:xfrm>
            <a:prstGeom prst="ellipse">
              <a:avLst/>
            </a:prstGeom>
            <a:grpFill/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39948" name="Oval 12"/>
            <p:cNvSpPr>
              <a:spLocks noChangeArrowheads="1"/>
            </p:cNvSpPr>
            <p:nvPr/>
          </p:nvSpPr>
          <p:spPr bwMode="gray">
            <a:xfrm>
              <a:off x="615" y="1407"/>
              <a:ext cx="305" cy="273"/>
            </a:xfrm>
            <a:prstGeom prst="ellipse">
              <a:avLst/>
            </a:prstGeom>
            <a:grpFill/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en-US" dirty="0"/>
            </a:p>
          </p:txBody>
        </p:sp>
      </p:grpSp>
      <p:sp>
        <p:nvSpPr>
          <p:cNvPr id="39974" name="Text Box 38"/>
          <p:cNvSpPr txBox="1">
            <a:spLocks noChangeArrowheads="1"/>
          </p:cNvSpPr>
          <p:nvPr/>
        </p:nvSpPr>
        <p:spPr bwMode="white">
          <a:xfrm>
            <a:off x="2384093" y="1003401"/>
            <a:ext cx="5732939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/>
            <a:r>
              <a:rPr lang="en-US" sz="2400" b="1" dirty="0" err="1" smtClean="0"/>
              <a:t>Làm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quen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với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cách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sử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dụng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sách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bút</a:t>
            </a:r>
            <a:endParaRPr lang="en-US" sz="2400" b="1" dirty="0"/>
          </a:p>
        </p:txBody>
      </p:sp>
      <p:sp>
        <p:nvSpPr>
          <p:cNvPr id="68" name="AutoShape 3"/>
          <p:cNvSpPr>
            <a:spLocks noChangeArrowheads="1"/>
          </p:cNvSpPr>
          <p:nvPr/>
        </p:nvSpPr>
        <p:spPr bwMode="gray">
          <a:xfrm>
            <a:off x="1904939" y="2484521"/>
            <a:ext cx="6598222" cy="1371600"/>
          </a:xfrm>
          <a:prstGeom prst="roundRect">
            <a:avLst>
              <a:gd name="adj" fmla="val 16625"/>
            </a:avLst>
          </a:prstGeom>
          <a:solidFill>
            <a:schemeClr val="accent6">
              <a:lumMod val="40000"/>
              <a:lumOff val="6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71" name="Group 8"/>
          <p:cNvGrpSpPr>
            <a:grpSpLocks/>
          </p:cNvGrpSpPr>
          <p:nvPr/>
        </p:nvGrpSpPr>
        <p:grpSpPr bwMode="auto">
          <a:xfrm>
            <a:off x="1671194" y="2506008"/>
            <a:ext cx="697771" cy="1321463"/>
            <a:chOff x="587" y="1392"/>
            <a:chExt cx="369" cy="369"/>
          </a:xfrm>
          <a:solidFill>
            <a:schemeClr val="accent6">
              <a:lumMod val="75000"/>
            </a:schemeClr>
          </a:solidFill>
        </p:grpSpPr>
        <p:sp>
          <p:nvSpPr>
            <p:cNvPr id="72" name="Oval 9"/>
            <p:cNvSpPr>
              <a:spLocks noChangeArrowheads="1"/>
            </p:cNvSpPr>
            <p:nvPr/>
          </p:nvSpPr>
          <p:spPr bwMode="gray">
            <a:xfrm>
              <a:off x="587" y="1392"/>
              <a:ext cx="369" cy="369"/>
            </a:xfrm>
            <a:prstGeom prst="ellipse">
              <a:avLst/>
            </a:prstGeom>
            <a:grpFill/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73" name="Oval 10"/>
            <p:cNvSpPr>
              <a:spLocks noChangeArrowheads="1"/>
            </p:cNvSpPr>
            <p:nvPr/>
          </p:nvSpPr>
          <p:spPr bwMode="gray">
            <a:xfrm>
              <a:off x="592" y="1394"/>
              <a:ext cx="359" cy="360"/>
            </a:xfrm>
            <a:prstGeom prst="ellipse">
              <a:avLst/>
            </a:prstGeom>
            <a:grpFill/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74" name="Oval 11"/>
            <p:cNvSpPr>
              <a:spLocks noChangeArrowheads="1"/>
            </p:cNvSpPr>
            <p:nvPr/>
          </p:nvSpPr>
          <p:spPr bwMode="gray">
            <a:xfrm>
              <a:off x="596" y="1397"/>
              <a:ext cx="342" cy="337"/>
            </a:xfrm>
            <a:prstGeom prst="ellipse">
              <a:avLst/>
            </a:prstGeom>
            <a:grpFill/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75" name="Oval 12"/>
            <p:cNvSpPr>
              <a:spLocks noChangeArrowheads="1"/>
            </p:cNvSpPr>
            <p:nvPr/>
          </p:nvSpPr>
          <p:spPr bwMode="gray">
            <a:xfrm>
              <a:off x="615" y="1407"/>
              <a:ext cx="305" cy="273"/>
            </a:xfrm>
            <a:prstGeom prst="ellipse">
              <a:avLst/>
            </a:prstGeom>
            <a:grpFill/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en-US"/>
            </a:p>
          </p:txBody>
        </p:sp>
      </p:grpSp>
      <p:sp>
        <p:nvSpPr>
          <p:cNvPr id="76" name="Text Box 38"/>
          <p:cNvSpPr txBox="1">
            <a:spLocks noChangeArrowheads="1"/>
          </p:cNvSpPr>
          <p:nvPr/>
        </p:nvSpPr>
        <p:spPr bwMode="white">
          <a:xfrm>
            <a:off x="2334928" y="2602536"/>
            <a:ext cx="6190140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 eaLnBrk="0" hangingPunct="0"/>
            <a:r>
              <a:rPr lang="en-US" sz="2400" b="1" dirty="0" err="1" smtClean="0"/>
              <a:t>Làm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quen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với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một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số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ký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hiệu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thông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thường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trong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cuộc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sống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77" name="AutoShape 3"/>
          <p:cNvSpPr>
            <a:spLocks noChangeArrowheads="1"/>
          </p:cNvSpPr>
          <p:nvPr/>
        </p:nvSpPr>
        <p:spPr bwMode="gray">
          <a:xfrm>
            <a:off x="1871510" y="4239379"/>
            <a:ext cx="6598222" cy="1371600"/>
          </a:xfrm>
          <a:prstGeom prst="roundRect">
            <a:avLst>
              <a:gd name="adj" fmla="val 16625"/>
            </a:avLst>
          </a:prstGeom>
          <a:solidFill>
            <a:schemeClr val="accent3">
              <a:lumMod val="40000"/>
              <a:lumOff val="6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80" name="Group 8"/>
          <p:cNvGrpSpPr>
            <a:grpSpLocks/>
          </p:cNvGrpSpPr>
          <p:nvPr/>
        </p:nvGrpSpPr>
        <p:grpSpPr bwMode="auto">
          <a:xfrm>
            <a:off x="1524000" y="4263212"/>
            <a:ext cx="697771" cy="1321463"/>
            <a:chOff x="587" y="1392"/>
            <a:chExt cx="369" cy="369"/>
          </a:xfrm>
          <a:solidFill>
            <a:srgbClr val="92D050"/>
          </a:solidFill>
        </p:grpSpPr>
        <p:sp>
          <p:nvSpPr>
            <p:cNvPr id="81" name="Oval 9"/>
            <p:cNvSpPr>
              <a:spLocks noChangeArrowheads="1"/>
            </p:cNvSpPr>
            <p:nvPr/>
          </p:nvSpPr>
          <p:spPr bwMode="gray">
            <a:xfrm>
              <a:off x="587" y="1392"/>
              <a:ext cx="369" cy="369"/>
            </a:xfrm>
            <a:prstGeom prst="ellipse">
              <a:avLst/>
            </a:prstGeom>
            <a:grpFill/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82" name="Oval 10"/>
            <p:cNvSpPr>
              <a:spLocks noChangeArrowheads="1"/>
            </p:cNvSpPr>
            <p:nvPr/>
          </p:nvSpPr>
          <p:spPr bwMode="gray">
            <a:xfrm>
              <a:off x="592" y="1394"/>
              <a:ext cx="359" cy="360"/>
            </a:xfrm>
            <a:prstGeom prst="ellipse">
              <a:avLst/>
            </a:prstGeom>
            <a:grpFill/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83" name="Oval 11"/>
            <p:cNvSpPr>
              <a:spLocks noChangeArrowheads="1"/>
            </p:cNvSpPr>
            <p:nvPr/>
          </p:nvSpPr>
          <p:spPr bwMode="gray">
            <a:xfrm>
              <a:off x="596" y="1397"/>
              <a:ext cx="342" cy="337"/>
            </a:xfrm>
            <a:prstGeom prst="ellipse">
              <a:avLst/>
            </a:prstGeom>
            <a:grpFill/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84" name="Oval 12"/>
            <p:cNvSpPr>
              <a:spLocks noChangeArrowheads="1"/>
            </p:cNvSpPr>
            <p:nvPr/>
          </p:nvSpPr>
          <p:spPr bwMode="gray">
            <a:xfrm>
              <a:off x="615" y="1407"/>
              <a:ext cx="305" cy="273"/>
            </a:xfrm>
            <a:prstGeom prst="ellipse">
              <a:avLst/>
            </a:prstGeom>
            <a:grpFill/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en-US"/>
            </a:p>
          </p:txBody>
        </p:sp>
      </p:grpSp>
      <p:sp>
        <p:nvSpPr>
          <p:cNvPr id="85" name="Text Box 38"/>
          <p:cNvSpPr txBox="1">
            <a:spLocks noChangeArrowheads="1"/>
          </p:cNvSpPr>
          <p:nvPr/>
        </p:nvSpPr>
        <p:spPr bwMode="white">
          <a:xfrm>
            <a:off x="2300889" y="4325014"/>
            <a:ext cx="6190140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 eaLnBrk="0" hangingPunct="0"/>
            <a:r>
              <a:rPr lang="en-US" sz="2400" b="1" dirty="0" err="1" smtClean="0"/>
              <a:t>Làm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quen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với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chữ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viết</a:t>
            </a:r>
            <a:r>
              <a:rPr lang="en-US" sz="2400" b="1" dirty="0" smtClean="0"/>
              <a:t>, </a:t>
            </a:r>
            <a:r>
              <a:rPr lang="en-US" sz="2400" b="1" dirty="0" err="1" smtClean="0"/>
              <a:t>với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việc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đọc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sách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2820132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99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9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99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build="p" animBg="1"/>
      <p:bldP spid="39939" grpId="0" animBg="1"/>
      <p:bldP spid="39974" grpId="0"/>
      <p:bldP spid="68" grpId="0" animBg="1"/>
      <p:bldP spid="76" grpId="0"/>
      <p:bldP spid="77" grpId="0" animBg="1"/>
      <p:bldP spid="8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280219" y="1066800"/>
            <a:ext cx="7886700" cy="9175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sz="2400" b="1" dirty="0" smtClean="0"/>
              <a:t>TRÒ CHƠI: </a:t>
            </a:r>
            <a:r>
              <a:rPr lang="en-US" sz="2400" b="1" dirty="0" err="1" smtClean="0">
                <a:solidFill>
                  <a:srgbClr val="FF0000"/>
                </a:solidFill>
              </a:rPr>
              <a:t>Tô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theo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các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chấm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mờ</a:t>
            </a:r>
            <a:endParaRPr lang="en-US" sz="2400" b="1" dirty="0" smtClean="0">
              <a:solidFill>
                <a:srgbClr val="FF0000"/>
              </a:solidFill>
            </a:endParaRP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</a:pP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771" y="1552275"/>
            <a:ext cx="3681259" cy="485709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838728"/>
            <a:ext cx="3962400" cy="559767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91055" y="250186"/>
            <a:ext cx="4461945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Làm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quen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với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việc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sử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dụng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bút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4204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Arrow 3"/>
          <p:cNvSpPr/>
          <p:nvPr/>
        </p:nvSpPr>
        <p:spPr>
          <a:xfrm>
            <a:off x="457200" y="2020163"/>
            <a:ext cx="489204" cy="484632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>
            <a:off x="457200" y="4188446"/>
            <a:ext cx="489204" cy="484632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844" y="619126"/>
            <a:ext cx="4298156" cy="5934074"/>
          </a:xfr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365126"/>
            <a:ext cx="4069556" cy="6188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27732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04800"/>
            <a:ext cx="7886700" cy="9175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 err="1"/>
              <a:t>Làm</a:t>
            </a:r>
            <a:r>
              <a:rPr lang="en-US" sz="2400" b="1" dirty="0"/>
              <a:t> </a:t>
            </a:r>
            <a:r>
              <a:rPr lang="en-US" sz="2400" b="1" dirty="0" err="1"/>
              <a:t>quen</a:t>
            </a:r>
            <a:r>
              <a:rPr lang="en-US" sz="2400" b="1" dirty="0"/>
              <a:t> </a:t>
            </a:r>
            <a:r>
              <a:rPr lang="en-US" sz="2400" b="1" dirty="0" err="1"/>
              <a:t>với</a:t>
            </a:r>
            <a:r>
              <a:rPr lang="en-US" sz="2400" b="1" dirty="0"/>
              <a:t> </a:t>
            </a:r>
            <a:r>
              <a:rPr lang="en-US" sz="2400" b="1" dirty="0" err="1"/>
              <a:t>cách</a:t>
            </a:r>
            <a:r>
              <a:rPr lang="en-US" sz="2400" b="1" dirty="0"/>
              <a:t> </a:t>
            </a:r>
            <a:r>
              <a:rPr lang="en-US" sz="2400" b="1" dirty="0" err="1"/>
              <a:t>sử</a:t>
            </a:r>
            <a:r>
              <a:rPr lang="en-US" sz="2400" b="1" dirty="0"/>
              <a:t> </a:t>
            </a:r>
            <a:r>
              <a:rPr lang="en-US" sz="2400" b="1" dirty="0" err="1" smtClean="0"/>
              <a:t>dụng</a:t>
            </a:r>
            <a:r>
              <a:rPr lang="en-US" sz="2400" b="1" dirty="0" smtClean="0"/>
              <a:t> </a:t>
            </a:r>
            <a:r>
              <a:rPr lang="en-US" sz="2400" b="1" dirty="0" err="1"/>
              <a:t>bút</a:t>
            </a:r>
            <a:endParaRPr lang="en-US" sz="2400" b="1" dirty="0"/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280219" y="1066800"/>
            <a:ext cx="7886700" cy="9175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sz="2400" b="1" dirty="0" smtClean="0"/>
              <a:t>TRÒ CHƠI: </a:t>
            </a:r>
            <a:r>
              <a:rPr lang="en-US" sz="2400" b="1" dirty="0" err="1" smtClean="0">
                <a:solidFill>
                  <a:srgbClr val="FF0000"/>
                </a:solidFill>
              </a:rPr>
              <a:t>Tô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theo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các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chấm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mờ</a:t>
            </a:r>
            <a:endParaRPr lang="en-US" sz="2400" b="1" dirty="0" smtClean="0">
              <a:solidFill>
                <a:srgbClr val="FF0000"/>
              </a:solidFill>
            </a:endParaRP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</a:pPr>
            <a:endParaRPr lang="en-US" sz="2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75" y="1541235"/>
            <a:ext cx="3043238" cy="302971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155575"/>
            <a:ext cx="3657600" cy="3657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3330088"/>
            <a:ext cx="3354388" cy="3430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577808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6076950" cy="701674"/>
          </a:xfrm>
        </p:spPr>
        <p:txBody>
          <a:bodyPr/>
          <a:lstStyle/>
          <a:p>
            <a:r>
              <a:rPr lang="en-US" sz="3600" b="1" dirty="0"/>
              <a:t>TRÒ CHƠI: </a:t>
            </a:r>
            <a:r>
              <a:rPr lang="en-US" sz="3600" b="1" dirty="0" err="1">
                <a:solidFill>
                  <a:srgbClr val="FF0000"/>
                </a:solidFill>
              </a:rPr>
              <a:t>Tô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theo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các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chấm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mờ</a:t>
            </a:r>
            <a:endParaRPr lang="en-US" sz="3600" b="1" dirty="0">
              <a:solidFill>
                <a:srgbClr val="FF00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0411" y="1371600"/>
            <a:ext cx="4547419" cy="454741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820" y="1293480"/>
            <a:ext cx="3936591" cy="3936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8467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605" y="1257300"/>
            <a:ext cx="5341395" cy="3086100"/>
          </a:xfrm>
        </p:spPr>
      </p:pic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52438"/>
            <a:ext cx="8343900" cy="944562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Vẽ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trên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cát</a:t>
            </a:r>
            <a:endParaRPr lang="en-US" sz="28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3276600"/>
            <a:ext cx="4264152" cy="3198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01642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609600"/>
            <a:ext cx="8305800" cy="533400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en-US" sz="3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    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 </a:t>
            </a:r>
            <a:r>
              <a:rPr lang="en-US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chữ</a:t>
            </a:r>
            <a:endParaRPr lang="en-US" sz="32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177413"/>
            <a:ext cx="6019800" cy="4738054"/>
          </a:xfrm>
        </p:spPr>
      </p:pic>
      <p:sp>
        <p:nvSpPr>
          <p:cNvPr id="7" name="Rectangle 6"/>
          <p:cNvSpPr/>
          <p:nvPr/>
        </p:nvSpPr>
        <p:spPr>
          <a:xfrm>
            <a:off x="491055" y="250186"/>
            <a:ext cx="3318945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Làm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quen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với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chữ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viết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55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55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38" grpId="0"/>
      <p:bldP spid="7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9"/>
          <p:cNvGrpSpPr>
            <a:grpSpLocks/>
          </p:cNvGrpSpPr>
          <p:nvPr/>
        </p:nvGrpSpPr>
        <p:grpSpPr bwMode="auto">
          <a:xfrm>
            <a:off x="1410059" y="1748188"/>
            <a:ext cx="303797" cy="562541"/>
            <a:chOff x="2078" y="1301"/>
            <a:chExt cx="1717" cy="2386"/>
          </a:xfrm>
          <a:solidFill>
            <a:srgbClr val="FFC000"/>
          </a:solidFill>
        </p:grpSpPr>
        <p:sp>
          <p:nvSpPr>
            <p:cNvPr id="46089" name="Oval 10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5715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vi-VN" altLang="en-US" sz="2000" b="1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090" name="Oval 11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vi-VN" altLang="en-US" sz="2000" b="1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" name="Oval 12"/>
            <p:cNvSpPr>
              <a:spLocks noChangeArrowheads="1"/>
            </p:cNvSpPr>
            <p:nvPr/>
          </p:nvSpPr>
          <p:spPr bwMode="gray">
            <a:xfrm>
              <a:off x="2327" y="1301"/>
              <a:ext cx="1468" cy="2386"/>
            </a:xfrm>
            <a:prstGeom prst="ellipse">
              <a:avLst/>
            </a:prstGeom>
            <a:grpFill/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2000" b="1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092" name="Oval 13"/>
            <p:cNvSpPr>
              <a:spLocks noChangeArrowheads="1"/>
            </p:cNvSpPr>
            <p:nvPr/>
          </p:nvSpPr>
          <p:spPr bwMode="gray">
            <a:xfrm>
              <a:off x="2327" y="1301"/>
              <a:ext cx="1468" cy="238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vi-VN" altLang="en-US" sz="2000" b="1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" name="Oval 14"/>
            <p:cNvSpPr>
              <a:spLocks noChangeArrowheads="1"/>
            </p:cNvSpPr>
            <p:nvPr/>
          </p:nvSpPr>
          <p:spPr bwMode="gray">
            <a:xfrm>
              <a:off x="2334" y="1301"/>
              <a:ext cx="1097" cy="2386"/>
            </a:xfrm>
            <a:prstGeom prst="ellipse">
              <a:avLst/>
            </a:prstGeom>
            <a:grpFill/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2000" b="1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094" name="Oval 15"/>
            <p:cNvSpPr>
              <a:spLocks noChangeArrowheads="1"/>
            </p:cNvSpPr>
            <p:nvPr/>
          </p:nvSpPr>
          <p:spPr bwMode="gray">
            <a:xfrm>
              <a:off x="2334" y="1301"/>
              <a:ext cx="1097" cy="238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vi-VN" altLang="en-US" sz="2000" b="1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1" name="Group 16"/>
          <p:cNvGrpSpPr>
            <a:grpSpLocks/>
          </p:cNvGrpSpPr>
          <p:nvPr/>
        </p:nvGrpSpPr>
        <p:grpSpPr bwMode="auto">
          <a:xfrm>
            <a:off x="1892539" y="2644379"/>
            <a:ext cx="303797" cy="562541"/>
            <a:chOff x="2078" y="1301"/>
            <a:chExt cx="1717" cy="2386"/>
          </a:xfrm>
          <a:solidFill>
            <a:srgbClr val="00B050"/>
          </a:solidFill>
        </p:grpSpPr>
        <p:sp>
          <p:nvSpPr>
            <p:cNvPr id="46096" name="Oval 17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5715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vi-VN" altLang="en-US" sz="2000" b="1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097" name="Oval 18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vi-VN" altLang="en-US" sz="2000" b="1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" name="Oval 19"/>
            <p:cNvSpPr>
              <a:spLocks noChangeArrowheads="1"/>
            </p:cNvSpPr>
            <p:nvPr/>
          </p:nvSpPr>
          <p:spPr bwMode="gray">
            <a:xfrm>
              <a:off x="2327" y="1301"/>
              <a:ext cx="1468" cy="2386"/>
            </a:xfrm>
            <a:prstGeom prst="ellipse">
              <a:avLst/>
            </a:prstGeom>
            <a:grpFill/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2000" b="1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099" name="Oval 20"/>
            <p:cNvSpPr>
              <a:spLocks noChangeArrowheads="1"/>
            </p:cNvSpPr>
            <p:nvPr/>
          </p:nvSpPr>
          <p:spPr bwMode="gray">
            <a:xfrm>
              <a:off x="2327" y="1301"/>
              <a:ext cx="1468" cy="238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vi-VN" altLang="en-US" sz="2000" b="1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" name="Oval 21"/>
            <p:cNvSpPr>
              <a:spLocks noChangeArrowheads="1"/>
            </p:cNvSpPr>
            <p:nvPr/>
          </p:nvSpPr>
          <p:spPr bwMode="gray">
            <a:xfrm>
              <a:off x="2334" y="1301"/>
              <a:ext cx="1097" cy="2386"/>
            </a:xfrm>
            <a:prstGeom prst="ellipse">
              <a:avLst/>
            </a:prstGeom>
            <a:grpFill/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2000" b="1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101" name="Oval 22"/>
            <p:cNvSpPr>
              <a:spLocks noChangeArrowheads="1"/>
            </p:cNvSpPr>
            <p:nvPr/>
          </p:nvSpPr>
          <p:spPr bwMode="gray">
            <a:xfrm>
              <a:off x="2334" y="1301"/>
              <a:ext cx="1097" cy="238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vi-VN" altLang="en-US" sz="2000" b="1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5" name="Group 37"/>
          <p:cNvGrpSpPr>
            <a:grpSpLocks/>
          </p:cNvGrpSpPr>
          <p:nvPr/>
        </p:nvGrpSpPr>
        <p:grpSpPr bwMode="auto">
          <a:xfrm>
            <a:off x="2046802" y="3588687"/>
            <a:ext cx="299067" cy="562541"/>
            <a:chOff x="2078" y="1301"/>
            <a:chExt cx="1811" cy="2386"/>
          </a:xfrm>
          <a:solidFill>
            <a:srgbClr val="FF0000"/>
          </a:solidFill>
        </p:grpSpPr>
        <p:sp>
          <p:nvSpPr>
            <p:cNvPr id="46103" name="Oval 38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5715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vi-VN" altLang="en-US" sz="2000" b="1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104" name="Oval 39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vi-VN" altLang="en-US" sz="2000" b="1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8" name="Oval 40"/>
            <p:cNvSpPr>
              <a:spLocks noChangeArrowheads="1"/>
            </p:cNvSpPr>
            <p:nvPr/>
          </p:nvSpPr>
          <p:spPr bwMode="gray">
            <a:xfrm>
              <a:off x="2316" y="1301"/>
              <a:ext cx="1573" cy="2386"/>
            </a:xfrm>
            <a:prstGeom prst="ellipse">
              <a:avLst/>
            </a:prstGeom>
            <a:grpFill/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2000" b="1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106" name="Oval 41"/>
            <p:cNvSpPr>
              <a:spLocks noChangeArrowheads="1"/>
            </p:cNvSpPr>
            <p:nvPr/>
          </p:nvSpPr>
          <p:spPr bwMode="gray">
            <a:xfrm>
              <a:off x="2316" y="1301"/>
              <a:ext cx="1573" cy="238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vi-VN" altLang="en-US" sz="2000" b="1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0" name="Oval 42"/>
            <p:cNvSpPr>
              <a:spLocks noChangeArrowheads="1"/>
            </p:cNvSpPr>
            <p:nvPr/>
          </p:nvSpPr>
          <p:spPr bwMode="gray">
            <a:xfrm>
              <a:off x="2345" y="1301"/>
              <a:ext cx="1089" cy="2386"/>
            </a:xfrm>
            <a:prstGeom prst="ellipse">
              <a:avLst/>
            </a:prstGeom>
            <a:grpFill/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2000" b="1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108" name="Oval 43"/>
            <p:cNvSpPr>
              <a:spLocks noChangeArrowheads="1"/>
            </p:cNvSpPr>
            <p:nvPr/>
          </p:nvSpPr>
          <p:spPr bwMode="gray">
            <a:xfrm>
              <a:off x="2345" y="1301"/>
              <a:ext cx="1088" cy="238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vi-VN" altLang="en-US" sz="2000" b="1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77" name="Group 9"/>
          <p:cNvGrpSpPr>
            <a:grpSpLocks/>
          </p:cNvGrpSpPr>
          <p:nvPr/>
        </p:nvGrpSpPr>
        <p:grpSpPr bwMode="auto">
          <a:xfrm>
            <a:off x="1527671" y="5438491"/>
            <a:ext cx="303797" cy="562541"/>
            <a:chOff x="2078" y="1301"/>
            <a:chExt cx="1717" cy="2386"/>
          </a:xfrm>
          <a:solidFill>
            <a:srgbClr val="00B0F0"/>
          </a:solidFill>
        </p:grpSpPr>
        <p:sp>
          <p:nvSpPr>
            <p:cNvPr id="46115" name="Oval 10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5715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vi-VN" altLang="en-US" sz="2000" b="1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116" name="Oval 11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vi-VN" altLang="en-US" sz="2000" b="1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0" name="Oval 12"/>
            <p:cNvSpPr>
              <a:spLocks noChangeArrowheads="1"/>
            </p:cNvSpPr>
            <p:nvPr/>
          </p:nvSpPr>
          <p:spPr bwMode="gray">
            <a:xfrm>
              <a:off x="2327" y="1301"/>
              <a:ext cx="1468" cy="2386"/>
            </a:xfrm>
            <a:prstGeom prst="ellipse">
              <a:avLst/>
            </a:prstGeom>
            <a:grpFill/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2000" b="1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118" name="Oval 13"/>
            <p:cNvSpPr>
              <a:spLocks noChangeArrowheads="1"/>
            </p:cNvSpPr>
            <p:nvPr/>
          </p:nvSpPr>
          <p:spPr bwMode="gray">
            <a:xfrm>
              <a:off x="2327" y="1301"/>
              <a:ext cx="1468" cy="238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vi-VN" altLang="en-US" sz="2000" b="1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2" name="Oval 14"/>
            <p:cNvSpPr>
              <a:spLocks noChangeArrowheads="1"/>
            </p:cNvSpPr>
            <p:nvPr/>
          </p:nvSpPr>
          <p:spPr bwMode="gray">
            <a:xfrm>
              <a:off x="2334" y="1301"/>
              <a:ext cx="1097" cy="2386"/>
            </a:xfrm>
            <a:prstGeom prst="ellipse">
              <a:avLst/>
            </a:prstGeom>
            <a:grpFill/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2000" b="1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120" name="Oval 15"/>
            <p:cNvSpPr>
              <a:spLocks noChangeArrowheads="1"/>
            </p:cNvSpPr>
            <p:nvPr/>
          </p:nvSpPr>
          <p:spPr bwMode="gray">
            <a:xfrm>
              <a:off x="2334" y="1301"/>
              <a:ext cx="1097" cy="238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vi-VN" altLang="en-US" sz="2000" b="1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85" name="Group 37"/>
          <p:cNvGrpSpPr>
            <a:grpSpLocks/>
          </p:cNvGrpSpPr>
          <p:nvPr/>
        </p:nvGrpSpPr>
        <p:grpSpPr bwMode="auto">
          <a:xfrm>
            <a:off x="1797018" y="4574580"/>
            <a:ext cx="299067" cy="562541"/>
            <a:chOff x="2078" y="1301"/>
            <a:chExt cx="1811" cy="2386"/>
          </a:xfrm>
          <a:solidFill>
            <a:srgbClr val="7030A0"/>
          </a:solidFill>
        </p:grpSpPr>
        <p:sp>
          <p:nvSpPr>
            <p:cNvPr id="46123" name="Oval 38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5715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vi-VN" altLang="en-US" sz="2000" b="1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124" name="Oval 39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vi-VN" altLang="en-US" sz="2000" b="1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8" name="Oval 40"/>
            <p:cNvSpPr>
              <a:spLocks noChangeArrowheads="1"/>
            </p:cNvSpPr>
            <p:nvPr/>
          </p:nvSpPr>
          <p:spPr bwMode="gray">
            <a:xfrm>
              <a:off x="2316" y="1301"/>
              <a:ext cx="1573" cy="2386"/>
            </a:xfrm>
            <a:prstGeom prst="ellipse">
              <a:avLst/>
            </a:prstGeom>
            <a:grpFill/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2000" b="1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126" name="Oval 41"/>
            <p:cNvSpPr>
              <a:spLocks noChangeArrowheads="1"/>
            </p:cNvSpPr>
            <p:nvPr/>
          </p:nvSpPr>
          <p:spPr bwMode="gray">
            <a:xfrm>
              <a:off x="2316" y="1301"/>
              <a:ext cx="1573" cy="238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vi-VN" altLang="en-US" sz="2000" b="1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0" name="Oval 42"/>
            <p:cNvSpPr>
              <a:spLocks noChangeArrowheads="1"/>
            </p:cNvSpPr>
            <p:nvPr/>
          </p:nvSpPr>
          <p:spPr bwMode="gray">
            <a:xfrm>
              <a:off x="2345" y="1301"/>
              <a:ext cx="1089" cy="2386"/>
            </a:xfrm>
            <a:prstGeom prst="ellipse">
              <a:avLst/>
            </a:prstGeom>
            <a:grpFill/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2000" b="1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128" name="Oval 43"/>
            <p:cNvSpPr>
              <a:spLocks noChangeArrowheads="1"/>
            </p:cNvSpPr>
            <p:nvPr/>
          </p:nvSpPr>
          <p:spPr bwMode="gray">
            <a:xfrm>
              <a:off x="2345" y="1301"/>
              <a:ext cx="1088" cy="238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vi-VN" altLang="en-US" sz="2000" b="1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3454" y="1447986"/>
            <a:ext cx="6417091" cy="4281402"/>
          </a:xfrm>
          <a:prstGeom prst="rect">
            <a:avLst/>
          </a:prstGeom>
        </p:spPr>
      </p:pic>
      <p:sp>
        <p:nvSpPr>
          <p:cNvPr id="48" name="Rectangle 2"/>
          <p:cNvSpPr txBox="1">
            <a:spLocks noChangeArrowheads="1"/>
          </p:cNvSpPr>
          <p:nvPr/>
        </p:nvSpPr>
        <p:spPr>
          <a:xfrm>
            <a:off x="381000" y="609600"/>
            <a:ext cx="2514600" cy="5334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en-US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TÌM ĐÔI</a:t>
            </a:r>
            <a:endParaRPr lang="en-US" sz="32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13373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wipe dir="d"/>
      </p:transition>
    </mc:Choice>
    <mc:Fallback>
      <p:transition spd="slow">
        <p:wipe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7519</TotalTime>
  <Words>279</Words>
  <Application>Microsoft Office PowerPoint</Application>
  <PresentationFormat>On-screen Show (4:3)</PresentationFormat>
  <Paragraphs>44</Paragraphs>
  <Slides>17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TRÒ CHƠI: Tô theo các chấm mờ</vt:lpstr>
      <vt:lpstr> Vẽ trên cát</vt:lpstr>
      <vt:lpstr>         in chữ</vt:lpstr>
      <vt:lpstr>PowerPoint Presentation</vt:lpstr>
      <vt:lpstr>PowerPoint Presentation</vt:lpstr>
      <vt:lpstr>PowerPoint Presentation</vt:lpstr>
      <vt:lpstr>PowerPoint Presentation</vt:lpstr>
      <vt:lpstr> Dùng dây xâu, xỏ theo đường nét của chữ</vt:lpstr>
      <vt:lpstr>GHÉP HÌNH TẠO CHỮ</vt:lpstr>
      <vt:lpstr>PowerPoint Presentation</vt:lpstr>
      <vt:lpstr>Xếp vào cho đúng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ThemeGallery PowerTemplate</dc:title>
  <dc:creator>Dell</dc:creator>
  <cp:lastModifiedBy>Admin</cp:lastModifiedBy>
  <cp:revision>439</cp:revision>
  <dcterms:created xsi:type="dcterms:W3CDTF">2018-09-22T07:20:29Z</dcterms:created>
  <dcterms:modified xsi:type="dcterms:W3CDTF">2022-08-25T08:08:16Z</dcterms:modified>
</cp:coreProperties>
</file>