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63" r:id="rId5"/>
    <p:sldId id="262" r:id="rId6"/>
    <p:sldId id="260" r:id="rId7"/>
    <p:sldId id="257" r:id="rId8"/>
    <p:sldId id="261" r:id="rId9"/>
    <p:sldId id="264" r:id="rId10"/>
    <p:sldId id="265" r:id="rId11"/>
  </p:sldIdLst>
  <p:sldSz cx="9144000" cy="6858000" type="screen4x3"/>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1600" y="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4BCE056-1FE6-4272-BE12-937DFDF81A72}"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2451341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2003089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2853462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047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374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841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BCE056-1FE6-4272-BE12-937DFDF81A72}" type="datetimeFigureOut">
              <a:rPr lang="en-US">
                <a:solidFill>
                  <a:prstClr val="black">
                    <a:tint val="75000"/>
                  </a:prstClr>
                </a:solidFill>
              </a:rPr>
              <a:pPr/>
              <a:t>12/12/2022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664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BCE056-1FE6-4272-BE12-937DFDF81A72}" type="datetimeFigureOut">
              <a:rPr lang="en-US">
                <a:solidFill>
                  <a:prstClr val="black">
                    <a:tint val="75000"/>
                  </a:prstClr>
                </a:solidFill>
              </a:rPr>
              <a:pPr/>
              <a:t>12/12/2022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153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BCE056-1FE6-4272-BE12-937DFDF81A72}" type="datetimeFigureOut">
              <a:rPr lang="en-US">
                <a:solidFill>
                  <a:prstClr val="black">
                    <a:tint val="75000"/>
                  </a:prstClr>
                </a:solidFill>
              </a:rPr>
              <a:pPr/>
              <a:t>12/12/2022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565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CE056-1FE6-4272-BE12-937DFDF81A72}" type="datetimeFigureOut">
              <a:rPr lang="en-US">
                <a:solidFill>
                  <a:prstClr val="black">
                    <a:tint val="75000"/>
                  </a:prstClr>
                </a:solidFill>
              </a:rPr>
              <a:pPr/>
              <a:t>12/12/2022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21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a:solidFill>
                  <a:prstClr val="black">
                    <a:tint val="75000"/>
                  </a:prstClr>
                </a:solidFill>
              </a:rPr>
              <a:pPr/>
              <a:t>12/12/2022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435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3434858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a:solidFill>
                  <a:prstClr val="black">
                    <a:tint val="75000"/>
                  </a:prstClr>
                </a:solidFill>
              </a:rPr>
              <a:pPr/>
              <a:t>12/12/2022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671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701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67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BCE056-1FE6-4272-BE12-937DFDF81A72}"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2027792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BCE056-1FE6-4272-BE12-937DFDF81A72}"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1722656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BCE056-1FE6-4272-BE12-937DFDF81A72}" type="datetimeFigureOut">
              <a:rPr lang="en-US" smtClean="0"/>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3756964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BCE056-1FE6-4272-BE12-937DFDF81A72}" type="datetimeFigureOut">
              <a:rPr lang="en-US" smtClean="0"/>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296924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CE056-1FE6-4272-BE12-937DFDF81A72}" type="datetimeFigureOut">
              <a:rPr lang="en-US" smtClean="0"/>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1922151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137086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3927862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CE056-1FE6-4272-BE12-937DFDF81A72}" type="datetimeFigureOut">
              <a:rPr lang="en-US" smtClean="0"/>
              <a:t>12/12/2022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11641-0518-473D-B0E1-40EAE822B44B}" type="slidenum">
              <a:rPr lang="en-US" smtClean="0"/>
              <a:t>‹#›</a:t>
            </a:fld>
            <a:endParaRPr lang="en-US"/>
          </a:p>
        </p:txBody>
      </p:sp>
    </p:spTree>
    <p:extLst>
      <p:ext uri="{BB962C8B-B14F-4D97-AF65-F5344CB8AC3E}">
        <p14:creationId xmlns:p14="http://schemas.microsoft.com/office/powerpoint/2010/main" val="3513566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CE056-1FE6-4272-BE12-937DFDF81A72}" type="datetimeFigureOut">
              <a:rPr lang="en-US">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9281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png"/><Relationship Id="rId18"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6.gif"/><Relationship Id="rId17" Type="http://schemas.openxmlformats.org/officeDocument/2006/relationships/image" Target="../media/image9.png"/><Relationship Id="rId2" Type="http://schemas.openxmlformats.org/officeDocument/2006/relationships/audio" Target="../media/media1.mp3"/><Relationship Id="rId16" Type="http://schemas.openxmlformats.org/officeDocument/2006/relationships/slide" Target="slide2.xml"/><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5.gif"/><Relationship Id="rId5" Type="http://schemas.openxmlformats.org/officeDocument/2006/relationships/image" Target="../media/image2.png"/><Relationship Id="rId15" Type="http://schemas.openxmlformats.org/officeDocument/2006/relationships/image" Target="../media/image8.gif"/><Relationship Id="rId10" Type="http://schemas.microsoft.com/office/2007/relationships/hdphoto" Target="../media/hdphoto3.wdp"/><Relationship Id="rId19" Type="http://schemas.openxmlformats.org/officeDocument/2006/relationships/image" Target="../media/image10.png"/><Relationship Id="rId4" Type="http://schemas.openxmlformats.org/officeDocument/2006/relationships/image" Target="../media/image1.jpg"/><Relationship Id="rId9" Type="http://schemas.openxmlformats.org/officeDocument/2006/relationships/image" Target="../media/image4.png"/><Relationship Id="rId1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gif"/><Relationship Id="rId18" Type="http://schemas.microsoft.com/office/2007/relationships/hdphoto" Target="../media/hdphoto7.wdp"/><Relationship Id="rId26" Type="http://schemas.openxmlformats.org/officeDocument/2006/relationships/slide" Target="slide4.xml"/><Relationship Id="rId39" Type="http://schemas.openxmlformats.org/officeDocument/2006/relationships/slide" Target="slide9.xml"/><Relationship Id="rId3" Type="http://schemas.openxmlformats.org/officeDocument/2006/relationships/slideLayout" Target="../slideLayouts/slideLayout1.xml"/><Relationship Id="rId21" Type="http://schemas.microsoft.com/office/2007/relationships/hdphoto" Target="../media/hdphoto8.wdp"/><Relationship Id="rId34" Type="http://schemas.openxmlformats.org/officeDocument/2006/relationships/image" Target="../media/image22.png"/><Relationship Id="rId7" Type="http://schemas.openxmlformats.org/officeDocument/2006/relationships/image" Target="../media/image4.png"/><Relationship Id="rId12" Type="http://schemas.microsoft.com/office/2007/relationships/hdphoto" Target="../media/hdphoto4.wdp"/><Relationship Id="rId17" Type="http://schemas.openxmlformats.org/officeDocument/2006/relationships/image" Target="../media/image14.png"/><Relationship Id="rId25" Type="http://schemas.microsoft.com/office/2007/relationships/hdphoto" Target="../media/hdphoto9.wdp"/><Relationship Id="rId33" Type="http://schemas.openxmlformats.org/officeDocument/2006/relationships/slide" Target="slide7.xml"/><Relationship Id="rId38" Type="http://schemas.openxmlformats.org/officeDocument/2006/relationships/image" Target="../media/image25.gif"/><Relationship Id="rId2" Type="http://schemas.openxmlformats.org/officeDocument/2006/relationships/audio" Target="../media/media2.mp3"/><Relationship Id="rId16" Type="http://schemas.microsoft.com/office/2007/relationships/hdphoto" Target="../media/hdphoto6.wdp"/><Relationship Id="rId20" Type="http://schemas.openxmlformats.org/officeDocument/2006/relationships/image" Target="../media/image16.png"/><Relationship Id="rId29" Type="http://schemas.openxmlformats.org/officeDocument/2006/relationships/slide" Target="slide3.xml"/><Relationship Id="rId1" Type="http://schemas.microsoft.com/office/2007/relationships/media" Target="../media/media2.mp3"/><Relationship Id="rId6" Type="http://schemas.microsoft.com/office/2007/relationships/hdphoto" Target="../media/hdphoto2.wdp"/><Relationship Id="rId11" Type="http://schemas.openxmlformats.org/officeDocument/2006/relationships/image" Target="../media/image7.png"/><Relationship Id="rId24" Type="http://schemas.openxmlformats.org/officeDocument/2006/relationships/image" Target="../media/image18.png"/><Relationship Id="rId32" Type="http://schemas.openxmlformats.org/officeDocument/2006/relationships/image" Target="../media/image21.png"/><Relationship Id="rId37" Type="http://schemas.openxmlformats.org/officeDocument/2006/relationships/image" Target="../media/image24.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17.png"/><Relationship Id="rId28" Type="http://schemas.microsoft.com/office/2007/relationships/hdphoto" Target="../media/hdphoto10.wdp"/><Relationship Id="rId36" Type="http://schemas.openxmlformats.org/officeDocument/2006/relationships/image" Target="../media/image23.png"/><Relationship Id="rId10" Type="http://schemas.openxmlformats.org/officeDocument/2006/relationships/image" Target="../media/image6.gif"/><Relationship Id="rId19" Type="http://schemas.openxmlformats.org/officeDocument/2006/relationships/image" Target="../media/image15.png"/><Relationship Id="rId31" Type="http://schemas.openxmlformats.org/officeDocument/2006/relationships/slide" Target="slide5.xml"/><Relationship Id="rId4" Type="http://schemas.openxmlformats.org/officeDocument/2006/relationships/image" Target="../media/image11.jpg"/><Relationship Id="rId9" Type="http://schemas.openxmlformats.org/officeDocument/2006/relationships/image" Target="../media/image5.gif"/><Relationship Id="rId14" Type="http://schemas.openxmlformats.org/officeDocument/2006/relationships/image" Target="../media/image12.png"/><Relationship Id="rId22" Type="http://schemas.openxmlformats.org/officeDocument/2006/relationships/slide" Target="slide6.xml"/><Relationship Id="rId27" Type="http://schemas.openxmlformats.org/officeDocument/2006/relationships/image" Target="../media/image19.png"/><Relationship Id="rId30" Type="http://schemas.openxmlformats.org/officeDocument/2006/relationships/image" Target="../media/image20.png"/><Relationship Id="rId35" Type="http://schemas.openxmlformats.org/officeDocument/2006/relationships/slide" Target="slide8.xml"/></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27.png"/><Relationship Id="rId18" Type="http://schemas.openxmlformats.org/officeDocument/2006/relationships/slide" Target="slide2.xml"/><Relationship Id="rId3" Type="http://schemas.openxmlformats.org/officeDocument/2006/relationships/image" Target="../media/image3.png"/><Relationship Id="rId7" Type="http://schemas.openxmlformats.org/officeDocument/2006/relationships/image" Target="../media/image5.gif"/><Relationship Id="rId12" Type="http://schemas.openxmlformats.org/officeDocument/2006/relationships/image" Target="../media/image26.jpg"/><Relationship Id="rId17" Type="http://schemas.microsoft.com/office/2007/relationships/hdphoto" Target="../media/hdphoto12.wdp"/><Relationship Id="rId2" Type="http://schemas.openxmlformats.org/officeDocument/2006/relationships/image" Target="../media/image11.jpg"/><Relationship Id="rId16"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8.gif"/><Relationship Id="rId5" Type="http://schemas.openxmlformats.org/officeDocument/2006/relationships/image" Target="../media/image4.png"/><Relationship Id="rId15" Type="http://schemas.openxmlformats.org/officeDocument/2006/relationships/image" Target="../media/image28.png"/><Relationship Id="rId10" Type="http://schemas.microsoft.com/office/2007/relationships/hdphoto" Target="../media/hdphoto4.wdp"/><Relationship Id="rId19" Type="http://schemas.openxmlformats.org/officeDocument/2006/relationships/image" Target="../media/image30.jpeg"/><Relationship Id="rId4" Type="http://schemas.microsoft.com/office/2007/relationships/hdphoto" Target="../media/hdphoto2.wdp"/><Relationship Id="rId9" Type="http://schemas.openxmlformats.org/officeDocument/2006/relationships/image" Target="../media/image7.png"/><Relationship Id="rId14" Type="http://schemas.microsoft.com/office/2007/relationships/hdphoto" Target="../media/hdphoto11.wdp"/></Relationships>
</file>

<file path=ppt/slides/_rels/slide4.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27.png"/><Relationship Id="rId18" Type="http://schemas.openxmlformats.org/officeDocument/2006/relationships/slide" Target="slide2.xml"/><Relationship Id="rId3" Type="http://schemas.openxmlformats.org/officeDocument/2006/relationships/image" Target="../media/image3.png"/><Relationship Id="rId7" Type="http://schemas.openxmlformats.org/officeDocument/2006/relationships/image" Target="../media/image5.gif"/><Relationship Id="rId12" Type="http://schemas.openxmlformats.org/officeDocument/2006/relationships/image" Target="../media/image26.jpg"/><Relationship Id="rId17" Type="http://schemas.microsoft.com/office/2007/relationships/hdphoto" Target="../media/hdphoto12.wdp"/><Relationship Id="rId2" Type="http://schemas.openxmlformats.org/officeDocument/2006/relationships/image" Target="../media/image11.jpg"/><Relationship Id="rId16"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8.gif"/><Relationship Id="rId5" Type="http://schemas.openxmlformats.org/officeDocument/2006/relationships/image" Target="../media/image4.png"/><Relationship Id="rId15" Type="http://schemas.openxmlformats.org/officeDocument/2006/relationships/image" Target="../media/image28.png"/><Relationship Id="rId10" Type="http://schemas.microsoft.com/office/2007/relationships/hdphoto" Target="../media/hdphoto4.wdp"/><Relationship Id="rId19" Type="http://schemas.openxmlformats.org/officeDocument/2006/relationships/image" Target="../media/image30.jpeg"/><Relationship Id="rId4" Type="http://schemas.microsoft.com/office/2007/relationships/hdphoto" Target="../media/hdphoto2.wdp"/><Relationship Id="rId9" Type="http://schemas.openxmlformats.org/officeDocument/2006/relationships/image" Target="../media/image7.png"/><Relationship Id="rId14" Type="http://schemas.microsoft.com/office/2007/relationships/hdphoto" Target="../media/hdphoto11.wdp"/></Relationships>
</file>

<file path=ppt/slides/_rels/slide5.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27.png"/><Relationship Id="rId18" Type="http://schemas.openxmlformats.org/officeDocument/2006/relationships/slide" Target="slide2.xml"/><Relationship Id="rId3" Type="http://schemas.openxmlformats.org/officeDocument/2006/relationships/image" Target="../media/image3.png"/><Relationship Id="rId7" Type="http://schemas.openxmlformats.org/officeDocument/2006/relationships/image" Target="../media/image5.gif"/><Relationship Id="rId12" Type="http://schemas.openxmlformats.org/officeDocument/2006/relationships/image" Target="../media/image26.jpg"/><Relationship Id="rId17" Type="http://schemas.microsoft.com/office/2007/relationships/hdphoto" Target="../media/hdphoto12.wdp"/><Relationship Id="rId2" Type="http://schemas.openxmlformats.org/officeDocument/2006/relationships/image" Target="../media/image11.jpg"/><Relationship Id="rId16"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8.gif"/><Relationship Id="rId5" Type="http://schemas.openxmlformats.org/officeDocument/2006/relationships/image" Target="../media/image4.png"/><Relationship Id="rId15" Type="http://schemas.openxmlformats.org/officeDocument/2006/relationships/image" Target="../media/image28.png"/><Relationship Id="rId10" Type="http://schemas.microsoft.com/office/2007/relationships/hdphoto" Target="../media/hdphoto4.wdp"/><Relationship Id="rId19" Type="http://schemas.openxmlformats.org/officeDocument/2006/relationships/image" Target="../media/image30.jpeg"/><Relationship Id="rId4" Type="http://schemas.microsoft.com/office/2007/relationships/hdphoto" Target="../media/hdphoto2.wdp"/><Relationship Id="rId9" Type="http://schemas.openxmlformats.org/officeDocument/2006/relationships/image" Target="../media/image7.png"/><Relationship Id="rId14" Type="http://schemas.microsoft.com/office/2007/relationships/hdphoto" Target="../media/hdphoto11.wdp"/></Relationships>
</file>

<file path=ppt/slides/_rels/slide6.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27.png"/><Relationship Id="rId18" Type="http://schemas.openxmlformats.org/officeDocument/2006/relationships/slide" Target="slide2.xml"/><Relationship Id="rId3" Type="http://schemas.openxmlformats.org/officeDocument/2006/relationships/image" Target="../media/image3.png"/><Relationship Id="rId7" Type="http://schemas.openxmlformats.org/officeDocument/2006/relationships/image" Target="../media/image5.gif"/><Relationship Id="rId12" Type="http://schemas.openxmlformats.org/officeDocument/2006/relationships/image" Target="../media/image26.jpg"/><Relationship Id="rId17" Type="http://schemas.microsoft.com/office/2007/relationships/hdphoto" Target="../media/hdphoto12.wdp"/><Relationship Id="rId2" Type="http://schemas.openxmlformats.org/officeDocument/2006/relationships/image" Target="../media/image11.jpg"/><Relationship Id="rId16" Type="http://schemas.openxmlformats.org/officeDocument/2006/relationships/image" Target="../media/image29.png"/><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8.gif"/><Relationship Id="rId5" Type="http://schemas.openxmlformats.org/officeDocument/2006/relationships/image" Target="../media/image4.png"/><Relationship Id="rId15" Type="http://schemas.openxmlformats.org/officeDocument/2006/relationships/image" Target="../media/image28.png"/><Relationship Id="rId10" Type="http://schemas.microsoft.com/office/2007/relationships/hdphoto" Target="../media/hdphoto4.wdp"/><Relationship Id="rId19" Type="http://schemas.openxmlformats.org/officeDocument/2006/relationships/image" Target="../media/image30.jpeg"/><Relationship Id="rId4" Type="http://schemas.microsoft.com/office/2007/relationships/hdphoto" Target="../media/hdphoto2.wdp"/><Relationship Id="rId9" Type="http://schemas.openxmlformats.org/officeDocument/2006/relationships/image" Target="../media/image7.png"/><Relationship Id="rId14" Type="http://schemas.microsoft.com/office/2007/relationships/hdphoto" Target="../media/hdphoto11.wdp"/></Relationships>
</file>

<file path=ppt/slides/_rels/slide7.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27.png"/><Relationship Id="rId18" Type="http://schemas.openxmlformats.org/officeDocument/2006/relationships/slide" Target="slide2.xml"/><Relationship Id="rId3" Type="http://schemas.openxmlformats.org/officeDocument/2006/relationships/image" Target="../media/image3.png"/><Relationship Id="rId7" Type="http://schemas.openxmlformats.org/officeDocument/2006/relationships/image" Target="../media/image5.gif"/><Relationship Id="rId12" Type="http://schemas.openxmlformats.org/officeDocument/2006/relationships/image" Target="../media/image26.jpg"/><Relationship Id="rId17" Type="http://schemas.microsoft.com/office/2007/relationships/hdphoto" Target="../media/hdphoto12.wdp"/><Relationship Id="rId2" Type="http://schemas.openxmlformats.org/officeDocument/2006/relationships/image" Target="../media/image11.jpg"/><Relationship Id="rId16"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8.gif"/><Relationship Id="rId5" Type="http://schemas.openxmlformats.org/officeDocument/2006/relationships/image" Target="../media/image4.png"/><Relationship Id="rId15" Type="http://schemas.openxmlformats.org/officeDocument/2006/relationships/image" Target="../media/image28.png"/><Relationship Id="rId10" Type="http://schemas.microsoft.com/office/2007/relationships/hdphoto" Target="../media/hdphoto4.wdp"/><Relationship Id="rId19" Type="http://schemas.openxmlformats.org/officeDocument/2006/relationships/image" Target="../media/image30.jpeg"/><Relationship Id="rId4" Type="http://schemas.microsoft.com/office/2007/relationships/hdphoto" Target="../media/hdphoto2.wdp"/><Relationship Id="rId9" Type="http://schemas.openxmlformats.org/officeDocument/2006/relationships/image" Target="../media/image7.png"/><Relationship Id="rId14" Type="http://schemas.microsoft.com/office/2007/relationships/hdphoto" Target="../media/hdphoto11.wdp"/></Relationships>
</file>

<file path=ppt/slides/_rels/slide8.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27.png"/><Relationship Id="rId18" Type="http://schemas.openxmlformats.org/officeDocument/2006/relationships/slide" Target="slide2.xml"/><Relationship Id="rId3" Type="http://schemas.openxmlformats.org/officeDocument/2006/relationships/image" Target="../media/image3.png"/><Relationship Id="rId7" Type="http://schemas.openxmlformats.org/officeDocument/2006/relationships/image" Target="../media/image5.gif"/><Relationship Id="rId12" Type="http://schemas.openxmlformats.org/officeDocument/2006/relationships/image" Target="../media/image26.jpg"/><Relationship Id="rId17" Type="http://schemas.microsoft.com/office/2007/relationships/hdphoto" Target="../media/hdphoto12.wdp"/><Relationship Id="rId2" Type="http://schemas.openxmlformats.org/officeDocument/2006/relationships/image" Target="../media/image11.jpg"/><Relationship Id="rId16"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8.gif"/><Relationship Id="rId5" Type="http://schemas.openxmlformats.org/officeDocument/2006/relationships/image" Target="../media/image4.png"/><Relationship Id="rId15" Type="http://schemas.openxmlformats.org/officeDocument/2006/relationships/image" Target="../media/image28.png"/><Relationship Id="rId10" Type="http://schemas.microsoft.com/office/2007/relationships/hdphoto" Target="../media/hdphoto4.wdp"/><Relationship Id="rId19" Type="http://schemas.openxmlformats.org/officeDocument/2006/relationships/image" Target="../media/image30.jpeg"/><Relationship Id="rId4" Type="http://schemas.microsoft.com/office/2007/relationships/hdphoto" Target="../media/hdphoto2.wdp"/><Relationship Id="rId9" Type="http://schemas.openxmlformats.org/officeDocument/2006/relationships/image" Target="../media/image7.png"/><Relationship Id="rId14" Type="http://schemas.microsoft.com/office/2007/relationships/hdphoto" Target="../media/hdphoto11.wdp"/></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Bảng gỗ\49f1b87228eb6bdb68e300357ebeb9ca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1932709" y="685800"/>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9000" y="1162049"/>
            <a:ext cx="2514600" cy="1015663"/>
          </a:xfrm>
          <a:prstGeom prst="rect">
            <a:avLst/>
          </a:prstGeom>
          <a:noFill/>
        </p:spPr>
        <p:txBody>
          <a:bodyPr wrap="square" rtlCol="0">
            <a:spAutoFit/>
          </a:bodyPr>
          <a:lstStyle/>
          <a:p>
            <a:r>
              <a:rPr lang="en-US" sz="3000" b="1">
                <a:solidFill>
                  <a:srgbClr val="FF0000"/>
                </a:solidFill>
                <a:latin typeface="Times New Roman" pitchFamily="18" charset="0"/>
                <a:cs typeface="Times New Roman" pitchFamily="18" charset="0"/>
              </a:rPr>
              <a:t>DỌN SẠCH </a:t>
            </a:r>
          </a:p>
          <a:p>
            <a:r>
              <a:rPr lang="en-US" sz="3000" b="1">
                <a:solidFill>
                  <a:srgbClr val="FF0000"/>
                </a:solidFill>
                <a:latin typeface="Times New Roman" pitchFamily="18" charset="0"/>
                <a:cs typeface="Times New Roman" pitchFamily="18" charset="0"/>
              </a:rPr>
              <a:t>ĐẠI DƯƠNG</a:t>
            </a:r>
          </a:p>
        </p:txBody>
      </p:sp>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4267200" y="3547720"/>
            <a:ext cx="1440874" cy="1254952"/>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123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9660513" y="3048000"/>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95400" y="4258490"/>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6096000"/>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ADMIN\Desktop\Tai nguyen thiet ke tro choi\Bảng gỗ\choi.png">
            <a:hlinkClick r:id="rId16" action="ppaction://hlinksldjump"/>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7239000" y="38425"/>
            <a:ext cx="1747960" cy="668655"/>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1371600" y="3277631"/>
            <a:ext cx="6934200" cy="262495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3" name="TextBox 22"/>
          <p:cNvSpPr txBox="1"/>
          <p:nvPr/>
        </p:nvSpPr>
        <p:spPr>
          <a:xfrm>
            <a:off x="1697279" y="3542926"/>
            <a:ext cx="6282841" cy="2092881"/>
          </a:xfrm>
          <a:prstGeom prst="rect">
            <a:avLst/>
          </a:prstGeom>
          <a:noFill/>
        </p:spPr>
        <p:txBody>
          <a:bodyPr wrap="square" rtlCol="0">
            <a:spAutoFit/>
          </a:bodyPr>
          <a:lstStyle/>
          <a:p>
            <a:r>
              <a:rPr lang="en-US" sz="2800">
                <a:solidFill>
                  <a:srgbClr val="0000FF"/>
                </a:solidFill>
                <a:latin typeface="Times New Roman" pitchFamily="18" charset="0"/>
                <a:cs typeface="Times New Roman" pitchFamily="18" charset="0"/>
              </a:rPr>
              <a:t>Môi trường biển, sông, hồ đang bị ô nhiễm do rác thải của con người. Hãy cứu các loài sinh vật dưới biển bằng cách dọn sạch rác qua việc trả lời đúng các câu hỏi</a:t>
            </a:r>
            <a:r>
              <a:rPr lang="en-US">
                <a:solidFill>
                  <a:srgbClr val="0000FF"/>
                </a:solidFill>
                <a:latin typeface="Arial" panose="020B0604020202020204" pitchFamily="34" charset="0"/>
                <a:cs typeface="Arial" panose="020B0604020202020204" pitchFamily="34" charset="0"/>
              </a:rPr>
              <a:t>.</a:t>
            </a:r>
          </a:p>
          <a:p>
            <a:endParaRPr lang="en-US"/>
          </a:p>
        </p:txBody>
      </p:sp>
      <p:pic>
        <p:nvPicPr>
          <p:cNvPr id="2" name="NgayTetQueEm-VariousArtists_we5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0" y="0"/>
            <a:ext cx="609600" cy="609600"/>
          </a:xfrm>
          <a:prstGeom prst="rect">
            <a:avLst/>
          </a:prstGeom>
        </p:spPr>
      </p:pic>
    </p:spTree>
    <p:extLst>
      <p:ext uri="{BB962C8B-B14F-4D97-AF65-F5344CB8AC3E}">
        <p14:creationId xmlns:p14="http://schemas.microsoft.com/office/powerpoint/2010/main" val="2830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29000" fill="hold"/>
                                        <p:tgtEl>
                                          <p:spTgt spid="12"/>
                                        </p:tgtEl>
                                      </p:cBhvr>
                                      <p:by x="150000" y="150000"/>
                                    </p:animScale>
                                  </p:childTnLst>
                                </p:cTn>
                              </p:par>
                              <p:par>
                                <p:cTn id="10" presetID="35" presetClass="path" presetSubtype="0" repeatCount="indefinite" accel="50000" decel="50000" fill="hold" nodeType="withEffect">
                                  <p:stCondLst>
                                    <p:cond delay="0"/>
                                  </p:stCondLst>
                                  <p:childTnLst>
                                    <p:animMotion origin="layout" path="M 5E-6 -2.31214E-7 L -1.14271 0.0111 " pathEditMode="relative" rAng="0" ptsTypes="AA">
                                      <p:cBhvr>
                                        <p:cTn id="11" dur="30000" fill="hold"/>
                                        <p:tgtEl>
                                          <p:spTgt spid="13"/>
                                        </p:tgtEl>
                                        <p:attrNameLst>
                                          <p:attrName>ppt_x</p:attrName>
                                          <p:attrName>ppt_y</p:attrName>
                                        </p:attrNameLst>
                                      </p:cBhvr>
                                      <p:rCtr x="-57135" y="555"/>
                                    </p:animMotion>
                                  </p:childTnLst>
                                </p:cTn>
                              </p:par>
                              <p:par>
                                <p:cTn id="12"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3" dur="37000" fill="hold"/>
                                        <p:tgtEl>
                                          <p:spTgt spid="14"/>
                                        </p:tgtEl>
                                        <p:attrNameLst>
                                          <p:attrName>ppt_x</p:attrName>
                                          <p:attrName>ppt_y</p:attrName>
                                        </p:attrNameLst>
                                      </p:cBhvr>
                                      <p:rCtr x="58333" y="-772"/>
                                    </p:animMotion>
                                  </p:childTnLst>
                                </p:cTn>
                              </p:par>
                              <p:par>
                                <p:cTn id="14" presetID="35" presetClass="path" presetSubtype="0" repeatCount="indefinite" accel="50000" decel="50000" fill="hold" nodeType="withEffect">
                                  <p:stCondLst>
                                    <p:cond delay="0"/>
                                  </p:stCondLst>
                                  <p:childTnLst>
                                    <p:animMotion origin="layout" path="M -1.04167E-6 -0.01111 L -1.25065 0.00718 " pathEditMode="relative" rAng="0" ptsTypes="AA">
                                      <p:cBhvr>
                                        <p:cTn id="15" dur="36000" fill="hold"/>
                                        <p:tgtEl>
                                          <p:spTgt spid="17"/>
                                        </p:tgtEl>
                                        <p:attrNameLst>
                                          <p:attrName>ppt_x</p:attrName>
                                          <p:attrName>ppt_y</p:attrName>
                                        </p:attrNameLst>
                                      </p:cBhvr>
                                      <p:rCtr x="-62539" y="903"/>
                                    </p:animMotion>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17"/>
                                        </p:tgtEl>
                                        <p:attrNameLst>
                                          <p:attrName>r</p:attrName>
                                        </p:attrNameLst>
                                      </p:cBhvr>
                                    </p:animRot>
                                    <p:animRot by="-240000">
                                      <p:cBhvr>
                                        <p:cTn id="18" dur="400" fill="hold">
                                          <p:stCondLst>
                                            <p:cond delay="400"/>
                                          </p:stCondLst>
                                        </p:cTn>
                                        <p:tgtEl>
                                          <p:spTgt spid="17"/>
                                        </p:tgtEl>
                                        <p:attrNameLst>
                                          <p:attrName>r</p:attrName>
                                        </p:attrNameLst>
                                      </p:cBhvr>
                                    </p:animRot>
                                    <p:animRot by="240000">
                                      <p:cBhvr>
                                        <p:cTn id="19" dur="400" fill="hold">
                                          <p:stCondLst>
                                            <p:cond delay="800"/>
                                          </p:stCondLst>
                                        </p:cTn>
                                        <p:tgtEl>
                                          <p:spTgt spid="17"/>
                                        </p:tgtEl>
                                        <p:attrNameLst>
                                          <p:attrName>r</p:attrName>
                                        </p:attrNameLst>
                                      </p:cBhvr>
                                    </p:animRot>
                                    <p:animRot by="-240000">
                                      <p:cBhvr>
                                        <p:cTn id="20" dur="400" fill="hold">
                                          <p:stCondLst>
                                            <p:cond delay="1200"/>
                                          </p:stCondLst>
                                        </p:cTn>
                                        <p:tgtEl>
                                          <p:spTgt spid="17"/>
                                        </p:tgtEl>
                                        <p:attrNameLst>
                                          <p:attrName>r</p:attrName>
                                        </p:attrNameLst>
                                      </p:cBhvr>
                                    </p:animRot>
                                    <p:animRot by="120000">
                                      <p:cBhvr>
                                        <p:cTn id="21" dur="400" fill="hold">
                                          <p:stCondLst>
                                            <p:cond delay="1600"/>
                                          </p:stCondLst>
                                        </p:cTn>
                                        <p:tgtEl>
                                          <p:spTgt spid="17"/>
                                        </p:tgtEl>
                                        <p:attrNameLst>
                                          <p:attrName>r</p:attrName>
                                        </p:attrNameLst>
                                      </p:cBhvr>
                                    </p:animRot>
                                  </p:childTnLst>
                                </p:cTn>
                              </p:par>
                              <p:par>
                                <p:cTn id="22" presetID="63" presetClass="path" presetSubtype="0" repeatCount="indefinite" accel="50000" decel="50000" fill="hold" nodeType="withEffect">
                                  <p:stCondLst>
                                    <p:cond delay="0"/>
                                  </p:stCondLst>
                                  <p:childTnLst>
                                    <p:animMotion origin="layout" path="M 0.03768 -0.0541 L 1.16476 -0.05063 " pathEditMode="relative" rAng="0" ptsTypes="AA">
                                      <p:cBhvr>
                                        <p:cTn id="23" dur="27000" fill="hold"/>
                                        <p:tgtEl>
                                          <p:spTgt spid="18"/>
                                        </p:tgtEl>
                                        <p:attrNameLst>
                                          <p:attrName>ppt_x</p:attrName>
                                          <p:attrName>ppt_y</p:attrName>
                                        </p:attrNameLst>
                                      </p:cBhvr>
                                      <p:rCtr x="56354"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a:extLst>
              <a:ext uri="{BEBA8EAE-BF5A-486C-A8C5-ECC9F3942E4B}">
                <a14:imgProps xmlns:a14="http://schemas.microsoft.com/office/drawing/2010/main">
                  <a14:imgLayer r:embed="rId6">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4267200" y="3547720"/>
            <a:ext cx="1440874" cy="1254952"/>
          </a:xfrm>
          <a:prstGeom prst="rect">
            <a:avLst/>
          </a:prstGeom>
        </p:spPr>
      </p:pic>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5312003" y="852441"/>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9672987" y="2430560"/>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1553" y="1369285"/>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6096000"/>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95600" y="533400"/>
            <a:ext cx="4495800" cy="369332"/>
          </a:xfrm>
          <a:prstGeom prst="rect">
            <a:avLst/>
          </a:prstGeom>
          <a:noFill/>
        </p:spPr>
        <p:txBody>
          <a:bodyPr wrap="square" rtlCol="0">
            <a:spAutoFit/>
          </a:bodyPr>
          <a:lstStyle/>
          <a:p>
            <a:endParaRPr lang="en-US">
              <a:solidFill>
                <a:prstClr val="black"/>
              </a:solidFill>
            </a:endParaRPr>
          </a:p>
        </p:txBody>
      </p:sp>
      <p:pic>
        <p:nvPicPr>
          <p:cNvPr id="19" name="rá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579713">
            <a:off x="6060091" y="5345234"/>
            <a:ext cx="1256363" cy="1570454"/>
          </a:xfrm>
          <a:prstGeom prst="rect">
            <a:avLst/>
          </a:prstGeom>
        </p:spPr>
      </p:pic>
      <p:pic>
        <p:nvPicPr>
          <p:cNvPr id="20" name="tv"/>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0800000">
            <a:off x="742646" y="5525547"/>
            <a:ext cx="1571387" cy="1076292"/>
          </a:xfrm>
          <a:prstGeom prst="rect">
            <a:avLst/>
          </a:prstGeom>
        </p:spPr>
      </p:pic>
      <p:pic>
        <p:nvPicPr>
          <p:cNvPr id="4" name="túi"/>
          <p:cNvPicPr>
            <a:picLocks noChangeAspect="1"/>
          </p:cNvPicPr>
          <p:nvPr/>
        </p:nvPicPr>
        <p:blipFill rotWithShape="1">
          <a:blip r:embed="rId17">
            <a:extLst>
              <a:ext uri="{BEBA8EAE-BF5A-486C-A8C5-ECC9F3942E4B}">
                <a14:imgProps xmlns:a14="http://schemas.microsoft.com/office/drawing/2010/main">
                  <a14:imgLayer r:embed="rId18">
                    <a14:imgEffect>
                      <a14:backgroundRemoval t="9821" b="89732" l="58249" r="89899"/>
                    </a14:imgEffect>
                  </a14:imgLayer>
                </a14:imgProps>
              </a:ext>
              <a:ext uri="{28A0092B-C50C-407E-A947-70E740481C1C}">
                <a14:useLocalDpi xmlns:a14="http://schemas.microsoft.com/office/drawing/2010/main" val="0"/>
              </a:ext>
            </a:extLst>
          </a:blip>
          <a:srcRect l="58103" t="22402" r="16208" b="47497"/>
          <a:stretch/>
        </p:blipFill>
        <p:spPr>
          <a:xfrm>
            <a:off x="1704758" y="2295788"/>
            <a:ext cx="1218551" cy="1076875"/>
          </a:xfrm>
          <a:prstGeom prst="rect">
            <a:avLst/>
          </a:prstGeom>
        </p:spPr>
      </p:pic>
      <p:pic>
        <p:nvPicPr>
          <p:cNvPr id="6" name="lốp"/>
          <p:cNvPicPr>
            <a:picLocks noChangeAspect="1"/>
          </p:cNvPicPr>
          <p:nvPr/>
        </p:nvPicPr>
        <p:blipFill rotWithShape="1">
          <a:blip r:embed="rId19">
            <a:extLst>
              <a:ext uri="{BEBA8EAE-BF5A-486C-A8C5-ECC9F3942E4B}">
                <a14:imgProps xmlns:a14="http://schemas.microsoft.com/office/drawing/2010/main">
                  <a14:imgLayer r:embed="rId18">
                    <a14:imgEffect>
                      <a14:backgroundRemoval t="19643" b="100000" l="78788" r="100000"/>
                    </a14:imgEffect>
                  </a14:imgLayer>
                </a14:imgProps>
              </a:ext>
              <a:ext uri="{28A0092B-C50C-407E-A947-70E740481C1C}">
                <a14:useLocalDpi xmlns:a14="http://schemas.microsoft.com/office/drawing/2010/main" val="0"/>
              </a:ext>
            </a:extLst>
          </a:blip>
          <a:srcRect l="76936" t="55564"/>
          <a:stretch/>
        </p:blipFill>
        <p:spPr>
          <a:xfrm>
            <a:off x="8001000" y="5265564"/>
            <a:ext cx="1143000" cy="1660871"/>
          </a:xfrm>
          <a:prstGeom prst="rect">
            <a:avLst/>
          </a:prstGeom>
        </p:spPr>
      </p:pic>
      <p:pic>
        <p:nvPicPr>
          <p:cNvPr id="22" name="táo"/>
          <p:cNvPicPr>
            <a:picLocks noChangeAspect="1"/>
          </p:cNvPicPr>
          <p:nvPr/>
        </p:nvPicPr>
        <p:blipFill rotWithShape="1">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l="17427" t="29487" r="47873" b="9825"/>
          <a:stretch/>
        </p:blipFill>
        <p:spPr>
          <a:xfrm>
            <a:off x="3881521" y="153659"/>
            <a:ext cx="1375064" cy="1810635"/>
          </a:xfrm>
          <a:prstGeom prst="rect">
            <a:avLst/>
          </a:prstGeom>
        </p:spPr>
      </p:pic>
      <p:pic>
        <p:nvPicPr>
          <p:cNvPr id="24" name="1">
            <a:hlinkClick r:id="rId22" action="ppaction://hlinksldjump"/>
          </p:cNvPr>
          <p:cNvPicPr>
            <a:picLocks noChangeAspect="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7011" t="19292" r="79452" b="50000"/>
          <a:stretch/>
        </p:blipFill>
        <p:spPr>
          <a:xfrm>
            <a:off x="1354052" y="1631531"/>
            <a:ext cx="410719" cy="665527"/>
          </a:xfrm>
          <a:prstGeom prst="rect">
            <a:avLst/>
          </a:prstGeom>
        </p:spPr>
      </p:pic>
      <p:pic>
        <p:nvPicPr>
          <p:cNvPr id="23" name="giày"/>
          <p:cNvPicPr>
            <a:picLocks noChangeAspect="1"/>
          </p:cNvPicPr>
          <p:nvPr/>
        </p:nvPicPr>
        <p:blipFill rotWithShape="1">
          <a:blip r:embed="rId24">
            <a:extLst>
              <a:ext uri="{BEBA8EAE-BF5A-486C-A8C5-ECC9F3942E4B}">
                <a14:imgProps xmlns:a14="http://schemas.microsoft.com/office/drawing/2010/main">
                  <a14:imgLayer r:embed="rId25">
                    <a14:imgEffect>
                      <a14:backgroundRemoval t="9818" b="98545" l="9836" r="89617"/>
                    </a14:imgEffect>
                  </a14:imgLayer>
                </a14:imgProps>
              </a:ext>
              <a:ext uri="{28A0092B-C50C-407E-A947-70E740481C1C}">
                <a14:useLocalDpi xmlns:a14="http://schemas.microsoft.com/office/drawing/2010/main" val="0"/>
              </a:ext>
            </a:extLst>
          </a:blip>
          <a:srcRect l="10037" t="58213" r="41618"/>
          <a:stretch/>
        </p:blipFill>
        <p:spPr>
          <a:xfrm>
            <a:off x="4051573" y="3479216"/>
            <a:ext cx="1194956" cy="1552143"/>
          </a:xfrm>
          <a:prstGeom prst="rect">
            <a:avLst/>
          </a:prstGeom>
        </p:spPr>
      </p:pic>
      <p:pic>
        <p:nvPicPr>
          <p:cNvPr id="25" name="2">
            <a:hlinkClick r:id="rId26" action="ppaction://hlinksldjump"/>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1758" b="45934" l="23862" r="37520">
                        <a14:foregroundMark x1="27786" y1="25275" x2="34694" y2="22637"/>
                      </a14:backgroundRemoval>
                    </a14:imgEffect>
                  </a14:imgLayer>
                </a14:imgProps>
              </a:ext>
              <a:ext uri="{28A0092B-C50C-407E-A947-70E740481C1C}">
                <a14:useLocalDpi xmlns:a14="http://schemas.microsoft.com/office/drawing/2010/main" val="0"/>
              </a:ext>
            </a:extLst>
          </a:blip>
          <a:srcRect l="22374" t="19291" r="62330" b="52991"/>
          <a:stretch/>
        </p:blipFill>
        <p:spPr>
          <a:xfrm>
            <a:off x="4654912" y="214945"/>
            <a:ext cx="488588" cy="632369"/>
          </a:xfrm>
          <a:prstGeom prst="rect">
            <a:avLst/>
          </a:prstGeom>
        </p:spPr>
      </p:pic>
      <p:pic>
        <p:nvPicPr>
          <p:cNvPr id="26" name="3">
            <a:hlinkClick r:id="rId29" action="ppaction://hlinksldjump"/>
          </p:cNvPr>
          <p:cNvPicPr>
            <a:picLocks noChangeAspect="1"/>
          </p:cNvPicPr>
          <p:nvPr/>
        </p:nvPicPr>
        <p:blipFill rotWithShape="1">
          <a:blip r:embed="rId30">
            <a:extLst>
              <a:ext uri="{BEBA8EAE-BF5A-486C-A8C5-ECC9F3942E4B}">
                <a14:imgProps xmlns:a14="http://schemas.microsoft.com/office/drawing/2010/main">
                  <a14:imgLayer r:embed="rId28">
                    <a14:imgEffect>
                      <a14:backgroundRemoval t="22363" b="46929" l="43755" r="57549">
                        <a14:foregroundMark x1="46154" y1="23956" x2="53532" y2="23297"/>
                      </a14:backgroundRemoval>
                    </a14:imgEffect>
                  </a14:imgLayer>
                </a14:imgProps>
              </a:ext>
              <a:ext uri="{28A0092B-C50C-407E-A947-70E740481C1C}">
                <a14:useLocalDpi xmlns:a14="http://schemas.microsoft.com/office/drawing/2010/main" val="0"/>
              </a:ext>
            </a:extLst>
          </a:blip>
          <a:srcRect l="42031" t="19292" r="40727" b="50000"/>
          <a:stretch/>
        </p:blipFill>
        <p:spPr>
          <a:xfrm>
            <a:off x="1354052" y="4992010"/>
            <a:ext cx="553967" cy="707261"/>
          </a:xfrm>
          <a:prstGeom prst="rect">
            <a:avLst/>
          </a:prstGeom>
        </p:spPr>
      </p:pic>
      <p:pic>
        <p:nvPicPr>
          <p:cNvPr id="27" name="4">
            <a:hlinkClick r:id="rId31" action="ppaction://hlinksldjump"/>
          </p:cNvPr>
          <p:cNvPicPr>
            <a:picLocks noChangeAspect="1"/>
          </p:cNvPicPr>
          <p:nvPr/>
        </p:nvPicPr>
        <p:blipFill rotWithShape="1">
          <a:blip r:embed="rId32">
            <a:extLst>
              <a:ext uri="{BEBA8EAE-BF5A-486C-A8C5-ECC9F3942E4B}">
                <a14:imgProps xmlns:a14="http://schemas.microsoft.com/office/drawing/2010/main">
                  <a14:imgLayer r:embed="rId28">
                    <a14:imgEffect>
                      <a14:backgroundRemoval t="18901" b="49231" l="58713" r="74568">
                        <a14:foregroundMark x1="64835" y1="23736" x2="70330" y2="23956"/>
                      </a14:backgroundRemoval>
                    </a14:imgEffect>
                  </a14:imgLayer>
                </a14:imgProps>
              </a:ext>
              <a:ext uri="{28A0092B-C50C-407E-A947-70E740481C1C}">
                <a14:useLocalDpi xmlns:a14="http://schemas.microsoft.com/office/drawing/2010/main" val="0"/>
              </a:ext>
            </a:extLst>
          </a:blip>
          <a:srcRect l="56849" t="19291" r="23231" b="52991"/>
          <a:stretch/>
        </p:blipFill>
        <p:spPr>
          <a:xfrm>
            <a:off x="4734703" y="3299369"/>
            <a:ext cx="817593" cy="812598"/>
          </a:xfrm>
          <a:prstGeom prst="rect">
            <a:avLst/>
          </a:prstGeom>
        </p:spPr>
      </p:pic>
      <p:pic>
        <p:nvPicPr>
          <p:cNvPr id="28" name="5">
            <a:hlinkClick r:id="rId33" action="ppaction://hlinksldjump"/>
          </p:cNvPr>
          <p:cNvPicPr>
            <a:picLocks noChangeAspect="1"/>
          </p:cNvPicPr>
          <p:nvPr/>
        </p:nvPicPr>
        <p:blipFill rotWithShape="1">
          <a:blip r:embed="rId34">
            <a:extLst>
              <a:ext uri="{BEBA8EAE-BF5A-486C-A8C5-ECC9F3942E4B}">
                <a14:imgProps xmlns:a14="http://schemas.microsoft.com/office/drawing/2010/main">
                  <a14:imgLayer r:embed="rId28">
                    <a14:imgEffect>
                      <a14:backgroundRemoval t="21758" b="44176" l="79906" r="91994">
                        <a14:foregroundMark x1="84301" y1="23297" x2="90895" y2="22418"/>
                        <a14:foregroundMark x1="90110" y1="25275" x2="87912" y2="21758"/>
                      </a14:backgroundRemoval>
                    </a14:imgEffect>
                  </a14:imgLayer>
                </a14:imgProps>
              </a:ext>
              <a:ext uri="{28A0092B-C50C-407E-A947-70E740481C1C}">
                <a14:useLocalDpi xmlns:a14="http://schemas.microsoft.com/office/drawing/2010/main" val="0"/>
              </a:ext>
            </a:extLst>
          </a:blip>
          <a:srcRect l="78539" t="19291" r="6393" b="52991"/>
          <a:stretch/>
        </p:blipFill>
        <p:spPr>
          <a:xfrm>
            <a:off x="6459673" y="4861898"/>
            <a:ext cx="457200" cy="600711"/>
          </a:xfrm>
          <a:prstGeom prst="rect">
            <a:avLst/>
          </a:prstGeom>
        </p:spPr>
      </p:pic>
      <p:pic>
        <p:nvPicPr>
          <p:cNvPr id="29" name="6">
            <a:hlinkClick r:id="rId35" action="ppaction://hlinksldjump"/>
          </p:cNvPr>
          <p:cNvPicPr>
            <a:picLocks noChangeAspect="1"/>
          </p:cNvPicPr>
          <p:nvPr/>
        </p:nvPicPr>
        <p:blipFill rotWithShape="1">
          <a:blip r:embed="rId36">
            <a:extLst>
              <a:ext uri="{BEBA8EAE-BF5A-486C-A8C5-ECC9F3942E4B}">
                <a14:imgProps xmlns:a14="http://schemas.microsoft.com/office/drawing/2010/main">
                  <a14:imgLayer r:embed="rId28">
                    <a14:imgEffect>
                      <a14:backgroundRemoval t="52088" b="79780" l="5338" r="18524">
                        <a14:foregroundMark x1="13501" y1="55165" x2="18681" y2="55165"/>
                      </a14:backgroundRemoval>
                    </a14:imgEffect>
                  </a14:imgLayer>
                </a14:imgProps>
              </a:ext>
              <a:ext uri="{28A0092B-C50C-407E-A947-70E740481C1C}">
                <a14:useLocalDpi xmlns:a14="http://schemas.microsoft.com/office/drawing/2010/main" val="0"/>
              </a:ext>
            </a:extLst>
          </a:blip>
          <a:srcRect l="3739" t="50000" r="79681" b="18308"/>
          <a:stretch/>
        </p:blipFill>
        <p:spPr>
          <a:xfrm>
            <a:off x="8382000" y="4709882"/>
            <a:ext cx="597429" cy="815665"/>
          </a:xfrm>
          <a:prstGeom prst="rect">
            <a:avLst/>
          </a:prstGeom>
        </p:spPr>
      </p:pic>
      <p:pic>
        <p:nvPicPr>
          <p:cNvPr id="30"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9266738" y="597932"/>
            <a:ext cx="609600" cy="609600"/>
          </a:xfrm>
          <a:prstGeom prst="rect">
            <a:avLst/>
          </a:prstGeom>
        </p:spPr>
      </p:pic>
      <p:pic>
        <p:nvPicPr>
          <p:cNvPr id="31"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9266738" y="1488348"/>
            <a:ext cx="609600" cy="609600"/>
          </a:xfrm>
          <a:prstGeom prst="rect">
            <a:avLst/>
          </a:prstGeom>
        </p:spPr>
      </p:pic>
      <p:pic>
        <p:nvPicPr>
          <p:cNvPr id="32"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9266738" y="2225944"/>
            <a:ext cx="609600" cy="609600"/>
          </a:xfrm>
          <a:prstGeom prst="rect">
            <a:avLst/>
          </a:prstGeom>
        </p:spPr>
      </p:pic>
      <p:pic>
        <p:nvPicPr>
          <p:cNvPr id="33"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9266738" y="3067863"/>
            <a:ext cx="609600" cy="609600"/>
          </a:xfrm>
          <a:prstGeom prst="rect">
            <a:avLst/>
          </a:prstGeom>
        </p:spPr>
      </p:pic>
      <p:pic>
        <p:nvPicPr>
          <p:cNvPr id="34"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9368187" y="3807167"/>
            <a:ext cx="609600" cy="609600"/>
          </a:xfrm>
          <a:prstGeom prst="rect">
            <a:avLst/>
          </a:prstGeom>
        </p:spPr>
      </p:pic>
      <p:pic>
        <p:nvPicPr>
          <p:cNvPr id="35"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9266738" y="4687210"/>
            <a:ext cx="609600" cy="609600"/>
          </a:xfrm>
          <a:prstGeom prst="rect">
            <a:avLst/>
          </a:prstGeom>
        </p:spPr>
      </p:pic>
      <p:pic>
        <p:nvPicPr>
          <p:cNvPr id="36" name="Picture 35"/>
          <p:cNvPicPr>
            <a:picLocks noChangeAspect="1"/>
          </p:cNvPicPr>
          <p:nvPr/>
        </p:nvPicPr>
        <p:blipFill>
          <a:blip r:embed="rId38">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2290942" y="3166901"/>
            <a:ext cx="3893565" cy="3650218"/>
          </a:xfrm>
          <a:prstGeom prst="rect">
            <a:avLst/>
          </a:prstGeom>
          <a:ln>
            <a:solidFill>
              <a:schemeClr val="accent1"/>
            </a:solidFill>
          </a:ln>
        </p:spPr>
      </p:pic>
      <p:sp>
        <p:nvSpPr>
          <p:cNvPr id="37" name="Rounded Rectangle 36">
            <a:hlinkClick r:id="rId39" action="ppaction://hlinksldjump"/>
          </p:cNvPr>
          <p:cNvSpPr/>
          <p:nvPr/>
        </p:nvSpPr>
        <p:spPr>
          <a:xfrm>
            <a:off x="7617042" y="-13656"/>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388961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0.00139 -0.10764 L -1.14132 -0.09653 " pathEditMode="relative" rAng="0" ptsTypes="AA">
                                      <p:cBhvr>
                                        <p:cTn id="8" dur="30000" fill="hold"/>
                                        <p:tgtEl>
                                          <p:spTgt spid="13"/>
                                        </p:tgtEl>
                                        <p:attrNameLst>
                                          <p:attrName>ppt_x</p:attrName>
                                          <p:attrName>ppt_y</p:attrName>
                                        </p:attrNameLst>
                                      </p:cBhvr>
                                      <p:rCtr x="-57135" y="556"/>
                                    </p:animMotion>
                                  </p:childTnLst>
                                </p:cTn>
                              </p:par>
                              <p:par>
                                <p:cTn id="9" presetID="63" presetClass="path" presetSubtype="0" repeatCount="indefinite" accel="50000" decel="50000" fill="hold" nodeType="withEffect">
                                  <p:stCondLst>
                                    <p:cond delay="0"/>
                                  </p:stCondLst>
                                  <p:childTnLst>
                                    <p:animMotion origin="layout" path="M 0.03542 -0.42546 L 1.20209 -0.44074 " pathEditMode="relative" rAng="0" ptsTypes="AA">
                                      <p:cBhvr>
                                        <p:cTn id="10" dur="37000" fill="hold"/>
                                        <p:tgtEl>
                                          <p:spTgt spid="14"/>
                                        </p:tgtEl>
                                        <p:attrNameLst>
                                          <p:attrName>ppt_x</p:attrName>
                                          <p:attrName>ppt_y</p:attrName>
                                        </p:attrNameLst>
                                      </p:cBhvr>
                                      <p:rCtr x="58333" y="-764"/>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4"/>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7662" fill="hold"/>
                                        <p:tgtEl>
                                          <p:spTgt spid="30"/>
                                        </p:tgtEl>
                                      </p:cBhvr>
                                    </p:cmd>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17662" fill="hold"/>
                                        <p:tgtEl>
                                          <p:spTgt spid="3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6"/>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7662" fill="hold"/>
                                        <p:tgtEl>
                                          <p:spTgt spid="32"/>
                                        </p:tgtEl>
                                      </p:cBhvr>
                                    </p:cmd>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7662" fill="hold"/>
                                        <p:tgtEl>
                                          <p:spTgt spid="33"/>
                                        </p:tgtEl>
                                      </p:cBhvr>
                                    </p:cmd>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8"/>
                                        </p:tgtEl>
                                        <p:attrNameLst>
                                          <p:attrName>style.visibility</p:attrName>
                                        </p:attrNameLst>
                                      </p:cBhvr>
                                      <p:to>
                                        <p:strVal val="hidden"/>
                                      </p:to>
                                    </p:set>
                                  </p:childTnLst>
                                </p:cTn>
                              </p:par>
                              <p:par>
                                <p:cTn id="64" presetID="1" presetClass="mediacall" presetSubtype="0" fill="hold" nodeType="withEffect">
                                  <p:stCondLst>
                                    <p:cond delay="0"/>
                                  </p:stCondLst>
                                  <p:childTnLst>
                                    <p:cmd type="call" cmd="playFrom(0.0)">
                                      <p:cBhvr>
                                        <p:cTn id="65" dur="17662" fill="hold"/>
                                        <p:tgtEl>
                                          <p:spTgt spid="34"/>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9"/>
                                        </p:tgtEl>
                                        <p:attrNameLst>
                                          <p:attrName>style.visibility</p:attrName>
                                        </p:attrNameLst>
                                      </p:cBhvr>
                                      <p:to>
                                        <p:strVal val="hidden"/>
                                      </p:to>
                                    </p:set>
                                  </p:childTnLst>
                                </p:cTn>
                              </p:par>
                            </p:childTnLst>
                          </p:cTn>
                        </p:par>
                        <p:par>
                          <p:cTn id="73" fill="hold">
                            <p:stCondLst>
                              <p:cond delay="500"/>
                            </p:stCondLst>
                            <p:childTnLst>
                              <p:par>
                                <p:cTn id="74" presetID="42"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1000"/>
                                        <p:tgtEl>
                                          <p:spTgt spid="36"/>
                                        </p:tgtEl>
                                      </p:cBhvr>
                                    </p:animEffect>
                                    <p:anim calcmode="lin" valueType="num">
                                      <p:cBhvr>
                                        <p:cTn id="77" dur="1000" fill="hold"/>
                                        <p:tgtEl>
                                          <p:spTgt spid="36"/>
                                        </p:tgtEl>
                                        <p:attrNameLst>
                                          <p:attrName>ppt_x</p:attrName>
                                        </p:attrNameLst>
                                      </p:cBhvr>
                                      <p:tavLst>
                                        <p:tav tm="0">
                                          <p:val>
                                            <p:strVal val="#ppt_x"/>
                                          </p:val>
                                        </p:tav>
                                        <p:tav tm="100000">
                                          <p:val>
                                            <p:strVal val="#ppt_x"/>
                                          </p:val>
                                        </p:tav>
                                      </p:tavLst>
                                    </p:anim>
                                    <p:anim calcmode="lin" valueType="num">
                                      <p:cBhvr>
                                        <p:cTn id="78" dur="1000" fill="hold"/>
                                        <p:tgtEl>
                                          <p:spTgt spid="36"/>
                                        </p:tgtEl>
                                        <p:attrNameLst>
                                          <p:attrName>ppt_y</p:attrName>
                                        </p:attrNameLst>
                                      </p:cBhvr>
                                      <p:tavLst>
                                        <p:tav tm="0">
                                          <p:val>
                                            <p:strVal val="#ppt_y+.1"/>
                                          </p:val>
                                        </p:tav>
                                        <p:tav tm="100000">
                                          <p:val>
                                            <p:strVal val="#ppt_y"/>
                                          </p:val>
                                        </p:tav>
                                      </p:tavLst>
                                    </p:anim>
                                  </p:childTnLst>
                                </p:cTn>
                              </p:par>
                              <p:par>
                                <p:cTn id="79" presetID="1" presetClass="mediacall" presetSubtype="0" fill="hold" nodeType="withEffect">
                                  <p:stCondLst>
                                    <p:cond delay="0"/>
                                  </p:stCondLst>
                                  <p:childTnLst>
                                    <p:cmd type="call" cmd="playFrom(0.0)">
                                      <p:cBhvr>
                                        <p:cTn id="80" dur="17662"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30"/>
                </p:tgtEl>
              </p:cMediaNode>
            </p:audio>
            <p:audio>
              <p:cMediaNode vol="80000">
                <p:cTn id="82" fill="hold" display="0">
                  <p:stCondLst>
                    <p:cond delay="indefinite"/>
                  </p:stCondLst>
                  <p:endCondLst>
                    <p:cond evt="onStopAudio" delay="0">
                      <p:tgtEl>
                        <p:sldTgt/>
                      </p:tgtEl>
                    </p:cond>
                  </p:endCondLst>
                </p:cTn>
                <p:tgtEl>
                  <p:spTgt spid="31"/>
                </p:tgtEl>
              </p:cMediaNode>
            </p:audio>
            <p:audio>
              <p:cMediaNode vol="80000">
                <p:cTn id="83" fill="hold" display="0">
                  <p:stCondLst>
                    <p:cond delay="indefinite"/>
                  </p:stCondLst>
                  <p:endCondLst>
                    <p:cond evt="onStopAudio" delay="0">
                      <p:tgtEl>
                        <p:sldTgt/>
                      </p:tgtEl>
                    </p:cond>
                  </p:endCondLst>
                </p:cTn>
                <p:tgtEl>
                  <p:spTgt spid="32"/>
                </p:tgtEl>
              </p:cMediaNode>
            </p:audio>
            <p:audio>
              <p:cMediaNode vol="80000">
                <p:cTn id="84" fill="hold" display="0">
                  <p:stCondLst>
                    <p:cond delay="indefinite"/>
                  </p:stCondLst>
                  <p:endCondLst>
                    <p:cond evt="onStopAudio" delay="0">
                      <p:tgtEl>
                        <p:sldTgt/>
                      </p:tgtEl>
                    </p:cond>
                  </p:endCondLst>
                </p:cTn>
                <p:tgtEl>
                  <p:spTgt spid="33"/>
                </p:tgtEl>
              </p:cMediaNode>
            </p:audio>
            <p:audio>
              <p:cMediaNode vol="80000">
                <p:cTn id="85" fill="hold" display="0">
                  <p:stCondLst>
                    <p:cond delay="indefinite"/>
                  </p:stCondLst>
                  <p:endCondLst>
                    <p:cond evt="onStopAudio" delay="0">
                      <p:tgtEl>
                        <p:sldTgt/>
                      </p:tgtEl>
                    </p:cond>
                  </p:endCondLst>
                </p:cTn>
                <p:tgtEl>
                  <p:spTgt spid="34"/>
                </p:tgtEl>
              </p:cMediaNode>
            </p:audio>
            <p:audio>
              <p:cMediaNode vol="80000">
                <p:cTn id="86" fill="hold" display="0">
                  <p:stCondLst>
                    <p:cond delay="indefinite"/>
                  </p:stCondLst>
                  <p:endCondLst>
                    <p:cond evt="onStopAudio" delay="0">
                      <p:tgtEl>
                        <p:sldTgt/>
                      </p:tgtEl>
                    </p:cond>
                  </p:endCondLst>
                </p:cTn>
                <p:tgtEl>
                  <p:spTgt spid="3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4267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123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660513" y="3048000"/>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0"/>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6096000"/>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91144" y="381000"/>
            <a:ext cx="6248399" cy="22098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698" y="3048930"/>
            <a:ext cx="8041363" cy="2723501"/>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1620983" y="1085569"/>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6792190" y="1120205"/>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80309" y="4501958"/>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2585604" y="3980643"/>
            <a:ext cx="1105957" cy="1060138"/>
          </a:xfrm>
          <a:prstGeom prst="rect">
            <a:avLst/>
          </a:prstGeom>
        </p:spPr>
      </p:pic>
      <p:sp>
        <p:nvSpPr>
          <p:cNvPr id="8" name="TextBox 7"/>
          <p:cNvSpPr txBox="1"/>
          <p:nvPr/>
        </p:nvSpPr>
        <p:spPr>
          <a:xfrm>
            <a:off x="2895600" y="53340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3243696" y="902732"/>
            <a:ext cx="3799608" cy="1569660"/>
          </a:xfrm>
          <a:prstGeom prst="rect">
            <a:avLst/>
          </a:prstGeom>
          <a:noFill/>
        </p:spPr>
        <p:txBody>
          <a:bodyPr wrap="square" rtlCol="0">
            <a:spAutoFit/>
          </a:bodyPr>
          <a:lstStyle/>
          <a:p>
            <a:r>
              <a:rPr lang="vi-VN" sz="3200" dirty="0">
                <a:solidFill>
                  <a:prstClr val="black"/>
                </a:solidFill>
                <a:latin typeface="Times New Roman" pitchFamily="18" charset="0"/>
                <a:cs typeface="Times New Roman" pitchFamily="18" charset="0"/>
              </a:rPr>
              <a:t>Hãy kể về các nhóm động vật biển mà bé biết ?</a:t>
            </a:r>
            <a:endParaRPr lang="en-US" sz="3200" dirty="0">
              <a:solidFill>
                <a:prstClr val="black"/>
              </a:solidFill>
              <a:latin typeface="Times New Roman" pitchFamily="18" charset="0"/>
              <a:cs typeface="Times New Roman" pitchFamily="18" charset="0"/>
            </a:endParaRPr>
          </a:p>
        </p:txBody>
      </p:sp>
      <p:sp>
        <p:nvSpPr>
          <p:cNvPr id="10" name="Rectangle 9"/>
          <p:cNvSpPr/>
          <p:nvPr/>
        </p:nvSpPr>
        <p:spPr>
          <a:xfrm>
            <a:off x="731717" y="3568271"/>
            <a:ext cx="6796496" cy="1631216"/>
          </a:xfrm>
          <a:prstGeom prst="rect">
            <a:avLst/>
          </a:prstGeom>
        </p:spPr>
        <p:txBody>
          <a:bodyPr wrap="square">
            <a:spAutoFit/>
          </a:bodyPr>
          <a:lstStyle/>
          <a:p>
            <a:r>
              <a:rPr lang="vi-VN" sz="2000" dirty="0">
                <a:highlight>
                  <a:srgbClr val="00FFFF"/>
                </a:highlight>
              </a:rPr>
              <a:t>Nhóm 1: </a:t>
            </a:r>
            <a:r>
              <a:rPr lang="vi-VN" sz="2000" dirty="0"/>
              <a:t>Sinh ra </a:t>
            </a:r>
            <a:r>
              <a:rPr lang="vi-VN" sz="2000" dirty="0">
                <a:sym typeface="Wingdings" panose="05000000000000000000" pitchFamily="2" charset="2"/>
              </a:rPr>
              <a:t> lớn lên trong nước, không thể đưa lên khỏi mặt nước ( sẽ chết đi ).</a:t>
            </a:r>
            <a:br>
              <a:rPr lang="vi-VN" sz="2000" dirty="0">
                <a:sym typeface="Wingdings" panose="05000000000000000000" pitchFamily="2" charset="2"/>
              </a:rPr>
            </a:br>
            <a:r>
              <a:rPr lang="vi-VN" sz="2000" dirty="0">
                <a:highlight>
                  <a:srgbClr val="FF00FF"/>
                </a:highlight>
                <a:sym typeface="Wingdings" panose="05000000000000000000" pitchFamily="2" charset="2"/>
              </a:rPr>
              <a:t>Nhóm 2: </a:t>
            </a:r>
            <a:r>
              <a:rPr lang="vi-VN" sz="2000" dirty="0">
                <a:sym typeface="Wingdings" panose="05000000000000000000" pitchFamily="2" charset="2"/>
              </a:rPr>
              <a:t>Sống và kiếm ăn ở biển, có thể lên bờ để sinh sản. Hít thở không khí nên đưa lên khỏi mặt nước ko chết đi.</a:t>
            </a:r>
            <a:endParaRPr lang="en-US" sz="2000" dirty="0">
              <a:solidFill>
                <a:prstClr val="black"/>
              </a:solidFill>
              <a:latin typeface="Times New Roman" pitchFamily="18" charset="0"/>
              <a:cs typeface="Times New Roman" pitchFamily="18" charset="0"/>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01530" y="5668825"/>
            <a:ext cx="1356688" cy="1356688"/>
          </a:xfrm>
          <a:prstGeom prst="rect">
            <a:avLst/>
          </a:prstGeom>
        </p:spPr>
      </p:pic>
    </p:spTree>
    <p:extLst>
      <p:ext uri="{BB962C8B-B14F-4D97-AF65-F5344CB8AC3E}">
        <p14:creationId xmlns:p14="http://schemas.microsoft.com/office/powerpoint/2010/main" val="3493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4267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123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660513" y="3048000"/>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0"/>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6096000"/>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 y="381000"/>
            <a:ext cx="7529943" cy="22098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36274" y="2974135"/>
            <a:ext cx="5398907" cy="1828537"/>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742274" y="1000286"/>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6792190" y="1120205"/>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32720" y="3657259"/>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2699775" y="3773082"/>
            <a:ext cx="1105957" cy="1060138"/>
          </a:xfrm>
          <a:prstGeom prst="rect">
            <a:avLst/>
          </a:prstGeom>
        </p:spPr>
      </p:pic>
      <p:sp>
        <p:nvSpPr>
          <p:cNvPr id="8" name="TextBox 7"/>
          <p:cNvSpPr txBox="1"/>
          <p:nvPr/>
        </p:nvSpPr>
        <p:spPr>
          <a:xfrm>
            <a:off x="2895600" y="53340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2351811" y="902732"/>
            <a:ext cx="5176402" cy="1569660"/>
          </a:xfrm>
          <a:prstGeom prst="rect">
            <a:avLst/>
          </a:prstGeom>
          <a:noFill/>
        </p:spPr>
        <p:txBody>
          <a:bodyPr wrap="square" rtlCol="0">
            <a:spAutoFit/>
          </a:bodyPr>
          <a:lstStyle/>
          <a:p>
            <a:r>
              <a:rPr lang="vi-VN" sz="3200" dirty="0">
                <a:solidFill>
                  <a:prstClr val="black"/>
                </a:solidFill>
                <a:latin typeface="Times New Roman" pitchFamily="18" charset="0"/>
                <a:cs typeface="Times New Roman" pitchFamily="18" charset="0"/>
              </a:rPr>
              <a:t>Bé hãy kể tên 5 loại động vật biển không thể đưa lên khỏi mặt nước.</a:t>
            </a:r>
            <a:endParaRPr lang="en-US" sz="3200" dirty="0">
              <a:solidFill>
                <a:prstClr val="black"/>
              </a:solidFill>
              <a:latin typeface="Times New Roman" pitchFamily="18" charset="0"/>
              <a:cs typeface="Times New Roman" pitchFamily="18" charset="0"/>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01530" y="5668825"/>
            <a:ext cx="1356688" cy="1356688"/>
          </a:xfrm>
          <a:prstGeom prst="rect">
            <a:avLst/>
          </a:prstGeom>
        </p:spPr>
      </p:pic>
      <p:sp>
        <p:nvSpPr>
          <p:cNvPr id="6" name="TextBox 5">
            <a:extLst>
              <a:ext uri="{FF2B5EF4-FFF2-40B4-BE49-F238E27FC236}">
                <a16:creationId xmlns:a16="http://schemas.microsoft.com/office/drawing/2014/main" id="{B92372F2-EC67-B2A4-05CE-37AC01EBDC21}"/>
              </a:ext>
            </a:extLst>
          </p:cNvPr>
          <p:cNvSpPr txBox="1"/>
          <p:nvPr/>
        </p:nvSpPr>
        <p:spPr>
          <a:xfrm>
            <a:off x="3570616" y="3164385"/>
            <a:ext cx="4274915" cy="954107"/>
          </a:xfrm>
          <a:prstGeom prst="rect">
            <a:avLst/>
          </a:prstGeom>
          <a:noFill/>
        </p:spPr>
        <p:txBody>
          <a:bodyPr wrap="square">
            <a:spAutoFit/>
          </a:bodyPr>
          <a:lstStyle/>
          <a:p>
            <a:r>
              <a:rPr lang="vi-VN" sz="2800" dirty="0">
                <a:solidFill>
                  <a:prstClr val="black"/>
                </a:solidFill>
                <a:latin typeface="Times New Roman" pitchFamily="18" charset="0"/>
                <a:cs typeface="Times New Roman" pitchFamily="18" charset="0"/>
              </a:rPr>
              <a:t>Cá hề, bạch tuột, mực, sứa, cá kiếm, cá chình….</a:t>
            </a:r>
            <a:endParaRPr lang="vi-VN" sz="2800" dirty="0"/>
          </a:p>
        </p:txBody>
      </p:sp>
    </p:spTree>
    <p:extLst>
      <p:ext uri="{BB962C8B-B14F-4D97-AF65-F5344CB8AC3E}">
        <p14:creationId xmlns:p14="http://schemas.microsoft.com/office/powerpoint/2010/main" val="3493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4267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123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660513" y="3048000"/>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0"/>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6096000"/>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91144" y="381000"/>
            <a:ext cx="6248399" cy="22098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1263" y="2960132"/>
            <a:ext cx="7384474" cy="2013017"/>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1849579" y="1091156"/>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6792190" y="1120205"/>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64606" y="5237415"/>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1547189" y="3953467"/>
            <a:ext cx="1105957" cy="1060138"/>
          </a:xfrm>
          <a:prstGeom prst="rect">
            <a:avLst/>
          </a:prstGeom>
        </p:spPr>
      </p:pic>
      <p:sp>
        <p:nvSpPr>
          <p:cNvPr id="8" name="TextBox 7"/>
          <p:cNvSpPr txBox="1"/>
          <p:nvPr/>
        </p:nvSpPr>
        <p:spPr>
          <a:xfrm>
            <a:off x="2895600" y="53340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3243696" y="902732"/>
            <a:ext cx="3799608" cy="1077218"/>
          </a:xfrm>
          <a:prstGeom prst="rect">
            <a:avLst/>
          </a:prstGeom>
          <a:noFill/>
        </p:spPr>
        <p:txBody>
          <a:bodyPr wrap="square" rtlCol="0">
            <a:spAutoFit/>
          </a:bodyPr>
          <a:lstStyle/>
          <a:p>
            <a:r>
              <a:rPr lang="vi-VN" sz="3200" dirty="0">
                <a:solidFill>
                  <a:prstClr val="black"/>
                </a:solidFill>
                <a:latin typeface="Times New Roman" pitchFamily="18" charset="0"/>
                <a:cs typeface="Times New Roman" pitchFamily="18" charset="0"/>
              </a:rPr>
              <a:t>Rùa biển thuộc nhóm động vật nào?</a:t>
            </a:r>
            <a:endParaRPr lang="en-US" sz="3200" dirty="0">
              <a:solidFill>
                <a:prstClr val="black"/>
              </a:solidFill>
              <a:latin typeface="Times New Roman" pitchFamily="18" charset="0"/>
              <a:cs typeface="Times New Roman" pitchFamily="18" charset="0"/>
            </a:endParaRPr>
          </a:p>
        </p:txBody>
      </p:sp>
      <p:sp>
        <p:nvSpPr>
          <p:cNvPr id="10" name="Rectangle 9"/>
          <p:cNvSpPr/>
          <p:nvPr/>
        </p:nvSpPr>
        <p:spPr>
          <a:xfrm>
            <a:off x="2895600" y="3048001"/>
            <a:ext cx="5486400" cy="1938992"/>
          </a:xfrm>
          <a:prstGeom prst="rect">
            <a:avLst/>
          </a:prstGeom>
        </p:spPr>
        <p:txBody>
          <a:bodyPr wrap="square">
            <a:spAutoFit/>
          </a:bodyPr>
          <a:lstStyle/>
          <a:p>
            <a:r>
              <a:rPr lang="vi-VN" sz="2400" dirty="0">
                <a:solidFill>
                  <a:prstClr val="black"/>
                </a:solidFill>
                <a:latin typeface="Times New Roman" pitchFamily="18" charset="0"/>
                <a:cs typeface="Times New Roman" pitchFamily="18" charset="0"/>
              </a:rPr>
              <a:t>Thuộc nhóm sống và kiếm ăn chủ yếu ở biển, đến mùa sinh sản rùa lên bờ biển, đào cát để đẻ trứng. Sau khi trứng được ấp nở tự nhiên dưới ánh mặt trời, rùa con sẽ bò ra biển để sinh sống.</a:t>
            </a:r>
            <a:endParaRPr lang="en-US" sz="2400" dirty="0">
              <a:solidFill>
                <a:prstClr val="black"/>
              </a:solidFill>
              <a:latin typeface="Times New Roman" pitchFamily="18" charset="0"/>
              <a:cs typeface="Times New Roman" pitchFamily="18" charset="0"/>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01530" y="5668825"/>
            <a:ext cx="1356688" cy="1356688"/>
          </a:xfrm>
          <a:prstGeom prst="rect">
            <a:avLst/>
          </a:prstGeom>
        </p:spPr>
      </p:pic>
    </p:spTree>
    <p:extLst>
      <p:ext uri="{BB962C8B-B14F-4D97-AF65-F5344CB8AC3E}">
        <p14:creationId xmlns:p14="http://schemas.microsoft.com/office/powerpoint/2010/main" val="3493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4267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123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660513" y="3048000"/>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0"/>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6096000"/>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7922" y="380999"/>
            <a:ext cx="6611622" cy="2338257"/>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3234" y="3399683"/>
            <a:ext cx="8286522" cy="2062103"/>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1720752" y="1021116"/>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6792190" y="1120205"/>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57256" y="3921061"/>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325505" y="3645127"/>
            <a:ext cx="1105957" cy="1060138"/>
          </a:xfrm>
          <a:prstGeom prst="rect">
            <a:avLst/>
          </a:prstGeom>
        </p:spPr>
      </p:pic>
      <p:sp>
        <p:nvSpPr>
          <p:cNvPr id="8" name="TextBox 7"/>
          <p:cNvSpPr txBox="1"/>
          <p:nvPr/>
        </p:nvSpPr>
        <p:spPr>
          <a:xfrm>
            <a:off x="2895600" y="651784"/>
            <a:ext cx="4495800" cy="369332"/>
          </a:xfrm>
          <a:prstGeom prst="rect">
            <a:avLst/>
          </a:prstGeom>
          <a:noFill/>
        </p:spPr>
        <p:txBody>
          <a:bodyPr wrap="square" rtlCol="0">
            <a:spAutoFit/>
          </a:bodyPr>
          <a:lstStyle/>
          <a:p>
            <a:endParaRPr lang="en-US"/>
          </a:p>
        </p:txBody>
      </p:sp>
      <p:sp>
        <p:nvSpPr>
          <p:cNvPr id="9" name="TextBox 8"/>
          <p:cNvSpPr txBox="1"/>
          <p:nvPr/>
        </p:nvSpPr>
        <p:spPr>
          <a:xfrm>
            <a:off x="3243696" y="902732"/>
            <a:ext cx="4147704" cy="1077218"/>
          </a:xfrm>
          <a:prstGeom prst="rect">
            <a:avLst/>
          </a:prstGeom>
          <a:noFill/>
        </p:spPr>
        <p:txBody>
          <a:bodyPr wrap="square" rtlCol="0">
            <a:spAutoFit/>
          </a:bodyPr>
          <a:lstStyle/>
          <a:p>
            <a:r>
              <a:rPr lang="vi-VN" sz="3200" dirty="0">
                <a:latin typeface="Times New Roman" pitchFamily="18" charset="0"/>
                <a:cs typeface="Times New Roman" pitchFamily="18" charset="0"/>
              </a:rPr>
              <a:t>Nguyên nhân gây ô nhiễm đại dương là gì?</a:t>
            </a:r>
            <a:endParaRPr lang="en-US" sz="3200" dirty="0">
              <a:latin typeface="Times New Roman" pitchFamily="18" charset="0"/>
              <a:cs typeface="Times New Roman" pitchFamily="18" charset="0"/>
            </a:endParaRPr>
          </a:p>
        </p:txBody>
      </p:sp>
      <p:sp>
        <p:nvSpPr>
          <p:cNvPr id="10" name="Rectangle 9"/>
          <p:cNvSpPr/>
          <p:nvPr/>
        </p:nvSpPr>
        <p:spPr>
          <a:xfrm>
            <a:off x="1295400" y="3568271"/>
            <a:ext cx="6232813" cy="2062103"/>
          </a:xfrm>
          <a:prstGeom prst="rect">
            <a:avLst/>
          </a:prstGeom>
        </p:spPr>
        <p:txBody>
          <a:bodyPr wrap="square">
            <a:spAutoFit/>
          </a:bodyPr>
          <a:lstStyle/>
          <a:p>
            <a:pPr marL="457200" indent="-457200">
              <a:buFontTx/>
              <a:buChar char="-"/>
            </a:pPr>
            <a:r>
              <a:rPr lang="vi-VN" sz="3200" dirty="0">
                <a:latin typeface="Times New Roman" pitchFamily="18" charset="0"/>
                <a:cs typeface="Times New Roman" pitchFamily="18" charset="0"/>
              </a:rPr>
              <a:t>Xả rác bừa bãi.</a:t>
            </a:r>
          </a:p>
          <a:p>
            <a:pPr marL="457200" indent="-457200">
              <a:buFontTx/>
              <a:buChar char="-"/>
            </a:pPr>
            <a:r>
              <a:rPr lang="vi-VN" sz="3200" dirty="0">
                <a:latin typeface="Times New Roman" pitchFamily="18" charset="0"/>
                <a:cs typeface="Times New Roman" pitchFamily="18" charset="0"/>
              </a:rPr>
              <a:t>Chất thải từ các nhà máy ra biển.</a:t>
            </a:r>
          </a:p>
          <a:p>
            <a:pPr marL="457200" indent="-457200">
              <a:buFontTx/>
              <a:buChar char="-"/>
            </a:pPr>
            <a:r>
              <a:rPr lang="vi-VN" sz="3200" dirty="0">
                <a:latin typeface="Times New Roman" pitchFamily="18" charset="0"/>
                <a:cs typeface="Times New Roman" pitchFamily="18" charset="0"/>
              </a:rPr>
              <a:t>Đánh bắt tôm cá bằng thuốc nổ.</a:t>
            </a:r>
          </a:p>
          <a:p>
            <a:endParaRPr lang="en-US" sz="3200" dirty="0">
              <a:latin typeface="Times New Roman" pitchFamily="18" charset="0"/>
              <a:cs typeface="Times New Roman" pitchFamily="18" charset="0"/>
            </a:endParaRPr>
          </a:p>
        </p:txBody>
      </p:sp>
      <p:pic>
        <p:nvPicPr>
          <p:cNvPr id="20" name="Picture 19">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01530" y="5668825"/>
            <a:ext cx="1356688" cy="1356688"/>
          </a:xfrm>
          <a:prstGeom prst="rect">
            <a:avLst/>
          </a:prstGeom>
        </p:spPr>
      </p:pic>
    </p:spTree>
    <p:extLst>
      <p:ext uri="{BB962C8B-B14F-4D97-AF65-F5344CB8AC3E}">
        <p14:creationId xmlns:p14="http://schemas.microsoft.com/office/powerpoint/2010/main" val="346504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4267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123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660513" y="3048000"/>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0"/>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6096000"/>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52600" y="513464"/>
            <a:ext cx="6248399" cy="22098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7172" y="3126694"/>
            <a:ext cx="7841674" cy="2611801"/>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1345623" y="1272064"/>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6567054" y="1172628"/>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2581" y="4522762"/>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902849" y="4457084"/>
            <a:ext cx="1105957" cy="1060138"/>
          </a:xfrm>
          <a:prstGeom prst="rect">
            <a:avLst/>
          </a:prstGeom>
        </p:spPr>
      </p:pic>
      <p:sp>
        <p:nvSpPr>
          <p:cNvPr id="8" name="TextBox 7"/>
          <p:cNvSpPr txBox="1"/>
          <p:nvPr/>
        </p:nvSpPr>
        <p:spPr>
          <a:xfrm>
            <a:off x="2895600" y="53340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3243696" y="902732"/>
            <a:ext cx="3799608" cy="1569660"/>
          </a:xfrm>
          <a:prstGeom prst="rect">
            <a:avLst/>
          </a:prstGeom>
          <a:noFill/>
        </p:spPr>
        <p:txBody>
          <a:bodyPr wrap="square" rtlCol="0">
            <a:spAutoFit/>
          </a:bodyPr>
          <a:lstStyle/>
          <a:p>
            <a:r>
              <a:rPr lang="vi-VN" sz="3200" dirty="0">
                <a:solidFill>
                  <a:prstClr val="black"/>
                </a:solidFill>
                <a:latin typeface="Times New Roman" pitchFamily="18" charset="0"/>
                <a:cs typeface="Times New Roman" pitchFamily="18" charset="0"/>
              </a:rPr>
              <a:t>Bé sẽ làm gì để bảo vệ đại dương và các loài sinh vật biển?</a:t>
            </a:r>
            <a:endParaRPr lang="en-US" sz="3200" dirty="0">
              <a:solidFill>
                <a:prstClr val="black"/>
              </a:solidFill>
              <a:latin typeface="Times New Roman" pitchFamily="18" charset="0"/>
              <a:cs typeface="Times New Roman" pitchFamily="18" charset="0"/>
            </a:endParaRPr>
          </a:p>
        </p:txBody>
      </p:sp>
      <p:sp>
        <p:nvSpPr>
          <p:cNvPr id="10" name="Rectangle 9"/>
          <p:cNvSpPr/>
          <p:nvPr/>
        </p:nvSpPr>
        <p:spPr>
          <a:xfrm>
            <a:off x="1752600" y="3568271"/>
            <a:ext cx="5775613" cy="1938992"/>
          </a:xfrm>
          <a:prstGeom prst="rect">
            <a:avLst/>
          </a:prstGeom>
        </p:spPr>
        <p:txBody>
          <a:bodyPr wrap="square">
            <a:spAutoFit/>
          </a:bodyPr>
          <a:lstStyle/>
          <a:p>
            <a:r>
              <a:rPr lang="en-US" sz="2400" dirty="0">
                <a:solidFill>
                  <a:prstClr val="black"/>
                </a:solidFill>
                <a:latin typeface="Times New Roman" pitchFamily="18" charset="0"/>
                <a:cs typeface="Times New Roman" pitchFamily="18" charset="0"/>
              </a:rPr>
              <a:t>- </a:t>
            </a:r>
            <a:r>
              <a:rPr lang="vi-VN" sz="2400" dirty="0">
                <a:solidFill>
                  <a:prstClr val="black"/>
                </a:solidFill>
                <a:latin typeface="Times New Roman" pitchFamily="18" charset="0"/>
                <a:cs typeface="Times New Roman" pitchFamily="18" charset="0"/>
              </a:rPr>
              <a:t>Không xả rác, nước thải ra sông, biển.</a:t>
            </a:r>
          </a:p>
          <a:p>
            <a:pPr marL="342900" indent="-342900">
              <a:buFontTx/>
              <a:buChar char="-"/>
            </a:pPr>
            <a:r>
              <a:rPr lang="vi-VN" sz="2400" dirty="0">
                <a:solidFill>
                  <a:prstClr val="black"/>
                </a:solidFill>
                <a:latin typeface="Times New Roman" pitchFamily="18" charset="0"/>
                <a:cs typeface="Times New Roman" pitchFamily="18" charset="0"/>
              </a:rPr>
              <a:t>Không mang theo đồ nhựa, bao ni lông khi ra biển chơi.</a:t>
            </a:r>
          </a:p>
          <a:p>
            <a:pPr marL="342900" indent="-342900">
              <a:buFontTx/>
              <a:buChar char="-"/>
            </a:pPr>
            <a:r>
              <a:rPr lang="vi-VN" sz="2400" dirty="0">
                <a:solidFill>
                  <a:prstClr val="black"/>
                </a:solidFill>
                <a:latin typeface="Times New Roman" pitchFamily="18" charset="0"/>
                <a:cs typeface="Times New Roman" pitchFamily="18" charset="0"/>
              </a:rPr>
              <a:t>Nói với bố mẹ, bạn bè hãy cùng bảo vệ môi trường biển.</a:t>
            </a:r>
            <a:endParaRPr lang="en-US" sz="2400" dirty="0">
              <a:solidFill>
                <a:prstClr val="black"/>
              </a:solidFill>
              <a:latin typeface="Times New Roman" pitchFamily="18" charset="0"/>
              <a:cs typeface="Times New Roman" pitchFamily="18" charset="0"/>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01530" y="5668825"/>
            <a:ext cx="1356688" cy="1356688"/>
          </a:xfrm>
          <a:prstGeom prst="rect">
            <a:avLst/>
          </a:prstGeom>
        </p:spPr>
      </p:pic>
    </p:spTree>
    <p:extLst>
      <p:ext uri="{BB962C8B-B14F-4D97-AF65-F5344CB8AC3E}">
        <p14:creationId xmlns:p14="http://schemas.microsoft.com/office/powerpoint/2010/main" val="3493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4267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123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660513" y="3048000"/>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0"/>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6096000"/>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47800" y="450334"/>
            <a:ext cx="6248399" cy="22098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46996" y="3565997"/>
            <a:ext cx="5943600" cy="2013017"/>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1327779" y="1156462"/>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6289536" y="1177542"/>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1400" y="3964070"/>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2745610" y="4293980"/>
            <a:ext cx="1105957" cy="1060138"/>
          </a:xfrm>
          <a:prstGeom prst="rect">
            <a:avLst/>
          </a:prstGeom>
        </p:spPr>
      </p:pic>
      <p:sp>
        <p:nvSpPr>
          <p:cNvPr id="8" name="TextBox 7"/>
          <p:cNvSpPr txBox="1"/>
          <p:nvPr/>
        </p:nvSpPr>
        <p:spPr>
          <a:xfrm>
            <a:off x="2895600" y="53340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2438400" y="902732"/>
            <a:ext cx="4604904" cy="1077218"/>
          </a:xfrm>
          <a:prstGeom prst="rect">
            <a:avLst/>
          </a:prstGeom>
          <a:noFill/>
        </p:spPr>
        <p:txBody>
          <a:bodyPr wrap="square" rtlCol="0">
            <a:spAutoFit/>
          </a:bodyPr>
          <a:lstStyle/>
          <a:p>
            <a:r>
              <a:rPr lang="vi-VN" sz="3200" dirty="0">
                <a:solidFill>
                  <a:prstClr val="black"/>
                </a:solidFill>
                <a:latin typeface="Times New Roman" pitchFamily="18" charset="0"/>
                <a:cs typeface="Times New Roman" pitchFamily="18" charset="0"/>
              </a:rPr>
              <a:t>Câu hỏi mở rộng: </a:t>
            </a:r>
            <a:r>
              <a:rPr lang="en-US" sz="3200" dirty="0">
                <a:solidFill>
                  <a:prstClr val="black"/>
                </a:solidFill>
                <a:latin typeface="Times New Roman" pitchFamily="18" charset="0"/>
                <a:cs typeface="Times New Roman" pitchFamily="18" charset="0"/>
              </a:rPr>
              <a:t>San </a:t>
            </a:r>
            <a:r>
              <a:rPr lang="vi-VN" sz="3200" dirty="0">
                <a:solidFill>
                  <a:prstClr val="black"/>
                </a:solidFill>
                <a:latin typeface="Times New Roman" pitchFamily="18" charset="0"/>
                <a:cs typeface="Times New Roman" pitchFamily="18" charset="0"/>
              </a:rPr>
              <a:t>hô là động vật hay thực vật?</a:t>
            </a:r>
            <a:endParaRPr lang="en-US" sz="3200" dirty="0">
              <a:solidFill>
                <a:prstClr val="black"/>
              </a:solidFill>
              <a:latin typeface="Times New Roman" pitchFamily="18" charset="0"/>
              <a:cs typeface="Times New Roman" pitchFamily="18" charset="0"/>
            </a:endParaRPr>
          </a:p>
        </p:txBody>
      </p:sp>
      <p:sp>
        <p:nvSpPr>
          <p:cNvPr id="10" name="Rectangle 9"/>
          <p:cNvSpPr/>
          <p:nvPr/>
        </p:nvSpPr>
        <p:spPr>
          <a:xfrm>
            <a:off x="3605647" y="3568271"/>
            <a:ext cx="3922566" cy="2062103"/>
          </a:xfrm>
          <a:prstGeom prst="rect">
            <a:avLst/>
          </a:prstGeom>
        </p:spPr>
        <p:txBody>
          <a:bodyPr wrap="square">
            <a:spAutoFit/>
          </a:bodyPr>
          <a:lstStyle/>
          <a:p>
            <a:pPr marL="457200" indent="-457200">
              <a:buFontTx/>
              <a:buChar char="-"/>
            </a:pPr>
            <a:r>
              <a:rPr lang="en-US" sz="3200" dirty="0">
                <a:solidFill>
                  <a:prstClr val="black"/>
                </a:solidFill>
                <a:latin typeface="Times New Roman" pitchFamily="18" charset="0"/>
                <a:cs typeface="Times New Roman" pitchFamily="18" charset="0"/>
              </a:rPr>
              <a:t>San </a:t>
            </a:r>
            <a:r>
              <a:rPr lang="vi-VN" sz="3200" dirty="0">
                <a:solidFill>
                  <a:prstClr val="black"/>
                </a:solidFill>
                <a:latin typeface="Times New Roman" pitchFamily="18" charset="0"/>
                <a:cs typeface="Times New Roman" pitchFamily="18" charset="0"/>
              </a:rPr>
              <a:t>hô là động vật cấp thấp. Dùng xúc tu quanh miệng để bắt mồi.</a:t>
            </a: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01530" y="5668825"/>
            <a:ext cx="1356688" cy="1356688"/>
          </a:xfrm>
          <a:prstGeom prst="rect">
            <a:avLst/>
          </a:prstGeom>
        </p:spPr>
      </p:pic>
    </p:spTree>
    <p:extLst>
      <p:ext uri="{BB962C8B-B14F-4D97-AF65-F5344CB8AC3E}">
        <p14:creationId xmlns:p14="http://schemas.microsoft.com/office/powerpoint/2010/main" val="3493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ounded Rectangle 1">
            <a:hlinkClick r:id="" action="ppaction://hlinkshowjump?jump=nextslide"/>
          </p:cNvPr>
          <p:cNvSpPr/>
          <p:nvPr/>
        </p:nvSpPr>
        <p:spPr>
          <a:xfrm>
            <a:off x="838200" y="1828800"/>
            <a:ext cx="7467600" cy="21336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vi-VN" sz="4400" dirty="0">
                <a:solidFill>
                  <a:srgbClr val="FF0000"/>
                </a:solidFill>
                <a:latin typeface="Times New Roman" pitchFamily="18" charset="0"/>
                <a:cs typeface="Times New Roman" pitchFamily="18" charset="0"/>
              </a:rPr>
              <a:t>Cám ơn các bạn đã góp phần bảo vệ Đại Dương xanh của chúng mình nhé.</a:t>
            </a:r>
            <a:endParaRPr lang="en-US" sz="4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057121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quot;/&gt;&lt;property id=&quot;20307&quot; value=&quot;257&quot;/&gt;&lt;/object&gt;&lt;object type=&quot;3&quot; unique_id=&quot;10006&quot;&gt;&lt;property id=&quot;20148&quot; value=&quot;5&quot;/&gt;&lt;property id=&quot;20300&quot; value=&quot;Slide 4&quot;/&gt;&lt;property id=&quot;20307&quot; value=&quot;262&quot;/&gt;&lt;/object&gt;&lt;object type=&quot;3&quot; unique_id=&quot;10007&quot;&gt;&lt;property id=&quot;20148&quot; value=&quot;5&quot;/&gt;&lt;property id=&quot;20300&quot; value=&quot;Slide 5&quot;/&gt;&lt;property id=&quot;20307&quot; value=&quot;263&quot;/&gt;&lt;/object&gt;&lt;object type=&quot;3&quot; unique_id=&quot;10008&quot;&gt;&lt;property id=&quot;20148&quot; value=&quot;5&quot;/&gt;&lt;property id=&quot;20300&quot; value=&quot;Slide 6&quot;/&gt;&lt;property id=&quot;20307&quot; value=&quot;260&quot;/&gt;&lt;/object&gt;&lt;object type=&quot;3&quot; unique_id=&quot;10009&quot;&gt;&lt;property id=&quot;20148&quot; value=&quot;5&quot;/&gt;&lt;property id=&quot;20300&quot; value=&quot;Slide 7&quot;/&gt;&lt;property id=&quot;20307&quot; value=&quot;261&quot;/&gt;&lt;/object&gt;&lt;object type=&quot;3&quot; unique_id=&quot;10010&quot;&gt;&lt;property id=&quot;20148&quot; value=&quot;5&quot;/&gt;&lt;property id=&quot;20300&quot; value=&quot;Slide 8&quot;/&gt;&lt;property id=&quot;20307&quot; value=&quot;264&quot;/&gt;&lt;/object&gt;&lt;object type=&quot;3&quot; unique_id=&quot;10041&quot;&gt;&lt;property id=&quot;20148&quot; value=&quot;5&quot;/&gt;&lt;property id=&quot;20300&quot; value=&quot;Slide 9&quot;/&gt;&lt;property id=&quot;20307&quot; value=&quot;265&quot;/&gt;&lt;/object&gt;&lt;/object&gt;&lt;object type=&quot;8&quot; unique_id=&quot;1002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TotalTime>
  <Words>341</Words>
  <Application>Microsoft Office PowerPoint</Application>
  <PresentationFormat>On-screen Show (4:3)</PresentationFormat>
  <Paragraphs>21</Paragraphs>
  <Slides>9</Slides>
  <Notes>0</Notes>
  <HiddenSlides>0</HiddenSlides>
  <MMClips>7</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vt:i4>
      </vt:variant>
    </vt:vector>
  </HeadingPairs>
  <TitlesOfParts>
    <vt:vector size="14" baseType="lpstr">
      <vt:lpstr>Arial</vt:lpstr>
      <vt:lpstr>Calibri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Thùy An Mai</cp:lastModifiedBy>
  <cp:revision>25</cp:revision>
  <dcterms:created xsi:type="dcterms:W3CDTF">2020-08-05T14:38:50Z</dcterms:created>
  <dcterms:modified xsi:type="dcterms:W3CDTF">2022-12-12T02:18:46Z</dcterms:modified>
</cp:coreProperties>
</file>