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327" r:id="rId3"/>
    <p:sldId id="329" r:id="rId4"/>
    <p:sldId id="317" r:id="rId5"/>
    <p:sldId id="316" r:id="rId6"/>
    <p:sldId id="307" r:id="rId7"/>
    <p:sldId id="319" r:id="rId8"/>
    <p:sldId id="323" r:id="rId9"/>
    <p:sldId id="322" r:id="rId10"/>
    <p:sldId id="325" r:id="rId11"/>
    <p:sldId id="326" r:id="rId12"/>
    <p:sldId id="330" r:id="rId13"/>
    <p:sldId id="331" r:id="rId14"/>
    <p:sldId id="293" r:id="rId1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F6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9680" autoAdjust="0"/>
  </p:normalViewPr>
  <p:slideViewPr>
    <p:cSldViewPr snapToGrid="0">
      <p:cViewPr varScale="1">
        <p:scale>
          <a:sx n="83" d="100"/>
          <a:sy n="83" d="100"/>
        </p:scale>
        <p:origin x="81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F57B56-B0B5-44C8-A83D-F31B2DB7E7B0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EC496-AE57-417B-BE69-5AB363845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04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5BD1D-F7CA-45D1-93A2-75B2BA74DBA8}" type="datetimeFigureOut">
              <a:rPr lang="en-US" smtClean="0"/>
              <a:t>4/26/2023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60C6E2-5DA3-429F-B504-2577284A76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15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8099" y="4883150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rgbClr val="01758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352" y="260648"/>
            <a:ext cx="2181728" cy="100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486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3662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51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28380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80" y="47934"/>
            <a:ext cx="10515600" cy="1325563"/>
          </a:xfrm>
        </p:spPr>
        <p:txBody>
          <a:bodyPr/>
          <a:lstStyle>
            <a:lvl1pPr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3722B"/>
              </a:buClr>
              <a:defRPr>
                <a:solidFill>
                  <a:srgbClr val="015D67"/>
                </a:solidFill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57612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036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8725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1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5143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4763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275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2370B-E6B1-492D-B533-F3B626D11FDA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C8A8AAE-6C24-4A90-9BCE-920F15156CB5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290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64B1E70-E9FC-4244-8E01-65748D5FD3DB}" type="datetimeFigureOut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26/04/2023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C1673A8-B4B2-4C81-B9D8-E26EE0A0E849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174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1563" y="513423"/>
            <a:ext cx="12150437" cy="23876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4000" dirty="0" smtClean="0"/>
              <a:t>NỘI DUNG CẦN LƯU Ý TRONG CÔNG TÁC PHÒNG, CHỐNG DỊCH TẠI TRƯỜNG HỌC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88826" y="5995822"/>
            <a:ext cx="6927860" cy="402585"/>
          </a:xfrm>
        </p:spPr>
        <p:txBody>
          <a:bodyPr>
            <a:normAutofit fontScale="92500"/>
          </a:bodyPr>
          <a:lstStyle/>
          <a:p>
            <a:r>
              <a:rPr lang="en-US" sz="2200" i="1" dirty="0" err="1" smtClean="0"/>
              <a:t>Thành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phố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Hồ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Chí</a:t>
            </a:r>
            <a:r>
              <a:rPr lang="en-US" sz="2200" i="1" dirty="0" smtClean="0"/>
              <a:t> Minh, </a:t>
            </a:r>
            <a:r>
              <a:rPr lang="en-US" sz="2200" i="1" dirty="0" err="1" smtClean="0"/>
              <a:t>ngày</a:t>
            </a:r>
            <a:r>
              <a:rPr lang="en-US" sz="2200" i="1" dirty="0" smtClean="0"/>
              <a:t> 20 </a:t>
            </a:r>
            <a:r>
              <a:rPr lang="en-US" sz="2200" i="1" dirty="0" err="1" smtClean="0"/>
              <a:t>tháng</a:t>
            </a:r>
            <a:r>
              <a:rPr lang="en-US" sz="2200" i="1" dirty="0" smtClean="0"/>
              <a:t> 4 </a:t>
            </a:r>
            <a:r>
              <a:rPr lang="en-US" sz="2200" i="1" dirty="0" err="1" smtClean="0"/>
              <a:t>năm</a:t>
            </a:r>
            <a:r>
              <a:rPr lang="en-US" sz="2200" i="1" dirty="0" smtClean="0"/>
              <a:t> 2023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005234" y="4701646"/>
            <a:ext cx="5145203" cy="8157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rgbClr val="01758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spcBef>
                <a:spcPts val="600"/>
              </a:spcBef>
            </a:pPr>
            <a:endParaRPr lang="en-US" dirty="0" smtClean="0">
              <a:solidFill>
                <a:srgbClr val="DF661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40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23" y="1576244"/>
            <a:ext cx="10515600" cy="620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6894" y="2376677"/>
            <a:ext cx="10703625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khuẩn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biệt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xúc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…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hóa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chất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khuẩn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	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môi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03717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457490"/>
            <a:ext cx="10515600" cy="965076"/>
          </a:xfrm>
        </p:spPr>
        <p:txBody>
          <a:bodyPr/>
          <a:lstStyle/>
          <a:p>
            <a:pPr marL="0" indent="0" algn="just">
              <a:buNone/>
            </a:pPr>
            <a:r>
              <a:rPr lang="en-US" b="1" dirty="0" smtClean="0"/>
              <a:t>4. </a:t>
            </a:r>
            <a:r>
              <a:rPr lang="en-US" b="1" dirty="0" err="1" smtClean="0"/>
              <a:t>Tăng</a:t>
            </a:r>
            <a:r>
              <a:rPr lang="en-US" b="1" dirty="0" smtClean="0"/>
              <a:t> </a:t>
            </a:r>
            <a:r>
              <a:rPr lang="en-US" b="1" dirty="0" err="1"/>
              <a:t>cường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,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việc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8812" y="2364462"/>
            <a:ext cx="11595266" cy="40688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BGH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chịu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nhiệm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đánh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hàng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tuần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phối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TTYT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chỉ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năng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Lao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Thương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cùng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TTYT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địa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phương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tổ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chức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dịch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BTN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cơ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xã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hội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thuộc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53681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689322"/>
              </p:ext>
            </p:extLst>
          </p:nvPr>
        </p:nvGraphicFramePr>
        <p:xfrm>
          <a:off x="427512" y="1192449"/>
          <a:ext cx="11637817" cy="6045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1258">
                  <a:extLst>
                    <a:ext uri="{9D8B030D-6E8A-4147-A177-3AD203B41FA5}">
                      <a16:colId xmlns:a16="http://schemas.microsoft.com/office/drawing/2014/main" xmlns="" val="3231415209"/>
                    </a:ext>
                  </a:extLst>
                </a:gridCol>
                <a:gridCol w="1441921">
                  <a:extLst>
                    <a:ext uri="{9D8B030D-6E8A-4147-A177-3AD203B41FA5}">
                      <a16:colId xmlns:a16="http://schemas.microsoft.com/office/drawing/2014/main" xmlns="" val="2621897363"/>
                    </a:ext>
                  </a:extLst>
                </a:gridCol>
                <a:gridCol w="2030680">
                  <a:extLst>
                    <a:ext uri="{9D8B030D-6E8A-4147-A177-3AD203B41FA5}">
                      <a16:colId xmlns:a16="http://schemas.microsoft.com/office/drawing/2014/main" xmlns="" val="1983316794"/>
                    </a:ext>
                  </a:extLst>
                </a:gridCol>
                <a:gridCol w="1983180">
                  <a:extLst>
                    <a:ext uri="{9D8B030D-6E8A-4147-A177-3AD203B41FA5}">
                      <a16:colId xmlns:a16="http://schemas.microsoft.com/office/drawing/2014/main" xmlns="" val="1829883855"/>
                    </a:ext>
                  </a:extLst>
                </a:gridCol>
                <a:gridCol w="3685369">
                  <a:extLst>
                    <a:ext uri="{9D8B030D-6E8A-4147-A177-3AD203B41FA5}">
                      <a16:colId xmlns:a16="http://schemas.microsoft.com/office/drawing/2014/main" xmlns="" val="136755251"/>
                    </a:ext>
                  </a:extLst>
                </a:gridCol>
                <a:gridCol w="1955409">
                  <a:extLst>
                    <a:ext uri="{9D8B030D-6E8A-4147-A177-3AD203B41FA5}">
                      <a16:colId xmlns:a16="http://schemas.microsoft.com/office/drawing/2014/main" xmlns="" val="232779674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lây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truyền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dấu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hợp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42241587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Sởi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ngày sau phát ban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ban đỏ toàn thân, viêm long hô hấp, Dấu koplic (+)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26159240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Tay chân miệng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 hoá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 mụn nước lành hẳn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Sốt; loét miệng; mụn nước ở bàn tay, bàn chân, mông, đầu gối …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98947547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Rubella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ngày sau phát ban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Ban đỏ toàn thân, sưng hạch cổ và sau gáy, sốt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31550088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 gà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ngày sau khởi phát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 cơn kéo dài, ói mửa sau cơn ho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41471707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Bạch hầu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âm tính 2 lần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mảng giả trắng ở họng, hầu gây nghẹt thở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1403893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Quai bị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 hấp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ngày sau sưng hạch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sưng tuyến nước bọt 2 bên hoặc 1 bên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20191018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Thuỷ đậu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Khi lành các nốt đậu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nổi bóng nước nhiều ở thân mình, ít ở mặt và tứ chi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/14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3124895680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2628403" y="411623"/>
            <a:ext cx="69431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en-US" sz="15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spcAft>
                <a:spcPts val="0"/>
              </a:spcAft>
            </a:pPr>
            <a:r>
              <a:rPr lang="vi-VN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 MỤC BỆNH TRUYỀN NHIỄM QUẢN LÝ TRONG TRƯỜNG HỌC</a:t>
            </a:r>
            <a:endParaRPr lang="en-US" sz="1500" b="1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6668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28403" y="411623"/>
            <a:ext cx="694310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hangingPunct="0">
              <a:spcAft>
                <a:spcPts val="0"/>
              </a:spcAft>
            </a:pP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Phụ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b="1" kern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lục</a:t>
            </a:r>
            <a:r>
              <a:rPr lang="en-US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endParaRPr lang="en-US" sz="15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hangingPunct="0">
              <a:spcAft>
                <a:spcPts val="0"/>
              </a:spcAft>
            </a:pPr>
            <a:r>
              <a:rPr lang="vi-VN" sz="1500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DANH MỤC BỆNH TRUYỀN NHIỄM QUẢN LÝ TRONG TRƯỜNG HỌC</a:t>
            </a:r>
            <a:endParaRPr lang="en-US" sz="1500" b="1" kern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316322"/>
              </p:ext>
            </p:extLst>
          </p:nvPr>
        </p:nvGraphicFramePr>
        <p:xfrm>
          <a:off x="249382" y="1279370"/>
          <a:ext cx="11839698" cy="5842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0646">
                  <a:extLst>
                    <a:ext uri="{9D8B030D-6E8A-4147-A177-3AD203B41FA5}">
                      <a16:colId xmlns:a16="http://schemas.microsoft.com/office/drawing/2014/main" xmlns="" val="3724875961"/>
                    </a:ext>
                  </a:extLst>
                </a:gridCol>
                <a:gridCol w="1954600">
                  <a:extLst>
                    <a:ext uri="{9D8B030D-6E8A-4147-A177-3AD203B41FA5}">
                      <a16:colId xmlns:a16="http://schemas.microsoft.com/office/drawing/2014/main" xmlns="" val="1086648855"/>
                    </a:ext>
                  </a:extLst>
                </a:gridCol>
                <a:gridCol w="1757537">
                  <a:extLst>
                    <a:ext uri="{9D8B030D-6E8A-4147-A177-3AD203B41FA5}">
                      <a16:colId xmlns:a16="http://schemas.microsoft.com/office/drawing/2014/main" xmlns="" val="964093993"/>
                    </a:ext>
                  </a:extLst>
                </a:gridCol>
                <a:gridCol w="2045151">
                  <a:extLst>
                    <a:ext uri="{9D8B030D-6E8A-4147-A177-3AD203B41FA5}">
                      <a16:colId xmlns:a16="http://schemas.microsoft.com/office/drawing/2014/main" xmlns="" val="1533713201"/>
                    </a:ext>
                  </a:extLst>
                </a:gridCol>
                <a:gridCol w="3809407">
                  <a:extLst>
                    <a:ext uri="{9D8B030D-6E8A-4147-A177-3AD203B41FA5}">
                      <a16:colId xmlns:a16="http://schemas.microsoft.com/office/drawing/2014/main" xmlns="" val="3609547165"/>
                    </a:ext>
                  </a:extLst>
                </a:gridCol>
                <a:gridCol w="1722357">
                  <a:extLst>
                    <a:ext uri="{9D8B030D-6E8A-4147-A177-3AD203B41FA5}">
                      <a16:colId xmlns:a16="http://schemas.microsoft.com/office/drawing/2014/main" xmlns="" val="243671179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lây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truyền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dấu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và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triệu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chứng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chính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báo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ngay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tế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địa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88888831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A, B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nhỏ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ho,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139953353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huyết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Muỗi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vằn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khởi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phát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đột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ngột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xuất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huyết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niêm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mạc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/14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1093542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họng nhiễm siêu vi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Sốt, ho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ca/trường/14 ngày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37216797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Tả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Ăn uống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âm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tính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3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lần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Tiêu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chảy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xối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xả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phân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trắng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hôi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21513634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Não mô cầu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cao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tử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ban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13037271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não virus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dụng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nhiễm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</a:t>
                      </a:r>
                      <a:endParaRPr lang="en-US" sz="1500" dirty="0" smtClean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</a:t>
                      </a:r>
                      <a:r>
                        <a:rPr lang="en-US" sz="1500" baseline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baseline="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khí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rối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loạn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tri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liệt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20246613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Viêm phổi virus nặng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Tuỳ theo tác nhân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ca/trường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38418206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Bệnh nặng không rõ nguyên nhân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rõ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 khi lành bệnh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endParaRPr lang="en-US" sz="15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10977206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342900" lvl="0" indent="-342900" algn="ctr"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Vật dụng nhiễm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Giọt nhỏ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Không khí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XN âm tính</a:t>
                      </a:r>
                      <a:endParaRPr lang="en-US" sz="15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ho;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họng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chảy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nước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mũi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nghẹt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mũi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đau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người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mệt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mỏi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ớn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lạnh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;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giảm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mất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vị</a:t>
                      </a: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500" dirty="0" err="1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giác</a:t>
                      </a:r>
                      <a:r>
                        <a:rPr lang="en-US" sz="15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….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ca/</a:t>
                      </a:r>
                      <a:r>
                        <a:rPr lang="en-US" sz="15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endParaRPr lang="en-US" sz="15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 anchor="ctr"/>
                </a:tc>
                <a:extLst>
                  <a:ext uri="{0D108BD9-81ED-4DB2-BD59-A6C34878D82A}">
                    <a16:rowId xmlns:a16="http://schemas.microsoft.com/office/drawing/2014/main" xmlns="" val="132218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0777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523" y="2380622"/>
            <a:ext cx="7048500" cy="41148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TextBox 2"/>
          <p:cNvSpPr txBox="1"/>
          <p:nvPr/>
        </p:nvSpPr>
        <p:spPr>
          <a:xfrm>
            <a:off x="1661160" y="1630680"/>
            <a:ext cx="9128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smtClean="0">
                <a:solidFill>
                  <a:srgbClr val="0070C0"/>
                </a:solidFill>
                <a:latin typeface="Arial (Body)"/>
              </a:rPr>
              <a:t>Chân thành cảm ơn sự theo dõi của Quý vị.</a:t>
            </a:r>
            <a:endParaRPr lang="en-US" sz="3000" i="1">
              <a:solidFill>
                <a:srgbClr val="0070C0"/>
              </a:solidFill>
              <a:latin typeface="Arial (Body)"/>
            </a:endParaRPr>
          </a:p>
        </p:txBody>
      </p:sp>
    </p:spTree>
    <p:extLst>
      <p:ext uri="{BB962C8B-B14F-4D97-AF65-F5344CB8AC3E}">
        <p14:creationId xmlns:p14="http://schemas.microsoft.com/office/powerpoint/2010/main" val="2496291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I.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070" y="2241261"/>
            <a:ext cx="10515600" cy="2200110"/>
          </a:xfrm>
        </p:spPr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BTN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chủ yếu là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TCM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SXH, Thủy đậu,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Cúm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riêng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2020).</a:t>
            </a:r>
          </a:p>
          <a:p>
            <a:pPr algn="just">
              <a:buFontTx/>
              <a:buChar char="-"/>
            </a:pP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Đáng lưu ý trong 02 tuần vừa qua (từ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03-16/4/2023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số ổ dịch 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COVID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 </a:t>
            </a:r>
            <a:r>
              <a:rPr lang="vi-VN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 trường học tăng đột biến 19 ổ dịch xuất hiện mới</a:t>
            </a:r>
            <a:r>
              <a:rPr lang="vi-VN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vi-VN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14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I.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203" y="1694996"/>
            <a:ext cx="10515600" cy="108383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ổ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dịch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COVID-19,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huyết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Chân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Miệng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223399"/>
              </p:ext>
            </p:extLst>
          </p:nvPr>
        </p:nvGraphicFramePr>
        <p:xfrm>
          <a:off x="2154935" y="3100325"/>
          <a:ext cx="84141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56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95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9932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Tên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BTN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ổ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trong trư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ờng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2022</a:t>
                      </a:r>
                      <a:endParaRPr lang="vi-VN" sz="24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ổ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dịch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trường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đến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19/4/2023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COVID-19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SXH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TCM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Thủy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đậu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Cúm</a:t>
                      </a:r>
                      <a:r>
                        <a:rPr lang="vi-VN" sz="24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vi-VN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93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6" t="18164" r="16496" b="23566"/>
          <a:stretch>
            <a:fillRect/>
          </a:stretch>
        </p:blipFill>
        <p:spPr bwMode="auto">
          <a:xfrm>
            <a:off x="1831708" y="1278494"/>
            <a:ext cx="7917934" cy="5336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62747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080" y="47935"/>
            <a:ext cx="9876154" cy="1160934"/>
          </a:xfrm>
        </p:spPr>
        <p:txBody>
          <a:bodyPr/>
          <a:lstStyle/>
          <a:p>
            <a:pPr algn="ctr"/>
            <a:r>
              <a:rPr lang="en-US" b="1" smtClean="0"/>
              <a:t>NỘI DUNG </a:t>
            </a:r>
            <a:endParaRPr lang="en-US" b="1"/>
          </a:p>
        </p:txBody>
      </p:sp>
      <p:pic>
        <p:nvPicPr>
          <p:cNvPr id="7" name="Google Shape;329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871447" y="1684633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330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85596" y="2786246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331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23312" y="5009423"/>
            <a:ext cx="877613" cy="8775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332;p36"/>
          <p:cNvPicPr preferRelativeResize="0"/>
          <p:nvPr/>
        </p:nvPicPr>
        <p:blipFill rotWithShape="1">
          <a:blip r:embed="rId2">
            <a:alphaModFix amt="75000"/>
          </a:blip>
          <a:srcRect/>
          <a:stretch/>
        </p:blipFill>
        <p:spPr>
          <a:xfrm rot="-487125">
            <a:off x="733864" y="3803231"/>
            <a:ext cx="877613" cy="877598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333;p36"/>
          <p:cNvSpPr txBox="1">
            <a:spLocks/>
          </p:cNvSpPr>
          <p:nvPr/>
        </p:nvSpPr>
        <p:spPr>
          <a:xfrm>
            <a:off x="1879610" y="2319225"/>
            <a:ext cx="2114700" cy="4620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>
              <a:spcBef>
                <a:spcPts val="0"/>
              </a:spcBef>
            </a:pPr>
            <a:r>
              <a:rPr lang="en-US" smtClean="0"/>
              <a:t>Our center</a:t>
            </a:r>
            <a:endParaRPr lang="en-US"/>
          </a:p>
        </p:txBody>
      </p:sp>
      <p:sp>
        <p:nvSpPr>
          <p:cNvPr id="16" name="Google Shape;338;p36"/>
          <p:cNvSpPr txBox="1">
            <a:spLocks/>
          </p:cNvSpPr>
          <p:nvPr/>
        </p:nvSpPr>
        <p:spPr>
          <a:xfrm>
            <a:off x="863253" y="1992490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oogle Shape;339;p36"/>
          <p:cNvSpPr txBox="1">
            <a:spLocks/>
          </p:cNvSpPr>
          <p:nvPr/>
        </p:nvSpPr>
        <p:spPr>
          <a:xfrm>
            <a:off x="1712116" y="1773563"/>
            <a:ext cx="10127582" cy="829535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, </a:t>
            </a:r>
            <a:r>
              <a:rPr lang="en-US" b="1" dirty="0" err="1"/>
              <a:t>phát</a:t>
            </a:r>
            <a:r>
              <a:rPr lang="en-US" b="1" dirty="0"/>
              <a:t> </a:t>
            </a:r>
            <a:r>
              <a:rPr lang="en-US" b="1" dirty="0" err="1"/>
              <a:t>hiện</a:t>
            </a:r>
            <a:r>
              <a:rPr lang="en-US" b="1" dirty="0"/>
              <a:t>, </a:t>
            </a:r>
            <a:r>
              <a:rPr lang="en-US" b="1" dirty="0" err="1"/>
              <a:t>báo</a:t>
            </a:r>
            <a:r>
              <a:rPr lang="en-US" b="1" dirty="0"/>
              <a:t> </a:t>
            </a:r>
            <a:r>
              <a:rPr lang="en-US" b="1" dirty="0" err="1"/>
              <a:t>cáo</a:t>
            </a:r>
            <a:r>
              <a:rPr lang="en-US" b="1" dirty="0"/>
              <a:t> ca </a:t>
            </a:r>
            <a:r>
              <a:rPr lang="en-US" b="1" dirty="0" err="1"/>
              <a:t>nghi</a:t>
            </a:r>
            <a:r>
              <a:rPr lang="en-US" b="1" dirty="0"/>
              <a:t> </a:t>
            </a:r>
            <a:r>
              <a:rPr lang="en-US" b="1" dirty="0" err="1"/>
              <a:t>ngờ</a:t>
            </a:r>
            <a:r>
              <a:rPr lang="en-US" b="1" dirty="0"/>
              <a:t> </a:t>
            </a:r>
            <a:r>
              <a:rPr lang="en-US" b="1" dirty="0" err="1"/>
              <a:t>hoặc</a:t>
            </a:r>
            <a:r>
              <a:rPr lang="en-US" b="1" dirty="0"/>
              <a:t> </a:t>
            </a:r>
            <a:r>
              <a:rPr lang="en-US" b="1" dirty="0" err="1"/>
              <a:t>mắc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nhiễm</a:t>
            </a:r>
            <a:endParaRPr lang="en-US" dirty="0"/>
          </a:p>
        </p:txBody>
      </p:sp>
      <p:sp>
        <p:nvSpPr>
          <p:cNvPr id="20" name="Google Shape;342;p36"/>
          <p:cNvSpPr txBox="1">
            <a:spLocks/>
          </p:cNvSpPr>
          <p:nvPr/>
        </p:nvSpPr>
        <p:spPr>
          <a:xfrm>
            <a:off x="764496" y="3054834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02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Google Shape;343;p36"/>
          <p:cNvSpPr txBox="1">
            <a:spLocks/>
          </p:cNvSpPr>
          <p:nvPr/>
        </p:nvSpPr>
        <p:spPr>
          <a:xfrm>
            <a:off x="775049" y="4039830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03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Google Shape;344;p36"/>
          <p:cNvSpPr txBox="1">
            <a:spLocks/>
          </p:cNvSpPr>
          <p:nvPr/>
        </p:nvSpPr>
        <p:spPr>
          <a:xfrm>
            <a:off x="676292" y="5257935"/>
            <a:ext cx="894000" cy="462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04</a:t>
            </a:r>
            <a:endParaRPr lang="en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Google Shape;339;p36"/>
          <p:cNvSpPr txBox="1">
            <a:spLocks/>
          </p:cNvSpPr>
          <p:nvPr/>
        </p:nvSpPr>
        <p:spPr>
          <a:xfrm>
            <a:off x="1757253" y="2998723"/>
            <a:ext cx="9819981" cy="543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Đẩy</a:t>
            </a:r>
            <a:r>
              <a:rPr lang="en-US" b="1" dirty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 smtClean="0"/>
              <a:t>chống</a:t>
            </a:r>
            <a:r>
              <a:rPr lang="en-US" b="1" dirty="0" smtClean="0"/>
              <a:t> </a:t>
            </a:r>
            <a:r>
              <a:rPr lang="en-US" b="1" dirty="0" err="1" smtClean="0"/>
              <a:t>dịch</a:t>
            </a:r>
            <a:r>
              <a:rPr lang="en-US" b="1" dirty="0" smtClean="0"/>
              <a:t> </a:t>
            </a:r>
            <a:r>
              <a:rPr lang="en-US" b="1" dirty="0" err="1" smtClean="0"/>
              <a:t>bệnh</a:t>
            </a:r>
            <a:endParaRPr lang="en-US" dirty="0"/>
          </a:p>
        </p:txBody>
      </p:sp>
      <p:sp>
        <p:nvSpPr>
          <p:cNvPr id="24" name="Google Shape;339;p36"/>
          <p:cNvSpPr txBox="1">
            <a:spLocks/>
          </p:cNvSpPr>
          <p:nvPr/>
        </p:nvSpPr>
        <p:spPr>
          <a:xfrm>
            <a:off x="1757253" y="3887820"/>
            <a:ext cx="9548056" cy="80594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Đảm</a:t>
            </a:r>
            <a:r>
              <a:rPr lang="en-US" b="1" dirty="0"/>
              <a:t> </a:t>
            </a:r>
            <a:r>
              <a:rPr lang="en-US" b="1" dirty="0" err="1"/>
              <a:t>bảo</a:t>
            </a:r>
            <a:r>
              <a:rPr lang="en-US" b="1" dirty="0"/>
              <a:t> </a:t>
            </a:r>
            <a:r>
              <a:rPr lang="en-US" b="1" dirty="0" err="1"/>
              <a:t>vệ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cá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r>
              <a:rPr lang="en-US" b="1" dirty="0"/>
              <a:t>, </a:t>
            </a:r>
            <a:r>
              <a:rPr lang="en-US" b="1" dirty="0" err="1"/>
              <a:t>vệ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</a:t>
            </a:r>
            <a:r>
              <a:rPr lang="en-US" b="1" dirty="0" err="1"/>
              <a:t>môi</a:t>
            </a:r>
            <a:r>
              <a:rPr lang="en-US" b="1" dirty="0"/>
              <a:t> </a:t>
            </a:r>
            <a:r>
              <a:rPr lang="en-US" b="1" dirty="0" err="1" smtClean="0"/>
              <a:t>trường</a:t>
            </a:r>
            <a:endParaRPr lang="en-US" dirty="0"/>
          </a:p>
        </p:txBody>
      </p:sp>
      <p:sp>
        <p:nvSpPr>
          <p:cNvPr id="25" name="Google Shape;339;p36"/>
          <p:cNvSpPr txBox="1">
            <a:spLocks/>
          </p:cNvSpPr>
          <p:nvPr/>
        </p:nvSpPr>
        <p:spPr>
          <a:xfrm>
            <a:off x="1759132" y="4875536"/>
            <a:ext cx="9770602" cy="1183282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F3722B"/>
              </a:buClr>
              <a:buFont typeface="Arial" panose="020B0604020202020204" pitchFamily="34" charset="0"/>
              <a:buChar char="•"/>
              <a:defRPr sz="2800" kern="1200">
                <a:solidFill>
                  <a:srgbClr val="015D67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b="1" dirty="0" err="1"/>
              <a:t>Tăng</a:t>
            </a:r>
            <a:r>
              <a:rPr lang="en-US" b="1" dirty="0"/>
              <a:t> </a:t>
            </a:r>
            <a:r>
              <a:rPr lang="en-US" b="1" dirty="0" err="1"/>
              <a:t>cường</a:t>
            </a:r>
            <a:r>
              <a:rPr lang="en-US" b="1" dirty="0"/>
              <a:t>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kiểm</a:t>
            </a:r>
            <a:r>
              <a:rPr lang="en-US" b="1" dirty="0"/>
              <a:t> </a:t>
            </a:r>
            <a:r>
              <a:rPr lang="en-US" b="1" dirty="0" err="1"/>
              <a:t>tra</a:t>
            </a:r>
            <a:r>
              <a:rPr lang="en-US" b="1" dirty="0"/>
              <a:t>, </a:t>
            </a:r>
            <a:r>
              <a:rPr lang="en-US" b="1" dirty="0" err="1"/>
              <a:t>giám</a:t>
            </a:r>
            <a:r>
              <a:rPr lang="en-US" b="1" dirty="0"/>
              <a:t> </a:t>
            </a:r>
            <a:r>
              <a:rPr lang="en-US" b="1" dirty="0" err="1"/>
              <a:t>sát</a:t>
            </a:r>
            <a:r>
              <a:rPr lang="en-US" b="1" dirty="0"/>
              <a:t> </a:t>
            </a:r>
            <a:r>
              <a:rPr lang="en-US" b="1" dirty="0" err="1"/>
              <a:t>việc</a:t>
            </a:r>
            <a:r>
              <a:rPr lang="en-US" b="1" dirty="0"/>
              <a:t>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873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79" y="1432872"/>
            <a:ext cx="11465626" cy="929450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Tổ</a:t>
            </a: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chức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ca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nghi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ngờ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mắc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bệnh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truyền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nhiễm</a:t>
            </a:r>
            <a:endParaRPr lang="en-US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9179" y="2371980"/>
            <a:ext cx="11166764" cy="43819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nghỉ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GV, NVYT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cần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tìm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hiểu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lý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do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kịp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báo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ngay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trạm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5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có</a:t>
            </a:r>
            <a:r>
              <a:rPr lang="vi-VN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một trong các trường hợp sau:</a:t>
            </a:r>
            <a:r>
              <a:rPr lang="en-US" sz="25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500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Phát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nghi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en-US" sz="25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lục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1); </a:t>
            </a: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Ghi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 nhiều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hoặc/và giáo viên, nhân viên cùng có vấn đề sức khoẻ trong cùng một thời gian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endParaRPr lang="en-US" sz="2500" i="1" dirty="0" smtClean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14400" indent="-457200" algn="just">
              <a:lnSpc>
                <a:spcPct val="115000"/>
              </a:lnSpc>
              <a:spcAft>
                <a:spcPts val="600"/>
              </a:spcAft>
              <a:buAutoNum type="arabicParenBoth"/>
              <a:tabLst>
                <a:tab pos="540385" algn="l"/>
              </a:tabLst>
            </a:pPr>
            <a:r>
              <a:rPr lang="vi-VN" sz="25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Tăng 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bất thường số lượng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5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5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giáo viên, nhân viên nghỉ học, nghỉ làm so với các ngày trước.</a:t>
            </a:r>
            <a:endParaRPr lang="en-US" sz="2500" i="1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12234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1552493"/>
            <a:ext cx="10515600" cy="53756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Đẩy</a:t>
            </a:r>
            <a:r>
              <a:rPr lang="en-US" b="1" dirty="0" smtClean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 smtClean="0"/>
              <a:t>phòng</a:t>
            </a:r>
            <a:r>
              <a:rPr lang="en-US" b="1" dirty="0" smtClean="0"/>
              <a:t>,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981694" y="2242941"/>
            <a:ext cx="109411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nhân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đặc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dấu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6066" y="3272551"/>
            <a:ext cx="1084613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ở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đảm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bảo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 biện pháp vệ sinh cá nhân, vệ sinh môi trường để phòng bệnh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phát hiện và xử lý vật chứa có nguy cơ phát sinh lăng quăng tại nơi ở, làm việc và học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tập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khối mầm non và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tiểu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cần chú trọng hướng dẫn rửa tay đúng cách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đúng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hình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vi-VN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thói quen rửa tay.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vi-VN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735687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072" y="1552493"/>
            <a:ext cx="10515600" cy="537565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2. </a:t>
            </a:r>
            <a:r>
              <a:rPr lang="en-US" b="1" dirty="0" err="1" smtClean="0"/>
              <a:t>Đẩy</a:t>
            </a:r>
            <a:r>
              <a:rPr lang="en-US" b="1" dirty="0" smtClean="0"/>
              <a:t> </a:t>
            </a:r>
            <a:r>
              <a:rPr lang="en-US" b="1" dirty="0" err="1"/>
              <a:t>mạnh</a:t>
            </a:r>
            <a:r>
              <a:rPr lang="en-US" b="1" dirty="0"/>
              <a:t>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truyền</a:t>
            </a:r>
            <a:r>
              <a:rPr lang="en-US" b="1" dirty="0"/>
              <a:t> </a:t>
            </a:r>
            <a:r>
              <a:rPr lang="en-US" b="1" dirty="0" err="1"/>
              <a:t>thông</a:t>
            </a:r>
            <a:r>
              <a:rPr lang="en-US" b="1" dirty="0"/>
              <a:t> </a:t>
            </a:r>
            <a:r>
              <a:rPr lang="en-US" b="1" dirty="0" err="1"/>
              <a:t>phòng</a:t>
            </a:r>
            <a:r>
              <a:rPr lang="en-US" b="1" dirty="0"/>
              <a:t> </a:t>
            </a:r>
            <a:r>
              <a:rPr lang="en-US" b="1" dirty="0" err="1"/>
              <a:t>chống</a:t>
            </a:r>
            <a:r>
              <a:rPr lang="en-US" b="1" dirty="0"/>
              <a:t> </a:t>
            </a:r>
            <a:r>
              <a:rPr lang="en-US" b="1" dirty="0" err="1"/>
              <a:t>dịch</a:t>
            </a:r>
            <a:r>
              <a:rPr lang="en-US" b="1" dirty="0"/>
              <a:t> </a:t>
            </a:r>
            <a:r>
              <a:rPr lang="en-US" b="1" dirty="0" err="1"/>
              <a:t>bệnh</a:t>
            </a:r>
            <a:endParaRPr lang="en-US" dirty="0"/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755072" y="2413357"/>
            <a:ext cx="11024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quyết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điệp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Không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để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bệnh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nhiễm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trường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”, 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55072" y="3567653"/>
            <a:ext cx="1102425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đến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phụ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về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ích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việc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đầy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chương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tiêm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chủng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mở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rộng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vắc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xin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cáo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Ngành</a:t>
            </a:r>
            <a:r>
              <a:rPr lang="en-US" sz="2400" i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i="1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i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”.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5071" y="5091281"/>
            <a:ext cx="1102425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tài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truyền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nguồn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Sở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HCDC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tâm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y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tế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quận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huyện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thành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Đức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996675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23" y="1576244"/>
            <a:ext cx="10515600" cy="6206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Đảm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bảo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cá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vệ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môi</a:t>
            </a:r>
            <a:r>
              <a:rPr lang="en-US" sz="25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500" b="1" dirty="0" err="1"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2376677"/>
            <a:ext cx="11625943" cy="3644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Khuyến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khích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hoạt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giáo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viên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người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chăm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sóc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bồn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phù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nơi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thuận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cấp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duy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trì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phòng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Thực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hiện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vật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ăn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phải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rửa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sạch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sử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marL="457200" indent="540385" algn="just">
              <a:lnSpc>
                <a:spcPct val="115000"/>
              </a:lnSpc>
              <a:spcAft>
                <a:spcPts val="600"/>
              </a:spcAft>
              <a:tabLst>
                <a:tab pos="540385" algn="l"/>
              </a:tabLst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với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nhóm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nhà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trẻ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en-US" sz="2400" dirty="0" err="1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dụng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cụ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uống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nước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vệ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sinh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thường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xuyên</a:t>
            </a:r>
            <a:r>
              <a:rPr lang="en-US" sz="2400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24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626919" y="47934"/>
            <a:ext cx="10589761" cy="1325563"/>
          </a:xfrm>
        </p:spPr>
        <p:txBody>
          <a:bodyPr>
            <a:normAutofit/>
          </a:bodyPr>
          <a:lstStyle/>
          <a:p>
            <a:pPr algn="just"/>
            <a:r>
              <a:rPr lang="en-US" sz="3500" b="1" dirty="0" smtClean="0"/>
              <a:t>II. </a:t>
            </a:r>
            <a:r>
              <a:rPr lang="en-US" sz="3500" b="1" dirty="0" err="1" smtClean="0"/>
              <a:t>Triển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khai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các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nội</a:t>
            </a:r>
            <a:r>
              <a:rPr lang="en-US" sz="3500" b="1" dirty="0" smtClean="0"/>
              <a:t> dung </a:t>
            </a:r>
            <a:r>
              <a:rPr lang="en-US" sz="3500" b="1" dirty="0" err="1" smtClean="0"/>
              <a:t>phòng</a:t>
            </a:r>
            <a:r>
              <a:rPr lang="en-US" sz="3500" b="1" dirty="0" smtClean="0"/>
              <a:t>, </a:t>
            </a:r>
            <a:r>
              <a:rPr lang="en-US" sz="3500" b="1" dirty="0" err="1" smtClean="0"/>
              <a:t>chống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bệnh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truyền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nhiễm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trong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trường</a:t>
            </a:r>
            <a:r>
              <a:rPr lang="en-US" sz="3500" b="1" dirty="0" smtClean="0"/>
              <a:t> </a:t>
            </a:r>
            <a:r>
              <a:rPr lang="en-US" sz="3500" b="1" dirty="0" err="1" smtClean="0"/>
              <a:t>học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80101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HCDC powerpoint 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CDC temp 1" id="{D9118189-DE2C-4CD1-A199-D4E9BF5585C5}" vid="{E6EEFF19-C172-41F7-A582-0CB512D6ADA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1530</Words>
  <Application>Microsoft Office PowerPoint</Application>
  <PresentationFormat>Widescreen</PresentationFormat>
  <Paragraphs>182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(Body)</vt:lpstr>
      <vt:lpstr>Calibri</vt:lpstr>
      <vt:lpstr>Calibri Light</vt:lpstr>
      <vt:lpstr>Times New Roman</vt:lpstr>
      <vt:lpstr>HCDC powerpoint template</vt:lpstr>
      <vt:lpstr> NỘI DUNG CẦN LƯU Ý TRONG CÔNG TÁC PHÒNG, CHỐNG DỊCH TẠI TRƯỜNG HỌC</vt:lpstr>
      <vt:lpstr>I. Các bệnh truyền nhiễm trong trường học</vt:lpstr>
      <vt:lpstr>I. Các bệnh truyền nhiễm trong trường học</vt:lpstr>
      <vt:lpstr>II. Triển khai các nội dung phòng, chống bệnh truyền nhiễm trong trường học</vt:lpstr>
      <vt:lpstr>NỘI DUNG 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II. Triển khai các nội dung phòng, chống bệnh truyền nhiễm trong trường học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User</cp:lastModifiedBy>
  <cp:revision>264</cp:revision>
  <cp:lastPrinted>2023-04-26T02:03:28Z</cp:lastPrinted>
  <dcterms:created xsi:type="dcterms:W3CDTF">2022-12-22T09:12:06Z</dcterms:created>
  <dcterms:modified xsi:type="dcterms:W3CDTF">2023-04-26T02:04:15Z</dcterms:modified>
</cp:coreProperties>
</file>