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288" r:id="rId2"/>
    <p:sldId id="286" r:id="rId3"/>
    <p:sldId id="271" r:id="rId4"/>
    <p:sldId id="272" r:id="rId5"/>
    <p:sldId id="289" r:id="rId6"/>
    <p:sldId id="273" r:id="rId7"/>
    <p:sldId id="274" r:id="rId8"/>
    <p:sldId id="275" r:id="rId9"/>
    <p:sldId id="290" r:id="rId10"/>
    <p:sldId id="276" r:id="rId11"/>
    <p:sldId id="277" r:id="rId12"/>
    <p:sldId id="279" r:id="rId13"/>
    <p:sldId id="291" r:id="rId14"/>
    <p:sldId id="282" r:id="rId15"/>
    <p:sldId id="283" r:id="rId16"/>
    <p:sldId id="284" r:id="rId17"/>
    <p:sldId id="285" r:id="rId18"/>
  </p:sldIdLst>
  <p:sldSz cx="18288000" cy="10287000"/>
  <p:notesSz cx="6888163" cy="10020300"/>
  <p:embeddedFontLst>
    <p:embeddedFont>
      <p:font typeface="Open Sans Bold" pitchFamily="34" charset="0"/>
      <p:bold r:id="rId21"/>
    </p:embeddedFont>
    <p:embeddedFont>
      <p:font typeface="Calibri" pitchFamily="34" charset="0"/>
      <p:regular r:id="rId22"/>
      <p:bold r:id="rId23"/>
      <p:italic r:id="rId24"/>
      <p:boldItalic r:id="rId25"/>
    </p:embeddedFont>
    <p:embeddedFont>
      <p:font typeface="Times Neue Roman Bold Italics" charset="0"/>
      <p:regular r:id="rId26"/>
    </p:embeddedFont>
    <p:embeddedFont>
      <p:font typeface="Times Neue Roman Bold" charset="0"/>
      <p:regular r:id="rId27"/>
    </p:embeddedFont>
    <p:embeddedFont>
      <p:font typeface="Times Neue Roman" charset="0"/>
      <p:regular r:id="rId28"/>
    </p:embeddedFont>
    <p:embeddedFont>
      <p:font typeface="Calistoga"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22" autoAdjust="0"/>
  </p:normalViewPr>
  <p:slideViewPr>
    <p:cSldViewPr>
      <p:cViewPr>
        <p:scale>
          <a:sx n="52" d="100"/>
          <a:sy n="52" d="100"/>
        </p:scale>
        <p:origin x="-84" y="-7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214" y="-108"/>
      </p:cViewPr>
      <p:guideLst>
        <p:guide orient="horz" pos="3156"/>
        <p:guide pos="21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40B86218-FF11-4C5D-9B1F-59B61D2AB193}" type="slidenum">
              <a:rPr lang="en-US" smtClean="0"/>
              <a:t>‹#›</a:t>
            </a:fld>
            <a:endParaRPr lang="en-US"/>
          </a:p>
        </p:txBody>
      </p:sp>
    </p:spTree>
    <p:extLst>
      <p:ext uri="{BB962C8B-B14F-4D97-AF65-F5344CB8AC3E}">
        <p14:creationId xmlns:p14="http://schemas.microsoft.com/office/powerpoint/2010/main" val="1463518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CA912261-505C-4083-B04A-88D2FA17934E}" type="datetimeFigureOut">
              <a:rPr lang="en-US" smtClean="0"/>
              <a:t>23-Mar-22</a:t>
            </a:fld>
            <a:endParaRPr lang="en-US"/>
          </a:p>
        </p:txBody>
      </p:sp>
      <p:sp>
        <p:nvSpPr>
          <p:cNvPr id="4" name="Slide Image Placeholder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759325"/>
            <a:ext cx="5510213" cy="45100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24937953-65ED-4285-8A39-18E30E944625}" type="slidenum">
              <a:rPr lang="en-US" smtClean="0"/>
              <a:t>‹#›</a:t>
            </a:fld>
            <a:endParaRPr lang="en-US"/>
          </a:p>
        </p:txBody>
      </p:sp>
    </p:spTree>
    <p:extLst>
      <p:ext uri="{BB962C8B-B14F-4D97-AF65-F5344CB8AC3E}">
        <p14:creationId xmlns:p14="http://schemas.microsoft.com/office/powerpoint/2010/main" val="1507191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937953-65ED-4285-8A39-18E30E944625}" type="slidenum">
              <a:rPr lang="en-US" smtClean="0"/>
              <a:t>1</a:t>
            </a:fld>
            <a:endParaRPr lang="en-US"/>
          </a:p>
        </p:txBody>
      </p:sp>
    </p:spTree>
    <p:extLst>
      <p:ext uri="{BB962C8B-B14F-4D97-AF65-F5344CB8AC3E}">
        <p14:creationId xmlns:p14="http://schemas.microsoft.com/office/powerpoint/2010/main" val="260938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23-Mar-22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23-Mar-22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23-Mar-22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23-Mar-22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GD&#272;B-4.1.-Kh&#7843;-n&#259;ng-ti&#7871;p-c&#7853;n-v&#224;-s&#7921;-c&#244;ng-b&#7857;ng-trong-ti&#7871;p-c&#7853;n-c&#417;-h&#7897;i-h&#7885;c-t&#7853;p.docx"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GD&#272;B-4.2.-&#272;&#7897;i-ng&#361;-nh&#226;n-l&#7921;c-v&#224;-c&#225;c-ho&#7841;t-&#273;&#7897;ng-gi&#225;m-s&#225;t-ph&#7889;i-h&#7907;p-h&#7895;-tr&#7907;-gi&#225;o-d&#7909;c-ho&#224;-nh&#7853;p.docx"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6.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0.svg"/><Relationship Id="rId18" Type="http://schemas.openxmlformats.org/officeDocument/2006/relationships/image" Target="../media/image27.png"/><Relationship Id="rId3" Type="http://schemas.openxmlformats.org/officeDocument/2006/relationships/image" Target="../media/image30.svg"/><Relationship Id="rId21" Type="http://schemas.openxmlformats.org/officeDocument/2006/relationships/image" Target="../media/image48.svg"/><Relationship Id="rId7" Type="http://schemas.openxmlformats.org/officeDocument/2006/relationships/image" Target="../media/image34.svg"/><Relationship Id="rId12" Type="http://schemas.openxmlformats.org/officeDocument/2006/relationships/image" Target="../media/image24.png"/><Relationship Id="rId17" Type="http://schemas.openxmlformats.org/officeDocument/2006/relationships/image" Target="../media/image44.svg"/><Relationship Id="rId2" Type="http://schemas.openxmlformats.org/officeDocument/2006/relationships/image" Target="../media/image19.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42.svg"/><Relationship Id="rId10" Type="http://schemas.openxmlformats.org/officeDocument/2006/relationships/image" Target="../media/image23.png"/><Relationship Id="rId19" Type="http://schemas.openxmlformats.org/officeDocument/2006/relationships/image" Target="../media/image46.svg"/><Relationship Id="rId4" Type="http://schemas.openxmlformats.org/officeDocument/2006/relationships/image" Target="../media/image20.png"/><Relationship Id="rId9" Type="http://schemas.openxmlformats.org/officeDocument/2006/relationships/image" Target="../media/image36.svg"/><Relationship Id="rId1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52.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E399CF40-5D8F-4782-B989-1F9AD8750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493679"/>
            <a:ext cx="14935200" cy="7772400"/>
          </a:xfrm>
          <a:prstGeom prst="rect">
            <a:avLst/>
          </a:prstGeom>
        </p:spPr>
      </p:pic>
      <p:sp>
        <p:nvSpPr>
          <p:cNvPr id="20" name="TextBox 19">
            <a:extLst>
              <a:ext uri="{FF2B5EF4-FFF2-40B4-BE49-F238E27FC236}">
                <a16:creationId xmlns="" xmlns:a16="http://schemas.microsoft.com/office/drawing/2014/main" id="{AE14080E-9DD4-4A98-885E-2E9A2319D628}"/>
              </a:ext>
            </a:extLst>
          </p:cNvPr>
          <p:cNvSpPr txBox="1"/>
          <p:nvPr/>
        </p:nvSpPr>
        <p:spPr>
          <a:xfrm>
            <a:off x="3048000" y="4572000"/>
            <a:ext cx="13639800" cy="2862322"/>
          </a:xfrm>
          <a:prstGeom prst="rect">
            <a:avLst/>
          </a:prstGeom>
          <a:noFill/>
        </p:spPr>
        <p:txBody>
          <a:bodyPr wrap="square">
            <a:spAutoFit/>
          </a:bodyPr>
          <a:lstStyle/>
          <a:p>
            <a:pPr algn="ctr"/>
            <a:r>
              <a:rPr lang="en-US" sz="4000" b="1" dirty="0"/>
              <a:t>HƯỚNG DẪN ĐÁNH GIÁ THỰC HIỆN CHƯƠNG TRÌNH</a:t>
            </a:r>
            <a:endParaRPr lang="en-US" sz="4000" dirty="0"/>
          </a:p>
          <a:p>
            <a:pPr algn="ctr"/>
            <a:r>
              <a:rPr lang="en-US" sz="4000" b="1" dirty="0"/>
              <a:t>TRONG CÁC CƠ SỞ GIÁO DỤC MẦM </a:t>
            </a:r>
            <a:r>
              <a:rPr lang="en-US" sz="4000" b="1" dirty="0" smtClean="0"/>
              <a:t>NON</a:t>
            </a:r>
          </a:p>
          <a:p>
            <a:pPr algn="ctr"/>
            <a:r>
              <a:rPr lang="en-US" sz="2400" b="1" dirty="0" smtClean="0"/>
              <a:t>V. ĐÁNH GIÁ  THỰC HIỆN GIÁO DỤC HÒA NHẬP ĐỐI VỚI TRẺ CÓ NHU CẦU ĐẶC BIỆT</a:t>
            </a:r>
          </a:p>
          <a:p>
            <a:pPr algn="ctr"/>
            <a:endParaRPr lang="en-US" sz="2800" dirty="0"/>
          </a:p>
          <a:p>
            <a:pPr algn="ctr"/>
            <a:r>
              <a:rPr lang="en-US" sz="4400" i="1" dirty="0"/>
              <a:t>(</a:t>
            </a:r>
            <a:r>
              <a:rPr lang="en-US" sz="4400" i="1" dirty="0" err="1"/>
              <a:t>Dành</a:t>
            </a:r>
            <a:r>
              <a:rPr lang="en-US" sz="4400" i="1" dirty="0"/>
              <a:t> </a:t>
            </a:r>
            <a:r>
              <a:rPr lang="en-US" sz="4400" i="1" dirty="0" err="1"/>
              <a:t>cho</a:t>
            </a:r>
            <a:r>
              <a:rPr lang="en-US" sz="4400" i="1" dirty="0"/>
              <a:t> </a:t>
            </a:r>
            <a:r>
              <a:rPr lang="en-US" sz="4400" i="1" dirty="0" err="1"/>
              <a:t>cán</a:t>
            </a:r>
            <a:r>
              <a:rPr lang="en-US" sz="4400" i="1" dirty="0"/>
              <a:t> </a:t>
            </a:r>
            <a:r>
              <a:rPr lang="en-US" sz="4400" i="1" dirty="0" err="1"/>
              <a:t>bộ</a:t>
            </a:r>
            <a:r>
              <a:rPr lang="en-US" sz="4400" i="1" dirty="0"/>
              <a:t> </a:t>
            </a:r>
            <a:r>
              <a:rPr lang="en-US" sz="4400" i="1" dirty="0" err="1"/>
              <a:t>quản</a:t>
            </a:r>
            <a:r>
              <a:rPr lang="en-US" sz="4400" i="1" dirty="0"/>
              <a:t> </a:t>
            </a:r>
            <a:r>
              <a:rPr lang="en-US" sz="4400" i="1" dirty="0" err="1"/>
              <a:t>lí</a:t>
            </a:r>
            <a:r>
              <a:rPr lang="en-US" sz="4400" i="1" dirty="0"/>
              <a:t>, </a:t>
            </a:r>
            <a:r>
              <a:rPr lang="en-US" sz="4400" i="1" dirty="0" err="1"/>
              <a:t>giáo</a:t>
            </a:r>
            <a:r>
              <a:rPr lang="en-US" sz="4400" i="1" dirty="0"/>
              <a:t> </a:t>
            </a:r>
            <a:r>
              <a:rPr lang="en-US" sz="4400" i="1" dirty="0" err="1"/>
              <a:t>viên</a:t>
            </a:r>
            <a:r>
              <a:rPr lang="en-US" sz="4400" i="1" dirty="0"/>
              <a:t> </a:t>
            </a:r>
            <a:r>
              <a:rPr lang="en-US" sz="4400" i="1" dirty="0" err="1"/>
              <a:t>mầm</a:t>
            </a:r>
            <a:r>
              <a:rPr lang="en-US" sz="4400" i="1" dirty="0"/>
              <a:t> non)</a:t>
            </a:r>
            <a:endParaRPr lang="en-US" sz="4400" dirty="0"/>
          </a:p>
        </p:txBody>
      </p:sp>
      <p:sp>
        <p:nvSpPr>
          <p:cNvPr id="21" name="TextBox 20">
            <a:extLst>
              <a:ext uri="{FF2B5EF4-FFF2-40B4-BE49-F238E27FC236}">
                <a16:creationId xmlns="" xmlns:a16="http://schemas.microsoft.com/office/drawing/2014/main" id="{1A17548B-84E9-4DFB-9F0D-E186DFCA3CB3}"/>
              </a:ext>
            </a:extLst>
          </p:cNvPr>
          <p:cNvSpPr txBox="1"/>
          <p:nvPr/>
        </p:nvSpPr>
        <p:spPr>
          <a:xfrm>
            <a:off x="7955975" y="8473080"/>
            <a:ext cx="4229100" cy="759119"/>
          </a:xfrm>
          <a:prstGeom prst="rect">
            <a:avLst/>
          </a:prstGeom>
          <a:noFill/>
        </p:spPr>
        <p:txBody>
          <a:bodyPr wrap="square">
            <a:spAutoFit/>
          </a:bodyPr>
          <a:lstStyle/>
          <a:p>
            <a:pPr algn="ctr">
              <a:lnSpc>
                <a:spcPts val="5880"/>
              </a:lnSpc>
            </a:pPr>
            <a:r>
              <a:rPr lang="en-US" sz="3000">
                <a:solidFill>
                  <a:srgbClr val="000000"/>
                </a:solidFill>
                <a:latin typeface="Open Sans Bold"/>
              </a:rPr>
              <a:t>TS. HOÀNG THỊ NHO</a:t>
            </a:r>
          </a:p>
        </p:txBody>
      </p:sp>
      <p:pic>
        <p:nvPicPr>
          <p:cNvPr id="22" name="Picture 14">
            <a:extLst>
              <a:ext uri="{FF2B5EF4-FFF2-40B4-BE49-F238E27FC236}">
                <a16:creationId xmlns="" xmlns:a16="http://schemas.microsoft.com/office/drawing/2014/main" id="{B1EFBD51-B8B6-4675-8065-36AD1AC39D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48400" y="8187306"/>
            <a:ext cx="1559383" cy="1528194"/>
          </a:xfrm>
          <a:prstGeom prst="rect">
            <a:avLst/>
          </a:prstGeom>
        </p:spPr>
      </p:pic>
    </p:spTree>
    <p:extLst>
      <p:ext uri="{BB962C8B-B14F-4D97-AF65-F5344CB8AC3E}">
        <p14:creationId xmlns:p14="http://schemas.microsoft.com/office/powerpoint/2010/main" val="3252358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AED"/>
        </a:solidFill>
        <a:effectLst/>
      </p:bgPr>
    </p:bg>
    <p:spTree>
      <p:nvGrpSpPr>
        <p:cNvPr id="1" name=""/>
        <p:cNvGrpSpPr/>
        <p:nvPr/>
      </p:nvGrpSpPr>
      <p:grpSpPr>
        <a:xfrm>
          <a:off x="0" y="0"/>
          <a:ext cx="0" cy="0"/>
          <a:chOff x="0" y="0"/>
          <a:chExt cx="0" cy="0"/>
        </a:xfrm>
      </p:grpSpPr>
      <p:sp>
        <p:nvSpPr>
          <p:cNvPr id="5" name="TextBox 5"/>
          <p:cNvSpPr txBox="1"/>
          <p:nvPr/>
        </p:nvSpPr>
        <p:spPr>
          <a:xfrm>
            <a:off x="1028700" y="676910"/>
            <a:ext cx="10373568" cy="655372"/>
          </a:xfrm>
          <a:prstGeom prst="rect">
            <a:avLst/>
          </a:prstGeom>
        </p:spPr>
        <p:txBody>
          <a:bodyPr lIns="0" tIns="0" rIns="0" bIns="0" rtlCol="0" anchor="t">
            <a:spAutoFit/>
          </a:bodyPr>
          <a:lstStyle/>
          <a:p>
            <a:pPr>
              <a:lnSpc>
                <a:spcPts val="5600"/>
              </a:lnSpc>
            </a:pPr>
            <a:r>
              <a:rPr lang="en-US" sz="3600" b="1" dirty="0">
                <a:solidFill>
                  <a:srgbClr val="000000"/>
                </a:solidFill>
                <a:latin typeface="Calistoga Bold"/>
              </a:rPr>
              <a:t>4. </a:t>
            </a:r>
            <a:r>
              <a:rPr lang="en-US" sz="3600" b="1" dirty="0" err="1">
                <a:solidFill>
                  <a:srgbClr val="000000"/>
                </a:solidFill>
                <a:latin typeface="Calistoga Bold"/>
              </a:rPr>
              <a:t>Gợi</a:t>
            </a:r>
            <a:r>
              <a:rPr lang="en-US" sz="3600" b="1" dirty="0">
                <a:solidFill>
                  <a:srgbClr val="000000"/>
                </a:solidFill>
                <a:latin typeface="Calistoga Bold"/>
              </a:rPr>
              <a:t> ý minh </a:t>
            </a:r>
            <a:r>
              <a:rPr lang="en-US" sz="3600" b="1" dirty="0" err="1">
                <a:solidFill>
                  <a:srgbClr val="000000"/>
                </a:solidFill>
                <a:latin typeface="Calistoga Bold"/>
              </a:rPr>
              <a:t>chứng</a:t>
            </a:r>
            <a:r>
              <a:rPr lang="en-US" sz="3600" b="1" dirty="0">
                <a:solidFill>
                  <a:srgbClr val="000000"/>
                </a:solidFill>
                <a:latin typeface="Calistoga Bold"/>
              </a:rPr>
              <a:t> </a:t>
            </a:r>
            <a:r>
              <a:rPr lang="en-US" sz="3600" b="1" dirty="0" err="1">
                <a:solidFill>
                  <a:srgbClr val="000000"/>
                </a:solidFill>
                <a:latin typeface="Calistoga Bold"/>
              </a:rPr>
              <a:t>tiêu</a:t>
            </a:r>
            <a:r>
              <a:rPr lang="en-US" sz="3600" b="1" dirty="0">
                <a:solidFill>
                  <a:srgbClr val="000000"/>
                </a:solidFill>
                <a:latin typeface="Calistoga Bold"/>
              </a:rPr>
              <a:t> </a:t>
            </a:r>
            <a:r>
              <a:rPr lang="en-US" sz="3600" b="1" dirty="0" err="1">
                <a:solidFill>
                  <a:srgbClr val="000000"/>
                </a:solidFill>
                <a:latin typeface="Calistoga Bold"/>
              </a:rPr>
              <a:t>chí</a:t>
            </a:r>
            <a:r>
              <a:rPr lang="en-US" sz="3600" b="1" dirty="0">
                <a:solidFill>
                  <a:srgbClr val="000000"/>
                </a:solidFill>
                <a:latin typeface="Calistoga Bold"/>
              </a:rPr>
              <a:t> </a:t>
            </a:r>
            <a:r>
              <a:rPr lang="en-US" sz="3600" b="1" dirty="0" err="1">
                <a:solidFill>
                  <a:srgbClr val="000000"/>
                </a:solidFill>
                <a:latin typeface="Calistoga Bold"/>
              </a:rPr>
              <a:t>đánh</a:t>
            </a:r>
            <a:r>
              <a:rPr lang="en-US" sz="3600" b="1" dirty="0">
                <a:solidFill>
                  <a:srgbClr val="000000"/>
                </a:solidFill>
                <a:latin typeface="Calistoga Bold"/>
              </a:rPr>
              <a:t> </a:t>
            </a:r>
            <a:r>
              <a:rPr lang="en-US" sz="3600" b="1" dirty="0" err="1">
                <a:solidFill>
                  <a:srgbClr val="000000"/>
                </a:solidFill>
                <a:latin typeface="Calistoga Bold"/>
              </a:rPr>
              <a:t>giá</a:t>
            </a:r>
            <a:endParaRPr lang="en-US" sz="3600" b="1" dirty="0">
              <a:solidFill>
                <a:srgbClr val="000000"/>
              </a:solidFill>
              <a:latin typeface="Calistoga Bold"/>
            </a:endParaRPr>
          </a:p>
        </p:txBody>
      </p:sp>
      <p:sp>
        <p:nvSpPr>
          <p:cNvPr id="6" name="TextBox 6"/>
          <p:cNvSpPr txBox="1"/>
          <p:nvPr/>
        </p:nvSpPr>
        <p:spPr>
          <a:xfrm>
            <a:off x="7924800" y="981075"/>
            <a:ext cx="9397202" cy="5847755"/>
          </a:xfrm>
          <a:prstGeom prst="rect">
            <a:avLst/>
          </a:prstGeom>
        </p:spPr>
        <p:txBody>
          <a:bodyPr wrap="square" lIns="0" tIns="0" rIns="0" bIns="0" rtlCol="0" anchor="t">
            <a:spAutoFit/>
          </a:bodyPr>
          <a:lstStyle/>
          <a:p>
            <a:pPr algn="just">
              <a:lnSpc>
                <a:spcPts val="3779"/>
              </a:lnSpc>
            </a:pPr>
            <a:r>
              <a:rPr lang="en-US" sz="2699" dirty="0">
                <a:solidFill>
                  <a:srgbClr val="000000"/>
                </a:solidFill>
                <a:latin typeface="Times Neue Roman Bold"/>
              </a:rPr>
              <a:t>     </a:t>
            </a:r>
            <a:endParaRPr lang="en-US" sz="2699" dirty="0" smtClean="0">
              <a:solidFill>
                <a:srgbClr val="000000"/>
              </a:solidFill>
              <a:latin typeface="Times Neue Roman Bold"/>
            </a:endParaRPr>
          </a:p>
          <a:p>
            <a:pPr algn="just">
              <a:lnSpc>
                <a:spcPts val="3779"/>
              </a:lnSpc>
            </a:pPr>
            <a:r>
              <a:rPr lang="en-US" sz="3200" dirty="0" err="1"/>
              <a:t>Tiêu</a:t>
            </a:r>
            <a:r>
              <a:rPr lang="en-US" sz="3200" dirty="0"/>
              <a:t> </a:t>
            </a:r>
            <a:r>
              <a:rPr lang="en-US" sz="3200" dirty="0" err="1"/>
              <a:t>chí</a:t>
            </a:r>
            <a:r>
              <a:rPr lang="en-US" sz="3200" dirty="0"/>
              <a:t> </a:t>
            </a:r>
            <a:r>
              <a:rPr lang="en-US" sz="3200" dirty="0" err="1"/>
              <a:t>đánh</a:t>
            </a:r>
            <a:r>
              <a:rPr lang="en-US" sz="3200" dirty="0"/>
              <a:t> </a:t>
            </a:r>
            <a:r>
              <a:rPr lang="en-US" sz="3200" dirty="0" err="1"/>
              <a:t>giá</a:t>
            </a:r>
            <a:r>
              <a:rPr lang="en-US" sz="3200" dirty="0"/>
              <a:t> </a:t>
            </a:r>
            <a:r>
              <a:rPr lang="en-US" sz="3200" dirty="0" err="1"/>
              <a:t>Công</a:t>
            </a:r>
            <a:r>
              <a:rPr lang="en-US" sz="3200" dirty="0"/>
              <a:t> </a:t>
            </a:r>
            <a:r>
              <a:rPr lang="en-US" sz="3200" dirty="0" err="1"/>
              <a:t>tác</a:t>
            </a:r>
            <a:r>
              <a:rPr lang="en-US" sz="3200" dirty="0"/>
              <a:t> </a:t>
            </a:r>
            <a:r>
              <a:rPr lang="en-US" sz="3200" dirty="0" err="1"/>
              <a:t>thực</a:t>
            </a:r>
            <a:r>
              <a:rPr lang="en-US" sz="3200" dirty="0"/>
              <a:t> </a:t>
            </a:r>
            <a:r>
              <a:rPr lang="en-US" sz="3200" dirty="0" err="1"/>
              <a:t>hiện</a:t>
            </a:r>
            <a:r>
              <a:rPr lang="en-US" sz="3200" dirty="0"/>
              <a:t> </a:t>
            </a:r>
            <a:r>
              <a:rPr lang="en-US" sz="3200" dirty="0" err="1"/>
              <a:t>giáo</a:t>
            </a:r>
            <a:r>
              <a:rPr lang="en-US" sz="3200" dirty="0"/>
              <a:t> </a:t>
            </a:r>
            <a:r>
              <a:rPr lang="en-US" sz="3200" dirty="0" err="1"/>
              <a:t>dục</a:t>
            </a:r>
            <a:r>
              <a:rPr lang="en-US" sz="3200" dirty="0"/>
              <a:t> </a:t>
            </a:r>
            <a:r>
              <a:rPr lang="en-US" sz="3200" dirty="0" err="1"/>
              <a:t>hòa</a:t>
            </a:r>
            <a:r>
              <a:rPr lang="en-US" sz="3200" dirty="0"/>
              <a:t> </a:t>
            </a:r>
            <a:r>
              <a:rPr lang="en-US" sz="3200" dirty="0" err="1"/>
              <a:t>nhập</a:t>
            </a:r>
            <a:r>
              <a:rPr lang="en-US" sz="3200" dirty="0"/>
              <a:t> </a:t>
            </a:r>
            <a:r>
              <a:rPr lang="en-US" sz="3200" dirty="0" err="1"/>
              <a:t>căn</a:t>
            </a:r>
            <a:r>
              <a:rPr lang="en-US" sz="3200" dirty="0"/>
              <a:t> </a:t>
            </a:r>
            <a:r>
              <a:rPr lang="en-US" sz="3200" dirty="0" err="1"/>
              <a:t>cứ</a:t>
            </a:r>
            <a:r>
              <a:rPr lang="en-US" sz="3200" dirty="0"/>
              <a:t> </a:t>
            </a:r>
            <a:r>
              <a:rPr lang="en-US" sz="3200" dirty="0" err="1"/>
              <a:t>vào</a:t>
            </a:r>
            <a:r>
              <a:rPr lang="en-US" sz="3200" dirty="0"/>
              <a:t> </a:t>
            </a:r>
            <a:r>
              <a:rPr lang="en-US" sz="3200" dirty="0" err="1"/>
              <a:t>mục</a:t>
            </a:r>
            <a:r>
              <a:rPr lang="en-US" sz="3200" dirty="0"/>
              <a:t> </a:t>
            </a:r>
            <a:r>
              <a:rPr lang="en-US" sz="3200" dirty="0" err="1"/>
              <a:t>đích</a:t>
            </a:r>
            <a:r>
              <a:rPr lang="en-US" sz="3200" dirty="0"/>
              <a:t> </a:t>
            </a:r>
            <a:r>
              <a:rPr lang="en-US" sz="3200" dirty="0" err="1"/>
              <a:t>đánh</a:t>
            </a:r>
            <a:r>
              <a:rPr lang="en-US" sz="3200" dirty="0"/>
              <a:t> </a:t>
            </a:r>
            <a:r>
              <a:rPr lang="en-US" sz="3200" dirty="0" err="1"/>
              <a:t>giá</a:t>
            </a:r>
            <a:r>
              <a:rPr lang="en-US" sz="3200" dirty="0"/>
              <a:t>, </a:t>
            </a:r>
            <a:r>
              <a:rPr lang="en-US" sz="3200" dirty="0" err="1"/>
              <a:t>nội</a:t>
            </a:r>
            <a:r>
              <a:rPr lang="en-US" sz="3200" dirty="0"/>
              <a:t> dung </a:t>
            </a:r>
            <a:r>
              <a:rPr lang="en-US" sz="3200" dirty="0" err="1"/>
              <a:t>đánh</a:t>
            </a:r>
            <a:r>
              <a:rPr lang="en-US" sz="3200" dirty="0"/>
              <a:t> </a:t>
            </a:r>
            <a:r>
              <a:rPr lang="en-US" sz="3200" dirty="0" err="1"/>
              <a:t>giá</a:t>
            </a:r>
            <a:r>
              <a:rPr lang="en-US" sz="3200" dirty="0"/>
              <a:t> </a:t>
            </a:r>
            <a:r>
              <a:rPr lang="en-US" sz="3200" dirty="0" err="1"/>
              <a:t>và</a:t>
            </a:r>
            <a:r>
              <a:rPr lang="en-US" sz="3200" dirty="0"/>
              <a:t> </a:t>
            </a:r>
            <a:r>
              <a:rPr lang="en-US" sz="3200" dirty="0" err="1"/>
              <a:t>việc</a:t>
            </a:r>
            <a:r>
              <a:rPr lang="en-US" sz="3200" dirty="0"/>
              <a:t> </a:t>
            </a:r>
            <a:r>
              <a:rPr lang="en-US" sz="3200" dirty="0" err="1"/>
              <a:t>định</a:t>
            </a:r>
            <a:r>
              <a:rPr lang="en-US" sz="3200" dirty="0"/>
              <a:t> </a:t>
            </a:r>
            <a:r>
              <a:rPr lang="en-US" sz="3200" dirty="0" err="1"/>
              <a:t>hướng</a:t>
            </a:r>
            <a:r>
              <a:rPr lang="en-US" sz="3200" dirty="0"/>
              <a:t>, </a:t>
            </a:r>
            <a:r>
              <a:rPr lang="en-US" sz="3200" dirty="0" err="1"/>
              <a:t>triển</a:t>
            </a:r>
            <a:r>
              <a:rPr lang="en-US" sz="3200" dirty="0"/>
              <a:t> </a:t>
            </a:r>
            <a:r>
              <a:rPr lang="en-US" sz="3200" dirty="0" err="1"/>
              <a:t>khai</a:t>
            </a:r>
            <a:r>
              <a:rPr lang="en-US" sz="3200" dirty="0"/>
              <a:t> </a:t>
            </a:r>
            <a:r>
              <a:rPr lang="en-US" sz="3200" dirty="0" err="1"/>
              <a:t>công</a:t>
            </a:r>
            <a:r>
              <a:rPr lang="en-US" sz="3200" dirty="0"/>
              <a:t> </a:t>
            </a:r>
            <a:r>
              <a:rPr lang="en-US" sz="3200" dirty="0" err="1"/>
              <a:t>tác</a:t>
            </a:r>
            <a:r>
              <a:rPr lang="en-US" sz="3200" dirty="0"/>
              <a:t> </a:t>
            </a:r>
            <a:r>
              <a:rPr lang="en-US" sz="3200" dirty="0" err="1"/>
              <a:t>giáo</a:t>
            </a:r>
            <a:r>
              <a:rPr lang="en-US" sz="3200" dirty="0"/>
              <a:t> </a:t>
            </a:r>
            <a:r>
              <a:rPr lang="en-US" sz="3200" dirty="0" err="1"/>
              <a:t>dục</a:t>
            </a:r>
            <a:r>
              <a:rPr lang="en-US" sz="3200" dirty="0"/>
              <a:t> </a:t>
            </a:r>
            <a:r>
              <a:rPr lang="en-US" sz="3200" dirty="0" err="1"/>
              <a:t>hòa</a:t>
            </a:r>
            <a:r>
              <a:rPr lang="en-US" sz="3200" dirty="0"/>
              <a:t> </a:t>
            </a:r>
            <a:r>
              <a:rPr lang="en-US" sz="3200" dirty="0" err="1"/>
              <a:t>nhập</a:t>
            </a:r>
            <a:r>
              <a:rPr lang="en-US" sz="3200" dirty="0"/>
              <a:t> </a:t>
            </a:r>
            <a:r>
              <a:rPr lang="en-US" sz="3200" dirty="0" err="1"/>
              <a:t>của</a:t>
            </a:r>
            <a:r>
              <a:rPr lang="en-US" sz="3200" dirty="0"/>
              <a:t>  </a:t>
            </a:r>
            <a:r>
              <a:rPr lang="en-US" sz="3200" dirty="0" err="1"/>
              <a:t>các</a:t>
            </a:r>
            <a:r>
              <a:rPr lang="en-US" sz="3200" dirty="0"/>
              <a:t> </a:t>
            </a:r>
            <a:r>
              <a:rPr lang="en-US" sz="3200" dirty="0" err="1"/>
              <a:t>cơ</a:t>
            </a:r>
            <a:r>
              <a:rPr lang="en-US" sz="3200" dirty="0"/>
              <a:t> </a:t>
            </a:r>
            <a:r>
              <a:rPr lang="en-US" sz="3200" dirty="0" err="1"/>
              <a:t>sở</a:t>
            </a:r>
            <a:r>
              <a:rPr lang="en-US" sz="3200" dirty="0"/>
              <a:t> GDMN. </a:t>
            </a:r>
            <a:r>
              <a:rPr lang="en-US" sz="3200" dirty="0" err="1"/>
              <a:t>Các</a:t>
            </a:r>
            <a:r>
              <a:rPr lang="en-US" sz="3200" dirty="0"/>
              <a:t> </a:t>
            </a:r>
            <a:r>
              <a:rPr lang="en-US" sz="3200" dirty="0" err="1"/>
              <a:t>vấn</a:t>
            </a:r>
            <a:r>
              <a:rPr lang="en-US" sz="3200" dirty="0"/>
              <a:t> </a:t>
            </a:r>
            <a:r>
              <a:rPr lang="en-US" sz="3200" dirty="0" err="1"/>
              <a:t>đề</a:t>
            </a:r>
            <a:r>
              <a:rPr lang="en-US" sz="3200" dirty="0"/>
              <a:t> ở </a:t>
            </a:r>
            <a:r>
              <a:rPr lang="en-US" sz="3200" dirty="0" err="1"/>
              <a:t>tiêu</a:t>
            </a:r>
            <a:r>
              <a:rPr lang="en-US" sz="3200" dirty="0"/>
              <a:t> </a:t>
            </a:r>
            <a:r>
              <a:rPr lang="en-US" sz="3200" dirty="0" err="1"/>
              <a:t>chí</a:t>
            </a:r>
            <a:r>
              <a:rPr lang="en-US" sz="3200" dirty="0"/>
              <a:t> </a:t>
            </a:r>
            <a:r>
              <a:rPr lang="en-US" sz="3200" dirty="0" err="1"/>
              <a:t>đã</a:t>
            </a:r>
            <a:r>
              <a:rPr lang="en-US" sz="3200" dirty="0"/>
              <a:t> </a:t>
            </a:r>
            <a:r>
              <a:rPr lang="en-US" sz="3200" dirty="0" err="1"/>
              <a:t>được</a:t>
            </a:r>
            <a:r>
              <a:rPr lang="en-US" sz="3200" dirty="0"/>
              <a:t> </a:t>
            </a:r>
            <a:r>
              <a:rPr lang="en-US" sz="3200" dirty="0" err="1"/>
              <a:t>đề</a:t>
            </a:r>
            <a:r>
              <a:rPr lang="en-US" sz="3200" dirty="0"/>
              <a:t> </a:t>
            </a:r>
            <a:r>
              <a:rPr lang="en-US" sz="3200" dirty="0" err="1"/>
              <a:t>cập</a:t>
            </a:r>
            <a:r>
              <a:rPr lang="en-US" sz="3200" dirty="0"/>
              <a:t>, </a:t>
            </a:r>
            <a:r>
              <a:rPr lang="en-US" sz="3200" dirty="0" err="1"/>
              <a:t>được</a:t>
            </a:r>
            <a:r>
              <a:rPr lang="en-US" sz="3200" dirty="0"/>
              <a:t> </a:t>
            </a:r>
            <a:r>
              <a:rPr lang="en-US" sz="3200" dirty="0" err="1"/>
              <a:t>cụ</a:t>
            </a:r>
            <a:r>
              <a:rPr lang="en-US" sz="3200" dirty="0"/>
              <a:t> </a:t>
            </a:r>
            <a:r>
              <a:rPr lang="en-US" sz="3200" dirty="0" err="1"/>
              <a:t>thể</a:t>
            </a:r>
            <a:r>
              <a:rPr lang="en-US" sz="3200" dirty="0"/>
              <a:t> </a:t>
            </a:r>
            <a:r>
              <a:rPr lang="en-US" sz="3200" dirty="0" err="1"/>
              <a:t>hóa</a:t>
            </a:r>
            <a:r>
              <a:rPr lang="en-US" sz="3200" dirty="0"/>
              <a:t> ở </a:t>
            </a:r>
            <a:r>
              <a:rPr lang="en-US" sz="3200" dirty="0" err="1"/>
              <a:t>các</a:t>
            </a:r>
            <a:r>
              <a:rPr lang="en-US" sz="3200" dirty="0"/>
              <a:t> minh </a:t>
            </a:r>
            <a:r>
              <a:rPr lang="en-US" sz="3200" dirty="0" err="1"/>
              <a:t>chứng</a:t>
            </a:r>
            <a:r>
              <a:rPr lang="en-US" sz="3200" dirty="0"/>
              <a:t>. </a:t>
            </a:r>
            <a:r>
              <a:rPr lang="en-US" sz="3200" dirty="0" err="1"/>
              <a:t>Người</a:t>
            </a:r>
            <a:r>
              <a:rPr lang="en-US" sz="3200" dirty="0"/>
              <a:t> </a:t>
            </a:r>
            <a:r>
              <a:rPr lang="en-US" sz="3200" dirty="0" err="1"/>
              <a:t>đánh</a:t>
            </a:r>
            <a:r>
              <a:rPr lang="en-US" sz="3200" dirty="0"/>
              <a:t> </a:t>
            </a:r>
            <a:r>
              <a:rPr lang="en-US" sz="3200" dirty="0" err="1"/>
              <a:t>giá</a:t>
            </a:r>
            <a:r>
              <a:rPr lang="en-US" sz="3200" dirty="0"/>
              <a:t> </a:t>
            </a:r>
            <a:r>
              <a:rPr lang="en-US" sz="3200" dirty="0" err="1"/>
              <a:t>sử</a:t>
            </a:r>
            <a:r>
              <a:rPr lang="en-US" sz="3200" dirty="0"/>
              <a:t> </a:t>
            </a:r>
            <a:r>
              <a:rPr lang="en-US" sz="3200" dirty="0" err="1"/>
              <a:t>dụng</a:t>
            </a:r>
            <a:r>
              <a:rPr lang="en-US" sz="3200" dirty="0"/>
              <a:t> </a:t>
            </a:r>
            <a:r>
              <a:rPr lang="en-US" sz="3200" dirty="0" err="1"/>
              <a:t>các</a:t>
            </a:r>
            <a:r>
              <a:rPr lang="en-US" sz="3200" dirty="0"/>
              <a:t> </a:t>
            </a:r>
            <a:r>
              <a:rPr lang="en-US" sz="3200" dirty="0" err="1"/>
              <a:t>phương</a:t>
            </a:r>
            <a:r>
              <a:rPr lang="en-US" sz="3200" dirty="0"/>
              <a:t> </a:t>
            </a:r>
            <a:r>
              <a:rPr lang="en-US" sz="3200" dirty="0" err="1"/>
              <a:t>pháp</a:t>
            </a:r>
            <a:r>
              <a:rPr lang="en-US" sz="3200" dirty="0"/>
              <a:t> </a:t>
            </a:r>
            <a:r>
              <a:rPr lang="en-US" sz="3200" dirty="0" err="1"/>
              <a:t>quan</a:t>
            </a:r>
            <a:r>
              <a:rPr lang="en-US" sz="3200" dirty="0"/>
              <a:t> </a:t>
            </a:r>
            <a:r>
              <a:rPr lang="en-US" sz="3200" dirty="0" err="1"/>
              <a:t>sát</a:t>
            </a:r>
            <a:r>
              <a:rPr lang="en-US" sz="3200" dirty="0"/>
              <a:t> </a:t>
            </a:r>
            <a:r>
              <a:rPr lang="en-US" sz="3200" dirty="0" err="1"/>
              <a:t>kết</a:t>
            </a:r>
            <a:r>
              <a:rPr lang="en-US" sz="3200" dirty="0"/>
              <a:t> </a:t>
            </a:r>
            <a:r>
              <a:rPr lang="en-US" sz="3200" dirty="0" err="1"/>
              <a:t>hợp</a:t>
            </a:r>
            <a:r>
              <a:rPr lang="en-US" sz="3200" dirty="0"/>
              <a:t> </a:t>
            </a:r>
            <a:r>
              <a:rPr lang="en-US" sz="3200" dirty="0" err="1"/>
              <a:t>phỏng</a:t>
            </a:r>
            <a:r>
              <a:rPr lang="en-US" sz="3200" dirty="0"/>
              <a:t> </a:t>
            </a:r>
            <a:r>
              <a:rPr lang="en-US" sz="3200" dirty="0" err="1"/>
              <a:t>vấn</a:t>
            </a:r>
            <a:r>
              <a:rPr lang="en-US" sz="3200" dirty="0"/>
              <a:t>, </a:t>
            </a:r>
            <a:r>
              <a:rPr lang="en-US" sz="3200" dirty="0" err="1"/>
              <a:t>đàm</a:t>
            </a:r>
            <a:r>
              <a:rPr lang="en-US" sz="3200" dirty="0"/>
              <a:t> </a:t>
            </a:r>
            <a:r>
              <a:rPr lang="en-US" sz="3200" dirty="0" err="1"/>
              <a:t>thoại</a:t>
            </a:r>
            <a:r>
              <a:rPr lang="en-US" sz="3200" dirty="0"/>
              <a:t> </a:t>
            </a:r>
            <a:r>
              <a:rPr lang="en-US" sz="3200" dirty="0" err="1"/>
              <a:t>để</a:t>
            </a:r>
            <a:r>
              <a:rPr lang="en-US" sz="3200" dirty="0"/>
              <a:t> </a:t>
            </a:r>
            <a:r>
              <a:rPr lang="en-US" sz="3200" dirty="0" err="1"/>
              <a:t>tìm</a:t>
            </a:r>
            <a:r>
              <a:rPr lang="en-US" sz="3200" dirty="0"/>
              <a:t> </a:t>
            </a:r>
            <a:r>
              <a:rPr lang="en-US" sz="3200" dirty="0" err="1"/>
              <a:t>hiểu</a:t>
            </a:r>
            <a:r>
              <a:rPr lang="en-US" sz="3200" dirty="0"/>
              <a:t> </a:t>
            </a:r>
            <a:r>
              <a:rPr lang="en-US" sz="3200" dirty="0" err="1"/>
              <a:t>những</a:t>
            </a:r>
            <a:r>
              <a:rPr lang="en-US" sz="3200" dirty="0"/>
              <a:t> </a:t>
            </a:r>
            <a:r>
              <a:rPr lang="en-US" sz="3200" dirty="0" err="1"/>
              <a:t>biểu</a:t>
            </a:r>
            <a:r>
              <a:rPr lang="en-US" sz="3200" dirty="0"/>
              <a:t> </a:t>
            </a:r>
            <a:r>
              <a:rPr lang="en-US" sz="3200" dirty="0" err="1"/>
              <a:t>hiện</a:t>
            </a:r>
            <a:r>
              <a:rPr lang="en-US" sz="3200" dirty="0"/>
              <a:t> </a:t>
            </a:r>
            <a:r>
              <a:rPr lang="en-US" sz="3200" dirty="0" err="1"/>
              <a:t>cụ</a:t>
            </a:r>
            <a:r>
              <a:rPr lang="en-US" sz="3200" dirty="0"/>
              <a:t> </a:t>
            </a:r>
            <a:r>
              <a:rPr lang="en-US" sz="3200" dirty="0" err="1"/>
              <a:t>thể</a:t>
            </a:r>
            <a:r>
              <a:rPr lang="en-US" sz="3200" dirty="0"/>
              <a:t> ở </a:t>
            </a:r>
            <a:r>
              <a:rPr lang="en-US" sz="3200" dirty="0" err="1"/>
              <a:t>khả</a:t>
            </a:r>
            <a:r>
              <a:rPr lang="en-US" sz="3200" dirty="0"/>
              <a:t> </a:t>
            </a:r>
            <a:r>
              <a:rPr lang="en-US" sz="3200" dirty="0" err="1"/>
              <a:t>năng</a:t>
            </a:r>
            <a:r>
              <a:rPr lang="en-US" sz="3200" dirty="0"/>
              <a:t> </a:t>
            </a:r>
            <a:r>
              <a:rPr lang="en-US" sz="3200" dirty="0" err="1"/>
              <a:t>tiếp</a:t>
            </a:r>
            <a:r>
              <a:rPr lang="en-US" sz="3200" dirty="0"/>
              <a:t> </a:t>
            </a:r>
            <a:r>
              <a:rPr lang="en-US" sz="3200" dirty="0" err="1"/>
              <a:t>cận</a:t>
            </a:r>
            <a:r>
              <a:rPr lang="en-US" sz="3200" dirty="0"/>
              <a:t> </a:t>
            </a:r>
            <a:r>
              <a:rPr lang="en-US" sz="3200" dirty="0" err="1"/>
              <a:t>và</a:t>
            </a:r>
            <a:r>
              <a:rPr lang="en-US" sz="3200" dirty="0"/>
              <a:t> </a:t>
            </a:r>
            <a:r>
              <a:rPr lang="en-US" sz="3200" dirty="0" err="1"/>
              <a:t>sự</a:t>
            </a:r>
            <a:r>
              <a:rPr lang="en-US" sz="3200" dirty="0"/>
              <a:t> </a:t>
            </a:r>
            <a:r>
              <a:rPr lang="en-US" sz="3200" dirty="0" err="1"/>
              <a:t>công</a:t>
            </a:r>
            <a:r>
              <a:rPr lang="en-US" sz="3200" dirty="0"/>
              <a:t> </a:t>
            </a:r>
            <a:r>
              <a:rPr lang="en-US" sz="3200" dirty="0" err="1"/>
              <a:t>bằng</a:t>
            </a:r>
            <a:r>
              <a:rPr lang="en-US" sz="3200" dirty="0"/>
              <a:t> </a:t>
            </a:r>
            <a:r>
              <a:rPr lang="en-US" sz="3200" dirty="0" err="1"/>
              <a:t>trong</a:t>
            </a:r>
            <a:r>
              <a:rPr lang="en-US" sz="3200" dirty="0"/>
              <a:t> </a:t>
            </a:r>
            <a:r>
              <a:rPr lang="en-US" sz="3200" dirty="0" err="1"/>
              <a:t>tiếp</a:t>
            </a:r>
            <a:r>
              <a:rPr lang="en-US" sz="3200" dirty="0"/>
              <a:t> </a:t>
            </a:r>
            <a:r>
              <a:rPr lang="en-US" sz="3200" dirty="0" err="1"/>
              <a:t>cận</a:t>
            </a:r>
            <a:r>
              <a:rPr lang="en-US" sz="3200" dirty="0"/>
              <a:t> </a:t>
            </a:r>
            <a:r>
              <a:rPr lang="en-US" sz="3200" dirty="0" err="1"/>
              <a:t>cơ</a:t>
            </a:r>
            <a:r>
              <a:rPr lang="en-US" sz="3200" dirty="0"/>
              <a:t> </a:t>
            </a:r>
            <a:r>
              <a:rPr lang="en-US" sz="3200" dirty="0" err="1"/>
              <a:t>hội</a:t>
            </a:r>
            <a:r>
              <a:rPr lang="en-US" sz="3200" dirty="0"/>
              <a:t> </a:t>
            </a:r>
            <a:r>
              <a:rPr lang="en-US" sz="3200" dirty="0" err="1"/>
              <a:t>học</a:t>
            </a:r>
            <a:r>
              <a:rPr lang="en-US" sz="3200" dirty="0"/>
              <a:t> </a:t>
            </a:r>
            <a:r>
              <a:rPr lang="en-US" sz="3200" dirty="0" err="1"/>
              <a:t>tập</a:t>
            </a:r>
            <a:r>
              <a:rPr lang="en-US" sz="3200" dirty="0"/>
              <a:t> </a:t>
            </a:r>
            <a:r>
              <a:rPr lang="en-US" sz="3200" dirty="0" err="1"/>
              <a:t>của</a:t>
            </a:r>
            <a:r>
              <a:rPr lang="en-US" sz="3200" dirty="0"/>
              <a:t> </a:t>
            </a:r>
            <a:r>
              <a:rPr lang="en-US" sz="3200" dirty="0" err="1"/>
              <a:t>trẻ</a:t>
            </a:r>
            <a:r>
              <a:rPr lang="en-US" sz="3200" dirty="0"/>
              <a:t> </a:t>
            </a:r>
            <a:r>
              <a:rPr lang="en-US" sz="3200" dirty="0" err="1"/>
              <a:t>và</a:t>
            </a:r>
            <a:r>
              <a:rPr lang="en-US" sz="3200" dirty="0"/>
              <a:t>  </a:t>
            </a:r>
            <a:r>
              <a:rPr lang="en-US" sz="3200" dirty="0" err="1"/>
              <a:t>sự</a:t>
            </a:r>
            <a:r>
              <a:rPr lang="en-US" sz="3200" dirty="0"/>
              <a:t> </a:t>
            </a:r>
            <a:r>
              <a:rPr lang="en-US" sz="3200" dirty="0" err="1"/>
              <a:t>chỉ</a:t>
            </a:r>
            <a:r>
              <a:rPr lang="en-US" sz="3200" dirty="0"/>
              <a:t> </a:t>
            </a:r>
            <a:r>
              <a:rPr lang="en-US" sz="3200" dirty="0" err="1"/>
              <a:t>đạo</a:t>
            </a:r>
            <a:r>
              <a:rPr lang="en-US" sz="3200" dirty="0"/>
              <a:t>, </a:t>
            </a:r>
            <a:r>
              <a:rPr lang="en-US" sz="3200" dirty="0" err="1"/>
              <a:t>phối</a:t>
            </a:r>
            <a:r>
              <a:rPr lang="en-US" sz="3200" dirty="0"/>
              <a:t> </a:t>
            </a:r>
            <a:r>
              <a:rPr lang="en-US" sz="3200" dirty="0" err="1"/>
              <a:t>hợp</a:t>
            </a:r>
            <a:r>
              <a:rPr lang="en-US" sz="3200" dirty="0"/>
              <a:t> </a:t>
            </a:r>
            <a:r>
              <a:rPr lang="en-US" sz="3200" dirty="0" err="1"/>
              <a:t>trong</a:t>
            </a:r>
            <a:r>
              <a:rPr lang="en-US" sz="3200" dirty="0"/>
              <a:t> </a:t>
            </a:r>
            <a:r>
              <a:rPr lang="en-US" sz="3200" dirty="0" err="1"/>
              <a:t>thực</a:t>
            </a:r>
            <a:r>
              <a:rPr lang="en-US" sz="3200" dirty="0"/>
              <a:t> </a:t>
            </a:r>
            <a:r>
              <a:rPr lang="en-US" sz="3200" dirty="0" err="1"/>
              <a:t>hiện</a:t>
            </a:r>
            <a:r>
              <a:rPr lang="en-US" sz="3200" dirty="0"/>
              <a:t> </a:t>
            </a:r>
            <a:r>
              <a:rPr lang="en-US" sz="3200" dirty="0" err="1"/>
              <a:t>công</a:t>
            </a:r>
            <a:r>
              <a:rPr lang="en-US" sz="3200" dirty="0"/>
              <a:t> </a:t>
            </a:r>
            <a:r>
              <a:rPr lang="en-US" sz="3200" dirty="0" err="1"/>
              <a:t>tác</a:t>
            </a:r>
            <a:r>
              <a:rPr lang="en-US" sz="3200" dirty="0"/>
              <a:t> </a:t>
            </a:r>
            <a:r>
              <a:rPr lang="en-US" sz="3200" dirty="0" err="1"/>
              <a:t>giáo</a:t>
            </a:r>
            <a:r>
              <a:rPr lang="en-US" sz="3200" dirty="0"/>
              <a:t> </a:t>
            </a:r>
            <a:r>
              <a:rPr lang="en-US" sz="3200" dirty="0" err="1"/>
              <a:t>dục</a:t>
            </a:r>
            <a:r>
              <a:rPr lang="en-US" sz="3200" dirty="0"/>
              <a:t> </a:t>
            </a:r>
            <a:r>
              <a:rPr lang="en-US" sz="3200" dirty="0" err="1"/>
              <a:t>hòa</a:t>
            </a:r>
            <a:r>
              <a:rPr lang="en-US" sz="3200" dirty="0"/>
              <a:t> </a:t>
            </a:r>
            <a:r>
              <a:rPr lang="en-US" sz="3200" dirty="0" err="1"/>
              <a:t>nhập</a:t>
            </a:r>
            <a:r>
              <a:rPr lang="en-US" sz="3200" dirty="0"/>
              <a:t>….. (</a:t>
            </a:r>
            <a:r>
              <a:rPr lang="en-US" sz="3200" dirty="0" err="1"/>
              <a:t>theo</a:t>
            </a:r>
            <a:r>
              <a:rPr lang="en-US" sz="3200" dirty="0"/>
              <a:t> </a:t>
            </a:r>
            <a:r>
              <a:rPr lang="en-US" sz="3200" dirty="0" err="1"/>
              <a:t>các</a:t>
            </a:r>
            <a:r>
              <a:rPr lang="en-US" sz="3200" dirty="0"/>
              <a:t> </a:t>
            </a:r>
            <a:r>
              <a:rPr lang="en-US" sz="3200" dirty="0" err="1"/>
              <a:t>gợi</a:t>
            </a:r>
            <a:r>
              <a:rPr lang="en-US" sz="3200" dirty="0"/>
              <a:t> ý minh </a:t>
            </a:r>
            <a:r>
              <a:rPr lang="en-US" sz="3200" dirty="0" err="1"/>
              <a:t>chứng</a:t>
            </a:r>
            <a:r>
              <a:rPr lang="en-US" sz="3200" dirty="0"/>
              <a:t>)</a:t>
            </a:r>
          </a:p>
          <a:p>
            <a:pPr algn="just">
              <a:lnSpc>
                <a:spcPts val="3779"/>
              </a:lnSpc>
            </a:pPr>
            <a:endParaRPr lang="en-US" sz="2699" dirty="0">
              <a:solidFill>
                <a:srgbClr val="000000"/>
              </a:solidFill>
              <a:latin typeface="Times Neue Roman Bold"/>
            </a:endParaRPr>
          </a:p>
        </p:txBody>
      </p:sp>
      <p:sp>
        <p:nvSpPr>
          <p:cNvPr id="9" name="TextBox 9"/>
          <p:cNvSpPr txBox="1"/>
          <p:nvPr/>
        </p:nvSpPr>
        <p:spPr>
          <a:xfrm>
            <a:off x="1213996" y="7850505"/>
            <a:ext cx="7430150" cy="462563"/>
          </a:xfrm>
          <a:prstGeom prst="rect">
            <a:avLst/>
          </a:prstGeom>
        </p:spPr>
        <p:txBody>
          <a:bodyPr lIns="0" tIns="0" rIns="0" bIns="0" rtlCol="0" anchor="t">
            <a:spAutoFit/>
          </a:bodyPr>
          <a:lstStyle/>
          <a:p>
            <a:pPr algn="just">
              <a:lnSpc>
                <a:spcPts val="3779"/>
              </a:lnSpc>
            </a:pPr>
            <a:r>
              <a:rPr lang="en-US" sz="2699" dirty="0" smtClean="0">
                <a:solidFill>
                  <a:srgbClr val="000000"/>
                </a:solidFill>
                <a:latin typeface="Times Neue Roman Bold"/>
              </a:rPr>
              <a:t>.</a:t>
            </a:r>
            <a:endParaRPr lang="en-US" sz="2699" dirty="0">
              <a:solidFill>
                <a:srgbClr val="000000"/>
              </a:solidFill>
              <a:latin typeface="Times Neue Roman Bold"/>
            </a:endParaRPr>
          </a:p>
        </p:txBody>
      </p:sp>
      <p:pic>
        <p:nvPicPr>
          <p:cNvPr id="3" name="Picture 2">
            <a:extLst>
              <a:ext uri="{FF2B5EF4-FFF2-40B4-BE49-F238E27FC236}">
                <a16:creationId xmlns="" xmlns:a16="http://schemas.microsoft.com/office/drawing/2014/main" id="{AD7BF6F9-436C-4E9A-97E4-6AA640731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093" y="1429214"/>
            <a:ext cx="5324308" cy="51598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AED"/>
        </a:solidFill>
        <a:effectLst/>
      </p:bgPr>
    </p:bg>
    <p:spTree>
      <p:nvGrpSpPr>
        <p:cNvPr id="1" name=""/>
        <p:cNvGrpSpPr/>
        <p:nvPr/>
      </p:nvGrpSpPr>
      <p:grpSpPr>
        <a:xfrm>
          <a:off x="0" y="0"/>
          <a:ext cx="0" cy="0"/>
          <a:chOff x="0" y="0"/>
          <a:chExt cx="0" cy="0"/>
        </a:xfrm>
      </p:grpSpPr>
      <p:grpSp>
        <p:nvGrpSpPr>
          <p:cNvPr id="2" name="Group 2"/>
          <p:cNvGrpSpPr/>
          <p:nvPr/>
        </p:nvGrpSpPr>
        <p:grpSpPr>
          <a:xfrm>
            <a:off x="1046688" y="2341751"/>
            <a:ext cx="16242248" cy="7195486"/>
            <a:chOff x="0" y="0"/>
            <a:chExt cx="4843043" cy="2145519"/>
          </a:xfrm>
        </p:grpSpPr>
        <p:sp>
          <p:nvSpPr>
            <p:cNvPr id="3" name="Freeform 3"/>
            <p:cNvSpPr/>
            <p:nvPr/>
          </p:nvSpPr>
          <p:spPr>
            <a:xfrm>
              <a:off x="0" y="0"/>
              <a:ext cx="4843044" cy="2145519"/>
            </a:xfrm>
            <a:custGeom>
              <a:avLst/>
              <a:gdLst/>
              <a:ahLst/>
              <a:cxnLst/>
              <a:rect l="l" t="t" r="r" b="b"/>
              <a:pathLst>
                <a:path w="4843044" h="2145519">
                  <a:moveTo>
                    <a:pt x="0" y="0"/>
                  </a:moveTo>
                  <a:lnTo>
                    <a:pt x="4843044" y="0"/>
                  </a:lnTo>
                  <a:lnTo>
                    <a:pt x="4843044" y="2145519"/>
                  </a:lnTo>
                  <a:lnTo>
                    <a:pt x="0" y="2145519"/>
                  </a:lnTo>
                  <a:close/>
                </a:path>
              </a:pathLst>
            </a:custGeom>
            <a:solidFill>
              <a:srgbClr val="FBDEBF"/>
            </a:solidFill>
          </p:spPr>
        </p:sp>
      </p:grpSp>
      <p:sp>
        <p:nvSpPr>
          <p:cNvPr id="4" name="AutoShape 4"/>
          <p:cNvSpPr/>
          <p:nvPr/>
        </p:nvSpPr>
        <p:spPr>
          <a:xfrm>
            <a:off x="1052512" y="3031638"/>
            <a:ext cx="16230600" cy="0"/>
          </a:xfrm>
          <a:prstGeom prst="line">
            <a:avLst/>
          </a:prstGeom>
          <a:ln w="47625" cap="rnd">
            <a:solidFill>
              <a:srgbClr val="000000"/>
            </a:solidFill>
            <a:prstDash val="sysDash"/>
            <a:headEnd type="none" w="sm" len="sm"/>
            <a:tailEnd type="none" w="sm" len="sm"/>
          </a:ln>
        </p:spPr>
      </p:sp>
      <p:sp>
        <p:nvSpPr>
          <p:cNvPr id="5" name="AutoShape 5"/>
          <p:cNvSpPr/>
          <p:nvPr/>
        </p:nvSpPr>
        <p:spPr>
          <a:xfrm>
            <a:off x="1028700" y="2398435"/>
            <a:ext cx="16230600" cy="0"/>
          </a:xfrm>
          <a:prstGeom prst="line">
            <a:avLst/>
          </a:prstGeom>
          <a:ln w="47625" cap="rnd">
            <a:solidFill>
              <a:srgbClr val="000000"/>
            </a:solidFill>
            <a:prstDash val="sysDash"/>
            <a:headEnd type="none" w="sm" len="sm"/>
            <a:tailEnd type="none" w="sm" len="sm"/>
          </a:ln>
        </p:spPr>
      </p:sp>
      <p:sp>
        <p:nvSpPr>
          <p:cNvPr id="6" name="AutoShape 6"/>
          <p:cNvSpPr/>
          <p:nvPr/>
        </p:nvSpPr>
        <p:spPr>
          <a:xfrm>
            <a:off x="3426568" y="5915682"/>
            <a:ext cx="13832732" cy="0"/>
          </a:xfrm>
          <a:prstGeom prst="line">
            <a:avLst/>
          </a:prstGeom>
          <a:ln w="47625" cap="rnd">
            <a:solidFill>
              <a:srgbClr val="000000"/>
            </a:solidFill>
            <a:prstDash val="sysDash"/>
            <a:headEnd type="none" w="sm" len="sm"/>
            <a:tailEnd type="none" w="sm" len="sm"/>
          </a:ln>
        </p:spPr>
      </p:sp>
      <p:sp>
        <p:nvSpPr>
          <p:cNvPr id="7" name="AutoShape 7"/>
          <p:cNvSpPr/>
          <p:nvPr/>
        </p:nvSpPr>
        <p:spPr>
          <a:xfrm>
            <a:off x="1052512" y="9528178"/>
            <a:ext cx="16230600" cy="0"/>
          </a:xfrm>
          <a:prstGeom prst="line">
            <a:avLst/>
          </a:prstGeom>
          <a:ln w="47625" cap="rnd">
            <a:solidFill>
              <a:srgbClr val="000000"/>
            </a:solidFill>
            <a:prstDash val="sysDash"/>
            <a:headEnd type="none" w="sm" len="sm"/>
            <a:tailEnd type="none" w="sm" len="sm"/>
          </a:ln>
        </p:spPr>
      </p:sp>
      <p:sp>
        <p:nvSpPr>
          <p:cNvPr id="8" name="AutoShape 8"/>
          <p:cNvSpPr/>
          <p:nvPr/>
        </p:nvSpPr>
        <p:spPr>
          <a:xfrm rot="5400000">
            <a:off x="-2536172" y="5963307"/>
            <a:ext cx="7177368" cy="0"/>
          </a:xfrm>
          <a:prstGeom prst="line">
            <a:avLst/>
          </a:prstGeom>
          <a:ln w="47625" cap="rnd">
            <a:solidFill>
              <a:srgbClr val="000000"/>
            </a:solidFill>
            <a:prstDash val="sysDash"/>
            <a:headEnd type="none" w="sm" len="sm"/>
            <a:tailEnd type="none" w="sm" len="sm"/>
          </a:ln>
        </p:spPr>
      </p:sp>
      <p:sp>
        <p:nvSpPr>
          <p:cNvPr id="9" name="AutoShape 9"/>
          <p:cNvSpPr/>
          <p:nvPr/>
        </p:nvSpPr>
        <p:spPr>
          <a:xfrm rot="5400000">
            <a:off x="13670616" y="5939494"/>
            <a:ext cx="7129743" cy="0"/>
          </a:xfrm>
          <a:prstGeom prst="line">
            <a:avLst/>
          </a:prstGeom>
          <a:ln w="47625" cap="rnd">
            <a:solidFill>
              <a:srgbClr val="000000"/>
            </a:solidFill>
            <a:prstDash val="sysDash"/>
            <a:headEnd type="none" w="sm" len="sm"/>
            <a:tailEnd type="none" w="sm" len="sm"/>
          </a:ln>
        </p:spPr>
      </p:sp>
      <p:sp>
        <p:nvSpPr>
          <p:cNvPr id="10" name="AutoShape 10"/>
          <p:cNvSpPr/>
          <p:nvPr/>
        </p:nvSpPr>
        <p:spPr>
          <a:xfrm rot="5400000">
            <a:off x="-197835" y="5951400"/>
            <a:ext cx="7153556" cy="0"/>
          </a:xfrm>
          <a:prstGeom prst="line">
            <a:avLst/>
          </a:prstGeom>
          <a:ln w="47625" cap="rnd">
            <a:solidFill>
              <a:srgbClr val="000000"/>
            </a:solidFill>
            <a:prstDash val="sysDash"/>
            <a:headEnd type="none" w="sm" len="sm"/>
            <a:tailEnd type="none" w="sm" len="sm"/>
          </a:ln>
        </p:spPr>
      </p:sp>
      <p:sp>
        <p:nvSpPr>
          <p:cNvPr id="11" name="AutoShape 11"/>
          <p:cNvSpPr/>
          <p:nvPr/>
        </p:nvSpPr>
        <p:spPr>
          <a:xfrm rot="5400000">
            <a:off x="10494081" y="5951400"/>
            <a:ext cx="7105931" cy="0"/>
          </a:xfrm>
          <a:prstGeom prst="line">
            <a:avLst/>
          </a:prstGeom>
          <a:ln w="47625" cap="rnd">
            <a:solidFill>
              <a:srgbClr val="000000"/>
            </a:solidFill>
            <a:prstDash val="sysDash"/>
            <a:headEnd type="none" w="sm" len="sm"/>
            <a:tailEnd type="none" w="sm" len="sm"/>
          </a:ln>
        </p:spPr>
      </p:sp>
      <p:sp>
        <p:nvSpPr>
          <p:cNvPr id="12" name="AutoShape 12"/>
          <p:cNvSpPr/>
          <p:nvPr/>
        </p:nvSpPr>
        <p:spPr>
          <a:xfrm rot="5400000">
            <a:off x="3503595" y="6012032"/>
            <a:ext cx="6984667" cy="0"/>
          </a:xfrm>
          <a:prstGeom prst="line">
            <a:avLst/>
          </a:prstGeom>
          <a:ln w="47625" cap="rnd">
            <a:solidFill>
              <a:srgbClr val="000000"/>
            </a:solidFill>
            <a:prstDash val="sysDash"/>
            <a:headEnd type="none" w="sm" len="sm"/>
            <a:tailEnd type="none" w="sm" len="sm"/>
          </a:ln>
        </p:spPr>
      </p:sp>
      <p:grpSp>
        <p:nvGrpSpPr>
          <p:cNvPr id="13" name="Group 13"/>
          <p:cNvGrpSpPr>
            <a:grpSpLocks noChangeAspect="1"/>
          </p:cNvGrpSpPr>
          <p:nvPr/>
        </p:nvGrpSpPr>
        <p:grpSpPr>
          <a:xfrm>
            <a:off x="14546709" y="3355278"/>
            <a:ext cx="282047" cy="282047"/>
            <a:chOff x="0" y="0"/>
            <a:chExt cx="495300" cy="495300"/>
          </a:xfrm>
        </p:grpSpPr>
        <p:sp>
          <p:nvSpPr>
            <p:cNvPr id="14" name="Freeform 1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5" name="Freeform 1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grpSp>
        <p:nvGrpSpPr>
          <p:cNvPr id="16" name="Group 16"/>
          <p:cNvGrpSpPr>
            <a:grpSpLocks noChangeAspect="1"/>
          </p:cNvGrpSpPr>
          <p:nvPr/>
        </p:nvGrpSpPr>
        <p:grpSpPr>
          <a:xfrm>
            <a:off x="14546709" y="3763777"/>
            <a:ext cx="282047" cy="282047"/>
            <a:chOff x="0" y="0"/>
            <a:chExt cx="495300" cy="495300"/>
          </a:xfrm>
        </p:grpSpPr>
        <p:sp>
          <p:nvSpPr>
            <p:cNvPr id="17" name="Freeform 1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8" name="Freeform 1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grpSp>
        <p:nvGrpSpPr>
          <p:cNvPr id="19" name="Group 19"/>
          <p:cNvGrpSpPr>
            <a:grpSpLocks noChangeAspect="1"/>
          </p:cNvGrpSpPr>
          <p:nvPr/>
        </p:nvGrpSpPr>
        <p:grpSpPr>
          <a:xfrm>
            <a:off x="14546709" y="4191836"/>
            <a:ext cx="282047" cy="282047"/>
            <a:chOff x="0" y="0"/>
            <a:chExt cx="495300" cy="495300"/>
          </a:xfrm>
        </p:grpSpPr>
        <p:sp>
          <p:nvSpPr>
            <p:cNvPr id="20" name="Freeform 2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1" name="Freeform 2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grpSp>
        <p:nvGrpSpPr>
          <p:cNvPr id="22" name="Group 22"/>
          <p:cNvGrpSpPr>
            <a:grpSpLocks noChangeAspect="1"/>
          </p:cNvGrpSpPr>
          <p:nvPr/>
        </p:nvGrpSpPr>
        <p:grpSpPr>
          <a:xfrm>
            <a:off x="14546709" y="4598907"/>
            <a:ext cx="282047" cy="282047"/>
            <a:chOff x="0" y="0"/>
            <a:chExt cx="495300" cy="495300"/>
          </a:xfrm>
        </p:grpSpPr>
        <p:sp>
          <p:nvSpPr>
            <p:cNvPr id="23" name="Freeform 2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4" name="Freeform 2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grpSp>
        <p:nvGrpSpPr>
          <p:cNvPr id="25" name="Group 25"/>
          <p:cNvGrpSpPr>
            <a:grpSpLocks noChangeAspect="1"/>
          </p:cNvGrpSpPr>
          <p:nvPr/>
        </p:nvGrpSpPr>
        <p:grpSpPr>
          <a:xfrm>
            <a:off x="14546709" y="4990597"/>
            <a:ext cx="282047" cy="282047"/>
            <a:chOff x="0" y="0"/>
            <a:chExt cx="495300" cy="495300"/>
          </a:xfrm>
        </p:grpSpPr>
        <p:sp>
          <p:nvSpPr>
            <p:cNvPr id="26" name="Freeform 2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7" name="Freeform 2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grpSp>
        <p:nvGrpSpPr>
          <p:cNvPr id="28" name="Group 28"/>
          <p:cNvGrpSpPr>
            <a:grpSpLocks noChangeAspect="1"/>
          </p:cNvGrpSpPr>
          <p:nvPr/>
        </p:nvGrpSpPr>
        <p:grpSpPr>
          <a:xfrm>
            <a:off x="14517299" y="6512759"/>
            <a:ext cx="282047" cy="282047"/>
            <a:chOff x="0" y="0"/>
            <a:chExt cx="495300" cy="495300"/>
          </a:xfrm>
        </p:grpSpPr>
        <p:sp>
          <p:nvSpPr>
            <p:cNvPr id="29" name="Freeform 2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0" name="Freeform 3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grpSp>
        <p:nvGrpSpPr>
          <p:cNvPr id="31" name="Group 31"/>
          <p:cNvGrpSpPr>
            <a:grpSpLocks noChangeAspect="1"/>
          </p:cNvGrpSpPr>
          <p:nvPr/>
        </p:nvGrpSpPr>
        <p:grpSpPr>
          <a:xfrm>
            <a:off x="14517299" y="6921258"/>
            <a:ext cx="282047" cy="282047"/>
            <a:chOff x="0" y="0"/>
            <a:chExt cx="495300" cy="495300"/>
          </a:xfrm>
        </p:grpSpPr>
        <p:sp>
          <p:nvSpPr>
            <p:cNvPr id="32" name="Freeform 32"/>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3" name="Freeform 33"/>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grpSp>
        <p:nvGrpSpPr>
          <p:cNvPr id="34" name="Group 34"/>
          <p:cNvGrpSpPr>
            <a:grpSpLocks noChangeAspect="1"/>
          </p:cNvGrpSpPr>
          <p:nvPr/>
        </p:nvGrpSpPr>
        <p:grpSpPr>
          <a:xfrm>
            <a:off x="14517299" y="7349317"/>
            <a:ext cx="282047" cy="282047"/>
            <a:chOff x="0" y="0"/>
            <a:chExt cx="495300" cy="495300"/>
          </a:xfrm>
        </p:grpSpPr>
        <p:sp>
          <p:nvSpPr>
            <p:cNvPr id="35" name="Freeform 35"/>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6" name="Freeform 36"/>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grpSp>
        <p:nvGrpSpPr>
          <p:cNvPr id="37" name="Group 37"/>
          <p:cNvGrpSpPr>
            <a:grpSpLocks noChangeAspect="1"/>
          </p:cNvGrpSpPr>
          <p:nvPr/>
        </p:nvGrpSpPr>
        <p:grpSpPr>
          <a:xfrm>
            <a:off x="14517299" y="7756388"/>
            <a:ext cx="282047" cy="282047"/>
            <a:chOff x="0" y="0"/>
            <a:chExt cx="495300" cy="495300"/>
          </a:xfrm>
        </p:grpSpPr>
        <p:sp>
          <p:nvSpPr>
            <p:cNvPr id="38" name="Freeform 38"/>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9" name="Freeform 39"/>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grpSp>
        <p:nvGrpSpPr>
          <p:cNvPr id="40" name="Group 40"/>
          <p:cNvGrpSpPr>
            <a:grpSpLocks noChangeAspect="1"/>
          </p:cNvGrpSpPr>
          <p:nvPr/>
        </p:nvGrpSpPr>
        <p:grpSpPr>
          <a:xfrm>
            <a:off x="14517299" y="8148078"/>
            <a:ext cx="282047" cy="282047"/>
            <a:chOff x="0" y="0"/>
            <a:chExt cx="495300" cy="495300"/>
          </a:xfrm>
        </p:grpSpPr>
        <p:sp>
          <p:nvSpPr>
            <p:cNvPr id="41" name="Freeform 41"/>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42" name="Freeform 42"/>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sp>
        <p:nvSpPr>
          <p:cNvPr id="43" name="TextBox 43"/>
          <p:cNvSpPr txBox="1"/>
          <p:nvPr/>
        </p:nvSpPr>
        <p:spPr>
          <a:xfrm>
            <a:off x="1534604" y="376238"/>
            <a:ext cx="14446924" cy="688975"/>
          </a:xfrm>
          <a:prstGeom prst="rect">
            <a:avLst/>
          </a:prstGeom>
        </p:spPr>
        <p:txBody>
          <a:bodyPr lIns="0" tIns="0" rIns="0" bIns="0" rtlCol="0" anchor="t">
            <a:spAutoFit/>
          </a:bodyPr>
          <a:lstStyle/>
          <a:p>
            <a:pPr>
              <a:lnSpc>
                <a:spcPts val="5600"/>
              </a:lnSpc>
            </a:pPr>
            <a:r>
              <a:rPr lang="en-US" sz="4000" dirty="0">
                <a:solidFill>
                  <a:srgbClr val="000000"/>
                </a:solidFill>
                <a:latin typeface="Calistoga Bold"/>
              </a:rPr>
              <a:t>4. </a:t>
            </a:r>
            <a:r>
              <a:rPr lang="en-US" sz="4000" dirty="0" err="1">
                <a:solidFill>
                  <a:srgbClr val="000000"/>
                </a:solidFill>
                <a:latin typeface="Calistoga Bold"/>
              </a:rPr>
              <a:t>Gợi</a:t>
            </a:r>
            <a:r>
              <a:rPr lang="en-US" sz="4000" dirty="0">
                <a:solidFill>
                  <a:srgbClr val="000000"/>
                </a:solidFill>
                <a:latin typeface="Calistoga Bold"/>
              </a:rPr>
              <a:t> ý minh </a:t>
            </a:r>
            <a:r>
              <a:rPr lang="en-US" sz="4000" dirty="0" err="1">
                <a:solidFill>
                  <a:srgbClr val="000000"/>
                </a:solidFill>
                <a:latin typeface="Calistoga Bold"/>
              </a:rPr>
              <a:t>chứng</a:t>
            </a:r>
            <a:r>
              <a:rPr lang="en-US" sz="4000" dirty="0">
                <a:solidFill>
                  <a:srgbClr val="000000"/>
                </a:solidFill>
                <a:latin typeface="Calistoga Bold"/>
              </a:rPr>
              <a:t> </a:t>
            </a:r>
            <a:r>
              <a:rPr lang="en-US" sz="4000" dirty="0" err="1">
                <a:solidFill>
                  <a:srgbClr val="000000"/>
                </a:solidFill>
                <a:latin typeface="Calistoga Bold"/>
              </a:rPr>
              <a:t>tiêu</a:t>
            </a:r>
            <a:r>
              <a:rPr lang="en-US" sz="4000" dirty="0">
                <a:solidFill>
                  <a:srgbClr val="000000"/>
                </a:solidFill>
                <a:latin typeface="Calistoga Bold"/>
              </a:rPr>
              <a:t> </a:t>
            </a:r>
            <a:r>
              <a:rPr lang="en-US" sz="4000" dirty="0" err="1">
                <a:solidFill>
                  <a:srgbClr val="000000"/>
                </a:solidFill>
                <a:latin typeface="Calistoga Bold"/>
              </a:rPr>
              <a:t>chí</a:t>
            </a:r>
            <a:r>
              <a:rPr lang="en-US" sz="4000" dirty="0">
                <a:solidFill>
                  <a:srgbClr val="000000"/>
                </a:solidFill>
                <a:latin typeface="Calistoga Bold"/>
              </a:rPr>
              <a:t> </a:t>
            </a:r>
            <a:r>
              <a:rPr lang="en-US" sz="4000" dirty="0" err="1">
                <a:solidFill>
                  <a:srgbClr val="000000"/>
                </a:solidFill>
                <a:latin typeface="Calistoga Bold"/>
              </a:rPr>
              <a:t>đánh</a:t>
            </a:r>
            <a:r>
              <a:rPr lang="en-US" sz="4000" dirty="0">
                <a:solidFill>
                  <a:srgbClr val="000000"/>
                </a:solidFill>
                <a:latin typeface="Calistoga Bold"/>
              </a:rPr>
              <a:t> </a:t>
            </a:r>
            <a:r>
              <a:rPr lang="en-US" sz="4000" dirty="0" err="1">
                <a:solidFill>
                  <a:srgbClr val="000000"/>
                </a:solidFill>
                <a:latin typeface="Calistoga Bold"/>
              </a:rPr>
              <a:t>giá</a:t>
            </a:r>
            <a:endParaRPr lang="en-US" sz="4000" dirty="0">
              <a:solidFill>
                <a:srgbClr val="000000"/>
              </a:solidFill>
              <a:latin typeface="Calistoga Bold"/>
            </a:endParaRPr>
          </a:p>
        </p:txBody>
      </p:sp>
      <p:sp>
        <p:nvSpPr>
          <p:cNvPr id="44" name="TextBox 44"/>
          <p:cNvSpPr txBox="1"/>
          <p:nvPr/>
        </p:nvSpPr>
        <p:spPr>
          <a:xfrm>
            <a:off x="1956501" y="1316058"/>
            <a:ext cx="15255174" cy="1626343"/>
          </a:xfrm>
          <a:prstGeom prst="rect">
            <a:avLst/>
          </a:prstGeom>
        </p:spPr>
        <p:txBody>
          <a:bodyPr lIns="0" tIns="0" rIns="0" bIns="0" rtlCol="0" anchor="t">
            <a:spAutoFit/>
          </a:bodyPr>
          <a:lstStyle/>
          <a:p>
            <a:pPr algn="just">
              <a:lnSpc>
                <a:spcPts val="4340"/>
              </a:lnSpc>
            </a:pPr>
            <a:r>
              <a:rPr lang="en-US" sz="3099" dirty="0">
                <a:solidFill>
                  <a:srgbClr val="000000"/>
                </a:solidFill>
                <a:latin typeface="Times Neue Roman Bold Italics"/>
                <a:hlinkClick r:id="rId2" action="ppaction://hlinkfile"/>
              </a:rPr>
              <a:t>4.1. </a:t>
            </a:r>
            <a:r>
              <a:rPr lang="en-US" sz="3099" dirty="0" err="1">
                <a:solidFill>
                  <a:srgbClr val="000000"/>
                </a:solidFill>
                <a:latin typeface="Times Neue Roman Bold Italics"/>
                <a:hlinkClick r:id="rId2" action="ppaction://hlinkfile"/>
              </a:rPr>
              <a:t>Khả</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năng</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tiếp</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cận</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và</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sự</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công</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bằng</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trong</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tiếp</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cận</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cơ</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hội</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học</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tập</a:t>
            </a:r>
            <a:endParaRPr lang="en-US" sz="3099" dirty="0">
              <a:solidFill>
                <a:srgbClr val="000000"/>
              </a:solidFill>
              <a:latin typeface="Times Neue Roman Bold Italics"/>
            </a:endParaRPr>
          </a:p>
          <a:p>
            <a:pPr algn="just">
              <a:lnSpc>
                <a:spcPts val="4340"/>
              </a:lnSpc>
            </a:pPr>
            <a:endParaRPr lang="en-US" sz="3099" dirty="0">
              <a:solidFill>
                <a:srgbClr val="000000"/>
              </a:solidFill>
              <a:latin typeface="Times Neue Roman Bold Italics"/>
            </a:endParaRPr>
          </a:p>
          <a:p>
            <a:pPr algn="just">
              <a:lnSpc>
                <a:spcPts val="4340"/>
              </a:lnSpc>
            </a:pPr>
            <a:endParaRPr lang="en-US" sz="3099" dirty="0">
              <a:solidFill>
                <a:srgbClr val="000000"/>
              </a:solidFill>
              <a:latin typeface="Times Neue Roman Bold Italics"/>
            </a:endParaRPr>
          </a:p>
        </p:txBody>
      </p:sp>
      <p:sp>
        <p:nvSpPr>
          <p:cNvPr id="45" name="TextBox 45"/>
          <p:cNvSpPr txBox="1"/>
          <p:nvPr/>
        </p:nvSpPr>
        <p:spPr>
          <a:xfrm>
            <a:off x="1286671" y="2495887"/>
            <a:ext cx="1491913" cy="439736"/>
          </a:xfrm>
          <a:prstGeom prst="rect">
            <a:avLst/>
          </a:prstGeom>
        </p:spPr>
        <p:txBody>
          <a:bodyPr wrap="square" lIns="0" tIns="0" rIns="0" bIns="0" rtlCol="0" anchor="t">
            <a:spAutoFit/>
          </a:bodyPr>
          <a:lstStyle/>
          <a:p>
            <a:pPr algn="ctr">
              <a:lnSpc>
                <a:spcPts val="3640"/>
              </a:lnSpc>
            </a:pPr>
            <a:r>
              <a:rPr lang="en-US" sz="2600">
                <a:solidFill>
                  <a:srgbClr val="000000"/>
                </a:solidFill>
                <a:latin typeface="Times Neue Roman Bold"/>
              </a:rPr>
              <a:t>Nội dung</a:t>
            </a:r>
          </a:p>
        </p:txBody>
      </p:sp>
      <p:sp>
        <p:nvSpPr>
          <p:cNvPr id="46" name="TextBox 46"/>
          <p:cNvSpPr txBox="1"/>
          <p:nvPr/>
        </p:nvSpPr>
        <p:spPr>
          <a:xfrm>
            <a:off x="4370476" y="2495887"/>
            <a:ext cx="1513203" cy="439736"/>
          </a:xfrm>
          <a:prstGeom prst="rect">
            <a:avLst/>
          </a:prstGeom>
        </p:spPr>
        <p:txBody>
          <a:bodyPr wrap="square" lIns="0" tIns="0" rIns="0" bIns="0" rtlCol="0" anchor="t">
            <a:spAutoFit/>
          </a:bodyPr>
          <a:lstStyle/>
          <a:p>
            <a:pPr algn="ctr">
              <a:lnSpc>
                <a:spcPts val="3640"/>
              </a:lnSpc>
            </a:pPr>
            <a:r>
              <a:rPr lang="en-US" sz="2600" dirty="0" err="1">
                <a:solidFill>
                  <a:srgbClr val="000000"/>
                </a:solidFill>
                <a:latin typeface="Times Neue Roman Bold"/>
              </a:rPr>
              <a:t>Tiêu</a:t>
            </a:r>
            <a:r>
              <a:rPr lang="en-US" sz="2600" dirty="0">
                <a:solidFill>
                  <a:srgbClr val="000000"/>
                </a:solidFill>
                <a:latin typeface="Times Neue Roman Bold"/>
              </a:rPr>
              <a:t>  </a:t>
            </a:r>
            <a:r>
              <a:rPr lang="en-US" sz="2600" dirty="0" err="1">
                <a:solidFill>
                  <a:srgbClr val="000000"/>
                </a:solidFill>
                <a:latin typeface="Times Neue Roman Bold"/>
              </a:rPr>
              <a:t>chí</a:t>
            </a:r>
            <a:endParaRPr lang="en-US" sz="2600" dirty="0">
              <a:solidFill>
                <a:srgbClr val="000000"/>
              </a:solidFill>
              <a:latin typeface="Times Neue Roman Bold"/>
            </a:endParaRPr>
          </a:p>
        </p:txBody>
      </p:sp>
      <p:sp>
        <p:nvSpPr>
          <p:cNvPr id="47" name="TextBox 47"/>
          <p:cNvSpPr txBox="1"/>
          <p:nvPr/>
        </p:nvSpPr>
        <p:spPr>
          <a:xfrm>
            <a:off x="1234851" y="4788928"/>
            <a:ext cx="1757410" cy="2836545"/>
          </a:xfrm>
          <a:prstGeom prst="rect">
            <a:avLst/>
          </a:prstGeom>
        </p:spPr>
        <p:txBody>
          <a:bodyPr lIns="0" tIns="0" rIns="0" bIns="0" rtlCol="0" anchor="t">
            <a:spAutoFit/>
          </a:bodyPr>
          <a:lstStyle/>
          <a:p>
            <a:pPr algn="just">
              <a:lnSpc>
                <a:spcPts val="3780"/>
              </a:lnSpc>
            </a:pPr>
            <a:r>
              <a:rPr lang="en-US" sz="2700">
                <a:solidFill>
                  <a:srgbClr val="000000"/>
                </a:solidFill>
                <a:latin typeface="Times Neue Roman Bold"/>
              </a:rPr>
              <a:t>Khả năng tiếp cận và sự công bằng trong tiếp cận cơ hội học tập </a:t>
            </a:r>
          </a:p>
        </p:txBody>
      </p:sp>
      <p:sp>
        <p:nvSpPr>
          <p:cNvPr id="48" name="TextBox 48"/>
          <p:cNvSpPr txBox="1"/>
          <p:nvPr/>
        </p:nvSpPr>
        <p:spPr>
          <a:xfrm>
            <a:off x="3680570" y="3187409"/>
            <a:ext cx="2858604" cy="2501265"/>
          </a:xfrm>
          <a:prstGeom prst="rect">
            <a:avLst/>
          </a:prstGeom>
        </p:spPr>
        <p:txBody>
          <a:bodyPr lIns="0" tIns="0" rIns="0" bIns="0" rtlCol="0" anchor="t">
            <a:spAutoFit/>
          </a:bodyPr>
          <a:lstStyle/>
          <a:p>
            <a:pPr algn="just">
              <a:lnSpc>
                <a:spcPts val="3359"/>
              </a:lnSpc>
            </a:pPr>
            <a:r>
              <a:rPr lang="en-US" sz="2400" dirty="0" err="1">
                <a:solidFill>
                  <a:srgbClr val="100F0D"/>
                </a:solidFill>
                <a:latin typeface="Times Neue Roman Bold"/>
              </a:rPr>
              <a:t>Tiêu</a:t>
            </a:r>
            <a:r>
              <a:rPr lang="en-US" sz="2400" dirty="0">
                <a:solidFill>
                  <a:srgbClr val="100F0D"/>
                </a:solidFill>
                <a:latin typeface="Times Neue Roman Bold"/>
              </a:rPr>
              <a:t> </a:t>
            </a:r>
            <a:r>
              <a:rPr lang="en-US" sz="2400" dirty="0" err="1">
                <a:solidFill>
                  <a:srgbClr val="100F0D"/>
                </a:solidFill>
                <a:latin typeface="Times Neue Roman Bold"/>
              </a:rPr>
              <a:t>chí</a:t>
            </a:r>
            <a:r>
              <a:rPr lang="en-US" sz="2400" dirty="0">
                <a:solidFill>
                  <a:srgbClr val="100F0D"/>
                </a:solidFill>
                <a:latin typeface="Times Neue Roman Bold"/>
              </a:rPr>
              <a:t> 1.</a:t>
            </a:r>
            <a:r>
              <a:rPr lang="en-US" sz="2400" dirty="0">
                <a:solidFill>
                  <a:srgbClr val="000000"/>
                </a:solidFill>
                <a:latin typeface="Times Neue Roman Bold"/>
              </a:rPr>
              <a:t> </a:t>
            </a:r>
            <a:r>
              <a:rPr lang="en-US" sz="2400" dirty="0" err="1">
                <a:solidFill>
                  <a:srgbClr val="000000"/>
                </a:solidFill>
                <a:latin typeface="Times Neue Roman"/>
              </a:rPr>
              <a:t>Bé</a:t>
            </a:r>
            <a:r>
              <a:rPr lang="en-US" sz="2400" dirty="0">
                <a:solidFill>
                  <a:srgbClr val="000000"/>
                </a:solidFill>
                <a:latin typeface="Times Neue Roman"/>
              </a:rPr>
              <a:t> </a:t>
            </a:r>
            <a:r>
              <a:rPr lang="en-US" sz="2400" dirty="0" err="1">
                <a:solidFill>
                  <a:srgbClr val="000000"/>
                </a:solidFill>
                <a:latin typeface="Times Neue Roman"/>
              </a:rPr>
              <a:t>trai</a:t>
            </a:r>
            <a:r>
              <a:rPr lang="en-US" sz="2400" dirty="0">
                <a:solidFill>
                  <a:srgbClr val="000000"/>
                </a:solidFill>
                <a:latin typeface="Times Neue Roman"/>
              </a:rPr>
              <a:t> </a:t>
            </a:r>
            <a:r>
              <a:rPr lang="en-US" sz="2400" dirty="0" err="1">
                <a:solidFill>
                  <a:srgbClr val="000000"/>
                </a:solidFill>
                <a:latin typeface="Times Neue Roman"/>
              </a:rPr>
              <a:t>và</a:t>
            </a:r>
            <a:r>
              <a:rPr lang="en-US" sz="2400" dirty="0">
                <a:solidFill>
                  <a:srgbClr val="000000"/>
                </a:solidFill>
                <a:latin typeface="Times Neue Roman"/>
              </a:rPr>
              <a:t> </a:t>
            </a:r>
            <a:r>
              <a:rPr lang="en-US" sz="2400" dirty="0" err="1">
                <a:solidFill>
                  <a:srgbClr val="000000"/>
                </a:solidFill>
                <a:latin typeface="Times Neue Roman"/>
              </a:rPr>
              <a:t>bé</a:t>
            </a:r>
            <a:r>
              <a:rPr lang="en-US" sz="2400" dirty="0">
                <a:solidFill>
                  <a:srgbClr val="000000"/>
                </a:solidFill>
                <a:latin typeface="Times Neue Roman"/>
              </a:rPr>
              <a:t> </a:t>
            </a:r>
            <a:r>
              <a:rPr lang="en-US" sz="2400" dirty="0" err="1">
                <a:solidFill>
                  <a:srgbClr val="000000"/>
                </a:solidFill>
                <a:latin typeface="Times Neue Roman"/>
              </a:rPr>
              <a:t>gái</a:t>
            </a:r>
            <a:r>
              <a:rPr lang="en-US" sz="2400" dirty="0">
                <a:solidFill>
                  <a:srgbClr val="000000"/>
                </a:solidFill>
                <a:latin typeface="Times Neue Roman"/>
              </a:rPr>
              <a:t> </a:t>
            </a:r>
            <a:r>
              <a:rPr lang="en-US" sz="2400" dirty="0" err="1">
                <a:solidFill>
                  <a:srgbClr val="000000"/>
                </a:solidFill>
                <a:latin typeface="Times Neue Roman"/>
              </a:rPr>
              <a:t>đều</a:t>
            </a:r>
            <a:r>
              <a:rPr lang="en-US" sz="2400" dirty="0">
                <a:solidFill>
                  <a:srgbClr val="000000"/>
                </a:solidFill>
                <a:latin typeface="Times Neue Roman"/>
              </a:rPr>
              <a:t> </a:t>
            </a:r>
            <a:r>
              <a:rPr lang="en-US" sz="2400" dirty="0" err="1">
                <a:solidFill>
                  <a:srgbClr val="000000"/>
                </a:solidFill>
                <a:latin typeface="Times Neue Roman"/>
              </a:rPr>
              <a:t>có</a:t>
            </a:r>
            <a:r>
              <a:rPr lang="en-US" sz="2400" dirty="0">
                <a:solidFill>
                  <a:srgbClr val="000000"/>
                </a:solidFill>
                <a:latin typeface="Times Neue Roman"/>
              </a:rPr>
              <a:t> </a:t>
            </a:r>
            <a:r>
              <a:rPr lang="en-US" sz="2400" dirty="0" err="1">
                <a:solidFill>
                  <a:srgbClr val="000000"/>
                </a:solidFill>
                <a:latin typeface="Times Neue Roman"/>
              </a:rPr>
              <a:t>cơ</a:t>
            </a:r>
            <a:r>
              <a:rPr lang="en-US" sz="2400" dirty="0">
                <a:solidFill>
                  <a:srgbClr val="000000"/>
                </a:solidFill>
                <a:latin typeface="Times Neue Roman"/>
              </a:rPr>
              <a:t> </a:t>
            </a:r>
            <a:r>
              <a:rPr lang="en-US" sz="2400" dirty="0" err="1">
                <a:solidFill>
                  <a:srgbClr val="000000"/>
                </a:solidFill>
                <a:latin typeface="Times Neue Roman"/>
              </a:rPr>
              <a:t>hội</a:t>
            </a:r>
            <a:r>
              <a:rPr lang="en-US" sz="2400" dirty="0">
                <a:solidFill>
                  <a:srgbClr val="000000"/>
                </a:solidFill>
                <a:latin typeface="Times Neue Roman"/>
              </a:rPr>
              <a:t> </a:t>
            </a:r>
            <a:r>
              <a:rPr lang="en-US" sz="2400" dirty="0" err="1">
                <a:solidFill>
                  <a:srgbClr val="000000"/>
                </a:solidFill>
                <a:latin typeface="Times Neue Roman"/>
              </a:rPr>
              <a:t>như</a:t>
            </a:r>
            <a:r>
              <a:rPr lang="en-US" sz="2400" dirty="0">
                <a:solidFill>
                  <a:srgbClr val="000000"/>
                </a:solidFill>
                <a:latin typeface="Times Neue Roman"/>
              </a:rPr>
              <a:t> </a:t>
            </a:r>
            <a:r>
              <a:rPr lang="en-US" sz="2400" dirty="0" err="1">
                <a:solidFill>
                  <a:srgbClr val="000000"/>
                </a:solidFill>
                <a:latin typeface="Times Neue Roman"/>
              </a:rPr>
              <a:t>nhau</a:t>
            </a:r>
            <a:r>
              <a:rPr lang="en-US" sz="2400" dirty="0">
                <a:solidFill>
                  <a:srgbClr val="000000"/>
                </a:solidFill>
                <a:latin typeface="Times Neue Roman"/>
              </a:rPr>
              <a:t> </a:t>
            </a:r>
            <a:r>
              <a:rPr lang="en-US" sz="2400" dirty="0" err="1">
                <a:solidFill>
                  <a:srgbClr val="000000"/>
                </a:solidFill>
                <a:latin typeface="Times Neue Roman"/>
              </a:rPr>
              <a:t>trong</a:t>
            </a:r>
            <a:r>
              <a:rPr lang="en-US" sz="2400" dirty="0">
                <a:solidFill>
                  <a:srgbClr val="000000"/>
                </a:solidFill>
                <a:latin typeface="Times Neue Roman"/>
              </a:rPr>
              <a:t> </a:t>
            </a:r>
            <a:r>
              <a:rPr lang="en-US" sz="2400" dirty="0" err="1">
                <a:solidFill>
                  <a:srgbClr val="000000"/>
                </a:solidFill>
                <a:latin typeface="Times Neue Roman"/>
              </a:rPr>
              <a:t>việc</a:t>
            </a:r>
            <a:r>
              <a:rPr lang="en-US" sz="2400" dirty="0">
                <a:solidFill>
                  <a:srgbClr val="000000"/>
                </a:solidFill>
                <a:latin typeface="Times Neue Roman"/>
              </a:rPr>
              <a:t> </a:t>
            </a:r>
            <a:r>
              <a:rPr lang="en-US" sz="2400" dirty="0" err="1">
                <a:solidFill>
                  <a:srgbClr val="000000"/>
                </a:solidFill>
                <a:latin typeface="Times Neue Roman"/>
              </a:rPr>
              <a:t>tiếp</a:t>
            </a:r>
            <a:r>
              <a:rPr lang="en-US" sz="2400" dirty="0">
                <a:solidFill>
                  <a:srgbClr val="000000"/>
                </a:solidFill>
                <a:latin typeface="Times Neue Roman"/>
              </a:rPr>
              <a:t> </a:t>
            </a:r>
            <a:r>
              <a:rPr lang="en-US" sz="2400" dirty="0" err="1">
                <a:solidFill>
                  <a:srgbClr val="000000"/>
                </a:solidFill>
                <a:latin typeface="Times Neue Roman"/>
              </a:rPr>
              <a:t>cận</a:t>
            </a:r>
            <a:r>
              <a:rPr lang="en-US" sz="2400" dirty="0">
                <a:solidFill>
                  <a:srgbClr val="000000"/>
                </a:solidFill>
                <a:latin typeface="Times Neue Roman"/>
              </a:rPr>
              <a:t> </a:t>
            </a:r>
            <a:r>
              <a:rPr lang="en-US" sz="2400" dirty="0" err="1">
                <a:solidFill>
                  <a:srgbClr val="000000"/>
                </a:solidFill>
                <a:latin typeface="Times Neue Roman"/>
              </a:rPr>
              <a:t>các</a:t>
            </a:r>
            <a:r>
              <a:rPr lang="en-US" sz="2400" dirty="0">
                <a:solidFill>
                  <a:srgbClr val="000000"/>
                </a:solidFill>
                <a:latin typeface="Times Neue Roman"/>
              </a:rPr>
              <a:t> </a:t>
            </a:r>
            <a:r>
              <a:rPr lang="en-US" sz="2400" dirty="0" err="1">
                <a:solidFill>
                  <a:srgbClr val="000000"/>
                </a:solidFill>
                <a:latin typeface="Times Neue Roman"/>
              </a:rPr>
              <a:t>hình</a:t>
            </a:r>
            <a:r>
              <a:rPr lang="en-US" sz="2400" dirty="0">
                <a:solidFill>
                  <a:srgbClr val="000000"/>
                </a:solidFill>
                <a:latin typeface="Times Neue Roman"/>
              </a:rPr>
              <a:t> </a:t>
            </a:r>
            <a:r>
              <a:rPr lang="en-US" sz="2400" dirty="0" err="1">
                <a:solidFill>
                  <a:srgbClr val="000000"/>
                </a:solidFill>
                <a:latin typeface="Times Neue Roman"/>
              </a:rPr>
              <a:t>thức</a:t>
            </a:r>
            <a:r>
              <a:rPr lang="en-US" sz="2400" dirty="0">
                <a:solidFill>
                  <a:srgbClr val="000000"/>
                </a:solidFill>
                <a:latin typeface="Times Neue Roman"/>
              </a:rPr>
              <a:t>, </a:t>
            </a:r>
            <a:r>
              <a:rPr lang="en-US" sz="2400" dirty="0" err="1">
                <a:solidFill>
                  <a:srgbClr val="000000"/>
                </a:solidFill>
                <a:latin typeface="Times Neue Roman"/>
              </a:rPr>
              <a:t>mức</a:t>
            </a:r>
            <a:r>
              <a:rPr lang="en-US" sz="2400" dirty="0">
                <a:solidFill>
                  <a:srgbClr val="000000"/>
                </a:solidFill>
                <a:latin typeface="Times Neue Roman"/>
              </a:rPr>
              <a:t> </a:t>
            </a:r>
            <a:r>
              <a:rPr lang="en-US" sz="2400" dirty="0" err="1">
                <a:solidFill>
                  <a:srgbClr val="000000"/>
                </a:solidFill>
                <a:latin typeface="Times Neue Roman"/>
              </a:rPr>
              <a:t>độ</a:t>
            </a:r>
            <a:r>
              <a:rPr lang="en-US" sz="2400" dirty="0">
                <a:solidFill>
                  <a:srgbClr val="000000"/>
                </a:solidFill>
                <a:latin typeface="Times Neue Roman"/>
              </a:rPr>
              <a:t> </a:t>
            </a:r>
            <a:r>
              <a:rPr lang="en-US" sz="2400" dirty="0" err="1">
                <a:solidFill>
                  <a:srgbClr val="000000"/>
                </a:solidFill>
                <a:latin typeface="Times Neue Roman"/>
              </a:rPr>
              <a:t>hỗ</a:t>
            </a:r>
            <a:r>
              <a:rPr lang="en-US" sz="2400" dirty="0">
                <a:solidFill>
                  <a:srgbClr val="000000"/>
                </a:solidFill>
                <a:latin typeface="Times Neue Roman"/>
              </a:rPr>
              <a:t> </a:t>
            </a:r>
            <a:r>
              <a:rPr lang="en-US" sz="2400" dirty="0" err="1">
                <a:solidFill>
                  <a:srgbClr val="000000"/>
                </a:solidFill>
                <a:latin typeface="Times Neue Roman"/>
              </a:rPr>
              <a:t>trợ</a:t>
            </a:r>
            <a:r>
              <a:rPr lang="en-US" sz="2400" dirty="0">
                <a:solidFill>
                  <a:srgbClr val="000000"/>
                </a:solidFill>
                <a:latin typeface="Times Neue Roman"/>
              </a:rPr>
              <a:t> </a:t>
            </a:r>
            <a:r>
              <a:rPr lang="en-US" sz="2400" dirty="0" err="1">
                <a:solidFill>
                  <a:srgbClr val="000000"/>
                </a:solidFill>
                <a:latin typeface="Times Neue Roman"/>
              </a:rPr>
              <a:t>và</a:t>
            </a:r>
            <a:r>
              <a:rPr lang="en-US" sz="2400" dirty="0">
                <a:solidFill>
                  <a:srgbClr val="000000"/>
                </a:solidFill>
                <a:latin typeface="Times Neue Roman"/>
              </a:rPr>
              <a:t> </a:t>
            </a:r>
            <a:r>
              <a:rPr lang="en-US" sz="2400" dirty="0" err="1">
                <a:solidFill>
                  <a:srgbClr val="000000"/>
                </a:solidFill>
                <a:latin typeface="Times Neue Roman"/>
              </a:rPr>
              <a:t>tham</a:t>
            </a:r>
            <a:r>
              <a:rPr lang="en-US" sz="2400" dirty="0">
                <a:solidFill>
                  <a:srgbClr val="000000"/>
                </a:solidFill>
                <a:latin typeface="Times Neue Roman"/>
              </a:rPr>
              <a:t> </a:t>
            </a:r>
            <a:r>
              <a:rPr lang="en-US" sz="2400" dirty="0" err="1">
                <a:solidFill>
                  <a:srgbClr val="000000"/>
                </a:solidFill>
                <a:latin typeface="Times Neue Roman"/>
              </a:rPr>
              <a:t>gia</a:t>
            </a:r>
            <a:r>
              <a:rPr lang="en-US" sz="2400" dirty="0">
                <a:solidFill>
                  <a:srgbClr val="000000"/>
                </a:solidFill>
                <a:latin typeface="Times Neue Roman"/>
              </a:rPr>
              <a:t>.</a:t>
            </a:r>
          </a:p>
        </p:txBody>
      </p:sp>
      <p:sp>
        <p:nvSpPr>
          <p:cNvPr id="49" name="TextBox 49"/>
          <p:cNvSpPr txBox="1"/>
          <p:nvPr/>
        </p:nvSpPr>
        <p:spPr>
          <a:xfrm>
            <a:off x="8228033" y="2495886"/>
            <a:ext cx="4940945" cy="438785"/>
          </a:xfrm>
          <a:prstGeom prst="rect">
            <a:avLst/>
          </a:prstGeom>
        </p:spPr>
        <p:txBody>
          <a:bodyPr lIns="0" tIns="0" rIns="0" bIns="0" rtlCol="0" anchor="t">
            <a:spAutoFit/>
          </a:bodyPr>
          <a:lstStyle/>
          <a:p>
            <a:pPr algn="ctr">
              <a:lnSpc>
                <a:spcPts val="3640"/>
              </a:lnSpc>
            </a:pPr>
            <a:r>
              <a:rPr lang="en-US" sz="2600">
                <a:solidFill>
                  <a:srgbClr val="000000"/>
                </a:solidFill>
                <a:latin typeface="Times Neue Roman Bold"/>
              </a:rPr>
              <a:t>Gợi ý minh chứng / Cụ thể tiêu chí </a:t>
            </a:r>
          </a:p>
        </p:txBody>
      </p:sp>
      <p:sp>
        <p:nvSpPr>
          <p:cNvPr id="50" name="TextBox 50"/>
          <p:cNvSpPr txBox="1"/>
          <p:nvPr/>
        </p:nvSpPr>
        <p:spPr>
          <a:xfrm>
            <a:off x="7150639" y="3187409"/>
            <a:ext cx="6662249" cy="1712777"/>
          </a:xfrm>
          <a:prstGeom prst="rect">
            <a:avLst/>
          </a:prstGeom>
        </p:spPr>
        <p:txBody>
          <a:bodyPr lIns="0" tIns="0" rIns="0" bIns="0" rtlCol="0" anchor="t">
            <a:spAutoFit/>
          </a:bodyPr>
          <a:lstStyle/>
          <a:p>
            <a:pPr algn="just">
              <a:lnSpc>
                <a:spcPts val="3359"/>
              </a:lnSpc>
            </a:pPr>
            <a:r>
              <a:rPr lang="en-US" sz="2400">
                <a:solidFill>
                  <a:srgbClr val="100F0D"/>
                </a:solidFill>
                <a:latin typeface="Times Neue Roman"/>
              </a:rPr>
              <a:t>-Không có sự phân biệt về giới tính khi trẻ tham gia chương trình học. </a:t>
            </a:r>
          </a:p>
          <a:p>
            <a:pPr algn="just">
              <a:lnSpc>
                <a:spcPts val="3359"/>
              </a:lnSpc>
            </a:pPr>
            <a:r>
              <a:rPr lang="en-US" sz="2400">
                <a:solidFill>
                  <a:srgbClr val="100F0D"/>
                </a:solidFill>
                <a:latin typeface="Times Neue Roman" panose="020B0604020202020204" charset="0"/>
              </a:rPr>
              <a:t>- Môi trường có sự đáp ứng cho cả trẻ trai, trẻ gái (nhà vệ sinh cho bé trai, bé gái riêng).</a:t>
            </a:r>
          </a:p>
        </p:txBody>
      </p:sp>
      <p:sp>
        <p:nvSpPr>
          <p:cNvPr id="51" name="TextBox 51"/>
          <p:cNvSpPr txBox="1"/>
          <p:nvPr/>
        </p:nvSpPr>
        <p:spPr>
          <a:xfrm>
            <a:off x="15038579" y="2495886"/>
            <a:ext cx="1128117" cy="438785"/>
          </a:xfrm>
          <a:prstGeom prst="rect">
            <a:avLst/>
          </a:prstGeom>
        </p:spPr>
        <p:txBody>
          <a:bodyPr lIns="0" tIns="0" rIns="0" bIns="0" rtlCol="0" anchor="t">
            <a:spAutoFit/>
          </a:bodyPr>
          <a:lstStyle/>
          <a:p>
            <a:pPr algn="ctr">
              <a:lnSpc>
                <a:spcPts val="3640"/>
              </a:lnSpc>
            </a:pPr>
            <a:r>
              <a:rPr lang="en-US" sz="2600">
                <a:solidFill>
                  <a:srgbClr val="000000"/>
                </a:solidFill>
                <a:latin typeface="Times Neue Roman Bold"/>
              </a:rPr>
              <a:t>Kết quả</a:t>
            </a:r>
          </a:p>
        </p:txBody>
      </p:sp>
      <p:sp>
        <p:nvSpPr>
          <p:cNvPr id="53" name="TextBox 53"/>
          <p:cNvSpPr txBox="1"/>
          <p:nvPr/>
        </p:nvSpPr>
        <p:spPr>
          <a:xfrm>
            <a:off x="3651908" y="5980118"/>
            <a:ext cx="2915928" cy="3339465"/>
          </a:xfrm>
          <a:prstGeom prst="rect">
            <a:avLst/>
          </a:prstGeom>
        </p:spPr>
        <p:txBody>
          <a:bodyPr lIns="0" tIns="0" rIns="0" bIns="0" rtlCol="0" anchor="t">
            <a:spAutoFit/>
          </a:bodyPr>
          <a:lstStyle/>
          <a:p>
            <a:pPr algn="just">
              <a:lnSpc>
                <a:spcPts val="3359"/>
              </a:lnSpc>
            </a:pPr>
            <a:r>
              <a:rPr lang="en-US" sz="2400">
                <a:solidFill>
                  <a:srgbClr val="100F0D"/>
                </a:solidFill>
                <a:latin typeface="Times Neue Roman Bold"/>
              </a:rPr>
              <a:t>Tiêu chí 2. </a:t>
            </a:r>
            <a:r>
              <a:rPr lang="en-US" sz="2400">
                <a:solidFill>
                  <a:srgbClr val="100F0D"/>
                </a:solidFill>
                <a:latin typeface="Times Neue Roman"/>
              </a:rPr>
              <a:t>Trẻ em ở các nhóm gia đình có thu nhập thấp có thể tiếp cận hoạt động phục vụ và có cơ hội bình đẳng như trẻ em ở các nhóm gia đình có thu nhập cao.</a:t>
            </a:r>
          </a:p>
        </p:txBody>
      </p:sp>
      <p:sp>
        <p:nvSpPr>
          <p:cNvPr id="54" name="TextBox 54"/>
          <p:cNvSpPr txBox="1"/>
          <p:nvPr/>
        </p:nvSpPr>
        <p:spPr>
          <a:xfrm>
            <a:off x="7150639" y="6162223"/>
            <a:ext cx="6662249" cy="2501265"/>
          </a:xfrm>
          <a:prstGeom prst="rect">
            <a:avLst/>
          </a:prstGeom>
        </p:spPr>
        <p:txBody>
          <a:bodyPr lIns="0" tIns="0" rIns="0" bIns="0" rtlCol="0" anchor="t">
            <a:spAutoFit/>
          </a:bodyPr>
          <a:lstStyle/>
          <a:p>
            <a:pPr algn="just">
              <a:lnSpc>
                <a:spcPts val="3359"/>
              </a:lnSpc>
            </a:pPr>
            <a:r>
              <a:rPr lang="en-US" sz="2400">
                <a:solidFill>
                  <a:srgbClr val="100F0D"/>
                </a:solidFill>
                <a:latin typeface="Times Neue Roman"/>
              </a:rPr>
              <a:t>- Trẻ ở gia đình có thu nhập thấp và thu nhập cao đều có cơ hội tham gia học như nhau, có cơ hội được chăm sóc, nuôi dưỡng với chế độ dinh dưỡng đầy đủ, hợp lí và cân bằng.</a:t>
            </a:r>
          </a:p>
          <a:p>
            <a:pPr algn="just">
              <a:lnSpc>
                <a:spcPts val="3359"/>
              </a:lnSpc>
            </a:pPr>
            <a:r>
              <a:rPr lang="en-US" sz="2400">
                <a:solidFill>
                  <a:srgbClr val="100F0D"/>
                </a:solidFill>
                <a:latin typeface="Times Neue Roman"/>
              </a:rPr>
              <a:t>- Có chính sách hỗ trợ cho trẻ ở gia đình có thu nhập thấp được tham gia các hoạt động của chương trình.</a:t>
            </a:r>
          </a:p>
        </p:txBody>
      </p:sp>
      <p:sp>
        <p:nvSpPr>
          <p:cNvPr id="56" name="TextBox 52">
            <a:extLst>
              <a:ext uri="{FF2B5EF4-FFF2-40B4-BE49-F238E27FC236}">
                <a16:creationId xmlns="" xmlns:a16="http://schemas.microsoft.com/office/drawing/2014/main" id="{8CF7455F-B86A-40F1-9D3B-9852A69CF49C}"/>
              </a:ext>
            </a:extLst>
          </p:cNvPr>
          <p:cNvSpPr txBox="1"/>
          <p:nvPr/>
        </p:nvSpPr>
        <p:spPr>
          <a:xfrm>
            <a:off x="14996616" y="3227180"/>
            <a:ext cx="1888629" cy="2148793"/>
          </a:xfrm>
          <a:prstGeom prst="rect">
            <a:avLst/>
          </a:prstGeom>
        </p:spPr>
        <p:txBody>
          <a:bodyPr lIns="0" tIns="0" rIns="0" bIns="0" rtlCol="0" anchor="t">
            <a:spAutoFit/>
          </a:bodyPr>
          <a:lstStyle/>
          <a:p>
            <a:pPr>
              <a:lnSpc>
                <a:spcPts val="3359"/>
              </a:lnSpc>
            </a:pPr>
            <a:r>
              <a:rPr lang="en-US" sz="2400">
                <a:solidFill>
                  <a:srgbClr val="000000"/>
                </a:solidFill>
                <a:latin typeface="Times Neue Roman"/>
              </a:rPr>
              <a:t>Toàn diện</a:t>
            </a:r>
          </a:p>
          <a:p>
            <a:pPr>
              <a:lnSpc>
                <a:spcPts val="3359"/>
              </a:lnSpc>
            </a:pPr>
            <a:r>
              <a:rPr lang="en-US" sz="2400">
                <a:solidFill>
                  <a:srgbClr val="000000"/>
                </a:solidFill>
                <a:latin typeface="Times Neue Roman" panose="020B0604020202020204" charset="0"/>
                <a:sym typeface="Arimo"/>
              </a:rPr>
              <a:t>Tốt</a:t>
            </a:r>
          </a:p>
          <a:p>
            <a:pPr>
              <a:lnSpc>
                <a:spcPts val="3359"/>
              </a:lnSpc>
            </a:pPr>
            <a:r>
              <a:rPr lang="en-US" sz="2400">
                <a:solidFill>
                  <a:srgbClr val="000000"/>
                </a:solidFill>
                <a:latin typeface="Times Neue Roman" panose="020B0604020202020204" charset="0"/>
                <a:sym typeface="Arimo"/>
              </a:rPr>
              <a:t> Đầy đủ</a:t>
            </a:r>
          </a:p>
          <a:p>
            <a:pPr>
              <a:lnSpc>
                <a:spcPts val="3359"/>
              </a:lnSpc>
            </a:pPr>
            <a:r>
              <a:rPr lang="en-US" sz="2400">
                <a:solidFill>
                  <a:srgbClr val="000000"/>
                </a:solidFill>
                <a:latin typeface="Times Neue Roman" panose="020B0604020202020204" charset="0"/>
                <a:sym typeface="Arimo"/>
              </a:rPr>
              <a:t>Tối thiểu</a:t>
            </a:r>
          </a:p>
          <a:p>
            <a:pPr>
              <a:lnSpc>
                <a:spcPts val="3359"/>
              </a:lnSpc>
            </a:pPr>
            <a:r>
              <a:rPr lang="en-US" sz="2400">
                <a:solidFill>
                  <a:srgbClr val="000000"/>
                </a:solidFill>
                <a:latin typeface="Times Neue Roman" panose="020B0604020202020204" charset="0"/>
                <a:sym typeface="Arimo"/>
              </a:rPr>
              <a:t>Không đầy đủ</a:t>
            </a:r>
          </a:p>
        </p:txBody>
      </p:sp>
      <p:sp>
        <p:nvSpPr>
          <p:cNvPr id="57" name="TextBox 52">
            <a:extLst>
              <a:ext uri="{FF2B5EF4-FFF2-40B4-BE49-F238E27FC236}">
                <a16:creationId xmlns="" xmlns:a16="http://schemas.microsoft.com/office/drawing/2014/main" id="{6A1C7084-A8E7-4564-A940-858D72C50BBD}"/>
              </a:ext>
            </a:extLst>
          </p:cNvPr>
          <p:cNvSpPr txBox="1"/>
          <p:nvPr/>
        </p:nvSpPr>
        <p:spPr>
          <a:xfrm>
            <a:off x="14996616" y="6374679"/>
            <a:ext cx="1888629" cy="2148793"/>
          </a:xfrm>
          <a:prstGeom prst="rect">
            <a:avLst/>
          </a:prstGeom>
        </p:spPr>
        <p:txBody>
          <a:bodyPr lIns="0" tIns="0" rIns="0" bIns="0" rtlCol="0" anchor="t">
            <a:spAutoFit/>
          </a:bodyPr>
          <a:lstStyle/>
          <a:p>
            <a:pPr>
              <a:lnSpc>
                <a:spcPts val="3359"/>
              </a:lnSpc>
            </a:pPr>
            <a:r>
              <a:rPr lang="en-US" sz="2400">
                <a:solidFill>
                  <a:srgbClr val="000000"/>
                </a:solidFill>
                <a:latin typeface="Times Neue Roman"/>
              </a:rPr>
              <a:t>Toàn diện</a:t>
            </a:r>
          </a:p>
          <a:p>
            <a:pPr>
              <a:lnSpc>
                <a:spcPts val="3359"/>
              </a:lnSpc>
            </a:pPr>
            <a:r>
              <a:rPr lang="en-US" sz="2400">
                <a:solidFill>
                  <a:srgbClr val="000000"/>
                </a:solidFill>
                <a:latin typeface="Times Neue Roman" panose="020B0604020202020204" charset="0"/>
                <a:sym typeface="Arimo"/>
              </a:rPr>
              <a:t>Tốt</a:t>
            </a:r>
          </a:p>
          <a:p>
            <a:pPr>
              <a:lnSpc>
                <a:spcPts val="3359"/>
              </a:lnSpc>
            </a:pPr>
            <a:r>
              <a:rPr lang="en-US" sz="2400">
                <a:solidFill>
                  <a:srgbClr val="000000"/>
                </a:solidFill>
                <a:latin typeface="Times Neue Roman" panose="020B0604020202020204" charset="0"/>
                <a:sym typeface="Arimo"/>
              </a:rPr>
              <a:t> Đầy đủ</a:t>
            </a:r>
          </a:p>
          <a:p>
            <a:pPr>
              <a:lnSpc>
                <a:spcPts val="3359"/>
              </a:lnSpc>
            </a:pPr>
            <a:r>
              <a:rPr lang="en-US" sz="2400">
                <a:solidFill>
                  <a:srgbClr val="000000"/>
                </a:solidFill>
                <a:latin typeface="Times Neue Roman" panose="020B0604020202020204" charset="0"/>
                <a:sym typeface="Arimo"/>
              </a:rPr>
              <a:t>Tối thiểu</a:t>
            </a:r>
          </a:p>
          <a:p>
            <a:pPr>
              <a:lnSpc>
                <a:spcPts val="3359"/>
              </a:lnSpc>
            </a:pPr>
            <a:r>
              <a:rPr lang="en-US" sz="2400">
                <a:solidFill>
                  <a:srgbClr val="000000"/>
                </a:solidFill>
                <a:latin typeface="Times Neue Roman" panose="020B0604020202020204" charset="0"/>
                <a:sym typeface="Arimo"/>
              </a:rPr>
              <a:t>Không đầy đủ</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AED"/>
        </a:solidFill>
        <a:effectLst/>
      </p:bgPr>
    </p:bg>
    <p:spTree>
      <p:nvGrpSpPr>
        <p:cNvPr id="1" name=""/>
        <p:cNvGrpSpPr/>
        <p:nvPr/>
      </p:nvGrpSpPr>
      <p:grpSpPr>
        <a:xfrm>
          <a:off x="0" y="0"/>
          <a:ext cx="0" cy="0"/>
          <a:chOff x="0" y="0"/>
          <a:chExt cx="0" cy="0"/>
        </a:xfrm>
      </p:grpSpPr>
      <p:grpSp>
        <p:nvGrpSpPr>
          <p:cNvPr id="2" name="Group 2"/>
          <p:cNvGrpSpPr/>
          <p:nvPr/>
        </p:nvGrpSpPr>
        <p:grpSpPr>
          <a:xfrm>
            <a:off x="1076325" y="1561381"/>
            <a:ext cx="16135350" cy="7649294"/>
            <a:chOff x="0" y="0"/>
            <a:chExt cx="4843043" cy="2295944"/>
          </a:xfrm>
        </p:grpSpPr>
        <p:sp>
          <p:nvSpPr>
            <p:cNvPr id="3" name="Freeform 3"/>
            <p:cNvSpPr/>
            <p:nvPr/>
          </p:nvSpPr>
          <p:spPr>
            <a:xfrm>
              <a:off x="0" y="0"/>
              <a:ext cx="4843044" cy="2295944"/>
            </a:xfrm>
            <a:custGeom>
              <a:avLst/>
              <a:gdLst/>
              <a:ahLst/>
              <a:cxnLst/>
              <a:rect l="l" t="t" r="r" b="b"/>
              <a:pathLst>
                <a:path w="4843044" h="2295944">
                  <a:moveTo>
                    <a:pt x="0" y="0"/>
                  </a:moveTo>
                  <a:lnTo>
                    <a:pt x="4843044" y="0"/>
                  </a:lnTo>
                  <a:lnTo>
                    <a:pt x="4843044" y="2295944"/>
                  </a:lnTo>
                  <a:lnTo>
                    <a:pt x="0" y="2295944"/>
                  </a:lnTo>
                  <a:close/>
                </a:path>
              </a:pathLst>
            </a:custGeom>
            <a:solidFill>
              <a:srgbClr val="E1F2F4"/>
            </a:solidFill>
          </p:spPr>
        </p:sp>
      </p:grpSp>
      <p:sp>
        <p:nvSpPr>
          <p:cNvPr id="4" name="AutoShape 4"/>
          <p:cNvSpPr/>
          <p:nvPr/>
        </p:nvSpPr>
        <p:spPr>
          <a:xfrm>
            <a:off x="1052512" y="2483224"/>
            <a:ext cx="16230600" cy="0"/>
          </a:xfrm>
          <a:prstGeom prst="line">
            <a:avLst/>
          </a:prstGeom>
          <a:ln w="47625" cap="rnd">
            <a:solidFill>
              <a:srgbClr val="000000"/>
            </a:solidFill>
            <a:prstDash val="sysDash"/>
            <a:headEnd type="none" w="sm" len="sm"/>
            <a:tailEnd type="none" w="sm" len="sm"/>
          </a:ln>
        </p:spPr>
      </p:sp>
      <p:sp>
        <p:nvSpPr>
          <p:cNvPr id="5" name="AutoShape 5"/>
          <p:cNvSpPr/>
          <p:nvPr/>
        </p:nvSpPr>
        <p:spPr>
          <a:xfrm>
            <a:off x="1076325" y="1561381"/>
            <a:ext cx="16230600" cy="0"/>
          </a:xfrm>
          <a:prstGeom prst="line">
            <a:avLst/>
          </a:prstGeom>
          <a:ln w="47625" cap="rnd">
            <a:solidFill>
              <a:srgbClr val="000000"/>
            </a:solidFill>
            <a:prstDash val="sysDash"/>
            <a:headEnd type="none" w="sm" len="sm"/>
            <a:tailEnd type="none" w="sm" len="sm"/>
          </a:ln>
        </p:spPr>
      </p:sp>
      <p:sp>
        <p:nvSpPr>
          <p:cNvPr id="6" name="AutoShape 6"/>
          <p:cNvSpPr/>
          <p:nvPr/>
        </p:nvSpPr>
        <p:spPr>
          <a:xfrm>
            <a:off x="3450380" y="5583672"/>
            <a:ext cx="13832732" cy="0"/>
          </a:xfrm>
          <a:prstGeom prst="line">
            <a:avLst/>
          </a:prstGeom>
          <a:ln w="47625" cap="rnd">
            <a:solidFill>
              <a:srgbClr val="000000"/>
            </a:solidFill>
            <a:prstDash val="sysDash"/>
            <a:headEnd type="none" w="sm" len="sm"/>
            <a:tailEnd type="none" w="sm" len="sm"/>
          </a:ln>
        </p:spPr>
      </p:sp>
      <p:sp>
        <p:nvSpPr>
          <p:cNvPr id="7" name="AutoShape 7"/>
          <p:cNvSpPr/>
          <p:nvPr/>
        </p:nvSpPr>
        <p:spPr>
          <a:xfrm>
            <a:off x="1052512" y="9210675"/>
            <a:ext cx="16230600" cy="0"/>
          </a:xfrm>
          <a:prstGeom prst="line">
            <a:avLst/>
          </a:prstGeom>
          <a:ln w="47625" cap="rnd">
            <a:solidFill>
              <a:srgbClr val="000000"/>
            </a:solidFill>
            <a:prstDash val="sysDash"/>
            <a:headEnd type="none" w="sm" len="sm"/>
            <a:tailEnd type="none" w="sm" len="sm"/>
          </a:ln>
        </p:spPr>
      </p:sp>
      <p:sp>
        <p:nvSpPr>
          <p:cNvPr id="8" name="AutoShape 8"/>
          <p:cNvSpPr/>
          <p:nvPr/>
        </p:nvSpPr>
        <p:spPr>
          <a:xfrm rot="5400000">
            <a:off x="-2795947" y="5386028"/>
            <a:ext cx="7696919" cy="0"/>
          </a:xfrm>
          <a:prstGeom prst="line">
            <a:avLst/>
          </a:prstGeom>
          <a:ln w="47625" cap="rnd">
            <a:solidFill>
              <a:srgbClr val="000000"/>
            </a:solidFill>
            <a:prstDash val="sysDash"/>
            <a:headEnd type="none" w="sm" len="sm"/>
            <a:tailEnd type="none" w="sm" len="sm"/>
          </a:ln>
        </p:spPr>
      </p:sp>
      <p:sp>
        <p:nvSpPr>
          <p:cNvPr id="9" name="AutoShape 9"/>
          <p:cNvSpPr/>
          <p:nvPr/>
        </p:nvSpPr>
        <p:spPr>
          <a:xfrm rot="5400000">
            <a:off x="13410841" y="5362216"/>
            <a:ext cx="7649294" cy="0"/>
          </a:xfrm>
          <a:prstGeom prst="line">
            <a:avLst/>
          </a:prstGeom>
          <a:ln w="47625" cap="rnd">
            <a:solidFill>
              <a:srgbClr val="000000"/>
            </a:solidFill>
            <a:prstDash val="sysDash"/>
            <a:headEnd type="none" w="sm" len="sm"/>
            <a:tailEnd type="none" w="sm" len="sm"/>
          </a:ln>
        </p:spPr>
      </p:sp>
      <p:sp>
        <p:nvSpPr>
          <p:cNvPr id="10" name="AutoShape 10"/>
          <p:cNvSpPr/>
          <p:nvPr/>
        </p:nvSpPr>
        <p:spPr>
          <a:xfrm rot="5400000">
            <a:off x="-433798" y="5397934"/>
            <a:ext cx="7625481" cy="0"/>
          </a:xfrm>
          <a:prstGeom prst="line">
            <a:avLst/>
          </a:prstGeom>
          <a:ln w="47625" cap="rnd">
            <a:solidFill>
              <a:srgbClr val="000000"/>
            </a:solidFill>
            <a:prstDash val="sysDash"/>
            <a:headEnd type="none" w="sm" len="sm"/>
            <a:tailEnd type="none" w="sm" len="sm"/>
          </a:ln>
        </p:spPr>
      </p:sp>
      <p:sp>
        <p:nvSpPr>
          <p:cNvPr id="11" name="AutoShape 11"/>
          <p:cNvSpPr/>
          <p:nvPr/>
        </p:nvSpPr>
        <p:spPr>
          <a:xfrm rot="5400000">
            <a:off x="10722062" y="5433653"/>
            <a:ext cx="7601669" cy="0"/>
          </a:xfrm>
          <a:prstGeom prst="line">
            <a:avLst/>
          </a:prstGeom>
          <a:ln w="47625" cap="rnd">
            <a:solidFill>
              <a:srgbClr val="000000"/>
            </a:solidFill>
            <a:prstDash val="sysDash"/>
            <a:headEnd type="none" w="sm" len="sm"/>
            <a:tailEnd type="none" w="sm" len="sm"/>
          </a:ln>
        </p:spPr>
      </p:sp>
      <p:sp>
        <p:nvSpPr>
          <p:cNvPr id="12" name="AutoShape 12"/>
          <p:cNvSpPr/>
          <p:nvPr/>
        </p:nvSpPr>
        <p:spPr>
          <a:xfrm rot="5400000">
            <a:off x="3050775" y="5386028"/>
            <a:ext cx="7601669" cy="0"/>
          </a:xfrm>
          <a:prstGeom prst="line">
            <a:avLst/>
          </a:prstGeom>
          <a:ln w="47625" cap="rnd">
            <a:solidFill>
              <a:srgbClr val="000000"/>
            </a:solidFill>
            <a:prstDash val="sysDash"/>
            <a:headEnd type="none" w="sm" len="sm"/>
            <a:tailEnd type="none" w="sm" len="sm"/>
          </a:ln>
        </p:spPr>
      </p:sp>
      <p:grpSp>
        <p:nvGrpSpPr>
          <p:cNvPr id="13" name="Group 13"/>
          <p:cNvGrpSpPr>
            <a:grpSpLocks noChangeAspect="1"/>
          </p:cNvGrpSpPr>
          <p:nvPr/>
        </p:nvGrpSpPr>
        <p:grpSpPr>
          <a:xfrm>
            <a:off x="14687733" y="3023813"/>
            <a:ext cx="282047" cy="282047"/>
            <a:chOff x="0" y="0"/>
            <a:chExt cx="495300" cy="495300"/>
          </a:xfrm>
        </p:grpSpPr>
        <p:sp>
          <p:nvSpPr>
            <p:cNvPr id="14" name="Freeform 14"/>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5" name="Freeform 15"/>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grpSp>
        <p:nvGrpSpPr>
          <p:cNvPr id="16" name="Group 16"/>
          <p:cNvGrpSpPr>
            <a:grpSpLocks noChangeAspect="1"/>
          </p:cNvGrpSpPr>
          <p:nvPr/>
        </p:nvGrpSpPr>
        <p:grpSpPr>
          <a:xfrm>
            <a:off x="14687733" y="3432312"/>
            <a:ext cx="282047" cy="282047"/>
            <a:chOff x="0" y="0"/>
            <a:chExt cx="495300" cy="495300"/>
          </a:xfrm>
        </p:grpSpPr>
        <p:sp>
          <p:nvSpPr>
            <p:cNvPr id="17" name="Freeform 1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18" name="Freeform 1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grpSp>
        <p:nvGrpSpPr>
          <p:cNvPr id="19" name="Group 19"/>
          <p:cNvGrpSpPr>
            <a:grpSpLocks noChangeAspect="1"/>
          </p:cNvGrpSpPr>
          <p:nvPr/>
        </p:nvGrpSpPr>
        <p:grpSpPr>
          <a:xfrm>
            <a:off x="14687733" y="3860372"/>
            <a:ext cx="282047" cy="282047"/>
            <a:chOff x="0" y="0"/>
            <a:chExt cx="495300" cy="495300"/>
          </a:xfrm>
        </p:grpSpPr>
        <p:sp>
          <p:nvSpPr>
            <p:cNvPr id="20" name="Freeform 2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1" name="Freeform 2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grpSp>
        <p:nvGrpSpPr>
          <p:cNvPr id="22" name="Group 22"/>
          <p:cNvGrpSpPr>
            <a:grpSpLocks noChangeAspect="1"/>
          </p:cNvGrpSpPr>
          <p:nvPr/>
        </p:nvGrpSpPr>
        <p:grpSpPr>
          <a:xfrm>
            <a:off x="14687733" y="4267443"/>
            <a:ext cx="282047" cy="282047"/>
            <a:chOff x="0" y="0"/>
            <a:chExt cx="495300" cy="495300"/>
          </a:xfrm>
        </p:grpSpPr>
        <p:sp>
          <p:nvSpPr>
            <p:cNvPr id="23" name="Freeform 2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4" name="Freeform 2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grpSp>
        <p:nvGrpSpPr>
          <p:cNvPr id="25" name="Group 25"/>
          <p:cNvGrpSpPr>
            <a:grpSpLocks noChangeAspect="1"/>
          </p:cNvGrpSpPr>
          <p:nvPr/>
        </p:nvGrpSpPr>
        <p:grpSpPr>
          <a:xfrm>
            <a:off x="14687733" y="4659132"/>
            <a:ext cx="282047" cy="282047"/>
            <a:chOff x="0" y="0"/>
            <a:chExt cx="495300" cy="495300"/>
          </a:xfrm>
        </p:grpSpPr>
        <p:sp>
          <p:nvSpPr>
            <p:cNvPr id="26" name="Freeform 2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7" name="Freeform 2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sp>
        <p:nvSpPr>
          <p:cNvPr id="28" name="TextBox 28"/>
          <p:cNvSpPr txBox="1"/>
          <p:nvPr/>
        </p:nvSpPr>
        <p:spPr>
          <a:xfrm>
            <a:off x="981075" y="304028"/>
            <a:ext cx="15485140" cy="1074910"/>
          </a:xfrm>
          <a:prstGeom prst="rect">
            <a:avLst/>
          </a:prstGeom>
        </p:spPr>
        <p:txBody>
          <a:bodyPr wrap="square" lIns="0" tIns="0" rIns="0" bIns="0" rtlCol="0" anchor="t">
            <a:spAutoFit/>
          </a:bodyPr>
          <a:lstStyle/>
          <a:p>
            <a:pPr algn="just">
              <a:lnSpc>
                <a:spcPts val="4340"/>
              </a:lnSpc>
            </a:pPr>
            <a:r>
              <a:rPr lang="en-US" sz="3099" dirty="0">
                <a:solidFill>
                  <a:srgbClr val="000000"/>
                </a:solidFill>
                <a:latin typeface="Times Neue Roman Bold Italics"/>
                <a:hlinkClick r:id="rId2" action="ppaction://hlinkfile"/>
              </a:rPr>
              <a:t>4.2. </a:t>
            </a:r>
            <a:r>
              <a:rPr lang="en-US" sz="3099" dirty="0" err="1">
                <a:solidFill>
                  <a:srgbClr val="000000"/>
                </a:solidFill>
                <a:latin typeface="Times Neue Roman Bold Italics"/>
                <a:hlinkClick r:id="rId2" action="ppaction://hlinkfile"/>
              </a:rPr>
              <a:t>Đội</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ngũ</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nhân</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lực</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và</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các</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hoạt</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động</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giám</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sát</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phối</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hợp</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hỗ</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trợ</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giáo</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dục</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hoà</a:t>
            </a:r>
            <a:r>
              <a:rPr lang="en-US" sz="3099" dirty="0">
                <a:solidFill>
                  <a:srgbClr val="000000"/>
                </a:solidFill>
                <a:latin typeface="Times Neue Roman Bold Italics"/>
                <a:hlinkClick r:id="rId2" action="ppaction://hlinkfile"/>
              </a:rPr>
              <a:t> </a:t>
            </a:r>
            <a:r>
              <a:rPr lang="en-US" sz="3099" dirty="0" err="1">
                <a:solidFill>
                  <a:srgbClr val="000000"/>
                </a:solidFill>
                <a:latin typeface="Times Neue Roman Bold Italics"/>
                <a:hlinkClick r:id="rId2" action="ppaction://hlinkfile"/>
              </a:rPr>
              <a:t>nhập</a:t>
            </a:r>
            <a:endParaRPr lang="en-US" sz="3099" dirty="0">
              <a:solidFill>
                <a:srgbClr val="000000"/>
              </a:solidFill>
              <a:latin typeface="Times Neue Roman Bold Italics"/>
            </a:endParaRPr>
          </a:p>
          <a:p>
            <a:pPr algn="just">
              <a:lnSpc>
                <a:spcPts val="4340"/>
              </a:lnSpc>
            </a:pPr>
            <a:endParaRPr lang="en-US" sz="3099" dirty="0">
              <a:solidFill>
                <a:srgbClr val="000000"/>
              </a:solidFill>
              <a:latin typeface="Times Neue Roman Bold Italics"/>
            </a:endParaRPr>
          </a:p>
        </p:txBody>
      </p:sp>
      <p:sp>
        <p:nvSpPr>
          <p:cNvPr id="29" name="TextBox 29"/>
          <p:cNvSpPr txBox="1"/>
          <p:nvPr/>
        </p:nvSpPr>
        <p:spPr>
          <a:xfrm>
            <a:off x="1388774" y="1787224"/>
            <a:ext cx="1447537" cy="439736"/>
          </a:xfrm>
          <a:prstGeom prst="rect">
            <a:avLst/>
          </a:prstGeom>
        </p:spPr>
        <p:txBody>
          <a:bodyPr wrap="square" lIns="0" tIns="0" rIns="0" bIns="0" rtlCol="0" anchor="t">
            <a:spAutoFit/>
          </a:bodyPr>
          <a:lstStyle/>
          <a:p>
            <a:pPr algn="ctr">
              <a:lnSpc>
                <a:spcPts val="3640"/>
              </a:lnSpc>
            </a:pPr>
            <a:r>
              <a:rPr lang="en-US" sz="2600" dirty="0" err="1">
                <a:solidFill>
                  <a:srgbClr val="000000"/>
                </a:solidFill>
                <a:latin typeface="Times Neue Roman Bold"/>
              </a:rPr>
              <a:t>Nội</a:t>
            </a:r>
            <a:r>
              <a:rPr lang="en-US" sz="2600" dirty="0">
                <a:solidFill>
                  <a:srgbClr val="000000"/>
                </a:solidFill>
                <a:latin typeface="Times Neue Roman Bold"/>
              </a:rPr>
              <a:t> dung</a:t>
            </a:r>
          </a:p>
        </p:txBody>
      </p:sp>
      <p:sp>
        <p:nvSpPr>
          <p:cNvPr id="30" name="TextBox 30"/>
          <p:cNvSpPr txBox="1"/>
          <p:nvPr/>
        </p:nvSpPr>
        <p:spPr>
          <a:xfrm>
            <a:off x="4162828" y="1787223"/>
            <a:ext cx="1561703" cy="449795"/>
          </a:xfrm>
          <a:prstGeom prst="rect">
            <a:avLst/>
          </a:prstGeom>
        </p:spPr>
        <p:txBody>
          <a:bodyPr wrap="square" lIns="0" tIns="0" rIns="0" bIns="0" rtlCol="0" anchor="t">
            <a:spAutoFit/>
          </a:bodyPr>
          <a:lstStyle/>
          <a:p>
            <a:pPr algn="ctr">
              <a:lnSpc>
                <a:spcPts val="3640"/>
              </a:lnSpc>
            </a:pPr>
            <a:r>
              <a:rPr lang="en-US" sz="2600">
                <a:solidFill>
                  <a:srgbClr val="000000"/>
                </a:solidFill>
                <a:latin typeface="Times Neue Roman Bold"/>
              </a:rPr>
              <a:t>Tiêu  chí</a:t>
            </a:r>
          </a:p>
        </p:txBody>
      </p:sp>
      <p:sp>
        <p:nvSpPr>
          <p:cNvPr id="31" name="TextBox 31"/>
          <p:cNvSpPr txBox="1"/>
          <p:nvPr/>
        </p:nvSpPr>
        <p:spPr>
          <a:xfrm>
            <a:off x="1388774" y="4356852"/>
            <a:ext cx="1447537" cy="2501265"/>
          </a:xfrm>
          <a:prstGeom prst="rect">
            <a:avLst/>
          </a:prstGeom>
        </p:spPr>
        <p:txBody>
          <a:bodyPr lIns="0" tIns="0" rIns="0" bIns="0" rtlCol="0" anchor="t">
            <a:spAutoFit/>
          </a:bodyPr>
          <a:lstStyle/>
          <a:p>
            <a:pPr algn="just">
              <a:lnSpc>
                <a:spcPts val="3359"/>
              </a:lnSpc>
            </a:pPr>
            <a:r>
              <a:rPr lang="en-US" sz="2400">
                <a:solidFill>
                  <a:srgbClr val="000000"/>
                </a:solidFill>
                <a:latin typeface="Times Neue Roman Bold"/>
              </a:rPr>
              <a:t>   1. Các hoạt động chỉ đạo và hỗ trợ trẻ và gia đình trẻ</a:t>
            </a:r>
          </a:p>
        </p:txBody>
      </p:sp>
      <p:sp>
        <p:nvSpPr>
          <p:cNvPr id="32" name="TextBox 32"/>
          <p:cNvSpPr txBox="1"/>
          <p:nvPr/>
        </p:nvSpPr>
        <p:spPr>
          <a:xfrm>
            <a:off x="3680570" y="2498501"/>
            <a:ext cx="2858604" cy="2920365"/>
          </a:xfrm>
          <a:prstGeom prst="rect">
            <a:avLst/>
          </a:prstGeom>
        </p:spPr>
        <p:txBody>
          <a:bodyPr lIns="0" tIns="0" rIns="0" bIns="0" rtlCol="0" anchor="t">
            <a:spAutoFit/>
          </a:bodyPr>
          <a:lstStyle/>
          <a:p>
            <a:pPr algn="just">
              <a:lnSpc>
                <a:spcPts val="3359"/>
              </a:lnSpc>
            </a:pPr>
            <a:r>
              <a:rPr lang="en-US" sz="2400">
                <a:solidFill>
                  <a:srgbClr val="100F0D"/>
                </a:solidFill>
                <a:latin typeface="Times Neue Roman Bold"/>
              </a:rPr>
              <a:t>Tiêu chí 1. </a:t>
            </a:r>
            <a:r>
              <a:rPr lang="en-US" sz="2400">
                <a:solidFill>
                  <a:srgbClr val="100F0D"/>
                </a:solidFill>
                <a:latin typeface="Times Neue Roman"/>
              </a:rPr>
              <a:t>Có nhóm cha mẹ trẻ khuyết tật, cán bộ chương trình, và/ hoặc các chuyên gia khác làm việc cùng nhau nhằm đáp ứng nhu cầu cụ thể của trẻ</a:t>
            </a:r>
          </a:p>
        </p:txBody>
      </p:sp>
      <p:sp>
        <p:nvSpPr>
          <p:cNvPr id="33" name="TextBox 33"/>
          <p:cNvSpPr txBox="1"/>
          <p:nvPr/>
        </p:nvSpPr>
        <p:spPr>
          <a:xfrm>
            <a:off x="8011291" y="1861539"/>
            <a:ext cx="4940945" cy="438785"/>
          </a:xfrm>
          <a:prstGeom prst="rect">
            <a:avLst/>
          </a:prstGeom>
        </p:spPr>
        <p:txBody>
          <a:bodyPr lIns="0" tIns="0" rIns="0" bIns="0" rtlCol="0" anchor="t">
            <a:spAutoFit/>
          </a:bodyPr>
          <a:lstStyle/>
          <a:p>
            <a:pPr algn="ctr">
              <a:lnSpc>
                <a:spcPts val="3640"/>
              </a:lnSpc>
            </a:pPr>
            <a:r>
              <a:rPr lang="en-US" sz="2600">
                <a:solidFill>
                  <a:srgbClr val="000000"/>
                </a:solidFill>
                <a:latin typeface="Times Neue Roman Bold"/>
              </a:rPr>
              <a:t>Gợi ý minh chứng / Cụ thể tiêu chí </a:t>
            </a:r>
          </a:p>
        </p:txBody>
      </p:sp>
      <p:sp>
        <p:nvSpPr>
          <p:cNvPr id="34" name="TextBox 34"/>
          <p:cNvSpPr txBox="1"/>
          <p:nvPr/>
        </p:nvSpPr>
        <p:spPr>
          <a:xfrm>
            <a:off x="7150639" y="2917601"/>
            <a:ext cx="6906452" cy="2501265"/>
          </a:xfrm>
          <a:prstGeom prst="rect">
            <a:avLst/>
          </a:prstGeom>
        </p:spPr>
        <p:txBody>
          <a:bodyPr lIns="0" tIns="0" rIns="0" bIns="0" rtlCol="0" anchor="t">
            <a:spAutoFit/>
          </a:bodyPr>
          <a:lstStyle/>
          <a:p>
            <a:pPr algn="just">
              <a:lnSpc>
                <a:spcPts val="3359"/>
              </a:lnSpc>
            </a:pPr>
            <a:r>
              <a:rPr lang="en-US" sz="2400" dirty="0">
                <a:solidFill>
                  <a:srgbClr val="100F0D"/>
                </a:solidFill>
                <a:latin typeface="Times Neue Roman"/>
              </a:rPr>
              <a:t>- </a:t>
            </a:r>
            <a:r>
              <a:rPr lang="en-US" sz="2400" dirty="0" err="1">
                <a:solidFill>
                  <a:srgbClr val="100F0D"/>
                </a:solidFill>
                <a:latin typeface="Times Neue Roman"/>
              </a:rPr>
              <a:t>Có</a:t>
            </a:r>
            <a:r>
              <a:rPr lang="en-US" sz="2400" dirty="0">
                <a:solidFill>
                  <a:srgbClr val="100F0D"/>
                </a:solidFill>
                <a:latin typeface="Times Neue Roman"/>
              </a:rPr>
              <a:t> </a:t>
            </a:r>
            <a:r>
              <a:rPr lang="en-US" sz="2400" dirty="0" err="1">
                <a:solidFill>
                  <a:srgbClr val="100F0D"/>
                </a:solidFill>
                <a:latin typeface="Times Neue Roman"/>
              </a:rPr>
              <a:t>sự</a:t>
            </a:r>
            <a:r>
              <a:rPr lang="en-US" sz="2400" dirty="0">
                <a:solidFill>
                  <a:srgbClr val="100F0D"/>
                </a:solidFill>
                <a:latin typeface="Times Neue Roman"/>
              </a:rPr>
              <a:t> </a:t>
            </a:r>
            <a:r>
              <a:rPr lang="en-US" sz="2400" dirty="0" err="1">
                <a:solidFill>
                  <a:srgbClr val="100F0D"/>
                </a:solidFill>
                <a:latin typeface="Times Neue Roman"/>
              </a:rPr>
              <a:t>phối</a:t>
            </a:r>
            <a:r>
              <a:rPr lang="en-US" sz="2400" dirty="0">
                <a:solidFill>
                  <a:srgbClr val="100F0D"/>
                </a:solidFill>
                <a:latin typeface="Times Neue Roman"/>
              </a:rPr>
              <a:t> </a:t>
            </a:r>
            <a:r>
              <a:rPr lang="en-US" sz="2400" dirty="0" err="1">
                <a:solidFill>
                  <a:srgbClr val="100F0D"/>
                </a:solidFill>
                <a:latin typeface="Times Neue Roman"/>
              </a:rPr>
              <a:t>hợp</a:t>
            </a:r>
            <a:r>
              <a:rPr lang="en-US" sz="2400" dirty="0">
                <a:solidFill>
                  <a:srgbClr val="100F0D"/>
                </a:solidFill>
                <a:latin typeface="Times Neue Roman"/>
              </a:rPr>
              <a:t> </a:t>
            </a:r>
            <a:r>
              <a:rPr lang="en-US" sz="2400" dirty="0" err="1">
                <a:solidFill>
                  <a:srgbClr val="100F0D"/>
                </a:solidFill>
                <a:latin typeface="Times Neue Roman"/>
              </a:rPr>
              <a:t>giữa</a:t>
            </a:r>
            <a:r>
              <a:rPr lang="en-US" sz="2400" dirty="0">
                <a:solidFill>
                  <a:srgbClr val="100F0D"/>
                </a:solidFill>
                <a:latin typeface="Times Neue Roman"/>
              </a:rPr>
              <a:t> </a:t>
            </a:r>
            <a:r>
              <a:rPr lang="en-US" sz="2400" dirty="0" err="1">
                <a:solidFill>
                  <a:srgbClr val="100F0D"/>
                </a:solidFill>
                <a:latin typeface="Times Neue Roman"/>
              </a:rPr>
              <a:t>các</a:t>
            </a:r>
            <a:r>
              <a:rPr lang="en-US" sz="2400" dirty="0">
                <a:solidFill>
                  <a:srgbClr val="100F0D"/>
                </a:solidFill>
                <a:latin typeface="Times Neue Roman"/>
              </a:rPr>
              <a:t> </a:t>
            </a:r>
            <a:r>
              <a:rPr lang="en-US" sz="2400" dirty="0" err="1">
                <a:solidFill>
                  <a:srgbClr val="100F0D"/>
                </a:solidFill>
                <a:latin typeface="Times Neue Roman"/>
              </a:rPr>
              <a:t>bậc</a:t>
            </a:r>
            <a:r>
              <a:rPr lang="en-US" sz="2400" dirty="0">
                <a:solidFill>
                  <a:srgbClr val="100F0D"/>
                </a:solidFill>
                <a:latin typeface="Times Neue Roman"/>
              </a:rPr>
              <a:t> cha </a:t>
            </a:r>
            <a:r>
              <a:rPr lang="en-US" sz="2400" dirty="0" err="1">
                <a:solidFill>
                  <a:srgbClr val="100F0D"/>
                </a:solidFill>
                <a:latin typeface="Times Neue Roman"/>
              </a:rPr>
              <a:t>mẹ</a:t>
            </a:r>
            <a:r>
              <a:rPr lang="en-US" sz="2400" dirty="0">
                <a:solidFill>
                  <a:srgbClr val="100F0D"/>
                </a:solidFill>
                <a:latin typeface="Times Neue Roman"/>
              </a:rPr>
              <a:t> </a:t>
            </a:r>
            <a:r>
              <a:rPr lang="en-US" sz="2400" dirty="0" err="1">
                <a:solidFill>
                  <a:srgbClr val="100F0D"/>
                </a:solidFill>
                <a:latin typeface="Times Neue Roman"/>
              </a:rPr>
              <a:t>tạo</a:t>
            </a:r>
            <a:r>
              <a:rPr lang="en-US" sz="2400" dirty="0">
                <a:solidFill>
                  <a:srgbClr val="100F0D"/>
                </a:solidFill>
                <a:latin typeface="Times Neue Roman"/>
              </a:rPr>
              <a:t> </a:t>
            </a:r>
            <a:r>
              <a:rPr lang="en-US" sz="2400" dirty="0" err="1">
                <a:solidFill>
                  <a:srgbClr val="100F0D"/>
                </a:solidFill>
                <a:latin typeface="Times Neue Roman"/>
              </a:rPr>
              <a:t>thành</a:t>
            </a:r>
            <a:r>
              <a:rPr lang="en-US" sz="2400" dirty="0">
                <a:solidFill>
                  <a:srgbClr val="100F0D"/>
                </a:solidFill>
                <a:latin typeface="Times Neue Roman"/>
              </a:rPr>
              <a:t> </a:t>
            </a:r>
            <a:r>
              <a:rPr lang="en-US" sz="2400" dirty="0" err="1">
                <a:solidFill>
                  <a:srgbClr val="100F0D"/>
                </a:solidFill>
                <a:latin typeface="Times Neue Roman"/>
              </a:rPr>
              <a:t>nhóm</a:t>
            </a:r>
            <a:r>
              <a:rPr lang="en-US" sz="2400" dirty="0">
                <a:solidFill>
                  <a:srgbClr val="100F0D"/>
                </a:solidFill>
                <a:latin typeface="Times Neue Roman"/>
              </a:rPr>
              <a:t> cha </a:t>
            </a:r>
            <a:r>
              <a:rPr lang="en-US" sz="2400" dirty="0" err="1">
                <a:solidFill>
                  <a:srgbClr val="100F0D"/>
                </a:solidFill>
                <a:latin typeface="Times Neue Roman"/>
              </a:rPr>
              <a:t>mẹ</a:t>
            </a:r>
            <a:r>
              <a:rPr lang="en-US" sz="2400" dirty="0">
                <a:solidFill>
                  <a:srgbClr val="100F0D"/>
                </a:solidFill>
                <a:latin typeface="Times Neue Roman"/>
              </a:rPr>
              <a:t> </a:t>
            </a:r>
            <a:r>
              <a:rPr lang="en-US" sz="2400" dirty="0" err="1">
                <a:solidFill>
                  <a:srgbClr val="100F0D"/>
                </a:solidFill>
                <a:latin typeface="Times Neue Roman"/>
              </a:rPr>
              <a:t>trẻ</a:t>
            </a:r>
            <a:r>
              <a:rPr lang="en-US" sz="2400" dirty="0">
                <a:solidFill>
                  <a:srgbClr val="100F0D"/>
                </a:solidFill>
                <a:latin typeface="Times Neue Roman"/>
              </a:rPr>
              <a:t> </a:t>
            </a:r>
            <a:r>
              <a:rPr lang="en-US" sz="2400" dirty="0" err="1">
                <a:solidFill>
                  <a:srgbClr val="100F0D"/>
                </a:solidFill>
                <a:latin typeface="Times Neue Roman"/>
              </a:rPr>
              <a:t>khuyết</a:t>
            </a:r>
            <a:r>
              <a:rPr lang="en-US" sz="2400" dirty="0">
                <a:solidFill>
                  <a:srgbClr val="100F0D"/>
                </a:solidFill>
                <a:latin typeface="Times Neue Roman"/>
              </a:rPr>
              <a:t> </a:t>
            </a:r>
            <a:r>
              <a:rPr lang="en-US" sz="2400" dirty="0" err="1">
                <a:solidFill>
                  <a:srgbClr val="100F0D"/>
                </a:solidFill>
                <a:latin typeface="Times Neue Roman"/>
              </a:rPr>
              <a:t>tật</a:t>
            </a:r>
            <a:r>
              <a:rPr lang="en-US" sz="2400" dirty="0">
                <a:solidFill>
                  <a:srgbClr val="100F0D"/>
                </a:solidFill>
                <a:latin typeface="Times Neue Roman"/>
              </a:rPr>
              <a:t> </a:t>
            </a:r>
            <a:r>
              <a:rPr lang="en-US" sz="2400" dirty="0" err="1">
                <a:solidFill>
                  <a:srgbClr val="100F0D"/>
                </a:solidFill>
                <a:latin typeface="Times Neue Roman"/>
              </a:rPr>
              <a:t>cùng</a:t>
            </a:r>
            <a:r>
              <a:rPr lang="en-US" sz="2400" dirty="0">
                <a:solidFill>
                  <a:srgbClr val="100F0D"/>
                </a:solidFill>
                <a:latin typeface="Times Neue Roman"/>
              </a:rPr>
              <a:t> </a:t>
            </a:r>
            <a:r>
              <a:rPr lang="en-US" sz="2400" dirty="0" err="1">
                <a:solidFill>
                  <a:srgbClr val="100F0D"/>
                </a:solidFill>
                <a:latin typeface="Times Neue Roman"/>
              </a:rPr>
              <a:t>trao</a:t>
            </a:r>
            <a:r>
              <a:rPr lang="en-US" sz="2400" dirty="0">
                <a:solidFill>
                  <a:srgbClr val="100F0D"/>
                </a:solidFill>
                <a:latin typeface="Times Neue Roman"/>
              </a:rPr>
              <a:t> </a:t>
            </a:r>
            <a:r>
              <a:rPr lang="en-US" sz="2400" dirty="0" err="1">
                <a:solidFill>
                  <a:srgbClr val="100F0D"/>
                </a:solidFill>
                <a:latin typeface="Times Neue Roman"/>
              </a:rPr>
              <a:t>đổi</a:t>
            </a:r>
            <a:r>
              <a:rPr lang="en-US" sz="2400" dirty="0">
                <a:solidFill>
                  <a:srgbClr val="100F0D"/>
                </a:solidFill>
                <a:latin typeface="Times Neue Roman"/>
              </a:rPr>
              <a:t>, chia </a:t>
            </a:r>
            <a:r>
              <a:rPr lang="en-US" sz="2400" dirty="0" err="1">
                <a:solidFill>
                  <a:srgbClr val="100F0D"/>
                </a:solidFill>
                <a:latin typeface="Times Neue Roman"/>
              </a:rPr>
              <a:t>sẻ</a:t>
            </a:r>
            <a:r>
              <a:rPr lang="en-US" sz="2400" dirty="0">
                <a:solidFill>
                  <a:srgbClr val="100F0D"/>
                </a:solidFill>
                <a:latin typeface="Times Neue Roman"/>
              </a:rPr>
              <a:t> </a:t>
            </a:r>
            <a:r>
              <a:rPr lang="en-US" sz="2400" dirty="0" err="1">
                <a:solidFill>
                  <a:srgbClr val="100F0D"/>
                </a:solidFill>
                <a:latin typeface="Times Neue Roman"/>
              </a:rPr>
              <a:t>kinh</a:t>
            </a:r>
            <a:r>
              <a:rPr lang="en-US" sz="2400" dirty="0">
                <a:solidFill>
                  <a:srgbClr val="100F0D"/>
                </a:solidFill>
                <a:latin typeface="Times Neue Roman"/>
              </a:rPr>
              <a:t> </a:t>
            </a:r>
            <a:r>
              <a:rPr lang="en-US" sz="2400" dirty="0" err="1">
                <a:solidFill>
                  <a:srgbClr val="100F0D"/>
                </a:solidFill>
                <a:latin typeface="Times Neue Roman"/>
              </a:rPr>
              <a:t>nghiệm</a:t>
            </a:r>
            <a:r>
              <a:rPr lang="en-US" sz="2400" dirty="0">
                <a:solidFill>
                  <a:srgbClr val="100F0D"/>
                </a:solidFill>
                <a:latin typeface="Times Neue Roman"/>
              </a:rPr>
              <a:t> </a:t>
            </a:r>
            <a:r>
              <a:rPr lang="en-US" sz="2400" dirty="0" err="1">
                <a:solidFill>
                  <a:srgbClr val="100F0D"/>
                </a:solidFill>
                <a:latin typeface="Times Neue Roman"/>
              </a:rPr>
              <a:t>về</a:t>
            </a:r>
            <a:r>
              <a:rPr lang="en-US" sz="2400" dirty="0">
                <a:solidFill>
                  <a:srgbClr val="100F0D"/>
                </a:solidFill>
                <a:latin typeface="Times Neue Roman"/>
              </a:rPr>
              <a:t> </a:t>
            </a:r>
            <a:r>
              <a:rPr lang="en-US" sz="2400" dirty="0" err="1">
                <a:solidFill>
                  <a:srgbClr val="100F0D"/>
                </a:solidFill>
                <a:latin typeface="Times Neue Roman"/>
              </a:rPr>
              <a:t>nuôi</a:t>
            </a:r>
            <a:r>
              <a:rPr lang="en-US" sz="2400" dirty="0">
                <a:solidFill>
                  <a:srgbClr val="100F0D"/>
                </a:solidFill>
                <a:latin typeface="Times Neue Roman"/>
              </a:rPr>
              <a:t> </a:t>
            </a:r>
            <a:r>
              <a:rPr lang="en-US" sz="2400" dirty="0" err="1">
                <a:solidFill>
                  <a:srgbClr val="100F0D"/>
                </a:solidFill>
                <a:latin typeface="Times Neue Roman"/>
              </a:rPr>
              <a:t>dạy</a:t>
            </a:r>
            <a:r>
              <a:rPr lang="en-US" sz="2400" dirty="0">
                <a:solidFill>
                  <a:srgbClr val="100F0D"/>
                </a:solidFill>
                <a:latin typeface="Times Neue Roman"/>
              </a:rPr>
              <a:t> </a:t>
            </a:r>
            <a:r>
              <a:rPr lang="en-US" sz="2400" dirty="0" err="1">
                <a:solidFill>
                  <a:srgbClr val="100F0D"/>
                </a:solidFill>
                <a:latin typeface="Times Neue Roman"/>
              </a:rPr>
              <a:t>trẻ</a:t>
            </a:r>
            <a:r>
              <a:rPr lang="en-US" sz="2400">
                <a:solidFill>
                  <a:srgbClr val="100F0D"/>
                </a:solidFill>
                <a:latin typeface="Times Neue Roman"/>
              </a:rPr>
              <a:t>. </a:t>
            </a:r>
          </a:p>
          <a:p>
            <a:pPr algn="just">
              <a:lnSpc>
                <a:spcPts val="3359"/>
              </a:lnSpc>
            </a:pPr>
            <a:r>
              <a:rPr lang="en-US" sz="2400" dirty="0">
                <a:solidFill>
                  <a:srgbClr val="100F0D"/>
                </a:solidFill>
                <a:latin typeface="Times Neue Roman"/>
              </a:rPr>
              <a:t>- </a:t>
            </a:r>
            <a:r>
              <a:rPr lang="en-US" sz="2400" dirty="0" err="1">
                <a:solidFill>
                  <a:srgbClr val="100F0D"/>
                </a:solidFill>
                <a:latin typeface="Times Neue Roman"/>
              </a:rPr>
              <a:t>Có</a:t>
            </a:r>
            <a:r>
              <a:rPr lang="en-US" sz="2400" dirty="0">
                <a:solidFill>
                  <a:srgbClr val="100F0D"/>
                </a:solidFill>
                <a:latin typeface="Times Neue Roman"/>
              </a:rPr>
              <a:t> </a:t>
            </a:r>
            <a:r>
              <a:rPr lang="en-US" sz="2400" dirty="0" err="1">
                <a:solidFill>
                  <a:srgbClr val="100F0D"/>
                </a:solidFill>
                <a:latin typeface="Times Neue Roman"/>
              </a:rPr>
              <a:t>các</a:t>
            </a:r>
            <a:r>
              <a:rPr lang="en-US" sz="2400" dirty="0">
                <a:solidFill>
                  <a:srgbClr val="100F0D"/>
                </a:solidFill>
                <a:latin typeface="Times Neue Roman"/>
              </a:rPr>
              <a:t> </a:t>
            </a:r>
            <a:r>
              <a:rPr lang="en-US" sz="2400" dirty="0" err="1">
                <a:solidFill>
                  <a:srgbClr val="100F0D"/>
                </a:solidFill>
                <a:latin typeface="Times Neue Roman"/>
              </a:rPr>
              <a:t>chuyên</a:t>
            </a:r>
            <a:r>
              <a:rPr lang="en-US" sz="2400" dirty="0">
                <a:solidFill>
                  <a:srgbClr val="100F0D"/>
                </a:solidFill>
                <a:latin typeface="Times Neue Roman"/>
              </a:rPr>
              <a:t> </a:t>
            </a:r>
            <a:r>
              <a:rPr lang="en-US" sz="2400" dirty="0" err="1">
                <a:solidFill>
                  <a:srgbClr val="100F0D"/>
                </a:solidFill>
                <a:latin typeface="Times Neue Roman"/>
              </a:rPr>
              <a:t>gia</a:t>
            </a:r>
            <a:r>
              <a:rPr lang="en-US" sz="2400" dirty="0">
                <a:solidFill>
                  <a:srgbClr val="100F0D"/>
                </a:solidFill>
                <a:latin typeface="Times Neue Roman"/>
              </a:rPr>
              <a:t> </a:t>
            </a:r>
            <a:r>
              <a:rPr lang="en-US" sz="2400" dirty="0" err="1">
                <a:solidFill>
                  <a:srgbClr val="100F0D"/>
                </a:solidFill>
                <a:latin typeface="Times Neue Roman"/>
              </a:rPr>
              <a:t>liên</a:t>
            </a:r>
            <a:r>
              <a:rPr lang="en-US" sz="2400" dirty="0">
                <a:solidFill>
                  <a:srgbClr val="100F0D"/>
                </a:solidFill>
                <a:latin typeface="Times Neue Roman"/>
              </a:rPr>
              <a:t> </a:t>
            </a:r>
            <a:r>
              <a:rPr lang="en-US" sz="2400" dirty="0" err="1">
                <a:solidFill>
                  <a:srgbClr val="100F0D"/>
                </a:solidFill>
                <a:latin typeface="Times Neue Roman"/>
              </a:rPr>
              <a:t>quan</a:t>
            </a:r>
            <a:r>
              <a:rPr lang="en-US" sz="2400" dirty="0">
                <a:solidFill>
                  <a:srgbClr val="100F0D"/>
                </a:solidFill>
                <a:latin typeface="Times Neue Roman"/>
              </a:rPr>
              <a:t> </a:t>
            </a:r>
            <a:r>
              <a:rPr lang="en-US" sz="2400" dirty="0" err="1">
                <a:solidFill>
                  <a:srgbClr val="100F0D"/>
                </a:solidFill>
                <a:latin typeface="Times Neue Roman"/>
              </a:rPr>
              <a:t>về</a:t>
            </a:r>
            <a:r>
              <a:rPr lang="en-US" sz="2400" dirty="0">
                <a:solidFill>
                  <a:srgbClr val="100F0D"/>
                </a:solidFill>
                <a:latin typeface="Times Neue Roman"/>
              </a:rPr>
              <a:t> </a:t>
            </a:r>
            <a:r>
              <a:rPr lang="en-US" sz="2400" dirty="0" err="1">
                <a:solidFill>
                  <a:srgbClr val="100F0D"/>
                </a:solidFill>
                <a:latin typeface="Times Neue Roman"/>
              </a:rPr>
              <a:t>giáo</a:t>
            </a:r>
            <a:r>
              <a:rPr lang="en-US" sz="2400" dirty="0">
                <a:solidFill>
                  <a:srgbClr val="100F0D"/>
                </a:solidFill>
                <a:latin typeface="Times Neue Roman"/>
              </a:rPr>
              <a:t> </a:t>
            </a:r>
            <a:r>
              <a:rPr lang="en-US" sz="2400" dirty="0" err="1">
                <a:solidFill>
                  <a:srgbClr val="100F0D"/>
                </a:solidFill>
                <a:latin typeface="Times Neue Roman"/>
              </a:rPr>
              <a:t>dục</a:t>
            </a:r>
            <a:r>
              <a:rPr lang="en-US" sz="2400" dirty="0">
                <a:solidFill>
                  <a:srgbClr val="100F0D"/>
                </a:solidFill>
                <a:latin typeface="Times Neue Roman"/>
              </a:rPr>
              <a:t> </a:t>
            </a:r>
            <a:r>
              <a:rPr lang="en-US" sz="2400" dirty="0" err="1">
                <a:solidFill>
                  <a:srgbClr val="100F0D"/>
                </a:solidFill>
                <a:latin typeface="Times Neue Roman"/>
              </a:rPr>
              <a:t>trẻ</a:t>
            </a:r>
            <a:r>
              <a:rPr lang="en-US" sz="2400" dirty="0">
                <a:solidFill>
                  <a:srgbClr val="100F0D"/>
                </a:solidFill>
                <a:latin typeface="Times Neue Roman"/>
              </a:rPr>
              <a:t> </a:t>
            </a:r>
            <a:r>
              <a:rPr lang="en-US" sz="2400" dirty="0" err="1">
                <a:solidFill>
                  <a:srgbClr val="100F0D"/>
                </a:solidFill>
                <a:latin typeface="Times Neue Roman"/>
              </a:rPr>
              <a:t>khuyết</a:t>
            </a:r>
            <a:r>
              <a:rPr lang="en-US" sz="2400" dirty="0">
                <a:solidFill>
                  <a:srgbClr val="100F0D"/>
                </a:solidFill>
                <a:latin typeface="Times Neue Roman"/>
              </a:rPr>
              <a:t> </a:t>
            </a:r>
            <a:r>
              <a:rPr lang="en-US" sz="2400" dirty="0" err="1">
                <a:solidFill>
                  <a:srgbClr val="100F0D"/>
                </a:solidFill>
                <a:latin typeface="Times Neue Roman"/>
              </a:rPr>
              <a:t>tật</a:t>
            </a:r>
            <a:r>
              <a:rPr lang="en-US" sz="2400" dirty="0">
                <a:solidFill>
                  <a:srgbClr val="100F0D"/>
                </a:solidFill>
                <a:latin typeface="Times Neue Roman"/>
              </a:rPr>
              <a:t> </a:t>
            </a:r>
            <a:r>
              <a:rPr lang="en-US" sz="2400" dirty="0" err="1">
                <a:solidFill>
                  <a:srgbClr val="100F0D"/>
                </a:solidFill>
                <a:latin typeface="Times Neue Roman"/>
              </a:rPr>
              <a:t>hỗ</a:t>
            </a:r>
            <a:r>
              <a:rPr lang="en-US" sz="2400" dirty="0">
                <a:solidFill>
                  <a:srgbClr val="100F0D"/>
                </a:solidFill>
                <a:latin typeface="Times Neue Roman"/>
              </a:rPr>
              <a:t> </a:t>
            </a:r>
            <a:r>
              <a:rPr lang="en-US" sz="2400" dirty="0" err="1">
                <a:solidFill>
                  <a:srgbClr val="100F0D"/>
                </a:solidFill>
                <a:latin typeface="Times Neue Roman"/>
              </a:rPr>
              <a:t>trợ</a:t>
            </a:r>
            <a:r>
              <a:rPr lang="en-US" sz="2400" dirty="0">
                <a:solidFill>
                  <a:srgbClr val="100F0D"/>
                </a:solidFill>
                <a:latin typeface="Times Neue Roman"/>
              </a:rPr>
              <a:t> </a:t>
            </a:r>
            <a:r>
              <a:rPr lang="en-US" sz="2400" dirty="0" err="1">
                <a:solidFill>
                  <a:srgbClr val="100F0D"/>
                </a:solidFill>
                <a:latin typeface="Times Neue Roman"/>
              </a:rPr>
              <a:t>nhà</a:t>
            </a:r>
            <a:r>
              <a:rPr lang="en-US" sz="2400" dirty="0">
                <a:solidFill>
                  <a:srgbClr val="100F0D"/>
                </a:solidFill>
                <a:latin typeface="Times Neue Roman"/>
              </a:rPr>
              <a:t> </a:t>
            </a:r>
            <a:r>
              <a:rPr lang="en-US" sz="2400" dirty="0" err="1">
                <a:solidFill>
                  <a:srgbClr val="100F0D"/>
                </a:solidFill>
                <a:latin typeface="Times Neue Roman"/>
              </a:rPr>
              <a:t>trường</a:t>
            </a:r>
            <a:r>
              <a:rPr lang="en-US" sz="2400" dirty="0">
                <a:solidFill>
                  <a:srgbClr val="100F0D"/>
                </a:solidFill>
                <a:latin typeface="Times Neue Roman"/>
              </a:rPr>
              <a:t>.</a:t>
            </a:r>
          </a:p>
          <a:p>
            <a:pPr algn="just">
              <a:lnSpc>
                <a:spcPts val="3359"/>
              </a:lnSpc>
            </a:pPr>
            <a:endParaRPr lang="en-US" sz="2400" dirty="0">
              <a:solidFill>
                <a:srgbClr val="100F0D"/>
              </a:solidFill>
              <a:latin typeface="Times Neue Roman"/>
            </a:endParaRPr>
          </a:p>
        </p:txBody>
      </p:sp>
      <p:sp>
        <p:nvSpPr>
          <p:cNvPr id="35" name="TextBox 35"/>
          <p:cNvSpPr txBox="1"/>
          <p:nvPr/>
        </p:nvSpPr>
        <p:spPr>
          <a:xfrm>
            <a:off x="15163802" y="1861539"/>
            <a:ext cx="1173328" cy="439736"/>
          </a:xfrm>
          <a:prstGeom prst="rect">
            <a:avLst/>
          </a:prstGeom>
        </p:spPr>
        <p:txBody>
          <a:bodyPr wrap="square" lIns="0" tIns="0" rIns="0" bIns="0" rtlCol="0" anchor="t">
            <a:spAutoFit/>
          </a:bodyPr>
          <a:lstStyle/>
          <a:p>
            <a:pPr algn="ctr">
              <a:lnSpc>
                <a:spcPts val="3640"/>
              </a:lnSpc>
            </a:pPr>
            <a:r>
              <a:rPr lang="en-US" sz="2600">
                <a:solidFill>
                  <a:srgbClr val="000000"/>
                </a:solidFill>
                <a:latin typeface="Times Neue Roman Bold"/>
              </a:rPr>
              <a:t>Kết quả</a:t>
            </a:r>
          </a:p>
        </p:txBody>
      </p:sp>
      <p:sp>
        <p:nvSpPr>
          <p:cNvPr id="36" name="TextBox 36"/>
          <p:cNvSpPr txBox="1"/>
          <p:nvPr/>
        </p:nvSpPr>
        <p:spPr>
          <a:xfrm>
            <a:off x="3680570" y="5967814"/>
            <a:ext cx="2858604" cy="2082165"/>
          </a:xfrm>
          <a:prstGeom prst="rect">
            <a:avLst/>
          </a:prstGeom>
        </p:spPr>
        <p:txBody>
          <a:bodyPr lIns="0" tIns="0" rIns="0" bIns="0" rtlCol="0" anchor="t">
            <a:spAutoFit/>
          </a:bodyPr>
          <a:lstStyle/>
          <a:p>
            <a:pPr algn="just">
              <a:lnSpc>
                <a:spcPts val="3359"/>
              </a:lnSpc>
            </a:pPr>
            <a:r>
              <a:rPr lang="en-US" sz="2400">
                <a:solidFill>
                  <a:srgbClr val="100F0D"/>
                </a:solidFill>
                <a:latin typeface="Times Neue Roman Bold"/>
              </a:rPr>
              <a:t>Tiêu chí 2. </a:t>
            </a:r>
            <a:r>
              <a:rPr lang="en-US" sz="2400">
                <a:solidFill>
                  <a:srgbClr val="100F0D"/>
                </a:solidFill>
                <a:latin typeface="Times Neue Roman"/>
              </a:rPr>
              <a:t> Chủ trì và triển khai các hoạt động giáo dục trẻ khuyết tật tại nhà trường</a:t>
            </a:r>
          </a:p>
        </p:txBody>
      </p:sp>
      <p:sp>
        <p:nvSpPr>
          <p:cNvPr id="37" name="TextBox 37"/>
          <p:cNvSpPr txBox="1"/>
          <p:nvPr/>
        </p:nvSpPr>
        <p:spPr>
          <a:xfrm>
            <a:off x="6934209" y="5612962"/>
            <a:ext cx="7463462" cy="3339465"/>
          </a:xfrm>
          <a:prstGeom prst="rect">
            <a:avLst/>
          </a:prstGeom>
        </p:spPr>
        <p:txBody>
          <a:bodyPr lIns="0" tIns="0" rIns="0" bIns="0" rtlCol="0" anchor="t">
            <a:spAutoFit/>
          </a:bodyPr>
          <a:lstStyle/>
          <a:p>
            <a:pPr algn="just">
              <a:lnSpc>
                <a:spcPts val="3359"/>
              </a:lnSpc>
            </a:pPr>
            <a:r>
              <a:rPr lang="en-US" sz="2400">
                <a:solidFill>
                  <a:srgbClr val="100F0D"/>
                </a:solidFill>
                <a:latin typeface="Times Neue Roman"/>
              </a:rPr>
              <a:t>- Nắm vững quan điểm, chính sách và quy định giáo dục hòa nhập trong thực hiện chương trình GDMN</a:t>
            </a:r>
          </a:p>
          <a:p>
            <a:pPr algn="just">
              <a:lnSpc>
                <a:spcPts val="3359"/>
              </a:lnSpc>
            </a:pPr>
            <a:r>
              <a:rPr lang="en-US" sz="2400">
                <a:solidFill>
                  <a:srgbClr val="100F0D"/>
                </a:solidFill>
                <a:latin typeface="Times Neue Roman"/>
              </a:rPr>
              <a:t>- Chủ trì, phối hợp với gia đình trẻ khuyết tật xây dựng và thực hiện kế hoạch giáo dục cá nhân của người khuyết tật.</a:t>
            </a:r>
          </a:p>
          <a:p>
            <a:pPr algn="just">
              <a:lnSpc>
                <a:spcPts val="3359"/>
              </a:lnSpc>
            </a:pPr>
            <a:r>
              <a:rPr lang="en-US" sz="2400">
                <a:solidFill>
                  <a:srgbClr val="100F0D"/>
                </a:solidFill>
                <a:latin typeface="Times Neue Roman"/>
              </a:rPr>
              <a:t>- Có đầy đủ hồ sơ, thông tin về kết quả chăm sóc, can thiệp sớm và giáo dục trẻ khuyết tật </a:t>
            </a:r>
          </a:p>
          <a:p>
            <a:pPr algn="just">
              <a:lnSpc>
                <a:spcPts val="3359"/>
              </a:lnSpc>
            </a:pPr>
            <a:r>
              <a:rPr lang="en-US" sz="2400">
                <a:solidFill>
                  <a:srgbClr val="100F0D"/>
                </a:solidFill>
                <a:latin typeface="Times Neue Roman"/>
              </a:rPr>
              <a:t>- Bảo mật thông tin về tình trạng khuyết tật của trẻ và gia đình trẻ khuyết tật.</a:t>
            </a:r>
          </a:p>
        </p:txBody>
      </p:sp>
      <p:grpSp>
        <p:nvGrpSpPr>
          <p:cNvPr id="39" name="Group 39"/>
          <p:cNvGrpSpPr>
            <a:grpSpLocks noChangeAspect="1"/>
          </p:cNvGrpSpPr>
          <p:nvPr/>
        </p:nvGrpSpPr>
        <p:grpSpPr>
          <a:xfrm>
            <a:off x="14687733" y="6185786"/>
            <a:ext cx="282047" cy="282047"/>
            <a:chOff x="0" y="0"/>
            <a:chExt cx="495300" cy="495300"/>
          </a:xfrm>
        </p:grpSpPr>
        <p:sp>
          <p:nvSpPr>
            <p:cNvPr id="40" name="Freeform 4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41" name="Freeform 4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grpSp>
        <p:nvGrpSpPr>
          <p:cNvPr id="42" name="Group 42"/>
          <p:cNvGrpSpPr>
            <a:grpSpLocks noChangeAspect="1"/>
          </p:cNvGrpSpPr>
          <p:nvPr/>
        </p:nvGrpSpPr>
        <p:grpSpPr>
          <a:xfrm>
            <a:off x="14687733" y="6594285"/>
            <a:ext cx="282047" cy="282047"/>
            <a:chOff x="0" y="0"/>
            <a:chExt cx="495300" cy="495300"/>
          </a:xfrm>
        </p:grpSpPr>
        <p:sp>
          <p:nvSpPr>
            <p:cNvPr id="43" name="Freeform 4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44" name="Freeform 4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grpSp>
        <p:nvGrpSpPr>
          <p:cNvPr id="45" name="Group 45"/>
          <p:cNvGrpSpPr>
            <a:grpSpLocks noChangeAspect="1"/>
          </p:cNvGrpSpPr>
          <p:nvPr/>
        </p:nvGrpSpPr>
        <p:grpSpPr>
          <a:xfrm>
            <a:off x="14687733" y="7022344"/>
            <a:ext cx="282047" cy="282047"/>
            <a:chOff x="0" y="0"/>
            <a:chExt cx="495300" cy="495300"/>
          </a:xfrm>
        </p:grpSpPr>
        <p:sp>
          <p:nvSpPr>
            <p:cNvPr id="46" name="Freeform 46"/>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47" name="Freeform 47"/>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grpSp>
        <p:nvGrpSpPr>
          <p:cNvPr id="48" name="Group 48"/>
          <p:cNvGrpSpPr>
            <a:grpSpLocks noChangeAspect="1"/>
          </p:cNvGrpSpPr>
          <p:nvPr/>
        </p:nvGrpSpPr>
        <p:grpSpPr>
          <a:xfrm>
            <a:off x="14687733" y="7429415"/>
            <a:ext cx="282047" cy="282047"/>
            <a:chOff x="0" y="0"/>
            <a:chExt cx="495300" cy="495300"/>
          </a:xfrm>
        </p:grpSpPr>
        <p:sp>
          <p:nvSpPr>
            <p:cNvPr id="49" name="Freeform 4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50" name="Freeform 5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grpSp>
        <p:nvGrpSpPr>
          <p:cNvPr id="51" name="Group 51"/>
          <p:cNvGrpSpPr>
            <a:grpSpLocks noChangeAspect="1"/>
          </p:cNvGrpSpPr>
          <p:nvPr/>
        </p:nvGrpSpPr>
        <p:grpSpPr>
          <a:xfrm>
            <a:off x="14687733" y="7821105"/>
            <a:ext cx="282047" cy="282047"/>
            <a:chOff x="0" y="0"/>
            <a:chExt cx="495300" cy="495300"/>
          </a:xfrm>
        </p:grpSpPr>
        <p:sp>
          <p:nvSpPr>
            <p:cNvPr id="52" name="Freeform 52"/>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53" name="Freeform 53"/>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FDFAED"/>
            </a:solidFill>
          </p:spPr>
        </p:sp>
      </p:grpSp>
      <p:sp>
        <p:nvSpPr>
          <p:cNvPr id="55" name="TextBox 52">
            <a:extLst>
              <a:ext uri="{FF2B5EF4-FFF2-40B4-BE49-F238E27FC236}">
                <a16:creationId xmlns="" xmlns:a16="http://schemas.microsoft.com/office/drawing/2014/main" id="{72F58704-429D-4FE1-84D4-C3F3E0B6B7CD}"/>
              </a:ext>
            </a:extLst>
          </p:cNvPr>
          <p:cNvSpPr txBox="1"/>
          <p:nvPr/>
        </p:nvSpPr>
        <p:spPr>
          <a:xfrm>
            <a:off x="15146414" y="2936646"/>
            <a:ext cx="1888629" cy="2148793"/>
          </a:xfrm>
          <a:prstGeom prst="rect">
            <a:avLst/>
          </a:prstGeom>
        </p:spPr>
        <p:txBody>
          <a:bodyPr lIns="0" tIns="0" rIns="0" bIns="0" rtlCol="0" anchor="t">
            <a:spAutoFit/>
          </a:bodyPr>
          <a:lstStyle/>
          <a:p>
            <a:pPr>
              <a:lnSpc>
                <a:spcPts val="3359"/>
              </a:lnSpc>
            </a:pPr>
            <a:r>
              <a:rPr lang="en-US" sz="2400">
                <a:solidFill>
                  <a:srgbClr val="000000"/>
                </a:solidFill>
                <a:latin typeface="Times Neue Roman"/>
              </a:rPr>
              <a:t>Toàn diện</a:t>
            </a:r>
          </a:p>
          <a:p>
            <a:pPr>
              <a:lnSpc>
                <a:spcPts val="3359"/>
              </a:lnSpc>
            </a:pPr>
            <a:r>
              <a:rPr lang="en-US" sz="2400">
                <a:solidFill>
                  <a:srgbClr val="000000"/>
                </a:solidFill>
                <a:latin typeface="Times Neue Roman" panose="020B0604020202020204" charset="0"/>
                <a:sym typeface="Arimo"/>
              </a:rPr>
              <a:t>Tốt</a:t>
            </a:r>
          </a:p>
          <a:p>
            <a:pPr>
              <a:lnSpc>
                <a:spcPts val="3359"/>
              </a:lnSpc>
            </a:pPr>
            <a:r>
              <a:rPr lang="en-US" sz="2400">
                <a:solidFill>
                  <a:srgbClr val="000000"/>
                </a:solidFill>
                <a:latin typeface="Times Neue Roman" panose="020B0604020202020204" charset="0"/>
                <a:sym typeface="Arimo"/>
              </a:rPr>
              <a:t> Đầy đủ</a:t>
            </a:r>
          </a:p>
          <a:p>
            <a:pPr>
              <a:lnSpc>
                <a:spcPts val="3359"/>
              </a:lnSpc>
            </a:pPr>
            <a:r>
              <a:rPr lang="en-US" sz="2400">
                <a:solidFill>
                  <a:srgbClr val="000000"/>
                </a:solidFill>
                <a:latin typeface="Times Neue Roman" panose="020B0604020202020204" charset="0"/>
                <a:sym typeface="Arimo"/>
              </a:rPr>
              <a:t>Tối thiểu</a:t>
            </a:r>
          </a:p>
          <a:p>
            <a:pPr>
              <a:lnSpc>
                <a:spcPts val="3359"/>
              </a:lnSpc>
            </a:pPr>
            <a:r>
              <a:rPr lang="en-US" sz="2400">
                <a:solidFill>
                  <a:srgbClr val="000000"/>
                </a:solidFill>
                <a:latin typeface="Times Neue Roman" panose="020B0604020202020204" charset="0"/>
                <a:sym typeface="Arimo"/>
              </a:rPr>
              <a:t>Không đầy đủ</a:t>
            </a:r>
          </a:p>
        </p:txBody>
      </p:sp>
      <p:sp>
        <p:nvSpPr>
          <p:cNvPr id="56" name="TextBox 52">
            <a:extLst>
              <a:ext uri="{FF2B5EF4-FFF2-40B4-BE49-F238E27FC236}">
                <a16:creationId xmlns="" xmlns:a16="http://schemas.microsoft.com/office/drawing/2014/main" id="{9AAB6618-3AC5-4457-BAF4-E795EDFCCF49}"/>
              </a:ext>
            </a:extLst>
          </p:cNvPr>
          <p:cNvSpPr txBox="1"/>
          <p:nvPr/>
        </p:nvSpPr>
        <p:spPr>
          <a:xfrm>
            <a:off x="15146413" y="6037195"/>
            <a:ext cx="1888629" cy="2148793"/>
          </a:xfrm>
          <a:prstGeom prst="rect">
            <a:avLst/>
          </a:prstGeom>
        </p:spPr>
        <p:txBody>
          <a:bodyPr lIns="0" tIns="0" rIns="0" bIns="0" rtlCol="0" anchor="t">
            <a:spAutoFit/>
          </a:bodyPr>
          <a:lstStyle/>
          <a:p>
            <a:pPr>
              <a:lnSpc>
                <a:spcPts val="3359"/>
              </a:lnSpc>
            </a:pPr>
            <a:r>
              <a:rPr lang="en-US" sz="2400">
                <a:solidFill>
                  <a:srgbClr val="000000"/>
                </a:solidFill>
                <a:latin typeface="Times Neue Roman"/>
              </a:rPr>
              <a:t>Toàn diện</a:t>
            </a:r>
          </a:p>
          <a:p>
            <a:pPr>
              <a:lnSpc>
                <a:spcPts val="3359"/>
              </a:lnSpc>
            </a:pPr>
            <a:r>
              <a:rPr lang="en-US" sz="2400">
                <a:solidFill>
                  <a:srgbClr val="000000"/>
                </a:solidFill>
                <a:latin typeface="Times Neue Roman" panose="020B0604020202020204" charset="0"/>
                <a:sym typeface="Arimo"/>
              </a:rPr>
              <a:t>Tốt</a:t>
            </a:r>
          </a:p>
          <a:p>
            <a:pPr>
              <a:lnSpc>
                <a:spcPts val="3359"/>
              </a:lnSpc>
            </a:pPr>
            <a:r>
              <a:rPr lang="en-US" sz="2400">
                <a:solidFill>
                  <a:srgbClr val="000000"/>
                </a:solidFill>
                <a:latin typeface="Times Neue Roman" panose="020B0604020202020204" charset="0"/>
                <a:sym typeface="Arimo"/>
              </a:rPr>
              <a:t> Đầy đủ</a:t>
            </a:r>
          </a:p>
          <a:p>
            <a:pPr>
              <a:lnSpc>
                <a:spcPts val="3359"/>
              </a:lnSpc>
            </a:pPr>
            <a:r>
              <a:rPr lang="en-US" sz="2400">
                <a:solidFill>
                  <a:srgbClr val="000000"/>
                </a:solidFill>
                <a:latin typeface="Times Neue Roman" panose="020B0604020202020204" charset="0"/>
                <a:sym typeface="Arimo"/>
              </a:rPr>
              <a:t>Tối thiểu</a:t>
            </a:r>
          </a:p>
          <a:p>
            <a:pPr>
              <a:lnSpc>
                <a:spcPts val="3359"/>
              </a:lnSpc>
            </a:pPr>
            <a:r>
              <a:rPr lang="en-US" sz="2400">
                <a:solidFill>
                  <a:srgbClr val="000000"/>
                </a:solidFill>
                <a:latin typeface="Times Neue Roman" panose="020B0604020202020204" charset="0"/>
                <a:sym typeface="Arimo"/>
              </a:rPr>
              <a:t>Không đầy đủ</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028700" y="599089"/>
            <a:ext cx="10373568" cy="655372"/>
          </a:xfrm>
          <a:prstGeom prst="rect">
            <a:avLst/>
          </a:prstGeom>
        </p:spPr>
        <p:txBody>
          <a:bodyPr lIns="0" tIns="0" rIns="0" bIns="0" rtlCol="0" anchor="t">
            <a:spAutoFit/>
          </a:bodyPr>
          <a:lstStyle/>
          <a:p>
            <a:pPr>
              <a:lnSpc>
                <a:spcPts val="5600"/>
              </a:lnSpc>
            </a:pPr>
            <a:r>
              <a:rPr lang="en-US" sz="3600" b="1" dirty="0">
                <a:solidFill>
                  <a:srgbClr val="000000"/>
                </a:solidFill>
                <a:latin typeface="Calistoga Bold"/>
              </a:rPr>
              <a:t>4. </a:t>
            </a:r>
            <a:r>
              <a:rPr lang="en-US" sz="3600" b="1" dirty="0" err="1">
                <a:solidFill>
                  <a:srgbClr val="000000"/>
                </a:solidFill>
                <a:latin typeface="Calistoga Bold"/>
              </a:rPr>
              <a:t>Gợi</a:t>
            </a:r>
            <a:r>
              <a:rPr lang="en-US" sz="3600" b="1" dirty="0">
                <a:solidFill>
                  <a:srgbClr val="000000"/>
                </a:solidFill>
                <a:latin typeface="Calistoga Bold"/>
              </a:rPr>
              <a:t> ý minh </a:t>
            </a:r>
            <a:r>
              <a:rPr lang="en-US" sz="3600" b="1" dirty="0" err="1">
                <a:solidFill>
                  <a:srgbClr val="000000"/>
                </a:solidFill>
                <a:latin typeface="Calistoga Bold"/>
              </a:rPr>
              <a:t>chứng</a:t>
            </a:r>
            <a:r>
              <a:rPr lang="en-US" sz="3600" b="1" dirty="0">
                <a:solidFill>
                  <a:srgbClr val="000000"/>
                </a:solidFill>
                <a:latin typeface="Calistoga Bold"/>
              </a:rPr>
              <a:t> </a:t>
            </a:r>
            <a:r>
              <a:rPr lang="en-US" sz="3600" b="1" dirty="0" err="1">
                <a:solidFill>
                  <a:srgbClr val="000000"/>
                </a:solidFill>
                <a:latin typeface="Calistoga Bold"/>
              </a:rPr>
              <a:t>tiêu</a:t>
            </a:r>
            <a:r>
              <a:rPr lang="en-US" sz="3600" b="1" dirty="0">
                <a:solidFill>
                  <a:srgbClr val="000000"/>
                </a:solidFill>
                <a:latin typeface="Calistoga Bold"/>
              </a:rPr>
              <a:t> </a:t>
            </a:r>
            <a:r>
              <a:rPr lang="en-US" sz="3600" b="1" dirty="0" err="1">
                <a:solidFill>
                  <a:srgbClr val="000000"/>
                </a:solidFill>
                <a:latin typeface="Calistoga Bold"/>
              </a:rPr>
              <a:t>chí</a:t>
            </a:r>
            <a:r>
              <a:rPr lang="en-US" sz="3600" b="1" dirty="0">
                <a:solidFill>
                  <a:srgbClr val="000000"/>
                </a:solidFill>
                <a:latin typeface="Calistoga Bold"/>
              </a:rPr>
              <a:t> </a:t>
            </a:r>
            <a:r>
              <a:rPr lang="en-US" sz="3600" b="1" dirty="0" err="1">
                <a:solidFill>
                  <a:srgbClr val="000000"/>
                </a:solidFill>
                <a:latin typeface="Calistoga Bold"/>
              </a:rPr>
              <a:t>đánh</a:t>
            </a:r>
            <a:r>
              <a:rPr lang="en-US" sz="3600" b="1" dirty="0">
                <a:solidFill>
                  <a:srgbClr val="000000"/>
                </a:solidFill>
                <a:latin typeface="Calistoga Bold"/>
              </a:rPr>
              <a:t> </a:t>
            </a:r>
            <a:r>
              <a:rPr lang="en-US" sz="3600" b="1" dirty="0" err="1">
                <a:solidFill>
                  <a:srgbClr val="000000"/>
                </a:solidFill>
                <a:latin typeface="Calistoga Bold"/>
              </a:rPr>
              <a:t>giá</a:t>
            </a:r>
            <a:endParaRPr lang="en-US" sz="3600" b="1" dirty="0">
              <a:solidFill>
                <a:srgbClr val="000000"/>
              </a:solidFill>
              <a:latin typeface="Calistoga Bold"/>
            </a:endParaRPr>
          </a:p>
        </p:txBody>
      </p:sp>
      <p:sp>
        <p:nvSpPr>
          <p:cNvPr id="6" name="TextBox 6"/>
          <p:cNvSpPr txBox="1"/>
          <p:nvPr/>
        </p:nvSpPr>
        <p:spPr>
          <a:xfrm>
            <a:off x="7924800" y="1058897"/>
            <a:ext cx="9397202" cy="974626"/>
          </a:xfrm>
          <a:prstGeom prst="rect">
            <a:avLst/>
          </a:prstGeom>
        </p:spPr>
        <p:txBody>
          <a:bodyPr wrap="square" lIns="0" tIns="0" rIns="0" bIns="0" rtlCol="0" anchor="t">
            <a:spAutoFit/>
          </a:bodyPr>
          <a:lstStyle/>
          <a:p>
            <a:pPr algn="just">
              <a:lnSpc>
                <a:spcPts val="3779"/>
              </a:lnSpc>
            </a:pPr>
            <a:r>
              <a:rPr lang="en-US" sz="2699" dirty="0">
                <a:solidFill>
                  <a:srgbClr val="000000"/>
                </a:solidFill>
                <a:latin typeface="Times Neue Roman Bold"/>
              </a:rPr>
              <a:t>     </a:t>
            </a:r>
            <a:endParaRPr lang="en-US" sz="2699" dirty="0" smtClean="0">
              <a:solidFill>
                <a:srgbClr val="000000"/>
              </a:solidFill>
              <a:latin typeface="Times Neue Roman Bold"/>
            </a:endParaRPr>
          </a:p>
          <a:p>
            <a:pPr algn="just">
              <a:lnSpc>
                <a:spcPts val="3779"/>
              </a:lnSpc>
            </a:pPr>
            <a:endParaRPr lang="en-US" sz="2699" dirty="0">
              <a:solidFill>
                <a:srgbClr val="000000"/>
              </a:solidFill>
              <a:latin typeface="Times Neue Roman Bold"/>
            </a:endParaRPr>
          </a:p>
        </p:txBody>
      </p:sp>
      <p:sp>
        <p:nvSpPr>
          <p:cNvPr id="9" name="TextBox 9"/>
          <p:cNvSpPr txBox="1"/>
          <p:nvPr/>
        </p:nvSpPr>
        <p:spPr>
          <a:xfrm>
            <a:off x="1213996" y="7850505"/>
            <a:ext cx="7430150" cy="462563"/>
          </a:xfrm>
          <a:prstGeom prst="rect">
            <a:avLst/>
          </a:prstGeom>
        </p:spPr>
        <p:txBody>
          <a:bodyPr lIns="0" tIns="0" rIns="0" bIns="0" rtlCol="0" anchor="t">
            <a:spAutoFit/>
          </a:bodyPr>
          <a:lstStyle/>
          <a:p>
            <a:pPr algn="just">
              <a:lnSpc>
                <a:spcPts val="3779"/>
              </a:lnSpc>
            </a:pPr>
            <a:r>
              <a:rPr lang="en-US" sz="2699" dirty="0" smtClean="0">
                <a:solidFill>
                  <a:srgbClr val="000000"/>
                </a:solidFill>
                <a:latin typeface="Times Neue Roman Bold"/>
              </a:rPr>
              <a:t>.</a:t>
            </a:r>
            <a:endParaRPr lang="en-US" sz="2699" dirty="0">
              <a:solidFill>
                <a:srgbClr val="000000"/>
              </a:solidFill>
              <a:latin typeface="Times Neue Roman Bold"/>
            </a:endParaRPr>
          </a:p>
        </p:txBody>
      </p:sp>
      <p:pic>
        <p:nvPicPr>
          <p:cNvPr id="3" name="Picture 2">
            <a:extLst>
              <a:ext uri="{FF2B5EF4-FFF2-40B4-BE49-F238E27FC236}">
                <a16:creationId xmlns="" xmlns:a16="http://schemas.microsoft.com/office/drawing/2014/main" id="{AD7BF6F9-436C-4E9A-97E4-6AA640731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093" y="3009900"/>
            <a:ext cx="5019508" cy="4572000"/>
          </a:xfrm>
          <a:prstGeom prst="rect">
            <a:avLst/>
          </a:prstGeom>
        </p:spPr>
      </p:pic>
      <p:sp>
        <p:nvSpPr>
          <p:cNvPr id="2" name="Rectangle 1"/>
          <p:cNvSpPr/>
          <p:nvPr/>
        </p:nvSpPr>
        <p:spPr>
          <a:xfrm>
            <a:off x="7543800" y="4505890"/>
            <a:ext cx="9778202" cy="2715615"/>
          </a:xfrm>
          <a:prstGeom prst="rect">
            <a:avLst/>
          </a:prstGeom>
        </p:spPr>
        <p:txBody>
          <a:bodyPr wrap="square">
            <a:spAutoFit/>
          </a:bodyPr>
          <a:lstStyle/>
          <a:p>
            <a:pPr algn="just">
              <a:lnSpc>
                <a:spcPct val="130000"/>
              </a:lnSpc>
              <a:spcAft>
                <a:spcPts val="800"/>
              </a:spcAft>
            </a:pP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Tùy</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nâng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đội</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ngũ</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sở</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GDMN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tiêu</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phù</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3405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3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534554" y="6125757"/>
            <a:ext cx="5624775" cy="343622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28800" y="5948568"/>
            <a:ext cx="7315200" cy="3790604"/>
          </a:xfrm>
          <a:prstGeom prst="rect">
            <a:avLst/>
          </a:prstGeom>
        </p:spPr>
      </p:pic>
      <p:sp>
        <p:nvSpPr>
          <p:cNvPr id="4" name="TextBox 4"/>
          <p:cNvSpPr txBox="1"/>
          <p:nvPr/>
        </p:nvSpPr>
        <p:spPr>
          <a:xfrm>
            <a:off x="1534604" y="734583"/>
            <a:ext cx="15291265" cy="1393825"/>
          </a:xfrm>
          <a:prstGeom prst="rect">
            <a:avLst/>
          </a:prstGeom>
        </p:spPr>
        <p:txBody>
          <a:bodyPr lIns="0" tIns="0" rIns="0" bIns="0" rtlCol="0" anchor="t">
            <a:spAutoFit/>
          </a:bodyPr>
          <a:lstStyle/>
          <a:p>
            <a:pPr>
              <a:lnSpc>
                <a:spcPts val="5600"/>
              </a:lnSpc>
            </a:pPr>
            <a:r>
              <a:rPr lang="en-US" sz="4000">
                <a:solidFill>
                  <a:srgbClr val="000000"/>
                </a:solidFill>
                <a:latin typeface="Calistoga Bold"/>
              </a:rPr>
              <a:t>5. Tổng hợp, phân tích kết quả đánh giá và đề xuất các mục tiêu cho giai đoạn tiếp theo</a:t>
            </a:r>
          </a:p>
        </p:txBody>
      </p:sp>
      <p:sp>
        <p:nvSpPr>
          <p:cNvPr id="5" name="TextBox 5"/>
          <p:cNvSpPr txBox="1"/>
          <p:nvPr/>
        </p:nvSpPr>
        <p:spPr>
          <a:xfrm>
            <a:off x="1534604" y="2080783"/>
            <a:ext cx="7609396" cy="3639185"/>
          </a:xfrm>
          <a:prstGeom prst="rect">
            <a:avLst/>
          </a:prstGeom>
        </p:spPr>
        <p:txBody>
          <a:bodyPr lIns="0" tIns="0" rIns="0" bIns="0" rtlCol="0" anchor="t">
            <a:spAutoFit/>
          </a:bodyPr>
          <a:lstStyle/>
          <a:p>
            <a:pPr algn="just">
              <a:lnSpc>
                <a:spcPts val="3640"/>
              </a:lnSpc>
            </a:pPr>
            <a:r>
              <a:rPr lang="en-US" sz="2600">
                <a:solidFill>
                  <a:srgbClr val="000000"/>
                </a:solidFill>
                <a:latin typeface="Times Neue Roman Bold"/>
              </a:rPr>
              <a:t>      Sau khi đã đánh giá các tiêu chí, cần tổng hợp kết quả đánh giá để thấy những nội dung có tiêu chí được đánh giá ở mức tốt, toàn diện để nhìn lại ưu điểm và những mục tiêu chí còn ở mức đầy đủ, tối thiểu, không đầy đủ là những tiêu chí cần xem xét có những tồn tại của các nội dung: (1) khả năng tiếp cận và sự công bằng trong tiếp cận cơ hội học tập; (2) đội ngũ / nhân lực và các hoạt động giám sát, phối, hợp hỗ trợ. </a:t>
            </a:r>
          </a:p>
        </p:txBody>
      </p:sp>
      <p:sp>
        <p:nvSpPr>
          <p:cNvPr id="6" name="TextBox 6"/>
          <p:cNvSpPr txBox="1"/>
          <p:nvPr/>
        </p:nvSpPr>
        <p:spPr>
          <a:xfrm>
            <a:off x="9868014" y="1852183"/>
            <a:ext cx="6957855" cy="4096385"/>
          </a:xfrm>
          <a:prstGeom prst="rect">
            <a:avLst/>
          </a:prstGeom>
        </p:spPr>
        <p:txBody>
          <a:bodyPr lIns="0" tIns="0" rIns="0" bIns="0" rtlCol="0" anchor="t">
            <a:spAutoFit/>
          </a:bodyPr>
          <a:lstStyle/>
          <a:p>
            <a:pPr algn="just">
              <a:lnSpc>
                <a:spcPts val="3640"/>
              </a:lnSpc>
            </a:pPr>
            <a:r>
              <a:rPr lang="en-US" sz="2600">
                <a:solidFill>
                  <a:srgbClr val="000000"/>
                </a:solidFill>
                <a:latin typeface="Times Neue Roman Bold"/>
              </a:rPr>
              <a:t>      Từ đó, cùng thảo luận với các giáo viên, cán bộ quản lí đưa ra những mục đich cho để đạt được mức độ tốt hơn của các tồn tại đã được xác định. Sau khi xác định được các mục đích cần phấn đấu thực hiện, cần chỉ ra hoạt động với thời gian và người thực hiện cụ thể cho các hoạt động đó nhằm giúp nâng cao hiệu quả hoạt động của việc thực hiện các hoạt động giáo dục hoà nhập trẻ có nhu cầu đặc biệt ở các trường mầm non.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5267">
            <a:off x="1341079" y="2253961"/>
            <a:ext cx="6076169" cy="62465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1500">
            <a:off x="12147278" y="2049831"/>
            <a:ext cx="5339552" cy="465875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546475" y="2846134"/>
            <a:ext cx="4920025" cy="5779908"/>
          </a:xfrm>
          <a:prstGeom prst="rect">
            <a:avLst/>
          </a:prstGeom>
        </p:spPr>
      </p:pic>
      <p:sp>
        <p:nvSpPr>
          <p:cNvPr id="5" name="TextBox 5"/>
          <p:cNvSpPr txBox="1"/>
          <p:nvPr/>
        </p:nvSpPr>
        <p:spPr>
          <a:xfrm>
            <a:off x="1913014" y="2976070"/>
            <a:ext cx="4932298" cy="4735636"/>
          </a:xfrm>
          <a:prstGeom prst="rect">
            <a:avLst/>
          </a:prstGeom>
        </p:spPr>
        <p:txBody>
          <a:bodyPr lIns="0" tIns="0" rIns="0" bIns="0" rtlCol="0" anchor="t">
            <a:spAutoFit/>
          </a:bodyPr>
          <a:lstStyle/>
          <a:p>
            <a:pPr algn="just">
              <a:lnSpc>
                <a:spcPts val="4227"/>
              </a:lnSpc>
            </a:pPr>
            <a:r>
              <a:rPr lang="en-US" sz="3019">
                <a:solidFill>
                  <a:srgbClr val="000000"/>
                </a:solidFill>
                <a:latin typeface="Times Neue Roman Bold"/>
              </a:rPr>
              <a:t>2: Nếu được đánh giá ở mức Đầy đủ hoặc Tối thiểu, Không đầy đủ, cột Ghi chú cần ghi rõ có minh chứng được gợi ý nào đạt được và minh chứng gợi ý nào chưa thể hiện hoặc thể hiện chưa thật hoàn chỉnh (nêu khía cạnh hạn chế của minh chứng đó).</a:t>
            </a:r>
          </a:p>
        </p:txBody>
      </p:sp>
      <p:sp>
        <p:nvSpPr>
          <p:cNvPr id="6" name="TextBox 6"/>
          <p:cNvSpPr txBox="1"/>
          <p:nvPr/>
        </p:nvSpPr>
        <p:spPr>
          <a:xfrm>
            <a:off x="1534604" y="734583"/>
            <a:ext cx="15169164" cy="1393825"/>
          </a:xfrm>
          <a:prstGeom prst="rect">
            <a:avLst/>
          </a:prstGeom>
        </p:spPr>
        <p:txBody>
          <a:bodyPr lIns="0" tIns="0" rIns="0" bIns="0" rtlCol="0" anchor="t">
            <a:spAutoFit/>
          </a:bodyPr>
          <a:lstStyle/>
          <a:p>
            <a:pPr>
              <a:lnSpc>
                <a:spcPts val="5600"/>
              </a:lnSpc>
            </a:pPr>
            <a:r>
              <a:rPr lang="en-US" sz="4000">
                <a:solidFill>
                  <a:srgbClr val="000000"/>
                </a:solidFill>
                <a:latin typeface="Calistoga Bold"/>
              </a:rPr>
              <a:t>6. Một số lưu ý khi đánh giá thực hiện tổ chức nuôi dưỡng, chăm sóc, giáo dục trẻ có nhu cầu đặc biệt</a:t>
            </a:r>
          </a:p>
        </p:txBody>
      </p:sp>
      <p:sp>
        <p:nvSpPr>
          <p:cNvPr id="7" name="TextBox 7"/>
          <p:cNvSpPr txBox="1"/>
          <p:nvPr/>
        </p:nvSpPr>
        <p:spPr>
          <a:xfrm rot="-176163">
            <a:off x="13219751" y="2722048"/>
            <a:ext cx="3310316" cy="2935684"/>
          </a:xfrm>
          <a:prstGeom prst="rect">
            <a:avLst/>
          </a:prstGeom>
        </p:spPr>
        <p:txBody>
          <a:bodyPr lIns="0" tIns="0" rIns="0" bIns="0" rtlCol="0" anchor="t">
            <a:spAutoFit/>
          </a:bodyPr>
          <a:lstStyle/>
          <a:p>
            <a:pPr algn="just">
              <a:lnSpc>
                <a:spcPts val="3940"/>
              </a:lnSpc>
            </a:pPr>
            <a:r>
              <a:rPr lang="en-US" sz="2814">
                <a:solidFill>
                  <a:srgbClr val="000000"/>
                </a:solidFill>
                <a:latin typeface="Times Neue Roman Bold"/>
              </a:rPr>
              <a:t>1: Tất cả các cột khi đánh giá, cần có ít nhất hai minh chứng cụ thể mô tả phù hợp với mức độ đã đánh giá.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47162" y="5852735"/>
            <a:ext cx="3914442" cy="340556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563468" y="1942849"/>
            <a:ext cx="3724532" cy="345915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011805" y="5852735"/>
            <a:ext cx="3914442" cy="340556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826101" y="5402009"/>
            <a:ext cx="4265020" cy="371056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338186" y="5852735"/>
            <a:ext cx="4176877" cy="363388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373558" y="5852735"/>
            <a:ext cx="3914442" cy="3405565"/>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37072" y="2149374"/>
            <a:ext cx="3724532" cy="3459159"/>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4129205" y="1737935"/>
            <a:ext cx="3724532" cy="3459159"/>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7528096" y="2149374"/>
            <a:ext cx="3724532" cy="3459159"/>
          </a:xfrm>
          <a:prstGeom prst="rect">
            <a:avLst/>
          </a:prstGeom>
        </p:spPr>
      </p:pic>
      <p:pic>
        <p:nvPicPr>
          <p:cNvPr id="11"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1011805" y="1942849"/>
            <a:ext cx="3724532" cy="3459159"/>
          </a:xfrm>
          <a:prstGeom prst="rect">
            <a:avLst/>
          </a:prstGeom>
        </p:spPr>
      </p:pic>
      <p:sp>
        <p:nvSpPr>
          <p:cNvPr id="12" name="TextBox 12"/>
          <p:cNvSpPr txBox="1"/>
          <p:nvPr/>
        </p:nvSpPr>
        <p:spPr>
          <a:xfrm>
            <a:off x="1302456" y="511098"/>
            <a:ext cx="16283953" cy="1075209"/>
          </a:xfrm>
          <a:prstGeom prst="rect">
            <a:avLst/>
          </a:prstGeom>
        </p:spPr>
        <p:txBody>
          <a:bodyPr lIns="0" tIns="0" rIns="0" bIns="0" rtlCol="0" anchor="t">
            <a:spAutoFit/>
          </a:bodyPr>
          <a:lstStyle/>
          <a:p>
            <a:pPr>
              <a:lnSpc>
                <a:spcPts val="4261"/>
              </a:lnSpc>
              <a:spcBef>
                <a:spcPct val="0"/>
              </a:spcBef>
            </a:pPr>
            <a:r>
              <a:rPr lang="en-US" sz="3043">
                <a:solidFill>
                  <a:srgbClr val="000000"/>
                </a:solidFill>
                <a:latin typeface="Times Neue Roman Bold"/>
              </a:rPr>
              <a:t>           3: Sử dụng các câu hỏi sau để nhà quản lí thảo luận về hiệu quả của  tổ chức nuôi dưỡng, chăm sóc, giáo dục trẻ có nhu cầu đặc biệt:</a:t>
            </a:r>
          </a:p>
        </p:txBody>
      </p:sp>
      <p:sp>
        <p:nvSpPr>
          <p:cNvPr id="13" name="TextBox 13"/>
          <p:cNvSpPr txBox="1"/>
          <p:nvPr/>
        </p:nvSpPr>
        <p:spPr>
          <a:xfrm rot="373085">
            <a:off x="14937385" y="6456926"/>
            <a:ext cx="2791766" cy="2149819"/>
          </a:xfrm>
          <a:prstGeom prst="rect">
            <a:avLst/>
          </a:prstGeom>
        </p:spPr>
        <p:txBody>
          <a:bodyPr lIns="0" tIns="0" rIns="0" bIns="0" rtlCol="0" anchor="t">
            <a:spAutoFit/>
          </a:bodyPr>
          <a:lstStyle/>
          <a:p>
            <a:pPr algn="just">
              <a:lnSpc>
                <a:spcPts val="3405"/>
              </a:lnSpc>
              <a:spcBef>
                <a:spcPct val="0"/>
              </a:spcBef>
            </a:pPr>
            <a:r>
              <a:rPr lang="en-US" sz="2432" b="1">
                <a:solidFill>
                  <a:srgbClr val="000000"/>
                </a:solidFill>
                <a:latin typeface="Times Neue Roman" panose="020B0604020202020204" charset="0"/>
              </a:rPr>
              <a:t>+  Có đồ dùng, trang thiết bị chuyên dụng hoặc đồ dùng  được điều chỉnh cho trẻ khuyết tật?</a:t>
            </a:r>
          </a:p>
        </p:txBody>
      </p:sp>
      <p:sp>
        <p:nvSpPr>
          <p:cNvPr id="14" name="TextBox 14"/>
          <p:cNvSpPr txBox="1"/>
          <p:nvPr/>
        </p:nvSpPr>
        <p:spPr>
          <a:xfrm rot="373085">
            <a:off x="11599128" y="6437465"/>
            <a:ext cx="2695342" cy="1700335"/>
          </a:xfrm>
          <a:prstGeom prst="rect">
            <a:avLst/>
          </a:prstGeom>
        </p:spPr>
        <p:txBody>
          <a:bodyPr lIns="0" tIns="0" rIns="0" bIns="0" rtlCol="0" anchor="t">
            <a:spAutoFit/>
          </a:bodyPr>
          <a:lstStyle/>
          <a:p>
            <a:pPr algn="just">
              <a:lnSpc>
                <a:spcPts val="3405"/>
              </a:lnSpc>
              <a:spcBef>
                <a:spcPct val="0"/>
              </a:spcBef>
            </a:pPr>
            <a:r>
              <a:rPr lang="en-US" sz="2432" b="1">
                <a:solidFill>
                  <a:srgbClr val="000000"/>
                </a:solidFill>
                <a:latin typeface="Times Neue Roman" panose="020B0604020202020204" charset="0"/>
              </a:rPr>
              <a:t>+ Có phòng hỗ trợ giáo dục hoà nhập được hoạt động hiệu quả trong trường?</a:t>
            </a:r>
          </a:p>
        </p:txBody>
      </p:sp>
      <p:sp>
        <p:nvSpPr>
          <p:cNvPr id="15" name="TextBox 15"/>
          <p:cNvSpPr txBox="1"/>
          <p:nvPr/>
        </p:nvSpPr>
        <p:spPr>
          <a:xfrm rot="373085">
            <a:off x="7960974" y="6423238"/>
            <a:ext cx="2988402" cy="2511072"/>
          </a:xfrm>
          <a:prstGeom prst="rect">
            <a:avLst/>
          </a:prstGeom>
        </p:spPr>
        <p:txBody>
          <a:bodyPr wrap="square" lIns="0" tIns="0" rIns="0" bIns="0" rtlCol="0" anchor="t">
            <a:spAutoFit/>
          </a:bodyPr>
          <a:lstStyle/>
          <a:p>
            <a:pPr algn="just">
              <a:lnSpc>
                <a:spcPts val="3290"/>
              </a:lnSpc>
              <a:spcBef>
                <a:spcPct val="0"/>
              </a:spcBef>
            </a:pPr>
            <a:r>
              <a:rPr lang="en-US" sz="2400" b="1">
                <a:solidFill>
                  <a:srgbClr val="000000"/>
                </a:solidFill>
                <a:latin typeface="Times Neue Roman" panose="020B0604020202020204" charset="0"/>
              </a:rPr>
              <a:t>+ Gia đình của trẻ có nhu cầu đặc biệt tham gia vào việc ra quyết định, lập kế hoạch, triển khai và đánh giá các hoạt động hỗ trợ trẻ.</a:t>
            </a:r>
          </a:p>
        </p:txBody>
      </p:sp>
      <p:sp>
        <p:nvSpPr>
          <p:cNvPr id="16" name="TextBox 16"/>
          <p:cNvSpPr txBox="1"/>
          <p:nvPr/>
        </p:nvSpPr>
        <p:spPr>
          <a:xfrm rot="373085">
            <a:off x="4458220" y="5939141"/>
            <a:ext cx="2891534" cy="2763705"/>
          </a:xfrm>
          <a:prstGeom prst="rect">
            <a:avLst/>
          </a:prstGeom>
        </p:spPr>
        <p:txBody>
          <a:bodyPr wrap="square" lIns="0" tIns="0" rIns="0" bIns="0" rtlCol="0" anchor="t">
            <a:spAutoFit/>
          </a:bodyPr>
          <a:lstStyle/>
          <a:p>
            <a:pPr algn="just">
              <a:lnSpc>
                <a:spcPts val="3125"/>
              </a:lnSpc>
              <a:spcBef>
                <a:spcPct val="0"/>
              </a:spcBef>
            </a:pP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Các</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hoạt</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động</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đáp</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ứng</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mục</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tiêu</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và</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cụ</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thể</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rõ</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ràng</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giáo</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viên</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thực</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hiện</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các</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hoạt</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động</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để</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đạt</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được</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mục</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tiêu</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kế</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hoạch</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giáo</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dục</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cá</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nhân</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có</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đủ</a:t>
            </a:r>
            <a:r>
              <a:rPr lang="en-US" sz="2400" b="1" dirty="0">
                <a:solidFill>
                  <a:srgbClr val="000000"/>
                </a:solidFill>
                <a:latin typeface="Times Neue Roman" panose="020B0604020202020204" charset="0"/>
              </a:rPr>
              <a:t> </a:t>
            </a:r>
            <a:r>
              <a:rPr lang="en-US" sz="2400" b="1" dirty="0" err="1">
                <a:solidFill>
                  <a:srgbClr val="000000"/>
                </a:solidFill>
                <a:latin typeface="Times Neue Roman" panose="020B0604020202020204" charset="0"/>
              </a:rPr>
              <a:t>thông</a:t>
            </a:r>
            <a:r>
              <a:rPr lang="en-US" sz="2400" b="1" dirty="0">
                <a:solidFill>
                  <a:srgbClr val="000000"/>
                </a:solidFill>
                <a:latin typeface="Times Neue Roman" panose="020B0604020202020204" charset="0"/>
              </a:rPr>
              <a:t> tin.</a:t>
            </a:r>
          </a:p>
        </p:txBody>
      </p:sp>
      <p:sp>
        <p:nvSpPr>
          <p:cNvPr id="17" name="TextBox 17"/>
          <p:cNvSpPr txBox="1"/>
          <p:nvPr/>
        </p:nvSpPr>
        <p:spPr>
          <a:xfrm rot="373085">
            <a:off x="1191911" y="6542853"/>
            <a:ext cx="2650803" cy="1700335"/>
          </a:xfrm>
          <a:prstGeom prst="rect">
            <a:avLst/>
          </a:prstGeom>
        </p:spPr>
        <p:txBody>
          <a:bodyPr wrap="square" lIns="0" tIns="0" rIns="0" bIns="0" rtlCol="0" anchor="t">
            <a:spAutoFit/>
          </a:bodyPr>
          <a:lstStyle/>
          <a:p>
            <a:pPr algn="just">
              <a:lnSpc>
                <a:spcPts val="3405"/>
              </a:lnSpc>
              <a:spcBef>
                <a:spcPct val="0"/>
              </a:spcBef>
            </a:pPr>
            <a:r>
              <a:rPr lang="en-US" sz="2432" b="1">
                <a:solidFill>
                  <a:srgbClr val="000000"/>
                </a:solidFill>
                <a:latin typeface="Times Neue Roman" panose="020B0604020202020204" charset="0"/>
              </a:rPr>
              <a:t>+ Các mục tiêu được xác định phù hợp với mức độ phát triển của trẻ khuyết tật.</a:t>
            </a:r>
          </a:p>
        </p:txBody>
      </p:sp>
      <p:sp>
        <p:nvSpPr>
          <p:cNvPr id="18" name="TextBox 18"/>
          <p:cNvSpPr txBox="1"/>
          <p:nvPr/>
        </p:nvSpPr>
        <p:spPr>
          <a:xfrm rot="139039">
            <a:off x="1269164" y="2998255"/>
            <a:ext cx="2662011" cy="1713802"/>
          </a:xfrm>
          <a:prstGeom prst="rect">
            <a:avLst/>
          </a:prstGeom>
        </p:spPr>
        <p:txBody>
          <a:bodyPr lIns="0" tIns="0" rIns="0" bIns="0" rtlCol="0" anchor="t">
            <a:spAutoFit/>
          </a:bodyPr>
          <a:lstStyle/>
          <a:p>
            <a:pPr algn="just">
              <a:lnSpc>
                <a:spcPts val="3405"/>
              </a:lnSpc>
              <a:spcBef>
                <a:spcPct val="0"/>
              </a:spcBef>
            </a:pPr>
            <a:r>
              <a:rPr lang="en-US" sz="2432" b="1">
                <a:solidFill>
                  <a:srgbClr val="000000"/>
                </a:solidFill>
                <a:latin typeface="Times Neue Roman" panose="020B0604020202020204" charset="0"/>
              </a:rPr>
              <a:t>+ Nhà trường có đảm bảo sự công bằng cho tất cả trẻ được tiếp cận học tập?</a:t>
            </a:r>
          </a:p>
        </p:txBody>
      </p:sp>
      <p:sp>
        <p:nvSpPr>
          <p:cNvPr id="19" name="TextBox 19"/>
          <p:cNvSpPr txBox="1"/>
          <p:nvPr/>
        </p:nvSpPr>
        <p:spPr>
          <a:xfrm rot="83363">
            <a:off x="4563158" y="2367682"/>
            <a:ext cx="2699726" cy="2149819"/>
          </a:xfrm>
          <a:prstGeom prst="rect">
            <a:avLst/>
          </a:prstGeom>
        </p:spPr>
        <p:txBody>
          <a:bodyPr wrap="square" lIns="0" tIns="0" rIns="0" bIns="0" rtlCol="0" anchor="t">
            <a:spAutoFit/>
          </a:bodyPr>
          <a:lstStyle/>
          <a:p>
            <a:pPr algn="just">
              <a:lnSpc>
                <a:spcPts val="3405"/>
              </a:lnSpc>
              <a:spcBef>
                <a:spcPct val="0"/>
              </a:spcBef>
            </a:pPr>
            <a:r>
              <a:rPr lang="en-US" sz="2432" b="1">
                <a:solidFill>
                  <a:srgbClr val="000000"/>
                </a:solidFill>
                <a:latin typeface="Times Neue Roman" panose="020B0604020202020204" charset="0"/>
              </a:rPr>
              <a:t>+ Nhà trường có đảm bảo không có sự phân biệt, kì thị với những trẻ có nhu cầu đặc biệt?</a:t>
            </a:r>
          </a:p>
        </p:txBody>
      </p:sp>
      <p:sp>
        <p:nvSpPr>
          <p:cNvPr id="20" name="TextBox 20"/>
          <p:cNvSpPr txBox="1"/>
          <p:nvPr/>
        </p:nvSpPr>
        <p:spPr>
          <a:xfrm rot="83363">
            <a:off x="7952512" y="2562739"/>
            <a:ext cx="2791766" cy="2584810"/>
          </a:xfrm>
          <a:prstGeom prst="rect">
            <a:avLst/>
          </a:prstGeom>
        </p:spPr>
        <p:txBody>
          <a:bodyPr lIns="0" tIns="0" rIns="0" bIns="0" rtlCol="0" anchor="t">
            <a:spAutoFit/>
          </a:bodyPr>
          <a:lstStyle/>
          <a:p>
            <a:pPr algn="just">
              <a:lnSpc>
                <a:spcPts val="3405"/>
              </a:lnSpc>
              <a:spcBef>
                <a:spcPct val="0"/>
              </a:spcBef>
            </a:pPr>
            <a:r>
              <a:rPr lang="en-US" sz="2432">
                <a:solidFill>
                  <a:srgbClr val="000000"/>
                </a:solidFill>
                <a:latin typeface="Times Neue Roman Bold"/>
              </a:rPr>
              <a:t>+ </a:t>
            </a:r>
            <a:r>
              <a:rPr lang="en-US" sz="2432" b="1">
                <a:solidFill>
                  <a:srgbClr val="000000"/>
                </a:solidFill>
                <a:latin typeface="Times Neue Roman" panose="020B0604020202020204" charset="0"/>
              </a:rPr>
              <a:t>Có sự phân công trách </a:t>
            </a:r>
            <a:r>
              <a:rPr lang="en-US" sz="2400" b="1">
                <a:solidFill>
                  <a:srgbClr val="000000"/>
                </a:solidFill>
                <a:latin typeface="Times Neue Roman" panose="020B0604020202020204" charset="0"/>
              </a:rPr>
              <a:t>nhiệm và chủ trì rõ ràng cán bộ / giáo viên phụ trách các hoạt động giáo dục hoà nhập?</a:t>
            </a:r>
          </a:p>
        </p:txBody>
      </p:sp>
      <p:sp>
        <p:nvSpPr>
          <p:cNvPr id="21" name="TextBox 21"/>
          <p:cNvSpPr txBox="1"/>
          <p:nvPr/>
        </p:nvSpPr>
        <p:spPr>
          <a:xfrm rot="83363">
            <a:off x="11478535" y="2584913"/>
            <a:ext cx="2696422" cy="2358081"/>
          </a:xfrm>
          <a:prstGeom prst="rect">
            <a:avLst/>
          </a:prstGeom>
        </p:spPr>
        <p:txBody>
          <a:bodyPr wrap="square" lIns="0" tIns="0" rIns="0" bIns="0" rtlCol="0" anchor="t">
            <a:spAutoFit/>
          </a:bodyPr>
          <a:lstStyle/>
          <a:p>
            <a:pPr algn="just">
              <a:lnSpc>
                <a:spcPts val="3125"/>
              </a:lnSpc>
              <a:spcBef>
                <a:spcPct val="0"/>
              </a:spcBef>
            </a:pPr>
            <a:r>
              <a:rPr lang="en-US" sz="2400" b="1">
                <a:solidFill>
                  <a:srgbClr val="000000"/>
                </a:solidFill>
                <a:latin typeface="Times Neue Roman" panose="020B0604020202020204" charset="0"/>
              </a:rPr>
              <a:t>+  Có sự kết hợp và hợp tác tốt giữa nhà trường, cha mẹ, các nhà chuyên môn nhằm đáp ứng tốt nhu cầu đa dạng của trẻ?</a:t>
            </a:r>
          </a:p>
        </p:txBody>
      </p:sp>
      <p:sp>
        <p:nvSpPr>
          <p:cNvPr id="22" name="TextBox 22"/>
          <p:cNvSpPr txBox="1"/>
          <p:nvPr/>
        </p:nvSpPr>
        <p:spPr>
          <a:xfrm rot="83363">
            <a:off x="15056289" y="2454832"/>
            <a:ext cx="2546935" cy="2508828"/>
          </a:xfrm>
          <a:prstGeom prst="rect">
            <a:avLst/>
          </a:prstGeom>
        </p:spPr>
        <p:txBody>
          <a:bodyPr lIns="0" tIns="0" rIns="0" bIns="0" rtlCol="0" anchor="t">
            <a:spAutoFit/>
          </a:bodyPr>
          <a:lstStyle/>
          <a:p>
            <a:pPr algn="just">
              <a:lnSpc>
                <a:spcPts val="3265"/>
              </a:lnSpc>
              <a:spcBef>
                <a:spcPct val="0"/>
              </a:spcBef>
            </a:pPr>
            <a:r>
              <a:rPr lang="en-US" sz="2400" b="1">
                <a:solidFill>
                  <a:srgbClr val="000000"/>
                </a:solidFill>
                <a:latin typeface="Times Neue Roman" panose="020B0604020202020204" charset="0"/>
              </a:rPr>
              <a:t>+ Có kế hoạch giáo dục năm học được lập nhằm đáp ứng nhu cầu của trẻ và gia đình trẻ khuyết tật?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3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781106" y="1455274"/>
            <a:ext cx="10199110" cy="695763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3635653" y="5143500"/>
            <a:ext cx="3029125" cy="356892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97065" y="2770244"/>
            <a:ext cx="3010394" cy="35468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sp>
        <p:nvSpPr>
          <p:cNvPr id="8" name="TextBox 8"/>
          <p:cNvSpPr txBox="1"/>
          <p:nvPr/>
        </p:nvSpPr>
        <p:spPr>
          <a:xfrm>
            <a:off x="1028700" y="671055"/>
            <a:ext cx="15968867" cy="690702"/>
          </a:xfrm>
          <a:prstGeom prst="rect">
            <a:avLst/>
          </a:prstGeom>
        </p:spPr>
        <p:txBody>
          <a:bodyPr lIns="0" tIns="0" rIns="0" bIns="0" rtlCol="0" anchor="t">
            <a:spAutoFit/>
          </a:bodyPr>
          <a:lstStyle/>
          <a:p>
            <a:pPr>
              <a:lnSpc>
                <a:spcPts val="6020"/>
              </a:lnSpc>
            </a:pPr>
            <a:r>
              <a:rPr lang="en-US" sz="3200" dirty="0">
                <a:solidFill>
                  <a:srgbClr val="CE0600"/>
                </a:solidFill>
                <a:latin typeface="Calistoga"/>
              </a:rPr>
              <a:t>      ĐÁNH GIÁ THỰC HIỆN </a:t>
            </a:r>
            <a:r>
              <a:rPr lang="en-US" sz="3200" dirty="0" smtClean="0">
                <a:solidFill>
                  <a:srgbClr val="CE0600"/>
                </a:solidFill>
                <a:latin typeface="Calistoga"/>
              </a:rPr>
              <a:t>GIÁO DỤC HÒA NHẬP  </a:t>
            </a:r>
            <a:r>
              <a:rPr lang="en-US" sz="3200" dirty="0">
                <a:solidFill>
                  <a:srgbClr val="CE0600"/>
                </a:solidFill>
                <a:latin typeface="Calistoga"/>
              </a:rPr>
              <a:t>ĐỐI VỚI TRẺ CÓ NHU CẦU ĐẶC BIỆT </a:t>
            </a:r>
          </a:p>
        </p:txBody>
      </p:sp>
      <p:sp>
        <p:nvSpPr>
          <p:cNvPr id="9" name="TextBox 9"/>
          <p:cNvSpPr txBox="1"/>
          <p:nvPr/>
        </p:nvSpPr>
        <p:spPr>
          <a:xfrm>
            <a:off x="838200" y="2136542"/>
            <a:ext cx="7853566" cy="8024761"/>
          </a:xfrm>
          <a:prstGeom prst="rect">
            <a:avLst/>
          </a:prstGeom>
        </p:spPr>
        <p:txBody>
          <a:bodyPr wrap="square" lIns="0" tIns="0" rIns="0" bIns="0" rtlCol="0" anchor="t">
            <a:spAutoFit/>
          </a:bodyPr>
          <a:lstStyle/>
          <a:p>
            <a:pPr algn="just">
              <a:lnSpc>
                <a:spcPct val="150000"/>
              </a:lnSpc>
            </a:pPr>
            <a:r>
              <a:rPr lang="en-US" sz="2500" dirty="0">
                <a:solidFill>
                  <a:srgbClr val="000000"/>
                </a:solidFill>
                <a:latin typeface="Times Neue Roman Bold"/>
              </a:rPr>
              <a:t>       </a:t>
            </a:r>
            <a:r>
              <a:rPr lang="en-US" sz="2500" dirty="0" err="1">
                <a:solidFill>
                  <a:srgbClr val="000000"/>
                </a:solidFill>
                <a:latin typeface="Times Neue Roman Bold"/>
              </a:rPr>
              <a:t>Trẻ</a:t>
            </a:r>
            <a:r>
              <a:rPr lang="en-US" sz="2500" dirty="0">
                <a:solidFill>
                  <a:srgbClr val="000000"/>
                </a:solidFill>
                <a:latin typeface="Times Neue Roman Bold"/>
              </a:rPr>
              <a:t> </a:t>
            </a:r>
            <a:r>
              <a:rPr lang="en-US" sz="2500" dirty="0" err="1">
                <a:solidFill>
                  <a:srgbClr val="000000"/>
                </a:solidFill>
                <a:latin typeface="Times Neue Roman Bold"/>
              </a:rPr>
              <a:t>em</a:t>
            </a:r>
            <a:r>
              <a:rPr lang="en-US" sz="2500" dirty="0">
                <a:solidFill>
                  <a:srgbClr val="000000"/>
                </a:solidFill>
                <a:latin typeface="Times Neue Roman Bold"/>
              </a:rPr>
              <a:t> </a:t>
            </a:r>
            <a:r>
              <a:rPr lang="en-US" sz="2500" dirty="0" err="1">
                <a:solidFill>
                  <a:srgbClr val="000000"/>
                </a:solidFill>
                <a:latin typeface="Times Neue Roman Bold"/>
              </a:rPr>
              <a:t>có</a:t>
            </a:r>
            <a:r>
              <a:rPr lang="en-US" sz="2500" dirty="0">
                <a:solidFill>
                  <a:srgbClr val="000000"/>
                </a:solidFill>
                <a:latin typeface="Times Neue Roman Bold"/>
              </a:rPr>
              <a:t> </a:t>
            </a:r>
            <a:r>
              <a:rPr lang="en-US" sz="2500" dirty="0" err="1">
                <a:solidFill>
                  <a:srgbClr val="000000"/>
                </a:solidFill>
                <a:latin typeface="Times Neue Roman Bold"/>
              </a:rPr>
              <a:t>nhu</a:t>
            </a:r>
            <a:r>
              <a:rPr lang="en-US" sz="2500" dirty="0">
                <a:solidFill>
                  <a:srgbClr val="000000"/>
                </a:solidFill>
                <a:latin typeface="Times Neue Roman Bold"/>
              </a:rPr>
              <a:t> </a:t>
            </a:r>
            <a:r>
              <a:rPr lang="en-US" sz="2500" dirty="0" err="1">
                <a:solidFill>
                  <a:srgbClr val="000000"/>
                </a:solidFill>
                <a:latin typeface="Times Neue Roman Bold"/>
              </a:rPr>
              <a:t>cầu</a:t>
            </a:r>
            <a:r>
              <a:rPr lang="en-US" sz="2500" dirty="0">
                <a:solidFill>
                  <a:srgbClr val="000000"/>
                </a:solidFill>
                <a:latin typeface="Times Neue Roman Bold"/>
              </a:rPr>
              <a:t> </a:t>
            </a:r>
            <a:r>
              <a:rPr lang="en-US" sz="2500" dirty="0" err="1">
                <a:solidFill>
                  <a:srgbClr val="000000"/>
                </a:solidFill>
                <a:latin typeface="Times Neue Roman Bold"/>
              </a:rPr>
              <a:t>đặc</a:t>
            </a:r>
            <a:r>
              <a:rPr lang="en-US" sz="2500" dirty="0">
                <a:solidFill>
                  <a:srgbClr val="000000"/>
                </a:solidFill>
                <a:latin typeface="Times Neue Roman Bold"/>
              </a:rPr>
              <a:t> </a:t>
            </a:r>
            <a:r>
              <a:rPr lang="en-US" sz="2500" dirty="0" err="1">
                <a:solidFill>
                  <a:srgbClr val="000000"/>
                </a:solidFill>
                <a:latin typeface="Times Neue Roman Bold"/>
              </a:rPr>
              <a:t>biệt</a:t>
            </a:r>
            <a:r>
              <a:rPr lang="en-US" sz="2500" dirty="0">
                <a:solidFill>
                  <a:srgbClr val="000000"/>
                </a:solidFill>
                <a:latin typeface="Times Neue Roman Bold"/>
              </a:rPr>
              <a:t> </a:t>
            </a:r>
            <a:r>
              <a:rPr lang="en-US" sz="2500" dirty="0" err="1">
                <a:solidFill>
                  <a:srgbClr val="000000"/>
                </a:solidFill>
                <a:latin typeface="Times Neue Roman Bold"/>
              </a:rPr>
              <a:t>là</a:t>
            </a:r>
            <a:r>
              <a:rPr lang="en-US" sz="2500" dirty="0">
                <a:solidFill>
                  <a:srgbClr val="000000"/>
                </a:solidFill>
                <a:latin typeface="Times Neue Roman Bold"/>
              </a:rPr>
              <a:t> </a:t>
            </a:r>
            <a:r>
              <a:rPr lang="en-US" sz="2500" dirty="0" err="1">
                <a:solidFill>
                  <a:srgbClr val="000000"/>
                </a:solidFill>
                <a:latin typeface="Times Neue Roman Bold"/>
              </a:rPr>
              <a:t>những</a:t>
            </a:r>
            <a:r>
              <a:rPr lang="en-US" sz="2500" dirty="0">
                <a:solidFill>
                  <a:srgbClr val="000000"/>
                </a:solidFill>
                <a:latin typeface="Times Neue Roman Bold"/>
              </a:rPr>
              <a:t> </a:t>
            </a:r>
            <a:r>
              <a:rPr lang="en-US" sz="2500" dirty="0" err="1">
                <a:solidFill>
                  <a:srgbClr val="000000"/>
                </a:solidFill>
                <a:latin typeface="Times Neue Roman Bold"/>
              </a:rPr>
              <a:t>người</a:t>
            </a:r>
            <a:r>
              <a:rPr lang="en-US" sz="2500" dirty="0">
                <a:solidFill>
                  <a:srgbClr val="000000"/>
                </a:solidFill>
                <a:latin typeface="Times Neue Roman Bold"/>
              </a:rPr>
              <a:t> </a:t>
            </a:r>
            <a:r>
              <a:rPr lang="en-US" sz="2500" dirty="0" err="1">
                <a:solidFill>
                  <a:srgbClr val="000000"/>
                </a:solidFill>
                <a:latin typeface="Times Neue Roman Bold"/>
              </a:rPr>
              <a:t>có</a:t>
            </a:r>
            <a:r>
              <a:rPr lang="en-US" sz="2500" dirty="0">
                <a:solidFill>
                  <a:srgbClr val="000000"/>
                </a:solidFill>
                <a:latin typeface="Times Neue Roman Bold"/>
              </a:rPr>
              <a:t> </a:t>
            </a:r>
            <a:r>
              <a:rPr lang="en-US" sz="2500" dirty="0" err="1">
                <a:solidFill>
                  <a:srgbClr val="000000"/>
                </a:solidFill>
                <a:latin typeface="Times Neue Roman Bold"/>
              </a:rPr>
              <a:t>khuyết</a:t>
            </a:r>
            <a:r>
              <a:rPr lang="en-US" sz="2500" dirty="0">
                <a:solidFill>
                  <a:srgbClr val="000000"/>
                </a:solidFill>
                <a:latin typeface="Times Neue Roman Bold"/>
              </a:rPr>
              <a:t> </a:t>
            </a:r>
            <a:r>
              <a:rPr lang="en-US" sz="2500" dirty="0" err="1">
                <a:solidFill>
                  <a:srgbClr val="000000"/>
                </a:solidFill>
                <a:latin typeface="Times Neue Roman Bold"/>
              </a:rPr>
              <a:t>tật</a:t>
            </a:r>
            <a:r>
              <a:rPr lang="en-US" sz="2500" dirty="0">
                <a:solidFill>
                  <a:srgbClr val="000000"/>
                </a:solidFill>
                <a:latin typeface="Times Neue Roman Bold"/>
              </a:rPr>
              <a:t>, </a:t>
            </a:r>
            <a:r>
              <a:rPr lang="en-US" sz="2500" dirty="0" err="1">
                <a:solidFill>
                  <a:srgbClr val="000000"/>
                </a:solidFill>
                <a:latin typeface="Times Neue Roman Bold"/>
              </a:rPr>
              <a:t>bệnh</a:t>
            </a:r>
            <a:r>
              <a:rPr lang="en-US" sz="2500" dirty="0">
                <a:solidFill>
                  <a:srgbClr val="000000"/>
                </a:solidFill>
                <a:latin typeface="Times Neue Roman Bold"/>
              </a:rPr>
              <a:t> </a:t>
            </a:r>
            <a:r>
              <a:rPr lang="en-US" sz="2500" dirty="0" err="1">
                <a:solidFill>
                  <a:srgbClr val="000000"/>
                </a:solidFill>
                <a:latin typeface="Times Neue Roman Bold"/>
              </a:rPr>
              <a:t>tật</a:t>
            </a:r>
            <a:r>
              <a:rPr lang="en-US" sz="2500" dirty="0">
                <a:solidFill>
                  <a:srgbClr val="000000"/>
                </a:solidFill>
                <a:latin typeface="Times Neue Roman Bold"/>
              </a:rPr>
              <a:t>, </a:t>
            </a:r>
            <a:r>
              <a:rPr lang="en-US" sz="2500" dirty="0" err="1">
                <a:solidFill>
                  <a:srgbClr val="000000"/>
                </a:solidFill>
                <a:latin typeface="Times Neue Roman Bold"/>
              </a:rPr>
              <a:t>rủi</a:t>
            </a:r>
            <a:r>
              <a:rPr lang="en-US" sz="2500" dirty="0">
                <a:solidFill>
                  <a:srgbClr val="000000"/>
                </a:solidFill>
                <a:latin typeface="Times Neue Roman Bold"/>
              </a:rPr>
              <a:t> </a:t>
            </a:r>
            <a:r>
              <a:rPr lang="en-US" sz="2500" dirty="0" err="1">
                <a:solidFill>
                  <a:srgbClr val="000000"/>
                </a:solidFill>
                <a:latin typeface="Times Neue Roman Bold"/>
              </a:rPr>
              <a:t>ro</a:t>
            </a:r>
            <a:r>
              <a:rPr lang="en-US" sz="2500" dirty="0">
                <a:solidFill>
                  <a:srgbClr val="000000"/>
                </a:solidFill>
                <a:latin typeface="Times Neue Roman Bold"/>
              </a:rPr>
              <a:t> </a:t>
            </a:r>
            <a:r>
              <a:rPr lang="en-US" sz="2500" dirty="0" err="1">
                <a:solidFill>
                  <a:srgbClr val="000000"/>
                </a:solidFill>
                <a:latin typeface="Times Neue Roman Bold"/>
              </a:rPr>
              <a:t>liên</a:t>
            </a:r>
            <a:r>
              <a:rPr lang="en-US" sz="2500" dirty="0">
                <a:solidFill>
                  <a:srgbClr val="000000"/>
                </a:solidFill>
                <a:latin typeface="Times Neue Roman Bold"/>
              </a:rPr>
              <a:t> </a:t>
            </a:r>
            <a:r>
              <a:rPr lang="en-US" sz="2500" dirty="0" err="1">
                <a:solidFill>
                  <a:srgbClr val="000000"/>
                </a:solidFill>
                <a:latin typeface="Times Neue Roman Bold"/>
              </a:rPr>
              <a:t>quan</a:t>
            </a:r>
            <a:r>
              <a:rPr lang="en-US" sz="2500" dirty="0">
                <a:solidFill>
                  <a:srgbClr val="000000"/>
                </a:solidFill>
                <a:latin typeface="Times Neue Roman Bold"/>
              </a:rPr>
              <a:t> </a:t>
            </a:r>
            <a:r>
              <a:rPr lang="en-US" sz="2500" dirty="0" err="1">
                <a:solidFill>
                  <a:srgbClr val="000000"/>
                </a:solidFill>
                <a:latin typeface="Times Neue Roman Bold"/>
              </a:rPr>
              <a:t>đến</a:t>
            </a:r>
            <a:r>
              <a:rPr lang="en-US" sz="2500" dirty="0">
                <a:solidFill>
                  <a:srgbClr val="000000"/>
                </a:solidFill>
                <a:latin typeface="Times Neue Roman Bold"/>
              </a:rPr>
              <a:t> </a:t>
            </a:r>
            <a:r>
              <a:rPr lang="en-US" sz="2500" dirty="0" err="1">
                <a:solidFill>
                  <a:srgbClr val="000000"/>
                </a:solidFill>
                <a:latin typeface="Times Neue Roman Bold"/>
              </a:rPr>
              <a:t>sự</a:t>
            </a:r>
            <a:r>
              <a:rPr lang="en-US" sz="2500" dirty="0">
                <a:solidFill>
                  <a:srgbClr val="000000"/>
                </a:solidFill>
                <a:latin typeface="Times Neue Roman Bold"/>
              </a:rPr>
              <a:t> </a:t>
            </a:r>
            <a:r>
              <a:rPr lang="en-US" sz="2500" dirty="0" err="1">
                <a:solidFill>
                  <a:srgbClr val="000000"/>
                </a:solidFill>
                <a:latin typeface="Times Neue Roman Bold"/>
              </a:rPr>
              <a:t>trì</a:t>
            </a:r>
            <a:r>
              <a:rPr lang="en-US" sz="2500" dirty="0">
                <a:solidFill>
                  <a:srgbClr val="000000"/>
                </a:solidFill>
                <a:latin typeface="Times Neue Roman Bold"/>
              </a:rPr>
              <a:t> </a:t>
            </a:r>
            <a:r>
              <a:rPr lang="en-US" sz="2500" dirty="0" err="1">
                <a:solidFill>
                  <a:srgbClr val="000000"/>
                </a:solidFill>
                <a:latin typeface="Times Neue Roman Bold"/>
              </a:rPr>
              <a:t>hoãn</a:t>
            </a:r>
            <a:r>
              <a:rPr lang="en-US" sz="2500" dirty="0">
                <a:solidFill>
                  <a:srgbClr val="000000"/>
                </a:solidFill>
                <a:latin typeface="Times Neue Roman Bold"/>
              </a:rPr>
              <a:t> </a:t>
            </a:r>
            <a:r>
              <a:rPr lang="en-US" sz="2500" dirty="0" err="1">
                <a:solidFill>
                  <a:srgbClr val="000000"/>
                </a:solidFill>
                <a:latin typeface="Times Neue Roman Bold"/>
              </a:rPr>
              <a:t>phát</a:t>
            </a:r>
            <a:r>
              <a:rPr lang="en-US" sz="2500" dirty="0">
                <a:solidFill>
                  <a:srgbClr val="000000"/>
                </a:solidFill>
                <a:latin typeface="Times Neue Roman Bold"/>
              </a:rPr>
              <a:t> </a:t>
            </a:r>
            <a:r>
              <a:rPr lang="en-US" sz="2500" dirty="0" err="1">
                <a:solidFill>
                  <a:srgbClr val="000000"/>
                </a:solidFill>
                <a:latin typeface="Times Neue Roman Bold"/>
              </a:rPr>
              <a:t>triển</a:t>
            </a:r>
            <a:r>
              <a:rPr lang="en-US" sz="2500" dirty="0">
                <a:solidFill>
                  <a:srgbClr val="000000"/>
                </a:solidFill>
                <a:latin typeface="Times Neue Roman Bold"/>
              </a:rPr>
              <a:t>, </a:t>
            </a:r>
            <a:r>
              <a:rPr lang="en-US" sz="2500" dirty="0" err="1">
                <a:solidFill>
                  <a:srgbClr val="000000"/>
                </a:solidFill>
                <a:latin typeface="Times Neue Roman Bold"/>
              </a:rPr>
              <a:t>hoặc</a:t>
            </a:r>
            <a:r>
              <a:rPr lang="en-US" sz="2500" dirty="0">
                <a:solidFill>
                  <a:srgbClr val="000000"/>
                </a:solidFill>
                <a:latin typeface="Times Neue Roman Bold"/>
              </a:rPr>
              <a:t> </a:t>
            </a:r>
            <a:r>
              <a:rPr lang="en-US" sz="2500" dirty="0" err="1">
                <a:solidFill>
                  <a:srgbClr val="000000"/>
                </a:solidFill>
                <a:latin typeface="Times Neue Roman Bold"/>
              </a:rPr>
              <a:t>có</a:t>
            </a:r>
            <a:r>
              <a:rPr lang="en-US" sz="2500" dirty="0">
                <a:solidFill>
                  <a:srgbClr val="000000"/>
                </a:solidFill>
                <a:latin typeface="Times Neue Roman Bold"/>
              </a:rPr>
              <a:t> </a:t>
            </a:r>
            <a:r>
              <a:rPr lang="en-US" sz="2500" dirty="0" err="1">
                <a:solidFill>
                  <a:srgbClr val="000000"/>
                </a:solidFill>
                <a:latin typeface="Times Neue Roman Bold"/>
              </a:rPr>
              <a:t>khả</a:t>
            </a:r>
            <a:r>
              <a:rPr lang="en-US" sz="2500" dirty="0">
                <a:solidFill>
                  <a:srgbClr val="000000"/>
                </a:solidFill>
                <a:latin typeface="Times Neue Roman Bold"/>
              </a:rPr>
              <a:t> </a:t>
            </a:r>
            <a:r>
              <a:rPr lang="en-US" sz="2500" dirty="0" err="1">
                <a:solidFill>
                  <a:srgbClr val="000000"/>
                </a:solidFill>
                <a:latin typeface="Times Neue Roman Bold"/>
              </a:rPr>
              <a:t>năng</a:t>
            </a:r>
            <a:r>
              <a:rPr lang="en-US" sz="2500" dirty="0">
                <a:solidFill>
                  <a:srgbClr val="000000"/>
                </a:solidFill>
                <a:latin typeface="Times Neue Roman Bold"/>
              </a:rPr>
              <a:t> </a:t>
            </a:r>
            <a:r>
              <a:rPr lang="en-US" sz="2500" dirty="0" err="1">
                <a:solidFill>
                  <a:srgbClr val="000000"/>
                </a:solidFill>
                <a:latin typeface="Times Neue Roman Bold"/>
              </a:rPr>
              <a:t>đặc</a:t>
            </a:r>
            <a:r>
              <a:rPr lang="en-US" sz="2500" dirty="0">
                <a:solidFill>
                  <a:srgbClr val="000000"/>
                </a:solidFill>
                <a:latin typeface="Times Neue Roman Bold"/>
              </a:rPr>
              <a:t> </a:t>
            </a:r>
            <a:r>
              <a:rPr lang="en-US" sz="2500" dirty="0" err="1">
                <a:solidFill>
                  <a:srgbClr val="000000"/>
                </a:solidFill>
                <a:latin typeface="Times Neue Roman Bold"/>
              </a:rPr>
              <a:t>biệt</a:t>
            </a:r>
            <a:r>
              <a:rPr lang="en-US" sz="2500" dirty="0">
                <a:solidFill>
                  <a:srgbClr val="000000"/>
                </a:solidFill>
                <a:latin typeface="Times Neue Roman Bold"/>
              </a:rPr>
              <a:t>/ </a:t>
            </a:r>
            <a:r>
              <a:rPr lang="en-US" sz="2500" dirty="0" err="1">
                <a:solidFill>
                  <a:srgbClr val="000000"/>
                </a:solidFill>
                <a:latin typeface="Times Neue Roman Bold"/>
              </a:rPr>
              <a:t>tài</a:t>
            </a:r>
            <a:r>
              <a:rPr lang="en-US" sz="2500" dirty="0">
                <a:solidFill>
                  <a:srgbClr val="000000"/>
                </a:solidFill>
                <a:latin typeface="Times Neue Roman Bold"/>
              </a:rPr>
              <a:t> </a:t>
            </a:r>
            <a:r>
              <a:rPr lang="en-US" sz="2500" dirty="0" err="1">
                <a:solidFill>
                  <a:srgbClr val="000000"/>
                </a:solidFill>
                <a:latin typeface="Times Neue Roman Bold"/>
              </a:rPr>
              <a:t>năng</a:t>
            </a:r>
            <a:r>
              <a:rPr lang="en-US" sz="2500" dirty="0">
                <a:solidFill>
                  <a:srgbClr val="000000"/>
                </a:solidFill>
                <a:latin typeface="Times Neue Roman Bold"/>
              </a:rPr>
              <a:t>. </a:t>
            </a:r>
            <a:r>
              <a:rPr lang="en-US" sz="2500" dirty="0" err="1">
                <a:solidFill>
                  <a:srgbClr val="000000"/>
                </a:solidFill>
                <a:latin typeface="Times Neue Roman Bold"/>
              </a:rPr>
              <a:t>Để</a:t>
            </a:r>
            <a:r>
              <a:rPr lang="en-US" sz="2500" dirty="0">
                <a:solidFill>
                  <a:srgbClr val="000000"/>
                </a:solidFill>
                <a:latin typeface="Times Neue Roman Bold"/>
              </a:rPr>
              <a:t> </a:t>
            </a:r>
            <a:r>
              <a:rPr lang="en-US" sz="2500" dirty="0" err="1">
                <a:solidFill>
                  <a:srgbClr val="000000"/>
                </a:solidFill>
                <a:latin typeface="Times Neue Roman Bold"/>
              </a:rPr>
              <a:t>phát</a:t>
            </a:r>
            <a:r>
              <a:rPr lang="en-US" sz="2500" dirty="0">
                <a:solidFill>
                  <a:srgbClr val="000000"/>
                </a:solidFill>
                <a:latin typeface="Times Neue Roman Bold"/>
              </a:rPr>
              <a:t> </a:t>
            </a:r>
            <a:r>
              <a:rPr lang="en-US" sz="2500" dirty="0" err="1">
                <a:solidFill>
                  <a:srgbClr val="000000"/>
                </a:solidFill>
                <a:latin typeface="Times Neue Roman Bold"/>
              </a:rPr>
              <a:t>huy</a:t>
            </a:r>
            <a:r>
              <a:rPr lang="en-US" sz="2500" dirty="0">
                <a:solidFill>
                  <a:srgbClr val="000000"/>
                </a:solidFill>
                <a:latin typeface="Times Neue Roman Bold"/>
              </a:rPr>
              <a:t> </a:t>
            </a:r>
            <a:r>
              <a:rPr lang="en-US" sz="2500" dirty="0" err="1">
                <a:solidFill>
                  <a:srgbClr val="000000"/>
                </a:solidFill>
                <a:latin typeface="Times Neue Roman Bold"/>
              </a:rPr>
              <a:t>tiềm</a:t>
            </a:r>
            <a:r>
              <a:rPr lang="en-US" sz="2500" dirty="0">
                <a:solidFill>
                  <a:srgbClr val="000000"/>
                </a:solidFill>
                <a:latin typeface="Times Neue Roman Bold"/>
              </a:rPr>
              <a:t> </a:t>
            </a:r>
            <a:r>
              <a:rPr lang="en-US" sz="2500" dirty="0" err="1">
                <a:solidFill>
                  <a:srgbClr val="000000"/>
                </a:solidFill>
                <a:latin typeface="Times Neue Roman Bold"/>
              </a:rPr>
              <a:t>năng</a:t>
            </a:r>
            <a:r>
              <a:rPr lang="en-US" sz="2500" dirty="0">
                <a:solidFill>
                  <a:srgbClr val="000000"/>
                </a:solidFill>
                <a:latin typeface="Times Neue Roman Bold"/>
              </a:rPr>
              <a:t> </a:t>
            </a:r>
            <a:r>
              <a:rPr lang="en-US" sz="2500" dirty="0" err="1">
                <a:solidFill>
                  <a:srgbClr val="000000"/>
                </a:solidFill>
                <a:latin typeface="Times Neue Roman Bold"/>
              </a:rPr>
              <a:t>và</a:t>
            </a:r>
            <a:r>
              <a:rPr lang="en-US" sz="2500" dirty="0">
                <a:solidFill>
                  <a:srgbClr val="000000"/>
                </a:solidFill>
                <a:latin typeface="Times Neue Roman Bold"/>
              </a:rPr>
              <a:t> </a:t>
            </a:r>
            <a:r>
              <a:rPr lang="en-US" sz="2500" dirty="0" err="1">
                <a:solidFill>
                  <a:srgbClr val="000000"/>
                </a:solidFill>
                <a:latin typeface="Times Neue Roman Bold"/>
              </a:rPr>
              <a:t>phát</a:t>
            </a:r>
            <a:r>
              <a:rPr lang="en-US" sz="2500" dirty="0">
                <a:solidFill>
                  <a:srgbClr val="000000"/>
                </a:solidFill>
                <a:latin typeface="Times Neue Roman Bold"/>
              </a:rPr>
              <a:t> </a:t>
            </a:r>
            <a:r>
              <a:rPr lang="en-US" sz="2500" dirty="0" err="1">
                <a:solidFill>
                  <a:srgbClr val="000000"/>
                </a:solidFill>
                <a:latin typeface="Times Neue Roman Bold"/>
              </a:rPr>
              <a:t>triển</a:t>
            </a:r>
            <a:r>
              <a:rPr lang="en-US" sz="2500" dirty="0">
                <a:solidFill>
                  <a:srgbClr val="000000"/>
                </a:solidFill>
                <a:latin typeface="Times Neue Roman Bold"/>
              </a:rPr>
              <a:t> </a:t>
            </a:r>
            <a:r>
              <a:rPr lang="en-US" sz="2500" dirty="0" err="1">
                <a:solidFill>
                  <a:srgbClr val="000000"/>
                </a:solidFill>
                <a:latin typeface="Times Neue Roman Bold"/>
              </a:rPr>
              <a:t>như</a:t>
            </a:r>
            <a:r>
              <a:rPr lang="en-US" sz="2500" dirty="0">
                <a:solidFill>
                  <a:srgbClr val="000000"/>
                </a:solidFill>
                <a:latin typeface="Times Neue Roman Bold"/>
              </a:rPr>
              <a:t> </a:t>
            </a:r>
            <a:r>
              <a:rPr lang="en-US" sz="2500" dirty="0" err="1">
                <a:solidFill>
                  <a:srgbClr val="000000"/>
                </a:solidFill>
                <a:latin typeface="Times Neue Roman Bold"/>
              </a:rPr>
              <a:t>các</a:t>
            </a:r>
            <a:r>
              <a:rPr lang="en-US" sz="2500" dirty="0">
                <a:solidFill>
                  <a:srgbClr val="000000"/>
                </a:solidFill>
                <a:latin typeface="Times Neue Roman Bold"/>
              </a:rPr>
              <a:t> </a:t>
            </a:r>
            <a:r>
              <a:rPr lang="en-US" sz="2500" dirty="0" err="1">
                <a:solidFill>
                  <a:srgbClr val="000000"/>
                </a:solidFill>
                <a:latin typeface="Times Neue Roman Bold"/>
              </a:rPr>
              <a:t>bạn</a:t>
            </a:r>
            <a:r>
              <a:rPr lang="en-US" sz="2500" dirty="0">
                <a:solidFill>
                  <a:srgbClr val="000000"/>
                </a:solidFill>
                <a:latin typeface="Times Neue Roman Bold"/>
              </a:rPr>
              <a:t> </a:t>
            </a:r>
            <a:r>
              <a:rPr lang="en-US" sz="2500" dirty="0" err="1">
                <a:solidFill>
                  <a:srgbClr val="000000"/>
                </a:solidFill>
                <a:latin typeface="Times Neue Roman Bold"/>
              </a:rPr>
              <a:t>đồng</a:t>
            </a:r>
            <a:r>
              <a:rPr lang="en-US" sz="2500" dirty="0">
                <a:solidFill>
                  <a:srgbClr val="000000"/>
                </a:solidFill>
                <a:latin typeface="Times Neue Roman Bold"/>
              </a:rPr>
              <a:t> </a:t>
            </a:r>
            <a:r>
              <a:rPr lang="en-US" sz="2500" dirty="0" err="1">
                <a:solidFill>
                  <a:srgbClr val="000000"/>
                </a:solidFill>
                <a:latin typeface="Times Neue Roman Bold"/>
              </a:rPr>
              <a:t>trang</a:t>
            </a:r>
            <a:r>
              <a:rPr lang="en-US" sz="2500" dirty="0">
                <a:solidFill>
                  <a:srgbClr val="000000"/>
                </a:solidFill>
                <a:latin typeface="Times Neue Roman Bold"/>
              </a:rPr>
              <a:t> </a:t>
            </a:r>
            <a:r>
              <a:rPr lang="en-US" sz="2500" dirty="0" err="1">
                <a:solidFill>
                  <a:srgbClr val="000000"/>
                </a:solidFill>
                <a:latin typeface="Times Neue Roman Bold"/>
              </a:rPr>
              <a:t>lứa</a:t>
            </a:r>
            <a:r>
              <a:rPr lang="en-US" sz="2500" dirty="0">
                <a:solidFill>
                  <a:srgbClr val="000000"/>
                </a:solidFill>
                <a:latin typeface="Times Neue Roman Bold"/>
              </a:rPr>
              <a:t>, </a:t>
            </a:r>
            <a:r>
              <a:rPr lang="en-US" sz="2500" dirty="0" err="1">
                <a:solidFill>
                  <a:srgbClr val="000000"/>
                </a:solidFill>
                <a:latin typeface="Times Neue Roman Bold"/>
              </a:rPr>
              <a:t>những</a:t>
            </a:r>
            <a:r>
              <a:rPr lang="en-US" sz="2500" dirty="0">
                <a:solidFill>
                  <a:srgbClr val="000000"/>
                </a:solidFill>
                <a:latin typeface="Times Neue Roman Bold"/>
              </a:rPr>
              <a:t> </a:t>
            </a:r>
            <a:r>
              <a:rPr lang="en-US" sz="2500" dirty="0" err="1">
                <a:solidFill>
                  <a:srgbClr val="000000"/>
                </a:solidFill>
                <a:latin typeface="Times Neue Roman Bold"/>
              </a:rPr>
              <a:t>trẻ</a:t>
            </a:r>
            <a:r>
              <a:rPr lang="en-US" sz="2500" dirty="0">
                <a:solidFill>
                  <a:srgbClr val="000000"/>
                </a:solidFill>
                <a:latin typeface="Times Neue Roman Bold"/>
              </a:rPr>
              <a:t> </a:t>
            </a:r>
            <a:r>
              <a:rPr lang="en-US" sz="2500" dirty="0" err="1">
                <a:solidFill>
                  <a:srgbClr val="000000"/>
                </a:solidFill>
                <a:latin typeface="Times Neue Roman Bold"/>
              </a:rPr>
              <a:t>này</a:t>
            </a:r>
            <a:r>
              <a:rPr lang="en-US" sz="2500" dirty="0">
                <a:solidFill>
                  <a:srgbClr val="000000"/>
                </a:solidFill>
                <a:latin typeface="Times Neue Roman Bold"/>
              </a:rPr>
              <a:t> </a:t>
            </a:r>
            <a:r>
              <a:rPr lang="en-US" sz="2500" dirty="0" err="1">
                <a:solidFill>
                  <a:srgbClr val="000000"/>
                </a:solidFill>
                <a:latin typeface="Times Neue Roman Bold"/>
              </a:rPr>
              <a:t>cần</a:t>
            </a:r>
            <a:r>
              <a:rPr lang="en-US" sz="2500" dirty="0">
                <a:solidFill>
                  <a:srgbClr val="000000"/>
                </a:solidFill>
                <a:latin typeface="Times Neue Roman Bold"/>
              </a:rPr>
              <a:t> </a:t>
            </a:r>
            <a:r>
              <a:rPr lang="en-US" sz="2500" dirty="0" err="1">
                <a:solidFill>
                  <a:srgbClr val="000000"/>
                </a:solidFill>
                <a:latin typeface="Times Neue Roman Bold"/>
              </a:rPr>
              <a:t>có</a:t>
            </a:r>
            <a:r>
              <a:rPr lang="en-US" sz="2500" dirty="0">
                <a:solidFill>
                  <a:srgbClr val="000000"/>
                </a:solidFill>
                <a:latin typeface="Times Neue Roman Bold"/>
              </a:rPr>
              <a:t> </a:t>
            </a:r>
            <a:r>
              <a:rPr lang="en-US" sz="2500" dirty="0" err="1">
                <a:solidFill>
                  <a:srgbClr val="000000"/>
                </a:solidFill>
                <a:latin typeface="Times Neue Roman Bold"/>
              </a:rPr>
              <a:t>các</a:t>
            </a:r>
            <a:r>
              <a:rPr lang="en-US" sz="2500" dirty="0">
                <a:solidFill>
                  <a:srgbClr val="000000"/>
                </a:solidFill>
                <a:latin typeface="Times Neue Roman Bold"/>
              </a:rPr>
              <a:t> </a:t>
            </a:r>
            <a:r>
              <a:rPr lang="en-US" sz="2500" dirty="0" err="1">
                <a:solidFill>
                  <a:srgbClr val="000000"/>
                </a:solidFill>
                <a:latin typeface="Times Neue Roman Bold"/>
              </a:rPr>
              <a:t>dịch</a:t>
            </a:r>
            <a:r>
              <a:rPr lang="en-US" sz="2500" dirty="0">
                <a:solidFill>
                  <a:srgbClr val="000000"/>
                </a:solidFill>
                <a:latin typeface="Times Neue Roman Bold"/>
              </a:rPr>
              <a:t> </a:t>
            </a:r>
            <a:r>
              <a:rPr lang="en-US" sz="2500" dirty="0" err="1">
                <a:solidFill>
                  <a:srgbClr val="000000"/>
                </a:solidFill>
                <a:latin typeface="Times Neue Roman Bold"/>
              </a:rPr>
              <a:t>vụ</a:t>
            </a:r>
            <a:r>
              <a:rPr lang="en-US" sz="2500" dirty="0">
                <a:solidFill>
                  <a:srgbClr val="000000"/>
                </a:solidFill>
                <a:latin typeface="Times Neue Roman Bold"/>
              </a:rPr>
              <a:t> </a:t>
            </a:r>
            <a:r>
              <a:rPr lang="en-US" sz="2500" dirty="0" err="1">
                <a:solidFill>
                  <a:srgbClr val="000000"/>
                </a:solidFill>
                <a:latin typeface="Times Neue Roman Bold"/>
              </a:rPr>
              <a:t>hỗ</a:t>
            </a:r>
            <a:r>
              <a:rPr lang="en-US" sz="2500" dirty="0">
                <a:solidFill>
                  <a:srgbClr val="000000"/>
                </a:solidFill>
                <a:latin typeface="Times Neue Roman Bold"/>
              </a:rPr>
              <a:t> </a:t>
            </a:r>
            <a:r>
              <a:rPr lang="en-US" sz="2500" dirty="0" err="1">
                <a:solidFill>
                  <a:srgbClr val="000000"/>
                </a:solidFill>
                <a:latin typeface="Times Neue Roman Bold"/>
              </a:rPr>
              <a:t>trợ</a:t>
            </a:r>
            <a:r>
              <a:rPr lang="en-US" sz="2500" dirty="0">
                <a:solidFill>
                  <a:srgbClr val="000000"/>
                </a:solidFill>
                <a:latin typeface="Times Neue Roman Bold"/>
              </a:rPr>
              <a:t> </a:t>
            </a:r>
            <a:r>
              <a:rPr lang="en-US" sz="2500" dirty="0" err="1">
                <a:solidFill>
                  <a:srgbClr val="000000"/>
                </a:solidFill>
                <a:latin typeface="Times Neue Roman Bold"/>
              </a:rPr>
              <a:t>hơn</a:t>
            </a:r>
            <a:r>
              <a:rPr lang="en-US" sz="2500" dirty="0">
                <a:solidFill>
                  <a:srgbClr val="000000"/>
                </a:solidFill>
                <a:latin typeface="Times Neue Roman Bold"/>
              </a:rPr>
              <a:t> </a:t>
            </a:r>
            <a:r>
              <a:rPr lang="en-US" sz="2500" dirty="0" err="1">
                <a:solidFill>
                  <a:srgbClr val="000000"/>
                </a:solidFill>
                <a:latin typeface="Times Neue Roman Bold"/>
              </a:rPr>
              <a:t>mức</a:t>
            </a:r>
            <a:r>
              <a:rPr lang="en-US" sz="2500" dirty="0">
                <a:solidFill>
                  <a:srgbClr val="000000"/>
                </a:solidFill>
                <a:latin typeface="Times Neue Roman Bold"/>
              </a:rPr>
              <a:t> </a:t>
            </a:r>
            <a:r>
              <a:rPr lang="en-US" sz="2500" dirty="0" err="1">
                <a:solidFill>
                  <a:srgbClr val="000000"/>
                </a:solidFill>
                <a:latin typeface="Times Neue Roman Bold"/>
              </a:rPr>
              <a:t>thông</a:t>
            </a:r>
            <a:r>
              <a:rPr lang="en-US" sz="2500" dirty="0">
                <a:solidFill>
                  <a:srgbClr val="000000"/>
                </a:solidFill>
                <a:latin typeface="Times Neue Roman Bold"/>
              </a:rPr>
              <a:t> </a:t>
            </a:r>
            <a:r>
              <a:rPr lang="en-US" sz="2500" dirty="0" err="1">
                <a:solidFill>
                  <a:srgbClr val="000000"/>
                </a:solidFill>
                <a:latin typeface="Times Neue Roman Bold"/>
              </a:rPr>
              <a:t>thường</a:t>
            </a:r>
            <a:r>
              <a:rPr lang="en-US" sz="2500" dirty="0">
                <a:solidFill>
                  <a:srgbClr val="000000"/>
                </a:solidFill>
                <a:latin typeface="Times Neue Roman Bold"/>
              </a:rPr>
              <a:t>. </a:t>
            </a:r>
            <a:r>
              <a:rPr lang="en-US" sz="2500" dirty="0" err="1">
                <a:solidFill>
                  <a:srgbClr val="000000"/>
                </a:solidFill>
                <a:latin typeface="Times Neue Roman Bold"/>
              </a:rPr>
              <a:t>Khái</a:t>
            </a:r>
            <a:r>
              <a:rPr lang="en-US" sz="2500" dirty="0">
                <a:solidFill>
                  <a:srgbClr val="000000"/>
                </a:solidFill>
                <a:latin typeface="Times Neue Roman Bold"/>
              </a:rPr>
              <a:t> </a:t>
            </a:r>
            <a:r>
              <a:rPr lang="en-US" sz="2500" dirty="0" err="1">
                <a:solidFill>
                  <a:srgbClr val="000000"/>
                </a:solidFill>
                <a:latin typeface="Times Neue Roman Bold"/>
              </a:rPr>
              <a:t>niệm</a:t>
            </a:r>
            <a:r>
              <a:rPr lang="en-US" sz="2500" dirty="0">
                <a:solidFill>
                  <a:srgbClr val="000000"/>
                </a:solidFill>
                <a:latin typeface="Times Neue Roman Bold"/>
              </a:rPr>
              <a:t> </a:t>
            </a:r>
            <a:r>
              <a:rPr lang="en-US" sz="2500" dirty="0" err="1">
                <a:solidFill>
                  <a:srgbClr val="000000"/>
                </a:solidFill>
                <a:latin typeface="Times Neue Roman Bold"/>
              </a:rPr>
              <a:t>nhu</a:t>
            </a:r>
            <a:r>
              <a:rPr lang="en-US" sz="2500" dirty="0">
                <a:solidFill>
                  <a:srgbClr val="000000"/>
                </a:solidFill>
                <a:latin typeface="Times Neue Roman Bold"/>
              </a:rPr>
              <a:t> </a:t>
            </a:r>
            <a:r>
              <a:rPr lang="en-US" sz="2500" dirty="0" err="1">
                <a:solidFill>
                  <a:srgbClr val="000000"/>
                </a:solidFill>
                <a:latin typeface="Times Neue Roman Bold"/>
              </a:rPr>
              <a:t>cầu</a:t>
            </a:r>
            <a:r>
              <a:rPr lang="en-US" sz="2500" dirty="0">
                <a:solidFill>
                  <a:srgbClr val="000000"/>
                </a:solidFill>
                <a:latin typeface="Times Neue Roman Bold"/>
              </a:rPr>
              <a:t> </a:t>
            </a:r>
            <a:r>
              <a:rPr lang="en-US" sz="2500" dirty="0" err="1">
                <a:solidFill>
                  <a:srgbClr val="000000"/>
                </a:solidFill>
                <a:latin typeface="Times Neue Roman Bold"/>
              </a:rPr>
              <a:t>đặc</a:t>
            </a:r>
            <a:r>
              <a:rPr lang="en-US" sz="2500" dirty="0">
                <a:solidFill>
                  <a:srgbClr val="000000"/>
                </a:solidFill>
                <a:latin typeface="Times Neue Roman Bold"/>
              </a:rPr>
              <a:t> </a:t>
            </a:r>
            <a:r>
              <a:rPr lang="en-US" sz="2500" dirty="0" err="1">
                <a:solidFill>
                  <a:srgbClr val="000000"/>
                </a:solidFill>
                <a:latin typeface="Times Neue Roman Bold"/>
              </a:rPr>
              <a:t>biệt</a:t>
            </a:r>
            <a:r>
              <a:rPr lang="en-US" sz="2500" dirty="0">
                <a:solidFill>
                  <a:srgbClr val="000000"/>
                </a:solidFill>
                <a:latin typeface="Times Neue Roman Bold"/>
              </a:rPr>
              <a:t> </a:t>
            </a:r>
            <a:r>
              <a:rPr lang="en-US" sz="2500" dirty="0" err="1">
                <a:solidFill>
                  <a:srgbClr val="000000"/>
                </a:solidFill>
                <a:latin typeface="Times Neue Roman Bold"/>
              </a:rPr>
              <a:t>được</a:t>
            </a:r>
            <a:r>
              <a:rPr lang="en-US" sz="2500" dirty="0">
                <a:solidFill>
                  <a:srgbClr val="000000"/>
                </a:solidFill>
                <a:latin typeface="Times Neue Roman Bold"/>
              </a:rPr>
              <a:t> </a:t>
            </a:r>
            <a:r>
              <a:rPr lang="en-US" sz="2500" dirty="0" err="1">
                <a:solidFill>
                  <a:srgbClr val="000000"/>
                </a:solidFill>
                <a:latin typeface="Times Neue Roman Bold"/>
              </a:rPr>
              <a:t>xây</a:t>
            </a:r>
            <a:r>
              <a:rPr lang="en-US" sz="2500" dirty="0">
                <a:solidFill>
                  <a:srgbClr val="000000"/>
                </a:solidFill>
                <a:latin typeface="Times Neue Roman Bold"/>
              </a:rPr>
              <a:t> </a:t>
            </a:r>
            <a:r>
              <a:rPr lang="en-US" sz="2500" dirty="0" err="1">
                <a:solidFill>
                  <a:srgbClr val="000000"/>
                </a:solidFill>
                <a:latin typeface="Times Neue Roman Bold"/>
              </a:rPr>
              <a:t>dựng</a:t>
            </a:r>
            <a:r>
              <a:rPr lang="en-US" sz="2500" dirty="0">
                <a:solidFill>
                  <a:srgbClr val="000000"/>
                </a:solidFill>
                <a:latin typeface="Times Neue Roman Bold"/>
              </a:rPr>
              <a:t> </a:t>
            </a:r>
            <a:r>
              <a:rPr lang="en-US" sz="2500" dirty="0" err="1">
                <a:solidFill>
                  <a:srgbClr val="000000"/>
                </a:solidFill>
                <a:latin typeface="Times Neue Roman Bold"/>
              </a:rPr>
              <a:t>bởi</a:t>
            </a:r>
            <a:r>
              <a:rPr lang="en-US" sz="2500" dirty="0">
                <a:solidFill>
                  <a:srgbClr val="000000"/>
                </a:solidFill>
                <a:latin typeface="Times Neue Roman Bold"/>
              </a:rPr>
              <a:t> </a:t>
            </a:r>
            <a:r>
              <a:rPr lang="en-US" sz="2500" dirty="0" err="1">
                <a:solidFill>
                  <a:srgbClr val="000000"/>
                </a:solidFill>
                <a:latin typeface="Times Neue Roman Bold"/>
              </a:rPr>
              <a:t>xã</a:t>
            </a:r>
            <a:r>
              <a:rPr lang="en-US" sz="2500" dirty="0">
                <a:solidFill>
                  <a:srgbClr val="000000"/>
                </a:solidFill>
                <a:latin typeface="Times Neue Roman Bold"/>
              </a:rPr>
              <a:t> </a:t>
            </a:r>
            <a:r>
              <a:rPr lang="en-US" sz="2500" dirty="0" err="1">
                <a:solidFill>
                  <a:srgbClr val="000000"/>
                </a:solidFill>
                <a:latin typeface="Times Neue Roman Bold"/>
              </a:rPr>
              <a:t>hội</a:t>
            </a:r>
            <a:r>
              <a:rPr lang="en-US" sz="2500" dirty="0">
                <a:solidFill>
                  <a:srgbClr val="000000"/>
                </a:solidFill>
                <a:latin typeface="Times Neue Roman Bold"/>
              </a:rPr>
              <a:t>; </a:t>
            </a:r>
            <a:r>
              <a:rPr lang="en-US" sz="2500" dirty="0" err="1">
                <a:solidFill>
                  <a:srgbClr val="000000"/>
                </a:solidFill>
                <a:latin typeface="Times Neue Roman Bold"/>
              </a:rPr>
              <a:t>bởi</a:t>
            </a:r>
            <a:r>
              <a:rPr lang="en-US" sz="2500" dirty="0">
                <a:solidFill>
                  <a:srgbClr val="000000"/>
                </a:solidFill>
                <a:latin typeface="Times Neue Roman Bold"/>
              </a:rPr>
              <a:t> </a:t>
            </a:r>
            <a:r>
              <a:rPr lang="en-US" sz="2500" dirty="0" err="1">
                <a:solidFill>
                  <a:srgbClr val="000000"/>
                </a:solidFill>
                <a:latin typeface="Times Neue Roman Bold"/>
              </a:rPr>
              <a:t>vì</a:t>
            </a:r>
            <a:r>
              <a:rPr lang="en-US" sz="2500" dirty="0">
                <a:solidFill>
                  <a:srgbClr val="000000"/>
                </a:solidFill>
                <a:latin typeface="Times Neue Roman Bold"/>
              </a:rPr>
              <a:t> </a:t>
            </a:r>
            <a:r>
              <a:rPr lang="en-US" sz="2500" dirty="0" err="1">
                <a:solidFill>
                  <a:srgbClr val="000000"/>
                </a:solidFill>
                <a:latin typeface="Times Neue Roman Bold"/>
              </a:rPr>
              <a:t>mỗi</a:t>
            </a:r>
            <a:r>
              <a:rPr lang="en-US" sz="2500" dirty="0">
                <a:solidFill>
                  <a:srgbClr val="000000"/>
                </a:solidFill>
                <a:latin typeface="Times Neue Roman Bold"/>
              </a:rPr>
              <a:t> </a:t>
            </a:r>
            <a:r>
              <a:rPr lang="en-US" sz="2500" dirty="0" err="1">
                <a:solidFill>
                  <a:srgbClr val="000000"/>
                </a:solidFill>
                <a:latin typeface="Times Neue Roman Bold"/>
              </a:rPr>
              <a:t>xã</a:t>
            </a:r>
            <a:r>
              <a:rPr lang="en-US" sz="2500" dirty="0">
                <a:solidFill>
                  <a:srgbClr val="000000"/>
                </a:solidFill>
                <a:latin typeface="Times Neue Roman Bold"/>
              </a:rPr>
              <a:t> </a:t>
            </a:r>
            <a:r>
              <a:rPr lang="en-US" sz="2500" dirty="0" err="1">
                <a:solidFill>
                  <a:srgbClr val="000000"/>
                </a:solidFill>
                <a:latin typeface="Times Neue Roman Bold"/>
              </a:rPr>
              <a:t>hội</a:t>
            </a:r>
            <a:r>
              <a:rPr lang="en-US" sz="2500" dirty="0">
                <a:solidFill>
                  <a:srgbClr val="000000"/>
                </a:solidFill>
                <a:latin typeface="Times Neue Roman Bold"/>
              </a:rPr>
              <a:t> </a:t>
            </a:r>
            <a:r>
              <a:rPr lang="en-US" sz="2500" dirty="0" err="1">
                <a:solidFill>
                  <a:srgbClr val="000000"/>
                </a:solidFill>
                <a:latin typeface="Times Neue Roman Bold"/>
              </a:rPr>
              <a:t>là</a:t>
            </a:r>
            <a:r>
              <a:rPr lang="en-US" sz="2500" dirty="0">
                <a:solidFill>
                  <a:srgbClr val="000000"/>
                </a:solidFill>
                <a:latin typeface="Times Neue Roman Bold"/>
              </a:rPr>
              <a:t> </a:t>
            </a:r>
            <a:r>
              <a:rPr lang="en-US" sz="2500" dirty="0" err="1">
                <a:solidFill>
                  <a:srgbClr val="000000"/>
                </a:solidFill>
                <a:latin typeface="Times Neue Roman Bold"/>
              </a:rPr>
              <a:t>riêng</a:t>
            </a:r>
            <a:r>
              <a:rPr lang="en-US" sz="2500" dirty="0">
                <a:solidFill>
                  <a:srgbClr val="000000"/>
                </a:solidFill>
                <a:latin typeface="Times Neue Roman Bold"/>
              </a:rPr>
              <a:t> </a:t>
            </a:r>
            <a:r>
              <a:rPr lang="en-US" sz="2500" dirty="0" err="1">
                <a:solidFill>
                  <a:srgbClr val="000000"/>
                </a:solidFill>
                <a:latin typeface="Times Neue Roman Bold"/>
              </a:rPr>
              <a:t>biệt</a:t>
            </a:r>
            <a:r>
              <a:rPr lang="en-US" sz="2500" dirty="0">
                <a:solidFill>
                  <a:srgbClr val="000000"/>
                </a:solidFill>
                <a:latin typeface="Times Neue Roman Bold"/>
              </a:rPr>
              <a:t> </a:t>
            </a:r>
            <a:r>
              <a:rPr lang="en-US" sz="2500" dirty="0" err="1">
                <a:solidFill>
                  <a:srgbClr val="000000"/>
                </a:solidFill>
                <a:latin typeface="Times Neue Roman Bold"/>
              </a:rPr>
              <a:t>nên</a:t>
            </a:r>
            <a:r>
              <a:rPr lang="en-US" sz="2500" dirty="0">
                <a:solidFill>
                  <a:srgbClr val="000000"/>
                </a:solidFill>
                <a:latin typeface="Times Neue Roman Bold"/>
              </a:rPr>
              <a:t> </a:t>
            </a:r>
            <a:r>
              <a:rPr lang="en-US" sz="2500" dirty="0" err="1">
                <a:solidFill>
                  <a:srgbClr val="000000"/>
                </a:solidFill>
                <a:latin typeface="Times Neue Roman Bold"/>
              </a:rPr>
              <a:t>mỗi</a:t>
            </a:r>
            <a:r>
              <a:rPr lang="en-US" sz="2500" dirty="0">
                <a:solidFill>
                  <a:srgbClr val="000000"/>
                </a:solidFill>
                <a:latin typeface="Times Neue Roman Bold"/>
              </a:rPr>
              <a:t> </a:t>
            </a:r>
            <a:r>
              <a:rPr lang="en-US" sz="2500" dirty="0" err="1">
                <a:solidFill>
                  <a:srgbClr val="000000"/>
                </a:solidFill>
                <a:latin typeface="Times Neue Roman Bold"/>
              </a:rPr>
              <a:t>nhóm</a:t>
            </a:r>
            <a:r>
              <a:rPr lang="en-US" sz="2500" dirty="0">
                <a:solidFill>
                  <a:srgbClr val="000000"/>
                </a:solidFill>
                <a:latin typeface="Times Neue Roman Bold"/>
              </a:rPr>
              <a:t> </a:t>
            </a:r>
            <a:r>
              <a:rPr lang="en-US" sz="2500" dirty="0" err="1">
                <a:solidFill>
                  <a:srgbClr val="000000"/>
                </a:solidFill>
                <a:latin typeface="Times Neue Roman Bold"/>
              </a:rPr>
              <a:t>sẽ</a:t>
            </a:r>
            <a:r>
              <a:rPr lang="en-US" sz="2500" dirty="0">
                <a:solidFill>
                  <a:srgbClr val="000000"/>
                </a:solidFill>
                <a:latin typeface="Times Neue Roman Bold"/>
              </a:rPr>
              <a:t> </a:t>
            </a:r>
            <a:r>
              <a:rPr lang="en-US" sz="2500" dirty="0" err="1">
                <a:solidFill>
                  <a:srgbClr val="000000"/>
                </a:solidFill>
                <a:latin typeface="Times Neue Roman Bold"/>
              </a:rPr>
              <a:t>phát</a:t>
            </a:r>
            <a:r>
              <a:rPr lang="en-US" sz="2500" dirty="0">
                <a:solidFill>
                  <a:srgbClr val="000000"/>
                </a:solidFill>
                <a:latin typeface="Times Neue Roman Bold"/>
              </a:rPr>
              <a:t> </a:t>
            </a:r>
            <a:r>
              <a:rPr lang="en-US" sz="2500" dirty="0" err="1">
                <a:solidFill>
                  <a:srgbClr val="000000"/>
                </a:solidFill>
                <a:latin typeface="Times Neue Roman Bold"/>
              </a:rPr>
              <a:t>triển</a:t>
            </a:r>
            <a:r>
              <a:rPr lang="en-US" sz="2500" dirty="0">
                <a:solidFill>
                  <a:srgbClr val="000000"/>
                </a:solidFill>
                <a:latin typeface="Times Neue Roman Bold"/>
              </a:rPr>
              <a:t> </a:t>
            </a:r>
            <a:r>
              <a:rPr lang="en-US" sz="2500" dirty="0" err="1">
                <a:solidFill>
                  <a:srgbClr val="000000"/>
                </a:solidFill>
                <a:latin typeface="Times Neue Roman Bold"/>
              </a:rPr>
              <a:t>khái</a:t>
            </a:r>
            <a:r>
              <a:rPr lang="en-US" sz="2500" dirty="0">
                <a:solidFill>
                  <a:srgbClr val="000000"/>
                </a:solidFill>
                <a:latin typeface="Times Neue Roman Bold"/>
              </a:rPr>
              <a:t> </a:t>
            </a:r>
            <a:r>
              <a:rPr lang="en-US" sz="2500" dirty="0" err="1">
                <a:solidFill>
                  <a:srgbClr val="000000"/>
                </a:solidFill>
                <a:latin typeface="Times Neue Roman Bold"/>
              </a:rPr>
              <a:t>niệm</a:t>
            </a:r>
            <a:r>
              <a:rPr lang="en-US" sz="2500" dirty="0">
                <a:solidFill>
                  <a:srgbClr val="000000"/>
                </a:solidFill>
                <a:latin typeface="Times Neue Roman Bold"/>
              </a:rPr>
              <a:t> </a:t>
            </a:r>
            <a:r>
              <a:rPr lang="en-US" sz="2500" dirty="0" err="1">
                <a:solidFill>
                  <a:srgbClr val="000000"/>
                </a:solidFill>
                <a:latin typeface="Times Neue Roman Bold"/>
              </a:rPr>
              <a:t>về</a:t>
            </a:r>
            <a:r>
              <a:rPr lang="en-US" sz="2500" dirty="0">
                <a:solidFill>
                  <a:srgbClr val="000000"/>
                </a:solidFill>
                <a:latin typeface="Times Neue Roman Bold"/>
              </a:rPr>
              <a:t> </a:t>
            </a:r>
            <a:r>
              <a:rPr lang="en-US" sz="2500" dirty="0" err="1">
                <a:solidFill>
                  <a:srgbClr val="000000"/>
                </a:solidFill>
                <a:latin typeface="Times Neue Roman Bold"/>
              </a:rPr>
              <a:t>các</a:t>
            </a:r>
            <a:r>
              <a:rPr lang="en-US" sz="2500" dirty="0">
                <a:solidFill>
                  <a:srgbClr val="000000"/>
                </a:solidFill>
                <a:latin typeface="Times Neue Roman Bold"/>
              </a:rPr>
              <a:t> </a:t>
            </a:r>
            <a:r>
              <a:rPr lang="en-US" sz="2500" dirty="0" err="1">
                <a:solidFill>
                  <a:srgbClr val="000000"/>
                </a:solidFill>
                <a:latin typeface="Times Neue Roman Bold"/>
              </a:rPr>
              <a:t>nhu</a:t>
            </a:r>
            <a:r>
              <a:rPr lang="en-US" sz="2500" dirty="0">
                <a:solidFill>
                  <a:srgbClr val="000000"/>
                </a:solidFill>
                <a:latin typeface="Times Neue Roman Bold"/>
              </a:rPr>
              <a:t> </a:t>
            </a:r>
            <a:r>
              <a:rPr lang="en-US" sz="2500" dirty="0" err="1">
                <a:solidFill>
                  <a:srgbClr val="000000"/>
                </a:solidFill>
                <a:latin typeface="Times Neue Roman Bold"/>
              </a:rPr>
              <a:t>cầu</a:t>
            </a:r>
            <a:r>
              <a:rPr lang="en-US" sz="2500" dirty="0">
                <a:solidFill>
                  <a:srgbClr val="000000"/>
                </a:solidFill>
                <a:latin typeface="Times Neue Roman Bold"/>
              </a:rPr>
              <a:t> </a:t>
            </a:r>
            <a:r>
              <a:rPr lang="en-US" sz="2500" dirty="0" err="1">
                <a:solidFill>
                  <a:srgbClr val="000000"/>
                </a:solidFill>
                <a:latin typeface="Times Neue Roman Bold"/>
              </a:rPr>
              <a:t>đặc</a:t>
            </a:r>
            <a:r>
              <a:rPr lang="en-US" sz="2500" dirty="0">
                <a:solidFill>
                  <a:srgbClr val="000000"/>
                </a:solidFill>
                <a:latin typeface="Times Neue Roman Bold"/>
              </a:rPr>
              <a:t> </a:t>
            </a:r>
            <a:r>
              <a:rPr lang="en-US" sz="2500" dirty="0" err="1">
                <a:solidFill>
                  <a:srgbClr val="000000"/>
                </a:solidFill>
                <a:latin typeface="Times Neue Roman Bold"/>
              </a:rPr>
              <a:t>biệt</a:t>
            </a:r>
            <a:r>
              <a:rPr lang="en-US" sz="2500" dirty="0">
                <a:solidFill>
                  <a:srgbClr val="000000"/>
                </a:solidFill>
                <a:latin typeface="Times Neue Roman Bold"/>
              </a:rPr>
              <a:t> </a:t>
            </a:r>
            <a:r>
              <a:rPr lang="en-US" sz="2500" dirty="0" err="1">
                <a:solidFill>
                  <a:srgbClr val="000000"/>
                </a:solidFill>
                <a:latin typeface="Times Neue Roman Bold"/>
              </a:rPr>
              <a:t>với</a:t>
            </a:r>
            <a:r>
              <a:rPr lang="en-US" sz="2500" dirty="0">
                <a:solidFill>
                  <a:srgbClr val="000000"/>
                </a:solidFill>
                <a:latin typeface="Times Neue Roman Bold"/>
              </a:rPr>
              <a:t> ý </a:t>
            </a:r>
            <a:r>
              <a:rPr lang="en-US" sz="2500" dirty="0" err="1">
                <a:solidFill>
                  <a:srgbClr val="000000"/>
                </a:solidFill>
                <a:latin typeface="Times Neue Roman Bold"/>
              </a:rPr>
              <a:t>nghĩa</a:t>
            </a:r>
            <a:r>
              <a:rPr lang="en-US" sz="2500" dirty="0">
                <a:solidFill>
                  <a:srgbClr val="000000"/>
                </a:solidFill>
                <a:latin typeface="Times Neue Roman Bold"/>
              </a:rPr>
              <a:t> </a:t>
            </a:r>
            <a:r>
              <a:rPr lang="en-US" sz="2500" dirty="0" err="1">
                <a:solidFill>
                  <a:srgbClr val="000000"/>
                </a:solidFill>
                <a:latin typeface="Times Neue Roman Bold"/>
              </a:rPr>
              <a:t>tích</a:t>
            </a:r>
            <a:r>
              <a:rPr lang="en-US" sz="2500" dirty="0">
                <a:solidFill>
                  <a:srgbClr val="000000"/>
                </a:solidFill>
                <a:latin typeface="Times Neue Roman Bold"/>
              </a:rPr>
              <a:t> </a:t>
            </a:r>
            <a:r>
              <a:rPr lang="en-US" sz="2500" dirty="0" err="1">
                <a:solidFill>
                  <a:srgbClr val="000000"/>
                </a:solidFill>
                <a:latin typeface="Times Neue Roman Bold"/>
              </a:rPr>
              <a:t>cực</a:t>
            </a:r>
            <a:r>
              <a:rPr lang="en-US" sz="2500" dirty="0">
                <a:solidFill>
                  <a:srgbClr val="000000"/>
                </a:solidFill>
                <a:latin typeface="Times Neue Roman Bold"/>
              </a:rPr>
              <a:t> </a:t>
            </a:r>
            <a:r>
              <a:rPr lang="en-US" sz="2500" dirty="0" err="1">
                <a:solidFill>
                  <a:srgbClr val="000000"/>
                </a:solidFill>
                <a:latin typeface="Times Neue Roman Bold"/>
              </a:rPr>
              <a:t>và</a:t>
            </a:r>
            <a:r>
              <a:rPr lang="en-US" sz="2500" dirty="0">
                <a:solidFill>
                  <a:srgbClr val="000000"/>
                </a:solidFill>
                <a:latin typeface="Times Neue Roman Bold"/>
              </a:rPr>
              <a:t> </a:t>
            </a:r>
            <a:r>
              <a:rPr lang="en-US" sz="2500" dirty="0" err="1">
                <a:solidFill>
                  <a:srgbClr val="000000"/>
                </a:solidFill>
                <a:latin typeface="Times Neue Roman Bold"/>
              </a:rPr>
              <a:t>lâu</a:t>
            </a:r>
            <a:r>
              <a:rPr lang="en-US" sz="2500" dirty="0">
                <a:solidFill>
                  <a:srgbClr val="000000"/>
                </a:solidFill>
                <a:latin typeface="Times Neue Roman Bold"/>
              </a:rPr>
              <a:t> </a:t>
            </a:r>
            <a:r>
              <a:rPr lang="en-US" sz="2500" dirty="0" err="1">
                <a:solidFill>
                  <a:srgbClr val="000000"/>
                </a:solidFill>
                <a:latin typeface="Times Neue Roman Bold"/>
              </a:rPr>
              <a:t>dài</a:t>
            </a:r>
            <a:r>
              <a:rPr lang="en-US" sz="2500" dirty="0">
                <a:solidFill>
                  <a:srgbClr val="000000"/>
                </a:solidFill>
                <a:latin typeface="Times Neue Roman Bold"/>
              </a:rPr>
              <a:t> </a:t>
            </a:r>
            <a:r>
              <a:rPr lang="en-US" sz="2500" dirty="0" err="1">
                <a:solidFill>
                  <a:srgbClr val="000000"/>
                </a:solidFill>
                <a:latin typeface="Times Neue Roman Bold"/>
              </a:rPr>
              <a:t>cho</a:t>
            </a:r>
            <a:r>
              <a:rPr lang="en-US" sz="2500" dirty="0">
                <a:solidFill>
                  <a:srgbClr val="000000"/>
                </a:solidFill>
                <a:latin typeface="Times Neue Roman Bold"/>
              </a:rPr>
              <a:t> </a:t>
            </a:r>
            <a:r>
              <a:rPr lang="en-US" sz="2500" dirty="0" err="1">
                <a:solidFill>
                  <a:srgbClr val="000000"/>
                </a:solidFill>
                <a:latin typeface="Times Neue Roman Bold"/>
              </a:rPr>
              <a:t>riêng</a:t>
            </a:r>
            <a:r>
              <a:rPr lang="en-US" sz="2500" dirty="0">
                <a:solidFill>
                  <a:srgbClr val="000000"/>
                </a:solidFill>
                <a:latin typeface="Times Neue Roman Bold"/>
              </a:rPr>
              <a:t> </a:t>
            </a:r>
            <a:r>
              <a:rPr lang="en-US" sz="2500" dirty="0" err="1">
                <a:solidFill>
                  <a:srgbClr val="000000"/>
                </a:solidFill>
                <a:latin typeface="Times Neue Roman Bold"/>
              </a:rPr>
              <a:t>mình</a:t>
            </a:r>
            <a:r>
              <a:rPr lang="en-US" sz="2500" dirty="0">
                <a:solidFill>
                  <a:srgbClr val="000000"/>
                </a:solidFill>
                <a:latin typeface="Times Neue Roman Bold"/>
              </a:rPr>
              <a:t>, </a:t>
            </a:r>
            <a:r>
              <a:rPr lang="en-US" sz="2500" dirty="0" err="1">
                <a:solidFill>
                  <a:srgbClr val="000000"/>
                </a:solidFill>
                <a:latin typeface="Times Neue Roman Bold"/>
              </a:rPr>
              <a:t>xác</a:t>
            </a:r>
            <a:r>
              <a:rPr lang="en-US" sz="2500" dirty="0">
                <a:solidFill>
                  <a:srgbClr val="000000"/>
                </a:solidFill>
                <a:latin typeface="Times Neue Roman Bold"/>
              </a:rPr>
              <a:t> </a:t>
            </a:r>
            <a:r>
              <a:rPr lang="en-US" sz="2500" dirty="0" err="1">
                <a:solidFill>
                  <a:srgbClr val="000000"/>
                </a:solidFill>
                <a:latin typeface="Times Neue Roman Bold"/>
              </a:rPr>
              <a:t>định</a:t>
            </a:r>
            <a:r>
              <a:rPr lang="en-US" sz="2500" dirty="0">
                <a:solidFill>
                  <a:srgbClr val="000000"/>
                </a:solidFill>
                <a:latin typeface="Times Neue Roman Bold"/>
              </a:rPr>
              <a:t> </a:t>
            </a:r>
            <a:r>
              <a:rPr lang="en-US" sz="2500" dirty="0" err="1">
                <a:solidFill>
                  <a:srgbClr val="000000"/>
                </a:solidFill>
                <a:latin typeface="Times Neue Roman Bold"/>
              </a:rPr>
              <a:t>khoảng</a:t>
            </a:r>
            <a:r>
              <a:rPr lang="en-US" sz="2500" dirty="0">
                <a:solidFill>
                  <a:srgbClr val="000000"/>
                </a:solidFill>
                <a:latin typeface="Times Neue Roman Bold"/>
              </a:rPr>
              <a:t> </a:t>
            </a:r>
            <a:r>
              <a:rPr lang="en-US" sz="2500" dirty="0" err="1">
                <a:solidFill>
                  <a:srgbClr val="000000"/>
                </a:solidFill>
                <a:latin typeface="Times Neue Roman Bold"/>
              </a:rPr>
              <a:t>cách</a:t>
            </a:r>
            <a:r>
              <a:rPr lang="en-US" sz="2500" dirty="0">
                <a:solidFill>
                  <a:srgbClr val="000000"/>
                </a:solidFill>
                <a:latin typeface="Times Neue Roman Bold"/>
              </a:rPr>
              <a:t> </a:t>
            </a:r>
            <a:r>
              <a:rPr lang="en-US" sz="2500" dirty="0" err="1">
                <a:solidFill>
                  <a:srgbClr val="000000"/>
                </a:solidFill>
                <a:latin typeface="Times Neue Roman Bold"/>
              </a:rPr>
              <a:t>trong</a:t>
            </a:r>
            <a:r>
              <a:rPr lang="en-US" sz="2500" dirty="0">
                <a:solidFill>
                  <a:srgbClr val="000000"/>
                </a:solidFill>
                <a:latin typeface="Times Neue Roman Bold"/>
              </a:rPr>
              <a:t> </a:t>
            </a:r>
            <a:r>
              <a:rPr lang="en-US" sz="2500" dirty="0" err="1">
                <a:solidFill>
                  <a:srgbClr val="000000"/>
                </a:solidFill>
                <a:latin typeface="Times Neue Roman Bold"/>
              </a:rPr>
              <a:t>dịch</a:t>
            </a:r>
            <a:r>
              <a:rPr lang="en-US" sz="2500" dirty="0">
                <a:solidFill>
                  <a:srgbClr val="000000"/>
                </a:solidFill>
                <a:latin typeface="Times Neue Roman Bold"/>
              </a:rPr>
              <a:t> </a:t>
            </a:r>
            <a:r>
              <a:rPr lang="en-US" sz="2500" dirty="0" err="1">
                <a:solidFill>
                  <a:srgbClr val="000000"/>
                </a:solidFill>
                <a:latin typeface="Times Neue Roman Bold"/>
              </a:rPr>
              <a:t>vụ</a:t>
            </a:r>
            <a:r>
              <a:rPr lang="en-US" sz="2500" dirty="0">
                <a:solidFill>
                  <a:srgbClr val="000000"/>
                </a:solidFill>
                <a:latin typeface="Times Neue Roman Bold"/>
              </a:rPr>
              <a:t> </a:t>
            </a:r>
            <a:r>
              <a:rPr lang="en-US" sz="2500" dirty="0" err="1">
                <a:solidFill>
                  <a:srgbClr val="000000"/>
                </a:solidFill>
                <a:latin typeface="Times Neue Roman Bold"/>
              </a:rPr>
              <a:t>và</a:t>
            </a:r>
            <a:r>
              <a:rPr lang="en-US" sz="2500" dirty="0">
                <a:solidFill>
                  <a:srgbClr val="000000"/>
                </a:solidFill>
                <a:latin typeface="Times Neue Roman Bold"/>
              </a:rPr>
              <a:t> </a:t>
            </a:r>
            <a:r>
              <a:rPr lang="en-US" sz="2500" dirty="0" err="1">
                <a:solidFill>
                  <a:srgbClr val="000000"/>
                </a:solidFill>
                <a:latin typeface="Times Neue Roman Bold"/>
              </a:rPr>
              <a:t>xây</a:t>
            </a:r>
            <a:r>
              <a:rPr lang="en-US" sz="2500" dirty="0">
                <a:solidFill>
                  <a:srgbClr val="000000"/>
                </a:solidFill>
                <a:latin typeface="Times Neue Roman Bold"/>
              </a:rPr>
              <a:t> </a:t>
            </a:r>
            <a:r>
              <a:rPr lang="en-US" sz="2500" dirty="0" err="1">
                <a:solidFill>
                  <a:srgbClr val="000000"/>
                </a:solidFill>
                <a:latin typeface="Times Neue Roman Bold"/>
              </a:rPr>
              <a:t>dựng</a:t>
            </a:r>
            <a:r>
              <a:rPr lang="en-US" sz="2500" dirty="0">
                <a:solidFill>
                  <a:srgbClr val="000000"/>
                </a:solidFill>
                <a:latin typeface="Times Neue Roman Bold"/>
              </a:rPr>
              <a:t> </a:t>
            </a:r>
            <a:r>
              <a:rPr lang="en-US" sz="2500" dirty="0" err="1">
                <a:solidFill>
                  <a:srgbClr val="000000"/>
                </a:solidFill>
                <a:latin typeface="Times Neue Roman Bold"/>
              </a:rPr>
              <a:t>một</a:t>
            </a:r>
            <a:r>
              <a:rPr lang="en-US" sz="2500" dirty="0">
                <a:solidFill>
                  <a:srgbClr val="000000"/>
                </a:solidFill>
                <a:latin typeface="Times Neue Roman Bold"/>
              </a:rPr>
              <a:t> </a:t>
            </a:r>
            <a:r>
              <a:rPr lang="en-US" sz="2500" dirty="0" err="1">
                <a:solidFill>
                  <a:srgbClr val="000000"/>
                </a:solidFill>
                <a:latin typeface="Times Neue Roman Bold"/>
              </a:rPr>
              <a:t>kế</a:t>
            </a:r>
            <a:r>
              <a:rPr lang="en-US" sz="2500" dirty="0">
                <a:solidFill>
                  <a:srgbClr val="000000"/>
                </a:solidFill>
                <a:latin typeface="Times Neue Roman Bold"/>
              </a:rPr>
              <a:t> </a:t>
            </a:r>
            <a:r>
              <a:rPr lang="en-US" sz="2500" dirty="0" err="1">
                <a:solidFill>
                  <a:srgbClr val="000000"/>
                </a:solidFill>
                <a:latin typeface="Times Neue Roman Bold"/>
              </a:rPr>
              <a:t>hoạch</a:t>
            </a:r>
            <a:r>
              <a:rPr lang="en-US" sz="2500" dirty="0">
                <a:solidFill>
                  <a:srgbClr val="000000"/>
                </a:solidFill>
                <a:latin typeface="Times Neue Roman Bold"/>
              </a:rPr>
              <a:t> </a:t>
            </a:r>
            <a:r>
              <a:rPr lang="en-US" sz="2500" dirty="0" err="1">
                <a:solidFill>
                  <a:srgbClr val="000000"/>
                </a:solidFill>
                <a:latin typeface="Times Neue Roman Bold"/>
              </a:rPr>
              <a:t>dịch</a:t>
            </a:r>
            <a:r>
              <a:rPr lang="en-US" sz="2500" dirty="0">
                <a:solidFill>
                  <a:srgbClr val="000000"/>
                </a:solidFill>
                <a:latin typeface="Times Neue Roman Bold"/>
              </a:rPr>
              <a:t> </a:t>
            </a:r>
            <a:r>
              <a:rPr lang="en-US" sz="2500" dirty="0" err="1">
                <a:solidFill>
                  <a:srgbClr val="000000"/>
                </a:solidFill>
                <a:latin typeface="Times Neue Roman Bold"/>
              </a:rPr>
              <a:t>vụ</a:t>
            </a:r>
            <a:r>
              <a:rPr lang="en-US" sz="2500" dirty="0">
                <a:solidFill>
                  <a:srgbClr val="000000"/>
                </a:solidFill>
                <a:latin typeface="Times Neue Roman Bold"/>
              </a:rPr>
              <a:t>. </a:t>
            </a:r>
            <a:r>
              <a:rPr lang="en-US" sz="2500" dirty="0" err="1">
                <a:solidFill>
                  <a:srgbClr val="000000"/>
                </a:solidFill>
                <a:latin typeface="Times Neue Roman Bold"/>
              </a:rPr>
              <a:t>Các</a:t>
            </a:r>
            <a:r>
              <a:rPr lang="en-US" sz="2500" dirty="0">
                <a:solidFill>
                  <a:srgbClr val="000000"/>
                </a:solidFill>
                <a:latin typeface="Times Neue Roman Bold"/>
              </a:rPr>
              <a:t> </a:t>
            </a:r>
            <a:r>
              <a:rPr lang="en-US" sz="2500" dirty="0" err="1">
                <a:solidFill>
                  <a:srgbClr val="000000"/>
                </a:solidFill>
                <a:latin typeface="Times Neue Roman Bold"/>
              </a:rPr>
              <a:t>dịch</a:t>
            </a:r>
            <a:r>
              <a:rPr lang="en-US" sz="2500" dirty="0">
                <a:solidFill>
                  <a:srgbClr val="000000"/>
                </a:solidFill>
                <a:latin typeface="Times Neue Roman Bold"/>
              </a:rPr>
              <a:t> </a:t>
            </a:r>
            <a:r>
              <a:rPr lang="en-US" sz="2500" dirty="0" err="1">
                <a:solidFill>
                  <a:srgbClr val="000000"/>
                </a:solidFill>
                <a:latin typeface="Times Neue Roman Bold"/>
              </a:rPr>
              <a:t>vụ</a:t>
            </a:r>
            <a:r>
              <a:rPr lang="en-US" sz="2500" dirty="0">
                <a:solidFill>
                  <a:srgbClr val="000000"/>
                </a:solidFill>
                <a:latin typeface="Times Neue Roman Bold"/>
              </a:rPr>
              <a:t> </a:t>
            </a:r>
            <a:r>
              <a:rPr lang="en-US" sz="2500" dirty="0" err="1">
                <a:solidFill>
                  <a:srgbClr val="000000"/>
                </a:solidFill>
                <a:latin typeface="Times Neue Roman Bold"/>
              </a:rPr>
              <a:t>dễ</a:t>
            </a:r>
            <a:r>
              <a:rPr lang="en-US" sz="2500" dirty="0">
                <a:solidFill>
                  <a:srgbClr val="000000"/>
                </a:solidFill>
                <a:latin typeface="Times Neue Roman Bold"/>
              </a:rPr>
              <a:t> </a:t>
            </a:r>
            <a:r>
              <a:rPr lang="en-US" sz="2500" dirty="0" err="1">
                <a:solidFill>
                  <a:srgbClr val="000000"/>
                </a:solidFill>
                <a:latin typeface="Times Neue Roman Bold"/>
              </a:rPr>
              <a:t>tiếp</a:t>
            </a:r>
            <a:r>
              <a:rPr lang="en-US" sz="2500" dirty="0">
                <a:solidFill>
                  <a:srgbClr val="000000"/>
                </a:solidFill>
                <a:latin typeface="Times Neue Roman Bold"/>
              </a:rPr>
              <a:t> </a:t>
            </a:r>
            <a:r>
              <a:rPr lang="en-US" sz="2500" dirty="0" err="1">
                <a:solidFill>
                  <a:srgbClr val="000000"/>
                </a:solidFill>
                <a:latin typeface="Times Neue Roman Bold"/>
              </a:rPr>
              <a:t>cận</a:t>
            </a:r>
            <a:r>
              <a:rPr lang="en-US" sz="2500" dirty="0">
                <a:solidFill>
                  <a:srgbClr val="000000"/>
                </a:solidFill>
                <a:latin typeface="Times Neue Roman Bold"/>
              </a:rPr>
              <a:t> </a:t>
            </a:r>
            <a:r>
              <a:rPr lang="en-US" sz="2500" dirty="0" err="1">
                <a:solidFill>
                  <a:srgbClr val="000000"/>
                </a:solidFill>
                <a:latin typeface="Times Neue Roman Bold"/>
              </a:rPr>
              <a:t>và</a:t>
            </a:r>
            <a:r>
              <a:rPr lang="en-US" sz="2500" dirty="0">
                <a:solidFill>
                  <a:srgbClr val="000000"/>
                </a:solidFill>
                <a:latin typeface="Times Neue Roman Bold"/>
              </a:rPr>
              <a:t> </a:t>
            </a:r>
            <a:r>
              <a:rPr lang="en-US" sz="2500" dirty="0" err="1">
                <a:solidFill>
                  <a:srgbClr val="000000"/>
                </a:solidFill>
                <a:latin typeface="Times Neue Roman Bold"/>
              </a:rPr>
              <a:t>công</a:t>
            </a:r>
            <a:r>
              <a:rPr lang="en-US" sz="2500" dirty="0">
                <a:solidFill>
                  <a:srgbClr val="000000"/>
                </a:solidFill>
                <a:latin typeface="Times Neue Roman Bold"/>
              </a:rPr>
              <a:t> </a:t>
            </a:r>
            <a:r>
              <a:rPr lang="en-US" sz="2500" dirty="0" err="1">
                <a:solidFill>
                  <a:srgbClr val="000000"/>
                </a:solidFill>
                <a:latin typeface="Times Neue Roman Bold"/>
              </a:rPr>
              <a:t>bằng</a:t>
            </a:r>
            <a:r>
              <a:rPr lang="en-US" sz="2500" dirty="0">
                <a:solidFill>
                  <a:srgbClr val="000000"/>
                </a:solidFill>
                <a:latin typeface="Times Neue Roman Bold"/>
              </a:rPr>
              <a:t> </a:t>
            </a:r>
            <a:r>
              <a:rPr lang="en-US" sz="2500" dirty="0" err="1">
                <a:solidFill>
                  <a:srgbClr val="000000"/>
                </a:solidFill>
                <a:latin typeface="Times Neue Roman Bold"/>
              </a:rPr>
              <a:t>cho</a:t>
            </a:r>
            <a:r>
              <a:rPr lang="en-US" sz="2500" dirty="0">
                <a:solidFill>
                  <a:srgbClr val="000000"/>
                </a:solidFill>
                <a:latin typeface="Times Neue Roman Bold"/>
              </a:rPr>
              <a:t> TẤT CẢ </a:t>
            </a:r>
            <a:r>
              <a:rPr lang="en-US" sz="2500" dirty="0" err="1">
                <a:solidFill>
                  <a:srgbClr val="000000"/>
                </a:solidFill>
                <a:latin typeface="Times Neue Roman Bold"/>
              </a:rPr>
              <a:t>trẻ</a:t>
            </a:r>
            <a:r>
              <a:rPr lang="en-US" sz="2500" dirty="0">
                <a:solidFill>
                  <a:srgbClr val="000000"/>
                </a:solidFill>
                <a:latin typeface="Times Neue Roman Bold"/>
              </a:rPr>
              <a:t> </a:t>
            </a:r>
            <a:r>
              <a:rPr lang="en-US" sz="2500" dirty="0" err="1">
                <a:solidFill>
                  <a:srgbClr val="000000"/>
                </a:solidFill>
                <a:latin typeface="Times Neue Roman Bold"/>
              </a:rPr>
              <a:t>em</a:t>
            </a:r>
            <a:r>
              <a:rPr lang="en-US" sz="2500" dirty="0">
                <a:solidFill>
                  <a:srgbClr val="000000"/>
                </a:solidFill>
                <a:latin typeface="Times Neue Roman Bold"/>
              </a:rPr>
              <a:t> </a:t>
            </a:r>
            <a:r>
              <a:rPr lang="en-US" sz="2500" dirty="0" err="1">
                <a:solidFill>
                  <a:srgbClr val="000000"/>
                </a:solidFill>
                <a:latin typeface="Times Neue Roman Bold"/>
              </a:rPr>
              <a:t>có</a:t>
            </a:r>
            <a:r>
              <a:rPr lang="en-US" sz="2500" dirty="0">
                <a:solidFill>
                  <a:srgbClr val="000000"/>
                </a:solidFill>
                <a:latin typeface="Times Neue Roman Bold"/>
              </a:rPr>
              <a:t> </a:t>
            </a:r>
            <a:r>
              <a:rPr lang="en-US" sz="2500" dirty="0" err="1">
                <a:solidFill>
                  <a:srgbClr val="000000"/>
                </a:solidFill>
                <a:latin typeface="Times Neue Roman Bold"/>
              </a:rPr>
              <a:t>thể</a:t>
            </a:r>
            <a:r>
              <a:rPr lang="en-US" sz="2500" dirty="0">
                <a:solidFill>
                  <a:srgbClr val="000000"/>
                </a:solidFill>
                <a:latin typeface="Times Neue Roman Bold"/>
              </a:rPr>
              <a:t> </a:t>
            </a:r>
            <a:r>
              <a:rPr lang="en-US" sz="2500" dirty="0" err="1">
                <a:solidFill>
                  <a:srgbClr val="000000"/>
                </a:solidFill>
                <a:latin typeface="Times Neue Roman Bold"/>
              </a:rPr>
              <a:t>tạo</a:t>
            </a:r>
            <a:r>
              <a:rPr lang="en-US" sz="2500" dirty="0">
                <a:solidFill>
                  <a:srgbClr val="000000"/>
                </a:solidFill>
                <a:latin typeface="Times Neue Roman Bold"/>
              </a:rPr>
              <a:t> </a:t>
            </a:r>
            <a:r>
              <a:rPr lang="en-US" sz="2500" dirty="0" err="1">
                <a:solidFill>
                  <a:srgbClr val="000000"/>
                </a:solidFill>
                <a:latin typeface="Times Neue Roman Bold"/>
              </a:rPr>
              <a:t>ra</a:t>
            </a:r>
            <a:r>
              <a:rPr lang="en-US" sz="2500" dirty="0">
                <a:solidFill>
                  <a:srgbClr val="000000"/>
                </a:solidFill>
                <a:latin typeface="Times Neue Roman Bold"/>
              </a:rPr>
              <a:t> </a:t>
            </a:r>
            <a:r>
              <a:rPr lang="en-US" sz="2500" dirty="0" err="1">
                <a:solidFill>
                  <a:srgbClr val="000000"/>
                </a:solidFill>
                <a:latin typeface="Times Neue Roman Bold"/>
              </a:rPr>
              <a:t>sự</a:t>
            </a:r>
            <a:r>
              <a:rPr lang="en-US" sz="2500" dirty="0">
                <a:solidFill>
                  <a:srgbClr val="000000"/>
                </a:solidFill>
                <a:latin typeface="Times Neue Roman Bold"/>
              </a:rPr>
              <a:t> </a:t>
            </a:r>
            <a:r>
              <a:rPr lang="en-US" sz="2500" dirty="0" err="1">
                <a:solidFill>
                  <a:srgbClr val="000000"/>
                </a:solidFill>
                <a:latin typeface="Times Neue Roman Bold"/>
              </a:rPr>
              <a:t>khác</a:t>
            </a:r>
            <a:r>
              <a:rPr lang="en-US" sz="2500" dirty="0">
                <a:solidFill>
                  <a:srgbClr val="000000"/>
                </a:solidFill>
                <a:latin typeface="Times Neue Roman Bold"/>
              </a:rPr>
              <a:t> </a:t>
            </a:r>
            <a:r>
              <a:rPr lang="en-US" sz="2500" dirty="0" err="1">
                <a:solidFill>
                  <a:srgbClr val="000000"/>
                </a:solidFill>
                <a:latin typeface="Times Neue Roman Bold"/>
              </a:rPr>
              <a:t>biệt</a:t>
            </a:r>
            <a:r>
              <a:rPr lang="en-US" sz="2500" dirty="0">
                <a:solidFill>
                  <a:srgbClr val="000000"/>
                </a:solidFill>
                <a:latin typeface="Times Neue Roman Bold"/>
              </a:rPr>
              <a:t> </a:t>
            </a:r>
            <a:r>
              <a:rPr lang="en-US" sz="2500" dirty="0" err="1">
                <a:solidFill>
                  <a:srgbClr val="000000"/>
                </a:solidFill>
                <a:latin typeface="Times Neue Roman Bold"/>
              </a:rPr>
              <a:t>tích</a:t>
            </a:r>
            <a:r>
              <a:rPr lang="en-US" sz="2500" dirty="0">
                <a:solidFill>
                  <a:srgbClr val="000000"/>
                </a:solidFill>
                <a:latin typeface="Times Neue Roman Bold"/>
              </a:rPr>
              <a:t> </a:t>
            </a:r>
            <a:r>
              <a:rPr lang="en-US" sz="2500" dirty="0" err="1">
                <a:solidFill>
                  <a:srgbClr val="000000"/>
                </a:solidFill>
                <a:latin typeface="Times Neue Roman Bold"/>
              </a:rPr>
              <a:t>cực</a:t>
            </a:r>
            <a:r>
              <a:rPr lang="en-US" sz="2500" dirty="0">
                <a:solidFill>
                  <a:srgbClr val="000000"/>
                </a:solidFill>
                <a:latin typeface="Times Neue Roman Bold"/>
              </a:rPr>
              <a:t> </a:t>
            </a:r>
            <a:r>
              <a:rPr lang="en-US" sz="2500" dirty="0" err="1">
                <a:solidFill>
                  <a:srgbClr val="000000"/>
                </a:solidFill>
                <a:latin typeface="Times Neue Roman Bold"/>
              </a:rPr>
              <a:t>và</a:t>
            </a:r>
            <a:r>
              <a:rPr lang="en-US" sz="2500" dirty="0">
                <a:solidFill>
                  <a:srgbClr val="000000"/>
                </a:solidFill>
                <a:latin typeface="Times Neue Roman Bold"/>
              </a:rPr>
              <a:t> </a:t>
            </a:r>
            <a:r>
              <a:rPr lang="en-US" sz="2500" dirty="0" err="1">
                <a:solidFill>
                  <a:srgbClr val="000000"/>
                </a:solidFill>
                <a:latin typeface="Times Neue Roman Bold"/>
              </a:rPr>
              <a:t>lâu</a:t>
            </a:r>
            <a:r>
              <a:rPr lang="en-US" sz="2500" dirty="0">
                <a:solidFill>
                  <a:srgbClr val="000000"/>
                </a:solidFill>
                <a:latin typeface="Times Neue Roman Bold"/>
              </a:rPr>
              <a:t> </a:t>
            </a:r>
            <a:r>
              <a:rPr lang="en-US" sz="2500" dirty="0" err="1">
                <a:solidFill>
                  <a:srgbClr val="000000"/>
                </a:solidFill>
                <a:latin typeface="Times Neue Roman Bold"/>
              </a:rPr>
              <a:t>dài</a:t>
            </a:r>
            <a:r>
              <a:rPr lang="en-US" sz="2500" dirty="0">
                <a:solidFill>
                  <a:srgbClr val="000000"/>
                </a:solidFill>
                <a:latin typeface="Times Neue Roman Bold"/>
              </a:rPr>
              <a:t> </a:t>
            </a:r>
            <a:r>
              <a:rPr lang="en-US" sz="2500" dirty="0" err="1">
                <a:solidFill>
                  <a:srgbClr val="000000"/>
                </a:solidFill>
                <a:latin typeface="Times Neue Roman Bold"/>
              </a:rPr>
              <a:t>làm</a:t>
            </a:r>
            <a:r>
              <a:rPr lang="en-US" sz="2500" dirty="0">
                <a:solidFill>
                  <a:srgbClr val="000000"/>
                </a:solidFill>
                <a:latin typeface="Times Neue Roman Bold"/>
              </a:rPr>
              <a:t> </a:t>
            </a:r>
            <a:r>
              <a:rPr lang="en-US" sz="2500" dirty="0" err="1">
                <a:solidFill>
                  <a:srgbClr val="000000"/>
                </a:solidFill>
                <a:latin typeface="Times Neue Roman Bold"/>
              </a:rPr>
              <a:t>giảm</a:t>
            </a:r>
            <a:r>
              <a:rPr lang="en-US" sz="2500" dirty="0">
                <a:solidFill>
                  <a:srgbClr val="000000"/>
                </a:solidFill>
                <a:latin typeface="Times Neue Roman Bold"/>
              </a:rPr>
              <a:t> </a:t>
            </a:r>
            <a:r>
              <a:rPr lang="en-US" sz="2500" dirty="0" err="1">
                <a:solidFill>
                  <a:srgbClr val="000000"/>
                </a:solidFill>
                <a:latin typeface="Times Neue Roman Bold"/>
              </a:rPr>
              <a:t>sự</a:t>
            </a:r>
            <a:r>
              <a:rPr lang="en-US" sz="2500" dirty="0">
                <a:solidFill>
                  <a:srgbClr val="000000"/>
                </a:solidFill>
                <a:latin typeface="Times Neue Roman Bold"/>
              </a:rPr>
              <a:t> </a:t>
            </a:r>
            <a:r>
              <a:rPr lang="en-US" sz="2500" dirty="0" err="1">
                <a:solidFill>
                  <a:srgbClr val="000000"/>
                </a:solidFill>
                <a:latin typeface="Times Neue Roman Bold"/>
              </a:rPr>
              <a:t>cần</a:t>
            </a:r>
            <a:r>
              <a:rPr lang="en-US" sz="2500" dirty="0">
                <a:solidFill>
                  <a:srgbClr val="000000"/>
                </a:solidFill>
                <a:latin typeface="Times Neue Roman Bold"/>
              </a:rPr>
              <a:t> </a:t>
            </a:r>
            <a:r>
              <a:rPr lang="en-US" sz="2500" dirty="0" err="1">
                <a:solidFill>
                  <a:srgbClr val="000000"/>
                </a:solidFill>
                <a:latin typeface="Times Neue Roman Bold"/>
              </a:rPr>
              <a:t>thiết</a:t>
            </a:r>
            <a:r>
              <a:rPr lang="en-US" sz="2500" dirty="0">
                <a:solidFill>
                  <a:srgbClr val="000000"/>
                </a:solidFill>
                <a:latin typeface="Times Neue Roman Bold"/>
              </a:rPr>
              <a:t> </a:t>
            </a:r>
            <a:r>
              <a:rPr lang="en-US" sz="2500" dirty="0" err="1">
                <a:solidFill>
                  <a:srgbClr val="000000"/>
                </a:solidFill>
                <a:latin typeface="Times Neue Roman Bold"/>
              </a:rPr>
              <a:t>của</a:t>
            </a:r>
            <a:r>
              <a:rPr lang="en-US" sz="2500" dirty="0">
                <a:solidFill>
                  <a:srgbClr val="000000"/>
                </a:solidFill>
                <a:latin typeface="Times Neue Roman Bold"/>
              </a:rPr>
              <a:t> </a:t>
            </a:r>
            <a:r>
              <a:rPr lang="en-US" sz="2500" dirty="0" err="1">
                <a:solidFill>
                  <a:srgbClr val="000000"/>
                </a:solidFill>
                <a:latin typeface="Times Neue Roman Bold"/>
              </a:rPr>
              <a:t>các</a:t>
            </a:r>
            <a:r>
              <a:rPr lang="en-US" sz="2500" dirty="0">
                <a:solidFill>
                  <a:srgbClr val="000000"/>
                </a:solidFill>
                <a:latin typeface="Times Neue Roman Bold"/>
              </a:rPr>
              <a:t> </a:t>
            </a:r>
            <a:r>
              <a:rPr lang="en-US" sz="2500" dirty="0" err="1">
                <a:solidFill>
                  <a:srgbClr val="000000"/>
                </a:solidFill>
                <a:latin typeface="Times Neue Roman Bold"/>
              </a:rPr>
              <a:t>dịch</a:t>
            </a:r>
            <a:r>
              <a:rPr lang="en-US" sz="2500" dirty="0">
                <a:solidFill>
                  <a:srgbClr val="000000"/>
                </a:solidFill>
                <a:latin typeface="Times Neue Roman Bold"/>
              </a:rPr>
              <a:t> </a:t>
            </a:r>
            <a:r>
              <a:rPr lang="en-US" sz="2500" dirty="0" err="1">
                <a:solidFill>
                  <a:srgbClr val="000000"/>
                </a:solidFill>
                <a:latin typeface="Times Neue Roman Bold"/>
              </a:rPr>
              <a:t>vụ</a:t>
            </a:r>
            <a:r>
              <a:rPr lang="en-US" sz="2500" dirty="0">
                <a:solidFill>
                  <a:srgbClr val="000000"/>
                </a:solidFill>
                <a:latin typeface="Times Neue Roman Bold"/>
              </a:rPr>
              <a:t> </a:t>
            </a:r>
            <a:r>
              <a:rPr lang="en-US" sz="2500" dirty="0" err="1">
                <a:solidFill>
                  <a:srgbClr val="000000"/>
                </a:solidFill>
                <a:latin typeface="Times Neue Roman Bold"/>
              </a:rPr>
              <a:t>đặc</a:t>
            </a:r>
            <a:r>
              <a:rPr lang="en-US" sz="2500" dirty="0">
                <a:solidFill>
                  <a:srgbClr val="000000"/>
                </a:solidFill>
                <a:latin typeface="Times Neue Roman Bold"/>
              </a:rPr>
              <a:t> </a:t>
            </a:r>
            <a:r>
              <a:rPr lang="en-US" sz="2500" dirty="0" err="1">
                <a:solidFill>
                  <a:srgbClr val="000000"/>
                </a:solidFill>
                <a:latin typeface="Times Neue Roman Bold"/>
              </a:rPr>
              <a:t>biệt</a:t>
            </a:r>
            <a:r>
              <a:rPr lang="en-US" sz="2500" dirty="0">
                <a:solidFill>
                  <a:srgbClr val="000000"/>
                </a:solidFill>
                <a:latin typeface="Times Neue Roman Bold"/>
              </a:rPr>
              <a:t>. (Theo </a:t>
            </a:r>
            <a:r>
              <a:rPr lang="en-US" sz="2500" dirty="0" err="1">
                <a:solidFill>
                  <a:srgbClr val="000000"/>
                </a:solidFill>
                <a:latin typeface="Times Neue Roman Bold"/>
              </a:rPr>
              <a:t>Bộ</a:t>
            </a:r>
            <a:r>
              <a:rPr lang="en-US" sz="2500" dirty="0">
                <a:solidFill>
                  <a:srgbClr val="000000"/>
                </a:solidFill>
                <a:latin typeface="Times Neue Roman Bold"/>
              </a:rPr>
              <a:t> </a:t>
            </a:r>
            <a:r>
              <a:rPr lang="en-US" sz="2500" dirty="0" err="1">
                <a:solidFill>
                  <a:srgbClr val="000000"/>
                </a:solidFill>
                <a:latin typeface="Times Neue Roman Bold"/>
              </a:rPr>
              <a:t>công</a:t>
            </a:r>
            <a:r>
              <a:rPr lang="en-US" sz="2500" dirty="0">
                <a:solidFill>
                  <a:srgbClr val="000000"/>
                </a:solidFill>
                <a:latin typeface="Times Neue Roman Bold"/>
              </a:rPr>
              <a:t> </a:t>
            </a:r>
            <a:r>
              <a:rPr lang="en-US" sz="2500" dirty="0" err="1">
                <a:solidFill>
                  <a:srgbClr val="000000"/>
                </a:solidFill>
                <a:latin typeface="Times Neue Roman Bold"/>
              </a:rPr>
              <a:t>cụ</a:t>
            </a:r>
            <a:r>
              <a:rPr lang="en-US" sz="2500" dirty="0">
                <a:solidFill>
                  <a:srgbClr val="000000"/>
                </a:solidFill>
                <a:latin typeface="Times Neue Roman Bold"/>
              </a:rPr>
              <a:t> </a:t>
            </a:r>
            <a:r>
              <a:rPr lang="en-US" sz="2500" dirty="0" err="1">
                <a:solidFill>
                  <a:srgbClr val="000000"/>
                </a:solidFill>
                <a:latin typeface="Times Neue Roman Bold"/>
              </a:rPr>
              <a:t>đánh</a:t>
            </a:r>
            <a:r>
              <a:rPr lang="en-US" sz="2500" dirty="0">
                <a:solidFill>
                  <a:srgbClr val="000000"/>
                </a:solidFill>
                <a:latin typeface="Times Neue Roman Bold"/>
              </a:rPr>
              <a:t> </a:t>
            </a:r>
            <a:r>
              <a:rPr lang="en-US" sz="2500" dirty="0" err="1">
                <a:solidFill>
                  <a:srgbClr val="000000"/>
                </a:solidFill>
                <a:latin typeface="Times Neue Roman Bold"/>
              </a:rPr>
              <a:t>giá</a:t>
            </a:r>
            <a:r>
              <a:rPr lang="en-US" sz="2500" dirty="0">
                <a:solidFill>
                  <a:srgbClr val="000000"/>
                </a:solidFill>
                <a:latin typeface="Times Neue Roman Bold"/>
              </a:rPr>
              <a:t> </a:t>
            </a:r>
            <a:r>
              <a:rPr lang="en-US" sz="2500" dirty="0" err="1">
                <a:solidFill>
                  <a:srgbClr val="000000"/>
                </a:solidFill>
                <a:latin typeface="Times Neue Roman Bold"/>
              </a:rPr>
              <a:t>toàn</a:t>
            </a:r>
            <a:r>
              <a:rPr lang="en-US" sz="2500" dirty="0">
                <a:solidFill>
                  <a:srgbClr val="000000"/>
                </a:solidFill>
                <a:latin typeface="Times Neue Roman Bold"/>
              </a:rPr>
              <a:t> </a:t>
            </a:r>
            <a:r>
              <a:rPr lang="en-US" sz="2500" dirty="0" err="1">
                <a:solidFill>
                  <a:srgbClr val="000000"/>
                </a:solidFill>
                <a:latin typeface="Times Neue Roman Bold"/>
              </a:rPr>
              <a:t>cầu</a:t>
            </a:r>
            <a:r>
              <a:rPr lang="en-US" sz="2500" dirty="0">
                <a:solidFill>
                  <a:srgbClr val="000000"/>
                </a:solidFill>
                <a:latin typeface="Times Neue Roman Bold"/>
              </a:rPr>
              <a:t>)</a:t>
            </a:r>
          </a:p>
          <a:p>
            <a:pPr algn="just">
              <a:lnSpc>
                <a:spcPct val="150000"/>
              </a:lnSpc>
            </a:pPr>
            <a:endParaRPr lang="en-US" sz="2500" dirty="0">
              <a:solidFill>
                <a:srgbClr val="000000"/>
              </a:solidFill>
              <a:latin typeface="Times Neue Roman Bold"/>
            </a:endParaRPr>
          </a:p>
        </p:txBody>
      </p:sp>
      <p:pic>
        <p:nvPicPr>
          <p:cNvPr id="7" name="Picture 6">
            <a:extLst>
              <a:ext uri="{FF2B5EF4-FFF2-40B4-BE49-F238E27FC236}">
                <a16:creationId xmlns="" xmlns:a16="http://schemas.microsoft.com/office/drawing/2014/main" id="{35016434-285F-4EC9-BB96-FC62B4A96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399" y="2136542"/>
            <a:ext cx="7701167" cy="7340175"/>
          </a:xfrm>
          <a:prstGeom prst="rect">
            <a:avLst/>
          </a:prstGeom>
        </p:spPr>
      </p:pic>
    </p:spTree>
    <p:extLst>
      <p:ext uri="{BB962C8B-B14F-4D97-AF65-F5344CB8AC3E}">
        <p14:creationId xmlns:p14="http://schemas.microsoft.com/office/powerpoint/2010/main" val="2248641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AED"/>
        </a:solidFill>
        <a:effectLst/>
      </p:bgPr>
    </p:bg>
    <p:spTree>
      <p:nvGrpSpPr>
        <p:cNvPr id="1" name=""/>
        <p:cNvGrpSpPr/>
        <p:nvPr/>
      </p:nvGrpSpPr>
      <p:grpSpPr>
        <a:xfrm>
          <a:off x="0" y="0"/>
          <a:ext cx="0" cy="0"/>
          <a:chOff x="0" y="0"/>
          <a:chExt cx="0" cy="0"/>
        </a:xfrm>
      </p:grpSpPr>
      <p:sp>
        <p:nvSpPr>
          <p:cNvPr id="4" name="TextBox 4"/>
          <p:cNvSpPr txBox="1"/>
          <p:nvPr/>
        </p:nvSpPr>
        <p:spPr>
          <a:xfrm>
            <a:off x="1517105" y="1253109"/>
            <a:ext cx="9186443" cy="3890391"/>
          </a:xfrm>
          <a:prstGeom prst="rect">
            <a:avLst/>
          </a:prstGeom>
        </p:spPr>
        <p:txBody>
          <a:bodyPr lIns="0" tIns="0" rIns="0" bIns="0" rtlCol="0" anchor="t">
            <a:spAutoFit/>
          </a:bodyPr>
          <a:lstStyle/>
          <a:p>
            <a:pPr algn="just">
              <a:lnSpc>
                <a:spcPts val="4452"/>
              </a:lnSpc>
            </a:pPr>
            <a:r>
              <a:rPr lang="en-US" sz="2799" spc="81">
                <a:solidFill>
                  <a:srgbClr val="000000"/>
                </a:solidFill>
                <a:latin typeface="Times Neue Roman Bold"/>
              </a:rPr>
              <a:t>       Nắm bắt được thực trạng triển khai trong sự công bằng khi tiếp cận chương trình cho trẻ có nhu cầu đặc biệt và khả năng tiếp cận chương trình học của trẻ. Từ đó, có các biện pháp cải thiện và đảm bảo các yếu tố về cơ sở vật chất, chính sách, triển khai chương trình đảm bảo tất cả trẻ em được tiếp cận cơ hội học tập ở trường mầm non nơi trẻ sinh sống.</a:t>
            </a:r>
          </a:p>
        </p:txBody>
      </p:sp>
      <p:sp>
        <p:nvSpPr>
          <p:cNvPr id="5" name="TextBox 5"/>
          <p:cNvSpPr txBox="1"/>
          <p:nvPr/>
        </p:nvSpPr>
        <p:spPr>
          <a:xfrm>
            <a:off x="1717810" y="641350"/>
            <a:ext cx="7808222" cy="688975"/>
          </a:xfrm>
          <a:prstGeom prst="rect">
            <a:avLst/>
          </a:prstGeom>
        </p:spPr>
        <p:txBody>
          <a:bodyPr lIns="0" tIns="0" rIns="0" bIns="0" rtlCol="0" anchor="t">
            <a:spAutoFit/>
          </a:bodyPr>
          <a:lstStyle/>
          <a:p>
            <a:pPr marL="431800" lvl="1">
              <a:lnSpc>
                <a:spcPts val="5600"/>
              </a:lnSpc>
            </a:pPr>
            <a:r>
              <a:rPr lang="en-US" sz="4000">
                <a:solidFill>
                  <a:srgbClr val="000000"/>
                </a:solidFill>
                <a:latin typeface="Calistoga Bold"/>
              </a:rPr>
              <a:t>1. Mục đích đánh giá</a:t>
            </a:r>
          </a:p>
        </p:txBody>
      </p:sp>
      <p:sp>
        <p:nvSpPr>
          <p:cNvPr id="6" name="TextBox 6"/>
          <p:cNvSpPr txBox="1"/>
          <p:nvPr/>
        </p:nvSpPr>
        <p:spPr>
          <a:xfrm>
            <a:off x="8072857" y="6491859"/>
            <a:ext cx="9186443" cy="2766441"/>
          </a:xfrm>
          <a:prstGeom prst="rect">
            <a:avLst/>
          </a:prstGeom>
        </p:spPr>
        <p:txBody>
          <a:bodyPr lIns="0" tIns="0" rIns="0" bIns="0" rtlCol="0" anchor="t">
            <a:spAutoFit/>
          </a:bodyPr>
          <a:lstStyle/>
          <a:p>
            <a:pPr algn="just">
              <a:lnSpc>
                <a:spcPts val="4452"/>
              </a:lnSpc>
            </a:pPr>
            <a:r>
              <a:rPr lang="en-US" sz="2799" spc="81">
                <a:solidFill>
                  <a:srgbClr val="000000"/>
                </a:solidFill>
                <a:latin typeface="Times Neue Roman Bold"/>
              </a:rPr>
              <a:t>       Tìm hiểu thực trạng việc tổ chức thực hiện, các hoạt động giám sát và sự phối hợp của ban giám hiệu, cha mẹ trẻ và giáo viên nhằm giúp tìm ra các biện pháp cải thiện hiệu quả việc thực hiện giáo dục trong nhà trường.</a:t>
            </a:r>
          </a:p>
          <a:p>
            <a:pPr algn="just">
              <a:lnSpc>
                <a:spcPts val="4452"/>
              </a:lnSpc>
            </a:pPr>
            <a:endParaRPr lang="en-US" sz="2799" spc="81">
              <a:solidFill>
                <a:srgbClr val="000000"/>
              </a:solidFill>
              <a:latin typeface="Times Neue Roman Bold"/>
            </a:endParaRPr>
          </a:p>
        </p:txBody>
      </p:sp>
      <p:pic>
        <p:nvPicPr>
          <p:cNvPr id="3" name="Picture 2">
            <a:extLst>
              <a:ext uri="{FF2B5EF4-FFF2-40B4-BE49-F238E27FC236}">
                <a16:creationId xmlns="" xmlns:a16="http://schemas.microsoft.com/office/drawing/2014/main" id="{AFD4CBFF-E737-410F-8516-1C55DE3A3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3548" y="641350"/>
            <a:ext cx="6858353" cy="5645150"/>
          </a:xfrm>
          <a:prstGeom prst="rect">
            <a:avLst/>
          </a:prstGeom>
        </p:spPr>
      </p:pic>
      <p:pic>
        <p:nvPicPr>
          <p:cNvPr id="9" name="Picture 8">
            <a:extLst>
              <a:ext uri="{FF2B5EF4-FFF2-40B4-BE49-F238E27FC236}">
                <a16:creationId xmlns="" xmlns:a16="http://schemas.microsoft.com/office/drawing/2014/main" id="{8D54C30A-6C41-4767-8073-2428DB64B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192" y="5143500"/>
            <a:ext cx="7242239" cy="4267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AED"/>
        </a:solidFill>
        <a:effectLst/>
      </p:bgPr>
    </p:bg>
    <p:spTree>
      <p:nvGrpSpPr>
        <p:cNvPr id="1" name=""/>
        <p:cNvGrpSpPr/>
        <p:nvPr/>
      </p:nvGrpSpPr>
      <p:grpSpPr>
        <a:xfrm>
          <a:off x="0" y="0"/>
          <a:ext cx="0" cy="0"/>
          <a:chOff x="0" y="0"/>
          <a:chExt cx="0" cy="0"/>
        </a:xfrm>
      </p:grpSpPr>
      <p:sp>
        <p:nvSpPr>
          <p:cNvPr id="4" name="TextBox 4"/>
          <p:cNvSpPr txBox="1"/>
          <p:nvPr/>
        </p:nvSpPr>
        <p:spPr>
          <a:xfrm>
            <a:off x="1028700" y="641350"/>
            <a:ext cx="7136956" cy="688975"/>
          </a:xfrm>
          <a:prstGeom prst="rect">
            <a:avLst/>
          </a:prstGeom>
        </p:spPr>
        <p:txBody>
          <a:bodyPr lIns="0" tIns="0" rIns="0" bIns="0" rtlCol="0" anchor="t">
            <a:spAutoFit/>
          </a:bodyPr>
          <a:lstStyle/>
          <a:p>
            <a:pPr>
              <a:lnSpc>
                <a:spcPts val="5600"/>
              </a:lnSpc>
            </a:pPr>
            <a:r>
              <a:rPr lang="en-US" sz="4000">
                <a:solidFill>
                  <a:srgbClr val="000000"/>
                </a:solidFill>
                <a:latin typeface="Calistoga"/>
              </a:rPr>
              <a:t>2. Nội dung đánh giá</a:t>
            </a:r>
          </a:p>
        </p:txBody>
      </p:sp>
      <p:sp>
        <p:nvSpPr>
          <p:cNvPr id="5" name="TextBox 5"/>
          <p:cNvSpPr txBox="1"/>
          <p:nvPr/>
        </p:nvSpPr>
        <p:spPr>
          <a:xfrm>
            <a:off x="9397456" y="1468780"/>
            <a:ext cx="7451724" cy="3197670"/>
          </a:xfrm>
          <a:prstGeom prst="rect">
            <a:avLst/>
          </a:prstGeom>
        </p:spPr>
        <p:txBody>
          <a:bodyPr lIns="0" tIns="0" rIns="0" bIns="0" rtlCol="0" anchor="t">
            <a:spAutoFit/>
          </a:bodyPr>
          <a:lstStyle/>
          <a:p>
            <a:pPr algn="just">
              <a:lnSpc>
                <a:spcPts val="4171"/>
              </a:lnSpc>
            </a:pPr>
            <a:r>
              <a:rPr lang="en-US" sz="2799" dirty="0">
                <a:solidFill>
                  <a:srgbClr val="000000"/>
                </a:solidFill>
                <a:latin typeface="Times Neue Roman Bold"/>
              </a:rPr>
              <a:t>     </a:t>
            </a:r>
            <a:r>
              <a:rPr lang="en-US" sz="3200" dirty="0">
                <a:solidFill>
                  <a:srgbClr val="000000"/>
                </a:solidFill>
                <a:latin typeface="Times Neue Roman Bold"/>
              </a:rPr>
              <a:t>- </a:t>
            </a:r>
            <a:r>
              <a:rPr lang="en-US" sz="3200" dirty="0" err="1">
                <a:solidFill>
                  <a:srgbClr val="000000"/>
                </a:solidFill>
                <a:latin typeface="Times Neue Roman Bold"/>
              </a:rPr>
              <a:t>Sự</a:t>
            </a:r>
            <a:r>
              <a:rPr lang="en-US" sz="3200" dirty="0">
                <a:solidFill>
                  <a:srgbClr val="000000"/>
                </a:solidFill>
                <a:latin typeface="Times Neue Roman Bold"/>
              </a:rPr>
              <a:t> </a:t>
            </a:r>
            <a:r>
              <a:rPr lang="en-US" sz="3200" dirty="0" err="1">
                <a:solidFill>
                  <a:srgbClr val="000000"/>
                </a:solidFill>
                <a:latin typeface="Times Neue Roman Bold"/>
              </a:rPr>
              <a:t>công</a:t>
            </a:r>
            <a:r>
              <a:rPr lang="en-US" sz="3200" dirty="0">
                <a:solidFill>
                  <a:srgbClr val="000000"/>
                </a:solidFill>
                <a:latin typeface="Times Neue Roman Bold"/>
              </a:rPr>
              <a:t> </a:t>
            </a:r>
            <a:r>
              <a:rPr lang="en-US" sz="3200" dirty="0" err="1">
                <a:solidFill>
                  <a:srgbClr val="000000"/>
                </a:solidFill>
                <a:latin typeface="Times Neue Roman Bold"/>
              </a:rPr>
              <a:t>bằng</a:t>
            </a:r>
            <a:r>
              <a:rPr lang="en-US" sz="3200" dirty="0">
                <a:solidFill>
                  <a:srgbClr val="000000"/>
                </a:solidFill>
                <a:latin typeface="Times Neue Roman Bold"/>
              </a:rPr>
              <a:t> </a:t>
            </a:r>
            <a:r>
              <a:rPr lang="en-US" sz="3200" dirty="0" err="1">
                <a:solidFill>
                  <a:srgbClr val="000000"/>
                </a:solidFill>
                <a:latin typeface="Times Neue Roman Bold"/>
              </a:rPr>
              <a:t>trong</a:t>
            </a:r>
            <a:r>
              <a:rPr lang="en-US" sz="3200" dirty="0">
                <a:solidFill>
                  <a:srgbClr val="000000"/>
                </a:solidFill>
                <a:latin typeface="Times Neue Roman Bold"/>
              </a:rPr>
              <a:t> </a:t>
            </a:r>
            <a:r>
              <a:rPr lang="en-US" sz="3200" dirty="0" err="1">
                <a:solidFill>
                  <a:srgbClr val="000000"/>
                </a:solidFill>
                <a:latin typeface="Times Neue Roman Bold"/>
              </a:rPr>
              <a:t>tiếp</a:t>
            </a:r>
            <a:r>
              <a:rPr lang="en-US" sz="3200" dirty="0">
                <a:solidFill>
                  <a:srgbClr val="000000"/>
                </a:solidFill>
                <a:latin typeface="Times Neue Roman Bold"/>
              </a:rPr>
              <a:t> </a:t>
            </a:r>
            <a:r>
              <a:rPr lang="en-US" sz="3200" dirty="0" err="1">
                <a:solidFill>
                  <a:srgbClr val="000000"/>
                </a:solidFill>
                <a:latin typeface="Times Neue Roman Bold"/>
              </a:rPr>
              <a:t>cận</a:t>
            </a:r>
            <a:r>
              <a:rPr lang="en-US" sz="3200" dirty="0">
                <a:solidFill>
                  <a:srgbClr val="000000"/>
                </a:solidFill>
                <a:latin typeface="Times Neue Roman Bold"/>
              </a:rPr>
              <a:t> </a:t>
            </a:r>
            <a:r>
              <a:rPr lang="en-US" sz="3200" dirty="0" err="1">
                <a:solidFill>
                  <a:srgbClr val="000000"/>
                </a:solidFill>
                <a:latin typeface="Times Neue Roman Bold"/>
              </a:rPr>
              <a:t>cơ</a:t>
            </a:r>
            <a:r>
              <a:rPr lang="en-US" sz="3200" dirty="0">
                <a:solidFill>
                  <a:srgbClr val="000000"/>
                </a:solidFill>
                <a:latin typeface="Times Neue Roman Bold"/>
              </a:rPr>
              <a:t> </a:t>
            </a:r>
            <a:r>
              <a:rPr lang="en-US" sz="3200" dirty="0" err="1">
                <a:solidFill>
                  <a:srgbClr val="000000"/>
                </a:solidFill>
                <a:latin typeface="Times Neue Roman Bold"/>
              </a:rPr>
              <a:t>hội</a:t>
            </a:r>
            <a:r>
              <a:rPr lang="en-US" sz="3200" dirty="0">
                <a:solidFill>
                  <a:srgbClr val="000000"/>
                </a:solidFill>
                <a:latin typeface="Times Neue Roman Bold"/>
              </a:rPr>
              <a:t> </a:t>
            </a:r>
            <a:r>
              <a:rPr lang="en-US" sz="3200" dirty="0" err="1">
                <a:solidFill>
                  <a:srgbClr val="000000"/>
                </a:solidFill>
                <a:latin typeface="Times Neue Roman Bold"/>
              </a:rPr>
              <a:t>học</a:t>
            </a:r>
            <a:r>
              <a:rPr lang="en-US" sz="3200" dirty="0">
                <a:solidFill>
                  <a:srgbClr val="000000"/>
                </a:solidFill>
                <a:latin typeface="Times Neue Roman Bold"/>
              </a:rPr>
              <a:t> </a:t>
            </a:r>
            <a:r>
              <a:rPr lang="en-US" sz="3200" dirty="0" err="1">
                <a:solidFill>
                  <a:srgbClr val="000000"/>
                </a:solidFill>
                <a:latin typeface="Times Neue Roman Bold"/>
              </a:rPr>
              <a:t>tập</a:t>
            </a:r>
            <a:r>
              <a:rPr lang="en-US" sz="3200" dirty="0">
                <a:solidFill>
                  <a:srgbClr val="000000"/>
                </a:solidFill>
                <a:latin typeface="Times Neue Roman Bold"/>
              </a:rPr>
              <a:t> </a:t>
            </a:r>
            <a:r>
              <a:rPr lang="en-US" sz="3200" dirty="0" err="1">
                <a:solidFill>
                  <a:srgbClr val="000000"/>
                </a:solidFill>
                <a:latin typeface="Times Neue Roman Bold"/>
              </a:rPr>
              <a:t>và</a:t>
            </a:r>
            <a:r>
              <a:rPr lang="en-US" sz="3200" dirty="0">
                <a:solidFill>
                  <a:srgbClr val="000000"/>
                </a:solidFill>
                <a:latin typeface="Times Neue Roman Bold"/>
              </a:rPr>
              <a:t> </a:t>
            </a:r>
            <a:r>
              <a:rPr lang="en-US" sz="3200" dirty="0" err="1">
                <a:solidFill>
                  <a:srgbClr val="000000"/>
                </a:solidFill>
                <a:latin typeface="Times Neue Roman Bold"/>
              </a:rPr>
              <a:t>các</a:t>
            </a:r>
            <a:r>
              <a:rPr lang="en-US" sz="3200" dirty="0">
                <a:solidFill>
                  <a:srgbClr val="000000"/>
                </a:solidFill>
                <a:latin typeface="Times Neue Roman Bold"/>
              </a:rPr>
              <a:t> </a:t>
            </a:r>
            <a:r>
              <a:rPr lang="en-US" sz="3200" dirty="0" err="1">
                <a:solidFill>
                  <a:srgbClr val="000000"/>
                </a:solidFill>
                <a:latin typeface="Times Neue Roman Bold"/>
              </a:rPr>
              <a:t>mức</a:t>
            </a:r>
            <a:r>
              <a:rPr lang="en-US" sz="3200" dirty="0">
                <a:solidFill>
                  <a:srgbClr val="000000"/>
                </a:solidFill>
                <a:latin typeface="Times Neue Roman Bold"/>
              </a:rPr>
              <a:t> </a:t>
            </a:r>
            <a:r>
              <a:rPr lang="en-US" sz="3200" dirty="0" err="1">
                <a:solidFill>
                  <a:srgbClr val="000000"/>
                </a:solidFill>
                <a:latin typeface="Times Neue Roman Bold"/>
              </a:rPr>
              <a:t>độ</a:t>
            </a:r>
            <a:r>
              <a:rPr lang="en-US" sz="3200" dirty="0">
                <a:solidFill>
                  <a:srgbClr val="000000"/>
                </a:solidFill>
                <a:latin typeface="Times Neue Roman Bold"/>
              </a:rPr>
              <a:t> </a:t>
            </a:r>
            <a:r>
              <a:rPr lang="en-US" sz="3200" dirty="0" err="1">
                <a:solidFill>
                  <a:srgbClr val="000000"/>
                </a:solidFill>
                <a:latin typeface="Times Neue Roman Bold"/>
              </a:rPr>
              <a:t>hỗ</a:t>
            </a:r>
            <a:r>
              <a:rPr lang="en-US" sz="3200" dirty="0">
                <a:solidFill>
                  <a:srgbClr val="000000"/>
                </a:solidFill>
                <a:latin typeface="Times Neue Roman Bold"/>
              </a:rPr>
              <a:t> </a:t>
            </a:r>
            <a:r>
              <a:rPr lang="en-US" sz="3200" dirty="0" err="1">
                <a:solidFill>
                  <a:srgbClr val="000000"/>
                </a:solidFill>
                <a:latin typeface="Times Neue Roman Bold"/>
              </a:rPr>
              <a:t>trợ</a:t>
            </a:r>
            <a:r>
              <a:rPr lang="en-US" sz="3200" dirty="0">
                <a:solidFill>
                  <a:srgbClr val="000000"/>
                </a:solidFill>
                <a:latin typeface="Times Neue Roman Bold"/>
              </a:rPr>
              <a:t> </a:t>
            </a:r>
            <a:r>
              <a:rPr lang="en-US" sz="3200" dirty="0" err="1">
                <a:solidFill>
                  <a:srgbClr val="000000"/>
                </a:solidFill>
                <a:latin typeface="Times Neue Roman Bold"/>
              </a:rPr>
              <a:t>giữa</a:t>
            </a:r>
            <a:r>
              <a:rPr lang="en-US" sz="3200" dirty="0">
                <a:solidFill>
                  <a:srgbClr val="000000"/>
                </a:solidFill>
                <a:latin typeface="Times Neue Roman Bold"/>
              </a:rPr>
              <a:t> </a:t>
            </a:r>
            <a:r>
              <a:rPr lang="en-US" sz="3200" dirty="0" err="1">
                <a:solidFill>
                  <a:srgbClr val="000000"/>
                </a:solidFill>
                <a:latin typeface="Times Neue Roman Bold"/>
              </a:rPr>
              <a:t>trẻ</a:t>
            </a:r>
            <a:r>
              <a:rPr lang="en-US" sz="3200" dirty="0">
                <a:solidFill>
                  <a:srgbClr val="000000"/>
                </a:solidFill>
                <a:latin typeface="Times Neue Roman Bold"/>
              </a:rPr>
              <a:t> </a:t>
            </a:r>
            <a:r>
              <a:rPr lang="en-US" sz="3200" dirty="0" err="1">
                <a:solidFill>
                  <a:srgbClr val="000000"/>
                </a:solidFill>
                <a:latin typeface="Times Neue Roman Bold"/>
              </a:rPr>
              <a:t>trai</a:t>
            </a:r>
            <a:r>
              <a:rPr lang="en-US" sz="3200" dirty="0">
                <a:solidFill>
                  <a:srgbClr val="000000"/>
                </a:solidFill>
                <a:latin typeface="Times Neue Roman Bold"/>
              </a:rPr>
              <a:t>, </a:t>
            </a:r>
            <a:r>
              <a:rPr lang="en-US" sz="3200" dirty="0" err="1">
                <a:solidFill>
                  <a:srgbClr val="000000"/>
                </a:solidFill>
                <a:latin typeface="Times Neue Roman Bold"/>
              </a:rPr>
              <a:t>trẻ</a:t>
            </a:r>
            <a:r>
              <a:rPr lang="en-US" sz="3200" dirty="0">
                <a:solidFill>
                  <a:srgbClr val="000000"/>
                </a:solidFill>
                <a:latin typeface="Times Neue Roman Bold"/>
              </a:rPr>
              <a:t> </a:t>
            </a:r>
            <a:r>
              <a:rPr lang="en-US" sz="3200" dirty="0" err="1">
                <a:solidFill>
                  <a:srgbClr val="000000"/>
                </a:solidFill>
                <a:latin typeface="Times Neue Roman Bold"/>
              </a:rPr>
              <a:t>gái</a:t>
            </a:r>
            <a:r>
              <a:rPr lang="en-US" sz="3200" dirty="0">
                <a:solidFill>
                  <a:srgbClr val="000000"/>
                </a:solidFill>
                <a:latin typeface="Times Neue Roman Bold"/>
              </a:rPr>
              <a:t>; </a:t>
            </a:r>
            <a:r>
              <a:rPr lang="en-US" sz="3200" dirty="0" err="1">
                <a:solidFill>
                  <a:srgbClr val="000000"/>
                </a:solidFill>
                <a:latin typeface="Times Neue Roman Bold"/>
              </a:rPr>
              <a:t>trẻ</a:t>
            </a:r>
            <a:r>
              <a:rPr lang="en-US" sz="3200" dirty="0">
                <a:solidFill>
                  <a:srgbClr val="000000"/>
                </a:solidFill>
                <a:latin typeface="Times Neue Roman Bold"/>
              </a:rPr>
              <a:t> </a:t>
            </a:r>
            <a:r>
              <a:rPr lang="en-US" sz="3200" dirty="0" err="1">
                <a:solidFill>
                  <a:srgbClr val="000000"/>
                </a:solidFill>
                <a:latin typeface="Times Neue Roman Bold"/>
              </a:rPr>
              <a:t>thuộc</a:t>
            </a:r>
            <a:r>
              <a:rPr lang="en-US" sz="3200" dirty="0">
                <a:solidFill>
                  <a:srgbClr val="000000"/>
                </a:solidFill>
                <a:latin typeface="Times Neue Roman Bold"/>
              </a:rPr>
              <a:t> </a:t>
            </a:r>
            <a:r>
              <a:rPr lang="en-US" sz="3200" dirty="0" err="1">
                <a:solidFill>
                  <a:srgbClr val="000000"/>
                </a:solidFill>
                <a:latin typeface="Times Neue Roman Bold"/>
              </a:rPr>
              <a:t>nhóm</a:t>
            </a:r>
            <a:r>
              <a:rPr lang="en-US" sz="3200" dirty="0">
                <a:solidFill>
                  <a:srgbClr val="000000"/>
                </a:solidFill>
                <a:latin typeface="Times Neue Roman Bold"/>
              </a:rPr>
              <a:t> </a:t>
            </a:r>
            <a:r>
              <a:rPr lang="en-US" sz="3200" dirty="0" err="1">
                <a:solidFill>
                  <a:srgbClr val="000000"/>
                </a:solidFill>
                <a:latin typeface="Times Neue Roman Bold"/>
              </a:rPr>
              <a:t>gia</a:t>
            </a:r>
            <a:r>
              <a:rPr lang="en-US" sz="3200" dirty="0">
                <a:solidFill>
                  <a:srgbClr val="000000"/>
                </a:solidFill>
                <a:latin typeface="Times Neue Roman Bold"/>
              </a:rPr>
              <a:t> </a:t>
            </a:r>
            <a:r>
              <a:rPr lang="en-US" sz="3200" dirty="0" err="1">
                <a:solidFill>
                  <a:srgbClr val="000000"/>
                </a:solidFill>
                <a:latin typeface="Times Neue Roman Bold"/>
              </a:rPr>
              <a:t>đình</a:t>
            </a:r>
            <a:r>
              <a:rPr lang="en-US" sz="3200" dirty="0">
                <a:solidFill>
                  <a:srgbClr val="000000"/>
                </a:solidFill>
                <a:latin typeface="Times Neue Roman Bold"/>
              </a:rPr>
              <a:t> </a:t>
            </a:r>
            <a:r>
              <a:rPr lang="en-US" sz="3200" dirty="0" err="1">
                <a:solidFill>
                  <a:srgbClr val="000000"/>
                </a:solidFill>
                <a:latin typeface="Times Neue Roman Bold"/>
              </a:rPr>
              <a:t>thu</a:t>
            </a:r>
            <a:r>
              <a:rPr lang="en-US" sz="3200" dirty="0">
                <a:solidFill>
                  <a:srgbClr val="000000"/>
                </a:solidFill>
                <a:latin typeface="Times Neue Roman Bold"/>
              </a:rPr>
              <a:t> </a:t>
            </a:r>
            <a:r>
              <a:rPr lang="en-US" sz="3200" dirty="0" err="1">
                <a:solidFill>
                  <a:srgbClr val="000000"/>
                </a:solidFill>
                <a:latin typeface="Times Neue Roman Bold"/>
              </a:rPr>
              <a:t>nhập</a:t>
            </a:r>
            <a:r>
              <a:rPr lang="en-US" sz="3200" dirty="0">
                <a:solidFill>
                  <a:srgbClr val="000000"/>
                </a:solidFill>
                <a:latin typeface="Times Neue Roman Bold"/>
              </a:rPr>
              <a:t> </a:t>
            </a:r>
            <a:r>
              <a:rPr lang="en-US" sz="3200" dirty="0" err="1">
                <a:solidFill>
                  <a:srgbClr val="000000"/>
                </a:solidFill>
                <a:latin typeface="Times Neue Roman Bold"/>
              </a:rPr>
              <a:t>thấp</a:t>
            </a:r>
            <a:r>
              <a:rPr lang="en-US" sz="3200" dirty="0">
                <a:solidFill>
                  <a:srgbClr val="000000"/>
                </a:solidFill>
                <a:latin typeface="Times Neue Roman Bold"/>
              </a:rPr>
              <a:t> </a:t>
            </a:r>
            <a:r>
              <a:rPr lang="en-US" sz="3200" dirty="0" err="1">
                <a:solidFill>
                  <a:srgbClr val="000000"/>
                </a:solidFill>
                <a:latin typeface="Times Neue Roman Bold"/>
              </a:rPr>
              <a:t>và</a:t>
            </a:r>
            <a:r>
              <a:rPr lang="en-US" sz="3200" dirty="0">
                <a:solidFill>
                  <a:srgbClr val="000000"/>
                </a:solidFill>
                <a:latin typeface="Times Neue Roman Bold"/>
              </a:rPr>
              <a:t> </a:t>
            </a:r>
            <a:r>
              <a:rPr lang="en-US" sz="3200" dirty="0" err="1">
                <a:solidFill>
                  <a:srgbClr val="000000"/>
                </a:solidFill>
                <a:latin typeface="Times Neue Roman Bold"/>
              </a:rPr>
              <a:t>nhóm</a:t>
            </a:r>
            <a:r>
              <a:rPr lang="en-US" sz="3200" dirty="0">
                <a:solidFill>
                  <a:srgbClr val="000000"/>
                </a:solidFill>
                <a:latin typeface="Times Neue Roman Bold"/>
              </a:rPr>
              <a:t> </a:t>
            </a:r>
            <a:r>
              <a:rPr lang="en-US" sz="3200" dirty="0" err="1">
                <a:solidFill>
                  <a:srgbClr val="000000"/>
                </a:solidFill>
                <a:latin typeface="Times Neue Roman Bold"/>
              </a:rPr>
              <a:t>gia</a:t>
            </a:r>
            <a:r>
              <a:rPr lang="en-US" sz="3200" dirty="0">
                <a:solidFill>
                  <a:srgbClr val="000000"/>
                </a:solidFill>
                <a:latin typeface="Times Neue Roman Bold"/>
              </a:rPr>
              <a:t> </a:t>
            </a:r>
            <a:r>
              <a:rPr lang="en-US" sz="3200" dirty="0" err="1">
                <a:solidFill>
                  <a:srgbClr val="000000"/>
                </a:solidFill>
                <a:latin typeface="Times Neue Roman Bold"/>
              </a:rPr>
              <a:t>đình</a:t>
            </a:r>
            <a:r>
              <a:rPr lang="en-US" sz="3200" dirty="0">
                <a:solidFill>
                  <a:srgbClr val="000000"/>
                </a:solidFill>
                <a:latin typeface="Times Neue Roman Bold"/>
              </a:rPr>
              <a:t> </a:t>
            </a:r>
            <a:r>
              <a:rPr lang="en-US" sz="3200" dirty="0" err="1">
                <a:solidFill>
                  <a:srgbClr val="000000"/>
                </a:solidFill>
                <a:latin typeface="Times Neue Roman Bold"/>
              </a:rPr>
              <a:t>thu</a:t>
            </a:r>
            <a:r>
              <a:rPr lang="en-US" sz="3200" dirty="0">
                <a:solidFill>
                  <a:srgbClr val="000000"/>
                </a:solidFill>
                <a:latin typeface="Times Neue Roman Bold"/>
              </a:rPr>
              <a:t> </a:t>
            </a:r>
            <a:r>
              <a:rPr lang="en-US" sz="3200" dirty="0" err="1">
                <a:solidFill>
                  <a:srgbClr val="000000"/>
                </a:solidFill>
                <a:latin typeface="Times Neue Roman Bold"/>
              </a:rPr>
              <a:t>nhập</a:t>
            </a:r>
            <a:r>
              <a:rPr lang="en-US" sz="3200" dirty="0">
                <a:solidFill>
                  <a:srgbClr val="000000"/>
                </a:solidFill>
                <a:latin typeface="Times Neue Roman Bold"/>
              </a:rPr>
              <a:t> </a:t>
            </a:r>
            <a:r>
              <a:rPr lang="en-US" sz="3200" dirty="0" err="1">
                <a:solidFill>
                  <a:srgbClr val="000000"/>
                </a:solidFill>
                <a:latin typeface="Times Neue Roman Bold"/>
              </a:rPr>
              <a:t>cao</a:t>
            </a:r>
            <a:endParaRPr lang="en-US" sz="3200" dirty="0">
              <a:solidFill>
                <a:srgbClr val="000000"/>
              </a:solidFill>
              <a:latin typeface="Times Neue Roman Bold"/>
            </a:endParaRPr>
          </a:p>
          <a:p>
            <a:pPr algn="just">
              <a:lnSpc>
                <a:spcPts val="4171"/>
              </a:lnSpc>
            </a:pPr>
            <a:r>
              <a:rPr lang="en-US" sz="3200" dirty="0">
                <a:solidFill>
                  <a:srgbClr val="000000"/>
                </a:solidFill>
                <a:latin typeface="Times Neue Roman Bold"/>
              </a:rPr>
              <a:t>     - </a:t>
            </a:r>
            <a:r>
              <a:rPr lang="en-US" sz="3200" dirty="0" err="1">
                <a:solidFill>
                  <a:srgbClr val="000000"/>
                </a:solidFill>
                <a:latin typeface="Times Neue Roman Bold"/>
              </a:rPr>
              <a:t>Sự</a:t>
            </a:r>
            <a:r>
              <a:rPr lang="en-US" sz="3200" dirty="0">
                <a:solidFill>
                  <a:srgbClr val="000000"/>
                </a:solidFill>
                <a:latin typeface="Times Neue Roman Bold"/>
              </a:rPr>
              <a:t>  </a:t>
            </a:r>
            <a:r>
              <a:rPr lang="en-US" sz="3200" dirty="0" err="1">
                <a:solidFill>
                  <a:srgbClr val="000000"/>
                </a:solidFill>
                <a:latin typeface="Times Neue Roman Bold"/>
              </a:rPr>
              <a:t>công</a:t>
            </a:r>
            <a:r>
              <a:rPr lang="en-US" sz="3200" dirty="0">
                <a:solidFill>
                  <a:srgbClr val="000000"/>
                </a:solidFill>
                <a:latin typeface="Times Neue Roman Bold"/>
              </a:rPr>
              <a:t> </a:t>
            </a:r>
            <a:r>
              <a:rPr lang="en-US" sz="3200" dirty="0" err="1">
                <a:solidFill>
                  <a:srgbClr val="000000"/>
                </a:solidFill>
                <a:latin typeface="Times Neue Roman Bold"/>
              </a:rPr>
              <a:t>bằng</a:t>
            </a:r>
            <a:r>
              <a:rPr lang="en-US" sz="3200" dirty="0">
                <a:solidFill>
                  <a:srgbClr val="000000"/>
                </a:solidFill>
                <a:latin typeface="Times Neue Roman Bold"/>
              </a:rPr>
              <a:t> </a:t>
            </a:r>
            <a:r>
              <a:rPr lang="en-US" sz="3200" dirty="0" err="1">
                <a:solidFill>
                  <a:srgbClr val="000000"/>
                </a:solidFill>
                <a:latin typeface="Times Neue Roman Bold"/>
              </a:rPr>
              <a:t>và</a:t>
            </a:r>
            <a:r>
              <a:rPr lang="en-US" sz="3200" dirty="0">
                <a:solidFill>
                  <a:srgbClr val="000000"/>
                </a:solidFill>
                <a:latin typeface="Times Neue Roman Bold"/>
              </a:rPr>
              <a:t> </a:t>
            </a:r>
            <a:r>
              <a:rPr lang="en-US" sz="3200" dirty="0" err="1">
                <a:solidFill>
                  <a:srgbClr val="000000"/>
                </a:solidFill>
                <a:latin typeface="Times Neue Roman Bold"/>
              </a:rPr>
              <a:t>bình</a:t>
            </a:r>
            <a:r>
              <a:rPr lang="en-US" sz="3200" dirty="0">
                <a:solidFill>
                  <a:srgbClr val="000000"/>
                </a:solidFill>
                <a:latin typeface="Times Neue Roman Bold"/>
              </a:rPr>
              <a:t> </a:t>
            </a:r>
            <a:r>
              <a:rPr lang="en-US" sz="3200" dirty="0" err="1">
                <a:solidFill>
                  <a:srgbClr val="000000"/>
                </a:solidFill>
                <a:latin typeface="Times Neue Roman Bold"/>
              </a:rPr>
              <a:t>đẳng</a:t>
            </a:r>
            <a:r>
              <a:rPr lang="en-US" sz="3200" dirty="0">
                <a:solidFill>
                  <a:srgbClr val="000000"/>
                </a:solidFill>
                <a:latin typeface="Times Neue Roman Bold"/>
              </a:rPr>
              <a:t> </a:t>
            </a:r>
            <a:r>
              <a:rPr lang="en-US" sz="3200" dirty="0" err="1">
                <a:solidFill>
                  <a:srgbClr val="000000"/>
                </a:solidFill>
                <a:latin typeface="Times Neue Roman Bold"/>
              </a:rPr>
              <a:t>và</a:t>
            </a:r>
            <a:r>
              <a:rPr lang="en-US" sz="3200" dirty="0">
                <a:solidFill>
                  <a:srgbClr val="000000"/>
                </a:solidFill>
                <a:latin typeface="Times Neue Roman Bold"/>
              </a:rPr>
              <a:t> </a:t>
            </a:r>
            <a:r>
              <a:rPr lang="en-US" sz="3200" dirty="0" err="1">
                <a:solidFill>
                  <a:srgbClr val="000000"/>
                </a:solidFill>
                <a:latin typeface="Times Neue Roman Bold"/>
              </a:rPr>
              <a:t>thuận</a:t>
            </a:r>
            <a:r>
              <a:rPr lang="en-US" sz="3200" dirty="0">
                <a:solidFill>
                  <a:srgbClr val="000000"/>
                </a:solidFill>
                <a:latin typeface="Times Neue Roman Bold"/>
              </a:rPr>
              <a:t> </a:t>
            </a:r>
            <a:r>
              <a:rPr lang="en-US" sz="3200" dirty="0" err="1">
                <a:solidFill>
                  <a:srgbClr val="000000"/>
                </a:solidFill>
                <a:latin typeface="Times Neue Roman Bold"/>
              </a:rPr>
              <a:t>lợi</a:t>
            </a:r>
            <a:r>
              <a:rPr lang="en-US" sz="3200" dirty="0">
                <a:solidFill>
                  <a:srgbClr val="000000"/>
                </a:solidFill>
                <a:latin typeface="Times Neue Roman Bold"/>
              </a:rPr>
              <a:t> </a:t>
            </a:r>
            <a:r>
              <a:rPr lang="en-US" sz="3200" dirty="0" err="1">
                <a:solidFill>
                  <a:srgbClr val="000000"/>
                </a:solidFill>
                <a:latin typeface="Times Neue Roman Bold"/>
              </a:rPr>
              <a:t>trong</a:t>
            </a:r>
            <a:r>
              <a:rPr lang="en-US" sz="3200" dirty="0">
                <a:solidFill>
                  <a:srgbClr val="000000"/>
                </a:solidFill>
                <a:latin typeface="Times Neue Roman Bold"/>
              </a:rPr>
              <a:t> </a:t>
            </a:r>
            <a:r>
              <a:rPr lang="en-US" sz="3200" dirty="0" err="1">
                <a:solidFill>
                  <a:srgbClr val="000000"/>
                </a:solidFill>
                <a:latin typeface="Times Neue Roman Bold"/>
              </a:rPr>
              <a:t>tiếp</a:t>
            </a:r>
            <a:r>
              <a:rPr lang="en-US" sz="3200" dirty="0">
                <a:solidFill>
                  <a:srgbClr val="000000"/>
                </a:solidFill>
                <a:latin typeface="Times Neue Roman Bold"/>
              </a:rPr>
              <a:t> </a:t>
            </a:r>
            <a:r>
              <a:rPr lang="en-US" sz="3200" dirty="0" err="1">
                <a:solidFill>
                  <a:srgbClr val="000000"/>
                </a:solidFill>
                <a:latin typeface="Times Neue Roman Bold"/>
              </a:rPr>
              <a:t>cận</a:t>
            </a:r>
            <a:r>
              <a:rPr lang="en-US" sz="3200" dirty="0">
                <a:solidFill>
                  <a:srgbClr val="000000"/>
                </a:solidFill>
                <a:latin typeface="Times Neue Roman Bold"/>
              </a:rPr>
              <a:t> </a:t>
            </a:r>
            <a:r>
              <a:rPr lang="en-US" sz="3200" dirty="0" err="1">
                <a:solidFill>
                  <a:srgbClr val="000000"/>
                </a:solidFill>
                <a:latin typeface="Times Neue Roman Bold"/>
              </a:rPr>
              <a:t>chương</a:t>
            </a:r>
            <a:r>
              <a:rPr lang="en-US" sz="3200" dirty="0">
                <a:solidFill>
                  <a:srgbClr val="000000"/>
                </a:solidFill>
                <a:latin typeface="Times Neue Roman Bold"/>
              </a:rPr>
              <a:t> </a:t>
            </a:r>
            <a:r>
              <a:rPr lang="en-US" sz="3200" dirty="0" err="1">
                <a:solidFill>
                  <a:srgbClr val="000000"/>
                </a:solidFill>
                <a:latin typeface="Times Neue Roman Bold"/>
              </a:rPr>
              <a:t>trình</a:t>
            </a:r>
            <a:r>
              <a:rPr lang="en-US" sz="3200" dirty="0">
                <a:solidFill>
                  <a:srgbClr val="000000"/>
                </a:solidFill>
                <a:latin typeface="Times Neue Roman Bold"/>
              </a:rPr>
              <a:t> </a:t>
            </a:r>
            <a:r>
              <a:rPr lang="en-US" sz="3200" dirty="0" err="1">
                <a:solidFill>
                  <a:srgbClr val="000000"/>
                </a:solidFill>
                <a:latin typeface="Times Neue Roman Bold"/>
              </a:rPr>
              <a:t>học</a:t>
            </a:r>
            <a:r>
              <a:rPr lang="en-US" sz="2799" dirty="0">
                <a:solidFill>
                  <a:srgbClr val="000000"/>
                </a:solidFill>
                <a:latin typeface="Times Neue Roman Bold"/>
              </a:rPr>
              <a:t>.</a:t>
            </a:r>
          </a:p>
        </p:txBody>
      </p:sp>
      <p:sp>
        <p:nvSpPr>
          <p:cNvPr id="6" name="TextBox 6"/>
          <p:cNvSpPr txBox="1"/>
          <p:nvPr/>
        </p:nvSpPr>
        <p:spPr>
          <a:xfrm>
            <a:off x="1544726" y="1468780"/>
            <a:ext cx="7310635" cy="1970405"/>
          </a:xfrm>
          <a:prstGeom prst="rect">
            <a:avLst/>
          </a:prstGeom>
        </p:spPr>
        <p:txBody>
          <a:bodyPr lIns="0" tIns="0" rIns="0" bIns="0" rtlCol="0" anchor="t">
            <a:spAutoFit/>
          </a:bodyPr>
          <a:lstStyle/>
          <a:p>
            <a:pPr algn="just">
              <a:lnSpc>
                <a:spcPts val="5320"/>
              </a:lnSpc>
            </a:pPr>
            <a:r>
              <a:rPr lang="en-US" sz="3800">
                <a:solidFill>
                  <a:srgbClr val="000000"/>
                </a:solidFill>
                <a:latin typeface="Times Neue Roman Bold Italics"/>
              </a:rPr>
              <a:t>2.1. Đánh giá khả năng tiếp cận và sự công bằng trong tiếp cận cơ hội học tập</a:t>
            </a:r>
          </a:p>
        </p:txBody>
      </p:sp>
      <p:pic>
        <p:nvPicPr>
          <p:cNvPr id="3" name="Picture 2">
            <a:extLst>
              <a:ext uri="{FF2B5EF4-FFF2-40B4-BE49-F238E27FC236}">
                <a16:creationId xmlns="" xmlns:a16="http://schemas.microsoft.com/office/drawing/2014/main" id="{29B73BDE-AC84-4D6F-8563-BF241521F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1" y="4305301"/>
            <a:ext cx="6553200" cy="43433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AED"/>
        </a:solidFill>
        <a:effectLst/>
      </p:bgPr>
    </p:bg>
    <p:spTree>
      <p:nvGrpSpPr>
        <p:cNvPr id="1" name=""/>
        <p:cNvGrpSpPr/>
        <p:nvPr/>
      </p:nvGrpSpPr>
      <p:grpSpPr>
        <a:xfrm>
          <a:off x="0" y="0"/>
          <a:ext cx="0" cy="0"/>
          <a:chOff x="0" y="0"/>
          <a:chExt cx="0" cy="0"/>
        </a:xfrm>
      </p:grpSpPr>
      <p:sp>
        <p:nvSpPr>
          <p:cNvPr id="4" name="TextBox 4"/>
          <p:cNvSpPr txBox="1"/>
          <p:nvPr/>
        </p:nvSpPr>
        <p:spPr>
          <a:xfrm>
            <a:off x="1028700" y="641350"/>
            <a:ext cx="7136956" cy="688975"/>
          </a:xfrm>
          <a:prstGeom prst="rect">
            <a:avLst/>
          </a:prstGeom>
        </p:spPr>
        <p:txBody>
          <a:bodyPr lIns="0" tIns="0" rIns="0" bIns="0" rtlCol="0" anchor="t">
            <a:spAutoFit/>
          </a:bodyPr>
          <a:lstStyle/>
          <a:p>
            <a:pPr>
              <a:lnSpc>
                <a:spcPts val="5600"/>
              </a:lnSpc>
            </a:pPr>
            <a:r>
              <a:rPr lang="en-US" sz="4000">
                <a:solidFill>
                  <a:srgbClr val="000000"/>
                </a:solidFill>
                <a:latin typeface="Calistoga"/>
              </a:rPr>
              <a:t>2. Nội dung đánh giá</a:t>
            </a:r>
          </a:p>
        </p:txBody>
      </p:sp>
      <p:sp>
        <p:nvSpPr>
          <p:cNvPr id="5" name="TextBox 5"/>
          <p:cNvSpPr txBox="1"/>
          <p:nvPr/>
        </p:nvSpPr>
        <p:spPr>
          <a:xfrm>
            <a:off x="9397456" y="1468780"/>
            <a:ext cx="7823744" cy="2856231"/>
          </a:xfrm>
          <a:prstGeom prst="rect">
            <a:avLst/>
          </a:prstGeom>
        </p:spPr>
        <p:txBody>
          <a:bodyPr wrap="square" lIns="0" tIns="0" rIns="0" bIns="0" rtlCol="0" anchor="t">
            <a:spAutoFit/>
          </a:bodyPr>
          <a:lstStyle/>
          <a:p>
            <a:pPr algn="just">
              <a:lnSpc>
                <a:spcPts val="4480"/>
              </a:lnSpc>
            </a:pPr>
            <a:r>
              <a:rPr lang="en-US" sz="3200" dirty="0" err="1">
                <a:solidFill>
                  <a:srgbClr val="000000"/>
                </a:solidFill>
                <a:latin typeface="Times Neue Roman Bold"/>
              </a:rPr>
              <a:t>Cơ</a:t>
            </a:r>
            <a:r>
              <a:rPr lang="en-US" sz="3200" dirty="0">
                <a:solidFill>
                  <a:srgbClr val="000000"/>
                </a:solidFill>
                <a:latin typeface="Times Neue Roman Bold"/>
              </a:rPr>
              <a:t> </a:t>
            </a:r>
            <a:r>
              <a:rPr lang="en-US" sz="3200" dirty="0" err="1">
                <a:solidFill>
                  <a:srgbClr val="000000"/>
                </a:solidFill>
                <a:latin typeface="Times Neue Roman Bold"/>
              </a:rPr>
              <a:t>sở</a:t>
            </a:r>
            <a:r>
              <a:rPr lang="en-US" sz="3200" dirty="0">
                <a:solidFill>
                  <a:srgbClr val="000000"/>
                </a:solidFill>
                <a:latin typeface="Times Neue Roman Bold"/>
              </a:rPr>
              <a:t> </a:t>
            </a:r>
            <a:r>
              <a:rPr lang="en-US" sz="3200" dirty="0" err="1">
                <a:solidFill>
                  <a:srgbClr val="000000"/>
                </a:solidFill>
                <a:latin typeface="Times Neue Roman Bold"/>
              </a:rPr>
              <a:t>vật</a:t>
            </a:r>
            <a:r>
              <a:rPr lang="en-US" sz="3200" dirty="0">
                <a:solidFill>
                  <a:srgbClr val="000000"/>
                </a:solidFill>
                <a:latin typeface="Times Neue Roman Bold"/>
              </a:rPr>
              <a:t> </a:t>
            </a:r>
            <a:r>
              <a:rPr lang="en-US" sz="3200" dirty="0" err="1">
                <a:solidFill>
                  <a:srgbClr val="000000"/>
                </a:solidFill>
                <a:latin typeface="Times Neue Roman Bold"/>
              </a:rPr>
              <a:t>chất</a:t>
            </a:r>
            <a:r>
              <a:rPr lang="en-US" sz="3200" dirty="0">
                <a:solidFill>
                  <a:srgbClr val="000000"/>
                </a:solidFill>
                <a:latin typeface="Times Neue Roman Bold"/>
              </a:rPr>
              <a:t> </a:t>
            </a:r>
            <a:r>
              <a:rPr lang="en-US" sz="3200" dirty="0" err="1">
                <a:solidFill>
                  <a:srgbClr val="000000"/>
                </a:solidFill>
                <a:latin typeface="Times Neue Roman Bold"/>
              </a:rPr>
              <a:t>trường</a:t>
            </a:r>
            <a:r>
              <a:rPr lang="en-US" sz="3200" dirty="0">
                <a:solidFill>
                  <a:srgbClr val="000000"/>
                </a:solidFill>
                <a:latin typeface="Times Neue Roman Bold"/>
              </a:rPr>
              <a:t> </a:t>
            </a:r>
            <a:r>
              <a:rPr lang="en-US" sz="3200" dirty="0" err="1">
                <a:solidFill>
                  <a:srgbClr val="000000"/>
                </a:solidFill>
                <a:latin typeface="Times Neue Roman Bold"/>
              </a:rPr>
              <a:t>lớp</a:t>
            </a:r>
            <a:r>
              <a:rPr lang="en-US" sz="3200" dirty="0">
                <a:solidFill>
                  <a:srgbClr val="000000"/>
                </a:solidFill>
                <a:latin typeface="Times Neue Roman Bold"/>
              </a:rPr>
              <a:t> </a:t>
            </a:r>
            <a:r>
              <a:rPr lang="en-US" sz="3200" dirty="0" err="1">
                <a:solidFill>
                  <a:srgbClr val="000000"/>
                </a:solidFill>
                <a:latin typeface="Times Neue Roman Bold"/>
              </a:rPr>
              <a:t>thiết</a:t>
            </a:r>
            <a:r>
              <a:rPr lang="en-US" sz="3200" dirty="0">
                <a:solidFill>
                  <a:srgbClr val="000000"/>
                </a:solidFill>
                <a:latin typeface="Times Neue Roman Bold"/>
              </a:rPr>
              <a:t> </a:t>
            </a:r>
            <a:r>
              <a:rPr lang="en-US" sz="3200" dirty="0" err="1">
                <a:solidFill>
                  <a:srgbClr val="000000"/>
                </a:solidFill>
                <a:latin typeface="Times Neue Roman Bold"/>
              </a:rPr>
              <a:t>kế</a:t>
            </a:r>
            <a:r>
              <a:rPr lang="en-US" sz="3200" dirty="0">
                <a:solidFill>
                  <a:srgbClr val="000000"/>
                </a:solidFill>
                <a:latin typeface="Times Neue Roman Bold"/>
              </a:rPr>
              <a:t> </a:t>
            </a:r>
            <a:r>
              <a:rPr lang="en-US" sz="3200" dirty="0" err="1">
                <a:solidFill>
                  <a:srgbClr val="000000"/>
                </a:solidFill>
                <a:latin typeface="Times Neue Roman Bold"/>
              </a:rPr>
              <a:t>thuận</a:t>
            </a:r>
            <a:r>
              <a:rPr lang="en-US" sz="3200" dirty="0">
                <a:solidFill>
                  <a:srgbClr val="000000"/>
                </a:solidFill>
                <a:latin typeface="Times Neue Roman Bold"/>
              </a:rPr>
              <a:t> </a:t>
            </a:r>
            <a:r>
              <a:rPr lang="en-US" sz="3200" dirty="0" err="1">
                <a:solidFill>
                  <a:srgbClr val="000000"/>
                </a:solidFill>
                <a:latin typeface="Times Neue Roman Bold"/>
              </a:rPr>
              <a:t>lợi</a:t>
            </a:r>
            <a:r>
              <a:rPr lang="en-US" sz="3200" dirty="0">
                <a:solidFill>
                  <a:srgbClr val="000000"/>
                </a:solidFill>
                <a:latin typeface="Times Neue Roman Bold"/>
              </a:rPr>
              <a:t>, </a:t>
            </a:r>
            <a:r>
              <a:rPr lang="en-US" sz="3200" dirty="0" err="1">
                <a:solidFill>
                  <a:srgbClr val="000000"/>
                </a:solidFill>
                <a:latin typeface="Times Neue Roman Bold"/>
              </a:rPr>
              <a:t>dễ</a:t>
            </a:r>
            <a:r>
              <a:rPr lang="en-US" sz="3200" dirty="0">
                <a:solidFill>
                  <a:srgbClr val="000000"/>
                </a:solidFill>
                <a:latin typeface="Times Neue Roman Bold"/>
              </a:rPr>
              <a:t> </a:t>
            </a:r>
            <a:r>
              <a:rPr lang="en-US" sz="3200" dirty="0" err="1">
                <a:solidFill>
                  <a:srgbClr val="000000"/>
                </a:solidFill>
                <a:latin typeface="Times Neue Roman Bold"/>
              </a:rPr>
              <a:t>tiếp</a:t>
            </a:r>
            <a:r>
              <a:rPr lang="en-US" sz="3200" dirty="0">
                <a:solidFill>
                  <a:srgbClr val="000000"/>
                </a:solidFill>
                <a:latin typeface="Times Neue Roman Bold"/>
              </a:rPr>
              <a:t> </a:t>
            </a:r>
            <a:r>
              <a:rPr lang="en-US" sz="3200" dirty="0" err="1">
                <a:solidFill>
                  <a:srgbClr val="000000"/>
                </a:solidFill>
                <a:latin typeface="Times Neue Roman Bold"/>
              </a:rPr>
              <a:t>cận</a:t>
            </a:r>
            <a:r>
              <a:rPr lang="en-US" sz="3200" dirty="0">
                <a:solidFill>
                  <a:srgbClr val="000000"/>
                </a:solidFill>
                <a:latin typeface="Times Neue Roman Bold"/>
              </a:rPr>
              <a:t> (</a:t>
            </a:r>
            <a:r>
              <a:rPr lang="en-US" sz="3200" dirty="0" err="1">
                <a:solidFill>
                  <a:srgbClr val="000000"/>
                </a:solidFill>
                <a:latin typeface="Times Neue Roman Bold"/>
              </a:rPr>
              <a:t>có</a:t>
            </a:r>
            <a:r>
              <a:rPr lang="en-US" sz="3200" dirty="0">
                <a:solidFill>
                  <a:srgbClr val="000000"/>
                </a:solidFill>
                <a:latin typeface="Times Neue Roman Bold"/>
              </a:rPr>
              <a:t> </a:t>
            </a:r>
            <a:r>
              <a:rPr lang="en-US" sz="3200" dirty="0" err="1">
                <a:solidFill>
                  <a:srgbClr val="000000"/>
                </a:solidFill>
                <a:latin typeface="Times Neue Roman Bold"/>
              </a:rPr>
              <a:t>lối</a:t>
            </a:r>
            <a:r>
              <a:rPr lang="en-US" sz="3200" dirty="0">
                <a:solidFill>
                  <a:srgbClr val="000000"/>
                </a:solidFill>
                <a:latin typeface="Times Neue Roman Bold"/>
              </a:rPr>
              <a:t> thang </a:t>
            </a:r>
            <a:r>
              <a:rPr lang="en-US" sz="3200" dirty="0" err="1">
                <a:solidFill>
                  <a:srgbClr val="000000"/>
                </a:solidFill>
                <a:latin typeface="Times Neue Roman Bold"/>
              </a:rPr>
              <a:t>riêng</a:t>
            </a:r>
            <a:r>
              <a:rPr lang="en-US" sz="3200" dirty="0">
                <a:solidFill>
                  <a:srgbClr val="000000"/>
                </a:solidFill>
                <a:latin typeface="Times Neue Roman Bold"/>
              </a:rPr>
              <a:t> </a:t>
            </a:r>
            <a:r>
              <a:rPr lang="en-US" sz="3200" dirty="0" err="1">
                <a:solidFill>
                  <a:srgbClr val="000000"/>
                </a:solidFill>
                <a:latin typeface="Times Neue Roman Bold"/>
              </a:rPr>
              <a:t>cho</a:t>
            </a:r>
            <a:r>
              <a:rPr lang="en-US" sz="3200" dirty="0">
                <a:solidFill>
                  <a:srgbClr val="000000"/>
                </a:solidFill>
                <a:latin typeface="Times Neue Roman Bold"/>
              </a:rPr>
              <a:t> </a:t>
            </a:r>
            <a:r>
              <a:rPr lang="en-US" sz="3200" dirty="0" err="1">
                <a:solidFill>
                  <a:srgbClr val="000000"/>
                </a:solidFill>
                <a:latin typeface="Times Neue Roman Bold"/>
              </a:rPr>
              <a:t>xe</a:t>
            </a:r>
            <a:r>
              <a:rPr lang="en-US" sz="3200" dirty="0">
                <a:solidFill>
                  <a:srgbClr val="000000"/>
                </a:solidFill>
                <a:latin typeface="Times Neue Roman Bold"/>
              </a:rPr>
              <a:t> </a:t>
            </a:r>
            <a:r>
              <a:rPr lang="en-US" sz="3200" dirty="0" err="1">
                <a:solidFill>
                  <a:srgbClr val="000000"/>
                </a:solidFill>
                <a:latin typeface="Times Neue Roman Bold"/>
              </a:rPr>
              <a:t>lăn</a:t>
            </a:r>
            <a:r>
              <a:rPr lang="en-US" sz="3200" dirty="0">
                <a:solidFill>
                  <a:srgbClr val="000000"/>
                </a:solidFill>
                <a:latin typeface="Times Neue Roman Bold"/>
              </a:rPr>
              <a:t>, </a:t>
            </a:r>
            <a:r>
              <a:rPr lang="en-US" sz="3200" dirty="0" err="1">
                <a:solidFill>
                  <a:srgbClr val="000000"/>
                </a:solidFill>
                <a:latin typeface="Times Neue Roman Bold"/>
              </a:rPr>
              <a:t>có</a:t>
            </a:r>
            <a:r>
              <a:rPr lang="en-US" sz="3200" dirty="0">
                <a:solidFill>
                  <a:srgbClr val="000000"/>
                </a:solidFill>
                <a:latin typeface="Times Neue Roman Bold"/>
              </a:rPr>
              <a:t> </a:t>
            </a:r>
            <a:r>
              <a:rPr lang="en-US" sz="3200" dirty="0" err="1">
                <a:solidFill>
                  <a:srgbClr val="000000"/>
                </a:solidFill>
                <a:latin typeface="Times Neue Roman Bold"/>
              </a:rPr>
              <a:t>bệ</a:t>
            </a:r>
            <a:r>
              <a:rPr lang="en-US" sz="3200" dirty="0">
                <a:solidFill>
                  <a:srgbClr val="000000"/>
                </a:solidFill>
                <a:latin typeface="Times Neue Roman Bold"/>
              </a:rPr>
              <a:t> </a:t>
            </a:r>
            <a:r>
              <a:rPr lang="en-US" sz="3200" dirty="0" err="1">
                <a:solidFill>
                  <a:srgbClr val="000000"/>
                </a:solidFill>
                <a:latin typeface="Times Neue Roman Bold"/>
              </a:rPr>
              <a:t>vệ</a:t>
            </a:r>
            <a:r>
              <a:rPr lang="en-US" sz="3200" dirty="0">
                <a:solidFill>
                  <a:srgbClr val="000000"/>
                </a:solidFill>
                <a:latin typeface="Times Neue Roman Bold"/>
              </a:rPr>
              <a:t> </a:t>
            </a:r>
            <a:r>
              <a:rPr lang="en-US" sz="3200" dirty="0" err="1">
                <a:solidFill>
                  <a:srgbClr val="000000"/>
                </a:solidFill>
                <a:latin typeface="Times Neue Roman Bold"/>
              </a:rPr>
              <a:t>sinh</a:t>
            </a:r>
            <a:r>
              <a:rPr lang="en-US" sz="3200" dirty="0">
                <a:solidFill>
                  <a:srgbClr val="000000"/>
                </a:solidFill>
                <a:latin typeface="Times Neue Roman Bold"/>
              </a:rPr>
              <a:t> </a:t>
            </a:r>
            <a:r>
              <a:rPr lang="en-US" sz="3200" dirty="0" err="1">
                <a:solidFill>
                  <a:srgbClr val="000000"/>
                </a:solidFill>
                <a:latin typeface="Times Neue Roman Bold"/>
              </a:rPr>
              <a:t>cho</a:t>
            </a:r>
            <a:r>
              <a:rPr lang="en-US" sz="3200" dirty="0">
                <a:solidFill>
                  <a:srgbClr val="000000"/>
                </a:solidFill>
                <a:latin typeface="Times Neue Roman Bold"/>
              </a:rPr>
              <a:t> </a:t>
            </a:r>
            <a:r>
              <a:rPr lang="en-US" sz="3200" dirty="0" err="1">
                <a:solidFill>
                  <a:srgbClr val="000000"/>
                </a:solidFill>
                <a:latin typeface="Times Neue Roman Bold"/>
              </a:rPr>
              <a:t>trẻ</a:t>
            </a:r>
            <a:r>
              <a:rPr lang="en-US" sz="3200" dirty="0">
                <a:solidFill>
                  <a:srgbClr val="000000"/>
                </a:solidFill>
                <a:latin typeface="Times Neue Roman Bold"/>
              </a:rPr>
              <a:t> </a:t>
            </a:r>
            <a:r>
              <a:rPr lang="en-US" sz="3200" dirty="0" err="1">
                <a:solidFill>
                  <a:srgbClr val="000000"/>
                </a:solidFill>
                <a:latin typeface="Times Neue Roman Bold"/>
              </a:rPr>
              <a:t>khuyết</a:t>
            </a:r>
            <a:r>
              <a:rPr lang="en-US" sz="3200" dirty="0">
                <a:solidFill>
                  <a:srgbClr val="000000"/>
                </a:solidFill>
                <a:latin typeface="Times Neue Roman Bold"/>
              </a:rPr>
              <a:t> </a:t>
            </a:r>
            <a:r>
              <a:rPr lang="en-US" sz="3200" dirty="0" err="1">
                <a:solidFill>
                  <a:srgbClr val="000000"/>
                </a:solidFill>
                <a:latin typeface="Times Neue Roman Bold"/>
              </a:rPr>
              <a:t>tật</a:t>
            </a:r>
            <a:r>
              <a:rPr lang="en-US" sz="3200" dirty="0">
                <a:solidFill>
                  <a:srgbClr val="000000"/>
                </a:solidFill>
                <a:latin typeface="Times Neue Roman Bold"/>
              </a:rPr>
              <a:t>, </a:t>
            </a:r>
            <a:r>
              <a:rPr lang="en-US" sz="3200" dirty="0" err="1">
                <a:solidFill>
                  <a:srgbClr val="000000"/>
                </a:solidFill>
                <a:latin typeface="Times Neue Roman Bold"/>
              </a:rPr>
              <a:t>đồ</a:t>
            </a:r>
            <a:r>
              <a:rPr lang="en-US" sz="3200" dirty="0">
                <a:solidFill>
                  <a:srgbClr val="000000"/>
                </a:solidFill>
                <a:latin typeface="Times Neue Roman Bold"/>
              </a:rPr>
              <a:t> </a:t>
            </a:r>
            <a:r>
              <a:rPr lang="en-US" sz="3200" dirty="0" err="1">
                <a:solidFill>
                  <a:srgbClr val="000000"/>
                </a:solidFill>
                <a:latin typeface="Times Neue Roman Bold"/>
              </a:rPr>
              <a:t>dùng</a:t>
            </a:r>
            <a:r>
              <a:rPr lang="en-US" sz="3200" dirty="0">
                <a:solidFill>
                  <a:srgbClr val="000000"/>
                </a:solidFill>
                <a:latin typeface="Times Neue Roman Bold"/>
              </a:rPr>
              <a:t> </a:t>
            </a:r>
            <a:r>
              <a:rPr lang="en-US" sz="3200" dirty="0" err="1">
                <a:solidFill>
                  <a:srgbClr val="000000"/>
                </a:solidFill>
                <a:latin typeface="Times Neue Roman Bold"/>
              </a:rPr>
              <a:t>được</a:t>
            </a:r>
            <a:r>
              <a:rPr lang="en-US" sz="3200" dirty="0">
                <a:solidFill>
                  <a:srgbClr val="000000"/>
                </a:solidFill>
                <a:latin typeface="Times Neue Roman Bold"/>
              </a:rPr>
              <a:t> </a:t>
            </a:r>
            <a:r>
              <a:rPr lang="en-US" sz="3200" dirty="0" err="1">
                <a:solidFill>
                  <a:srgbClr val="000000"/>
                </a:solidFill>
                <a:latin typeface="Times Neue Roman Bold"/>
              </a:rPr>
              <a:t>điều</a:t>
            </a:r>
            <a:r>
              <a:rPr lang="en-US" sz="3200" dirty="0">
                <a:solidFill>
                  <a:srgbClr val="000000"/>
                </a:solidFill>
                <a:latin typeface="Times Neue Roman Bold"/>
              </a:rPr>
              <a:t> </a:t>
            </a:r>
            <a:r>
              <a:rPr lang="en-US" sz="3200" dirty="0" err="1">
                <a:solidFill>
                  <a:srgbClr val="000000"/>
                </a:solidFill>
                <a:latin typeface="Times Neue Roman Bold"/>
              </a:rPr>
              <a:t>chỉnh</a:t>
            </a:r>
            <a:r>
              <a:rPr lang="en-US" sz="3200" dirty="0">
                <a:solidFill>
                  <a:srgbClr val="000000"/>
                </a:solidFill>
                <a:latin typeface="Times Neue Roman Bold"/>
              </a:rPr>
              <a:t> </a:t>
            </a:r>
            <a:r>
              <a:rPr lang="en-US" sz="3200" dirty="0" err="1">
                <a:solidFill>
                  <a:srgbClr val="000000"/>
                </a:solidFill>
                <a:latin typeface="Times Neue Roman Bold"/>
              </a:rPr>
              <a:t>phù</a:t>
            </a:r>
            <a:r>
              <a:rPr lang="en-US" sz="3200" dirty="0">
                <a:solidFill>
                  <a:srgbClr val="000000"/>
                </a:solidFill>
                <a:latin typeface="Times Neue Roman Bold"/>
              </a:rPr>
              <a:t> </a:t>
            </a:r>
            <a:r>
              <a:rPr lang="en-US" sz="3200" dirty="0" err="1">
                <a:solidFill>
                  <a:srgbClr val="000000"/>
                </a:solidFill>
                <a:latin typeface="Times Neue Roman Bold"/>
              </a:rPr>
              <a:t>hợp</a:t>
            </a:r>
            <a:r>
              <a:rPr lang="en-US" sz="3200" dirty="0">
                <a:solidFill>
                  <a:srgbClr val="000000"/>
                </a:solidFill>
                <a:latin typeface="Times Neue Roman Bold"/>
              </a:rPr>
              <a:t> </a:t>
            </a:r>
            <a:r>
              <a:rPr lang="en-US" sz="3200" dirty="0" err="1">
                <a:solidFill>
                  <a:srgbClr val="000000"/>
                </a:solidFill>
                <a:latin typeface="Times Neue Roman Bold"/>
              </a:rPr>
              <a:t>với</a:t>
            </a:r>
            <a:r>
              <a:rPr lang="en-US" sz="3200" dirty="0">
                <a:solidFill>
                  <a:srgbClr val="000000"/>
                </a:solidFill>
                <a:latin typeface="Times Neue Roman Bold"/>
              </a:rPr>
              <a:t> </a:t>
            </a:r>
            <a:r>
              <a:rPr lang="en-US" sz="3200" dirty="0" err="1">
                <a:solidFill>
                  <a:srgbClr val="000000"/>
                </a:solidFill>
                <a:latin typeface="Times Neue Roman Bold"/>
              </a:rPr>
              <a:t>nhu</a:t>
            </a:r>
            <a:r>
              <a:rPr lang="en-US" sz="3200" dirty="0">
                <a:solidFill>
                  <a:srgbClr val="000000"/>
                </a:solidFill>
                <a:latin typeface="Times Neue Roman Bold"/>
              </a:rPr>
              <a:t> </a:t>
            </a:r>
            <a:r>
              <a:rPr lang="en-US" sz="3200" dirty="0" err="1">
                <a:solidFill>
                  <a:srgbClr val="000000"/>
                </a:solidFill>
                <a:latin typeface="Times Neue Roman Bold"/>
              </a:rPr>
              <a:t>cầu</a:t>
            </a:r>
            <a:r>
              <a:rPr lang="en-US" sz="3200" dirty="0">
                <a:solidFill>
                  <a:srgbClr val="000000"/>
                </a:solidFill>
                <a:latin typeface="Times Neue Roman Bold"/>
              </a:rPr>
              <a:t> </a:t>
            </a:r>
            <a:r>
              <a:rPr lang="en-US" sz="3200" dirty="0" err="1">
                <a:solidFill>
                  <a:srgbClr val="000000"/>
                </a:solidFill>
                <a:latin typeface="Times Neue Roman Bold"/>
              </a:rPr>
              <a:t>của</a:t>
            </a:r>
            <a:r>
              <a:rPr lang="en-US" sz="3200" dirty="0">
                <a:solidFill>
                  <a:srgbClr val="000000"/>
                </a:solidFill>
                <a:latin typeface="Times Neue Roman Bold"/>
              </a:rPr>
              <a:t> </a:t>
            </a:r>
            <a:r>
              <a:rPr lang="en-US" sz="3200" dirty="0" err="1">
                <a:solidFill>
                  <a:srgbClr val="000000"/>
                </a:solidFill>
                <a:latin typeface="Times Neue Roman Bold"/>
              </a:rPr>
              <a:t>trẻ</a:t>
            </a:r>
            <a:r>
              <a:rPr lang="en-US" sz="3200" dirty="0">
                <a:solidFill>
                  <a:srgbClr val="000000"/>
                </a:solidFill>
                <a:latin typeface="Times Neue Roman Bold"/>
              </a:rPr>
              <a:t> </a:t>
            </a:r>
            <a:r>
              <a:rPr lang="en-US" sz="3200" dirty="0" err="1">
                <a:solidFill>
                  <a:srgbClr val="000000"/>
                </a:solidFill>
                <a:latin typeface="Times Neue Roman Bold"/>
              </a:rPr>
              <a:t>khuyết</a:t>
            </a:r>
            <a:r>
              <a:rPr lang="en-US" sz="3200" dirty="0">
                <a:solidFill>
                  <a:srgbClr val="000000"/>
                </a:solidFill>
                <a:latin typeface="Times Neue Roman Bold"/>
              </a:rPr>
              <a:t> </a:t>
            </a:r>
            <a:r>
              <a:rPr lang="en-US" sz="3200" dirty="0" err="1">
                <a:solidFill>
                  <a:srgbClr val="000000"/>
                </a:solidFill>
                <a:latin typeface="Times Neue Roman Bold"/>
              </a:rPr>
              <a:t>tật</a:t>
            </a:r>
            <a:r>
              <a:rPr lang="en-US" sz="3200" dirty="0">
                <a:solidFill>
                  <a:srgbClr val="000000"/>
                </a:solidFill>
                <a:latin typeface="Times Neue Roman Bold"/>
              </a:rPr>
              <a:t>…).</a:t>
            </a:r>
          </a:p>
        </p:txBody>
      </p:sp>
      <p:sp>
        <p:nvSpPr>
          <p:cNvPr id="6" name="TextBox 6"/>
          <p:cNvSpPr txBox="1"/>
          <p:nvPr/>
        </p:nvSpPr>
        <p:spPr>
          <a:xfrm>
            <a:off x="1544726" y="1468780"/>
            <a:ext cx="7310635" cy="1970405"/>
          </a:xfrm>
          <a:prstGeom prst="rect">
            <a:avLst/>
          </a:prstGeom>
        </p:spPr>
        <p:txBody>
          <a:bodyPr lIns="0" tIns="0" rIns="0" bIns="0" rtlCol="0" anchor="t">
            <a:spAutoFit/>
          </a:bodyPr>
          <a:lstStyle/>
          <a:p>
            <a:pPr algn="just">
              <a:lnSpc>
                <a:spcPts val="5320"/>
              </a:lnSpc>
            </a:pPr>
            <a:r>
              <a:rPr lang="en-US" sz="3800">
                <a:solidFill>
                  <a:srgbClr val="000000"/>
                </a:solidFill>
                <a:latin typeface="Times Neue Roman Bold Italics"/>
              </a:rPr>
              <a:t>2.1. Đánh giá khả năng tiếp cận và sự công bằng trong tiếp cận cơ hội học tập</a:t>
            </a:r>
          </a:p>
        </p:txBody>
      </p:sp>
      <p:pic>
        <p:nvPicPr>
          <p:cNvPr id="9" name="Picture 8">
            <a:extLst>
              <a:ext uri="{FF2B5EF4-FFF2-40B4-BE49-F238E27FC236}">
                <a16:creationId xmlns="" xmlns:a16="http://schemas.microsoft.com/office/drawing/2014/main" id="{90829562-E5C2-4464-96E4-6611514A8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238500"/>
            <a:ext cx="6756286" cy="6756286"/>
          </a:xfrm>
          <a:prstGeom prst="rect">
            <a:avLst/>
          </a:prstGeom>
        </p:spPr>
      </p:pic>
    </p:spTree>
    <p:extLst>
      <p:ext uri="{BB962C8B-B14F-4D97-AF65-F5344CB8AC3E}">
        <p14:creationId xmlns:p14="http://schemas.microsoft.com/office/powerpoint/2010/main" val="364437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3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61307" y="145890"/>
            <a:ext cx="8122764" cy="9995220"/>
          </a:xfrm>
          <a:prstGeom prst="rect">
            <a:avLst/>
          </a:prstGeom>
        </p:spPr>
      </p:pic>
      <p:sp>
        <p:nvSpPr>
          <p:cNvPr id="3" name="TextBox 3"/>
          <p:cNvSpPr txBox="1"/>
          <p:nvPr/>
        </p:nvSpPr>
        <p:spPr>
          <a:xfrm>
            <a:off x="1361574" y="676910"/>
            <a:ext cx="15460893" cy="1970405"/>
          </a:xfrm>
          <a:prstGeom prst="rect">
            <a:avLst/>
          </a:prstGeom>
        </p:spPr>
        <p:txBody>
          <a:bodyPr lIns="0" tIns="0" rIns="0" bIns="0" rtlCol="0" anchor="t">
            <a:spAutoFit/>
          </a:bodyPr>
          <a:lstStyle/>
          <a:p>
            <a:pPr algn="just">
              <a:lnSpc>
                <a:spcPts val="5320"/>
              </a:lnSpc>
            </a:pPr>
            <a:r>
              <a:rPr lang="en-US" sz="3800" dirty="0">
                <a:solidFill>
                  <a:srgbClr val="000000"/>
                </a:solidFill>
                <a:latin typeface="Times Neue Roman Bold Italics"/>
              </a:rPr>
              <a:t>2.2. </a:t>
            </a:r>
            <a:r>
              <a:rPr lang="en-US" sz="3800" dirty="0" err="1">
                <a:solidFill>
                  <a:srgbClr val="000000"/>
                </a:solidFill>
                <a:latin typeface="Times Neue Roman Bold Italics"/>
              </a:rPr>
              <a:t>Đánh</a:t>
            </a:r>
            <a:r>
              <a:rPr lang="en-US" sz="3800" dirty="0">
                <a:solidFill>
                  <a:srgbClr val="000000"/>
                </a:solidFill>
                <a:latin typeface="Times Neue Roman Bold Italics"/>
              </a:rPr>
              <a:t> </a:t>
            </a:r>
            <a:r>
              <a:rPr lang="en-US" sz="3800" dirty="0" err="1">
                <a:solidFill>
                  <a:srgbClr val="000000"/>
                </a:solidFill>
                <a:latin typeface="Times Neue Roman Bold Italics"/>
              </a:rPr>
              <a:t>giá</a:t>
            </a:r>
            <a:r>
              <a:rPr lang="en-US" sz="3800" dirty="0">
                <a:solidFill>
                  <a:srgbClr val="000000"/>
                </a:solidFill>
                <a:latin typeface="Times Neue Roman Bold Italics"/>
              </a:rPr>
              <a:t> </a:t>
            </a:r>
            <a:r>
              <a:rPr lang="en-US" sz="3800" dirty="0" err="1">
                <a:solidFill>
                  <a:srgbClr val="000000"/>
                </a:solidFill>
                <a:latin typeface="Times Neue Roman Bold Italics"/>
              </a:rPr>
              <a:t>việc</a:t>
            </a:r>
            <a:r>
              <a:rPr lang="en-US" sz="3800" dirty="0">
                <a:solidFill>
                  <a:srgbClr val="000000"/>
                </a:solidFill>
                <a:latin typeface="Times Neue Roman Bold Italics"/>
              </a:rPr>
              <a:t> </a:t>
            </a:r>
            <a:r>
              <a:rPr lang="en-US" sz="3800" dirty="0" err="1">
                <a:solidFill>
                  <a:srgbClr val="000000"/>
                </a:solidFill>
                <a:latin typeface="Times Neue Roman Bold Italics"/>
              </a:rPr>
              <a:t>thực</a:t>
            </a:r>
            <a:r>
              <a:rPr lang="en-US" sz="3800" dirty="0">
                <a:solidFill>
                  <a:srgbClr val="000000"/>
                </a:solidFill>
                <a:latin typeface="Times Neue Roman Bold Italics"/>
              </a:rPr>
              <a:t> </a:t>
            </a:r>
            <a:r>
              <a:rPr lang="en-US" sz="3800" dirty="0" err="1">
                <a:solidFill>
                  <a:srgbClr val="000000"/>
                </a:solidFill>
                <a:latin typeface="Times Neue Roman Bold Italics"/>
              </a:rPr>
              <a:t>hiện</a:t>
            </a:r>
            <a:r>
              <a:rPr lang="en-US" sz="3800" dirty="0">
                <a:solidFill>
                  <a:srgbClr val="000000"/>
                </a:solidFill>
                <a:latin typeface="Times Neue Roman Bold Italics"/>
              </a:rPr>
              <a:t> </a:t>
            </a:r>
            <a:r>
              <a:rPr lang="en-US" sz="3800" dirty="0" err="1">
                <a:solidFill>
                  <a:srgbClr val="000000"/>
                </a:solidFill>
                <a:latin typeface="Times Neue Roman Bold Italics"/>
              </a:rPr>
              <a:t>và</a:t>
            </a:r>
            <a:r>
              <a:rPr lang="en-US" sz="3800" dirty="0">
                <a:solidFill>
                  <a:srgbClr val="000000"/>
                </a:solidFill>
                <a:latin typeface="Times Neue Roman Bold Italics"/>
              </a:rPr>
              <a:t> </a:t>
            </a:r>
            <a:r>
              <a:rPr lang="en-US" sz="3800" dirty="0" err="1">
                <a:solidFill>
                  <a:srgbClr val="000000"/>
                </a:solidFill>
                <a:latin typeface="Times Neue Roman Bold Italics"/>
              </a:rPr>
              <a:t>các</a:t>
            </a:r>
            <a:r>
              <a:rPr lang="en-US" sz="3800" dirty="0">
                <a:solidFill>
                  <a:srgbClr val="000000"/>
                </a:solidFill>
                <a:latin typeface="Times Neue Roman Bold Italics"/>
              </a:rPr>
              <a:t> </a:t>
            </a:r>
            <a:r>
              <a:rPr lang="en-US" sz="3800" dirty="0" err="1">
                <a:solidFill>
                  <a:srgbClr val="000000"/>
                </a:solidFill>
                <a:latin typeface="Times Neue Roman Bold Italics"/>
              </a:rPr>
              <a:t>hoạt</a:t>
            </a:r>
            <a:r>
              <a:rPr lang="en-US" sz="3800" dirty="0">
                <a:solidFill>
                  <a:srgbClr val="000000"/>
                </a:solidFill>
                <a:latin typeface="Times Neue Roman Bold Italics"/>
              </a:rPr>
              <a:t> </a:t>
            </a:r>
            <a:r>
              <a:rPr lang="en-US" sz="3800" dirty="0" err="1">
                <a:solidFill>
                  <a:srgbClr val="000000"/>
                </a:solidFill>
                <a:latin typeface="Times Neue Roman Bold Italics"/>
              </a:rPr>
              <a:t>động</a:t>
            </a:r>
            <a:r>
              <a:rPr lang="en-US" sz="3800" dirty="0">
                <a:solidFill>
                  <a:srgbClr val="000000"/>
                </a:solidFill>
                <a:latin typeface="Times Neue Roman Bold Italics"/>
              </a:rPr>
              <a:t> </a:t>
            </a:r>
            <a:r>
              <a:rPr lang="en-US" sz="3800" dirty="0" err="1">
                <a:solidFill>
                  <a:srgbClr val="000000"/>
                </a:solidFill>
                <a:latin typeface="Times Neue Roman Bold Italics"/>
              </a:rPr>
              <a:t>chỉ</a:t>
            </a:r>
            <a:r>
              <a:rPr lang="en-US" sz="3800" dirty="0">
                <a:solidFill>
                  <a:srgbClr val="000000"/>
                </a:solidFill>
                <a:latin typeface="Times Neue Roman Bold Italics"/>
              </a:rPr>
              <a:t> </a:t>
            </a:r>
            <a:r>
              <a:rPr lang="en-US" sz="3800" dirty="0" err="1">
                <a:solidFill>
                  <a:srgbClr val="000000"/>
                </a:solidFill>
                <a:latin typeface="Times Neue Roman Bold Italics"/>
              </a:rPr>
              <a:t>đạo</a:t>
            </a:r>
            <a:r>
              <a:rPr lang="en-US" sz="3800" dirty="0">
                <a:solidFill>
                  <a:srgbClr val="000000"/>
                </a:solidFill>
                <a:latin typeface="Times Neue Roman Bold Italics"/>
              </a:rPr>
              <a:t>, </a:t>
            </a:r>
            <a:r>
              <a:rPr lang="en-US" sz="3800" dirty="0" err="1">
                <a:solidFill>
                  <a:srgbClr val="000000"/>
                </a:solidFill>
                <a:latin typeface="Times Neue Roman Bold Italics"/>
              </a:rPr>
              <a:t>phối</a:t>
            </a:r>
            <a:r>
              <a:rPr lang="en-US" sz="3800" dirty="0">
                <a:solidFill>
                  <a:srgbClr val="000000"/>
                </a:solidFill>
                <a:latin typeface="Times Neue Roman Bold Italics"/>
              </a:rPr>
              <a:t> </a:t>
            </a:r>
            <a:r>
              <a:rPr lang="en-US" sz="3800" dirty="0" err="1">
                <a:solidFill>
                  <a:srgbClr val="000000"/>
                </a:solidFill>
                <a:latin typeface="Times Neue Roman Bold Italics"/>
              </a:rPr>
              <a:t>hợp</a:t>
            </a:r>
            <a:r>
              <a:rPr lang="en-US" sz="3800" dirty="0">
                <a:solidFill>
                  <a:srgbClr val="000000"/>
                </a:solidFill>
                <a:latin typeface="Times Neue Roman Bold Italics"/>
              </a:rPr>
              <a:t> </a:t>
            </a:r>
            <a:r>
              <a:rPr lang="en-US" sz="3800" dirty="0" err="1">
                <a:solidFill>
                  <a:srgbClr val="000000"/>
                </a:solidFill>
                <a:latin typeface="Times Neue Roman Bold Italics"/>
              </a:rPr>
              <a:t>và</a:t>
            </a:r>
            <a:r>
              <a:rPr lang="en-US" sz="3800" dirty="0">
                <a:solidFill>
                  <a:srgbClr val="000000"/>
                </a:solidFill>
                <a:latin typeface="Times Neue Roman Bold Italics"/>
              </a:rPr>
              <a:t> </a:t>
            </a:r>
            <a:r>
              <a:rPr lang="en-US" sz="3800" dirty="0" err="1">
                <a:solidFill>
                  <a:srgbClr val="000000"/>
                </a:solidFill>
                <a:latin typeface="Times Neue Roman Bold Italics"/>
              </a:rPr>
              <a:t>hỗ</a:t>
            </a:r>
            <a:r>
              <a:rPr lang="en-US" sz="3800" dirty="0">
                <a:solidFill>
                  <a:srgbClr val="000000"/>
                </a:solidFill>
                <a:latin typeface="Times Neue Roman Bold Italics"/>
              </a:rPr>
              <a:t> </a:t>
            </a:r>
            <a:r>
              <a:rPr lang="en-US" sz="3800" dirty="0" err="1">
                <a:solidFill>
                  <a:srgbClr val="000000"/>
                </a:solidFill>
                <a:latin typeface="Times Neue Roman Bold Italics"/>
              </a:rPr>
              <a:t>trợ</a:t>
            </a:r>
            <a:r>
              <a:rPr lang="en-US" sz="3800" dirty="0">
                <a:solidFill>
                  <a:srgbClr val="000000"/>
                </a:solidFill>
                <a:latin typeface="Times Neue Roman Bold Italics"/>
              </a:rPr>
              <a:t> </a:t>
            </a:r>
            <a:r>
              <a:rPr lang="en-US" sz="3800" dirty="0" err="1">
                <a:solidFill>
                  <a:srgbClr val="000000"/>
                </a:solidFill>
                <a:latin typeface="Times Neue Roman Bold Italics"/>
              </a:rPr>
              <a:t>giáo</a:t>
            </a:r>
            <a:r>
              <a:rPr lang="en-US" sz="3800" dirty="0">
                <a:solidFill>
                  <a:srgbClr val="000000"/>
                </a:solidFill>
                <a:latin typeface="Times Neue Roman Bold Italics"/>
              </a:rPr>
              <a:t> </a:t>
            </a:r>
            <a:r>
              <a:rPr lang="en-US" sz="3800" dirty="0" err="1">
                <a:solidFill>
                  <a:srgbClr val="000000"/>
                </a:solidFill>
                <a:latin typeface="Times Neue Roman Bold Italics"/>
              </a:rPr>
              <a:t>dục</a:t>
            </a:r>
            <a:r>
              <a:rPr lang="en-US" sz="3800" dirty="0">
                <a:solidFill>
                  <a:srgbClr val="000000"/>
                </a:solidFill>
                <a:latin typeface="Times Neue Roman Bold Italics"/>
              </a:rPr>
              <a:t> </a:t>
            </a:r>
            <a:r>
              <a:rPr lang="en-US" sz="3800" dirty="0" err="1">
                <a:solidFill>
                  <a:srgbClr val="000000"/>
                </a:solidFill>
                <a:latin typeface="Times Neue Roman Bold Italics"/>
              </a:rPr>
              <a:t>hoà</a:t>
            </a:r>
            <a:r>
              <a:rPr lang="en-US" sz="3800" dirty="0">
                <a:solidFill>
                  <a:srgbClr val="000000"/>
                </a:solidFill>
                <a:latin typeface="Times Neue Roman Bold Italics"/>
              </a:rPr>
              <a:t> </a:t>
            </a:r>
            <a:r>
              <a:rPr lang="en-US" sz="3800" dirty="0" err="1">
                <a:solidFill>
                  <a:srgbClr val="000000"/>
                </a:solidFill>
                <a:latin typeface="Times Neue Roman Bold Italics"/>
              </a:rPr>
              <a:t>nhập</a:t>
            </a:r>
            <a:endParaRPr lang="en-US" sz="3800" dirty="0">
              <a:solidFill>
                <a:srgbClr val="000000"/>
              </a:solidFill>
              <a:latin typeface="Times Neue Roman Bold Italics"/>
            </a:endParaRPr>
          </a:p>
          <a:p>
            <a:pPr algn="just">
              <a:lnSpc>
                <a:spcPts val="5320"/>
              </a:lnSpc>
            </a:pPr>
            <a:endParaRPr lang="en-US" sz="3800" dirty="0">
              <a:solidFill>
                <a:srgbClr val="000000"/>
              </a:solidFill>
              <a:latin typeface="Times Neue Roman Bold Italics"/>
            </a:endParaRPr>
          </a:p>
        </p:txBody>
      </p:sp>
      <p:sp>
        <p:nvSpPr>
          <p:cNvPr id="4" name="TextBox 4"/>
          <p:cNvSpPr txBox="1"/>
          <p:nvPr/>
        </p:nvSpPr>
        <p:spPr>
          <a:xfrm>
            <a:off x="10296190" y="2096180"/>
            <a:ext cx="6963110" cy="7317105"/>
          </a:xfrm>
          <a:prstGeom prst="rect">
            <a:avLst/>
          </a:prstGeom>
        </p:spPr>
        <p:txBody>
          <a:bodyPr lIns="0" tIns="0" rIns="0" bIns="0" rtlCol="0" anchor="t">
            <a:spAutoFit/>
          </a:bodyPr>
          <a:lstStyle/>
          <a:p>
            <a:pPr algn="just">
              <a:lnSpc>
                <a:spcPts val="4480"/>
              </a:lnSpc>
            </a:pPr>
            <a:r>
              <a:rPr lang="en-US" sz="3200">
                <a:solidFill>
                  <a:srgbClr val="000000"/>
                </a:solidFill>
                <a:latin typeface="Times Neue Roman Bold"/>
              </a:rPr>
              <a:t>- Nắm vững quan điểm, chính sách và quy định giáo dục hòa nhập trong thực hiện chương trình GDMN.</a:t>
            </a:r>
          </a:p>
          <a:p>
            <a:pPr algn="just">
              <a:lnSpc>
                <a:spcPts val="4480"/>
              </a:lnSpc>
            </a:pPr>
            <a:r>
              <a:rPr lang="en-US" sz="3200">
                <a:solidFill>
                  <a:srgbClr val="000000"/>
                </a:solidFill>
                <a:latin typeface="Times Neue Roman Bold"/>
              </a:rPr>
              <a:t>- Việc chỉ đạo lập kế hoạch, điều phối và giám sát hoạt động giáo dục trẻ khuyết tật.</a:t>
            </a:r>
          </a:p>
          <a:p>
            <a:pPr algn="just">
              <a:lnSpc>
                <a:spcPts val="4480"/>
              </a:lnSpc>
            </a:pPr>
            <a:r>
              <a:rPr lang="en-US" sz="3200">
                <a:solidFill>
                  <a:srgbClr val="000000"/>
                </a:solidFill>
                <a:latin typeface="Times Neue Roman Bold"/>
              </a:rPr>
              <a:t>- Sự phối hợp của nhóm cha mẹ trẻ khuyết tật, cán bộ phụ trách và/ hoặc các chuyên gia khác.</a:t>
            </a:r>
          </a:p>
          <a:p>
            <a:pPr algn="just">
              <a:lnSpc>
                <a:spcPts val="4480"/>
              </a:lnSpc>
            </a:pPr>
            <a:r>
              <a:rPr lang="en-US" sz="3200">
                <a:solidFill>
                  <a:srgbClr val="000000"/>
                </a:solidFill>
                <a:latin typeface="Times Neue Roman Bold"/>
              </a:rPr>
              <a:t>- Sự phối hợp của cơ sở giáo dục mầm non với trung tâm hỗ trợ phát triển giáo dục hoà nhập, các tổ chức, cá nhân.</a:t>
            </a:r>
          </a:p>
          <a:p>
            <a:pPr algn="just">
              <a:lnSpc>
                <a:spcPts val="4760"/>
              </a:lnSpc>
            </a:pPr>
            <a:endParaRPr lang="en-US" sz="3200">
              <a:solidFill>
                <a:srgbClr val="000000"/>
              </a:solidFill>
              <a:latin typeface="Times Neue Roman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AED"/>
        </a:solidFill>
        <a:effectLst/>
      </p:bgPr>
    </p:bg>
    <p:spTree>
      <p:nvGrpSpPr>
        <p:cNvPr id="1" name=""/>
        <p:cNvGrpSpPr/>
        <p:nvPr/>
      </p:nvGrpSpPr>
      <p:grpSpPr>
        <a:xfrm>
          <a:off x="0" y="0"/>
          <a:ext cx="0" cy="0"/>
          <a:chOff x="0" y="0"/>
          <a:chExt cx="0" cy="0"/>
        </a:xfrm>
      </p:grpSpPr>
      <p:grpSp>
        <p:nvGrpSpPr>
          <p:cNvPr id="2" name="Group 2"/>
          <p:cNvGrpSpPr/>
          <p:nvPr/>
        </p:nvGrpSpPr>
        <p:grpSpPr>
          <a:xfrm>
            <a:off x="-827848" y="4741337"/>
            <a:ext cx="6558347" cy="655834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E8BC"/>
            </a:solidFill>
          </p:spPr>
        </p:sp>
      </p:grpSp>
      <p:grpSp>
        <p:nvGrpSpPr>
          <p:cNvPr id="4" name="Group 4"/>
          <p:cNvGrpSpPr/>
          <p:nvPr/>
        </p:nvGrpSpPr>
        <p:grpSpPr>
          <a:xfrm>
            <a:off x="3306034" y="-2030687"/>
            <a:ext cx="6558347" cy="655834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E8BC"/>
            </a:solidFill>
          </p:spPr>
        </p:sp>
      </p:grpSp>
      <p:sp>
        <p:nvSpPr>
          <p:cNvPr id="7" name="TextBox 7"/>
          <p:cNvSpPr txBox="1"/>
          <p:nvPr/>
        </p:nvSpPr>
        <p:spPr>
          <a:xfrm>
            <a:off x="1361574" y="676910"/>
            <a:ext cx="15460893" cy="2003818"/>
          </a:xfrm>
          <a:prstGeom prst="rect">
            <a:avLst/>
          </a:prstGeom>
        </p:spPr>
        <p:txBody>
          <a:bodyPr lIns="0" tIns="0" rIns="0" bIns="0" rtlCol="0" anchor="t">
            <a:spAutoFit/>
          </a:bodyPr>
          <a:lstStyle/>
          <a:p>
            <a:pPr algn="just">
              <a:lnSpc>
                <a:spcPts val="5320"/>
              </a:lnSpc>
            </a:pPr>
            <a:r>
              <a:rPr lang="en-US" sz="3800" dirty="0">
                <a:solidFill>
                  <a:srgbClr val="000000"/>
                </a:solidFill>
                <a:latin typeface="Times Neue Roman Bold Italics"/>
              </a:rPr>
              <a:t>2.2. </a:t>
            </a:r>
            <a:r>
              <a:rPr lang="en-US" sz="3800" dirty="0" err="1">
                <a:solidFill>
                  <a:srgbClr val="000000"/>
                </a:solidFill>
                <a:latin typeface="Times Neue Roman Bold Italics"/>
              </a:rPr>
              <a:t>Đánh</a:t>
            </a:r>
            <a:r>
              <a:rPr lang="en-US" sz="3800" dirty="0">
                <a:solidFill>
                  <a:srgbClr val="000000"/>
                </a:solidFill>
                <a:latin typeface="Times Neue Roman Bold Italics"/>
              </a:rPr>
              <a:t> </a:t>
            </a:r>
            <a:r>
              <a:rPr lang="en-US" sz="3800" dirty="0" err="1">
                <a:solidFill>
                  <a:srgbClr val="000000"/>
                </a:solidFill>
                <a:latin typeface="Times Neue Roman Bold Italics"/>
              </a:rPr>
              <a:t>giá</a:t>
            </a:r>
            <a:r>
              <a:rPr lang="en-US" sz="3800" dirty="0">
                <a:solidFill>
                  <a:srgbClr val="000000"/>
                </a:solidFill>
                <a:latin typeface="Times Neue Roman Bold Italics"/>
              </a:rPr>
              <a:t> </a:t>
            </a:r>
            <a:r>
              <a:rPr lang="en-US" sz="3800" dirty="0" err="1">
                <a:solidFill>
                  <a:srgbClr val="000000"/>
                </a:solidFill>
                <a:latin typeface="Times Neue Roman Bold Italics"/>
              </a:rPr>
              <a:t>việc</a:t>
            </a:r>
            <a:r>
              <a:rPr lang="en-US" sz="3800" dirty="0">
                <a:solidFill>
                  <a:srgbClr val="000000"/>
                </a:solidFill>
                <a:latin typeface="Times Neue Roman Bold Italics"/>
              </a:rPr>
              <a:t> </a:t>
            </a:r>
            <a:r>
              <a:rPr lang="en-US" sz="3800" dirty="0" err="1">
                <a:solidFill>
                  <a:srgbClr val="000000"/>
                </a:solidFill>
                <a:latin typeface="Times Neue Roman Bold Italics"/>
              </a:rPr>
              <a:t>thực</a:t>
            </a:r>
            <a:r>
              <a:rPr lang="en-US" sz="3800" dirty="0">
                <a:solidFill>
                  <a:srgbClr val="000000"/>
                </a:solidFill>
                <a:latin typeface="Times Neue Roman Bold Italics"/>
              </a:rPr>
              <a:t> </a:t>
            </a:r>
            <a:r>
              <a:rPr lang="en-US" sz="3800" dirty="0" err="1">
                <a:solidFill>
                  <a:srgbClr val="000000"/>
                </a:solidFill>
                <a:latin typeface="Times Neue Roman Bold Italics"/>
              </a:rPr>
              <a:t>hiện</a:t>
            </a:r>
            <a:r>
              <a:rPr lang="en-US" sz="3800" dirty="0">
                <a:solidFill>
                  <a:srgbClr val="000000"/>
                </a:solidFill>
                <a:latin typeface="Times Neue Roman Bold Italics"/>
              </a:rPr>
              <a:t> </a:t>
            </a:r>
            <a:r>
              <a:rPr lang="en-US" sz="3800" dirty="0" err="1">
                <a:solidFill>
                  <a:srgbClr val="000000"/>
                </a:solidFill>
                <a:latin typeface="Times Neue Roman Bold Italics"/>
              </a:rPr>
              <a:t>và</a:t>
            </a:r>
            <a:r>
              <a:rPr lang="en-US" sz="3800" dirty="0">
                <a:solidFill>
                  <a:srgbClr val="000000"/>
                </a:solidFill>
                <a:latin typeface="Times Neue Roman Bold Italics"/>
              </a:rPr>
              <a:t> </a:t>
            </a:r>
            <a:r>
              <a:rPr lang="en-US" sz="3800" dirty="0" err="1">
                <a:solidFill>
                  <a:srgbClr val="000000"/>
                </a:solidFill>
                <a:latin typeface="Times Neue Roman Bold Italics"/>
              </a:rPr>
              <a:t>các</a:t>
            </a:r>
            <a:r>
              <a:rPr lang="en-US" sz="3800" dirty="0">
                <a:solidFill>
                  <a:srgbClr val="000000"/>
                </a:solidFill>
                <a:latin typeface="Times Neue Roman Bold Italics"/>
              </a:rPr>
              <a:t> </a:t>
            </a:r>
            <a:r>
              <a:rPr lang="en-US" sz="3800" dirty="0" err="1">
                <a:solidFill>
                  <a:srgbClr val="000000"/>
                </a:solidFill>
                <a:latin typeface="Times Neue Roman Bold Italics"/>
              </a:rPr>
              <a:t>hoạt</a:t>
            </a:r>
            <a:r>
              <a:rPr lang="en-US" sz="3800" dirty="0">
                <a:solidFill>
                  <a:srgbClr val="000000"/>
                </a:solidFill>
                <a:latin typeface="Times Neue Roman Bold Italics"/>
              </a:rPr>
              <a:t> </a:t>
            </a:r>
            <a:r>
              <a:rPr lang="en-US" sz="3800" dirty="0" err="1">
                <a:solidFill>
                  <a:srgbClr val="000000"/>
                </a:solidFill>
                <a:latin typeface="Times Neue Roman Bold Italics"/>
              </a:rPr>
              <a:t>động</a:t>
            </a:r>
            <a:r>
              <a:rPr lang="en-US" sz="3800" dirty="0">
                <a:solidFill>
                  <a:srgbClr val="000000"/>
                </a:solidFill>
                <a:latin typeface="Times Neue Roman Bold Italics"/>
              </a:rPr>
              <a:t> </a:t>
            </a:r>
            <a:r>
              <a:rPr lang="en-US" sz="3800" dirty="0" err="1">
                <a:solidFill>
                  <a:srgbClr val="000000"/>
                </a:solidFill>
                <a:latin typeface="Times Neue Roman Bold Italics"/>
              </a:rPr>
              <a:t>chỉ</a:t>
            </a:r>
            <a:r>
              <a:rPr lang="en-US" sz="3800" dirty="0">
                <a:solidFill>
                  <a:srgbClr val="000000"/>
                </a:solidFill>
                <a:latin typeface="Times Neue Roman Bold Italics"/>
              </a:rPr>
              <a:t> </a:t>
            </a:r>
            <a:r>
              <a:rPr lang="en-US" sz="3800" dirty="0" err="1">
                <a:solidFill>
                  <a:srgbClr val="000000"/>
                </a:solidFill>
                <a:latin typeface="Times Neue Roman Bold Italics"/>
              </a:rPr>
              <a:t>đạo</a:t>
            </a:r>
            <a:r>
              <a:rPr lang="en-US" sz="3800" dirty="0">
                <a:solidFill>
                  <a:srgbClr val="000000"/>
                </a:solidFill>
                <a:latin typeface="Times Neue Roman Bold Italics"/>
              </a:rPr>
              <a:t>, </a:t>
            </a:r>
            <a:r>
              <a:rPr lang="en-US" sz="3800" dirty="0" err="1">
                <a:solidFill>
                  <a:srgbClr val="000000"/>
                </a:solidFill>
                <a:latin typeface="Times Neue Roman Bold Italics"/>
              </a:rPr>
              <a:t>phối</a:t>
            </a:r>
            <a:r>
              <a:rPr lang="en-US" sz="3800" dirty="0">
                <a:solidFill>
                  <a:srgbClr val="000000"/>
                </a:solidFill>
                <a:latin typeface="Times Neue Roman Bold Italics"/>
              </a:rPr>
              <a:t> </a:t>
            </a:r>
            <a:r>
              <a:rPr lang="en-US" sz="3800" dirty="0" err="1">
                <a:solidFill>
                  <a:srgbClr val="000000"/>
                </a:solidFill>
                <a:latin typeface="Times Neue Roman Bold Italics"/>
              </a:rPr>
              <a:t>hợp</a:t>
            </a:r>
            <a:r>
              <a:rPr lang="en-US" sz="3800" dirty="0">
                <a:solidFill>
                  <a:srgbClr val="000000"/>
                </a:solidFill>
                <a:latin typeface="Times Neue Roman Bold Italics"/>
              </a:rPr>
              <a:t> </a:t>
            </a:r>
            <a:r>
              <a:rPr lang="en-US" sz="3800" dirty="0" err="1">
                <a:solidFill>
                  <a:srgbClr val="000000"/>
                </a:solidFill>
                <a:latin typeface="Times Neue Roman Bold Italics"/>
              </a:rPr>
              <a:t>và</a:t>
            </a:r>
            <a:r>
              <a:rPr lang="en-US" sz="3800" dirty="0">
                <a:solidFill>
                  <a:srgbClr val="000000"/>
                </a:solidFill>
                <a:latin typeface="Times Neue Roman Bold Italics"/>
              </a:rPr>
              <a:t> </a:t>
            </a:r>
            <a:r>
              <a:rPr lang="en-US" sz="3800" dirty="0" err="1">
                <a:solidFill>
                  <a:srgbClr val="000000"/>
                </a:solidFill>
                <a:latin typeface="Times Neue Roman Bold Italics"/>
              </a:rPr>
              <a:t>hỗ</a:t>
            </a:r>
            <a:r>
              <a:rPr lang="en-US" sz="3800" dirty="0">
                <a:solidFill>
                  <a:srgbClr val="000000"/>
                </a:solidFill>
                <a:latin typeface="Times Neue Roman Bold Italics"/>
              </a:rPr>
              <a:t> </a:t>
            </a:r>
            <a:r>
              <a:rPr lang="en-US" sz="3800" dirty="0" err="1">
                <a:solidFill>
                  <a:srgbClr val="000000"/>
                </a:solidFill>
                <a:latin typeface="Times Neue Roman Bold Italics"/>
              </a:rPr>
              <a:t>trợ</a:t>
            </a:r>
            <a:r>
              <a:rPr lang="en-US" sz="3800" dirty="0">
                <a:solidFill>
                  <a:srgbClr val="000000"/>
                </a:solidFill>
                <a:latin typeface="Times Neue Roman Bold Italics"/>
              </a:rPr>
              <a:t> </a:t>
            </a:r>
            <a:r>
              <a:rPr lang="en-US" sz="3800" dirty="0" err="1">
                <a:solidFill>
                  <a:srgbClr val="000000"/>
                </a:solidFill>
                <a:latin typeface="Times Neue Roman Bold Italics"/>
              </a:rPr>
              <a:t>giáo</a:t>
            </a:r>
            <a:r>
              <a:rPr lang="en-US" sz="3800" dirty="0">
                <a:solidFill>
                  <a:srgbClr val="000000"/>
                </a:solidFill>
                <a:latin typeface="Times Neue Roman Bold Italics"/>
              </a:rPr>
              <a:t> </a:t>
            </a:r>
            <a:r>
              <a:rPr lang="en-US" sz="3800" dirty="0" err="1">
                <a:solidFill>
                  <a:srgbClr val="000000"/>
                </a:solidFill>
                <a:latin typeface="Times Neue Roman Bold Italics"/>
              </a:rPr>
              <a:t>dục</a:t>
            </a:r>
            <a:r>
              <a:rPr lang="en-US" sz="3800" dirty="0">
                <a:solidFill>
                  <a:srgbClr val="000000"/>
                </a:solidFill>
                <a:latin typeface="Times Neue Roman Bold Italics"/>
              </a:rPr>
              <a:t> </a:t>
            </a:r>
            <a:r>
              <a:rPr lang="en-US" sz="3800" dirty="0" err="1">
                <a:solidFill>
                  <a:srgbClr val="000000"/>
                </a:solidFill>
                <a:latin typeface="Times Neue Roman Bold Italics"/>
              </a:rPr>
              <a:t>hoà</a:t>
            </a:r>
            <a:r>
              <a:rPr lang="en-US" sz="3800" dirty="0">
                <a:solidFill>
                  <a:srgbClr val="000000"/>
                </a:solidFill>
                <a:latin typeface="Times Neue Roman Bold Italics"/>
              </a:rPr>
              <a:t> </a:t>
            </a:r>
            <a:r>
              <a:rPr lang="en-US" sz="3800" dirty="0" err="1">
                <a:solidFill>
                  <a:srgbClr val="000000"/>
                </a:solidFill>
                <a:latin typeface="Times Neue Roman Bold Italics"/>
              </a:rPr>
              <a:t>nhập</a:t>
            </a:r>
            <a:endParaRPr lang="en-US" sz="3800" dirty="0">
              <a:solidFill>
                <a:srgbClr val="000000"/>
              </a:solidFill>
              <a:latin typeface="Times Neue Roman Bold Italics"/>
            </a:endParaRPr>
          </a:p>
          <a:p>
            <a:pPr algn="just">
              <a:lnSpc>
                <a:spcPts val="5320"/>
              </a:lnSpc>
            </a:pPr>
            <a:endParaRPr lang="en-US" sz="3800" dirty="0">
              <a:solidFill>
                <a:srgbClr val="000000"/>
              </a:solidFill>
              <a:latin typeface="Times Neue Roman Bold Italics"/>
            </a:endParaRPr>
          </a:p>
        </p:txBody>
      </p:sp>
      <p:sp>
        <p:nvSpPr>
          <p:cNvPr id="8" name="TextBox 8"/>
          <p:cNvSpPr txBox="1"/>
          <p:nvPr/>
        </p:nvSpPr>
        <p:spPr>
          <a:xfrm>
            <a:off x="1361575" y="2370504"/>
            <a:ext cx="8488174" cy="5655394"/>
          </a:xfrm>
          <a:prstGeom prst="rect">
            <a:avLst/>
          </a:prstGeom>
        </p:spPr>
        <p:txBody>
          <a:bodyPr wrap="square" lIns="0" tIns="0" rIns="0" bIns="0" rtlCol="0" anchor="t">
            <a:spAutoFit/>
          </a:bodyPr>
          <a:lstStyle/>
          <a:p>
            <a:pPr algn="just">
              <a:lnSpc>
                <a:spcPts val="4480"/>
              </a:lnSpc>
            </a:pPr>
            <a:r>
              <a:rPr lang="en-US" sz="2800" dirty="0">
                <a:solidFill>
                  <a:srgbClr val="000000"/>
                </a:solidFill>
                <a:latin typeface="Times Neue Roman Bold"/>
              </a:rPr>
              <a:t>- </a:t>
            </a:r>
            <a:r>
              <a:rPr lang="en-US" sz="2800" dirty="0" err="1" smtClean="0">
                <a:solidFill>
                  <a:srgbClr val="000000"/>
                </a:solidFill>
                <a:latin typeface="Times Neue Roman Bold"/>
              </a:rPr>
              <a:t>Việc</a:t>
            </a:r>
            <a:r>
              <a:rPr lang="en-US" sz="2800" dirty="0" smtClean="0">
                <a:solidFill>
                  <a:srgbClr val="000000"/>
                </a:solidFill>
                <a:latin typeface="Times Neue Roman Bold"/>
              </a:rPr>
              <a:t> </a:t>
            </a:r>
            <a:r>
              <a:rPr lang="en-US" sz="2800" dirty="0" err="1">
                <a:solidFill>
                  <a:srgbClr val="000000"/>
                </a:solidFill>
                <a:latin typeface="Times Neue Roman Bold"/>
              </a:rPr>
              <a:t>tôn</a:t>
            </a:r>
            <a:r>
              <a:rPr lang="en-US" sz="2800" dirty="0">
                <a:solidFill>
                  <a:srgbClr val="000000"/>
                </a:solidFill>
                <a:latin typeface="Times Neue Roman Bold"/>
              </a:rPr>
              <a:t> </a:t>
            </a:r>
            <a:r>
              <a:rPr lang="en-US" sz="2800" dirty="0" err="1">
                <a:solidFill>
                  <a:srgbClr val="000000"/>
                </a:solidFill>
                <a:latin typeface="Times Neue Roman Bold"/>
              </a:rPr>
              <a:t>trọng</a:t>
            </a:r>
            <a:r>
              <a:rPr lang="en-US" sz="2800" dirty="0">
                <a:solidFill>
                  <a:srgbClr val="000000"/>
                </a:solidFill>
                <a:latin typeface="Times Neue Roman Bold"/>
              </a:rPr>
              <a:t> </a:t>
            </a:r>
            <a:r>
              <a:rPr lang="en-US" sz="2800" dirty="0" err="1">
                <a:solidFill>
                  <a:srgbClr val="000000"/>
                </a:solidFill>
                <a:latin typeface="Times Neue Roman Bold"/>
              </a:rPr>
              <a:t>và</a:t>
            </a:r>
            <a:r>
              <a:rPr lang="en-US" sz="2800" dirty="0">
                <a:solidFill>
                  <a:srgbClr val="000000"/>
                </a:solidFill>
                <a:latin typeface="Times Neue Roman Bold"/>
              </a:rPr>
              <a:t> </a:t>
            </a:r>
            <a:r>
              <a:rPr lang="en-US" sz="2800" dirty="0" err="1">
                <a:solidFill>
                  <a:srgbClr val="000000"/>
                </a:solidFill>
                <a:latin typeface="Times Neue Roman Bold"/>
              </a:rPr>
              <a:t>thực</a:t>
            </a:r>
            <a:r>
              <a:rPr lang="en-US" sz="2800" dirty="0">
                <a:solidFill>
                  <a:srgbClr val="000000"/>
                </a:solidFill>
                <a:latin typeface="Times Neue Roman Bold"/>
              </a:rPr>
              <a:t> </a:t>
            </a:r>
            <a:r>
              <a:rPr lang="en-US" sz="2800" dirty="0" err="1">
                <a:solidFill>
                  <a:srgbClr val="000000"/>
                </a:solidFill>
                <a:latin typeface="Times Neue Roman Bold"/>
              </a:rPr>
              <a:t>hiện</a:t>
            </a:r>
            <a:r>
              <a:rPr lang="en-US" sz="2800" dirty="0">
                <a:solidFill>
                  <a:srgbClr val="000000"/>
                </a:solidFill>
                <a:latin typeface="Times Neue Roman Bold"/>
              </a:rPr>
              <a:t> </a:t>
            </a:r>
            <a:r>
              <a:rPr lang="en-US" sz="2800" dirty="0" err="1">
                <a:solidFill>
                  <a:srgbClr val="000000"/>
                </a:solidFill>
                <a:latin typeface="Times Neue Roman Bold"/>
              </a:rPr>
              <a:t>các</a:t>
            </a:r>
            <a:r>
              <a:rPr lang="en-US" sz="2800" dirty="0">
                <a:solidFill>
                  <a:srgbClr val="000000"/>
                </a:solidFill>
                <a:latin typeface="Times Neue Roman Bold"/>
              </a:rPr>
              <a:t> </a:t>
            </a:r>
            <a:r>
              <a:rPr lang="en-US" sz="2800" dirty="0" err="1">
                <a:solidFill>
                  <a:srgbClr val="000000"/>
                </a:solidFill>
                <a:latin typeface="Times Neue Roman Bold"/>
              </a:rPr>
              <a:t>quyền</a:t>
            </a:r>
            <a:r>
              <a:rPr lang="en-US" sz="2800" dirty="0">
                <a:solidFill>
                  <a:srgbClr val="000000"/>
                </a:solidFill>
                <a:latin typeface="Times Neue Roman Bold"/>
              </a:rPr>
              <a:t> </a:t>
            </a:r>
            <a:r>
              <a:rPr lang="en-US" sz="2800" dirty="0" err="1">
                <a:solidFill>
                  <a:srgbClr val="000000"/>
                </a:solidFill>
                <a:latin typeface="Times Neue Roman Bold"/>
              </a:rPr>
              <a:t>của</a:t>
            </a:r>
            <a:r>
              <a:rPr lang="en-US" sz="2800" dirty="0">
                <a:solidFill>
                  <a:srgbClr val="000000"/>
                </a:solidFill>
                <a:latin typeface="Times Neue Roman Bold"/>
              </a:rPr>
              <a:t> </a:t>
            </a:r>
            <a:r>
              <a:rPr lang="en-US" sz="2800" dirty="0" err="1">
                <a:solidFill>
                  <a:srgbClr val="000000"/>
                </a:solidFill>
                <a:latin typeface="Times Neue Roman Bold"/>
              </a:rPr>
              <a:t>người</a:t>
            </a:r>
            <a:r>
              <a:rPr lang="en-US" sz="2800" dirty="0">
                <a:solidFill>
                  <a:srgbClr val="000000"/>
                </a:solidFill>
                <a:latin typeface="Times Neue Roman Bold"/>
              </a:rPr>
              <a:t> </a:t>
            </a:r>
            <a:r>
              <a:rPr lang="en-US" sz="2800" dirty="0" err="1">
                <a:solidFill>
                  <a:srgbClr val="000000"/>
                </a:solidFill>
                <a:latin typeface="Times Neue Roman Bold"/>
              </a:rPr>
              <a:t>khuyết</a:t>
            </a:r>
            <a:r>
              <a:rPr lang="en-US" sz="2800" dirty="0">
                <a:solidFill>
                  <a:srgbClr val="000000"/>
                </a:solidFill>
                <a:latin typeface="Times Neue Roman Bold"/>
              </a:rPr>
              <a:t> </a:t>
            </a:r>
            <a:r>
              <a:rPr lang="en-US" sz="2800" dirty="0" err="1">
                <a:solidFill>
                  <a:srgbClr val="000000"/>
                </a:solidFill>
                <a:latin typeface="Times Neue Roman Bold"/>
              </a:rPr>
              <a:t>tật</a:t>
            </a:r>
            <a:r>
              <a:rPr lang="en-US" sz="2800" dirty="0">
                <a:solidFill>
                  <a:srgbClr val="000000"/>
                </a:solidFill>
                <a:latin typeface="Times Neue Roman Bold"/>
              </a:rPr>
              <a:t>; </a:t>
            </a:r>
            <a:r>
              <a:rPr lang="en-US" sz="2800" dirty="0" err="1">
                <a:solidFill>
                  <a:srgbClr val="000000"/>
                </a:solidFill>
                <a:latin typeface="Times Neue Roman Bold"/>
              </a:rPr>
              <a:t>bảo</a:t>
            </a:r>
            <a:r>
              <a:rPr lang="en-US" sz="2800" dirty="0">
                <a:solidFill>
                  <a:srgbClr val="000000"/>
                </a:solidFill>
                <a:latin typeface="Times Neue Roman Bold"/>
              </a:rPr>
              <a:t> </a:t>
            </a:r>
            <a:r>
              <a:rPr lang="en-US" sz="2800" dirty="0" err="1">
                <a:solidFill>
                  <a:srgbClr val="000000"/>
                </a:solidFill>
                <a:latin typeface="Times Neue Roman Bold"/>
              </a:rPr>
              <a:t>mật</a:t>
            </a:r>
            <a:r>
              <a:rPr lang="en-US" sz="2800" dirty="0">
                <a:solidFill>
                  <a:srgbClr val="000000"/>
                </a:solidFill>
                <a:latin typeface="Times Neue Roman Bold"/>
              </a:rPr>
              <a:t> </a:t>
            </a:r>
            <a:r>
              <a:rPr lang="en-US" sz="2800" dirty="0" err="1">
                <a:solidFill>
                  <a:srgbClr val="000000"/>
                </a:solidFill>
                <a:latin typeface="Times Neue Roman Bold"/>
              </a:rPr>
              <a:t>thông</a:t>
            </a:r>
            <a:r>
              <a:rPr lang="en-US" sz="2800" dirty="0">
                <a:solidFill>
                  <a:srgbClr val="000000"/>
                </a:solidFill>
                <a:latin typeface="Times Neue Roman Bold"/>
              </a:rPr>
              <a:t> tin </a:t>
            </a:r>
            <a:r>
              <a:rPr lang="en-US" sz="2800" dirty="0" err="1">
                <a:solidFill>
                  <a:srgbClr val="000000"/>
                </a:solidFill>
                <a:latin typeface="Times Neue Roman Bold"/>
              </a:rPr>
              <a:t>về</a:t>
            </a:r>
            <a:r>
              <a:rPr lang="en-US" sz="2800" dirty="0">
                <a:solidFill>
                  <a:srgbClr val="000000"/>
                </a:solidFill>
                <a:latin typeface="Times Neue Roman Bold"/>
              </a:rPr>
              <a:t> </a:t>
            </a:r>
            <a:r>
              <a:rPr lang="en-US" sz="2800" dirty="0" err="1">
                <a:solidFill>
                  <a:srgbClr val="000000"/>
                </a:solidFill>
                <a:latin typeface="Times Neue Roman Bold"/>
              </a:rPr>
              <a:t>tình</a:t>
            </a:r>
            <a:r>
              <a:rPr lang="en-US" sz="2800" dirty="0">
                <a:solidFill>
                  <a:srgbClr val="000000"/>
                </a:solidFill>
                <a:latin typeface="Times Neue Roman Bold"/>
              </a:rPr>
              <a:t> </a:t>
            </a:r>
            <a:r>
              <a:rPr lang="en-US" sz="2800" dirty="0" err="1">
                <a:solidFill>
                  <a:srgbClr val="000000"/>
                </a:solidFill>
                <a:latin typeface="Times Neue Roman Bold"/>
              </a:rPr>
              <a:t>trạng</a:t>
            </a:r>
            <a:r>
              <a:rPr lang="en-US" sz="2800" dirty="0">
                <a:solidFill>
                  <a:srgbClr val="000000"/>
                </a:solidFill>
                <a:latin typeface="Times Neue Roman Bold"/>
              </a:rPr>
              <a:t> </a:t>
            </a:r>
            <a:r>
              <a:rPr lang="en-US" sz="2800" dirty="0" err="1">
                <a:solidFill>
                  <a:srgbClr val="000000"/>
                </a:solidFill>
                <a:latin typeface="Times Neue Roman Bold"/>
              </a:rPr>
              <a:t>khuyết</a:t>
            </a:r>
            <a:r>
              <a:rPr lang="en-US" sz="2800" dirty="0">
                <a:solidFill>
                  <a:srgbClr val="000000"/>
                </a:solidFill>
                <a:latin typeface="Times Neue Roman Bold"/>
              </a:rPr>
              <a:t> </a:t>
            </a:r>
            <a:r>
              <a:rPr lang="en-US" sz="2800" dirty="0" err="1">
                <a:solidFill>
                  <a:srgbClr val="000000"/>
                </a:solidFill>
                <a:latin typeface="Times Neue Roman Bold"/>
              </a:rPr>
              <a:t>tật</a:t>
            </a:r>
            <a:r>
              <a:rPr lang="en-US" sz="2800" dirty="0">
                <a:solidFill>
                  <a:srgbClr val="000000"/>
                </a:solidFill>
                <a:latin typeface="Times Neue Roman Bold"/>
              </a:rPr>
              <a:t>.</a:t>
            </a:r>
          </a:p>
          <a:p>
            <a:pPr algn="just">
              <a:lnSpc>
                <a:spcPts val="4480"/>
              </a:lnSpc>
            </a:pPr>
            <a:r>
              <a:rPr lang="en-US" sz="2800" dirty="0">
                <a:solidFill>
                  <a:srgbClr val="000000"/>
                </a:solidFill>
                <a:latin typeface="Times Neue Roman Bold"/>
              </a:rPr>
              <a:t>- </a:t>
            </a:r>
            <a:r>
              <a:rPr lang="en-US" sz="2800" dirty="0" err="1">
                <a:solidFill>
                  <a:srgbClr val="000000"/>
                </a:solidFill>
                <a:latin typeface="Times Neue Roman Bold"/>
              </a:rPr>
              <a:t>Có</a:t>
            </a:r>
            <a:r>
              <a:rPr lang="en-US" sz="2800" dirty="0">
                <a:solidFill>
                  <a:srgbClr val="000000"/>
                </a:solidFill>
                <a:latin typeface="Times Neue Roman Bold"/>
              </a:rPr>
              <a:t> </a:t>
            </a:r>
            <a:r>
              <a:rPr lang="en-US" sz="2800" dirty="0" err="1">
                <a:solidFill>
                  <a:srgbClr val="000000"/>
                </a:solidFill>
                <a:latin typeface="Times Neue Roman Bold"/>
              </a:rPr>
              <a:t>sự</a:t>
            </a:r>
            <a:r>
              <a:rPr lang="en-US" sz="2800" dirty="0">
                <a:solidFill>
                  <a:srgbClr val="000000"/>
                </a:solidFill>
                <a:latin typeface="Times Neue Roman Bold"/>
              </a:rPr>
              <a:t> </a:t>
            </a:r>
            <a:r>
              <a:rPr lang="en-US" sz="2800" dirty="0" err="1">
                <a:solidFill>
                  <a:srgbClr val="000000"/>
                </a:solidFill>
                <a:latin typeface="Times Neue Roman Bold"/>
              </a:rPr>
              <a:t>phối</a:t>
            </a:r>
            <a:r>
              <a:rPr lang="en-US" sz="2800" dirty="0">
                <a:solidFill>
                  <a:srgbClr val="000000"/>
                </a:solidFill>
                <a:latin typeface="Times Neue Roman Bold"/>
              </a:rPr>
              <a:t> </a:t>
            </a:r>
            <a:r>
              <a:rPr lang="en-US" sz="2800" dirty="0" err="1">
                <a:solidFill>
                  <a:srgbClr val="000000"/>
                </a:solidFill>
                <a:latin typeface="Times Neue Roman Bold"/>
              </a:rPr>
              <a:t>hợp</a:t>
            </a:r>
            <a:r>
              <a:rPr lang="en-US" sz="2800" dirty="0">
                <a:solidFill>
                  <a:srgbClr val="000000"/>
                </a:solidFill>
                <a:latin typeface="Times Neue Roman Bold"/>
              </a:rPr>
              <a:t> </a:t>
            </a:r>
            <a:r>
              <a:rPr lang="en-US" sz="2800" dirty="0" err="1">
                <a:solidFill>
                  <a:srgbClr val="000000"/>
                </a:solidFill>
                <a:latin typeface="Times Neue Roman Bold"/>
              </a:rPr>
              <a:t>giữa</a:t>
            </a:r>
            <a:r>
              <a:rPr lang="en-US" sz="2800" dirty="0">
                <a:solidFill>
                  <a:srgbClr val="000000"/>
                </a:solidFill>
                <a:latin typeface="Times Neue Roman Bold"/>
              </a:rPr>
              <a:t> </a:t>
            </a:r>
            <a:r>
              <a:rPr lang="en-US" sz="2800" dirty="0" err="1">
                <a:solidFill>
                  <a:srgbClr val="000000"/>
                </a:solidFill>
                <a:latin typeface="Times Neue Roman Bold"/>
              </a:rPr>
              <a:t>giáo</a:t>
            </a:r>
            <a:r>
              <a:rPr lang="en-US" sz="2800" dirty="0">
                <a:solidFill>
                  <a:srgbClr val="000000"/>
                </a:solidFill>
                <a:latin typeface="Times Neue Roman Bold"/>
              </a:rPr>
              <a:t> </a:t>
            </a:r>
            <a:r>
              <a:rPr lang="en-US" sz="2800" dirty="0" err="1">
                <a:solidFill>
                  <a:srgbClr val="000000"/>
                </a:solidFill>
                <a:latin typeface="Times Neue Roman Bold"/>
              </a:rPr>
              <a:t>viên</a:t>
            </a:r>
            <a:r>
              <a:rPr lang="en-US" sz="2800" dirty="0">
                <a:solidFill>
                  <a:srgbClr val="000000"/>
                </a:solidFill>
                <a:latin typeface="Times Neue Roman Bold"/>
              </a:rPr>
              <a:t>, </a:t>
            </a:r>
            <a:r>
              <a:rPr lang="en-US" sz="2800" dirty="0" err="1">
                <a:solidFill>
                  <a:srgbClr val="000000"/>
                </a:solidFill>
                <a:latin typeface="Times Neue Roman Bold"/>
              </a:rPr>
              <a:t>cán</a:t>
            </a:r>
            <a:r>
              <a:rPr lang="en-US" sz="2800" dirty="0">
                <a:solidFill>
                  <a:srgbClr val="000000"/>
                </a:solidFill>
                <a:latin typeface="Times Neue Roman Bold"/>
              </a:rPr>
              <a:t> </a:t>
            </a:r>
            <a:r>
              <a:rPr lang="en-US" sz="2800" dirty="0" err="1">
                <a:solidFill>
                  <a:srgbClr val="000000"/>
                </a:solidFill>
                <a:latin typeface="Times Neue Roman Bold"/>
              </a:rPr>
              <a:t>bộ</a:t>
            </a:r>
            <a:r>
              <a:rPr lang="en-US" sz="2800" dirty="0">
                <a:solidFill>
                  <a:srgbClr val="000000"/>
                </a:solidFill>
                <a:latin typeface="Times Neue Roman Bold"/>
              </a:rPr>
              <a:t> </a:t>
            </a:r>
            <a:r>
              <a:rPr lang="en-US" sz="2800" dirty="0" err="1">
                <a:solidFill>
                  <a:srgbClr val="000000"/>
                </a:solidFill>
                <a:latin typeface="Times Neue Roman Bold"/>
              </a:rPr>
              <a:t>quản</a:t>
            </a:r>
            <a:r>
              <a:rPr lang="en-US" sz="2800" dirty="0">
                <a:solidFill>
                  <a:srgbClr val="000000"/>
                </a:solidFill>
                <a:latin typeface="Times Neue Roman Bold"/>
              </a:rPr>
              <a:t> </a:t>
            </a:r>
            <a:r>
              <a:rPr lang="en-US" sz="2800" dirty="0" err="1">
                <a:solidFill>
                  <a:srgbClr val="000000"/>
                </a:solidFill>
                <a:latin typeface="Times Neue Roman Bold"/>
              </a:rPr>
              <a:t>lí</a:t>
            </a:r>
            <a:r>
              <a:rPr lang="en-US" sz="2800" dirty="0">
                <a:solidFill>
                  <a:srgbClr val="000000"/>
                </a:solidFill>
                <a:latin typeface="Times Neue Roman Bold"/>
              </a:rPr>
              <a:t>, </a:t>
            </a:r>
            <a:r>
              <a:rPr lang="en-US" sz="2800" dirty="0" err="1">
                <a:solidFill>
                  <a:srgbClr val="000000"/>
                </a:solidFill>
                <a:latin typeface="Times Neue Roman Bold"/>
              </a:rPr>
              <a:t>gia</a:t>
            </a:r>
            <a:r>
              <a:rPr lang="en-US" sz="2800" dirty="0">
                <a:solidFill>
                  <a:srgbClr val="000000"/>
                </a:solidFill>
                <a:latin typeface="Times Neue Roman Bold"/>
              </a:rPr>
              <a:t> </a:t>
            </a:r>
            <a:r>
              <a:rPr lang="en-US" sz="2800" dirty="0" err="1">
                <a:solidFill>
                  <a:srgbClr val="000000"/>
                </a:solidFill>
                <a:latin typeface="Times Neue Roman Bold"/>
              </a:rPr>
              <a:t>đình</a:t>
            </a:r>
            <a:r>
              <a:rPr lang="en-US" sz="2800" dirty="0">
                <a:solidFill>
                  <a:srgbClr val="000000"/>
                </a:solidFill>
                <a:latin typeface="Times Neue Roman Bold"/>
              </a:rPr>
              <a:t> </a:t>
            </a:r>
            <a:r>
              <a:rPr lang="en-US" sz="2800" dirty="0" err="1">
                <a:solidFill>
                  <a:srgbClr val="000000"/>
                </a:solidFill>
                <a:latin typeface="Times Neue Roman Bold"/>
              </a:rPr>
              <a:t>và</a:t>
            </a:r>
            <a:r>
              <a:rPr lang="en-US" sz="2800" dirty="0">
                <a:solidFill>
                  <a:srgbClr val="000000"/>
                </a:solidFill>
                <a:latin typeface="Times Neue Roman Bold"/>
              </a:rPr>
              <a:t> </a:t>
            </a:r>
            <a:r>
              <a:rPr lang="en-US" sz="2800" dirty="0" err="1">
                <a:solidFill>
                  <a:srgbClr val="000000"/>
                </a:solidFill>
                <a:latin typeface="Times Neue Roman Bold"/>
              </a:rPr>
              <a:t>các</a:t>
            </a:r>
            <a:r>
              <a:rPr lang="en-US" sz="2800" dirty="0">
                <a:solidFill>
                  <a:srgbClr val="000000"/>
                </a:solidFill>
                <a:latin typeface="Times Neue Roman Bold"/>
              </a:rPr>
              <a:t> </a:t>
            </a:r>
            <a:r>
              <a:rPr lang="en-US" sz="2800" dirty="0" err="1">
                <a:solidFill>
                  <a:srgbClr val="000000"/>
                </a:solidFill>
                <a:latin typeface="Times Neue Roman Bold"/>
              </a:rPr>
              <a:t>tổ</a:t>
            </a:r>
            <a:r>
              <a:rPr lang="en-US" sz="2800" dirty="0">
                <a:solidFill>
                  <a:srgbClr val="000000"/>
                </a:solidFill>
                <a:latin typeface="Times Neue Roman Bold"/>
              </a:rPr>
              <a:t> </a:t>
            </a:r>
            <a:r>
              <a:rPr lang="en-US" sz="2800" dirty="0" err="1">
                <a:solidFill>
                  <a:srgbClr val="000000"/>
                </a:solidFill>
                <a:latin typeface="Times Neue Roman Bold"/>
              </a:rPr>
              <a:t>chức</a:t>
            </a:r>
            <a:r>
              <a:rPr lang="en-US" sz="2800" dirty="0">
                <a:solidFill>
                  <a:srgbClr val="000000"/>
                </a:solidFill>
                <a:latin typeface="Times Neue Roman Bold"/>
              </a:rPr>
              <a:t>, </a:t>
            </a:r>
            <a:r>
              <a:rPr lang="en-US" sz="2800" dirty="0" err="1">
                <a:solidFill>
                  <a:srgbClr val="000000"/>
                </a:solidFill>
                <a:latin typeface="Times Neue Roman Bold"/>
              </a:rPr>
              <a:t>cá</a:t>
            </a:r>
            <a:r>
              <a:rPr lang="en-US" sz="2800" dirty="0">
                <a:solidFill>
                  <a:srgbClr val="000000"/>
                </a:solidFill>
                <a:latin typeface="Times Neue Roman Bold"/>
              </a:rPr>
              <a:t> </a:t>
            </a:r>
            <a:r>
              <a:rPr lang="en-US" sz="2800" dirty="0" err="1">
                <a:solidFill>
                  <a:srgbClr val="000000"/>
                </a:solidFill>
                <a:latin typeface="Times Neue Roman Bold"/>
              </a:rPr>
              <a:t>nhân</a:t>
            </a:r>
            <a:r>
              <a:rPr lang="en-US" sz="2800" dirty="0">
                <a:solidFill>
                  <a:srgbClr val="000000"/>
                </a:solidFill>
                <a:latin typeface="Times Neue Roman Bold"/>
              </a:rPr>
              <a:t> </a:t>
            </a:r>
            <a:r>
              <a:rPr lang="en-US" sz="2800" dirty="0" err="1">
                <a:solidFill>
                  <a:srgbClr val="000000"/>
                </a:solidFill>
                <a:latin typeface="Times Neue Roman Bold"/>
              </a:rPr>
              <a:t>có</a:t>
            </a:r>
            <a:r>
              <a:rPr lang="en-US" sz="2800" dirty="0">
                <a:solidFill>
                  <a:srgbClr val="000000"/>
                </a:solidFill>
                <a:latin typeface="Times Neue Roman Bold"/>
              </a:rPr>
              <a:t> </a:t>
            </a:r>
            <a:r>
              <a:rPr lang="en-US" sz="2800" dirty="0" err="1">
                <a:solidFill>
                  <a:srgbClr val="000000"/>
                </a:solidFill>
                <a:latin typeface="Times Neue Roman Bold"/>
              </a:rPr>
              <a:t>liên</a:t>
            </a:r>
            <a:r>
              <a:rPr lang="en-US" sz="2800" dirty="0">
                <a:solidFill>
                  <a:srgbClr val="000000"/>
                </a:solidFill>
                <a:latin typeface="Times Neue Roman Bold"/>
              </a:rPr>
              <a:t> </a:t>
            </a:r>
            <a:r>
              <a:rPr lang="en-US" sz="2800" dirty="0" err="1">
                <a:solidFill>
                  <a:srgbClr val="000000"/>
                </a:solidFill>
                <a:latin typeface="Times Neue Roman Bold"/>
              </a:rPr>
              <a:t>quan</a:t>
            </a:r>
            <a:r>
              <a:rPr lang="en-US" sz="2800" dirty="0">
                <a:solidFill>
                  <a:srgbClr val="000000"/>
                </a:solidFill>
                <a:latin typeface="Times Neue Roman Bold"/>
              </a:rPr>
              <a:t> </a:t>
            </a:r>
            <a:r>
              <a:rPr lang="en-US" sz="2800" dirty="0" err="1">
                <a:solidFill>
                  <a:srgbClr val="000000"/>
                </a:solidFill>
                <a:latin typeface="Times Neue Roman Bold"/>
              </a:rPr>
              <a:t>để</a:t>
            </a:r>
            <a:r>
              <a:rPr lang="en-US" sz="2800" dirty="0">
                <a:solidFill>
                  <a:srgbClr val="000000"/>
                </a:solidFill>
                <a:latin typeface="Times Neue Roman Bold"/>
              </a:rPr>
              <a:t> </a:t>
            </a:r>
            <a:r>
              <a:rPr lang="en-US" sz="2800" dirty="0" err="1">
                <a:solidFill>
                  <a:srgbClr val="000000"/>
                </a:solidFill>
                <a:latin typeface="Times Neue Roman Bold"/>
              </a:rPr>
              <a:t>xây</a:t>
            </a:r>
            <a:r>
              <a:rPr lang="en-US" sz="2800" dirty="0">
                <a:solidFill>
                  <a:srgbClr val="000000"/>
                </a:solidFill>
                <a:latin typeface="Times Neue Roman Bold"/>
              </a:rPr>
              <a:t> </a:t>
            </a:r>
            <a:r>
              <a:rPr lang="en-US" sz="2800" dirty="0" err="1">
                <a:solidFill>
                  <a:srgbClr val="000000"/>
                </a:solidFill>
                <a:latin typeface="Times Neue Roman Bold"/>
              </a:rPr>
              <a:t>dựng</a:t>
            </a:r>
            <a:r>
              <a:rPr lang="en-US" sz="2800" dirty="0">
                <a:solidFill>
                  <a:srgbClr val="000000"/>
                </a:solidFill>
                <a:latin typeface="Times Neue Roman Bold"/>
              </a:rPr>
              <a:t> </a:t>
            </a:r>
            <a:r>
              <a:rPr lang="en-US" sz="2800" dirty="0" err="1">
                <a:solidFill>
                  <a:srgbClr val="000000"/>
                </a:solidFill>
                <a:latin typeface="Times Neue Roman Bold"/>
              </a:rPr>
              <a:t>môi</a:t>
            </a:r>
            <a:r>
              <a:rPr lang="en-US" sz="2800" dirty="0">
                <a:solidFill>
                  <a:srgbClr val="000000"/>
                </a:solidFill>
                <a:latin typeface="Times Neue Roman Bold"/>
              </a:rPr>
              <a:t> </a:t>
            </a:r>
            <a:r>
              <a:rPr lang="en-US" sz="2800" dirty="0" err="1">
                <a:solidFill>
                  <a:srgbClr val="000000"/>
                </a:solidFill>
                <a:latin typeface="Times Neue Roman Bold"/>
              </a:rPr>
              <a:t>trường</a:t>
            </a:r>
            <a:r>
              <a:rPr lang="en-US" sz="2800" dirty="0">
                <a:solidFill>
                  <a:srgbClr val="000000"/>
                </a:solidFill>
                <a:latin typeface="Times Neue Roman Bold"/>
              </a:rPr>
              <a:t> </a:t>
            </a:r>
            <a:r>
              <a:rPr lang="en-US" sz="2800" dirty="0" err="1">
                <a:solidFill>
                  <a:srgbClr val="000000"/>
                </a:solidFill>
                <a:latin typeface="Times Neue Roman Bold"/>
              </a:rPr>
              <a:t>giáo</a:t>
            </a:r>
            <a:r>
              <a:rPr lang="en-US" sz="2800" dirty="0">
                <a:solidFill>
                  <a:srgbClr val="000000"/>
                </a:solidFill>
                <a:latin typeface="Times Neue Roman Bold"/>
              </a:rPr>
              <a:t> </a:t>
            </a:r>
            <a:r>
              <a:rPr lang="en-US" sz="2800" dirty="0" err="1">
                <a:solidFill>
                  <a:srgbClr val="000000"/>
                </a:solidFill>
                <a:latin typeface="Times Neue Roman Bold"/>
              </a:rPr>
              <a:t>dục</a:t>
            </a:r>
            <a:r>
              <a:rPr lang="en-US" sz="2800" dirty="0">
                <a:solidFill>
                  <a:srgbClr val="000000"/>
                </a:solidFill>
                <a:latin typeface="Times Neue Roman Bold"/>
              </a:rPr>
              <a:t> </a:t>
            </a:r>
            <a:r>
              <a:rPr lang="en-US" sz="2800" dirty="0" err="1">
                <a:solidFill>
                  <a:srgbClr val="000000"/>
                </a:solidFill>
                <a:latin typeface="Times Neue Roman Bold"/>
              </a:rPr>
              <a:t>hoà</a:t>
            </a:r>
            <a:r>
              <a:rPr lang="en-US" sz="2800" dirty="0">
                <a:solidFill>
                  <a:srgbClr val="000000"/>
                </a:solidFill>
                <a:latin typeface="Times Neue Roman Bold"/>
              </a:rPr>
              <a:t> </a:t>
            </a:r>
            <a:r>
              <a:rPr lang="en-US" sz="2800" dirty="0" err="1">
                <a:solidFill>
                  <a:srgbClr val="000000"/>
                </a:solidFill>
                <a:latin typeface="Times Neue Roman Bold"/>
              </a:rPr>
              <a:t>nhập</a:t>
            </a:r>
            <a:r>
              <a:rPr lang="en-US" sz="2800" dirty="0">
                <a:solidFill>
                  <a:srgbClr val="000000"/>
                </a:solidFill>
                <a:latin typeface="Times Neue Roman Bold"/>
              </a:rPr>
              <a:t>, </a:t>
            </a:r>
            <a:r>
              <a:rPr lang="en-US" sz="2800" dirty="0" err="1">
                <a:solidFill>
                  <a:srgbClr val="000000"/>
                </a:solidFill>
                <a:latin typeface="Times Neue Roman Bold"/>
              </a:rPr>
              <a:t>thân</a:t>
            </a:r>
            <a:r>
              <a:rPr lang="en-US" sz="2800" dirty="0">
                <a:solidFill>
                  <a:srgbClr val="000000"/>
                </a:solidFill>
                <a:latin typeface="Times Neue Roman Bold"/>
              </a:rPr>
              <a:t> </a:t>
            </a:r>
            <a:r>
              <a:rPr lang="en-US" sz="2800" dirty="0" err="1">
                <a:solidFill>
                  <a:srgbClr val="000000"/>
                </a:solidFill>
                <a:latin typeface="Times Neue Roman Bold"/>
              </a:rPr>
              <a:t>thiện</a:t>
            </a:r>
            <a:r>
              <a:rPr lang="en-US" sz="2800" dirty="0">
                <a:solidFill>
                  <a:srgbClr val="000000"/>
                </a:solidFill>
                <a:latin typeface="Times Neue Roman Bold"/>
              </a:rPr>
              <a:t> </a:t>
            </a:r>
            <a:r>
              <a:rPr lang="en-US" sz="2800" dirty="0" err="1">
                <a:solidFill>
                  <a:srgbClr val="000000"/>
                </a:solidFill>
                <a:latin typeface="Times Neue Roman Bold"/>
              </a:rPr>
              <a:t>đối</a:t>
            </a:r>
            <a:r>
              <a:rPr lang="en-US" sz="2800" dirty="0">
                <a:solidFill>
                  <a:srgbClr val="000000"/>
                </a:solidFill>
                <a:latin typeface="Times Neue Roman Bold"/>
              </a:rPr>
              <a:t> </a:t>
            </a:r>
            <a:r>
              <a:rPr lang="en-US" sz="2800" dirty="0" err="1">
                <a:solidFill>
                  <a:srgbClr val="000000"/>
                </a:solidFill>
                <a:latin typeface="Times Neue Roman Bold"/>
              </a:rPr>
              <a:t>với</a:t>
            </a:r>
            <a:r>
              <a:rPr lang="en-US" sz="2800" dirty="0">
                <a:solidFill>
                  <a:srgbClr val="000000"/>
                </a:solidFill>
                <a:latin typeface="Times Neue Roman Bold"/>
              </a:rPr>
              <a:t> </a:t>
            </a:r>
            <a:r>
              <a:rPr lang="en-US" sz="2800" dirty="0" err="1">
                <a:solidFill>
                  <a:srgbClr val="000000"/>
                </a:solidFill>
                <a:latin typeface="Times Neue Roman Bold"/>
              </a:rPr>
              <a:t>người</a:t>
            </a:r>
            <a:r>
              <a:rPr lang="en-US" sz="2800" dirty="0">
                <a:solidFill>
                  <a:srgbClr val="000000"/>
                </a:solidFill>
                <a:latin typeface="Times Neue Roman Bold"/>
              </a:rPr>
              <a:t> </a:t>
            </a:r>
            <a:r>
              <a:rPr lang="en-US" sz="2800" dirty="0" err="1">
                <a:solidFill>
                  <a:srgbClr val="000000"/>
                </a:solidFill>
                <a:latin typeface="Times Neue Roman Bold"/>
              </a:rPr>
              <a:t>khuyết</a:t>
            </a:r>
            <a:r>
              <a:rPr lang="en-US" sz="2800" dirty="0">
                <a:solidFill>
                  <a:srgbClr val="000000"/>
                </a:solidFill>
                <a:latin typeface="Times Neue Roman Bold"/>
              </a:rPr>
              <a:t> </a:t>
            </a:r>
            <a:r>
              <a:rPr lang="en-US" sz="2800" dirty="0" err="1">
                <a:solidFill>
                  <a:srgbClr val="000000"/>
                </a:solidFill>
                <a:latin typeface="Times Neue Roman Bold"/>
              </a:rPr>
              <a:t>tật</a:t>
            </a:r>
            <a:r>
              <a:rPr lang="en-US" sz="2800" dirty="0">
                <a:solidFill>
                  <a:srgbClr val="000000"/>
                </a:solidFill>
                <a:latin typeface="Times Neue Roman Bold"/>
              </a:rPr>
              <a:t>.</a:t>
            </a:r>
          </a:p>
          <a:p>
            <a:pPr algn="just">
              <a:lnSpc>
                <a:spcPts val="4199"/>
              </a:lnSpc>
            </a:pPr>
            <a:r>
              <a:rPr lang="en-US" sz="2800" dirty="0">
                <a:solidFill>
                  <a:srgbClr val="000000"/>
                </a:solidFill>
                <a:latin typeface="Times Neue Roman Bold"/>
              </a:rPr>
              <a:t>- </a:t>
            </a:r>
            <a:r>
              <a:rPr lang="en-US" sz="2800" dirty="0" err="1">
                <a:solidFill>
                  <a:srgbClr val="000000"/>
                </a:solidFill>
                <a:latin typeface="Times Neue Roman Bold"/>
              </a:rPr>
              <a:t>Có</a:t>
            </a:r>
            <a:r>
              <a:rPr lang="en-US" sz="2800" dirty="0">
                <a:solidFill>
                  <a:srgbClr val="000000"/>
                </a:solidFill>
                <a:latin typeface="Times Neue Roman Bold"/>
              </a:rPr>
              <a:t> </a:t>
            </a:r>
            <a:r>
              <a:rPr lang="en-US" sz="2800" dirty="0" err="1">
                <a:solidFill>
                  <a:srgbClr val="000000"/>
                </a:solidFill>
                <a:latin typeface="Times Neue Roman Bold"/>
              </a:rPr>
              <a:t>sự</a:t>
            </a:r>
            <a:r>
              <a:rPr lang="en-US" sz="2800" dirty="0">
                <a:solidFill>
                  <a:srgbClr val="000000"/>
                </a:solidFill>
                <a:latin typeface="Times Neue Roman Bold"/>
              </a:rPr>
              <a:t> </a:t>
            </a:r>
            <a:r>
              <a:rPr lang="en-US" sz="2800" dirty="0" err="1">
                <a:solidFill>
                  <a:srgbClr val="000000"/>
                </a:solidFill>
                <a:latin typeface="Times Neue Roman Bold"/>
              </a:rPr>
              <a:t>trang</a:t>
            </a:r>
            <a:r>
              <a:rPr lang="en-US" sz="2800" dirty="0">
                <a:solidFill>
                  <a:srgbClr val="000000"/>
                </a:solidFill>
                <a:latin typeface="Times Neue Roman Bold"/>
              </a:rPr>
              <a:t> </a:t>
            </a:r>
            <a:r>
              <a:rPr lang="en-US" sz="2800" dirty="0" err="1">
                <a:solidFill>
                  <a:srgbClr val="000000"/>
                </a:solidFill>
                <a:latin typeface="Times Neue Roman Bold"/>
              </a:rPr>
              <a:t>bị</a:t>
            </a:r>
            <a:r>
              <a:rPr lang="en-US" sz="2800" dirty="0">
                <a:solidFill>
                  <a:srgbClr val="000000"/>
                </a:solidFill>
                <a:latin typeface="Times Neue Roman Bold"/>
              </a:rPr>
              <a:t> </a:t>
            </a:r>
            <a:r>
              <a:rPr lang="en-US" sz="2800" dirty="0" err="1">
                <a:solidFill>
                  <a:srgbClr val="000000"/>
                </a:solidFill>
                <a:latin typeface="Times Neue Roman Bold"/>
              </a:rPr>
              <a:t>và</a:t>
            </a:r>
            <a:r>
              <a:rPr lang="en-US" sz="2800" dirty="0">
                <a:solidFill>
                  <a:srgbClr val="000000"/>
                </a:solidFill>
                <a:latin typeface="Times Neue Roman Bold"/>
              </a:rPr>
              <a:t> </a:t>
            </a:r>
            <a:r>
              <a:rPr lang="en-US" sz="2800" dirty="0" err="1">
                <a:solidFill>
                  <a:srgbClr val="000000"/>
                </a:solidFill>
                <a:latin typeface="Times Neue Roman Bold"/>
              </a:rPr>
              <a:t>hoạt</a:t>
            </a:r>
            <a:r>
              <a:rPr lang="en-US" sz="2800" dirty="0">
                <a:solidFill>
                  <a:srgbClr val="000000"/>
                </a:solidFill>
                <a:latin typeface="Times Neue Roman Bold"/>
              </a:rPr>
              <a:t> </a:t>
            </a:r>
            <a:r>
              <a:rPr lang="en-US" sz="2800" dirty="0" err="1">
                <a:solidFill>
                  <a:srgbClr val="000000"/>
                </a:solidFill>
                <a:latin typeface="Times Neue Roman Bold"/>
              </a:rPr>
              <a:t>động</a:t>
            </a:r>
            <a:r>
              <a:rPr lang="en-US" sz="2800" dirty="0">
                <a:solidFill>
                  <a:srgbClr val="000000"/>
                </a:solidFill>
                <a:latin typeface="Times Neue Roman Bold"/>
              </a:rPr>
              <a:t> </a:t>
            </a:r>
            <a:r>
              <a:rPr lang="en-US" sz="2800" dirty="0" err="1">
                <a:solidFill>
                  <a:srgbClr val="000000"/>
                </a:solidFill>
                <a:latin typeface="Times Neue Roman Bold"/>
              </a:rPr>
              <a:t>hiệu</a:t>
            </a:r>
            <a:r>
              <a:rPr lang="en-US" sz="2800" dirty="0">
                <a:solidFill>
                  <a:srgbClr val="000000"/>
                </a:solidFill>
                <a:latin typeface="Times Neue Roman Bold"/>
              </a:rPr>
              <a:t> </a:t>
            </a:r>
            <a:r>
              <a:rPr lang="en-US" sz="2800" dirty="0" err="1">
                <a:solidFill>
                  <a:srgbClr val="000000"/>
                </a:solidFill>
                <a:latin typeface="Times Neue Roman Bold"/>
              </a:rPr>
              <a:t>quả</a:t>
            </a:r>
            <a:r>
              <a:rPr lang="en-US" sz="2800" dirty="0">
                <a:solidFill>
                  <a:srgbClr val="000000"/>
                </a:solidFill>
                <a:latin typeface="Times Neue Roman Bold"/>
              </a:rPr>
              <a:t> </a:t>
            </a:r>
            <a:r>
              <a:rPr lang="en-US" sz="2800" dirty="0" err="1">
                <a:solidFill>
                  <a:srgbClr val="000000"/>
                </a:solidFill>
                <a:latin typeface="Times Neue Roman Bold"/>
              </a:rPr>
              <a:t>của</a:t>
            </a:r>
            <a:r>
              <a:rPr lang="en-US" sz="2800" dirty="0">
                <a:solidFill>
                  <a:srgbClr val="000000"/>
                </a:solidFill>
                <a:latin typeface="Times Neue Roman Bold"/>
              </a:rPr>
              <a:t> </a:t>
            </a:r>
            <a:r>
              <a:rPr lang="en-US" sz="2800" dirty="0" err="1">
                <a:solidFill>
                  <a:srgbClr val="000000"/>
                </a:solidFill>
                <a:latin typeface="Times Neue Roman Bold"/>
              </a:rPr>
              <a:t>phòng</a:t>
            </a:r>
            <a:r>
              <a:rPr lang="en-US" sz="2800" dirty="0">
                <a:solidFill>
                  <a:srgbClr val="000000"/>
                </a:solidFill>
                <a:latin typeface="Times Neue Roman Bold"/>
              </a:rPr>
              <a:t> </a:t>
            </a:r>
            <a:r>
              <a:rPr lang="en-US" sz="2800" dirty="0" err="1">
                <a:solidFill>
                  <a:srgbClr val="000000"/>
                </a:solidFill>
                <a:latin typeface="Times Neue Roman Bold"/>
              </a:rPr>
              <a:t>hỗ</a:t>
            </a:r>
            <a:r>
              <a:rPr lang="en-US" sz="2800" dirty="0">
                <a:solidFill>
                  <a:srgbClr val="000000"/>
                </a:solidFill>
                <a:latin typeface="Times Neue Roman Bold"/>
              </a:rPr>
              <a:t> </a:t>
            </a:r>
            <a:r>
              <a:rPr lang="en-US" sz="2800" dirty="0" err="1">
                <a:solidFill>
                  <a:srgbClr val="000000"/>
                </a:solidFill>
                <a:latin typeface="Times Neue Roman Bold"/>
              </a:rPr>
              <a:t>trợ</a:t>
            </a:r>
            <a:r>
              <a:rPr lang="en-US" sz="2800" dirty="0">
                <a:solidFill>
                  <a:srgbClr val="000000"/>
                </a:solidFill>
                <a:latin typeface="Times Neue Roman Bold"/>
              </a:rPr>
              <a:t> </a:t>
            </a:r>
            <a:r>
              <a:rPr lang="en-US" sz="2800" dirty="0" err="1">
                <a:solidFill>
                  <a:srgbClr val="000000"/>
                </a:solidFill>
                <a:latin typeface="Times Neue Roman Bold"/>
              </a:rPr>
              <a:t>giáo</a:t>
            </a:r>
            <a:r>
              <a:rPr lang="en-US" sz="2800" dirty="0">
                <a:solidFill>
                  <a:srgbClr val="000000"/>
                </a:solidFill>
                <a:latin typeface="Times Neue Roman Bold"/>
              </a:rPr>
              <a:t> </a:t>
            </a:r>
            <a:r>
              <a:rPr lang="en-US" sz="2800" dirty="0" err="1">
                <a:solidFill>
                  <a:srgbClr val="000000"/>
                </a:solidFill>
                <a:latin typeface="Times Neue Roman Bold"/>
              </a:rPr>
              <a:t>dục</a:t>
            </a:r>
            <a:r>
              <a:rPr lang="en-US" sz="2800" dirty="0">
                <a:solidFill>
                  <a:srgbClr val="000000"/>
                </a:solidFill>
                <a:latin typeface="Times Neue Roman Bold"/>
              </a:rPr>
              <a:t> </a:t>
            </a:r>
            <a:r>
              <a:rPr lang="en-US" sz="2800" dirty="0" err="1">
                <a:solidFill>
                  <a:srgbClr val="000000"/>
                </a:solidFill>
                <a:latin typeface="Times Neue Roman Bold"/>
              </a:rPr>
              <a:t>hoà</a:t>
            </a:r>
            <a:r>
              <a:rPr lang="en-US" sz="2800" dirty="0">
                <a:solidFill>
                  <a:srgbClr val="000000"/>
                </a:solidFill>
                <a:latin typeface="Times Neue Roman Bold"/>
              </a:rPr>
              <a:t> </a:t>
            </a:r>
            <a:r>
              <a:rPr lang="en-US" sz="2800" dirty="0" err="1">
                <a:solidFill>
                  <a:srgbClr val="000000"/>
                </a:solidFill>
                <a:latin typeface="Times Neue Roman Bold"/>
              </a:rPr>
              <a:t>nhập</a:t>
            </a:r>
            <a:r>
              <a:rPr lang="en-US" sz="2800" dirty="0">
                <a:solidFill>
                  <a:srgbClr val="000000"/>
                </a:solidFill>
                <a:latin typeface="Times Neue Roman Bold"/>
              </a:rPr>
              <a:t> </a:t>
            </a:r>
            <a:r>
              <a:rPr lang="en-US" sz="2800" dirty="0" err="1">
                <a:solidFill>
                  <a:srgbClr val="000000"/>
                </a:solidFill>
                <a:latin typeface="Times Neue Roman Bold"/>
              </a:rPr>
              <a:t>và</a:t>
            </a:r>
            <a:r>
              <a:rPr lang="en-US" sz="2800" dirty="0">
                <a:solidFill>
                  <a:srgbClr val="000000"/>
                </a:solidFill>
                <a:latin typeface="Times Neue Roman Bold"/>
              </a:rPr>
              <a:t> / </a:t>
            </a:r>
            <a:r>
              <a:rPr lang="en-US" sz="2800" dirty="0" err="1">
                <a:solidFill>
                  <a:srgbClr val="000000"/>
                </a:solidFill>
                <a:latin typeface="Times Neue Roman Bold"/>
              </a:rPr>
              <a:t>hoặc</a:t>
            </a:r>
            <a:r>
              <a:rPr lang="en-US" sz="2800" dirty="0">
                <a:solidFill>
                  <a:srgbClr val="000000"/>
                </a:solidFill>
                <a:latin typeface="Times Neue Roman Bold"/>
              </a:rPr>
              <a:t> </a:t>
            </a:r>
            <a:r>
              <a:rPr lang="en-US" sz="2800" dirty="0" err="1">
                <a:solidFill>
                  <a:srgbClr val="000000"/>
                </a:solidFill>
                <a:latin typeface="Times Neue Roman Bold"/>
              </a:rPr>
              <a:t>có</a:t>
            </a:r>
            <a:r>
              <a:rPr lang="en-US" sz="2800" dirty="0">
                <a:solidFill>
                  <a:srgbClr val="000000"/>
                </a:solidFill>
                <a:latin typeface="Times Neue Roman Bold"/>
              </a:rPr>
              <a:t> </a:t>
            </a:r>
            <a:r>
              <a:rPr lang="en-US" sz="2800" dirty="0" err="1">
                <a:solidFill>
                  <a:srgbClr val="000000"/>
                </a:solidFill>
                <a:latin typeface="Times Neue Roman Bold"/>
              </a:rPr>
              <a:t>các</a:t>
            </a:r>
            <a:r>
              <a:rPr lang="en-US" sz="2800" dirty="0">
                <a:solidFill>
                  <a:srgbClr val="000000"/>
                </a:solidFill>
                <a:latin typeface="Times Neue Roman Bold"/>
              </a:rPr>
              <a:t> </a:t>
            </a:r>
            <a:r>
              <a:rPr lang="en-US" sz="2800" dirty="0" err="1">
                <a:solidFill>
                  <a:srgbClr val="000000"/>
                </a:solidFill>
                <a:latin typeface="Times Neue Roman Bold"/>
              </a:rPr>
              <a:t>thiết</a:t>
            </a:r>
            <a:r>
              <a:rPr lang="en-US" sz="2800" dirty="0">
                <a:solidFill>
                  <a:srgbClr val="000000"/>
                </a:solidFill>
                <a:latin typeface="Times Neue Roman Bold"/>
              </a:rPr>
              <a:t> </a:t>
            </a:r>
            <a:r>
              <a:rPr lang="en-US" sz="2800" dirty="0" err="1">
                <a:solidFill>
                  <a:srgbClr val="000000"/>
                </a:solidFill>
                <a:latin typeface="Times Neue Roman Bold"/>
              </a:rPr>
              <a:t>bị</a:t>
            </a:r>
            <a:r>
              <a:rPr lang="en-US" sz="2800" dirty="0">
                <a:solidFill>
                  <a:srgbClr val="000000"/>
                </a:solidFill>
                <a:latin typeface="Times Neue Roman Bold"/>
              </a:rPr>
              <a:t> </a:t>
            </a:r>
            <a:r>
              <a:rPr lang="en-US" sz="2800" dirty="0" err="1">
                <a:solidFill>
                  <a:srgbClr val="000000"/>
                </a:solidFill>
                <a:latin typeface="Times Neue Roman Bold"/>
              </a:rPr>
              <a:t>hỗ</a:t>
            </a:r>
            <a:r>
              <a:rPr lang="en-US" sz="2800" dirty="0">
                <a:solidFill>
                  <a:srgbClr val="000000"/>
                </a:solidFill>
                <a:latin typeface="Times Neue Roman Bold"/>
              </a:rPr>
              <a:t> </a:t>
            </a:r>
            <a:r>
              <a:rPr lang="en-US" sz="2800" dirty="0" err="1">
                <a:solidFill>
                  <a:srgbClr val="000000"/>
                </a:solidFill>
                <a:latin typeface="Times Neue Roman Bold"/>
              </a:rPr>
              <a:t>trợ</a:t>
            </a:r>
            <a:r>
              <a:rPr lang="en-US" sz="2800" dirty="0">
                <a:solidFill>
                  <a:srgbClr val="000000"/>
                </a:solidFill>
                <a:latin typeface="Times Neue Roman Bold"/>
              </a:rPr>
              <a:t> </a:t>
            </a:r>
            <a:r>
              <a:rPr lang="en-US" sz="2800" dirty="0" err="1">
                <a:solidFill>
                  <a:srgbClr val="000000"/>
                </a:solidFill>
                <a:latin typeface="Times Neue Roman Bold"/>
              </a:rPr>
              <a:t>đặc</a:t>
            </a:r>
            <a:r>
              <a:rPr lang="en-US" sz="2800" dirty="0">
                <a:solidFill>
                  <a:srgbClr val="000000"/>
                </a:solidFill>
                <a:latin typeface="Times Neue Roman Bold"/>
              </a:rPr>
              <a:t> </a:t>
            </a:r>
            <a:r>
              <a:rPr lang="en-US" sz="2800" dirty="0" err="1">
                <a:solidFill>
                  <a:srgbClr val="000000"/>
                </a:solidFill>
                <a:latin typeface="Times Neue Roman Bold"/>
              </a:rPr>
              <a:t>thù</a:t>
            </a:r>
            <a:r>
              <a:rPr lang="en-US" sz="2800" dirty="0">
                <a:solidFill>
                  <a:srgbClr val="000000"/>
                </a:solidFill>
                <a:latin typeface="Times Neue Roman Bold"/>
              </a:rPr>
              <a:t>.</a:t>
            </a:r>
          </a:p>
          <a:p>
            <a:pPr algn="just">
              <a:lnSpc>
                <a:spcPts val="4480"/>
              </a:lnSpc>
            </a:pPr>
            <a:endParaRPr lang="en-US" sz="2800" dirty="0">
              <a:solidFill>
                <a:srgbClr val="000000"/>
              </a:solidFill>
              <a:latin typeface="Times Neue Roman Bold"/>
            </a:endParaRPr>
          </a:p>
        </p:txBody>
      </p:sp>
      <p:pic>
        <p:nvPicPr>
          <p:cNvPr id="9" name="Picture 8">
            <a:extLst>
              <a:ext uri="{FF2B5EF4-FFF2-40B4-BE49-F238E27FC236}">
                <a16:creationId xmlns="" xmlns:a16="http://schemas.microsoft.com/office/drawing/2014/main" id="{058745AB-A0CD-470E-B6B1-2F3EE1629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6353" y="2171700"/>
            <a:ext cx="7725996" cy="77259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AED"/>
        </a:solidFill>
        <a:effectLst/>
      </p:bgPr>
    </p:bg>
    <p:spTree>
      <p:nvGrpSpPr>
        <p:cNvPr id="1" name=""/>
        <p:cNvGrpSpPr/>
        <p:nvPr/>
      </p:nvGrpSpPr>
      <p:grpSpPr>
        <a:xfrm>
          <a:off x="0" y="0"/>
          <a:ext cx="0" cy="0"/>
          <a:chOff x="0" y="0"/>
          <a:chExt cx="0" cy="0"/>
        </a:xfrm>
      </p:grpSpPr>
      <p:sp>
        <p:nvSpPr>
          <p:cNvPr id="2" name="AutoShape 2"/>
          <p:cNvSpPr/>
          <p:nvPr/>
        </p:nvSpPr>
        <p:spPr>
          <a:xfrm>
            <a:off x="0" y="8285410"/>
            <a:ext cx="18288000" cy="2001590"/>
          </a:xfrm>
          <a:prstGeom prst="rect">
            <a:avLst/>
          </a:prstGeom>
          <a:solidFill>
            <a:srgbClr val="EDECED"/>
          </a:solidFill>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502027" y="687517"/>
            <a:ext cx="7281578" cy="445598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172428" y="5815196"/>
            <a:ext cx="4474172" cy="3624079"/>
          </a:xfrm>
          <a:prstGeom prst="rect">
            <a:avLst/>
          </a:prstGeom>
        </p:spPr>
      </p:pic>
      <p:sp>
        <p:nvSpPr>
          <p:cNvPr id="6" name="TextBox 6"/>
          <p:cNvSpPr txBox="1"/>
          <p:nvPr/>
        </p:nvSpPr>
        <p:spPr>
          <a:xfrm>
            <a:off x="832863" y="847725"/>
            <a:ext cx="12900743" cy="619125"/>
          </a:xfrm>
          <a:prstGeom prst="rect">
            <a:avLst/>
          </a:prstGeom>
        </p:spPr>
        <p:txBody>
          <a:bodyPr lIns="0" tIns="0" rIns="0" bIns="0" rtlCol="0" anchor="t">
            <a:spAutoFit/>
          </a:bodyPr>
          <a:lstStyle/>
          <a:p>
            <a:pPr>
              <a:lnSpc>
                <a:spcPts val="4800"/>
              </a:lnSpc>
            </a:pPr>
            <a:r>
              <a:rPr lang="en-US" sz="4000">
                <a:solidFill>
                  <a:srgbClr val="000000"/>
                </a:solidFill>
                <a:latin typeface="Calistoga"/>
              </a:rPr>
              <a:t>3. Hình thức và phương pháp đánh giá</a:t>
            </a:r>
          </a:p>
        </p:txBody>
      </p:sp>
      <p:sp>
        <p:nvSpPr>
          <p:cNvPr id="7" name="TextBox 7"/>
          <p:cNvSpPr txBox="1"/>
          <p:nvPr/>
        </p:nvSpPr>
        <p:spPr>
          <a:xfrm>
            <a:off x="2155202" y="1693589"/>
            <a:ext cx="10373568" cy="636905"/>
          </a:xfrm>
          <a:prstGeom prst="rect">
            <a:avLst/>
          </a:prstGeom>
        </p:spPr>
        <p:txBody>
          <a:bodyPr lIns="0" tIns="0" rIns="0" bIns="0" rtlCol="0" anchor="t">
            <a:spAutoFit/>
          </a:bodyPr>
          <a:lstStyle/>
          <a:p>
            <a:pPr algn="just">
              <a:lnSpc>
                <a:spcPts val="5320"/>
              </a:lnSpc>
            </a:pPr>
            <a:r>
              <a:rPr lang="en-US" sz="3800">
                <a:solidFill>
                  <a:srgbClr val="000000"/>
                </a:solidFill>
                <a:latin typeface="Times Neue Roman Bold Italics"/>
              </a:rPr>
              <a:t> 3.1. Hình thức đánh giá</a:t>
            </a:r>
          </a:p>
        </p:txBody>
      </p:sp>
      <p:sp>
        <p:nvSpPr>
          <p:cNvPr id="8" name="TextBox 8"/>
          <p:cNvSpPr txBox="1"/>
          <p:nvPr/>
        </p:nvSpPr>
        <p:spPr>
          <a:xfrm>
            <a:off x="832863" y="2442648"/>
            <a:ext cx="7698166" cy="2785745"/>
          </a:xfrm>
          <a:prstGeom prst="rect">
            <a:avLst/>
          </a:prstGeom>
        </p:spPr>
        <p:txBody>
          <a:bodyPr lIns="0" tIns="0" rIns="0" bIns="0" rtlCol="0" anchor="t">
            <a:spAutoFit/>
          </a:bodyPr>
          <a:lstStyle/>
          <a:p>
            <a:pPr algn="just">
              <a:lnSpc>
                <a:spcPts val="4480"/>
              </a:lnSpc>
            </a:pPr>
            <a:r>
              <a:rPr lang="en-US" sz="3200">
                <a:solidFill>
                  <a:srgbClr val="000000"/>
                </a:solidFill>
                <a:latin typeface="Times Neue Roman Bold"/>
              </a:rPr>
              <a:t>- Đánh giá trực tiếp: quan sát, dự giờ trực tiếp, quan sát hành vi, cử chỉ của giáo viên, trẻ trong các tình huống cụ thể trong ngày (đồng nghiệp và trẻ).</a:t>
            </a:r>
          </a:p>
          <a:p>
            <a:pPr algn="just">
              <a:lnSpc>
                <a:spcPts val="4480"/>
              </a:lnSpc>
            </a:pPr>
            <a:endParaRPr lang="en-US" sz="3200">
              <a:solidFill>
                <a:srgbClr val="000000"/>
              </a:solidFill>
              <a:latin typeface="Times Neue Roman Bold"/>
            </a:endParaRPr>
          </a:p>
        </p:txBody>
      </p:sp>
      <p:sp>
        <p:nvSpPr>
          <p:cNvPr id="9" name="TextBox 9"/>
          <p:cNvSpPr txBox="1"/>
          <p:nvPr/>
        </p:nvSpPr>
        <p:spPr>
          <a:xfrm>
            <a:off x="832863" y="5093138"/>
            <a:ext cx="7698166" cy="3347720"/>
          </a:xfrm>
          <a:prstGeom prst="rect">
            <a:avLst/>
          </a:prstGeom>
        </p:spPr>
        <p:txBody>
          <a:bodyPr lIns="0" tIns="0" rIns="0" bIns="0" rtlCol="0" anchor="t">
            <a:spAutoFit/>
          </a:bodyPr>
          <a:lstStyle/>
          <a:p>
            <a:pPr algn="just">
              <a:lnSpc>
                <a:spcPts val="4480"/>
              </a:lnSpc>
            </a:pPr>
            <a:r>
              <a:rPr lang="en-US" sz="3200">
                <a:solidFill>
                  <a:srgbClr val="000000"/>
                </a:solidFill>
                <a:latin typeface="Times Neue Roman Bold"/>
              </a:rPr>
              <a:t>- Đánh giá gián tiếp: phỏng vấn, tham khảo ý kiến của các lực lượng liên quan: ban giám hiệu, cha mẹ trẻ, đồng nghiệp, các nhà chuyên môn giáo dục đặc biệt; nghiên cứu hồ sơ, sổ sách; quan sát các điều kiện cơ sở vật chất trong và ngoài lớp học.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806205" y="2552700"/>
            <a:ext cx="4419600" cy="3610789"/>
          </a:xfrm>
          <a:prstGeom prst="rect">
            <a:avLst/>
          </a:prstGeom>
        </p:spPr>
      </p:pic>
      <p:sp>
        <p:nvSpPr>
          <p:cNvPr id="5" name="TextBox 5"/>
          <p:cNvSpPr txBox="1"/>
          <p:nvPr/>
        </p:nvSpPr>
        <p:spPr>
          <a:xfrm>
            <a:off x="1028700" y="676910"/>
            <a:ext cx="10373568" cy="636905"/>
          </a:xfrm>
          <a:prstGeom prst="rect">
            <a:avLst/>
          </a:prstGeom>
        </p:spPr>
        <p:txBody>
          <a:bodyPr lIns="0" tIns="0" rIns="0" bIns="0" rtlCol="0" anchor="t">
            <a:spAutoFit/>
          </a:bodyPr>
          <a:lstStyle/>
          <a:p>
            <a:pPr algn="just">
              <a:lnSpc>
                <a:spcPts val="5320"/>
              </a:lnSpc>
            </a:pPr>
            <a:r>
              <a:rPr lang="en-US" sz="3800">
                <a:solidFill>
                  <a:srgbClr val="000000"/>
                </a:solidFill>
                <a:latin typeface="Times Neue Roman Bold Italics"/>
              </a:rPr>
              <a:t> 3.2. Phương pháp đánh giá</a:t>
            </a:r>
          </a:p>
        </p:txBody>
      </p:sp>
      <p:sp>
        <p:nvSpPr>
          <p:cNvPr id="6" name="TextBox 6"/>
          <p:cNvSpPr txBox="1"/>
          <p:nvPr/>
        </p:nvSpPr>
        <p:spPr>
          <a:xfrm>
            <a:off x="8931974" y="981075"/>
            <a:ext cx="8390028" cy="2836545"/>
          </a:xfrm>
          <a:prstGeom prst="rect">
            <a:avLst/>
          </a:prstGeom>
        </p:spPr>
        <p:txBody>
          <a:bodyPr lIns="0" tIns="0" rIns="0" bIns="0" rtlCol="0" anchor="t">
            <a:spAutoFit/>
          </a:bodyPr>
          <a:lstStyle/>
          <a:p>
            <a:pPr algn="just">
              <a:lnSpc>
                <a:spcPts val="3779"/>
              </a:lnSpc>
            </a:pPr>
            <a:r>
              <a:rPr lang="en-US" sz="2699" dirty="0">
                <a:solidFill>
                  <a:srgbClr val="000000"/>
                </a:solidFill>
                <a:latin typeface="Times Neue Roman Bold"/>
              </a:rPr>
              <a:t>     </a:t>
            </a:r>
            <a:r>
              <a:rPr lang="en-US" sz="2699" dirty="0" err="1">
                <a:solidFill>
                  <a:srgbClr val="000000"/>
                </a:solidFill>
                <a:latin typeface="Times Neue Roman Bold"/>
              </a:rPr>
              <a:t>Sử</a:t>
            </a:r>
            <a:r>
              <a:rPr lang="en-US" sz="2699" dirty="0">
                <a:solidFill>
                  <a:srgbClr val="000000"/>
                </a:solidFill>
                <a:latin typeface="Times Neue Roman Bold"/>
              </a:rPr>
              <a:t> </a:t>
            </a:r>
            <a:r>
              <a:rPr lang="en-US" sz="2699" dirty="0" err="1">
                <a:solidFill>
                  <a:srgbClr val="000000"/>
                </a:solidFill>
                <a:latin typeface="Times Neue Roman Bold"/>
              </a:rPr>
              <a:t>dụng</a:t>
            </a:r>
            <a:r>
              <a:rPr lang="en-US" sz="2699" dirty="0">
                <a:solidFill>
                  <a:srgbClr val="000000"/>
                </a:solidFill>
                <a:latin typeface="Times Neue Roman Bold"/>
              </a:rPr>
              <a:t> </a:t>
            </a:r>
            <a:r>
              <a:rPr lang="en-US" sz="2699" dirty="0" err="1">
                <a:solidFill>
                  <a:srgbClr val="000000"/>
                </a:solidFill>
                <a:latin typeface="Times Neue Roman Bold"/>
              </a:rPr>
              <a:t>biểu</a:t>
            </a:r>
            <a:r>
              <a:rPr lang="en-US" sz="2699" dirty="0">
                <a:solidFill>
                  <a:srgbClr val="000000"/>
                </a:solidFill>
                <a:latin typeface="Times Neue Roman Bold"/>
              </a:rPr>
              <a:t> </a:t>
            </a:r>
            <a:r>
              <a:rPr lang="en-US" sz="2699" dirty="0" err="1">
                <a:solidFill>
                  <a:srgbClr val="000000"/>
                </a:solidFill>
                <a:latin typeface="Times Neue Roman Bold"/>
              </a:rPr>
              <a:t>mẫu</a:t>
            </a:r>
            <a:r>
              <a:rPr lang="en-US" sz="2699" dirty="0">
                <a:solidFill>
                  <a:srgbClr val="000000"/>
                </a:solidFill>
                <a:latin typeface="Times Neue Roman Bold"/>
              </a:rPr>
              <a:t> </a:t>
            </a:r>
            <a:r>
              <a:rPr lang="en-US" sz="2699" dirty="0" err="1">
                <a:solidFill>
                  <a:srgbClr val="000000"/>
                </a:solidFill>
                <a:latin typeface="Times Neue Roman Bold"/>
              </a:rPr>
              <a:t>để</a:t>
            </a:r>
            <a:r>
              <a:rPr lang="en-US" sz="2699" dirty="0">
                <a:solidFill>
                  <a:srgbClr val="000000"/>
                </a:solidFill>
                <a:latin typeface="Times Neue Roman Bold"/>
              </a:rPr>
              <a:t> </a:t>
            </a:r>
            <a:r>
              <a:rPr lang="en-US" sz="2699" dirty="0" err="1">
                <a:solidFill>
                  <a:srgbClr val="000000"/>
                </a:solidFill>
                <a:latin typeface="Times Neue Roman Bold"/>
              </a:rPr>
              <a:t>phỏng</a:t>
            </a:r>
            <a:r>
              <a:rPr lang="en-US" sz="2699" dirty="0">
                <a:solidFill>
                  <a:srgbClr val="000000"/>
                </a:solidFill>
                <a:latin typeface="Times Neue Roman Bold"/>
              </a:rPr>
              <a:t> </a:t>
            </a:r>
            <a:r>
              <a:rPr lang="en-US" sz="2699" dirty="0" err="1">
                <a:solidFill>
                  <a:srgbClr val="000000"/>
                </a:solidFill>
                <a:latin typeface="Times Neue Roman Bold"/>
              </a:rPr>
              <a:t>vấn</a:t>
            </a:r>
            <a:r>
              <a:rPr lang="en-US" sz="2699" dirty="0">
                <a:solidFill>
                  <a:srgbClr val="000000"/>
                </a:solidFill>
                <a:latin typeface="Times Neue Roman Bold"/>
              </a:rPr>
              <a:t> ban </a:t>
            </a:r>
            <a:r>
              <a:rPr lang="en-US" sz="2699" dirty="0" err="1">
                <a:solidFill>
                  <a:srgbClr val="000000"/>
                </a:solidFill>
                <a:latin typeface="Times Neue Roman Bold"/>
              </a:rPr>
              <a:t>giám</a:t>
            </a:r>
            <a:r>
              <a:rPr lang="en-US" sz="2699" dirty="0">
                <a:solidFill>
                  <a:srgbClr val="000000"/>
                </a:solidFill>
                <a:latin typeface="Times Neue Roman Bold"/>
              </a:rPr>
              <a:t> </a:t>
            </a:r>
            <a:r>
              <a:rPr lang="en-US" sz="2699" dirty="0" err="1">
                <a:solidFill>
                  <a:srgbClr val="000000"/>
                </a:solidFill>
                <a:latin typeface="Times Neue Roman Bold"/>
              </a:rPr>
              <a:t>hiệu</a:t>
            </a:r>
            <a:r>
              <a:rPr lang="en-US" sz="2699" dirty="0">
                <a:solidFill>
                  <a:srgbClr val="000000"/>
                </a:solidFill>
                <a:latin typeface="Times Neue Roman Bold"/>
              </a:rPr>
              <a:t>, </a:t>
            </a:r>
            <a:r>
              <a:rPr lang="en-US" sz="2699" dirty="0" err="1">
                <a:solidFill>
                  <a:srgbClr val="000000"/>
                </a:solidFill>
                <a:latin typeface="Times Neue Roman Bold"/>
              </a:rPr>
              <a:t>quan</a:t>
            </a:r>
            <a:r>
              <a:rPr lang="en-US" sz="2699" dirty="0">
                <a:solidFill>
                  <a:srgbClr val="000000"/>
                </a:solidFill>
                <a:latin typeface="Times Neue Roman Bold"/>
              </a:rPr>
              <a:t> </a:t>
            </a:r>
            <a:r>
              <a:rPr lang="en-US" sz="2699" dirty="0" err="1">
                <a:solidFill>
                  <a:srgbClr val="000000"/>
                </a:solidFill>
                <a:latin typeface="Times Neue Roman Bold"/>
              </a:rPr>
              <a:t>sát</a:t>
            </a:r>
            <a:r>
              <a:rPr lang="en-US" sz="2699" dirty="0">
                <a:solidFill>
                  <a:srgbClr val="000000"/>
                </a:solidFill>
                <a:latin typeface="Times Neue Roman Bold"/>
              </a:rPr>
              <a:t>, </a:t>
            </a:r>
            <a:r>
              <a:rPr lang="en-US" sz="2699" dirty="0" err="1">
                <a:solidFill>
                  <a:srgbClr val="000000"/>
                </a:solidFill>
                <a:latin typeface="Times Neue Roman Bold"/>
              </a:rPr>
              <a:t>khảo</a:t>
            </a:r>
            <a:r>
              <a:rPr lang="en-US" sz="2699" dirty="0">
                <a:solidFill>
                  <a:srgbClr val="000000"/>
                </a:solidFill>
                <a:latin typeface="Times Neue Roman Bold"/>
              </a:rPr>
              <a:t> </a:t>
            </a:r>
            <a:r>
              <a:rPr lang="en-US" sz="2699" dirty="0" err="1">
                <a:solidFill>
                  <a:srgbClr val="000000"/>
                </a:solidFill>
                <a:latin typeface="Times Neue Roman Bold"/>
              </a:rPr>
              <a:t>sát</a:t>
            </a:r>
            <a:r>
              <a:rPr lang="en-US" sz="2699" dirty="0">
                <a:solidFill>
                  <a:srgbClr val="000000"/>
                </a:solidFill>
                <a:latin typeface="Times Neue Roman Bold"/>
              </a:rPr>
              <a:t> </a:t>
            </a:r>
            <a:r>
              <a:rPr lang="en-US" sz="2699" dirty="0" err="1">
                <a:solidFill>
                  <a:srgbClr val="000000"/>
                </a:solidFill>
                <a:latin typeface="Times Neue Roman Bold"/>
              </a:rPr>
              <a:t>cơ</a:t>
            </a:r>
            <a:r>
              <a:rPr lang="en-US" sz="2699" dirty="0">
                <a:solidFill>
                  <a:srgbClr val="000000"/>
                </a:solidFill>
                <a:latin typeface="Times Neue Roman Bold"/>
              </a:rPr>
              <a:t> </a:t>
            </a:r>
            <a:r>
              <a:rPr lang="en-US" sz="2699" dirty="0" err="1">
                <a:solidFill>
                  <a:srgbClr val="000000"/>
                </a:solidFill>
                <a:latin typeface="Times Neue Roman Bold"/>
              </a:rPr>
              <a:t>sở</a:t>
            </a:r>
            <a:r>
              <a:rPr lang="en-US" sz="2699" dirty="0">
                <a:solidFill>
                  <a:srgbClr val="000000"/>
                </a:solidFill>
                <a:latin typeface="Times Neue Roman Bold"/>
              </a:rPr>
              <a:t> </a:t>
            </a:r>
            <a:r>
              <a:rPr lang="en-US" sz="2699" dirty="0" err="1">
                <a:solidFill>
                  <a:srgbClr val="000000"/>
                </a:solidFill>
                <a:latin typeface="Times Neue Roman Bold"/>
              </a:rPr>
              <a:t>vật</a:t>
            </a:r>
            <a:r>
              <a:rPr lang="en-US" sz="2699" dirty="0">
                <a:solidFill>
                  <a:srgbClr val="000000"/>
                </a:solidFill>
                <a:latin typeface="Times Neue Roman Bold"/>
              </a:rPr>
              <a:t> </a:t>
            </a:r>
            <a:r>
              <a:rPr lang="en-US" sz="2699" dirty="0" err="1">
                <a:solidFill>
                  <a:srgbClr val="000000"/>
                </a:solidFill>
                <a:latin typeface="Times Neue Roman Bold"/>
              </a:rPr>
              <a:t>chất</a:t>
            </a:r>
            <a:r>
              <a:rPr lang="en-US" sz="2699" dirty="0">
                <a:solidFill>
                  <a:srgbClr val="000000"/>
                </a:solidFill>
                <a:latin typeface="Times Neue Roman Bold"/>
              </a:rPr>
              <a:t> </a:t>
            </a:r>
            <a:r>
              <a:rPr lang="en-US" sz="2699" dirty="0" err="1">
                <a:solidFill>
                  <a:srgbClr val="000000"/>
                </a:solidFill>
                <a:latin typeface="Times Neue Roman Bold"/>
              </a:rPr>
              <a:t>nhà</a:t>
            </a:r>
            <a:r>
              <a:rPr lang="en-US" sz="2699" dirty="0">
                <a:solidFill>
                  <a:srgbClr val="000000"/>
                </a:solidFill>
                <a:latin typeface="Times Neue Roman Bold"/>
              </a:rPr>
              <a:t> </a:t>
            </a:r>
            <a:r>
              <a:rPr lang="en-US" sz="2699" dirty="0" err="1">
                <a:solidFill>
                  <a:srgbClr val="000000"/>
                </a:solidFill>
                <a:latin typeface="Times Neue Roman Bold"/>
              </a:rPr>
              <a:t>trường</a:t>
            </a:r>
            <a:r>
              <a:rPr lang="en-US" sz="2699" dirty="0">
                <a:solidFill>
                  <a:srgbClr val="000000"/>
                </a:solidFill>
                <a:latin typeface="Times Neue Roman Bold"/>
              </a:rPr>
              <a:t>; </a:t>
            </a:r>
            <a:r>
              <a:rPr lang="en-US" sz="2699" dirty="0" err="1">
                <a:solidFill>
                  <a:srgbClr val="000000"/>
                </a:solidFill>
                <a:latin typeface="Times Neue Roman Bold"/>
              </a:rPr>
              <a:t>tìm</a:t>
            </a:r>
            <a:r>
              <a:rPr lang="en-US" sz="2699" dirty="0">
                <a:solidFill>
                  <a:srgbClr val="000000"/>
                </a:solidFill>
                <a:latin typeface="Times Neue Roman Bold"/>
              </a:rPr>
              <a:t> </a:t>
            </a:r>
            <a:r>
              <a:rPr lang="en-US" sz="2699" dirty="0" err="1">
                <a:solidFill>
                  <a:srgbClr val="000000"/>
                </a:solidFill>
                <a:latin typeface="Times Neue Roman Bold"/>
              </a:rPr>
              <a:t>hiểu</a:t>
            </a:r>
            <a:r>
              <a:rPr lang="en-US" sz="2699" dirty="0">
                <a:solidFill>
                  <a:srgbClr val="000000"/>
                </a:solidFill>
                <a:latin typeface="Times Neue Roman Bold"/>
              </a:rPr>
              <a:t> </a:t>
            </a:r>
            <a:r>
              <a:rPr lang="en-US" sz="2699" dirty="0" err="1">
                <a:solidFill>
                  <a:srgbClr val="000000"/>
                </a:solidFill>
                <a:latin typeface="Times Neue Roman Bold"/>
              </a:rPr>
              <a:t>hồ</a:t>
            </a:r>
            <a:r>
              <a:rPr lang="en-US" sz="2699" dirty="0">
                <a:solidFill>
                  <a:srgbClr val="000000"/>
                </a:solidFill>
                <a:latin typeface="Times Neue Roman Bold"/>
              </a:rPr>
              <a:t> </a:t>
            </a:r>
            <a:r>
              <a:rPr lang="en-US" sz="2699" dirty="0" err="1">
                <a:solidFill>
                  <a:srgbClr val="000000"/>
                </a:solidFill>
                <a:latin typeface="Times Neue Roman Bold"/>
              </a:rPr>
              <a:t>sơ</a:t>
            </a:r>
            <a:r>
              <a:rPr lang="en-US" sz="2699" dirty="0">
                <a:solidFill>
                  <a:srgbClr val="000000"/>
                </a:solidFill>
                <a:latin typeface="Times Neue Roman Bold"/>
              </a:rPr>
              <a:t> </a:t>
            </a:r>
            <a:r>
              <a:rPr lang="en-US" sz="2699" dirty="0" err="1">
                <a:solidFill>
                  <a:srgbClr val="000000"/>
                </a:solidFill>
                <a:latin typeface="Times Neue Roman Bold"/>
              </a:rPr>
              <a:t>trẻ</a:t>
            </a:r>
            <a:r>
              <a:rPr lang="en-US" sz="2699" dirty="0">
                <a:solidFill>
                  <a:srgbClr val="000000"/>
                </a:solidFill>
                <a:latin typeface="Times Neue Roman Bold"/>
              </a:rPr>
              <a:t>; </a:t>
            </a:r>
            <a:r>
              <a:rPr lang="en-US" sz="2699" dirty="0" err="1">
                <a:solidFill>
                  <a:srgbClr val="000000"/>
                </a:solidFill>
                <a:latin typeface="Times Neue Roman Bold"/>
              </a:rPr>
              <a:t>quan</a:t>
            </a:r>
            <a:r>
              <a:rPr lang="en-US" sz="2699" dirty="0">
                <a:solidFill>
                  <a:srgbClr val="000000"/>
                </a:solidFill>
                <a:latin typeface="Times Neue Roman Bold"/>
              </a:rPr>
              <a:t> </a:t>
            </a:r>
            <a:r>
              <a:rPr lang="en-US" sz="2699" dirty="0" err="1">
                <a:solidFill>
                  <a:srgbClr val="000000"/>
                </a:solidFill>
                <a:latin typeface="Times Neue Roman Bold"/>
              </a:rPr>
              <a:t>sát</a:t>
            </a:r>
            <a:r>
              <a:rPr lang="en-US" sz="2699" dirty="0">
                <a:solidFill>
                  <a:srgbClr val="000000"/>
                </a:solidFill>
                <a:latin typeface="Times Neue Roman Bold"/>
              </a:rPr>
              <a:t> ở </a:t>
            </a:r>
            <a:r>
              <a:rPr lang="en-US" sz="2699" dirty="0" err="1">
                <a:solidFill>
                  <a:srgbClr val="000000"/>
                </a:solidFill>
                <a:latin typeface="Times Neue Roman Bold"/>
              </a:rPr>
              <a:t>lớp</a:t>
            </a:r>
            <a:r>
              <a:rPr lang="en-US" sz="2699" dirty="0">
                <a:solidFill>
                  <a:srgbClr val="000000"/>
                </a:solidFill>
                <a:latin typeface="Times Neue Roman Bold"/>
              </a:rPr>
              <a:t> </a:t>
            </a:r>
            <a:r>
              <a:rPr lang="en-US" sz="2699" dirty="0" err="1">
                <a:solidFill>
                  <a:srgbClr val="000000"/>
                </a:solidFill>
                <a:latin typeface="Times Neue Roman Bold"/>
              </a:rPr>
              <a:t>học</a:t>
            </a:r>
            <a:r>
              <a:rPr lang="en-US" sz="2699" dirty="0">
                <a:solidFill>
                  <a:srgbClr val="000000"/>
                </a:solidFill>
                <a:latin typeface="Times Neue Roman Bold"/>
              </a:rPr>
              <a:t>; </a:t>
            </a:r>
            <a:r>
              <a:rPr lang="en-US" sz="2699" dirty="0" err="1">
                <a:solidFill>
                  <a:srgbClr val="000000"/>
                </a:solidFill>
                <a:latin typeface="Times Neue Roman Bold"/>
              </a:rPr>
              <a:t>sử</a:t>
            </a:r>
            <a:r>
              <a:rPr lang="en-US" sz="2699" dirty="0">
                <a:solidFill>
                  <a:srgbClr val="000000"/>
                </a:solidFill>
                <a:latin typeface="Times Neue Roman Bold"/>
              </a:rPr>
              <a:t> </a:t>
            </a:r>
            <a:r>
              <a:rPr lang="en-US" sz="2699" dirty="0" err="1">
                <a:solidFill>
                  <a:srgbClr val="000000"/>
                </a:solidFill>
                <a:latin typeface="Times Neue Roman Bold"/>
              </a:rPr>
              <a:t>dụng</a:t>
            </a:r>
            <a:r>
              <a:rPr lang="en-US" sz="2699" dirty="0">
                <a:solidFill>
                  <a:srgbClr val="000000"/>
                </a:solidFill>
                <a:latin typeface="Times Neue Roman Bold"/>
              </a:rPr>
              <a:t> </a:t>
            </a:r>
            <a:r>
              <a:rPr lang="en-US" sz="2699" dirty="0" err="1">
                <a:solidFill>
                  <a:srgbClr val="000000"/>
                </a:solidFill>
                <a:latin typeface="Times Neue Roman Bold"/>
              </a:rPr>
              <a:t>các</a:t>
            </a:r>
            <a:r>
              <a:rPr lang="en-US" sz="2699" dirty="0">
                <a:solidFill>
                  <a:srgbClr val="000000"/>
                </a:solidFill>
                <a:latin typeface="Times Neue Roman Bold"/>
              </a:rPr>
              <a:t> </a:t>
            </a:r>
            <a:r>
              <a:rPr lang="en-US" sz="2699" dirty="0" err="1">
                <a:solidFill>
                  <a:srgbClr val="000000"/>
                </a:solidFill>
                <a:latin typeface="Times Neue Roman Bold"/>
              </a:rPr>
              <a:t>câu</a:t>
            </a:r>
            <a:r>
              <a:rPr lang="en-US" sz="2699" dirty="0">
                <a:solidFill>
                  <a:srgbClr val="000000"/>
                </a:solidFill>
                <a:latin typeface="Times Neue Roman Bold"/>
              </a:rPr>
              <a:t> </a:t>
            </a:r>
            <a:r>
              <a:rPr lang="en-US" sz="2699" dirty="0" err="1">
                <a:solidFill>
                  <a:srgbClr val="000000"/>
                </a:solidFill>
                <a:latin typeface="Times Neue Roman Bold"/>
              </a:rPr>
              <a:t>hỏi</a:t>
            </a:r>
            <a:r>
              <a:rPr lang="en-US" sz="2699" dirty="0">
                <a:solidFill>
                  <a:srgbClr val="000000"/>
                </a:solidFill>
                <a:latin typeface="Times Neue Roman Bold"/>
              </a:rPr>
              <a:t> </a:t>
            </a:r>
            <a:r>
              <a:rPr lang="en-US" sz="2699" dirty="0" err="1">
                <a:solidFill>
                  <a:srgbClr val="000000"/>
                </a:solidFill>
                <a:latin typeface="Times Neue Roman Bold"/>
              </a:rPr>
              <a:t>mở</a:t>
            </a:r>
            <a:r>
              <a:rPr lang="en-US" sz="2699" dirty="0">
                <a:solidFill>
                  <a:srgbClr val="000000"/>
                </a:solidFill>
                <a:latin typeface="Times Neue Roman Bold"/>
              </a:rPr>
              <a:t>; checklist </a:t>
            </a:r>
            <a:r>
              <a:rPr lang="en-US" sz="2699" dirty="0" err="1">
                <a:solidFill>
                  <a:srgbClr val="000000"/>
                </a:solidFill>
                <a:latin typeface="Times Neue Roman Bold"/>
              </a:rPr>
              <a:t>bảng</a:t>
            </a:r>
            <a:r>
              <a:rPr lang="en-US" sz="2699" dirty="0">
                <a:solidFill>
                  <a:srgbClr val="000000"/>
                </a:solidFill>
                <a:latin typeface="Times Neue Roman Bold"/>
              </a:rPr>
              <a:t> </a:t>
            </a:r>
            <a:r>
              <a:rPr lang="en-US" sz="2699" dirty="0" err="1">
                <a:solidFill>
                  <a:srgbClr val="000000"/>
                </a:solidFill>
                <a:latin typeface="Times Neue Roman Bold"/>
              </a:rPr>
              <a:t>thống</a:t>
            </a:r>
            <a:r>
              <a:rPr lang="en-US" sz="2699" dirty="0">
                <a:solidFill>
                  <a:srgbClr val="000000"/>
                </a:solidFill>
                <a:latin typeface="Times Neue Roman Bold"/>
              </a:rPr>
              <a:t> </a:t>
            </a:r>
            <a:r>
              <a:rPr lang="en-US" sz="2699" dirty="0" err="1">
                <a:solidFill>
                  <a:srgbClr val="000000"/>
                </a:solidFill>
                <a:latin typeface="Times Neue Roman Bold"/>
              </a:rPr>
              <a:t>kê</a:t>
            </a:r>
            <a:r>
              <a:rPr lang="en-US" sz="2699" dirty="0">
                <a:solidFill>
                  <a:srgbClr val="000000"/>
                </a:solidFill>
                <a:latin typeface="Times Neue Roman Bold"/>
              </a:rPr>
              <a:t> </a:t>
            </a:r>
            <a:r>
              <a:rPr lang="en-US" sz="2699" dirty="0" err="1">
                <a:solidFill>
                  <a:srgbClr val="000000"/>
                </a:solidFill>
                <a:latin typeface="Times Neue Roman Bold"/>
              </a:rPr>
              <a:t>số</a:t>
            </a:r>
            <a:r>
              <a:rPr lang="en-US" sz="2699" dirty="0">
                <a:solidFill>
                  <a:srgbClr val="000000"/>
                </a:solidFill>
                <a:latin typeface="Times Neue Roman Bold"/>
              </a:rPr>
              <a:t> </a:t>
            </a:r>
            <a:r>
              <a:rPr lang="en-US" sz="2699" dirty="0" err="1">
                <a:solidFill>
                  <a:srgbClr val="000000"/>
                </a:solidFill>
                <a:latin typeface="Times Neue Roman Bold"/>
              </a:rPr>
              <a:t>lượng</a:t>
            </a:r>
            <a:r>
              <a:rPr lang="en-US" sz="2699" dirty="0">
                <a:solidFill>
                  <a:srgbClr val="000000"/>
                </a:solidFill>
                <a:latin typeface="Times Neue Roman Bold"/>
              </a:rPr>
              <a:t> </a:t>
            </a:r>
            <a:r>
              <a:rPr lang="en-US" sz="2699" dirty="0" err="1">
                <a:solidFill>
                  <a:srgbClr val="000000"/>
                </a:solidFill>
                <a:latin typeface="Times Neue Roman Bold"/>
              </a:rPr>
              <a:t>trẻ</a:t>
            </a:r>
            <a:r>
              <a:rPr lang="en-US" sz="2699" dirty="0">
                <a:solidFill>
                  <a:srgbClr val="000000"/>
                </a:solidFill>
                <a:latin typeface="Times Neue Roman Bold"/>
              </a:rPr>
              <a:t> </a:t>
            </a:r>
            <a:r>
              <a:rPr lang="en-US" sz="2699" dirty="0" err="1">
                <a:solidFill>
                  <a:srgbClr val="000000"/>
                </a:solidFill>
                <a:latin typeface="Times Neue Roman Bold"/>
              </a:rPr>
              <a:t>có</a:t>
            </a:r>
            <a:r>
              <a:rPr lang="en-US" sz="2699" dirty="0">
                <a:solidFill>
                  <a:srgbClr val="000000"/>
                </a:solidFill>
                <a:latin typeface="Times Neue Roman Bold"/>
              </a:rPr>
              <a:t> </a:t>
            </a:r>
            <a:r>
              <a:rPr lang="en-US" sz="2699" dirty="0" err="1">
                <a:solidFill>
                  <a:srgbClr val="000000"/>
                </a:solidFill>
                <a:latin typeface="Times Neue Roman Bold"/>
              </a:rPr>
              <a:t>nhu</a:t>
            </a:r>
            <a:r>
              <a:rPr lang="en-US" sz="2699" dirty="0">
                <a:solidFill>
                  <a:srgbClr val="000000"/>
                </a:solidFill>
                <a:latin typeface="Times Neue Roman Bold"/>
              </a:rPr>
              <a:t> </a:t>
            </a:r>
            <a:r>
              <a:rPr lang="en-US" sz="2699" dirty="0" err="1">
                <a:solidFill>
                  <a:srgbClr val="000000"/>
                </a:solidFill>
                <a:latin typeface="Times Neue Roman Bold"/>
              </a:rPr>
              <a:t>cầu</a:t>
            </a:r>
            <a:r>
              <a:rPr lang="en-US" sz="2699" dirty="0">
                <a:solidFill>
                  <a:srgbClr val="000000"/>
                </a:solidFill>
                <a:latin typeface="Times Neue Roman Bold"/>
              </a:rPr>
              <a:t> </a:t>
            </a:r>
            <a:r>
              <a:rPr lang="en-US" sz="2699" dirty="0" err="1">
                <a:solidFill>
                  <a:srgbClr val="000000"/>
                </a:solidFill>
                <a:latin typeface="Times Neue Roman Bold"/>
              </a:rPr>
              <a:t>đặc</a:t>
            </a:r>
            <a:r>
              <a:rPr lang="en-US" sz="2699" dirty="0">
                <a:solidFill>
                  <a:srgbClr val="000000"/>
                </a:solidFill>
                <a:latin typeface="Times Neue Roman Bold"/>
              </a:rPr>
              <a:t> </a:t>
            </a:r>
            <a:r>
              <a:rPr lang="en-US" sz="2699" dirty="0" err="1">
                <a:solidFill>
                  <a:srgbClr val="000000"/>
                </a:solidFill>
                <a:latin typeface="Times Neue Roman Bold"/>
              </a:rPr>
              <a:t>biệt</a:t>
            </a:r>
            <a:r>
              <a:rPr lang="en-US" sz="2699" dirty="0">
                <a:solidFill>
                  <a:srgbClr val="000000"/>
                </a:solidFill>
                <a:latin typeface="Times Neue Roman Bold"/>
              </a:rPr>
              <a:t>, </a:t>
            </a:r>
            <a:r>
              <a:rPr lang="en-US" sz="2699" dirty="0" err="1">
                <a:solidFill>
                  <a:srgbClr val="000000"/>
                </a:solidFill>
                <a:latin typeface="Times Neue Roman Bold"/>
              </a:rPr>
              <a:t>trẻ</a:t>
            </a:r>
            <a:r>
              <a:rPr lang="en-US" sz="2699" dirty="0">
                <a:solidFill>
                  <a:srgbClr val="000000"/>
                </a:solidFill>
                <a:latin typeface="Times Neue Roman Bold"/>
              </a:rPr>
              <a:t> </a:t>
            </a:r>
            <a:r>
              <a:rPr lang="en-US" sz="2699" dirty="0" err="1">
                <a:solidFill>
                  <a:srgbClr val="000000"/>
                </a:solidFill>
                <a:latin typeface="Times Neue Roman Bold"/>
              </a:rPr>
              <a:t>trai</a:t>
            </a:r>
            <a:r>
              <a:rPr lang="en-US" sz="2699" dirty="0">
                <a:solidFill>
                  <a:srgbClr val="000000"/>
                </a:solidFill>
                <a:latin typeface="Times Neue Roman Bold"/>
              </a:rPr>
              <a:t>, </a:t>
            </a:r>
            <a:r>
              <a:rPr lang="en-US" sz="2699" dirty="0" err="1">
                <a:solidFill>
                  <a:srgbClr val="000000"/>
                </a:solidFill>
                <a:latin typeface="Times Neue Roman Bold"/>
              </a:rPr>
              <a:t>trẻ</a:t>
            </a:r>
            <a:r>
              <a:rPr lang="en-US" sz="2699" dirty="0">
                <a:solidFill>
                  <a:srgbClr val="000000"/>
                </a:solidFill>
                <a:latin typeface="Times Neue Roman Bold"/>
              </a:rPr>
              <a:t> </a:t>
            </a:r>
            <a:r>
              <a:rPr lang="en-US" sz="2699" dirty="0" err="1">
                <a:solidFill>
                  <a:srgbClr val="000000"/>
                </a:solidFill>
                <a:latin typeface="Times Neue Roman Bold"/>
              </a:rPr>
              <a:t>gái</a:t>
            </a:r>
            <a:r>
              <a:rPr lang="en-US" sz="2699" dirty="0">
                <a:solidFill>
                  <a:srgbClr val="000000"/>
                </a:solidFill>
                <a:latin typeface="Times Neue Roman Bold"/>
              </a:rPr>
              <a:t>; </a:t>
            </a:r>
            <a:r>
              <a:rPr lang="en-US" sz="2699" dirty="0" err="1">
                <a:solidFill>
                  <a:srgbClr val="000000"/>
                </a:solidFill>
                <a:latin typeface="Times Neue Roman Bold"/>
              </a:rPr>
              <a:t>sử</a:t>
            </a:r>
            <a:r>
              <a:rPr lang="en-US" sz="2699" dirty="0">
                <a:solidFill>
                  <a:srgbClr val="000000"/>
                </a:solidFill>
                <a:latin typeface="Times Neue Roman Bold"/>
              </a:rPr>
              <a:t> </a:t>
            </a:r>
            <a:r>
              <a:rPr lang="en-US" sz="2699" dirty="0" err="1">
                <a:solidFill>
                  <a:srgbClr val="000000"/>
                </a:solidFill>
                <a:latin typeface="Times Neue Roman Bold"/>
              </a:rPr>
              <a:t>dụng</a:t>
            </a:r>
            <a:r>
              <a:rPr lang="en-US" sz="2699" dirty="0">
                <a:solidFill>
                  <a:srgbClr val="000000"/>
                </a:solidFill>
                <a:latin typeface="Times Neue Roman Bold"/>
              </a:rPr>
              <a:t> </a:t>
            </a:r>
            <a:r>
              <a:rPr lang="en-US" sz="2699" dirty="0" err="1">
                <a:solidFill>
                  <a:srgbClr val="000000"/>
                </a:solidFill>
                <a:latin typeface="Times Neue Roman Bold"/>
              </a:rPr>
              <a:t>phương</a:t>
            </a:r>
            <a:r>
              <a:rPr lang="en-US" sz="2699" dirty="0">
                <a:solidFill>
                  <a:srgbClr val="000000"/>
                </a:solidFill>
                <a:latin typeface="Times Neue Roman Bold"/>
              </a:rPr>
              <a:t> </a:t>
            </a:r>
            <a:r>
              <a:rPr lang="en-US" sz="2699" dirty="0" err="1">
                <a:solidFill>
                  <a:srgbClr val="000000"/>
                </a:solidFill>
                <a:latin typeface="Times Neue Roman Bold"/>
              </a:rPr>
              <a:t>pháp</a:t>
            </a:r>
            <a:r>
              <a:rPr lang="en-US" sz="2699" dirty="0">
                <a:solidFill>
                  <a:srgbClr val="000000"/>
                </a:solidFill>
                <a:latin typeface="Times Neue Roman Bold"/>
              </a:rPr>
              <a:t> </a:t>
            </a:r>
            <a:r>
              <a:rPr lang="en-US" sz="2699" dirty="0" err="1">
                <a:solidFill>
                  <a:srgbClr val="000000"/>
                </a:solidFill>
                <a:latin typeface="Times Neue Roman Bold"/>
              </a:rPr>
              <a:t>quan</a:t>
            </a:r>
            <a:r>
              <a:rPr lang="en-US" sz="2699" dirty="0">
                <a:solidFill>
                  <a:srgbClr val="000000"/>
                </a:solidFill>
                <a:latin typeface="Times Neue Roman Bold"/>
              </a:rPr>
              <a:t> </a:t>
            </a:r>
            <a:r>
              <a:rPr lang="en-US" sz="2699" dirty="0" err="1">
                <a:solidFill>
                  <a:srgbClr val="000000"/>
                </a:solidFill>
                <a:latin typeface="Times Neue Roman Bold"/>
              </a:rPr>
              <a:t>sát</a:t>
            </a:r>
            <a:r>
              <a:rPr lang="en-US" sz="2699" dirty="0">
                <a:solidFill>
                  <a:srgbClr val="000000"/>
                </a:solidFill>
                <a:latin typeface="Times Neue Roman Bold"/>
              </a:rPr>
              <a:t>, </a:t>
            </a:r>
            <a:r>
              <a:rPr lang="en-US" sz="2699" dirty="0" err="1">
                <a:solidFill>
                  <a:srgbClr val="000000"/>
                </a:solidFill>
                <a:latin typeface="Times Neue Roman Bold"/>
              </a:rPr>
              <a:t>nghiên</a:t>
            </a:r>
            <a:r>
              <a:rPr lang="en-US" sz="2699" dirty="0">
                <a:solidFill>
                  <a:srgbClr val="000000"/>
                </a:solidFill>
                <a:latin typeface="Times Neue Roman Bold"/>
              </a:rPr>
              <a:t> </a:t>
            </a:r>
            <a:r>
              <a:rPr lang="en-US" sz="2699" dirty="0" err="1">
                <a:solidFill>
                  <a:srgbClr val="000000"/>
                </a:solidFill>
                <a:latin typeface="Times Neue Roman Bold"/>
              </a:rPr>
              <a:t>cứu</a:t>
            </a:r>
            <a:r>
              <a:rPr lang="en-US" sz="2699" dirty="0">
                <a:solidFill>
                  <a:srgbClr val="000000"/>
                </a:solidFill>
                <a:latin typeface="Times Neue Roman Bold"/>
              </a:rPr>
              <a:t> </a:t>
            </a:r>
            <a:r>
              <a:rPr lang="en-US" sz="2699" dirty="0" err="1">
                <a:solidFill>
                  <a:srgbClr val="000000"/>
                </a:solidFill>
                <a:latin typeface="Times Neue Roman Bold"/>
              </a:rPr>
              <a:t>hồ</a:t>
            </a:r>
            <a:r>
              <a:rPr lang="en-US" sz="2699" dirty="0">
                <a:solidFill>
                  <a:srgbClr val="000000"/>
                </a:solidFill>
                <a:latin typeface="Times Neue Roman Bold"/>
              </a:rPr>
              <a:t> </a:t>
            </a:r>
            <a:r>
              <a:rPr lang="en-US" sz="2699" dirty="0" err="1">
                <a:solidFill>
                  <a:srgbClr val="000000"/>
                </a:solidFill>
                <a:latin typeface="Times Neue Roman Bold"/>
              </a:rPr>
              <a:t>sơ</a:t>
            </a:r>
            <a:r>
              <a:rPr lang="en-US" sz="2699" dirty="0">
                <a:solidFill>
                  <a:srgbClr val="000000"/>
                </a:solidFill>
                <a:latin typeface="Times Neue Roman Bold"/>
              </a:rPr>
              <a:t>; </a:t>
            </a:r>
            <a:r>
              <a:rPr lang="en-US" sz="2699" dirty="0" err="1">
                <a:solidFill>
                  <a:srgbClr val="000000"/>
                </a:solidFill>
                <a:latin typeface="Times Neue Roman Bold"/>
              </a:rPr>
              <a:t>khảo</a:t>
            </a:r>
            <a:r>
              <a:rPr lang="en-US" sz="2699" dirty="0">
                <a:solidFill>
                  <a:srgbClr val="000000"/>
                </a:solidFill>
                <a:latin typeface="Times Neue Roman Bold"/>
              </a:rPr>
              <a:t> </a:t>
            </a:r>
            <a:r>
              <a:rPr lang="en-US" sz="2699" dirty="0" err="1">
                <a:solidFill>
                  <a:srgbClr val="000000"/>
                </a:solidFill>
                <a:latin typeface="Times Neue Roman Bold"/>
              </a:rPr>
              <a:t>sát</a:t>
            </a:r>
            <a:r>
              <a:rPr lang="en-US" sz="2699" dirty="0">
                <a:solidFill>
                  <a:srgbClr val="000000"/>
                </a:solidFill>
                <a:latin typeface="Times Neue Roman Bold"/>
              </a:rPr>
              <a:t> </a:t>
            </a:r>
            <a:r>
              <a:rPr lang="en-US" sz="2699" dirty="0" err="1">
                <a:solidFill>
                  <a:srgbClr val="000000"/>
                </a:solidFill>
                <a:latin typeface="Times Neue Roman Bold"/>
              </a:rPr>
              <a:t>tại</a:t>
            </a:r>
            <a:r>
              <a:rPr lang="en-US" sz="2699" dirty="0">
                <a:solidFill>
                  <a:srgbClr val="000000"/>
                </a:solidFill>
                <a:latin typeface="Times Neue Roman Bold"/>
              </a:rPr>
              <a:t> </a:t>
            </a:r>
            <a:r>
              <a:rPr lang="en-US" sz="2699" dirty="0" err="1">
                <a:solidFill>
                  <a:srgbClr val="000000"/>
                </a:solidFill>
                <a:latin typeface="Times Neue Roman Bold"/>
              </a:rPr>
              <a:t>trường</a:t>
            </a:r>
            <a:r>
              <a:rPr lang="en-US" sz="2699" dirty="0">
                <a:solidFill>
                  <a:srgbClr val="000000"/>
                </a:solidFill>
                <a:latin typeface="Times Neue Roman Bold"/>
              </a:rPr>
              <a:t>.</a:t>
            </a:r>
          </a:p>
        </p:txBody>
      </p:sp>
      <p:sp>
        <p:nvSpPr>
          <p:cNvPr id="7" name="TextBox 7"/>
          <p:cNvSpPr txBox="1"/>
          <p:nvPr/>
        </p:nvSpPr>
        <p:spPr>
          <a:xfrm>
            <a:off x="8931974" y="3966438"/>
            <a:ext cx="8254333" cy="1884045"/>
          </a:xfrm>
          <a:prstGeom prst="rect">
            <a:avLst/>
          </a:prstGeom>
        </p:spPr>
        <p:txBody>
          <a:bodyPr lIns="0" tIns="0" rIns="0" bIns="0" rtlCol="0" anchor="t">
            <a:spAutoFit/>
          </a:bodyPr>
          <a:lstStyle/>
          <a:p>
            <a:pPr algn="just">
              <a:lnSpc>
                <a:spcPts val="3779"/>
              </a:lnSpc>
            </a:pPr>
            <a:r>
              <a:rPr lang="en-US" sz="2699">
                <a:solidFill>
                  <a:srgbClr val="000000"/>
                </a:solidFill>
                <a:latin typeface="Times Neue Roman Bold"/>
              </a:rPr>
              <a:t>     Nghiên cứu bảng phân công nhiệm vụ; kế hoạch nhà trường, các khoá bồi dưỡng chuyên môn về giáo dục hoà nhập/ giáo dục đặc biệt mà giáo viên được tham gia; sổ ghi chéptập huấn, bồi dưỡng chuyên môn của giáo viên.</a:t>
            </a:r>
          </a:p>
        </p:txBody>
      </p:sp>
      <p:sp>
        <p:nvSpPr>
          <p:cNvPr id="8" name="TextBox 8"/>
          <p:cNvSpPr txBox="1"/>
          <p:nvPr/>
        </p:nvSpPr>
        <p:spPr>
          <a:xfrm>
            <a:off x="1213996" y="6754015"/>
            <a:ext cx="7244854" cy="931545"/>
          </a:xfrm>
          <a:prstGeom prst="rect">
            <a:avLst/>
          </a:prstGeom>
        </p:spPr>
        <p:txBody>
          <a:bodyPr lIns="0" tIns="0" rIns="0" bIns="0" rtlCol="0" anchor="t">
            <a:spAutoFit/>
          </a:bodyPr>
          <a:lstStyle/>
          <a:p>
            <a:pPr algn="just">
              <a:lnSpc>
                <a:spcPts val="3779"/>
              </a:lnSpc>
            </a:pPr>
            <a:r>
              <a:rPr lang="en-US" sz="2699">
                <a:solidFill>
                  <a:srgbClr val="000000"/>
                </a:solidFill>
                <a:latin typeface="Times Neue Roman Bold"/>
              </a:rPr>
              <a:t>     Khảo sát điều kiện cơ sở vật chất, quan sát đồ dùng, thiết bị được sử dụng trong lớp học.</a:t>
            </a:r>
          </a:p>
        </p:txBody>
      </p:sp>
      <p:sp>
        <p:nvSpPr>
          <p:cNvPr id="9" name="TextBox 9"/>
          <p:cNvSpPr txBox="1"/>
          <p:nvPr/>
        </p:nvSpPr>
        <p:spPr>
          <a:xfrm>
            <a:off x="1213996" y="7850505"/>
            <a:ext cx="7430150" cy="1407795"/>
          </a:xfrm>
          <a:prstGeom prst="rect">
            <a:avLst/>
          </a:prstGeom>
        </p:spPr>
        <p:txBody>
          <a:bodyPr lIns="0" tIns="0" rIns="0" bIns="0" rtlCol="0" anchor="t">
            <a:spAutoFit/>
          </a:bodyPr>
          <a:lstStyle/>
          <a:p>
            <a:pPr algn="just">
              <a:lnSpc>
                <a:spcPts val="3779"/>
              </a:lnSpc>
            </a:pPr>
            <a:r>
              <a:rPr lang="en-US" sz="2699">
                <a:solidFill>
                  <a:srgbClr val="000000"/>
                </a:solidFill>
                <a:latin typeface="Times Neue Roman Bold"/>
              </a:rPr>
              <a:t>    Nghiên cứu kế hoạch giáo dục của trẻ khuyết tật, quan sát, nghiên cứu hồ sơ giáo viên, khảo sát tại trường.</a:t>
            </a:r>
          </a:p>
        </p:txBody>
      </p:sp>
    </p:spTree>
    <p:extLst>
      <p:ext uri="{BB962C8B-B14F-4D97-AF65-F5344CB8AC3E}">
        <p14:creationId xmlns:p14="http://schemas.microsoft.com/office/powerpoint/2010/main" val="1099630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2376</Words>
  <Application>Microsoft Office PowerPoint</Application>
  <PresentationFormat>Custom</PresentationFormat>
  <Paragraphs>110</Paragraphs>
  <Slides>17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Open Sans Bold</vt:lpstr>
      <vt:lpstr>Calibri</vt:lpstr>
      <vt:lpstr>Times Neue Roman Bold Italics</vt:lpstr>
      <vt:lpstr>Times Neue Roman Bold</vt:lpstr>
      <vt:lpstr>Times Neue Roman</vt:lpstr>
      <vt:lpstr>Calistoga</vt:lpstr>
      <vt:lpstr>Times New Roman</vt:lpstr>
      <vt:lpstr>Calistoga Bold</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ĐÁNH GIÁ CHƯƠNG TRÌNH ĐÀO TẠO GIÁO DỤC</dc:title>
  <dc:creator>USER</dc:creator>
  <cp:lastModifiedBy>HD King</cp:lastModifiedBy>
  <cp:revision>22</cp:revision>
  <dcterms:created xsi:type="dcterms:W3CDTF">2006-08-16T00:00:00Z</dcterms:created>
  <dcterms:modified xsi:type="dcterms:W3CDTF">2022-03-23T08:01:14Z</dcterms:modified>
  <dc:identifier>DAEk-cSzq5g</dc:identifier>
</cp:coreProperties>
</file>