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9" r:id="rId4"/>
    <p:sldId id="267" r:id="rId5"/>
    <p:sldId id="272" r:id="rId6"/>
    <p:sldId id="258" r:id="rId7"/>
    <p:sldId id="273" r:id="rId8"/>
    <p:sldId id="262" r:id="rId9"/>
    <p:sldId id="263" r:id="rId10"/>
    <p:sldId id="260" r:id="rId11"/>
    <p:sldId id="264" r:id="rId12"/>
    <p:sldId id="269" r:id="rId13"/>
    <p:sldId id="271" r:id="rId14"/>
    <p:sldId id="268" r:id="rId15"/>
    <p:sldId id="266" r:id="rId16"/>
    <p:sldId id="274"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6" d="100"/>
          <a:sy n="86" d="100"/>
        </p:scale>
        <p:origin x="1518" y="90"/>
      </p:cViewPr>
      <p:guideLst>
        <p:guide orient="horz" pos="2160"/>
        <p:guide pos="2880"/>
      </p:guideLst>
    </p:cSldViewPr>
  </p:slideViewPr>
  <p:outlineViewPr>
    <p:cViewPr>
      <p:scale>
        <a:sx n="33" d="100"/>
        <a:sy n="33" d="100"/>
      </p:scale>
      <p:origin x="18"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CD00806-51B9-4ACC-849D-19B16A308A73}" type="datetimeFigureOut">
              <a:rPr lang="en-US" smtClean="0"/>
              <a:pPr/>
              <a:t>4/7/2023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7E832E1-123E-457D-A56E-FC7C29EDF1E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D00806-51B9-4ACC-849D-19B16A308A73}" type="datetimeFigureOut">
              <a:rPr lang="en-US" smtClean="0"/>
              <a:pPr/>
              <a:t>4/7/2023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E832E1-123E-457D-A56E-FC7C29EDF1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D00806-51B9-4ACC-849D-19B16A308A73}" type="datetimeFigureOut">
              <a:rPr lang="en-US" smtClean="0"/>
              <a:pPr/>
              <a:t>4/7/2023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E832E1-123E-457D-A56E-FC7C29EDF1E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D00806-51B9-4ACC-849D-19B16A308A73}" type="datetimeFigureOut">
              <a:rPr lang="en-US" smtClean="0"/>
              <a:pPr/>
              <a:t>4/7/2023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E832E1-123E-457D-A56E-FC7C29EDF1E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CD00806-51B9-4ACC-849D-19B16A308A73}" type="datetimeFigureOut">
              <a:rPr lang="en-US" smtClean="0"/>
              <a:pPr/>
              <a:t>4/7/2023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E832E1-123E-457D-A56E-FC7C29EDF1E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CD00806-51B9-4ACC-849D-19B16A308A73}" type="datetimeFigureOut">
              <a:rPr lang="en-US" smtClean="0"/>
              <a:pPr/>
              <a:t>4/7/2023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E832E1-123E-457D-A56E-FC7C29EDF1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CD00806-51B9-4ACC-849D-19B16A308A73}" type="datetimeFigureOut">
              <a:rPr lang="en-US" smtClean="0"/>
              <a:pPr/>
              <a:t>4/7/2023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E832E1-123E-457D-A56E-FC7C29EDF1E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CD00806-51B9-4ACC-849D-19B16A308A73}" type="datetimeFigureOut">
              <a:rPr lang="en-US" smtClean="0"/>
              <a:pPr/>
              <a:t>4/7/2023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E832E1-123E-457D-A56E-FC7C29EDF1E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D00806-51B9-4ACC-849D-19B16A308A73}" type="datetimeFigureOut">
              <a:rPr lang="en-US" smtClean="0"/>
              <a:pPr/>
              <a:t>4/7/2023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E832E1-123E-457D-A56E-FC7C29EDF1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CD00806-51B9-4ACC-849D-19B16A308A73}" type="datetimeFigureOut">
              <a:rPr lang="en-US" smtClean="0"/>
              <a:pPr/>
              <a:t>4/7/2023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E832E1-123E-457D-A56E-FC7C29EDF1E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CD00806-51B9-4ACC-849D-19B16A308A73}" type="datetimeFigureOut">
              <a:rPr lang="en-US" smtClean="0"/>
              <a:pPr/>
              <a:t>4/7/2023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7E832E1-123E-457D-A56E-FC7C29EDF1E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CD00806-51B9-4ACC-849D-19B16A308A73}" type="datetimeFigureOut">
              <a:rPr lang="en-US" smtClean="0"/>
              <a:pPr/>
              <a:t>4/7/2023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7E832E1-123E-457D-A56E-FC7C29EDF1E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vinmec.com/vi/tin-tuc/thong-tin-suc-khoe/dich-2019-ncov/thong-tin-suc-khoe/huong-dan-rua-tay-bang-xa-phon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vinmec.com/en/tin-tuc/thong-tin-suc-khoe/tre-sot-den-dau-moi-phai-uong-thuoc-ha-so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vinmec.com/vi/tin-tuc/thong-tin-suc-khoe/cho-tuy-tien-cho-con-uong-nuoc-bu-dien-giai-oresol/?location=al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vinmec.com/vi/tin-tuc/hoi-dap-bac-si/viem-mang-nao-co-chua-duoc-khong/" TargetMode="External"/><Relationship Id="rId2" Type="http://schemas.openxmlformats.org/officeDocument/2006/relationships/hyperlink" Target="https://www.vinmec.com/vi/tin-tuc/thong-tin-suc-khoe/benh-tay-chan-mieng-o-tre-cach-nhan-biet-va-phong-tranh/" TargetMode="External"/><Relationship Id="rId1" Type="http://schemas.openxmlformats.org/officeDocument/2006/relationships/slideLayout" Target="../slideLayouts/slideLayout2.xml"/><Relationship Id="rId4" Type="http://schemas.openxmlformats.org/officeDocument/2006/relationships/hyperlink" Target="https://www.vinmec.com/vi/benh/viem-co-tim-3308/"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vinmec.com/vi/benh/tieu-chay-3002/" TargetMode="External"/><Relationship Id="rId2" Type="http://schemas.openxmlformats.org/officeDocument/2006/relationships/hyperlink" Target="https://www.vinmec.com/en/tin-tuc/thong-tin-suc-khoe/suc-khoe-tong-quat/hach-bach-huyet-la-gi-vai-tro-cau-ta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vinmec.com/vi/tin-tuc/thong-tin-suc-khoe/giai-dap-can-benh-sot-xuat-huye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vinmec.com/en/tin-tuc/thong-tin-suc-khoe/tieu-hoa-gan-mat/vi-tri-dau-bung-canh-bao-benh-gi/" TargetMode="External"/><Relationship Id="rId2" Type="http://schemas.openxmlformats.org/officeDocument/2006/relationships/hyperlink" Target="https://www.vinmec.com/vi/tin-tuc/hoi-dap-bac-si/non-ra-mau-do-tuoi-la-dau-hieu-cua-benh-gi/"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vinmec.com/vi/tin-tuc/thong-tin-suc-khoe/paracetamol-la-g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4000" r="-4000"/>
          </a:stretch>
        </a:blipFill>
        <a:effectLst/>
      </p:bgPr>
    </p:bg>
    <p:spTree>
      <p:nvGrpSpPr>
        <p:cNvPr id="1" name=""/>
        <p:cNvGrpSpPr/>
        <p:nvPr/>
      </p:nvGrpSpPr>
      <p:grpSpPr>
        <a:xfrm>
          <a:off x="0" y="0"/>
          <a:ext cx="0" cy="0"/>
          <a:chOff x="0" y="0"/>
          <a:chExt cx="0" cy="0"/>
        </a:xfrm>
      </p:grpSpPr>
      <p:sp>
        <p:nvSpPr>
          <p:cNvPr id="4" name="Rectangle 3"/>
          <p:cNvSpPr/>
          <p:nvPr/>
        </p:nvSpPr>
        <p:spPr>
          <a:xfrm>
            <a:off x="1605610" y="152399"/>
            <a:ext cx="5863528" cy="5232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spPr>
        <p:txBody>
          <a:bodyPr wrap="none" lIns="91440" tIns="45720" rIns="91440" bIns="45720">
            <a:spAutoFit/>
          </a:bodyPr>
          <a:lstStyle/>
          <a:p>
            <a:pPr algn="ctr"/>
            <a:r>
              <a:rPr lang="vi-VN" sz="2800" b="1"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latin typeface="Times New Roman" pitchFamily="18" charset="0"/>
                <a:cs typeface="Times New Roman" pitchFamily="18" charset="0"/>
              </a:rPr>
              <a:t>TRƯỜNG MẦM NON HOA HỒNG </a:t>
            </a:r>
            <a:endParaRPr lang="en-US" sz="2800" b="1"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latin typeface="Times New Roman" pitchFamily="18" charset="0"/>
              <a:cs typeface="Times New Roman" pitchFamily="18" charset="0"/>
            </a:endParaRPr>
          </a:p>
        </p:txBody>
      </p:sp>
      <p:sp>
        <p:nvSpPr>
          <p:cNvPr id="5" name="Rectangle 4"/>
          <p:cNvSpPr/>
          <p:nvPr/>
        </p:nvSpPr>
        <p:spPr>
          <a:xfrm>
            <a:off x="1469571" y="866239"/>
            <a:ext cx="6248399" cy="1323439"/>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vi-VN" sz="4000" b="1" cap="none" spc="0" dirty="0">
                <a:ln w="11430"/>
                <a:blipFill>
                  <a:blip r:embed="rId3"/>
                  <a:tile tx="0" ty="0" sx="100000" sy="100000" flip="none" algn="tl"/>
                </a:blipFill>
                <a:effectLst>
                  <a:outerShdw blurRad="50800" dist="39000" dir="5460000" algn="tl">
                    <a:srgbClr val="000000">
                      <a:alpha val="38000"/>
                    </a:srgbClr>
                  </a:outerShdw>
                </a:effectLst>
              </a:rPr>
              <a:t>TRUYỀN THÔNG GIÁO </a:t>
            </a:r>
          </a:p>
          <a:p>
            <a:pPr algn="ctr"/>
            <a:r>
              <a:rPr lang="vi-VN" sz="4000" b="1" cap="none" spc="0" dirty="0">
                <a:ln w="11430"/>
                <a:blipFill>
                  <a:blip r:embed="rId3"/>
                  <a:tile tx="0" ty="0" sx="100000" sy="100000" flip="none" algn="tl"/>
                </a:blipFill>
                <a:effectLst>
                  <a:outerShdw blurRad="50800" dist="39000" dir="5460000" algn="tl">
                    <a:srgbClr val="000000">
                      <a:alpha val="38000"/>
                    </a:srgbClr>
                  </a:outerShdw>
                </a:effectLst>
              </a:rPr>
              <a:t>DỤC SỨC KHỎE</a:t>
            </a:r>
            <a:endParaRPr lang="en-US" sz="4000" b="1" cap="none" spc="0" dirty="0">
              <a:ln w="11430"/>
              <a:blipFill>
                <a:blip r:embed="rId3"/>
                <a:tile tx="0" ty="0" sx="100000" sy="100000" flip="none" algn="tl"/>
              </a:blipFill>
              <a:effectLst>
                <a:outerShdw blurRad="50800" dist="39000" dir="5460000" algn="tl">
                  <a:srgbClr val="000000">
                    <a:alpha val="38000"/>
                  </a:srgbClr>
                </a:outerShdw>
              </a:effectLst>
            </a:endParaRPr>
          </a:p>
        </p:txBody>
      </p:sp>
      <p:sp>
        <p:nvSpPr>
          <p:cNvPr id="9" name="Rectangle 8"/>
          <p:cNvSpPr/>
          <p:nvPr/>
        </p:nvSpPr>
        <p:spPr>
          <a:xfrm>
            <a:off x="892629" y="2438400"/>
            <a:ext cx="7467600" cy="2308324"/>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wrap="square" lIns="91440" tIns="45720" rIns="91440" bIns="45720">
            <a:spAutoFit/>
          </a:bodyPr>
          <a:lstStyle/>
          <a:p>
            <a:pPr algn="ctr"/>
            <a:r>
              <a:rPr lang="en-US" sz="4800" b="1" dirty="0" err="1" smtClean="0">
                <a:solidFill>
                  <a:srgbClr val="FF0000"/>
                </a:solidFill>
                <a:latin typeface="Times New Roman" panose="02020603050405020304" pitchFamily="18" charset="0"/>
                <a:cs typeface="Times New Roman" pitchFamily="18" charset="0"/>
              </a:rPr>
              <a:t>Phòng</a:t>
            </a:r>
            <a:r>
              <a:rPr lang="en-US" sz="4800" b="1" dirty="0" smtClean="0">
                <a:solidFill>
                  <a:srgbClr val="FF0000"/>
                </a:solidFill>
                <a:latin typeface="Times New Roman" pitchFamily="18" charset="0"/>
                <a:cs typeface="Times New Roman" pitchFamily="18" charset="0"/>
              </a:rPr>
              <a:t> </a:t>
            </a:r>
            <a:r>
              <a:rPr lang="en-US" sz="4800" b="1" dirty="0" err="1" smtClean="0">
                <a:solidFill>
                  <a:srgbClr val="FF0000"/>
                </a:solidFill>
                <a:latin typeface="Times New Roman" pitchFamily="18" charset="0"/>
                <a:cs typeface="Times New Roman" pitchFamily="18" charset="0"/>
              </a:rPr>
              <a:t>chống</a:t>
            </a:r>
            <a:r>
              <a:rPr lang="en-US" sz="4800" b="1" dirty="0" smtClean="0">
                <a:solidFill>
                  <a:srgbClr val="FF0000"/>
                </a:solidFill>
                <a:latin typeface="Times New Roman" pitchFamily="18" charset="0"/>
                <a:cs typeface="Times New Roman" pitchFamily="18" charset="0"/>
              </a:rPr>
              <a:t> </a:t>
            </a:r>
            <a:r>
              <a:rPr lang="en-US" sz="4800" b="1" dirty="0" err="1" smtClean="0">
                <a:solidFill>
                  <a:srgbClr val="FF0000"/>
                </a:solidFill>
                <a:latin typeface="Times New Roman" pitchFamily="18" charset="0"/>
                <a:cs typeface="Times New Roman" pitchFamily="18" charset="0"/>
              </a:rPr>
              <a:t>bệnh</a:t>
            </a:r>
            <a:r>
              <a:rPr lang="en-US" sz="4800" b="1" dirty="0" smtClean="0">
                <a:solidFill>
                  <a:srgbClr val="FF0000"/>
                </a:solidFill>
                <a:latin typeface="Times New Roman" pitchFamily="18" charset="0"/>
                <a:cs typeface="Times New Roman" pitchFamily="18" charset="0"/>
              </a:rPr>
              <a:t> </a:t>
            </a:r>
          </a:p>
          <a:p>
            <a:pPr algn="ctr"/>
            <a:r>
              <a:rPr lang="en-US" sz="4800" b="1" dirty="0" err="1">
                <a:solidFill>
                  <a:srgbClr val="FF0000"/>
                </a:solidFill>
                <a:latin typeface="Times New Roman" pitchFamily="18" charset="0"/>
                <a:cs typeface="Times New Roman" pitchFamily="18" charset="0"/>
              </a:rPr>
              <a:t>T</a:t>
            </a:r>
            <a:r>
              <a:rPr lang="en-US" sz="4800" b="1" dirty="0" err="1" smtClean="0">
                <a:solidFill>
                  <a:srgbClr val="FF0000"/>
                </a:solidFill>
                <a:latin typeface="Times New Roman" pitchFamily="18" charset="0"/>
                <a:cs typeface="Times New Roman" pitchFamily="18" charset="0"/>
              </a:rPr>
              <a:t>ay</a:t>
            </a:r>
            <a:r>
              <a:rPr lang="en-US" sz="4800" b="1" dirty="0" smtClean="0">
                <a:solidFill>
                  <a:srgbClr val="FF0000"/>
                </a:solidFill>
                <a:latin typeface="Times New Roman" pitchFamily="18" charset="0"/>
                <a:cs typeface="Times New Roman" pitchFamily="18" charset="0"/>
              </a:rPr>
              <a:t> – </a:t>
            </a:r>
            <a:r>
              <a:rPr lang="en-US" sz="4800" b="1" dirty="0" err="1" smtClean="0">
                <a:solidFill>
                  <a:srgbClr val="FF0000"/>
                </a:solidFill>
                <a:latin typeface="Times New Roman" pitchFamily="18" charset="0"/>
                <a:cs typeface="Times New Roman" pitchFamily="18" charset="0"/>
              </a:rPr>
              <a:t>Chân</a:t>
            </a:r>
            <a:r>
              <a:rPr lang="en-US" sz="4800" b="1" dirty="0" smtClean="0">
                <a:solidFill>
                  <a:srgbClr val="FF0000"/>
                </a:solidFill>
                <a:latin typeface="Times New Roman" pitchFamily="18" charset="0"/>
                <a:cs typeface="Times New Roman" pitchFamily="18" charset="0"/>
              </a:rPr>
              <a:t> – </a:t>
            </a:r>
            <a:r>
              <a:rPr lang="en-US" sz="4800" b="1" dirty="0" err="1" smtClean="0">
                <a:solidFill>
                  <a:srgbClr val="FF0000"/>
                </a:solidFill>
                <a:latin typeface="Times New Roman" pitchFamily="18" charset="0"/>
                <a:cs typeface="Times New Roman" pitchFamily="18" charset="0"/>
              </a:rPr>
              <a:t>Miệng</a:t>
            </a:r>
            <a:r>
              <a:rPr lang="en-US" sz="4800" b="1" dirty="0" smtClean="0">
                <a:solidFill>
                  <a:srgbClr val="FF0000"/>
                </a:solidFill>
                <a:latin typeface="Times New Roman" pitchFamily="18" charset="0"/>
                <a:cs typeface="Times New Roman" pitchFamily="18" charset="0"/>
              </a:rPr>
              <a:t> ,</a:t>
            </a:r>
          </a:p>
          <a:p>
            <a:pPr algn="ctr"/>
            <a:r>
              <a:rPr lang="en-US" sz="4800" b="1" dirty="0" smtClean="0">
                <a:solidFill>
                  <a:srgbClr val="FF0000"/>
                </a:solidFill>
                <a:latin typeface="Times New Roman" pitchFamily="18" charset="0"/>
                <a:cs typeface="Times New Roman" pitchFamily="18" charset="0"/>
              </a:rPr>
              <a:t> </a:t>
            </a:r>
            <a:r>
              <a:rPr lang="en-US" sz="4800" b="1" dirty="0" err="1" smtClean="0">
                <a:solidFill>
                  <a:srgbClr val="FF0000"/>
                </a:solidFill>
                <a:latin typeface="Times New Roman" pitchFamily="18" charset="0"/>
                <a:cs typeface="Times New Roman" pitchFamily="18" charset="0"/>
              </a:rPr>
              <a:t>Sốt</a:t>
            </a:r>
            <a:r>
              <a:rPr lang="en-US" sz="4800" b="1" dirty="0" smtClean="0">
                <a:solidFill>
                  <a:srgbClr val="FF0000"/>
                </a:solidFill>
                <a:latin typeface="Times New Roman" pitchFamily="18" charset="0"/>
                <a:cs typeface="Times New Roman" pitchFamily="18" charset="0"/>
              </a:rPr>
              <a:t> </a:t>
            </a:r>
            <a:r>
              <a:rPr lang="en-US" sz="4800" b="1" dirty="0" err="1">
                <a:solidFill>
                  <a:srgbClr val="FF0000"/>
                </a:solidFill>
                <a:latin typeface="Times New Roman" pitchFamily="18" charset="0"/>
                <a:cs typeface="Times New Roman" pitchFamily="18" charset="0"/>
              </a:rPr>
              <a:t>X</a:t>
            </a:r>
            <a:r>
              <a:rPr lang="en-US" sz="4800" b="1" dirty="0" err="1" smtClean="0">
                <a:solidFill>
                  <a:srgbClr val="FF0000"/>
                </a:solidFill>
                <a:latin typeface="Times New Roman" pitchFamily="18" charset="0"/>
                <a:cs typeface="Times New Roman" pitchFamily="18" charset="0"/>
              </a:rPr>
              <a:t>uất</a:t>
            </a:r>
            <a:r>
              <a:rPr lang="en-US" sz="4800" b="1" dirty="0" smtClean="0">
                <a:solidFill>
                  <a:srgbClr val="FF0000"/>
                </a:solidFill>
                <a:latin typeface="Times New Roman" pitchFamily="18" charset="0"/>
                <a:cs typeface="Times New Roman" pitchFamily="18" charset="0"/>
              </a:rPr>
              <a:t> </a:t>
            </a:r>
            <a:r>
              <a:rPr lang="en-US" sz="4800" b="1" dirty="0" err="1">
                <a:solidFill>
                  <a:srgbClr val="FF0000"/>
                </a:solidFill>
                <a:latin typeface="Times New Roman" pitchFamily="18" charset="0"/>
                <a:cs typeface="Times New Roman" pitchFamily="18" charset="0"/>
              </a:rPr>
              <a:t>H</a:t>
            </a:r>
            <a:r>
              <a:rPr lang="en-US" sz="4800" b="1" dirty="0" err="1" smtClean="0">
                <a:solidFill>
                  <a:srgbClr val="FF0000"/>
                </a:solidFill>
                <a:latin typeface="Times New Roman" pitchFamily="18" charset="0"/>
                <a:cs typeface="Times New Roman" pitchFamily="18" charset="0"/>
              </a:rPr>
              <a:t>uyết</a:t>
            </a:r>
            <a:endParaRPr lang="en-US" sz="48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4591609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82000" cy="6172200"/>
          </a:xfrm>
        </p:spPr>
        <p:txBody>
          <a:bodyPr>
            <a:normAutofit fontScale="25000" lnSpcReduction="20000"/>
          </a:bodyPr>
          <a:lstStyle/>
          <a:p>
            <a:pPr algn="just" fontAlgn="base"/>
            <a:r>
              <a:rPr lang="vi-VN" sz="12800" dirty="0" smtClean="0"/>
              <a:t>Vệ sinh thân thể: Khi trẻ bị </a:t>
            </a:r>
            <a:r>
              <a:rPr lang="vi-VN" sz="12800" b="1" dirty="0" smtClean="0"/>
              <a:t>tay chân miệng</a:t>
            </a:r>
            <a:r>
              <a:rPr lang="vi-VN" sz="12800" dirty="0" smtClean="0"/>
              <a:t>, phụ huynh nên dùng dung dịch sát khuẩn bôi lên vết thương hở ngoài da nhằm phòng tránh bội nhiễm. </a:t>
            </a:r>
            <a:endParaRPr lang="en-US" sz="12800" dirty="0" smtClean="0"/>
          </a:p>
          <a:p>
            <a:pPr algn="just" fontAlgn="base"/>
            <a:r>
              <a:rPr lang="vi-VN" sz="12800" dirty="0" smtClean="0"/>
              <a:t>Cho trẻ súc miệng bằng nước muối sinh lý (nếu trẻ làm được) và nhỏ mũi, mắt thường xuyên cho trẻ. Quần áo và vật dụng của trẻ nhiễm bệnh cần được khử trùng với dung dịch sát khuẩn. Tắm rửa và vệ sinh nhẹ nhàng cho bé hàng ngày để tránh nhiễm khuẩn.</a:t>
            </a:r>
          </a:p>
          <a:p>
            <a:pPr algn="just" fontAlgn="base"/>
            <a:r>
              <a:rPr lang="vi-VN" sz="12800" dirty="0" smtClean="0"/>
              <a:t> </a:t>
            </a:r>
            <a:r>
              <a:rPr lang="vi-VN" sz="12800" b="1" dirty="0" smtClean="0"/>
              <a:t>K</a:t>
            </a:r>
            <a:r>
              <a:rPr lang="vi-VN" sz="12800" dirty="0" smtClean="0"/>
              <a:t>hông để con gãi, chọc vào bọng nước trên da; không dùng muối, chanh hay loại thuốc liền da, chống viêm mà không có chỉ định từ bác sĩ. Đồng thời, khi chăm sóc trẻ nên đeo khẩu trang và </a:t>
            </a:r>
            <a:r>
              <a:rPr lang="vi-VN" sz="12800" b="1" dirty="0" smtClean="0">
                <a:hlinkClick r:id="rId2"/>
              </a:rPr>
              <a:t>rửa tay sạch bằng xà phòng</a:t>
            </a:r>
            <a:r>
              <a:rPr lang="vi-VN" sz="12800" dirty="0" smtClean="0"/>
              <a:t> để sát khuẩn, tránh lây lan sang những trẻ khác.</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82000" cy="6477000"/>
          </a:xfrm>
        </p:spPr>
        <p:txBody>
          <a:bodyPr>
            <a:noAutofit/>
          </a:bodyPr>
          <a:lstStyle/>
          <a:p>
            <a:pPr algn="just" fontAlgn="base"/>
            <a:r>
              <a:rPr lang="vi-VN" sz="3200" dirty="0" smtClean="0">
                <a:solidFill>
                  <a:srgbClr val="7030A0"/>
                </a:solidFill>
              </a:rPr>
              <a:t>Lưu ý: </a:t>
            </a:r>
            <a:r>
              <a:rPr lang="vi-VN" sz="3200" dirty="0" smtClean="0"/>
              <a:t>Khi thấy trẻ có các triệu chứng như sốt cao kéo dài, quấy khóc, nôn trớ nhiều, ngủ li bì, hay bị giật mình, thở nhanh, ... thì cần đưa bé đến bệnh viện để điều trị kịp thời, tránh các biến chứng nguy hiểm.</a:t>
            </a:r>
          </a:p>
          <a:p>
            <a:pPr algn="just" fontAlgn="base"/>
            <a:r>
              <a:rPr lang="vi-VN" sz="3200" i="1" dirty="0" smtClean="0"/>
              <a:t>Người chăm sóc trẻ nên rửa tay sạch bằng xà phòng tránh lây lan sang những trẻ khác</a:t>
            </a:r>
            <a:endParaRPr lang="vi-VN" sz="3200" dirty="0" smtClean="0"/>
          </a:p>
          <a:p>
            <a:pPr algn="just" fontAlgn="base"/>
            <a:r>
              <a:rPr lang="vi-VN" sz="3200" b="1" dirty="0" smtClean="0">
                <a:solidFill>
                  <a:srgbClr val="7030A0"/>
                </a:solidFill>
              </a:rPr>
              <a:t>2.2. Chăm sóc người bị sốt xuất huyết</a:t>
            </a:r>
            <a:endParaRPr lang="vi-VN" sz="3200" dirty="0" smtClean="0">
              <a:solidFill>
                <a:srgbClr val="7030A0"/>
              </a:solidFill>
            </a:endParaRPr>
          </a:p>
          <a:p>
            <a:pPr algn="just" fontAlgn="base"/>
            <a:r>
              <a:rPr lang="vi-VN" sz="3200" dirty="0" smtClean="0"/>
              <a:t>Với sốt xuất huyết nhẹ, có thể điều trị tại nhà bằng các phương pháp sau:</a:t>
            </a:r>
          </a:p>
          <a:p>
            <a:pPr algn="just" fontAlgn="base"/>
            <a:r>
              <a:rPr lang="vi-VN" sz="3200" dirty="0" smtClean="0"/>
              <a:t> Theo dõi nhiệt độ: Theo dõi nhiệt độ của người bệnh bằng cách cặp nhiệt độ cứ vài giờ một lần.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86800" cy="6248400"/>
          </a:xfrm>
        </p:spPr>
        <p:txBody>
          <a:bodyPr>
            <a:normAutofit fontScale="25000" lnSpcReduction="20000"/>
          </a:bodyPr>
          <a:lstStyle/>
          <a:p>
            <a:pPr algn="just" fontAlgn="base"/>
            <a:r>
              <a:rPr lang="vi-VN" sz="12800" dirty="0" smtClean="0"/>
              <a:t>Phải theo dõi sát vì thời điểm nguy hiểm nhất của bệnh sốt xuất huyết là khi hết sốt. Người bệnh cần nghỉ ngơi tuyệt đối, không nên hoạt động và tránh mặc nhiều áo quần.</a:t>
            </a:r>
          </a:p>
          <a:p>
            <a:pPr algn="just" fontAlgn="base"/>
            <a:r>
              <a:rPr lang="vi-VN" sz="12800" dirty="0" smtClean="0"/>
              <a:t> Sử dụng thuốc: Nếu nhiệt độ trên 38,5 độ C, cần uống thuốc hạ sốt theo liều lượng, cứ 6 giờ/lần nếu trẻ vẫn còn sốt cao. Sau khi </a:t>
            </a:r>
            <a:r>
              <a:rPr lang="vi-VN" sz="12800" b="1" dirty="0" smtClean="0">
                <a:hlinkClick r:id="rId2"/>
              </a:rPr>
              <a:t>uống thuốc hạ</a:t>
            </a:r>
            <a:r>
              <a:rPr lang="vi-VN" sz="12800" dirty="0" smtClean="0"/>
              <a:t> nhiệt 1 giờ, cần đo lại nhiệt độ. Nếu thân nhiệt của trẻ dưới 38,5 độ thì chỉ cần lau mát cho trẻ bằng khăn nhúng nước ấm</a:t>
            </a:r>
            <a:r>
              <a:rPr lang="en-US" sz="12800" dirty="0" smtClean="0"/>
              <a:t>.</a:t>
            </a:r>
            <a:endParaRPr lang="en-US" sz="12800" dirty="0" smtClean="0">
              <a:latin typeface="+mj-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943600"/>
          </a:xfrm>
        </p:spPr>
        <p:txBody>
          <a:bodyPr>
            <a:normAutofit/>
          </a:bodyPr>
          <a:lstStyle/>
          <a:p>
            <a:pPr algn="just"/>
            <a:r>
              <a:rPr lang="vi-VN" sz="3200" dirty="0" smtClean="0">
                <a:solidFill>
                  <a:srgbClr val="7030A0"/>
                </a:solidFill>
              </a:rPr>
              <a:t>Dinh dưỡng: </a:t>
            </a:r>
            <a:r>
              <a:rPr lang="vi-VN" sz="3200" dirty="0" smtClean="0"/>
              <a:t>Người </a:t>
            </a:r>
            <a:r>
              <a:rPr lang="vi-VN" sz="3200" b="1" dirty="0" smtClean="0"/>
              <a:t>bị sốt xuất huyết</a:t>
            </a:r>
            <a:r>
              <a:rPr lang="vi-VN" sz="3200" dirty="0" smtClean="0"/>
              <a:t> cần uống nhiều nước để bù đắp lượng nước bị mất do sốt, có thể uống nước pha từ </a:t>
            </a:r>
            <a:r>
              <a:rPr lang="vi-VN" sz="3200" dirty="0" smtClean="0">
                <a:hlinkClick r:id="rId2"/>
              </a:rPr>
              <a:t>oresol</a:t>
            </a:r>
            <a:r>
              <a:rPr lang="vi-VN" sz="3200" dirty="0" smtClean="0"/>
              <a:t> hoặc nước cam, chanh tươi để có thêm sinh tố C. Cho trẻ ăn thức ăn lỏng, giàu dinh dưỡng, dễ tiêu hóa như cháo dinh dưỡng, súp rau củ, sữa uống các loại... kết hợp chế độ nghỉ ngơi hợp lý giúp trẻ mau lành bệnh. Cần tránh các loại thức ăn có nhiều mỡ. Trẻ đang bú mẹ thì nên cho trẻ bú thêm số lần và kéo dài thêm thời gian.</a:t>
            </a:r>
          </a:p>
          <a:p>
            <a:pPr algn="just"/>
            <a:endParaRPr lang="en-US"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86800" cy="6019800"/>
          </a:xfrm>
        </p:spPr>
        <p:txBody>
          <a:bodyPr>
            <a:noAutofit/>
          </a:bodyPr>
          <a:lstStyle/>
          <a:p>
            <a:pPr algn="just" fontAlgn="base"/>
            <a:r>
              <a:rPr lang="vi-VN" sz="3200" dirty="0" smtClean="0">
                <a:cs typeface="Times New Roman" pitchFamily="18" charset="0"/>
              </a:rPr>
              <a:t> </a:t>
            </a:r>
            <a:r>
              <a:rPr lang="vi-VN" sz="3200" dirty="0" smtClean="0"/>
              <a:t>Trong trường hợp trẻ hết sốt có các triệu chứng như: Nôn trớ, đau bụng, bứt rứt</a:t>
            </a:r>
            <a:r>
              <a:rPr lang="en-US" sz="3200" dirty="0" smtClean="0"/>
              <a:t>,</a:t>
            </a:r>
            <a:r>
              <a:rPr lang="vi-VN" sz="3200" dirty="0" smtClean="0"/>
              <a:t> quấy khóc</a:t>
            </a:r>
            <a:r>
              <a:rPr lang="en-US" sz="3200" dirty="0" smtClean="0"/>
              <a:t>,</a:t>
            </a:r>
            <a:r>
              <a:rPr lang="vi-VN" sz="3200" dirty="0" smtClean="0"/>
              <a:t> lừ đừ</a:t>
            </a:r>
            <a:r>
              <a:rPr lang="en-US" sz="3200" dirty="0" smtClean="0"/>
              <a:t>,</a:t>
            </a:r>
            <a:r>
              <a:rPr lang="vi-VN" sz="3200" dirty="0" smtClean="0"/>
              <a:t> li bì</a:t>
            </a:r>
            <a:r>
              <a:rPr lang="en-US" sz="3200" dirty="0" smtClean="0"/>
              <a:t>, </a:t>
            </a:r>
            <a:r>
              <a:rPr lang="vi-VN" sz="3200" dirty="0" smtClean="0"/>
              <a:t>tay chân nhớp lạnh, tím, vã mồ hôi; chảy máu mũi, chảy máu chân răng, ói máu, đi tiêu phân đen thì lập tức đưa trẻ đến cơ sở y tế gần nhất để được điều trị, tránh các biến chứng nguy hiểm.</a:t>
            </a:r>
          </a:p>
          <a:p>
            <a:pPr algn="just" fontAlgn="base">
              <a:buNone/>
            </a:pPr>
            <a:r>
              <a:rPr lang="vi-VN" sz="3200" b="1" dirty="0" smtClean="0">
                <a:solidFill>
                  <a:srgbClr val="002060"/>
                </a:solidFill>
              </a:rPr>
              <a:t>3. Phòng tránh</a:t>
            </a:r>
            <a:r>
              <a:rPr lang="en-US" sz="3200" b="1" dirty="0" smtClean="0">
                <a:solidFill>
                  <a:srgbClr val="002060"/>
                </a:solidFill>
              </a:rPr>
              <a:t> </a:t>
            </a:r>
            <a:r>
              <a:rPr lang="en-US" sz="3200" b="1" dirty="0" err="1" smtClean="0">
                <a:solidFill>
                  <a:srgbClr val="002060"/>
                </a:solidFill>
              </a:rPr>
              <a:t>bệnh</a:t>
            </a:r>
            <a:r>
              <a:rPr lang="vi-VN" sz="3200" b="1" dirty="0" smtClean="0">
                <a:solidFill>
                  <a:srgbClr val="002060"/>
                </a:solidFill>
              </a:rPr>
              <a:t> tay chân miệng, sốt xuất huyết vào mùa</a:t>
            </a:r>
            <a:endParaRPr lang="vi-VN" sz="3200" dirty="0" smtClean="0">
              <a:solidFill>
                <a:srgbClr val="002060"/>
              </a:solidFill>
            </a:endParaRPr>
          </a:p>
          <a:p>
            <a:pPr algn="just" fontAlgn="base"/>
            <a:r>
              <a:rPr lang="vi-VN" sz="3200" dirty="0" smtClean="0"/>
              <a:t>Để kiểm soát được bệnh sốt xuất huyết và tay chân miệng, không lây lan thành dịch khi vào mùa, mọi người cần:</a:t>
            </a:r>
          </a:p>
          <a:p>
            <a:pPr algn="just" fontAlgn="base"/>
            <a:r>
              <a:rPr lang="vi-VN" sz="3200" dirty="0" smtClean="0"/>
              <a:t>·  </a:t>
            </a:r>
            <a:endParaRPr lang="en-US" sz="3200" dirty="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229600" cy="6019800"/>
          </a:xfrm>
        </p:spPr>
        <p:txBody>
          <a:bodyPr>
            <a:normAutofit fontScale="25000" lnSpcReduction="20000"/>
          </a:bodyPr>
          <a:lstStyle/>
          <a:p>
            <a:pPr algn="just" fontAlgn="base"/>
            <a:r>
              <a:rPr lang="vi-VN" sz="12800" dirty="0" smtClean="0"/>
              <a:t> Đậy kín các dụng cụ chứa nước như: Bể nước ăn, giếng nước, chum, vại... để muỗi không vào đẻ trứng.</a:t>
            </a:r>
          </a:p>
          <a:p>
            <a:pPr algn="just" fontAlgn="base"/>
            <a:r>
              <a:rPr lang="vi-VN" sz="12800" dirty="0" smtClean="0"/>
              <a:t>Thực hiện thường xuyên các biện pháp diệt loăng quăng; lật úp các dụng cụ không chứa nước; Loại bỏ, lật úp các vật liệu phế thải...</a:t>
            </a:r>
          </a:p>
          <a:p>
            <a:pPr algn="just" fontAlgn="base"/>
            <a:r>
              <a:rPr lang="vi-VN" sz="12800" dirty="0" smtClean="0"/>
              <a:t>Khi ngủ cần mắc màn, mặc quần áo dài để đề phòng muỗi đốt. Đồng thời, phối hợp với ngành y tế trong các đợt phun hóa chất phòng dịch.</a:t>
            </a:r>
          </a:p>
          <a:p>
            <a:pPr algn="just" fontAlgn="base"/>
            <a:r>
              <a:rPr lang="vi-VN" sz="12800" dirty="0" smtClean="0"/>
              <a:t>Thường xuyên rửa tay chân cho trẻ bằng xà phòng hoặc dung dịch sát khuẩn trước và sau khi ăn, đi vệ sinh.</a:t>
            </a:r>
          </a:p>
          <a:p>
            <a:pPr algn="just" fontAlgn="base">
              <a:buNone/>
            </a:pPr>
            <a:endParaRPr lang="vi-VN" sz="3200" dirty="0" smtClean="0"/>
          </a:p>
          <a:p>
            <a:pPr algn="just"/>
            <a:endParaRPr lang="en-US" sz="3200" dirty="0" smtClean="0"/>
          </a:p>
          <a:p>
            <a:pPr algn="just">
              <a:buNone/>
            </a:pPr>
            <a:endParaRPr lang="en-US" sz="3200" dirty="0" smtClean="0"/>
          </a:p>
          <a:p>
            <a:pPr>
              <a:buNone/>
            </a:pPr>
            <a:endParaRPr lang="en-US" sz="3200" dirty="0" smtClean="0"/>
          </a:p>
          <a:p>
            <a:endParaRPr lang="en-US" sz="3200" dirty="0" smtClean="0">
              <a:cs typeface="Times New Roman" pitchFamily="18" charset="0"/>
            </a:endParaRPr>
          </a:p>
          <a:p>
            <a:endParaRPr lang="en-US" sz="3200" dirty="0" smtClean="0">
              <a:cs typeface="Times New Roman" pitchFamily="18" charset="0"/>
            </a:endParaRPr>
          </a:p>
          <a:p>
            <a:pPr>
              <a:lnSpc>
                <a:spcPct val="150000"/>
              </a:lnSpc>
            </a:pPr>
            <a:endParaRPr lang="en-US" sz="4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Phòng chống muỗi"/>
          <p:cNvPicPr>
            <a:picLocks noGrp="1"/>
          </p:cNvPicPr>
          <p:nvPr>
            <p:ph idx="1"/>
          </p:nvPr>
        </p:nvPicPr>
        <p:blipFill>
          <a:blip r:embed="rId2" cstate="print"/>
          <a:stretch>
            <a:fillRect/>
          </a:stretch>
        </p:blipFill>
        <p:spPr bwMode="auto">
          <a:xfrm>
            <a:off x="1371600" y="1143000"/>
            <a:ext cx="6858000" cy="464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867400"/>
          </a:xfrm>
        </p:spPr>
        <p:txBody>
          <a:bodyPr>
            <a:normAutofit fontScale="55000" lnSpcReduction="20000"/>
          </a:bodyPr>
          <a:lstStyle/>
          <a:p>
            <a:pPr algn="just" fontAlgn="base"/>
            <a:r>
              <a:rPr lang="vi-VN" sz="6700" dirty="0" smtClean="0"/>
              <a:t>Đeo khẩu trang, vệ sinh cá nhân, rửa tay bằng xà phòng trước và sau khi chăm sóc người bị sốt xuất huyết và tay chân miệng. Vệ sinh sạch các vật dụng đồ chơi, lau chùi sàn nhà.</a:t>
            </a:r>
          </a:p>
          <a:p>
            <a:pPr algn="just" fontAlgn="base"/>
            <a:r>
              <a:rPr lang="vi-VN" sz="6700" dirty="0" smtClean="0"/>
              <a:t>Thường xuyên rửa tay chân cho trẻ bằng xà phòng giúp phòng tránh tay chân miệng</a:t>
            </a:r>
            <a:r>
              <a:rPr lang="en-US" sz="6700" dirty="0" smtClean="0"/>
              <a:t>./.</a:t>
            </a:r>
          </a:p>
          <a:p>
            <a:pPr algn="just" fontAlgn="base">
              <a:buNone/>
            </a:pPr>
            <a:r>
              <a:rPr lang="en-US" sz="5100" b="1" dirty="0" smtClean="0">
                <a:solidFill>
                  <a:schemeClr val="bg1"/>
                </a:solidFill>
                <a:latin typeface="Times New Roman" pitchFamily="18" charset="0"/>
                <a:cs typeface="Times New Roman" pitchFamily="18" charset="0"/>
              </a:rPr>
              <a:t>                                                     </a:t>
            </a:r>
            <a:r>
              <a:rPr lang="en-US" sz="5100" b="1" dirty="0" err="1" smtClean="0">
                <a:solidFill>
                  <a:schemeClr val="bg1"/>
                </a:solidFill>
                <a:latin typeface="Times New Roman" pitchFamily="18" charset="0"/>
                <a:cs typeface="Times New Roman" pitchFamily="18" charset="0"/>
              </a:rPr>
              <a:t>Nguồn</a:t>
            </a:r>
            <a:r>
              <a:rPr lang="en-US" sz="5100" b="1" dirty="0" smtClean="0">
                <a:solidFill>
                  <a:schemeClr val="bg1"/>
                </a:solidFill>
                <a:latin typeface="Times New Roman" pitchFamily="18" charset="0"/>
                <a:cs typeface="Times New Roman" pitchFamily="18" charset="0"/>
              </a:rPr>
              <a:t>: NV – YTTH.</a:t>
            </a:r>
            <a:endParaRPr lang="vi-VN" sz="5100" b="1" dirty="0" smtClean="0">
              <a:solidFill>
                <a:schemeClr val="bg1"/>
              </a:solidFill>
              <a:latin typeface="Times New Roman" pitchFamily="18" charset="0"/>
              <a:cs typeface="Times New Roman" pitchFamily="18" charset="0"/>
            </a:endParaRPr>
          </a:p>
          <a:p>
            <a:endParaRPr lang="en-US" sz="6700" dirty="0" smtClean="0">
              <a:cs typeface="Times New Roman" pitchFamily="18" charset="0"/>
            </a:endParaRPr>
          </a:p>
          <a:p>
            <a:r>
              <a:rPr lang="vi-VN" sz="800" dirty="0" smtClean="0"/>
              <a:t/>
            </a:r>
            <a:br>
              <a:rPr lang="vi-VN" sz="800" dirty="0" smtClean="0"/>
            </a:br>
            <a:r>
              <a:rPr lang="vi-VN" sz="800" b="1" dirty="0" smtClean="0"/>
              <a:t>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610600" cy="5715000"/>
          </a:xfrm>
        </p:spPr>
        <p:txBody>
          <a:bodyPr>
            <a:noAutofit/>
          </a:bodyPr>
          <a:lstStyle/>
          <a:p>
            <a:pPr algn="ctr" fontAlgn="base">
              <a:buNone/>
            </a:pPr>
            <a:r>
              <a:rPr lang="en-US" sz="3200" b="1" dirty="0" smtClean="0">
                <a:ln>
                  <a:solidFill>
                    <a:schemeClr val="bg2">
                      <a:lumMod val="50000"/>
                    </a:schemeClr>
                  </a:solidFill>
                </a:ln>
                <a:solidFill>
                  <a:srgbClr val="FF0000"/>
                </a:solidFill>
                <a:effectLst>
                  <a:glow rad="63500">
                    <a:schemeClr val="accent6">
                      <a:satMod val="175000"/>
                      <a:alpha val="40000"/>
                    </a:schemeClr>
                  </a:glow>
                  <a:innerShdw blurRad="63500" dist="50800">
                    <a:prstClr val="black">
                      <a:alpha val="50000"/>
                    </a:prstClr>
                  </a:innerShdw>
                </a:effectLst>
              </a:rPr>
              <a:t>BỆNH </a:t>
            </a:r>
            <a:r>
              <a:rPr lang="vi-VN" sz="3200" b="1" dirty="0" smtClean="0">
                <a:ln>
                  <a:solidFill>
                    <a:schemeClr val="bg2">
                      <a:lumMod val="50000"/>
                    </a:schemeClr>
                  </a:solidFill>
                </a:ln>
                <a:solidFill>
                  <a:srgbClr val="FF0000"/>
                </a:solidFill>
                <a:effectLst>
                  <a:glow rad="63500">
                    <a:schemeClr val="accent6">
                      <a:satMod val="175000"/>
                      <a:alpha val="40000"/>
                    </a:schemeClr>
                  </a:glow>
                  <a:innerShdw blurRad="63500" dist="50800">
                    <a:prstClr val="black">
                      <a:alpha val="50000"/>
                    </a:prstClr>
                  </a:innerShdw>
                </a:effectLst>
              </a:rPr>
              <a:t>TAY CHÂN MIỆNG, SỐT XUẤT HUYẾT VÀO MÙA - CẢNH GIÁC</a:t>
            </a:r>
            <a:r>
              <a:rPr lang="en-US" sz="3200" b="1" dirty="0" smtClean="0">
                <a:ln>
                  <a:solidFill>
                    <a:schemeClr val="bg2">
                      <a:lumMod val="50000"/>
                    </a:schemeClr>
                  </a:solidFill>
                </a:ln>
                <a:solidFill>
                  <a:srgbClr val="FF0000"/>
                </a:solidFill>
                <a:effectLst>
                  <a:glow rad="63500">
                    <a:schemeClr val="accent6">
                      <a:satMod val="175000"/>
                      <a:alpha val="40000"/>
                    </a:schemeClr>
                  </a:glow>
                  <a:innerShdw blurRad="63500" dist="50800">
                    <a:prstClr val="black">
                      <a:alpha val="50000"/>
                    </a:prstClr>
                  </a:innerShdw>
                </a:effectLst>
              </a:rPr>
              <a:t> </a:t>
            </a:r>
            <a:r>
              <a:rPr lang="vi-VN" sz="3200" b="1" dirty="0" smtClean="0">
                <a:ln>
                  <a:solidFill>
                    <a:schemeClr val="bg2">
                      <a:lumMod val="50000"/>
                    </a:schemeClr>
                  </a:solidFill>
                </a:ln>
                <a:solidFill>
                  <a:srgbClr val="FF0000"/>
                </a:solidFill>
                <a:effectLst>
                  <a:glow rad="63500">
                    <a:schemeClr val="accent6">
                      <a:satMod val="175000"/>
                      <a:alpha val="40000"/>
                    </a:schemeClr>
                  </a:glow>
                  <a:innerShdw blurRad="63500" dist="50800">
                    <a:prstClr val="black">
                      <a:alpha val="50000"/>
                    </a:prstClr>
                  </a:innerShdw>
                </a:effectLst>
              </a:rPr>
              <a:t>PHÒNG TRÁNH</a:t>
            </a:r>
          </a:p>
          <a:p>
            <a:pPr algn="just" fontAlgn="base"/>
            <a:r>
              <a:rPr lang="vi-VN" sz="3200" dirty="0" smtClean="0"/>
              <a:t> </a:t>
            </a:r>
            <a:r>
              <a:rPr lang="vi-VN" sz="2800" b="1" dirty="0" smtClean="0"/>
              <a:t>Trong khoảng thời gian giao hè - thu, thời tiết mưa nhiều, ẩm ướt tạo điều kiện thuận lợi cho dịch bệnh phát triển, đặc biệt là các bệnh liên quan đến sốt xuất huyết, tay chân miệng. Do vậy cần vệ sinh môi trường, cá nhân thường xuyên để phòng tránh bệnh không lây lan thành dịch.</a:t>
            </a:r>
            <a:endParaRPr lang="vi-VN" sz="3200" dirty="0" smtClean="0"/>
          </a:p>
          <a:p>
            <a:pPr algn="just" fontAlgn="base">
              <a:buNone/>
            </a:pPr>
            <a:r>
              <a:rPr lang="vi-VN" sz="3200" b="1" dirty="0" smtClean="0">
                <a:solidFill>
                  <a:srgbClr val="002060"/>
                </a:solidFill>
              </a:rPr>
              <a:t>1. Tìm hiểu về bệnh tay chân miệng, sốt xuất huyết</a:t>
            </a:r>
          </a:p>
          <a:p>
            <a:pPr algn="just" fontAlgn="base"/>
            <a:r>
              <a:rPr lang="vi-VN" sz="3200" dirty="0" smtClean="0"/>
              <a:t>·  </a:t>
            </a:r>
            <a:endParaRPr lang="en-US" sz="1400" dirty="0">
              <a:latin typeface="+mj-lt"/>
            </a:endParaRPr>
          </a:p>
        </p:txBody>
      </p:sp>
    </p:spTree>
    <p:extLst>
      <p:ext uri="{BB962C8B-B14F-4D97-AF65-F5344CB8AC3E}">
        <p14:creationId xmlns:p14="http://schemas.microsoft.com/office/powerpoint/2010/main" val="3837554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458200" cy="6096000"/>
          </a:xfrm>
        </p:spPr>
        <p:txBody>
          <a:bodyPr>
            <a:noAutofit/>
          </a:bodyPr>
          <a:lstStyle/>
          <a:p>
            <a:pPr algn="just" fontAlgn="base">
              <a:buNone/>
            </a:pPr>
            <a:r>
              <a:rPr lang="vi-VN" sz="3200" b="1" dirty="0" smtClean="0">
                <a:solidFill>
                  <a:srgbClr val="002060"/>
                </a:solidFill>
              </a:rPr>
              <a:t>1.1. Bệnh tay chân miệng</a:t>
            </a:r>
            <a:endParaRPr lang="vi-VN" sz="3200" dirty="0" smtClean="0">
              <a:solidFill>
                <a:srgbClr val="002060"/>
              </a:solidFill>
            </a:endParaRPr>
          </a:p>
          <a:p>
            <a:pPr algn="just" fontAlgn="base"/>
            <a:r>
              <a:rPr lang="vi-VN" sz="2800" b="1" dirty="0" smtClean="0"/>
              <a:t>Tay chân miệng</a:t>
            </a:r>
            <a:r>
              <a:rPr lang="vi-VN" sz="2800" dirty="0" smtClean="0"/>
              <a:t> là một hội chứng bệnh ở người do virus đường ruột gây ra. Bệnh dễ lây lan từ người sang người khi tiếp xúc với các dịch tiết mũi họng, nước bọt, chất dịch từ các bọng nước hoặc phân của người bệnh. Bệnh tay chân miệng có thể gặp ở mọi lứa tuổi nhưng phổ biến nhất là ở trẻ em dưới 5 tuổi.</a:t>
            </a:r>
          </a:p>
          <a:p>
            <a:pPr algn="just" fontAlgn="base"/>
            <a:r>
              <a:rPr lang="vi-VN" sz="3200" b="1" dirty="0" smtClean="0">
                <a:hlinkClick r:id="rId2"/>
              </a:rPr>
              <a:t>Bệnh tay chân miệng</a:t>
            </a:r>
            <a:r>
              <a:rPr lang="vi-VN" sz="3200" dirty="0" smtClean="0"/>
              <a:t> là bệnh lành tính, tuy nhiên nếu không chăm sóc và điều trị đúng cách có thể gây ra biến chứng nguy hiểm như: </a:t>
            </a:r>
            <a:r>
              <a:rPr lang="vi-VN" sz="3200" b="1" dirty="0" smtClean="0">
                <a:hlinkClick r:id="rId3"/>
              </a:rPr>
              <a:t>Viêm màng não</a:t>
            </a:r>
            <a:r>
              <a:rPr lang="vi-VN" sz="3200" dirty="0" smtClean="0"/>
              <a:t>, </a:t>
            </a:r>
            <a:r>
              <a:rPr lang="vi-VN" sz="3200" b="1" dirty="0" smtClean="0">
                <a:hlinkClick r:id="rId4"/>
              </a:rPr>
              <a:t>viêm cơ tim</a:t>
            </a:r>
            <a:r>
              <a:rPr lang="vi-VN" sz="3200" dirty="0" smtClean="0"/>
              <a:t>, viêm não, phù phổi cấp tính.... dẫn đến tử vong. Các triệu chứng nhận biết bệnh gồm:</a:t>
            </a:r>
          </a:p>
          <a:p>
            <a:pPr>
              <a:lnSpc>
                <a:spcPct val="160000"/>
              </a:lnSpc>
            </a:pPr>
            <a:endParaRPr lang="en-US" sz="3200"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82000" cy="6019800"/>
          </a:xfrm>
        </p:spPr>
        <p:txBody>
          <a:bodyPr>
            <a:noAutofit/>
          </a:bodyPr>
          <a:lstStyle/>
          <a:p>
            <a:pPr algn="just" fontAlgn="base"/>
            <a:r>
              <a:rPr lang="vi-VN" sz="3200" dirty="0" smtClean="0"/>
              <a:t>Sốt: Đây thường là triệu chứng đầu tiên của bệnh. Virus trú ở niêm mạc má hay niêm mạc hồi tràng rồi lan đến các </a:t>
            </a:r>
            <a:r>
              <a:rPr lang="vi-VN" sz="3200" b="1" dirty="0" smtClean="0">
                <a:hlinkClick r:id="rId2"/>
              </a:rPr>
              <a:t>hạch bạch huyết</a:t>
            </a:r>
            <a:r>
              <a:rPr lang="vi-VN" sz="3200" dirty="0" smtClean="0"/>
              <a:t> vùng.</a:t>
            </a:r>
          </a:p>
          <a:p>
            <a:pPr algn="just" fontAlgn="base"/>
            <a:r>
              <a:rPr lang="vi-VN" sz="3200" dirty="0" smtClean="0"/>
              <a:t>Đau họng và đau rát ở răng, miệng; nước bọt chảy nhiều.</a:t>
            </a:r>
          </a:p>
          <a:p>
            <a:pPr algn="just" fontAlgn="base"/>
            <a:r>
              <a:rPr lang="vi-VN" sz="3200" dirty="0" smtClean="0"/>
              <a:t>Trẻ biếng ăn và </a:t>
            </a:r>
            <a:r>
              <a:rPr lang="vi-VN" sz="3200" b="1" dirty="0" smtClean="0">
                <a:hlinkClick r:id="rId3"/>
              </a:rPr>
              <a:t>tiêu chảy</a:t>
            </a:r>
            <a:endParaRPr lang="vi-VN" sz="3200" dirty="0" smtClean="0"/>
          </a:p>
          <a:p>
            <a:pPr algn="just" fontAlgn="base"/>
            <a:r>
              <a:rPr lang="vi-VN" sz="3200" dirty="0" smtClean="0"/>
              <a:t>Tổn thương da: Biểu hiện lâm sàng chủ yếu của tay chân miệng là loét niêm mạc miệng và tổn thương da, niêm mạc ở dạng nốt phỏng nước trên cơ thể.</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mamnonx20.edu.vn/userfiles/1(60).jpg?w=600"/>
          <p:cNvPicPr>
            <a:picLocks noGrp="1"/>
          </p:cNvPicPr>
          <p:nvPr>
            <p:ph idx="1"/>
          </p:nvPr>
        </p:nvPicPr>
        <p:blipFill>
          <a:blip r:embed="rId2" cstate="print"/>
          <a:stretch>
            <a:fillRect/>
          </a:stretch>
        </p:blipFill>
        <p:spPr bwMode="auto">
          <a:xfrm>
            <a:off x="914400" y="838200"/>
            <a:ext cx="7620000" cy="502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fontScale="25000" lnSpcReduction="20000"/>
          </a:bodyPr>
          <a:lstStyle/>
          <a:p>
            <a:pPr algn="just" fontAlgn="base">
              <a:buNone/>
            </a:pPr>
            <a:r>
              <a:rPr lang="vi-VN" sz="12800" b="1" dirty="0" smtClean="0">
                <a:solidFill>
                  <a:srgbClr val="002060"/>
                </a:solidFill>
              </a:rPr>
              <a:t>1.2. Bệnh sốt xuất huyết</a:t>
            </a:r>
            <a:endParaRPr lang="vi-VN" sz="12800" dirty="0" smtClean="0">
              <a:solidFill>
                <a:srgbClr val="002060"/>
              </a:solidFill>
            </a:endParaRPr>
          </a:p>
          <a:p>
            <a:pPr algn="just" fontAlgn="base"/>
            <a:r>
              <a:rPr lang="vi-VN" sz="12800" b="1" dirty="0" smtClean="0">
                <a:hlinkClick r:id="rId2"/>
              </a:rPr>
              <a:t>Bệnh sốt xuất huyết</a:t>
            </a:r>
            <a:r>
              <a:rPr lang="vi-VN" sz="12800" dirty="0" smtClean="0"/>
              <a:t> là loại bệnh mắc phải khi nhiễm virus Dengue do muỗi Aedes aegypti hay còn gọi là muỗi vằn truyền nhiễm cho. </a:t>
            </a:r>
            <a:endParaRPr lang="en-US" sz="12800" dirty="0" smtClean="0"/>
          </a:p>
          <a:p>
            <a:pPr algn="just" fontAlgn="base"/>
            <a:r>
              <a:rPr lang="vi-VN" sz="12800" dirty="0" smtClean="0"/>
              <a:t>Bệnh sốt xuất huyết có thời gian kéo dài trung bình từ 7 - 10 ngày. </a:t>
            </a:r>
            <a:endParaRPr lang="en-US" sz="12800" dirty="0" smtClean="0"/>
          </a:p>
          <a:p>
            <a:pPr algn="just" fontAlgn="base"/>
            <a:r>
              <a:rPr lang="vi-VN" sz="12800" dirty="0" smtClean="0"/>
              <a:t>Nếu người </a:t>
            </a:r>
            <a:r>
              <a:rPr lang="vi-VN" sz="12800" b="1" dirty="0" smtClean="0"/>
              <a:t>bị sốt xuất huyết</a:t>
            </a:r>
            <a:r>
              <a:rPr lang="vi-VN" sz="12800" dirty="0" smtClean="0"/>
              <a:t> được chăm sóc đúng cách, bệnh sẽ tự khỏi mà không cần đến nhiều sự can thiệp từ bác sĩ. Một số triệu chứng để phát hiện bệnh sốt xuất huyết gồm:</a:t>
            </a:r>
          </a:p>
          <a:p>
            <a:pPr algn="just" fontAlgn="base"/>
            <a:r>
              <a:rPr lang="vi-VN" sz="12800" dirty="0" smtClean="0"/>
              <a:t>·  Sốt cao đột ngột và khó hạ (39 – 40 độ C), kéo dài 2 – 7 ngày kèm đau đầu dữ dội và có thể phát ban da.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sot-xuat-huyet-o-nguoi-lon"/>
          <p:cNvPicPr>
            <a:picLocks noGrp="1"/>
          </p:cNvPicPr>
          <p:nvPr>
            <p:ph idx="1"/>
          </p:nvPr>
        </p:nvPicPr>
        <p:blipFill>
          <a:blip r:embed="rId2" cstate="print"/>
          <a:stretch>
            <a:fillRect/>
          </a:stretch>
        </p:blipFill>
        <p:spPr bwMode="auto">
          <a:xfrm>
            <a:off x="1066800" y="1066800"/>
            <a:ext cx="7010400" cy="480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534400" cy="6096000"/>
          </a:xfrm>
        </p:spPr>
        <p:txBody>
          <a:bodyPr>
            <a:noAutofit/>
          </a:bodyPr>
          <a:lstStyle/>
          <a:p>
            <a:pPr algn="just" fontAlgn="base"/>
            <a:r>
              <a:rPr lang="vi-VN" sz="3200" i="1" dirty="0" smtClean="0"/>
              <a:t>Trẻ mắc sốt xuất huyết thường sốt cao và khó hạ nhiệt độ</a:t>
            </a:r>
            <a:r>
              <a:rPr lang="en-US" sz="3200" i="1" dirty="0" smtClean="0"/>
              <a:t>.</a:t>
            </a:r>
            <a:endParaRPr lang="vi-VN" sz="3200" dirty="0" smtClean="0"/>
          </a:p>
          <a:p>
            <a:pPr algn="just" fontAlgn="base"/>
            <a:r>
              <a:rPr lang="vi-VN" sz="3200" dirty="0" smtClean="0"/>
              <a:t> Ở thể bệnh nặng, người bị sốt xuất huyết có thể bị xuất huyết ngoài da, chảy máu cam, </a:t>
            </a:r>
            <a:r>
              <a:rPr lang="vi-VN" sz="3200" b="1" dirty="0" smtClean="0">
                <a:hlinkClick r:id="rId2"/>
              </a:rPr>
              <a:t>nôn ra máu</a:t>
            </a:r>
            <a:r>
              <a:rPr lang="vi-VN" sz="3200" dirty="0" smtClean="0"/>
              <a:t>, đi cầu phân đen.</a:t>
            </a:r>
          </a:p>
          <a:p>
            <a:pPr algn="just" fontAlgn="base"/>
            <a:r>
              <a:rPr lang="vi-VN" sz="3200" b="1" dirty="0" smtClean="0">
                <a:hlinkClick r:id="rId3"/>
              </a:rPr>
              <a:t>Đau bụng</a:t>
            </a:r>
            <a:r>
              <a:rPr lang="vi-VN" sz="3200" dirty="0" smtClean="0"/>
              <a:t>, buồn nôn, chân tay lạnh, người vật vã, hốt hoảng</a:t>
            </a:r>
            <a:r>
              <a:rPr lang="en-US" sz="3200" dirty="0" smtClean="0"/>
              <a:t>.</a:t>
            </a:r>
            <a:endParaRPr lang="vi-VN" sz="3200" dirty="0" smtClean="0"/>
          </a:p>
          <a:p>
            <a:pPr algn="just" fontAlgn="base"/>
            <a:r>
              <a:rPr lang="vi-VN" sz="3200" dirty="0" smtClean="0"/>
              <a:t>Cơ thể mệt mỏi, li bì, đau tức vùng gan.</a:t>
            </a:r>
          </a:p>
          <a:p>
            <a:pPr algn="just" fontAlgn="base">
              <a:buNone/>
            </a:pPr>
            <a:r>
              <a:rPr lang="vi-VN" sz="3200" b="1" dirty="0" smtClean="0">
                <a:solidFill>
                  <a:srgbClr val="002060"/>
                </a:solidFill>
              </a:rPr>
              <a:t>2. Chăm sóc người bị tay chân miệng, sốt xuất huyết</a:t>
            </a:r>
            <a:endParaRPr lang="vi-VN" sz="3200" dirty="0" smtClean="0">
              <a:solidFill>
                <a:srgbClr val="002060"/>
              </a:solidFill>
            </a:endParaRPr>
          </a:p>
          <a:p>
            <a:pPr>
              <a:buNone/>
            </a:pPr>
            <a:endParaRPr lang="en-US" sz="3200" dirty="0" smtClean="0"/>
          </a:p>
          <a:p>
            <a:pPr>
              <a:lnSpc>
                <a:spcPct val="170000"/>
              </a:lnSpc>
              <a:buNone/>
            </a:pPr>
            <a:endParaRPr lang="en-US" sz="32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382000" cy="6172200"/>
          </a:xfrm>
        </p:spPr>
        <p:txBody>
          <a:bodyPr>
            <a:noAutofit/>
          </a:bodyPr>
          <a:lstStyle/>
          <a:p>
            <a:pPr algn="just" fontAlgn="base">
              <a:buNone/>
            </a:pPr>
            <a:r>
              <a:rPr lang="vi-VN" sz="3200" b="1" dirty="0" smtClean="0">
                <a:solidFill>
                  <a:srgbClr val="002060"/>
                </a:solidFill>
              </a:rPr>
              <a:t>2.1. Chăm sóc người bị tay chân miệng</a:t>
            </a:r>
            <a:endParaRPr lang="vi-VN" sz="3200" dirty="0" smtClean="0">
              <a:solidFill>
                <a:srgbClr val="002060"/>
              </a:solidFill>
            </a:endParaRPr>
          </a:p>
          <a:p>
            <a:pPr algn="just" fontAlgn="base"/>
            <a:r>
              <a:rPr lang="vi-VN" sz="3200" dirty="0" smtClean="0"/>
              <a:t>Việc chăm sóc người bị bệnh tay chân miệng đúng cách sẽ giúp tránh được các biến chứng nguy hiểm. Nếu trẻ bị </a:t>
            </a:r>
            <a:r>
              <a:rPr lang="vi-VN" sz="3200" b="1" dirty="0" smtClean="0"/>
              <a:t>bệnh tay chân miệng</a:t>
            </a:r>
            <a:r>
              <a:rPr lang="vi-VN" sz="3200" dirty="0" smtClean="0"/>
              <a:t> chỉ có mụn nước và loét miệng thì cha mẹ nên chăm sóc trẻ theo các bước như sau:</a:t>
            </a:r>
          </a:p>
          <a:p>
            <a:pPr algn="just" fontAlgn="base"/>
            <a:r>
              <a:rPr lang="vi-VN" sz="3200" dirty="0" smtClean="0"/>
              <a:t>Dùng thuốc: Cho bé uống thuốc hạ sốt và giảm đau </a:t>
            </a:r>
            <a:r>
              <a:rPr lang="vi-VN" sz="3200" b="1" dirty="0" smtClean="0">
                <a:hlinkClick r:id="rId2"/>
              </a:rPr>
              <a:t>paracetamol</a:t>
            </a:r>
            <a:r>
              <a:rPr lang="vi-VN" sz="3200" dirty="0" smtClean="0"/>
              <a:t> nếu trẻ sốt trên 38,-5 độ C. Các thuốc còn lại cần có sự chỉ định từ bác sĩ.</a:t>
            </a:r>
          </a:p>
          <a:p>
            <a:pPr algn="just" fontAlgn="base"/>
            <a:r>
              <a:rPr lang="vi-VN" sz="3200" dirty="0" smtClean="0"/>
              <a:t>Ăn uống: Cho trẻ ăn thức ăn dễ tiêu và uống nhiều nước mát.</a:t>
            </a:r>
          </a:p>
          <a:p>
            <a:pPr algn="just" fontAlgn="base"/>
            <a:r>
              <a:rPr lang="vi-VN" sz="3200" dirty="0" smtClean="0"/>
              <a:t>·     </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5030</TotalTime>
  <Words>352</Words>
  <Application>Microsoft Office PowerPoint</Application>
  <PresentationFormat>On-screen Show (4:3)</PresentationFormat>
  <Paragraphs>61</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Calibri</vt:lpstr>
      <vt:lpstr>Constantia</vt:lpstr>
      <vt:lpstr>Times New Roman</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18</cp:revision>
  <dcterms:created xsi:type="dcterms:W3CDTF">2021-01-28T04:19:48Z</dcterms:created>
  <dcterms:modified xsi:type="dcterms:W3CDTF">2023-07-04T07:55:24Z</dcterms:modified>
</cp:coreProperties>
</file>