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7" r:id="rId2"/>
    <p:sldId id="259" r:id="rId3"/>
    <p:sldId id="263" r:id="rId4"/>
    <p:sldId id="265" r:id="rId5"/>
    <p:sldId id="264" r:id="rId6"/>
    <p:sldId id="260" r:id="rId7"/>
    <p:sldId id="267" r:id="rId8"/>
    <p:sldId id="256" r:id="rId9"/>
    <p:sldId id="266" r:id="rId10"/>
    <p:sldId id="261"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FEE604A-3D05-4B1D-A622-67AB146849AA}" type="datetimeFigureOut">
              <a:rPr lang="en-SG" smtClean="0"/>
              <a:t>17/8/2023</a:t>
            </a:fld>
            <a:endParaRPr lang="en-SG"/>
          </a:p>
        </p:txBody>
      </p:sp>
      <p:sp>
        <p:nvSpPr>
          <p:cNvPr id="5" name="Footer Placeholder 4"/>
          <p:cNvSpPr>
            <a:spLocks noGrp="1"/>
          </p:cNvSpPr>
          <p:nvPr>
            <p:ph type="ftr" sz="quarter" idx="11"/>
          </p:nvPr>
        </p:nvSpPr>
        <p:spPr>
          <a:xfrm>
            <a:off x="1876424" y="5410201"/>
            <a:ext cx="5124886" cy="365125"/>
          </a:xfrm>
        </p:spPr>
        <p:txBody>
          <a:bodyPr/>
          <a:lstStyle/>
          <a:p>
            <a:endParaRPr lang="en-SG"/>
          </a:p>
        </p:txBody>
      </p:sp>
      <p:sp>
        <p:nvSpPr>
          <p:cNvPr id="6" name="Slide Number Placeholder 5"/>
          <p:cNvSpPr>
            <a:spLocks noGrp="1"/>
          </p:cNvSpPr>
          <p:nvPr>
            <p:ph type="sldNum" sz="quarter" idx="12"/>
          </p:nvPr>
        </p:nvSpPr>
        <p:spPr>
          <a:xfrm>
            <a:off x="9896911" y="5410199"/>
            <a:ext cx="771089" cy="365125"/>
          </a:xfrm>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323367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EE604A-3D05-4B1D-A622-67AB146849AA}" type="datetimeFigureOut">
              <a:rPr lang="en-SG" smtClean="0"/>
              <a:t>17/8/2023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285229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EE604A-3D05-4B1D-A622-67AB146849AA}" type="datetimeFigureOut">
              <a:rPr lang="en-SG" smtClean="0"/>
              <a:t>17/8/2023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1516251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EE604A-3D05-4B1D-A622-67AB146849AA}" type="datetimeFigureOut">
              <a:rPr lang="en-SG" smtClean="0"/>
              <a:t>17/8/2023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56ED233-700A-4C8D-82D2-EE0B98B9E007}" type="slidenum">
              <a:rPr lang="en-SG" smtClean="0"/>
              <a:t>‹#›</a:t>
            </a:fld>
            <a:endParaRPr lang="en-SG"/>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6501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EE604A-3D05-4B1D-A622-67AB146849AA}" type="datetimeFigureOut">
              <a:rPr lang="en-SG" smtClean="0"/>
              <a:t>17/8/2023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27625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EE604A-3D05-4B1D-A622-67AB146849AA}" type="datetimeFigureOut">
              <a:rPr lang="en-SG" smtClean="0"/>
              <a:t>17/8/2023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1089363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EE604A-3D05-4B1D-A622-67AB146849AA}" type="datetimeFigureOut">
              <a:rPr lang="en-SG" smtClean="0"/>
              <a:t>17/8/2023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1076928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E604A-3D05-4B1D-A622-67AB146849AA}" type="datetimeFigureOut">
              <a:rPr lang="en-SG" smtClean="0"/>
              <a:t>17/8/2023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2629335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E604A-3D05-4B1D-A622-67AB146849AA}" type="datetimeFigureOut">
              <a:rPr lang="en-SG" smtClean="0"/>
              <a:t>17/8/2023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330637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E604A-3D05-4B1D-A622-67AB146849AA}" type="datetimeFigureOut">
              <a:rPr lang="en-SG" smtClean="0"/>
              <a:t>17/8/2023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394562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E604A-3D05-4B1D-A622-67AB146849AA}" type="datetimeFigureOut">
              <a:rPr lang="en-SG" smtClean="0"/>
              <a:t>17/8/2023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403435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EE604A-3D05-4B1D-A622-67AB146849AA}" type="datetimeFigureOut">
              <a:rPr lang="en-SG" smtClean="0"/>
              <a:t>17/8/2023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40971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EE604A-3D05-4B1D-A622-67AB146849AA}" type="datetimeFigureOut">
              <a:rPr lang="en-SG" smtClean="0"/>
              <a:t>17/8/2023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326540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EE604A-3D05-4B1D-A622-67AB146849AA}" type="datetimeFigureOut">
              <a:rPr lang="en-SG" smtClean="0"/>
              <a:t>17/8/2023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223469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E604A-3D05-4B1D-A622-67AB146849AA}" type="datetimeFigureOut">
              <a:rPr lang="en-SG" smtClean="0"/>
              <a:t>17/8/2023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136455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EE604A-3D05-4B1D-A622-67AB146849AA}" type="datetimeFigureOut">
              <a:rPr lang="en-SG" smtClean="0"/>
              <a:t>17/8/2023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77914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EE604A-3D05-4B1D-A622-67AB146849AA}" type="datetimeFigureOut">
              <a:rPr lang="en-SG" smtClean="0"/>
              <a:t>17/8/2023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56ED233-700A-4C8D-82D2-EE0B98B9E007}" type="slidenum">
              <a:rPr lang="en-SG" smtClean="0"/>
              <a:t>‹#›</a:t>
            </a:fld>
            <a:endParaRPr lang="en-SG"/>
          </a:p>
        </p:txBody>
      </p:sp>
    </p:spTree>
    <p:extLst>
      <p:ext uri="{BB962C8B-B14F-4D97-AF65-F5344CB8AC3E}">
        <p14:creationId xmlns:p14="http://schemas.microsoft.com/office/powerpoint/2010/main" val="63432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EE604A-3D05-4B1D-A622-67AB146849AA}" type="datetimeFigureOut">
              <a:rPr lang="en-SG" smtClean="0"/>
              <a:t>17/8/2023</a:t>
            </a:fld>
            <a:endParaRPr lang="en-SG"/>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56ED233-700A-4C8D-82D2-EE0B98B9E007}" type="slidenum">
              <a:rPr lang="en-SG" smtClean="0"/>
              <a:t>‹#›</a:t>
            </a:fld>
            <a:endParaRPr lang="en-SG"/>
          </a:p>
        </p:txBody>
      </p:sp>
    </p:spTree>
    <p:extLst>
      <p:ext uri="{BB962C8B-B14F-4D97-AF65-F5344CB8AC3E}">
        <p14:creationId xmlns:p14="http://schemas.microsoft.com/office/powerpoint/2010/main" val="1052138661"/>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luat24h.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1] Hình Background Powerpoint Đẹp Nhất 2020">
            <a:extLst>
              <a:ext uri="{FF2B5EF4-FFF2-40B4-BE49-F238E27FC236}">
                <a16:creationId xmlns:a16="http://schemas.microsoft.com/office/drawing/2014/main" id="{0BFB9B57-AA84-A5F6-493B-749F93C20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3" y="18255"/>
            <a:ext cx="12159547" cy="68397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3E3ABC-411F-B95C-4966-B160DF4C2AB4}"/>
              </a:ext>
            </a:extLst>
          </p:cNvPr>
          <p:cNvSpPr>
            <a:spLocks noGrp="1"/>
          </p:cNvSpPr>
          <p:nvPr>
            <p:ph type="title"/>
          </p:nvPr>
        </p:nvSpPr>
        <p:spPr>
          <a:xfrm>
            <a:off x="713072" y="18255"/>
            <a:ext cx="10515600" cy="1325563"/>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TRƯỜNG MN RẠNG ĐÔNG 2</a:t>
            </a:r>
            <a:endParaRPr lang="en-SG"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3C5E62E-B7F7-B77F-EC04-433D781F9CB4}"/>
              </a:ext>
            </a:extLst>
          </p:cNvPr>
          <p:cNvSpPr/>
          <p:nvPr/>
        </p:nvSpPr>
        <p:spPr>
          <a:xfrm>
            <a:off x="2685357" y="2346583"/>
            <a:ext cx="6571030" cy="1938992"/>
          </a:xfrm>
          <a:prstGeom prst="rect">
            <a:avLst/>
          </a:prstGeom>
          <a:noFill/>
        </p:spPr>
        <p:txBody>
          <a:bodyPr wrap="none" lIns="91440" tIns="45720" rIns="91440" bIns="45720">
            <a:spAutoFit/>
          </a:bodyPr>
          <a:lstStyle/>
          <a:p>
            <a:pPr algn="ctr"/>
            <a:r>
              <a:rPr lang="en-US" sz="6000" b="1" dirty="0">
                <a:ln w="12700">
                  <a:solidFill>
                    <a:srgbClr val="FF0000"/>
                  </a:solidFill>
                  <a:prstDash val="solid"/>
                </a:ln>
                <a:pattFill prst="narHorz">
                  <a:fgClr>
                    <a:schemeClr val="accent3"/>
                  </a:fgClr>
                  <a:bgClr>
                    <a:schemeClr val="accent3">
                      <a:lumMod val="40000"/>
                      <a:lumOff val="60000"/>
                    </a:schemeClr>
                  </a:bgClr>
                </a:pattFill>
                <a:effectLst>
                  <a:outerShdw blurRad="50800" dist="38100" dir="18900000" algn="bl" rotWithShape="0">
                    <a:prstClr val="black">
                      <a:alpha val="40000"/>
                    </a:prstClr>
                  </a:outerShdw>
                </a:effectLst>
              </a:rPr>
              <a:t>PHÒNG CHỐNG</a:t>
            </a:r>
          </a:p>
          <a:p>
            <a:pPr algn="ctr"/>
            <a:r>
              <a:rPr lang="en-US" sz="6000" b="1" dirty="0">
                <a:ln w="12700">
                  <a:solidFill>
                    <a:srgbClr val="FF0000"/>
                  </a:solidFill>
                  <a:prstDash val="solid"/>
                </a:ln>
                <a:pattFill prst="narHorz">
                  <a:fgClr>
                    <a:schemeClr val="accent3"/>
                  </a:fgClr>
                  <a:bgClr>
                    <a:schemeClr val="accent3">
                      <a:lumMod val="40000"/>
                      <a:lumOff val="60000"/>
                    </a:schemeClr>
                  </a:bgClr>
                </a:pattFill>
                <a:effectLst>
                  <a:outerShdw blurRad="50800" dist="38100" dir="18900000" algn="bl" rotWithShape="0">
                    <a:prstClr val="black">
                      <a:alpha val="40000"/>
                    </a:prstClr>
                  </a:outerShdw>
                </a:effectLst>
              </a:rPr>
              <a:t>BẠO LỰC GIA ĐÌNH</a:t>
            </a:r>
          </a:p>
        </p:txBody>
      </p:sp>
    </p:spTree>
    <p:extLst>
      <p:ext uri="{BB962C8B-B14F-4D97-AF65-F5344CB8AC3E}">
        <p14:creationId xmlns:p14="http://schemas.microsoft.com/office/powerpoint/2010/main" val="1006789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1" nodeType="withEffect">
                                  <p:stCondLst>
                                    <p:cond delay="1000"/>
                                  </p:stCondLst>
                                  <p:iterate type="lt">
                                    <p:tmPct val="10000"/>
                                  </p:iterate>
                                  <p:childTnLst>
                                    <p:animMotion origin="layout" path="M 0.0 0.0 L 0.0 -0.07213" pathEditMode="relative" ptsTypes="">
                                      <p:cBhvr>
                                        <p:cTn id="6" dur="5" accel="50000" decel="50000" autoRev="1" fill="hold">
                                          <p:stCondLst>
                                            <p:cond delay="0"/>
                                          </p:stCondLst>
                                        </p:cTn>
                                        <p:tgtEl>
                                          <p:spTgt spid="4"/>
                                        </p:tgtEl>
                                        <p:attrNameLst>
                                          <p:attrName>ppt_x</p:attrName>
                                          <p:attrName>ppt_y</p:attrName>
                                        </p:attrNameLst>
                                      </p:cBhvr>
                                    </p:animMotion>
                                    <p:animRot by="1500000">
                                      <p:cBhvr>
                                        <p:cTn id="7" dur="2" fill="hold">
                                          <p:stCondLst>
                                            <p:cond delay="0"/>
                                          </p:stCondLst>
                                        </p:cTn>
                                        <p:tgtEl>
                                          <p:spTgt spid="4"/>
                                        </p:tgtEl>
                                        <p:attrNameLst>
                                          <p:attrName>r</p:attrName>
                                        </p:attrNameLst>
                                      </p:cBhvr>
                                    </p:animRot>
                                    <p:animRot by="-1500000">
                                      <p:cBhvr>
                                        <p:cTn id="8" dur="2" fill="hold">
                                          <p:stCondLst>
                                            <p:cond delay="2"/>
                                          </p:stCondLst>
                                        </p:cTn>
                                        <p:tgtEl>
                                          <p:spTgt spid="4"/>
                                        </p:tgtEl>
                                        <p:attrNameLst>
                                          <p:attrName>r</p:attrName>
                                        </p:attrNameLst>
                                      </p:cBhvr>
                                    </p:animRot>
                                    <p:animRot by="-1500000">
                                      <p:cBhvr>
                                        <p:cTn id="9" dur="2" fill="hold">
                                          <p:stCondLst>
                                            <p:cond delay="5"/>
                                          </p:stCondLst>
                                        </p:cTn>
                                        <p:tgtEl>
                                          <p:spTgt spid="4"/>
                                        </p:tgtEl>
                                        <p:attrNameLst>
                                          <p:attrName>r</p:attrName>
                                        </p:attrNameLst>
                                      </p:cBhvr>
                                    </p:animRot>
                                    <p:animRot by="1500000">
                                      <p:cBhvr>
                                        <p:cTn id="10" dur="2" fill="hold">
                                          <p:stCondLst>
                                            <p:cond delay="7"/>
                                          </p:stCondLst>
                                        </p:cTn>
                                        <p:tgtEl>
                                          <p:spTgt spid="4"/>
                                        </p:tgtEl>
                                        <p:attrNameLst>
                                          <p:attrName>r</p:attrName>
                                        </p:attrNameLst>
                                      </p:cBhvr>
                                    </p:animRot>
                                  </p:childTnLst>
                                </p:cTn>
                              </p:par>
                            </p:childTnLst>
                          </p:cTn>
                        </p:par>
                        <p:par>
                          <p:cTn id="11" fill="hold">
                            <p:stCondLst>
                              <p:cond delay="1032"/>
                            </p:stCondLst>
                            <p:childTnLst>
                              <p:par>
                                <p:cTn id="12" presetID="21" presetClass="emph" presetSubtype="0" fill="hold" grpId="0" nodeType="afterEffect">
                                  <p:stCondLst>
                                    <p:cond delay="3000"/>
                                  </p:stCondLst>
                                  <p:iterate type="lt">
                                    <p:tmPct val="0"/>
                                  </p:iterate>
                                  <p:childTnLst>
                                    <p:animClr clrSpc="hsl" dir="cw">
                                      <p:cBhvr override="childStyle">
                                        <p:cTn id="13" dur="10" fill="hold"/>
                                        <p:tgtEl>
                                          <p:spTgt spid="4"/>
                                        </p:tgtEl>
                                        <p:attrNameLst>
                                          <p:attrName>style.color</p:attrName>
                                        </p:attrNameLst>
                                      </p:cBhvr>
                                      <p:by>
                                        <p:hsl h="7200000" s="0" l="0"/>
                                      </p:by>
                                    </p:animClr>
                                    <p:animClr clrSpc="hsl" dir="cw">
                                      <p:cBhvr>
                                        <p:cTn id="14" dur="10" fill="hold"/>
                                        <p:tgtEl>
                                          <p:spTgt spid="4"/>
                                        </p:tgtEl>
                                        <p:attrNameLst>
                                          <p:attrName>fillcolor</p:attrName>
                                        </p:attrNameLst>
                                      </p:cBhvr>
                                      <p:by>
                                        <p:hsl h="7200000" s="0" l="0"/>
                                      </p:by>
                                    </p:animClr>
                                    <p:animClr clrSpc="hsl" dir="cw">
                                      <p:cBhvr>
                                        <p:cTn id="15" dur="10" fill="hold"/>
                                        <p:tgtEl>
                                          <p:spTgt spid="4"/>
                                        </p:tgtEl>
                                        <p:attrNameLst>
                                          <p:attrName>stroke.color</p:attrName>
                                        </p:attrNameLst>
                                      </p:cBhvr>
                                      <p:by>
                                        <p:hsl h="7200000" s="0" l="0"/>
                                      </p:by>
                                    </p:animClr>
                                    <p:set>
                                      <p:cBhvr>
                                        <p:cTn id="16" dur="1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943B-7641-1808-3903-B97831E01C8E}"/>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8D2F5806-12B9-F2C7-C531-ADDF9DDAACBC}"/>
              </a:ext>
            </a:extLst>
          </p:cNvPr>
          <p:cNvSpPr>
            <a:spLocks noGrp="1"/>
          </p:cNvSpPr>
          <p:nvPr>
            <p:ph idx="1"/>
          </p:nvPr>
        </p:nvSpPr>
        <p:spPr/>
        <p:txBody>
          <a:bodyPr/>
          <a:lstStyle/>
          <a:p>
            <a:endParaRPr lang="en-SG"/>
          </a:p>
        </p:txBody>
      </p:sp>
      <p:pic>
        <p:nvPicPr>
          <p:cNvPr id="3076" name="Picture 4" descr="PHÒNG, CHỐNG BẠO LỰC GIA ĐÌNH | Mầm non Phường 11">
            <a:extLst>
              <a:ext uri="{FF2B5EF4-FFF2-40B4-BE49-F238E27FC236}">
                <a16:creationId xmlns:a16="http://schemas.microsoft.com/office/drawing/2014/main" id="{5482260A-CF6A-3738-278A-28613F780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1" t="-1" b="106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74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nodeType="afterEffect">
                                  <p:stCondLst>
                                    <p:cond delay="6000"/>
                                  </p:stCondLst>
                                  <p:childTnLst>
                                    <p:animEffect transition="out" filter="diamond(out)">
                                      <p:cBhvr>
                                        <p:cTn id="6" dur="2000"/>
                                        <p:tgtEl>
                                          <p:spTgt spid="3076"/>
                                        </p:tgtEl>
                                      </p:cBhvr>
                                    </p:animEffect>
                                    <p:set>
                                      <p:cBhvr>
                                        <p:cTn id="7" dur="1" fill="hold">
                                          <p:stCondLst>
                                            <p:cond delay="19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3B42EF-C6CD-EF30-8308-7591BA050A49}"/>
              </a:ext>
            </a:extLst>
          </p:cNvPr>
          <p:cNvSpPr txBox="1"/>
          <p:nvPr/>
        </p:nvSpPr>
        <p:spPr>
          <a:xfrm>
            <a:off x="0" y="1340703"/>
            <a:ext cx="12191999" cy="3939540"/>
          </a:xfrm>
          <a:prstGeom prst="rect">
            <a:avLst/>
          </a:prstGeom>
          <a:noFill/>
        </p:spPr>
        <p:txBody>
          <a:bodyPr wrap="square">
            <a:spAutoFit/>
          </a:bodyPr>
          <a:lstStyle/>
          <a:p>
            <a:pPr algn="ctr"/>
            <a:r>
              <a:rPr lang="en-SG" sz="4400" b="1" i="0" dirty="0">
                <a:solidFill>
                  <a:srgbClr val="FF0000"/>
                </a:solidFill>
                <a:effectLst/>
                <a:latin typeface="Tahoma" panose="020B0604030504040204" pitchFamily="34" charset="0"/>
              </a:rPr>
              <a:t>Khi </a:t>
            </a:r>
            <a:r>
              <a:rPr lang="en-SG" sz="4400" b="1" i="0" dirty="0" err="1">
                <a:solidFill>
                  <a:srgbClr val="FF0000"/>
                </a:solidFill>
                <a:effectLst/>
                <a:latin typeface="Tahoma" panose="020B0604030504040204" pitchFamily="34" charset="0"/>
              </a:rPr>
              <a:t>gặp</a:t>
            </a:r>
            <a:r>
              <a:rPr lang="en-SG" sz="4400" b="1" i="0" dirty="0">
                <a:solidFill>
                  <a:srgbClr val="FF0000"/>
                </a:solidFill>
                <a:effectLst/>
                <a:latin typeface="Tahoma" panose="020B0604030504040204" pitchFamily="34" charset="0"/>
              </a:rPr>
              <a:t> </a:t>
            </a:r>
            <a:r>
              <a:rPr lang="en-SG" sz="4400" b="1" i="0" dirty="0" err="1">
                <a:solidFill>
                  <a:srgbClr val="FF0000"/>
                </a:solidFill>
                <a:effectLst/>
                <a:latin typeface="Tahoma" panose="020B0604030504040204" pitchFamily="34" charset="0"/>
              </a:rPr>
              <a:t>các</a:t>
            </a:r>
            <a:r>
              <a:rPr lang="en-SG" sz="4400" b="1" i="0" dirty="0">
                <a:solidFill>
                  <a:srgbClr val="FF0000"/>
                </a:solidFill>
                <a:effectLst/>
                <a:latin typeface="Tahoma" panose="020B0604030504040204" pitchFamily="34" charset="0"/>
              </a:rPr>
              <a:t> </a:t>
            </a:r>
            <a:r>
              <a:rPr lang="en-SG" sz="4400" b="1" i="0" dirty="0" err="1">
                <a:solidFill>
                  <a:srgbClr val="FF0000"/>
                </a:solidFill>
                <a:effectLst/>
                <a:latin typeface="Tahoma" panose="020B0604030504040204" pitchFamily="34" charset="0"/>
              </a:rPr>
              <a:t>vấn</a:t>
            </a:r>
            <a:r>
              <a:rPr lang="en-SG" sz="4400" b="1" i="0" dirty="0">
                <a:solidFill>
                  <a:srgbClr val="FF0000"/>
                </a:solidFill>
                <a:effectLst/>
                <a:latin typeface="Tahoma" panose="020B0604030504040204" pitchFamily="34" charset="0"/>
              </a:rPr>
              <a:t> </a:t>
            </a:r>
            <a:r>
              <a:rPr lang="en-SG" sz="4400" b="1" i="0" dirty="0" err="1">
                <a:solidFill>
                  <a:srgbClr val="FF0000"/>
                </a:solidFill>
                <a:effectLst/>
                <a:latin typeface="Tahoma" panose="020B0604030504040204" pitchFamily="34" charset="0"/>
              </a:rPr>
              <a:t>đề</a:t>
            </a:r>
            <a:r>
              <a:rPr lang="en-SG" sz="4400" b="1" i="0" dirty="0">
                <a:solidFill>
                  <a:srgbClr val="FF0000"/>
                </a:solidFill>
                <a:effectLst/>
                <a:latin typeface="Tahoma" panose="020B0604030504040204" pitchFamily="34" charset="0"/>
              </a:rPr>
              <a:t> </a:t>
            </a:r>
            <a:r>
              <a:rPr lang="en-SG" sz="4400" b="1" i="0" dirty="0" err="1">
                <a:solidFill>
                  <a:srgbClr val="FF0000"/>
                </a:solidFill>
                <a:effectLst/>
                <a:latin typeface="Tahoma" panose="020B0604030504040204" pitchFamily="34" charset="0"/>
              </a:rPr>
              <a:t>về</a:t>
            </a:r>
            <a:r>
              <a:rPr lang="en-SG" sz="4400" b="1" i="0" dirty="0">
                <a:solidFill>
                  <a:srgbClr val="FF0000"/>
                </a:solidFill>
                <a:effectLst/>
                <a:latin typeface="Tahoma" panose="020B0604030504040204" pitchFamily="34" charset="0"/>
              </a:rPr>
              <a:t> </a:t>
            </a:r>
            <a:r>
              <a:rPr lang="en-SG" sz="4400" b="1" i="0" dirty="0" err="1">
                <a:solidFill>
                  <a:srgbClr val="FF0000"/>
                </a:solidFill>
                <a:effectLst/>
                <a:latin typeface="Tahoma" panose="020B0604030504040204" pitchFamily="34" charset="0"/>
              </a:rPr>
              <a:t>bạo</a:t>
            </a:r>
            <a:r>
              <a:rPr lang="en-SG" sz="4400" b="1" i="0" dirty="0">
                <a:solidFill>
                  <a:srgbClr val="FF0000"/>
                </a:solidFill>
                <a:effectLst/>
                <a:latin typeface="Tahoma" panose="020B0604030504040204" pitchFamily="34" charset="0"/>
              </a:rPr>
              <a:t> </a:t>
            </a:r>
            <a:r>
              <a:rPr lang="en-SG" sz="4400" b="1" i="0" dirty="0" err="1">
                <a:solidFill>
                  <a:srgbClr val="FF0000"/>
                </a:solidFill>
                <a:effectLst/>
                <a:latin typeface="Tahoma" panose="020B0604030504040204" pitchFamily="34" charset="0"/>
              </a:rPr>
              <a:t>lực</a:t>
            </a:r>
            <a:r>
              <a:rPr lang="en-SG" sz="4400" b="1" i="0" dirty="0">
                <a:solidFill>
                  <a:srgbClr val="FF0000"/>
                </a:solidFill>
                <a:effectLst/>
                <a:latin typeface="Tahoma" panose="020B0604030504040204" pitchFamily="34" charset="0"/>
              </a:rPr>
              <a:t> </a:t>
            </a:r>
            <a:r>
              <a:rPr lang="en-SG" sz="4400" b="1" i="0" dirty="0" err="1">
                <a:solidFill>
                  <a:srgbClr val="FF0000"/>
                </a:solidFill>
                <a:effectLst/>
                <a:latin typeface="Tahoma" panose="020B0604030504040204" pitchFamily="34" charset="0"/>
              </a:rPr>
              <a:t>gia</a:t>
            </a:r>
            <a:r>
              <a:rPr lang="en-SG" sz="4400" b="1" i="0" dirty="0">
                <a:solidFill>
                  <a:srgbClr val="FF0000"/>
                </a:solidFill>
                <a:effectLst/>
                <a:latin typeface="Tahoma" panose="020B0604030504040204" pitchFamily="34" charset="0"/>
              </a:rPr>
              <a:t> </a:t>
            </a:r>
            <a:r>
              <a:rPr lang="en-SG" sz="4400" b="1" i="0" dirty="0" err="1">
                <a:solidFill>
                  <a:srgbClr val="FF0000"/>
                </a:solidFill>
                <a:effectLst/>
                <a:latin typeface="Tahoma" panose="020B0604030504040204" pitchFamily="34" charset="0"/>
              </a:rPr>
              <a:t>đình</a:t>
            </a:r>
            <a:endParaRPr lang="en-SG" sz="4400" b="1" i="0" dirty="0">
              <a:solidFill>
                <a:srgbClr val="FF0000"/>
              </a:solidFill>
              <a:effectLst/>
              <a:latin typeface="Tahoma" panose="020B0604030504040204" pitchFamily="34" charset="0"/>
            </a:endParaRPr>
          </a:p>
          <a:p>
            <a:pPr algn="ctr"/>
            <a:endParaRPr lang="en-SG" sz="4400" b="1" i="0" dirty="0">
              <a:solidFill>
                <a:srgbClr val="FF0000"/>
              </a:solidFill>
              <a:effectLst/>
              <a:latin typeface="Tahoma" panose="020B0604030504040204" pitchFamily="34" charset="0"/>
            </a:endParaRPr>
          </a:p>
          <a:p>
            <a:pPr algn="ctr"/>
            <a:r>
              <a:rPr lang="en-SG" sz="5400" b="1" i="0" dirty="0">
                <a:solidFill>
                  <a:srgbClr val="FF0000"/>
                </a:solidFill>
                <a:effectLst/>
                <a:latin typeface="Tahoma" panose="020B0604030504040204" pitchFamily="34" charset="0"/>
              </a:rPr>
              <a:t>Hotline: 1900 6574</a:t>
            </a:r>
            <a:endParaRPr lang="en-SG" sz="5400" dirty="0">
              <a:solidFill>
                <a:srgbClr val="212529"/>
              </a:solidFill>
              <a:latin typeface="Tahoma" panose="020B0604030504040204" pitchFamily="34" charset="0"/>
            </a:endParaRPr>
          </a:p>
          <a:p>
            <a:pPr algn="ctr"/>
            <a:r>
              <a:rPr lang="en-SG" sz="5400" b="0" i="0" dirty="0" err="1">
                <a:solidFill>
                  <a:srgbClr val="212529"/>
                </a:solidFill>
                <a:effectLst/>
                <a:latin typeface="Tahoma" panose="020B0604030504040204" pitchFamily="34" charset="0"/>
              </a:rPr>
              <a:t>hoặc</a:t>
            </a:r>
            <a:r>
              <a:rPr lang="en-SG" sz="5400" b="0" i="0" dirty="0">
                <a:solidFill>
                  <a:srgbClr val="212529"/>
                </a:solidFill>
                <a:effectLst/>
                <a:latin typeface="Tahoma" panose="020B0604030504040204" pitchFamily="34" charset="0"/>
              </a:rPr>
              <a:t> </a:t>
            </a:r>
            <a:r>
              <a:rPr lang="en-SG" sz="5400" b="0" i="0" dirty="0" err="1">
                <a:solidFill>
                  <a:srgbClr val="212529"/>
                </a:solidFill>
                <a:effectLst/>
                <a:latin typeface="Tahoma" panose="020B0604030504040204" pitchFamily="34" charset="0"/>
              </a:rPr>
              <a:t>truy</a:t>
            </a:r>
            <a:r>
              <a:rPr lang="en-SG" sz="5400" b="0" i="0" dirty="0">
                <a:solidFill>
                  <a:srgbClr val="212529"/>
                </a:solidFill>
                <a:effectLst/>
                <a:latin typeface="Tahoma" panose="020B0604030504040204" pitchFamily="34" charset="0"/>
              </a:rPr>
              <a:t> </a:t>
            </a:r>
            <a:r>
              <a:rPr lang="en-SG" sz="5400" b="0" i="0" dirty="0" err="1">
                <a:solidFill>
                  <a:srgbClr val="212529"/>
                </a:solidFill>
                <a:effectLst/>
                <a:latin typeface="Tahoma" panose="020B0604030504040204" pitchFamily="34" charset="0"/>
              </a:rPr>
              <a:t>cập</a:t>
            </a:r>
            <a:r>
              <a:rPr lang="en-SG" sz="5400" b="0" i="0" dirty="0">
                <a:solidFill>
                  <a:srgbClr val="212529"/>
                </a:solidFill>
                <a:effectLst/>
                <a:latin typeface="Tahoma" panose="020B0604030504040204" pitchFamily="34" charset="0"/>
              </a:rPr>
              <a:t> </a:t>
            </a:r>
            <a:r>
              <a:rPr lang="en-SG" sz="5400" b="0" i="0" dirty="0" err="1">
                <a:solidFill>
                  <a:srgbClr val="212529"/>
                </a:solidFill>
                <a:effectLst/>
                <a:latin typeface="Tahoma" panose="020B0604030504040204" pitchFamily="34" charset="0"/>
              </a:rPr>
              <a:t>theo</a:t>
            </a:r>
            <a:r>
              <a:rPr lang="en-SG" sz="5400" b="0" i="0" dirty="0">
                <a:solidFill>
                  <a:srgbClr val="212529"/>
                </a:solidFill>
                <a:effectLst/>
                <a:latin typeface="Tahoma" panose="020B0604030504040204" pitchFamily="34" charset="0"/>
              </a:rPr>
              <a:t> website</a:t>
            </a:r>
          </a:p>
          <a:p>
            <a:pPr algn="ctr"/>
            <a:r>
              <a:rPr lang="en-SG" sz="5400" b="1" i="0" u="sng" dirty="0">
                <a:solidFill>
                  <a:srgbClr val="FF6600"/>
                </a:solidFill>
                <a:effectLst/>
                <a:latin typeface="Tahoma" panose="020B0604030504040204" pitchFamily="34" charset="0"/>
                <a:hlinkClick r:id="rId2"/>
              </a:rPr>
              <a:t>http://luat24h.net</a:t>
            </a:r>
            <a:endParaRPr lang="en-SG" sz="5400" dirty="0"/>
          </a:p>
        </p:txBody>
      </p:sp>
    </p:spTree>
    <p:extLst>
      <p:ext uri="{BB962C8B-B14F-4D97-AF65-F5344CB8AC3E}">
        <p14:creationId xmlns:p14="http://schemas.microsoft.com/office/powerpoint/2010/main" val="8460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xit" presetSubtype="0" accel="100000" fill="hold" nodeType="clickEffect">
                                  <p:stCondLst>
                                    <p:cond delay="4000"/>
                                  </p:stCondLst>
                                  <p:childTnLst>
                                    <p:anim calcmode="lin" valueType="num">
                                      <p:cBhvr>
                                        <p:cTn id="13" dur="1000"/>
                                        <p:tgtEl>
                                          <p:spTgt spid="5">
                                            <p:txEl>
                                              <p:pRg st="0" end="0"/>
                                            </p:txEl>
                                          </p:spTgt>
                                        </p:tgtEl>
                                        <p:attrNameLst>
                                          <p:attrName>ppt_w</p:attrName>
                                        </p:attrNameLst>
                                      </p:cBhvr>
                                      <p:tavLst>
                                        <p:tav tm="0">
                                          <p:val>
                                            <p:strVal val="ppt_w"/>
                                          </p:val>
                                        </p:tav>
                                        <p:tav tm="100000">
                                          <p:val>
                                            <p:strVal val="ppt_w+.3"/>
                                          </p:val>
                                        </p:tav>
                                      </p:tavLst>
                                    </p:anim>
                                    <p:anim calcmode="lin" valueType="num">
                                      <p:cBhvr>
                                        <p:cTn id="14" dur="1000"/>
                                        <p:tgtEl>
                                          <p:spTgt spid="5">
                                            <p:txEl>
                                              <p:pRg st="0" end="0"/>
                                            </p:txEl>
                                          </p:spTgt>
                                        </p:tgtEl>
                                        <p:attrNameLst>
                                          <p:attrName>ppt_h</p:attrName>
                                        </p:attrNameLst>
                                      </p:cBhvr>
                                      <p:tavLst>
                                        <p:tav tm="0">
                                          <p:val>
                                            <p:strVal val="ppt_h"/>
                                          </p:val>
                                        </p:tav>
                                        <p:tav tm="100000">
                                          <p:val>
                                            <p:strVal val="ppt_h"/>
                                          </p:val>
                                        </p:tav>
                                      </p:tavLst>
                                    </p:anim>
                                    <p:animEffect transition="out" filter="fade">
                                      <p:cBhvr>
                                        <p:cTn id="15" dur="1000"/>
                                        <p:tgtEl>
                                          <p:spTgt spid="5">
                                            <p:txEl>
                                              <p:pRg st="0" end="0"/>
                                            </p:txEl>
                                          </p:spTgt>
                                        </p:tgtEl>
                                      </p:cBhvr>
                                    </p:animEffect>
                                    <p:set>
                                      <p:cBhvr>
                                        <p:cTn id="16" dur="1" fill="hold">
                                          <p:stCondLst>
                                            <p:cond delay="999"/>
                                          </p:stCondLst>
                                        </p:cTn>
                                        <p:tgtEl>
                                          <p:spTgt spid="5">
                                            <p:txEl>
                                              <p:pRg st="0" end="0"/>
                                            </p:txEl>
                                          </p:spTgt>
                                        </p:tgtEl>
                                        <p:attrNameLst>
                                          <p:attrName>style.visibility</p:attrName>
                                        </p:attrNameLst>
                                      </p:cBhvr>
                                      <p:to>
                                        <p:strVal val="hidden"/>
                                      </p:to>
                                    </p:set>
                                  </p:childTnLst>
                                </p:cTn>
                              </p:par>
                              <p:par>
                                <p:cTn id="17" presetID="50" presetClass="exit" presetSubtype="0" accel="100000" fill="hold" nodeType="withEffect">
                                  <p:stCondLst>
                                    <p:cond delay="4000"/>
                                  </p:stCondLst>
                                  <p:childTnLst>
                                    <p:anim calcmode="lin" valueType="num">
                                      <p:cBhvr>
                                        <p:cTn id="18" dur="1000"/>
                                        <p:tgtEl>
                                          <p:spTgt spid="5">
                                            <p:txEl>
                                              <p:pRg st="2" end="2"/>
                                            </p:txEl>
                                          </p:spTgt>
                                        </p:tgtEl>
                                        <p:attrNameLst>
                                          <p:attrName>ppt_w</p:attrName>
                                        </p:attrNameLst>
                                      </p:cBhvr>
                                      <p:tavLst>
                                        <p:tav tm="0">
                                          <p:val>
                                            <p:strVal val="ppt_w"/>
                                          </p:val>
                                        </p:tav>
                                        <p:tav tm="100000">
                                          <p:val>
                                            <p:strVal val="ppt_w+.3"/>
                                          </p:val>
                                        </p:tav>
                                      </p:tavLst>
                                    </p:anim>
                                    <p:anim calcmode="lin" valueType="num">
                                      <p:cBhvr>
                                        <p:cTn id="19" dur="1000"/>
                                        <p:tgtEl>
                                          <p:spTgt spid="5">
                                            <p:txEl>
                                              <p:pRg st="2" end="2"/>
                                            </p:txEl>
                                          </p:spTgt>
                                        </p:tgtEl>
                                        <p:attrNameLst>
                                          <p:attrName>ppt_h</p:attrName>
                                        </p:attrNameLst>
                                      </p:cBhvr>
                                      <p:tavLst>
                                        <p:tav tm="0">
                                          <p:val>
                                            <p:strVal val="ppt_h"/>
                                          </p:val>
                                        </p:tav>
                                        <p:tav tm="100000">
                                          <p:val>
                                            <p:strVal val="ppt_h"/>
                                          </p:val>
                                        </p:tav>
                                      </p:tavLst>
                                    </p:anim>
                                    <p:animEffect transition="out" filter="fade">
                                      <p:cBhvr>
                                        <p:cTn id="20" dur="1000"/>
                                        <p:tgtEl>
                                          <p:spTgt spid="5">
                                            <p:txEl>
                                              <p:pRg st="2" end="2"/>
                                            </p:txEl>
                                          </p:spTgt>
                                        </p:tgtEl>
                                      </p:cBhvr>
                                    </p:animEffect>
                                    <p:set>
                                      <p:cBhvr>
                                        <p:cTn id="21" dur="1" fill="hold">
                                          <p:stCondLst>
                                            <p:cond delay="999"/>
                                          </p:stCondLst>
                                        </p:cTn>
                                        <p:tgtEl>
                                          <p:spTgt spid="5">
                                            <p:txEl>
                                              <p:pRg st="2" end="2"/>
                                            </p:txEl>
                                          </p:spTgt>
                                        </p:tgtEl>
                                        <p:attrNameLst>
                                          <p:attrName>style.visibility</p:attrName>
                                        </p:attrNameLst>
                                      </p:cBhvr>
                                      <p:to>
                                        <p:strVal val="hidden"/>
                                      </p:to>
                                    </p:set>
                                  </p:childTnLst>
                                </p:cTn>
                              </p:par>
                              <p:par>
                                <p:cTn id="22" presetID="50" presetClass="exit" presetSubtype="0" accel="100000" fill="hold" nodeType="withEffect">
                                  <p:stCondLst>
                                    <p:cond delay="4000"/>
                                  </p:stCondLst>
                                  <p:childTnLst>
                                    <p:anim calcmode="lin" valueType="num">
                                      <p:cBhvr>
                                        <p:cTn id="23" dur="1000"/>
                                        <p:tgtEl>
                                          <p:spTgt spid="5">
                                            <p:txEl>
                                              <p:pRg st="3" end="3"/>
                                            </p:txEl>
                                          </p:spTgt>
                                        </p:tgtEl>
                                        <p:attrNameLst>
                                          <p:attrName>ppt_w</p:attrName>
                                        </p:attrNameLst>
                                      </p:cBhvr>
                                      <p:tavLst>
                                        <p:tav tm="0">
                                          <p:val>
                                            <p:strVal val="ppt_w"/>
                                          </p:val>
                                        </p:tav>
                                        <p:tav tm="100000">
                                          <p:val>
                                            <p:strVal val="ppt_w+.3"/>
                                          </p:val>
                                        </p:tav>
                                      </p:tavLst>
                                    </p:anim>
                                    <p:anim calcmode="lin" valueType="num">
                                      <p:cBhvr>
                                        <p:cTn id="24" dur="1000"/>
                                        <p:tgtEl>
                                          <p:spTgt spid="5">
                                            <p:txEl>
                                              <p:pRg st="3" end="3"/>
                                            </p:txEl>
                                          </p:spTgt>
                                        </p:tgtEl>
                                        <p:attrNameLst>
                                          <p:attrName>ppt_h</p:attrName>
                                        </p:attrNameLst>
                                      </p:cBhvr>
                                      <p:tavLst>
                                        <p:tav tm="0">
                                          <p:val>
                                            <p:strVal val="ppt_h"/>
                                          </p:val>
                                        </p:tav>
                                        <p:tav tm="100000">
                                          <p:val>
                                            <p:strVal val="ppt_h"/>
                                          </p:val>
                                        </p:tav>
                                      </p:tavLst>
                                    </p:anim>
                                    <p:animEffect transition="out" filter="fade">
                                      <p:cBhvr>
                                        <p:cTn id="25" dur="1000"/>
                                        <p:tgtEl>
                                          <p:spTgt spid="5">
                                            <p:txEl>
                                              <p:pRg st="3" end="3"/>
                                            </p:txEl>
                                          </p:spTgt>
                                        </p:tgtEl>
                                      </p:cBhvr>
                                    </p:animEffect>
                                    <p:set>
                                      <p:cBhvr>
                                        <p:cTn id="26" dur="1" fill="hold">
                                          <p:stCondLst>
                                            <p:cond delay="999"/>
                                          </p:stCondLst>
                                        </p:cTn>
                                        <p:tgtEl>
                                          <p:spTgt spid="5">
                                            <p:txEl>
                                              <p:pRg st="3" end="3"/>
                                            </p:txEl>
                                          </p:spTgt>
                                        </p:tgtEl>
                                        <p:attrNameLst>
                                          <p:attrName>style.visibility</p:attrName>
                                        </p:attrNameLst>
                                      </p:cBhvr>
                                      <p:to>
                                        <p:strVal val="hidden"/>
                                      </p:to>
                                    </p:set>
                                  </p:childTnLst>
                                </p:cTn>
                              </p:par>
                              <p:par>
                                <p:cTn id="27" presetID="50" presetClass="exit" presetSubtype="0" accel="100000" fill="hold" nodeType="withEffect">
                                  <p:stCondLst>
                                    <p:cond delay="4000"/>
                                  </p:stCondLst>
                                  <p:childTnLst>
                                    <p:anim calcmode="lin" valueType="num">
                                      <p:cBhvr>
                                        <p:cTn id="28" dur="1000"/>
                                        <p:tgtEl>
                                          <p:spTgt spid="5">
                                            <p:txEl>
                                              <p:pRg st="4" end="4"/>
                                            </p:txEl>
                                          </p:spTgt>
                                        </p:tgtEl>
                                        <p:attrNameLst>
                                          <p:attrName>ppt_w</p:attrName>
                                        </p:attrNameLst>
                                      </p:cBhvr>
                                      <p:tavLst>
                                        <p:tav tm="0">
                                          <p:val>
                                            <p:strVal val="ppt_w"/>
                                          </p:val>
                                        </p:tav>
                                        <p:tav tm="100000">
                                          <p:val>
                                            <p:strVal val="ppt_w+.3"/>
                                          </p:val>
                                        </p:tav>
                                      </p:tavLst>
                                    </p:anim>
                                    <p:anim calcmode="lin" valueType="num">
                                      <p:cBhvr>
                                        <p:cTn id="29" dur="1000"/>
                                        <p:tgtEl>
                                          <p:spTgt spid="5">
                                            <p:txEl>
                                              <p:pRg st="4" end="4"/>
                                            </p:txEl>
                                          </p:spTgt>
                                        </p:tgtEl>
                                        <p:attrNameLst>
                                          <p:attrName>ppt_h</p:attrName>
                                        </p:attrNameLst>
                                      </p:cBhvr>
                                      <p:tavLst>
                                        <p:tav tm="0">
                                          <p:val>
                                            <p:strVal val="ppt_h"/>
                                          </p:val>
                                        </p:tav>
                                        <p:tav tm="100000">
                                          <p:val>
                                            <p:strVal val="ppt_h"/>
                                          </p:val>
                                        </p:tav>
                                      </p:tavLst>
                                    </p:anim>
                                    <p:animEffect transition="out" filter="fade">
                                      <p:cBhvr>
                                        <p:cTn id="30" dur="1000"/>
                                        <p:tgtEl>
                                          <p:spTgt spid="5">
                                            <p:txEl>
                                              <p:pRg st="4" end="4"/>
                                            </p:txEl>
                                          </p:spTgt>
                                        </p:tgtEl>
                                      </p:cBhvr>
                                    </p:animEffect>
                                    <p:set>
                                      <p:cBhvr>
                                        <p:cTn id="31" dur="1" fill="hold">
                                          <p:stCondLst>
                                            <p:cond delay="999"/>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7456-8700-4982-6349-63A348C8D13F}"/>
              </a:ext>
            </a:extLst>
          </p:cNvPr>
          <p:cNvSpPr>
            <a:spLocks noGrp="1"/>
          </p:cNvSpPr>
          <p:nvPr>
            <p:ph type="title"/>
          </p:nvPr>
        </p:nvSpPr>
        <p:spPr>
          <a:xfrm>
            <a:off x="394636" y="2541774"/>
            <a:ext cx="11348185" cy="1478570"/>
          </a:xfrm>
        </p:spPr>
        <p:txBody>
          <a:bodyPr>
            <a:noAutofit/>
          </a:bodyPr>
          <a:lstStyle/>
          <a:p>
            <a:pPr algn="ctr"/>
            <a:r>
              <a:rPr lang="vi-VN" sz="4800" b="1" dirty="0"/>
              <a:t>Bạo lực gia đình</a:t>
            </a:r>
            <a:br>
              <a:rPr lang="en-US" sz="4800" b="1" dirty="0"/>
            </a:br>
            <a:r>
              <a:rPr lang="vi-VN" sz="4800" b="1" dirty="0"/>
              <a:t>là vấn nạn của xã hội,</a:t>
            </a:r>
            <a:br>
              <a:rPr lang="en-US" sz="4800" b="1" dirty="0"/>
            </a:br>
            <a:r>
              <a:rPr lang="vi-VN" sz="4800" b="1" dirty="0"/>
              <a:t>gây nhức nhối cho nhân loại,</a:t>
            </a:r>
            <a:br>
              <a:rPr lang="en-US" sz="4800" b="1" dirty="0"/>
            </a:br>
            <a:r>
              <a:rPr lang="vi-VN" sz="4800" b="1" dirty="0"/>
              <a:t>để lại nhiều hậu quả nghiêm trọng cho con người,</a:t>
            </a:r>
            <a:br>
              <a:rPr lang="en-US" sz="4800" b="1" dirty="0"/>
            </a:br>
            <a:r>
              <a:rPr lang="vi-VN" sz="4800" b="1" dirty="0"/>
              <a:t>nhất là đối với phụ nữ, trẻ em.</a:t>
            </a:r>
            <a:endParaRPr lang="en-SG" sz="4800" dirty="0"/>
          </a:p>
        </p:txBody>
      </p:sp>
    </p:spTree>
    <p:extLst>
      <p:ext uri="{BB962C8B-B14F-4D97-AF65-F5344CB8AC3E}">
        <p14:creationId xmlns:p14="http://schemas.microsoft.com/office/powerpoint/2010/main" val="3779356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6" presetClass="emph" presetSubtype="0" fill="hold" grpId="0" nodeType="afterEffect">
                                  <p:stCondLst>
                                    <p:cond delay="7000"/>
                                  </p:stCondLst>
                                  <p:childTnLst>
                                    <p:animEffect transition="out" filter="fade">
                                      <p:cBhvr>
                                        <p:cTn id="11" dur="250" tmFilter="0, 0; .2, .5; .8, .5; 1, 0"/>
                                        <p:tgtEl>
                                          <p:spTgt spid="2"/>
                                        </p:tgtEl>
                                      </p:cBhvr>
                                    </p:animEffect>
                                    <p:animScale>
                                      <p:cBhvr>
                                        <p:cTn id="12" dur="125"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ù có tha thứ, hòa giải thì chồng vẫn cứ bạo hành vợ khi vẫn không giải  quyết điều gốc rễ này?">
            <a:extLst>
              <a:ext uri="{FF2B5EF4-FFF2-40B4-BE49-F238E27FC236}">
                <a16:creationId xmlns:a16="http://schemas.microsoft.com/office/drawing/2014/main" id="{BAAAAAC0-96AD-C43C-E167-25E1CCAB2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11" y="270710"/>
            <a:ext cx="8422105" cy="63165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ACBF9D-0F3D-5482-651F-56F4E796C0C9}"/>
              </a:ext>
            </a:extLst>
          </p:cNvPr>
          <p:cNvSpPr/>
          <p:nvPr/>
        </p:nvSpPr>
        <p:spPr>
          <a:xfrm>
            <a:off x="8845616" y="1658299"/>
            <a:ext cx="3022333" cy="34163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FF0000"/>
                </a:solidFill>
                <a:effectLst/>
              </a:rPr>
              <a:t>Bạo</a:t>
            </a:r>
            <a:r>
              <a:rPr lang="en-US" sz="5400" b="1" cap="none" spc="0" dirty="0">
                <a:ln/>
                <a:solidFill>
                  <a:srgbClr val="FF0000"/>
                </a:solidFill>
                <a:effectLst/>
              </a:rPr>
              <a:t> </a:t>
            </a:r>
            <a:r>
              <a:rPr lang="en-US" sz="5400" b="1" cap="none" spc="0" dirty="0" err="1">
                <a:ln/>
                <a:solidFill>
                  <a:srgbClr val="FF0000"/>
                </a:solidFill>
                <a:effectLst/>
              </a:rPr>
              <a:t>lực</a:t>
            </a:r>
            <a:endParaRPr lang="en-US" sz="5400" b="1" cap="none" spc="0" dirty="0">
              <a:ln/>
              <a:solidFill>
                <a:srgbClr val="FF0000"/>
              </a:solidFill>
              <a:effectLst/>
            </a:endParaRPr>
          </a:p>
          <a:p>
            <a:pPr algn="ctr"/>
            <a:r>
              <a:rPr lang="en-US" sz="5400" b="1" dirty="0" err="1">
                <a:ln/>
                <a:solidFill>
                  <a:srgbClr val="FF0000"/>
                </a:solidFill>
              </a:rPr>
              <a:t>giữa</a:t>
            </a:r>
            <a:endParaRPr lang="en-US" sz="5400" b="1" dirty="0">
              <a:ln/>
              <a:solidFill>
                <a:srgbClr val="FF0000"/>
              </a:solidFill>
            </a:endParaRPr>
          </a:p>
          <a:p>
            <a:pPr algn="ctr"/>
            <a:r>
              <a:rPr lang="en-US" sz="5400" b="1" dirty="0" err="1">
                <a:ln/>
                <a:solidFill>
                  <a:srgbClr val="FF0000"/>
                </a:solidFill>
              </a:rPr>
              <a:t>vợ</a:t>
            </a:r>
            <a:r>
              <a:rPr lang="en-US" sz="5400" b="1" dirty="0">
                <a:ln/>
                <a:solidFill>
                  <a:srgbClr val="FF0000"/>
                </a:solidFill>
              </a:rPr>
              <a:t> </a:t>
            </a:r>
            <a:r>
              <a:rPr lang="en-US" sz="5400" b="1" dirty="0" err="1">
                <a:ln/>
                <a:solidFill>
                  <a:srgbClr val="FF0000"/>
                </a:solidFill>
              </a:rPr>
              <a:t>chồng</a:t>
            </a:r>
            <a:endParaRPr lang="en-US" sz="5400" b="1" dirty="0">
              <a:ln/>
              <a:solidFill>
                <a:srgbClr val="FF0000"/>
              </a:solidFill>
            </a:endParaRPr>
          </a:p>
          <a:p>
            <a:pPr algn="ctr"/>
            <a:r>
              <a:rPr lang="en-US" sz="5400" b="1" cap="none" spc="0" dirty="0" err="1">
                <a:ln/>
                <a:solidFill>
                  <a:srgbClr val="FF0000"/>
                </a:solidFill>
                <a:effectLst/>
              </a:rPr>
              <a:t>với</a:t>
            </a:r>
            <a:r>
              <a:rPr lang="en-US" sz="5400" b="1" cap="none" spc="0" dirty="0">
                <a:ln/>
                <a:solidFill>
                  <a:srgbClr val="FF0000"/>
                </a:solidFill>
                <a:effectLst/>
              </a:rPr>
              <a:t> </a:t>
            </a:r>
            <a:r>
              <a:rPr lang="en-US" sz="5400" b="1" cap="none" spc="0" dirty="0" err="1">
                <a:ln/>
                <a:solidFill>
                  <a:srgbClr val="FF0000"/>
                </a:solidFill>
                <a:effectLst/>
              </a:rPr>
              <a:t>nhau</a:t>
            </a:r>
            <a:endParaRPr lang="en-US" sz="5400" b="1" cap="none" spc="0" dirty="0">
              <a:ln/>
              <a:solidFill>
                <a:srgbClr val="FF0000"/>
              </a:solidFill>
              <a:effectLst/>
            </a:endParaRPr>
          </a:p>
        </p:txBody>
      </p:sp>
      <p:sp>
        <p:nvSpPr>
          <p:cNvPr id="5" name="Rectangle 4">
            <a:extLst>
              <a:ext uri="{FF2B5EF4-FFF2-40B4-BE49-F238E27FC236}">
                <a16:creationId xmlns:a16="http://schemas.microsoft.com/office/drawing/2014/main" id="{2CAFAF08-CCFD-A130-EC1A-DE7E08CE3C4D}"/>
              </a:ext>
            </a:extLst>
          </p:cNvPr>
          <p:cNvSpPr/>
          <p:nvPr/>
        </p:nvSpPr>
        <p:spPr>
          <a:xfrm>
            <a:off x="1888762" y="2967335"/>
            <a:ext cx="8414484"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DẠNG BẠO LỰC</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027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5" presetClass="exit" presetSubtype="0" fill="hold" grpId="0" nodeType="afterEffect">
                                  <p:stCondLst>
                                    <p:cond delay="2000"/>
                                  </p:stCondLst>
                                  <p:childTnLst>
                                    <p:anim calcmode="lin" valueType="num">
                                      <p:cBhvr>
                                        <p:cTn id="12" dur="1000"/>
                                        <p:tgtEl>
                                          <p:spTgt spid="5">
                                            <p:txEl>
                                              <p:pRg st="0" end="0"/>
                                            </p:txEl>
                                          </p:spTgt>
                                        </p:tgtEl>
                                        <p:attrNameLst>
                                          <p:attrName>ppt_w</p:attrName>
                                        </p:attrNameLst>
                                      </p:cBhvr>
                                      <p:tavLst>
                                        <p:tav tm="0">
                                          <p:val>
                                            <p:strVal val="ppt_w"/>
                                          </p:val>
                                        </p:tav>
                                        <p:tav tm="100000">
                                          <p:val>
                                            <p:strVal val="ppt_w*0.70"/>
                                          </p:val>
                                        </p:tav>
                                      </p:tavLst>
                                    </p:anim>
                                    <p:anim calcmode="lin" valueType="num">
                                      <p:cBhvr>
                                        <p:cTn id="13" dur="1000"/>
                                        <p:tgtEl>
                                          <p:spTgt spid="5">
                                            <p:txEl>
                                              <p:pRg st="0" end="0"/>
                                            </p:txEl>
                                          </p:spTgt>
                                        </p:tgtEl>
                                        <p:attrNameLst>
                                          <p:attrName>ppt_h</p:attrName>
                                        </p:attrNameLst>
                                      </p:cBhvr>
                                      <p:tavLst>
                                        <p:tav tm="0">
                                          <p:val>
                                            <p:strVal val="ppt_h"/>
                                          </p:val>
                                        </p:tav>
                                        <p:tav tm="100000">
                                          <p:val>
                                            <p:strVal val="ppt_h"/>
                                          </p:val>
                                        </p:tav>
                                      </p:tavLst>
                                    </p:anim>
                                    <p:animEffect transition="out" filter="fade">
                                      <p:cBhvr>
                                        <p:cTn id="14" dur="1000"/>
                                        <p:tgtEl>
                                          <p:spTgt spid="5">
                                            <p:txEl>
                                              <p:pRg st="0" end="0"/>
                                            </p:txEl>
                                          </p:spTgt>
                                        </p:tgtEl>
                                      </p:cBhvr>
                                    </p:animEffect>
                                    <p:set>
                                      <p:cBhvr>
                                        <p:cTn id="15" dur="1" fill="hold">
                                          <p:stCondLst>
                                            <p:cond delay="999"/>
                                          </p:stCondLst>
                                        </p:cTn>
                                        <p:tgtEl>
                                          <p:spTgt spid="5">
                                            <p:txEl>
                                              <p:pRg st="0" end="0"/>
                                            </p:txEl>
                                          </p:spTgt>
                                        </p:tgtEl>
                                        <p:attrNameLst>
                                          <p:attrName>style.visibility</p:attrName>
                                        </p:attrNameLst>
                                      </p:cBhvr>
                                      <p:to>
                                        <p:strVal val="hidden"/>
                                      </p:to>
                                    </p:set>
                                  </p:childTnLst>
                                </p:cTn>
                              </p:par>
                            </p:childTnLst>
                          </p:cTn>
                        </p:par>
                        <p:par>
                          <p:cTn id="16" fill="hold">
                            <p:stCondLst>
                              <p:cond delay="3500"/>
                            </p:stCondLst>
                            <p:childTnLst>
                              <p:par>
                                <p:cTn id="17" presetID="53" presetClass="entr" presetSubtype="16"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p:cTn id="19" dur="250" fill="hold"/>
                                        <p:tgtEl>
                                          <p:spTgt spid="5122"/>
                                        </p:tgtEl>
                                        <p:attrNameLst>
                                          <p:attrName>ppt_w</p:attrName>
                                        </p:attrNameLst>
                                      </p:cBhvr>
                                      <p:tavLst>
                                        <p:tav tm="0">
                                          <p:val>
                                            <p:fltVal val="0"/>
                                          </p:val>
                                        </p:tav>
                                        <p:tav tm="100000">
                                          <p:val>
                                            <p:strVal val="#ppt_w"/>
                                          </p:val>
                                        </p:tav>
                                      </p:tavLst>
                                    </p:anim>
                                    <p:anim calcmode="lin" valueType="num">
                                      <p:cBhvr>
                                        <p:cTn id="20" dur="250" fill="hold"/>
                                        <p:tgtEl>
                                          <p:spTgt spid="5122"/>
                                        </p:tgtEl>
                                        <p:attrNameLst>
                                          <p:attrName>ppt_h</p:attrName>
                                        </p:attrNameLst>
                                      </p:cBhvr>
                                      <p:tavLst>
                                        <p:tav tm="0">
                                          <p:val>
                                            <p:fltVal val="0"/>
                                          </p:val>
                                        </p:tav>
                                        <p:tav tm="100000">
                                          <p:val>
                                            <p:strVal val="#ppt_h"/>
                                          </p:val>
                                        </p:tav>
                                      </p:tavLst>
                                    </p:anim>
                                    <p:animEffect transition="in" filter="fade">
                                      <p:cBhvr>
                                        <p:cTn id="21" dur="250"/>
                                        <p:tgtEl>
                                          <p:spTgt spid="5122"/>
                                        </p:tgtEl>
                                      </p:cBhvr>
                                    </p:animEffect>
                                  </p:childTnLst>
                                </p:cTn>
                              </p:par>
                            </p:childTnLst>
                          </p:cTn>
                        </p:par>
                        <p:par>
                          <p:cTn id="22" fill="hold">
                            <p:stCondLst>
                              <p:cond delay="3750"/>
                            </p:stCondLst>
                            <p:childTnLst>
                              <p:par>
                                <p:cTn id="23" presetID="53" presetClass="entr" presetSubtype="16" fill="hold" grpId="0" nodeType="afterEffect">
                                  <p:stCondLst>
                                    <p:cond delay="25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0" presetClass="exit" presetSubtype="0" accel="100000" fill="hold" nodeType="withEffect">
                                  <p:stCondLst>
                                    <p:cond delay="4000"/>
                                  </p:stCondLst>
                                  <p:childTnLst>
                                    <p:anim calcmode="lin" valueType="num">
                                      <p:cBhvr>
                                        <p:cTn id="29" dur="250"/>
                                        <p:tgtEl>
                                          <p:spTgt spid="5122"/>
                                        </p:tgtEl>
                                        <p:attrNameLst>
                                          <p:attrName>ppt_w</p:attrName>
                                        </p:attrNameLst>
                                      </p:cBhvr>
                                      <p:tavLst>
                                        <p:tav tm="0">
                                          <p:val>
                                            <p:strVal val="ppt_w"/>
                                          </p:val>
                                        </p:tav>
                                        <p:tav tm="100000">
                                          <p:val>
                                            <p:strVal val="ppt_w+.3"/>
                                          </p:val>
                                        </p:tav>
                                      </p:tavLst>
                                    </p:anim>
                                    <p:anim calcmode="lin" valueType="num">
                                      <p:cBhvr>
                                        <p:cTn id="30" dur="250"/>
                                        <p:tgtEl>
                                          <p:spTgt spid="5122"/>
                                        </p:tgtEl>
                                        <p:attrNameLst>
                                          <p:attrName>ppt_h</p:attrName>
                                        </p:attrNameLst>
                                      </p:cBhvr>
                                      <p:tavLst>
                                        <p:tav tm="0">
                                          <p:val>
                                            <p:strVal val="ppt_h"/>
                                          </p:val>
                                        </p:tav>
                                        <p:tav tm="100000">
                                          <p:val>
                                            <p:strVal val="ppt_h"/>
                                          </p:val>
                                        </p:tav>
                                      </p:tavLst>
                                    </p:anim>
                                    <p:animEffect transition="out" filter="fade">
                                      <p:cBhvr>
                                        <p:cTn id="31" dur="250"/>
                                        <p:tgtEl>
                                          <p:spTgt spid="5122"/>
                                        </p:tgtEl>
                                      </p:cBhvr>
                                    </p:animEffect>
                                    <p:set>
                                      <p:cBhvr>
                                        <p:cTn id="32" dur="1" fill="hold">
                                          <p:stCondLst>
                                            <p:cond delay="249"/>
                                          </p:stCondLst>
                                        </p:cTn>
                                        <p:tgtEl>
                                          <p:spTgt spid="5122"/>
                                        </p:tgtEl>
                                        <p:attrNameLst>
                                          <p:attrName>style.visibility</p:attrName>
                                        </p:attrNameLst>
                                      </p:cBhvr>
                                      <p:to>
                                        <p:strVal val="hidden"/>
                                      </p:to>
                                    </p:set>
                                  </p:childTnLst>
                                </p:cTn>
                              </p:par>
                              <p:par>
                                <p:cTn id="33" presetID="50" presetClass="exit" presetSubtype="0" accel="100000" fill="hold" grpId="1" nodeType="withEffect">
                                  <p:stCondLst>
                                    <p:cond delay="4000"/>
                                  </p:stCondLst>
                                  <p:childTnLst>
                                    <p:anim calcmode="lin" valueType="num">
                                      <p:cBhvr>
                                        <p:cTn id="34" dur="1000"/>
                                        <p:tgtEl>
                                          <p:spTgt spid="4"/>
                                        </p:tgtEl>
                                        <p:attrNameLst>
                                          <p:attrName>ppt_w</p:attrName>
                                        </p:attrNameLst>
                                      </p:cBhvr>
                                      <p:tavLst>
                                        <p:tav tm="0">
                                          <p:val>
                                            <p:strVal val="ppt_w"/>
                                          </p:val>
                                        </p:tav>
                                        <p:tav tm="100000">
                                          <p:val>
                                            <p:strVal val="ppt_w+.3"/>
                                          </p:val>
                                        </p:tav>
                                      </p:tavLst>
                                    </p:anim>
                                    <p:anim calcmode="lin" valueType="num">
                                      <p:cBhvr>
                                        <p:cTn id="35" dur="1000"/>
                                        <p:tgtEl>
                                          <p:spTgt spid="4"/>
                                        </p:tgtEl>
                                        <p:attrNameLst>
                                          <p:attrName>ppt_h</p:attrName>
                                        </p:attrNameLst>
                                      </p:cBhvr>
                                      <p:tavLst>
                                        <p:tav tm="0">
                                          <p:val>
                                            <p:strVal val="ppt_h"/>
                                          </p:val>
                                        </p:tav>
                                        <p:tav tm="100000">
                                          <p:val>
                                            <p:strVal val="ppt_h"/>
                                          </p:val>
                                        </p:tav>
                                      </p:tavLst>
                                    </p:anim>
                                    <p:animEffect transition="out" filter="fade">
                                      <p:cBhvr>
                                        <p:cTn id="36" dur="1000"/>
                                        <p:tgtEl>
                                          <p:spTgt spid="4"/>
                                        </p:tgtEl>
                                      </p:cBhvr>
                                    </p:animEffect>
                                    <p:set>
                                      <p:cBhvr>
                                        <p:cTn id="3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3C75-C379-987F-7ACA-C648BCF43BA8}"/>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CF545B62-12DA-8546-30F7-87F2F18329F4}"/>
              </a:ext>
            </a:extLst>
          </p:cNvPr>
          <p:cNvSpPr>
            <a:spLocks noGrp="1"/>
          </p:cNvSpPr>
          <p:nvPr>
            <p:ph idx="1"/>
          </p:nvPr>
        </p:nvSpPr>
        <p:spPr/>
        <p:txBody>
          <a:bodyPr/>
          <a:lstStyle/>
          <a:p>
            <a:endParaRPr lang="en-SG"/>
          </a:p>
        </p:txBody>
      </p:sp>
      <p:pic>
        <p:nvPicPr>
          <p:cNvPr id="4" name="Picture 4" descr="Trẻ Bị Bạo Hành Tinh Thần Ảnh Hưởng Đến Tâm Lý Như Thế Nào? - TÂM LÝ TRỊ  LIỆU NHC">
            <a:extLst>
              <a:ext uri="{FF2B5EF4-FFF2-40B4-BE49-F238E27FC236}">
                <a16:creationId xmlns:a16="http://schemas.microsoft.com/office/drawing/2014/main" id="{2EADEA2D-DC43-E647-51A9-01338AED4C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474"/>
          <a:stretch/>
        </p:blipFill>
        <p:spPr bwMode="auto">
          <a:xfrm>
            <a:off x="221381" y="227888"/>
            <a:ext cx="9187082" cy="638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A51FD7-2801-BDDB-C00E-2F417BADDC8D}"/>
              </a:ext>
            </a:extLst>
          </p:cNvPr>
          <p:cNvSpPr/>
          <p:nvPr/>
        </p:nvSpPr>
        <p:spPr>
          <a:xfrm>
            <a:off x="9169667" y="1305341"/>
            <a:ext cx="3022333" cy="424731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FF0000"/>
                </a:solidFill>
                <a:effectLst/>
              </a:rPr>
              <a:t>Bạo</a:t>
            </a:r>
            <a:r>
              <a:rPr lang="en-US" sz="5400" b="1" cap="none" spc="0" dirty="0">
                <a:ln/>
                <a:solidFill>
                  <a:srgbClr val="FF0000"/>
                </a:solidFill>
                <a:effectLst/>
              </a:rPr>
              <a:t> </a:t>
            </a:r>
            <a:r>
              <a:rPr lang="en-US" sz="5400" b="1" cap="none" spc="0" dirty="0" err="1">
                <a:ln/>
                <a:solidFill>
                  <a:srgbClr val="FF0000"/>
                </a:solidFill>
                <a:effectLst/>
              </a:rPr>
              <a:t>lực</a:t>
            </a:r>
            <a:endParaRPr lang="en-US" sz="5400" b="1" cap="none" spc="0" dirty="0">
              <a:ln/>
              <a:solidFill>
                <a:srgbClr val="FF0000"/>
              </a:solidFill>
              <a:effectLst/>
            </a:endParaRPr>
          </a:p>
          <a:p>
            <a:pPr algn="ctr"/>
            <a:r>
              <a:rPr lang="en-US" sz="5400" b="1" dirty="0" err="1">
                <a:ln/>
                <a:solidFill>
                  <a:srgbClr val="FF0000"/>
                </a:solidFill>
              </a:rPr>
              <a:t>giữa</a:t>
            </a:r>
            <a:endParaRPr lang="en-US" sz="5400" b="1" dirty="0">
              <a:ln/>
              <a:solidFill>
                <a:srgbClr val="FF0000"/>
              </a:solidFill>
            </a:endParaRPr>
          </a:p>
          <a:p>
            <a:pPr algn="ctr"/>
            <a:r>
              <a:rPr lang="en-US" sz="5400" b="1" dirty="0">
                <a:ln/>
                <a:solidFill>
                  <a:srgbClr val="FF0000"/>
                </a:solidFill>
              </a:rPr>
              <a:t>cha </a:t>
            </a:r>
            <a:r>
              <a:rPr lang="en-US" sz="5400" b="1" dirty="0" err="1">
                <a:ln/>
                <a:solidFill>
                  <a:srgbClr val="FF0000"/>
                </a:solidFill>
              </a:rPr>
              <a:t>mẹ</a:t>
            </a:r>
            <a:endParaRPr lang="en-US" sz="5400" b="1" dirty="0">
              <a:ln/>
              <a:solidFill>
                <a:srgbClr val="FF0000"/>
              </a:solidFill>
            </a:endParaRPr>
          </a:p>
          <a:p>
            <a:pPr algn="ctr"/>
            <a:r>
              <a:rPr lang="en-US" sz="5400" b="1" dirty="0" err="1">
                <a:ln/>
                <a:solidFill>
                  <a:srgbClr val="FF0000"/>
                </a:solidFill>
              </a:rPr>
              <a:t>với</a:t>
            </a:r>
            <a:endParaRPr lang="en-US" sz="5400" b="1" dirty="0">
              <a:ln/>
              <a:solidFill>
                <a:srgbClr val="FF0000"/>
              </a:solidFill>
            </a:endParaRPr>
          </a:p>
          <a:p>
            <a:pPr algn="ctr"/>
            <a:r>
              <a:rPr lang="en-US" sz="5400" b="1" dirty="0">
                <a:ln/>
                <a:solidFill>
                  <a:srgbClr val="FF0000"/>
                </a:solidFill>
              </a:rPr>
              <a:t>c</a:t>
            </a:r>
            <a:r>
              <a:rPr lang="en-US" sz="5400" b="1" cap="none" spc="0" dirty="0">
                <a:ln/>
                <a:solidFill>
                  <a:srgbClr val="FF0000"/>
                </a:solidFill>
                <a:effectLst/>
              </a:rPr>
              <a:t>on </a:t>
            </a:r>
            <a:r>
              <a:rPr lang="en-US" sz="5400" b="1" cap="none" spc="0" dirty="0" err="1">
                <a:ln/>
                <a:solidFill>
                  <a:srgbClr val="FF0000"/>
                </a:solidFill>
                <a:effectLst/>
              </a:rPr>
              <a:t>cái</a:t>
            </a:r>
            <a:endParaRPr lang="en-US" sz="5400" b="1" cap="none" spc="0" dirty="0">
              <a:ln/>
              <a:solidFill>
                <a:srgbClr val="FF0000"/>
              </a:solidFill>
              <a:effectLst/>
            </a:endParaRPr>
          </a:p>
        </p:txBody>
      </p:sp>
    </p:spTree>
    <p:extLst>
      <p:ext uri="{BB962C8B-B14F-4D97-AF65-F5344CB8AC3E}">
        <p14:creationId xmlns:p14="http://schemas.microsoft.com/office/powerpoint/2010/main" val="39506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
                                        <p:tgtEl>
                                          <p:spTgt spid="4"/>
                                        </p:tgtEl>
                                      </p:cBhvr>
                                    </p:animEffect>
                                  </p:childTnLst>
                                </p:cTn>
                              </p:par>
                              <p:par>
                                <p:cTn id="11" presetID="17" presetClass="exit" presetSubtype="10" fill="hold" grpId="1" nodeType="withEffect">
                                  <p:stCondLst>
                                    <p:cond delay="5000"/>
                                  </p:stCondLst>
                                  <p:childTnLst>
                                    <p:anim calcmode="lin" valueType="num">
                                      <p:cBhvr>
                                        <p:cTn id="12" dur="500"/>
                                        <p:tgtEl>
                                          <p:spTgt spid="5"/>
                                        </p:tgtEl>
                                        <p:attrNameLst>
                                          <p:attrName>ppt_w</p:attrName>
                                        </p:attrNameLst>
                                      </p:cBhvr>
                                      <p:tavLst>
                                        <p:tav tm="0">
                                          <p:val>
                                            <p:strVal val="ppt_w"/>
                                          </p:val>
                                        </p:tav>
                                        <p:tav tm="100000">
                                          <p:val>
                                            <p:fltVal val="0"/>
                                          </p:val>
                                        </p:tav>
                                      </p:tavLst>
                                    </p:anim>
                                    <p:anim calcmode="lin" valueType="num">
                                      <p:cBhvr>
                                        <p:cTn id="13" dur="500"/>
                                        <p:tgtEl>
                                          <p:spTgt spid="5"/>
                                        </p:tgtEl>
                                        <p:attrNameLst>
                                          <p:attrName>ppt_h</p:attrName>
                                        </p:attrNameLst>
                                      </p:cBhvr>
                                      <p:tavLst>
                                        <p:tav tm="0">
                                          <p:val>
                                            <p:strVal val="ppt_h"/>
                                          </p:val>
                                        </p:tav>
                                        <p:tav tm="100000">
                                          <p:val>
                                            <p:strVal val="ppt_h"/>
                                          </p:val>
                                        </p:tav>
                                      </p:tavLst>
                                    </p:anim>
                                    <p:set>
                                      <p:cBhvr>
                                        <p:cTn id="14" dur="1" fill="hold">
                                          <p:stCondLst>
                                            <p:cond delay="499"/>
                                          </p:stCondLst>
                                        </p:cTn>
                                        <p:tgtEl>
                                          <p:spTgt spid="5"/>
                                        </p:tgtEl>
                                        <p:attrNameLst>
                                          <p:attrName>style.visibility</p:attrName>
                                        </p:attrNameLst>
                                      </p:cBhvr>
                                      <p:to>
                                        <p:strVal val="hidden"/>
                                      </p:to>
                                    </p:set>
                                  </p:childTnLst>
                                </p:cTn>
                              </p:par>
                              <p:par>
                                <p:cTn id="15" presetID="17" presetClass="exit" presetSubtype="10" fill="hold" nodeType="withEffect">
                                  <p:stCondLst>
                                    <p:cond delay="5000"/>
                                  </p:stCondLst>
                                  <p:childTnLst>
                                    <p:anim calcmode="lin" valueType="num">
                                      <p:cBhvr>
                                        <p:cTn id="16" dur="10"/>
                                        <p:tgtEl>
                                          <p:spTgt spid="4"/>
                                        </p:tgtEl>
                                        <p:attrNameLst>
                                          <p:attrName>ppt_w</p:attrName>
                                        </p:attrNameLst>
                                      </p:cBhvr>
                                      <p:tavLst>
                                        <p:tav tm="0">
                                          <p:val>
                                            <p:strVal val="ppt_w"/>
                                          </p:val>
                                        </p:tav>
                                        <p:tav tm="100000">
                                          <p:val>
                                            <p:fltVal val="0"/>
                                          </p:val>
                                        </p:tav>
                                      </p:tavLst>
                                    </p:anim>
                                    <p:anim calcmode="lin" valueType="num">
                                      <p:cBhvr>
                                        <p:cTn id="17" dur="10"/>
                                        <p:tgtEl>
                                          <p:spTgt spid="4"/>
                                        </p:tgtEl>
                                        <p:attrNameLst>
                                          <p:attrName>ppt_h</p:attrName>
                                        </p:attrNameLst>
                                      </p:cBhvr>
                                      <p:tavLst>
                                        <p:tav tm="0">
                                          <p:val>
                                            <p:strVal val="ppt_h"/>
                                          </p:val>
                                        </p:tav>
                                        <p:tav tm="100000">
                                          <p:val>
                                            <p:strVal val="ppt_h"/>
                                          </p:val>
                                        </p:tav>
                                      </p:tavLst>
                                    </p:anim>
                                    <p:set>
                                      <p:cBhvr>
                                        <p:cTn id="18" dur="1" fill="hold">
                                          <p:stCondLst>
                                            <p:cond delay="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3584-63BB-40B6-DB4B-DC12588587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9876C73A-B747-D333-8B09-1480D094B90F}"/>
              </a:ext>
            </a:extLst>
          </p:cNvPr>
          <p:cNvSpPr>
            <a:spLocks noGrp="1"/>
          </p:cNvSpPr>
          <p:nvPr>
            <p:ph idx="1"/>
          </p:nvPr>
        </p:nvSpPr>
        <p:spPr/>
        <p:txBody>
          <a:bodyPr/>
          <a:lstStyle/>
          <a:p>
            <a:endParaRPr lang="en-SG"/>
          </a:p>
        </p:txBody>
      </p:sp>
      <p:sp>
        <p:nvSpPr>
          <p:cNvPr id="5" name="Rectangle 4">
            <a:extLst>
              <a:ext uri="{FF2B5EF4-FFF2-40B4-BE49-F238E27FC236}">
                <a16:creationId xmlns:a16="http://schemas.microsoft.com/office/drawing/2014/main" id="{7CBEA2D8-8270-2025-BBFB-858F901E9E74}"/>
              </a:ext>
            </a:extLst>
          </p:cNvPr>
          <p:cNvSpPr/>
          <p:nvPr/>
        </p:nvSpPr>
        <p:spPr>
          <a:xfrm>
            <a:off x="8171847" y="1066799"/>
            <a:ext cx="3022333" cy="424731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FF0000"/>
                </a:solidFill>
                <a:effectLst/>
              </a:rPr>
              <a:t>Bạo</a:t>
            </a:r>
            <a:r>
              <a:rPr lang="en-US" sz="5400" b="1" cap="none" spc="0" dirty="0">
                <a:ln/>
                <a:solidFill>
                  <a:srgbClr val="FF0000"/>
                </a:solidFill>
                <a:effectLst/>
              </a:rPr>
              <a:t> </a:t>
            </a:r>
            <a:r>
              <a:rPr lang="en-US" sz="5400" b="1" cap="none" spc="0" dirty="0" err="1">
                <a:ln/>
                <a:solidFill>
                  <a:srgbClr val="FF0000"/>
                </a:solidFill>
                <a:effectLst/>
              </a:rPr>
              <a:t>lực</a:t>
            </a:r>
            <a:endParaRPr lang="en-US" sz="5400" b="1" cap="none" spc="0" dirty="0">
              <a:ln/>
              <a:solidFill>
                <a:srgbClr val="FF0000"/>
              </a:solidFill>
              <a:effectLst/>
            </a:endParaRPr>
          </a:p>
          <a:p>
            <a:pPr algn="ctr"/>
            <a:r>
              <a:rPr lang="en-US" sz="5400" b="1" dirty="0" err="1">
                <a:ln/>
                <a:solidFill>
                  <a:srgbClr val="FF0000"/>
                </a:solidFill>
              </a:rPr>
              <a:t>giữa</a:t>
            </a:r>
            <a:endParaRPr lang="en-US" sz="5400" b="1" dirty="0">
              <a:ln/>
              <a:solidFill>
                <a:srgbClr val="FF0000"/>
              </a:solidFill>
            </a:endParaRPr>
          </a:p>
          <a:p>
            <a:pPr algn="ctr"/>
            <a:r>
              <a:rPr lang="en-US" sz="5400" b="1" dirty="0">
                <a:ln/>
                <a:solidFill>
                  <a:srgbClr val="FF0000"/>
                </a:solidFill>
              </a:rPr>
              <a:t>con </a:t>
            </a:r>
            <a:r>
              <a:rPr lang="en-US" sz="5400" b="1" dirty="0" err="1">
                <a:ln/>
                <a:solidFill>
                  <a:srgbClr val="FF0000"/>
                </a:solidFill>
              </a:rPr>
              <a:t>cái</a:t>
            </a:r>
            <a:endParaRPr lang="en-US" sz="5400" b="1" dirty="0">
              <a:ln/>
              <a:solidFill>
                <a:srgbClr val="FF0000"/>
              </a:solidFill>
            </a:endParaRPr>
          </a:p>
          <a:p>
            <a:pPr algn="ctr"/>
            <a:r>
              <a:rPr lang="en-US" sz="5400" b="1" dirty="0" err="1">
                <a:ln/>
                <a:solidFill>
                  <a:srgbClr val="FF0000"/>
                </a:solidFill>
              </a:rPr>
              <a:t>đối</a:t>
            </a:r>
            <a:r>
              <a:rPr lang="en-US" sz="5400" b="1" dirty="0">
                <a:ln/>
                <a:solidFill>
                  <a:srgbClr val="FF0000"/>
                </a:solidFill>
              </a:rPr>
              <a:t> </a:t>
            </a:r>
            <a:r>
              <a:rPr lang="en-US" sz="5400" b="1" dirty="0" err="1">
                <a:ln/>
                <a:solidFill>
                  <a:srgbClr val="FF0000"/>
                </a:solidFill>
              </a:rPr>
              <a:t>với</a:t>
            </a:r>
            <a:endParaRPr lang="en-US" sz="5400" b="1" dirty="0">
              <a:ln/>
              <a:solidFill>
                <a:srgbClr val="FF0000"/>
              </a:solidFill>
            </a:endParaRPr>
          </a:p>
          <a:p>
            <a:pPr algn="ctr"/>
            <a:r>
              <a:rPr lang="en-US" sz="5400" b="1" dirty="0">
                <a:ln/>
                <a:solidFill>
                  <a:srgbClr val="FF0000"/>
                </a:solidFill>
              </a:rPr>
              <a:t>c</a:t>
            </a:r>
            <a:r>
              <a:rPr lang="en-US" sz="5400" b="1" cap="none" spc="0" dirty="0">
                <a:ln/>
                <a:solidFill>
                  <a:srgbClr val="FF0000"/>
                </a:solidFill>
                <a:effectLst/>
              </a:rPr>
              <a:t>ha </a:t>
            </a:r>
            <a:r>
              <a:rPr lang="en-US" sz="5400" b="1" cap="none" spc="0" dirty="0" err="1">
                <a:ln/>
                <a:solidFill>
                  <a:srgbClr val="FF0000"/>
                </a:solidFill>
                <a:effectLst/>
              </a:rPr>
              <a:t>mẹ</a:t>
            </a:r>
            <a:endParaRPr lang="en-US" sz="5400" b="1" cap="none" spc="0" dirty="0">
              <a:ln/>
              <a:solidFill>
                <a:srgbClr val="FF0000"/>
              </a:solidFill>
              <a:effectLst/>
            </a:endParaRPr>
          </a:p>
        </p:txBody>
      </p:sp>
      <p:pic>
        <p:nvPicPr>
          <p:cNvPr id="7170" name="Picture 2" descr="Con cái ngược đãi bố mẹ bị xử phạt như thế nào?">
            <a:extLst>
              <a:ext uri="{FF2B5EF4-FFF2-40B4-BE49-F238E27FC236}">
                <a16:creationId xmlns:a16="http://schemas.microsoft.com/office/drawing/2014/main" id="{08428188-5E56-D592-9274-D15AE22D70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61" t="11875" r="36788"/>
          <a:stretch/>
        </p:blipFill>
        <p:spPr bwMode="auto">
          <a:xfrm>
            <a:off x="404261" y="233080"/>
            <a:ext cx="7372952" cy="639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Left)">
                                      <p:cBhvr>
                                        <p:cTn id="7" dur="10"/>
                                        <p:tgtEl>
                                          <p:spTgt spid="717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4750"/>
                                  </p:stCondLst>
                                  <p:childTnLst>
                                    <p:anim calcmode="lin" valueType="num">
                                      <p:cBhvr>
                                        <p:cTn id="14" dur="10"/>
                                        <p:tgtEl>
                                          <p:spTgt spid="7170"/>
                                        </p:tgtEl>
                                        <p:attrNameLst>
                                          <p:attrName>ppt_w</p:attrName>
                                        </p:attrNameLst>
                                      </p:cBhvr>
                                      <p:tavLst>
                                        <p:tav tm="0">
                                          <p:val>
                                            <p:strVal val="ppt_w"/>
                                          </p:val>
                                        </p:tav>
                                        <p:tav tm="100000">
                                          <p:val>
                                            <p:fltVal val="0"/>
                                          </p:val>
                                        </p:tav>
                                      </p:tavLst>
                                    </p:anim>
                                    <p:anim calcmode="lin" valueType="num">
                                      <p:cBhvr>
                                        <p:cTn id="15" dur="10"/>
                                        <p:tgtEl>
                                          <p:spTgt spid="7170"/>
                                        </p:tgtEl>
                                        <p:attrNameLst>
                                          <p:attrName>ppt_h</p:attrName>
                                        </p:attrNameLst>
                                      </p:cBhvr>
                                      <p:tavLst>
                                        <p:tav tm="0">
                                          <p:val>
                                            <p:strVal val="ppt_h"/>
                                          </p:val>
                                        </p:tav>
                                        <p:tav tm="100000">
                                          <p:val>
                                            <p:fltVal val="0"/>
                                          </p:val>
                                        </p:tav>
                                      </p:tavLst>
                                    </p:anim>
                                    <p:anim calcmode="lin" valueType="num">
                                      <p:cBhvr>
                                        <p:cTn id="16" dur="10"/>
                                        <p:tgtEl>
                                          <p:spTgt spid="7170"/>
                                        </p:tgtEl>
                                        <p:attrNameLst>
                                          <p:attrName>style.rotation</p:attrName>
                                        </p:attrNameLst>
                                      </p:cBhvr>
                                      <p:tavLst>
                                        <p:tav tm="0">
                                          <p:val>
                                            <p:fltVal val="0"/>
                                          </p:val>
                                        </p:tav>
                                        <p:tav tm="100000">
                                          <p:val>
                                            <p:fltVal val="90"/>
                                          </p:val>
                                        </p:tav>
                                      </p:tavLst>
                                    </p:anim>
                                    <p:animEffect transition="out" filter="fade">
                                      <p:cBhvr>
                                        <p:cTn id="17" dur="10"/>
                                        <p:tgtEl>
                                          <p:spTgt spid="7170"/>
                                        </p:tgtEl>
                                      </p:cBhvr>
                                    </p:animEffect>
                                    <p:set>
                                      <p:cBhvr>
                                        <p:cTn id="18" dur="1" fill="hold">
                                          <p:stCondLst>
                                            <p:cond delay="9"/>
                                          </p:stCondLst>
                                        </p:cTn>
                                        <p:tgtEl>
                                          <p:spTgt spid="7170"/>
                                        </p:tgtEl>
                                        <p:attrNameLst>
                                          <p:attrName>style.visibility</p:attrName>
                                        </p:attrNameLst>
                                      </p:cBhvr>
                                      <p:to>
                                        <p:strVal val="hidden"/>
                                      </p:to>
                                    </p:set>
                                  </p:childTnLst>
                                </p:cTn>
                              </p:par>
                              <p:par>
                                <p:cTn id="19" presetID="31" presetClass="exit" presetSubtype="0" fill="hold" grpId="1" nodeType="withEffect">
                                  <p:stCondLst>
                                    <p:cond delay="4750"/>
                                  </p:stCondLst>
                                  <p:childTnLst>
                                    <p:anim calcmode="lin" valueType="num">
                                      <p:cBhvr>
                                        <p:cTn id="20" dur="1000"/>
                                        <p:tgtEl>
                                          <p:spTgt spid="5"/>
                                        </p:tgtEl>
                                        <p:attrNameLst>
                                          <p:attrName>ppt_w</p:attrName>
                                        </p:attrNameLst>
                                      </p:cBhvr>
                                      <p:tavLst>
                                        <p:tav tm="0">
                                          <p:val>
                                            <p:strVal val="ppt_w"/>
                                          </p:val>
                                        </p:tav>
                                        <p:tav tm="100000">
                                          <p:val>
                                            <p:fltVal val="0"/>
                                          </p:val>
                                        </p:tav>
                                      </p:tavLst>
                                    </p:anim>
                                    <p:anim calcmode="lin" valueType="num">
                                      <p:cBhvr>
                                        <p:cTn id="21" dur="1000"/>
                                        <p:tgtEl>
                                          <p:spTgt spid="5"/>
                                        </p:tgtEl>
                                        <p:attrNameLst>
                                          <p:attrName>ppt_h</p:attrName>
                                        </p:attrNameLst>
                                      </p:cBhvr>
                                      <p:tavLst>
                                        <p:tav tm="0">
                                          <p:val>
                                            <p:strVal val="ppt_h"/>
                                          </p:val>
                                        </p:tav>
                                        <p:tav tm="100000">
                                          <p:val>
                                            <p:fltVal val="0"/>
                                          </p:val>
                                        </p:tav>
                                      </p:tavLst>
                                    </p:anim>
                                    <p:anim calcmode="lin" valueType="num">
                                      <p:cBhvr>
                                        <p:cTn id="22" dur="1000"/>
                                        <p:tgtEl>
                                          <p:spTgt spid="5"/>
                                        </p:tgtEl>
                                        <p:attrNameLst>
                                          <p:attrName>style.rotation</p:attrName>
                                        </p:attrNameLst>
                                      </p:cBhvr>
                                      <p:tavLst>
                                        <p:tav tm="0">
                                          <p:val>
                                            <p:fltVal val="0"/>
                                          </p:val>
                                        </p:tav>
                                        <p:tav tm="100000">
                                          <p:val>
                                            <p:fltVal val="90"/>
                                          </p:val>
                                        </p:tav>
                                      </p:tavLst>
                                    </p:anim>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077F6-D4C8-9B44-79F8-40FCF114714F}"/>
              </a:ext>
            </a:extLst>
          </p:cNvPr>
          <p:cNvSpPr>
            <a:spLocks noGrp="1"/>
          </p:cNvSpPr>
          <p:nvPr>
            <p:ph idx="1"/>
          </p:nvPr>
        </p:nvSpPr>
        <p:spPr/>
        <p:txBody>
          <a:bodyPr/>
          <a:lstStyle/>
          <a:p>
            <a:endParaRPr lang="en-SG" dirty="0"/>
          </a:p>
        </p:txBody>
      </p:sp>
      <p:pic>
        <p:nvPicPr>
          <p:cNvPr id="4098" name="Picture 2" descr="Luật Phòng, chống bạo lực gia đình quy định các hành vi bạo lực còn chung  chung">
            <a:extLst>
              <a:ext uri="{FF2B5EF4-FFF2-40B4-BE49-F238E27FC236}">
                <a16:creationId xmlns:a16="http://schemas.microsoft.com/office/drawing/2014/main" id="{E3083137-86F0-93C4-58C9-C60284B8D4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000" t="30533" r="2504"/>
          <a:stretch/>
        </p:blipFill>
        <p:spPr bwMode="auto">
          <a:xfrm>
            <a:off x="9842970" y="1481072"/>
            <a:ext cx="1886552" cy="47711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A298BFC-9B54-6EDA-0A6E-0B6CDCF61406}"/>
              </a:ext>
            </a:extLst>
          </p:cNvPr>
          <p:cNvSpPr/>
          <p:nvPr/>
        </p:nvSpPr>
        <p:spPr>
          <a:xfrm>
            <a:off x="2120645" y="249122"/>
            <a:ext cx="8188012" cy="923330"/>
          </a:xfrm>
          <a:prstGeom prst="rect">
            <a:avLst/>
          </a:prstGeom>
          <a:noFill/>
        </p:spPr>
        <p:txBody>
          <a:bodyPr wrap="square" lIns="91440" tIns="45720" rIns="91440" bIns="45720">
            <a:spAutoFit/>
          </a:bodyPr>
          <a:lstStyle/>
          <a:p>
            <a:pPr algn="ctr"/>
            <a:r>
              <a:rPr lang="en-US" sz="5400" b="1" dirty="0">
                <a:ln w="12700">
                  <a:solidFill>
                    <a:srgbClr val="FF0000"/>
                  </a:solidFill>
                  <a:prstDash val="solid"/>
                </a:ln>
                <a:solidFill>
                  <a:srgbClr val="FF0000"/>
                </a:solidFill>
                <a:effectLst>
                  <a:outerShdw dist="38100" dir="2640000" algn="bl" rotWithShape="0">
                    <a:schemeClr val="accent1"/>
                  </a:outerShdw>
                </a:effectLst>
              </a:rPr>
              <a:t>CÁC HÌNH THỨC BẠO LỰC</a:t>
            </a:r>
            <a:endParaRPr lang="en-US" sz="5400" b="1" cap="none" spc="0" dirty="0">
              <a:ln w="12700">
                <a:solidFill>
                  <a:srgbClr val="FF0000"/>
                </a:solidFill>
                <a:prstDash val="solid"/>
              </a:ln>
              <a:solidFill>
                <a:srgbClr val="FF0000"/>
              </a:solidFill>
              <a:effectLst>
                <a:outerShdw dist="38100" dir="2640000" algn="bl" rotWithShape="0">
                  <a:schemeClr val="accent1"/>
                </a:outerShdw>
              </a:effectLst>
            </a:endParaRPr>
          </a:p>
        </p:txBody>
      </p:sp>
      <p:pic>
        <p:nvPicPr>
          <p:cNvPr id="6" name="Picture 2" descr="Luật Phòng, chống bạo lực gia đình quy định các hành vi bạo lực còn chung  chung">
            <a:extLst>
              <a:ext uri="{FF2B5EF4-FFF2-40B4-BE49-F238E27FC236}">
                <a16:creationId xmlns:a16="http://schemas.microsoft.com/office/drawing/2014/main" id="{50BBE2A7-BBD6-9C43-38BE-98731772F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533" r="80844"/>
          <a:stretch/>
        </p:blipFill>
        <p:spPr bwMode="auto">
          <a:xfrm>
            <a:off x="558617" y="1481072"/>
            <a:ext cx="2332026" cy="47711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uật Phòng, chống bạo lực gia đình quy định các hành vi bạo lực còn chung  chung">
            <a:extLst>
              <a:ext uri="{FF2B5EF4-FFF2-40B4-BE49-F238E27FC236}">
                <a16:creationId xmlns:a16="http://schemas.microsoft.com/office/drawing/2014/main" id="{CA56FC36-00E5-AAE2-B21C-AAE0794F42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93" t="30533" r="45502"/>
          <a:stretch/>
        </p:blipFill>
        <p:spPr bwMode="auto">
          <a:xfrm>
            <a:off x="3231698" y="1481072"/>
            <a:ext cx="3859730" cy="4771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uật Phòng, chống bạo lực gia đình quy định các hành vi bạo lực còn chung  chung">
            <a:extLst>
              <a:ext uri="{FF2B5EF4-FFF2-40B4-BE49-F238E27FC236}">
                <a16:creationId xmlns:a16="http://schemas.microsoft.com/office/drawing/2014/main" id="{22A8B30F-B41E-8610-6222-39BC15E77B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084" t="30533" r="23917"/>
          <a:stretch/>
        </p:blipFill>
        <p:spPr bwMode="auto">
          <a:xfrm>
            <a:off x="7432483" y="1481072"/>
            <a:ext cx="2069432" cy="477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1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1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3010"/>
                            </p:stCondLst>
                            <p:childTnLst>
                              <p:par>
                                <p:cTn id="29" presetID="42" presetClass="entr" presetSubtype="0" fill="hold" nodeType="after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1000"/>
                                        <p:tgtEl>
                                          <p:spTgt spid="4098"/>
                                        </p:tgtEl>
                                      </p:cBhvr>
                                    </p:animEffect>
                                    <p:anim calcmode="lin" valueType="num">
                                      <p:cBhvr>
                                        <p:cTn id="32" dur="1000" fill="hold"/>
                                        <p:tgtEl>
                                          <p:spTgt spid="4098"/>
                                        </p:tgtEl>
                                        <p:attrNameLst>
                                          <p:attrName>ppt_x</p:attrName>
                                        </p:attrNameLst>
                                      </p:cBhvr>
                                      <p:tavLst>
                                        <p:tav tm="0">
                                          <p:val>
                                            <p:strVal val="#ppt_x"/>
                                          </p:val>
                                        </p:tav>
                                        <p:tav tm="100000">
                                          <p:val>
                                            <p:strVal val="#ppt_x"/>
                                          </p:val>
                                        </p:tav>
                                      </p:tavLst>
                                    </p:anim>
                                    <p:anim calcmode="lin" valueType="num">
                                      <p:cBhvr>
                                        <p:cTn id="3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DFB380-5EA2-0E7D-1217-431223372F54}"/>
              </a:ext>
            </a:extLst>
          </p:cNvPr>
          <p:cNvSpPr txBox="1"/>
          <p:nvPr/>
        </p:nvSpPr>
        <p:spPr>
          <a:xfrm>
            <a:off x="1141412" y="1616325"/>
            <a:ext cx="9905999" cy="3046988"/>
          </a:xfrm>
          <a:prstGeom prst="rect">
            <a:avLst/>
          </a:prstGeom>
          <a:noFill/>
        </p:spPr>
        <p:txBody>
          <a:bodyPr wrap="square">
            <a:spAutoFit/>
          </a:bodyPr>
          <a:lstStyle/>
          <a:p>
            <a:pPr algn="ctr"/>
            <a:r>
              <a:rPr lang="en-US" sz="4800" b="1" i="0" dirty="0">
                <a:solidFill>
                  <a:srgbClr val="FF0000"/>
                </a:solidFill>
                <a:effectLst/>
                <a:latin typeface="Times New Roman" panose="02020603050405020304" pitchFamily="18" charset="0"/>
                <a:cs typeface="Times New Roman" panose="02020603050405020304" pitchFamily="18" charset="0"/>
              </a:rPr>
              <a:t>N</a:t>
            </a:r>
            <a:r>
              <a:rPr lang="vi-VN" sz="4800" b="1" i="0" dirty="0">
                <a:solidFill>
                  <a:srgbClr val="FF0000"/>
                </a:solidFill>
                <a:effectLst/>
                <a:latin typeface="Times New Roman" panose="02020603050405020304" pitchFamily="18" charset="0"/>
                <a:cs typeface="Times New Roman" panose="02020603050405020304" pitchFamily="18" charset="0"/>
              </a:rPr>
              <a:t>gười có hành vi vi phạm pháp luật về phòng, chống bạo lực gia đình</a:t>
            </a:r>
            <a:endParaRPr lang="en-US" sz="4800" b="1" dirty="0">
              <a:solidFill>
                <a:srgbClr val="FF0000"/>
              </a:solidFill>
              <a:latin typeface="Times New Roman" panose="02020603050405020304" pitchFamily="18" charset="0"/>
              <a:cs typeface="Times New Roman" panose="02020603050405020304" pitchFamily="18" charset="0"/>
            </a:endParaRPr>
          </a:p>
          <a:p>
            <a:pPr algn="ctr"/>
            <a:r>
              <a:rPr lang="en-US" sz="4800" b="1" dirty="0" err="1">
                <a:solidFill>
                  <a:srgbClr val="FF0000"/>
                </a:solidFill>
                <a:latin typeface="Times New Roman" panose="02020603050405020304" pitchFamily="18" charset="0"/>
                <a:cs typeface="Times New Roman" panose="02020603050405020304" pitchFamily="18" charset="0"/>
              </a:rPr>
              <a:t>sẽ</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bị</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xử</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lý</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nghiêm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theo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Luật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về</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phòng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chống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lực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đình</a:t>
            </a:r>
            <a:endParaRPr lang="en-SG"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85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
                                        <p:tgtEl>
                                          <p:spTgt spid="5"/>
                                        </p:tgtEl>
                                      </p:cBhvr>
                                    </p:animEffect>
                                    <p:anim calcmode="lin" valueType="num">
                                      <p:cBhvr>
                                        <p:cTn id="8" dur="100" fill="hold"/>
                                        <p:tgtEl>
                                          <p:spTgt spid="5"/>
                                        </p:tgtEl>
                                        <p:attrNameLst>
                                          <p:attrName>ppt_x</p:attrName>
                                        </p:attrNameLst>
                                      </p:cBhvr>
                                      <p:tavLst>
                                        <p:tav tm="0">
                                          <p:val>
                                            <p:strVal val="#ppt_x"/>
                                          </p:val>
                                        </p:tav>
                                        <p:tav tm="100000">
                                          <p:val>
                                            <p:strVal val="#ppt_x"/>
                                          </p:val>
                                        </p:tav>
                                      </p:tavLst>
                                    </p:anim>
                                    <p:anim calcmode="lin" valueType="num">
                                      <p:cBhvr>
                                        <p:cTn id="9" dur="100" fill="hold"/>
                                        <p:tgtEl>
                                          <p:spTgt spid="5"/>
                                        </p:tgtEl>
                                        <p:attrNameLst>
                                          <p:attrName>ppt_y</p:attrName>
                                        </p:attrNameLst>
                                      </p:cBhvr>
                                      <p:tavLst>
                                        <p:tav tm="0">
                                          <p:val>
                                            <p:strVal val="#ppt_y+0.31"/>
                                          </p:val>
                                        </p:tav>
                                        <p:tav tm="100000">
                                          <p:val>
                                            <p:strVal val="#ppt_y+0.31"/>
                                          </p:val>
                                        </p:tav>
                                      </p:tavLst>
                                    </p:anim>
                                    <p:anim calcmode="lin" valueType="num">
                                      <p:cBhvr>
                                        <p:cTn id="10" dur="150" decel="50000" fill="hold">
                                          <p:stCondLst>
                                            <p:cond delay="1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50" decel="50000" fill="hold">
                                          <p:stCondLst>
                                            <p:cond delay="1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250"/>
                            </p:stCondLst>
                            <p:childTnLst>
                              <p:par>
                                <p:cTn id="13" presetID="47" presetClass="exit" presetSubtype="0" fill="hold" grpId="1" nodeType="afterEffect">
                                  <p:stCondLst>
                                    <p:cond delay="5000"/>
                                  </p:stCondLst>
                                  <p:childTnLst>
                                    <p:animEffect transition="out" filter="fade">
                                      <p:cBhvr>
                                        <p:cTn id="14" dur="1000"/>
                                        <p:tgtEl>
                                          <p:spTgt spid="5"/>
                                        </p:tgtEl>
                                      </p:cBhvr>
                                    </p:animEffect>
                                    <p:anim calcmode="lin" valueType="num">
                                      <p:cBhvr>
                                        <p:cTn id="15" dur="1000"/>
                                        <p:tgtEl>
                                          <p:spTgt spid="5"/>
                                        </p:tgtEl>
                                        <p:attrNameLst>
                                          <p:attrName>ppt_x</p:attrName>
                                        </p:attrNameLst>
                                      </p:cBhvr>
                                      <p:tavLst>
                                        <p:tav tm="0">
                                          <p:val>
                                            <p:strVal val="ppt_x"/>
                                          </p:val>
                                        </p:tav>
                                        <p:tav tm="100000">
                                          <p:val>
                                            <p:strVal val="ppt_x"/>
                                          </p:val>
                                        </p:tav>
                                      </p:tavLst>
                                    </p:anim>
                                    <p:anim calcmode="lin" valueType="num">
                                      <p:cBhvr>
                                        <p:cTn id="16" dur="1000"/>
                                        <p:tgtEl>
                                          <p:spTgt spid="5"/>
                                        </p:tgtEl>
                                        <p:attrNameLst>
                                          <p:attrName>ppt_y</p:attrName>
                                        </p:attrNameLst>
                                      </p:cBhvr>
                                      <p:tavLst>
                                        <p:tav tm="0">
                                          <p:val>
                                            <p:strVal val="ppt_y"/>
                                          </p:val>
                                        </p:tav>
                                        <p:tav tm="100000">
                                          <p:val>
                                            <p:strVal val="ppt_y-.1"/>
                                          </p:val>
                                        </p:tav>
                                      </p:tavLst>
                                    </p:anim>
                                    <p:set>
                                      <p:cBhvr>
                                        <p:cTn id="1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97CA-3E33-CFDE-0223-2DC3E6EA41A5}"/>
              </a:ext>
            </a:extLst>
          </p:cNvPr>
          <p:cNvSpPr>
            <a:spLocks noGrp="1"/>
          </p:cNvSpPr>
          <p:nvPr>
            <p:ph type="ctrTitle"/>
          </p:nvPr>
        </p:nvSpPr>
        <p:spPr/>
        <p:txBody>
          <a:bodyPr/>
          <a:lstStyle/>
          <a:p>
            <a:endParaRPr lang="en-SG"/>
          </a:p>
        </p:txBody>
      </p:sp>
      <p:sp>
        <p:nvSpPr>
          <p:cNvPr id="3" name="Subtitle 2">
            <a:extLst>
              <a:ext uri="{FF2B5EF4-FFF2-40B4-BE49-F238E27FC236}">
                <a16:creationId xmlns:a16="http://schemas.microsoft.com/office/drawing/2014/main" id="{2049F649-0261-2E00-6FD0-64776BCC8D32}"/>
              </a:ext>
            </a:extLst>
          </p:cNvPr>
          <p:cNvSpPr>
            <a:spLocks noGrp="1"/>
          </p:cNvSpPr>
          <p:nvPr>
            <p:ph type="subTitle" idx="1"/>
          </p:nvPr>
        </p:nvSpPr>
        <p:spPr/>
        <p:txBody>
          <a:bodyPr/>
          <a:lstStyle/>
          <a:p>
            <a:endParaRPr lang="en-SG"/>
          </a:p>
        </p:txBody>
      </p:sp>
      <p:pic>
        <p:nvPicPr>
          <p:cNvPr id="1026" name="Picture 2" descr="Bạo lực gia đình và một số giải pháp phòng tránh bạo lực gia đình">
            <a:extLst>
              <a:ext uri="{FF2B5EF4-FFF2-40B4-BE49-F238E27FC236}">
                <a16:creationId xmlns:a16="http://schemas.microsoft.com/office/drawing/2014/main" id="{C483559C-BE5D-277D-288C-5E99FB4A40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877"/>
          <a:stretch/>
        </p:blipFill>
        <p:spPr bwMode="auto">
          <a:xfrm>
            <a:off x="614028" y="460390"/>
            <a:ext cx="11137199" cy="55832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A31921-D102-7BE2-F4B7-0527FC5B2EE9}"/>
              </a:ext>
            </a:extLst>
          </p:cNvPr>
          <p:cNvSpPr/>
          <p:nvPr/>
        </p:nvSpPr>
        <p:spPr>
          <a:xfrm>
            <a:off x="5872150" y="4429919"/>
            <a:ext cx="2392001"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accent3"/>
                </a:solidFill>
                <a:effectLst/>
              </a:rPr>
              <a:t>BẠO LỰC</a:t>
            </a:r>
          </a:p>
        </p:txBody>
      </p:sp>
    </p:spTree>
    <p:extLst>
      <p:ext uri="{BB962C8B-B14F-4D97-AF65-F5344CB8AC3E}">
        <p14:creationId xmlns:p14="http://schemas.microsoft.com/office/powerpoint/2010/main" val="33071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50" fill="hold"/>
                                        <p:tgtEl>
                                          <p:spTgt spid="1026"/>
                                        </p:tgtEl>
                                        <p:attrNameLst>
                                          <p:attrName>ppt_w</p:attrName>
                                        </p:attrNameLst>
                                      </p:cBhvr>
                                      <p:tavLst>
                                        <p:tav tm="0">
                                          <p:val>
                                            <p:fltVal val="0"/>
                                          </p:val>
                                        </p:tav>
                                        <p:tav tm="100000">
                                          <p:val>
                                            <p:strVal val="#ppt_w"/>
                                          </p:val>
                                        </p:tav>
                                      </p:tavLst>
                                    </p:anim>
                                    <p:anim calcmode="lin" valueType="num">
                                      <p:cBhvr>
                                        <p:cTn id="8" dur="250" fill="hold"/>
                                        <p:tgtEl>
                                          <p:spTgt spid="1026"/>
                                        </p:tgtEl>
                                        <p:attrNameLst>
                                          <p:attrName>ppt_h</p:attrName>
                                        </p:attrNameLst>
                                      </p:cBhvr>
                                      <p:tavLst>
                                        <p:tav tm="0">
                                          <p:val>
                                            <p:strVal val="#ppt_h"/>
                                          </p:val>
                                        </p:tav>
                                        <p:tav tm="100000">
                                          <p:val>
                                            <p:strVal val="#ppt_h"/>
                                          </p:val>
                                        </p:tav>
                                      </p:tavLst>
                                    </p:anim>
                                  </p:childTnLst>
                                </p:cTn>
                              </p:par>
                            </p:childTnLst>
                          </p:cTn>
                        </p:par>
                        <p:par>
                          <p:cTn id="9" fill="hold">
                            <p:stCondLst>
                              <p:cond delay="25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xit" presetSubtype="10" fill="hold" nodeType="clickEffect">
                                  <p:stCondLst>
                                    <p:cond delay="225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strVal val="ppt_h"/>
                                          </p:val>
                                        </p:tav>
                                      </p:tavLst>
                                    </p:anim>
                                    <p:set>
                                      <p:cBhvr>
                                        <p:cTn id="20" dur="1" fill="hold">
                                          <p:stCondLst>
                                            <p:cond delay="499"/>
                                          </p:stCondLst>
                                        </p:cTn>
                                        <p:tgtEl>
                                          <p:spTgt spid="1026"/>
                                        </p:tgtEl>
                                        <p:attrNameLst>
                                          <p:attrName>style.visibility</p:attrName>
                                        </p:attrNameLst>
                                      </p:cBhvr>
                                      <p:to>
                                        <p:strVal val="hidden"/>
                                      </p:to>
                                    </p:set>
                                  </p:childTnLst>
                                </p:cTn>
                              </p:par>
                              <p:par>
                                <p:cTn id="21" presetID="17" presetClass="exit" presetSubtype="10" fill="hold" grpId="1" nodeType="withEffect">
                                  <p:stCondLst>
                                    <p:cond delay="225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strVal val="ppt_h"/>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C308-33BA-7AAA-377F-E388971781CE}"/>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5B7B3EB0-18C3-BDDB-EDCB-F4B2AF312514}"/>
              </a:ext>
            </a:extLst>
          </p:cNvPr>
          <p:cNvSpPr>
            <a:spLocks noGrp="1"/>
          </p:cNvSpPr>
          <p:nvPr>
            <p:ph idx="1"/>
          </p:nvPr>
        </p:nvSpPr>
        <p:spPr/>
        <p:txBody>
          <a:bodyPr/>
          <a:lstStyle/>
          <a:p>
            <a:endParaRPr lang="en-SG"/>
          </a:p>
        </p:txBody>
      </p:sp>
      <p:pic>
        <p:nvPicPr>
          <p:cNvPr id="1026" name="Picture 2">
            <a:extLst>
              <a:ext uri="{FF2B5EF4-FFF2-40B4-BE49-F238E27FC236}">
                <a16:creationId xmlns:a16="http://schemas.microsoft.com/office/drawing/2014/main" id="{41C11A96-9EA8-7D43-6AAC-20EAAD7784E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468" b="66667" l="6228" r="90311">
                        <a14:foregroundMark x1="42561" y1="15423" x2="50519" y2="31343"/>
                        <a14:foregroundMark x1="37370" y1="15920" x2="50954" y2="38425"/>
                        <a14:foregroundMark x1="58478" y1="15423" x2="57785" y2="31343"/>
                        <a14:foregroundMark x1="57785" y1="31343" x2="57093" y2="32836"/>
                        <a14:foregroundMark x1="60554" y1="17910" x2="59516" y2="34328"/>
                        <a14:foregroundMark x1="59516" y1="34328" x2="56747" y2="34826"/>
                        <a14:foregroundMark x1="48097" y1="7463" x2="48097" y2="7463"/>
                        <a14:foregroundMark x1="34602" y1="16915" x2="36678" y2="30348"/>
                        <a14:foregroundMark x1="49481" y1="18905" x2="54325" y2="23383"/>
                        <a14:foregroundMark x1="54325" y1="23383" x2="54325" y2="23383"/>
                        <a14:foregroundMark x1="44637" y1="41294" x2="44891" y2="44579"/>
                        <a14:foregroundMark x1="48413" y1="46463" x2="49135" y2="47761"/>
                        <a14:foregroundMark x1="91003" y1="16418" x2="91003" y2="16418"/>
                        <a14:foregroundMark x1="84775" y1="6468" x2="84775" y2="6468"/>
                        <a14:foregroundMark x1="8304" y1="10945" x2="8304" y2="10945"/>
                        <a14:foregroundMark x1="6228" y1="17910" x2="6228" y2="17910"/>
                        <a14:foregroundMark x1="42561" y1="66169" x2="42907" y2="66667"/>
                        <a14:foregroundMark x1="53979" y1="44279" x2="52595" y2="41294"/>
                        <a14:foregroundMark x1="54671" y1="45771" x2="53979" y2="44279"/>
                        <a14:foregroundMark x1="42907" y1="45771" x2="43253" y2="44776"/>
                        <a14:foregroundMark x1="43599" y1="47264" x2="43599" y2="47264"/>
                        <a14:backgroundMark x1="41949" y1="49797" x2="45329" y2="51741"/>
                        <a14:backgroundMark x1="58478" y1="46269" x2="55709" y2="48756"/>
                      </a14:backgroundRemoval>
                    </a14:imgEffect>
                  </a14:imgLayer>
                </a14:imgProps>
              </a:ext>
              <a:ext uri="{28A0092B-C50C-407E-A947-70E740481C1C}">
                <a14:useLocalDpi xmlns:a14="http://schemas.microsoft.com/office/drawing/2010/main" val="0"/>
              </a:ext>
            </a:extLst>
          </a:blip>
          <a:srcRect b="25482"/>
          <a:stretch/>
        </p:blipFill>
        <p:spPr bwMode="auto">
          <a:xfrm>
            <a:off x="1283847" y="319899"/>
            <a:ext cx="9621124" cy="4986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FCC1957-BD3E-0832-6B5F-1F15E1E66CCB}"/>
              </a:ext>
            </a:extLst>
          </p:cNvPr>
          <p:cNvSpPr/>
          <p:nvPr/>
        </p:nvSpPr>
        <p:spPr>
          <a:xfrm>
            <a:off x="1985206" y="5691286"/>
            <a:ext cx="8218405"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ĐỂ </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VUN </a:t>
            </a:r>
            <a:r>
              <a:rPr lang="en-US" sz="5400" b="1" dirty="0">
                <a:ln w="9525">
                  <a:solidFill>
                    <a:schemeClr val="bg1"/>
                  </a:solidFill>
                  <a:prstDash val="solid"/>
                </a:ln>
                <a:effectLst>
                  <a:outerShdw blurRad="12700" dist="38100" dir="2700000" algn="tl" rotWithShape="0">
                    <a:schemeClr val="bg1">
                      <a:lumMod val="50000"/>
                    </a:schemeClr>
                  </a:outerShdw>
                </a:effectLst>
              </a:rPr>
              <a:t>ĐẮP YÊU THƯƠNG</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115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50"/>
                                        <p:tgtEl>
                                          <p:spTgt spid="1026"/>
                                        </p:tgtEl>
                                        <p:attrNameLst>
                                          <p:attrName>ppt_y</p:attrName>
                                        </p:attrNameLst>
                                      </p:cBhvr>
                                      <p:tavLst>
                                        <p:tav tm="0">
                                          <p:val>
                                            <p:strVal val="#ppt_y+#ppt_h*1.125000"/>
                                          </p:val>
                                        </p:tav>
                                        <p:tav tm="100000">
                                          <p:val>
                                            <p:strVal val="#ppt_y"/>
                                          </p:val>
                                        </p:tav>
                                      </p:tavLst>
                                    </p:anim>
                                    <p:animEffect transition="in" filter="wipe(up)">
                                      <p:cBhvr>
                                        <p:cTn id="8" dur="250"/>
                                        <p:tgtEl>
                                          <p:spTgt spid="1026"/>
                                        </p:tgtEl>
                                      </p:cBhvr>
                                    </p:animEffect>
                                  </p:childTnLst>
                                </p:cTn>
                              </p:par>
                            </p:childTnLst>
                          </p:cTn>
                        </p:par>
                        <p:par>
                          <p:cTn id="9" fill="hold">
                            <p:stCondLst>
                              <p:cond delay="250"/>
                            </p:stCondLst>
                            <p:childTnLst>
                              <p:par>
                                <p:cTn id="10" presetID="2" presetClass="entr" presetSubtype="4" fill="hold" grpId="0" nodeType="after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138</TotalTime>
  <Words>149</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Tahoma</vt:lpstr>
      <vt:lpstr>Times New Roman</vt:lpstr>
      <vt:lpstr>Tw Cen MT</vt:lpstr>
      <vt:lpstr>Circuit</vt:lpstr>
      <vt:lpstr>TRƯỜNG MN RẠNG ĐÔNG 2</vt:lpstr>
      <vt:lpstr>Bạo lực gia đình là vấn nạn của xã hội, gây nhức nhối cho nhân loại, để lại nhiều hậu quả nghiêm trọng cho con người, nhất là đối với phụ nữ, trẻ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Phạm</dc:creator>
  <cp:lastModifiedBy>Thuy Phạm</cp:lastModifiedBy>
  <cp:revision>3</cp:revision>
  <dcterms:created xsi:type="dcterms:W3CDTF">2022-06-15T10:28:46Z</dcterms:created>
  <dcterms:modified xsi:type="dcterms:W3CDTF">2023-08-16T23:24:36Z</dcterms:modified>
</cp:coreProperties>
</file>