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70" r:id="rId5"/>
    <p:sldId id="258" r:id="rId6"/>
    <p:sldId id="259" r:id="rId7"/>
    <p:sldId id="260" r:id="rId8"/>
    <p:sldId id="262" r:id="rId9"/>
    <p:sldId id="269" r:id="rId10"/>
    <p:sldId id="264" r:id="rId11"/>
    <p:sldId id="265" r:id="rId12"/>
    <p:sldId id="266" r:id="rId13"/>
    <p:sldId id="267" r:id="rId14"/>
    <p:sldId id="272" r:id="rId15"/>
    <p:sldId id="274" r:id="rId16"/>
    <p:sldId id="273" r:id="rId17"/>
    <p:sldId id="268" r:id="rId18"/>
    <p:sldId id="275" r:id="rId19"/>
    <p:sldId id="276"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3" autoAdjust="0"/>
    <p:restoredTop sz="94660"/>
  </p:normalViewPr>
  <p:slideViewPr>
    <p:cSldViewPr snapToGrid="0">
      <p:cViewPr varScale="1">
        <p:scale>
          <a:sx n="42" d="100"/>
          <a:sy n="42" d="100"/>
        </p:scale>
        <p:origin x="6"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EBAB35-03A5-43AE-8566-BAC93A253A2D}"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01D2B-0F65-4BE2-A2D4-216CB4EFAE24}" type="slidenum">
              <a:rPr lang="en-US" smtClean="0"/>
              <a:t>‹#›</a:t>
            </a:fld>
            <a:endParaRPr lang="en-US"/>
          </a:p>
        </p:txBody>
      </p:sp>
    </p:spTree>
    <p:extLst>
      <p:ext uri="{BB962C8B-B14F-4D97-AF65-F5344CB8AC3E}">
        <p14:creationId xmlns:p14="http://schemas.microsoft.com/office/powerpoint/2010/main" val="2734940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BAB35-03A5-43AE-8566-BAC93A253A2D}"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01D2B-0F65-4BE2-A2D4-216CB4EFAE24}" type="slidenum">
              <a:rPr lang="en-US" smtClean="0"/>
              <a:t>‹#›</a:t>
            </a:fld>
            <a:endParaRPr lang="en-US"/>
          </a:p>
        </p:txBody>
      </p:sp>
    </p:spTree>
    <p:extLst>
      <p:ext uri="{BB962C8B-B14F-4D97-AF65-F5344CB8AC3E}">
        <p14:creationId xmlns:p14="http://schemas.microsoft.com/office/powerpoint/2010/main" val="22583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BAB35-03A5-43AE-8566-BAC93A253A2D}"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01D2B-0F65-4BE2-A2D4-216CB4EFAE24}" type="slidenum">
              <a:rPr lang="en-US" smtClean="0"/>
              <a:t>‹#›</a:t>
            </a:fld>
            <a:endParaRPr lang="en-US"/>
          </a:p>
        </p:txBody>
      </p:sp>
    </p:spTree>
    <p:extLst>
      <p:ext uri="{BB962C8B-B14F-4D97-AF65-F5344CB8AC3E}">
        <p14:creationId xmlns:p14="http://schemas.microsoft.com/office/powerpoint/2010/main" val="2924281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BAB35-03A5-43AE-8566-BAC93A253A2D}"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01D2B-0F65-4BE2-A2D4-216CB4EFAE24}" type="slidenum">
              <a:rPr lang="en-US" smtClean="0"/>
              <a:t>‹#›</a:t>
            </a:fld>
            <a:endParaRPr lang="en-US"/>
          </a:p>
        </p:txBody>
      </p:sp>
    </p:spTree>
    <p:extLst>
      <p:ext uri="{BB962C8B-B14F-4D97-AF65-F5344CB8AC3E}">
        <p14:creationId xmlns:p14="http://schemas.microsoft.com/office/powerpoint/2010/main" val="1035548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EBAB35-03A5-43AE-8566-BAC93A253A2D}"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01D2B-0F65-4BE2-A2D4-216CB4EFAE24}" type="slidenum">
              <a:rPr lang="en-US" smtClean="0"/>
              <a:t>‹#›</a:t>
            </a:fld>
            <a:endParaRPr lang="en-US"/>
          </a:p>
        </p:txBody>
      </p:sp>
    </p:spTree>
    <p:extLst>
      <p:ext uri="{BB962C8B-B14F-4D97-AF65-F5344CB8AC3E}">
        <p14:creationId xmlns:p14="http://schemas.microsoft.com/office/powerpoint/2010/main" val="3181816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EBAB35-03A5-43AE-8566-BAC93A253A2D}"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01D2B-0F65-4BE2-A2D4-216CB4EFAE24}" type="slidenum">
              <a:rPr lang="en-US" smtClean="0"/>
              <a:t>‹#›</a:t>
            </a:fld>
            <a:endParaRPr lang="en-US"/>
          </a:p>
        </p:txBody>
      </p:sp>
    </p:spTree>
    <p:extLst>
      <p:ext uri="{BB962C8B-B14F-4D97-AF65-F5344CB8AC3E}">
        <p14:creationId xmlns:p14="http://schemas.microsoft.com/office/powerpoint/2010/main" val="3475100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EBAB35-03A5-43AE-8566-BAC93A253A2D}" type="datetimeFigureOut">
              <a:rPr lang="en-US" smtClean="0"/>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701D2B-0F65-4BE2-A2D4-216CB4EFAE24}" type="slidenum">
              <a:rPr lang="en-US" smtClean="0"/>
              <a:t>‹#›</a:t>
            </a:fld>
            <a:endParaRPr lang="en-US"/>
          </a:p>
        </p:txBody>
      </p:sp>
    </p:spTree>
    <p:extLst>
      <p:ext uri="{BB962C8B-B14F-4D97-AF65-F5344CB8AC3E}">
        <p14:creationId xmlns:p14="http://schemas.microsoft.com/office/powerpoint/2010/main" val="5508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EBAB35-03A5-43AE-8566-BAC93A253A2D}" type="datetimeFigureOut">
              <a:rPr lang="en-US" smtClean="0"/>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701D2B-0F65-4BE2-A2D4-216CB4EFAE24}" type="slidenum">
              <a:rPr lang="en-US" smtClean="0"/>
              <a:t>‹#›</a:t>
            </a:fld>
            <a:endParaRPr lang="en-US"/>
          </a:p>
        </p:txBody>
      </p:sp>
    </p:spTree>
    <p:extLst>
      <p:ext uri="{BB962C8B-B14F-4D97-AF65-F5344CB8AC3E}">
        <p14:creationId xmlns:p14="http://schemas.microsoft.com/office/powerpoint/2010/main" val="2532138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BAB35-03A5-43AE-8566-BAC93A253A2D}" type="datetimeFigureOut">
              <a:rPr lang="en-US" smtClean="0"/>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701D2B-0F65-4BE2-A2D4-216CB4EFAE24}" type="slidenum">
              <a:rPr lang="en-US" smtClean="0"/>
              <a:t>‹#›</a:t>
            </a:fld>
            <a:endParaRPr lang="en-US"/>
          </a:p>
        </p:txBody>
      </p:sp>
    </p:spTree>
    <p:extLst>
      <p:ext uri="{BB962C8B-B14F-4D97-AF65-F5344CB8AC3E}">
        <p14:creationId xmlns:p14="http://schemas.microsoft.com/office/powerpoint/2010/main" val="2999211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EBAB35-03A5-43AE-8566-BAC93A253A2D}"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01D2B-0F65-4BE2-A2D4-216CB4EFAE24}" type="slidenum">
              <a:rPr lang="en-US" smtClean="0"/>
              <a:t>‹#›</a:t>
            </a:fld>
            <a:endParaRPr lang="en-US"/>
          </a:p>
        </p:txBody>
      </p:sp>
    </p:spTree>
    <p:extLst>
      <p:ext uri="{BB962C8B-B14F-4D97-AF65-F5344CB8AC3E}">
        <p14:creationId xmlns:p14="http://schemas.microsoft.com/office/powerpoint/2010/main" val="255342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EBAB35-03A5-43AE-8566-BAC93A253A2D}"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01D2B-0F65-4BE2-A2D4-216CB4EFAE24}" type="slidenum">
              <a:rPr lang="en-US" smtClean="0"/>
              <a:t>‹#›</a:t>
            </a:fld>
            <a:endParaRPr lang="en-US"/>
          </a:p>
        </p:txBody>
      </p:sp>
    </p:spTree>
    <p:extLst>
      <p:ext uri="{BB962C8B-B14F-4D97-AF65-F5344CB8AC3E}">
        <p14:creationId xmlns:p14="http://schemas.microsoft.com/office/powerpoint/2010/main" val="702607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BAB35-03A5-43AE-8566-BAC93A253A2D}" type="datetimeFigureOut">
              <a:rPr lang="en-US" smtClean="0"/>
              <a:t>10/16/2023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01D2B-0F65-4BE2-A2D4-216CB4EFAE24}" type="slidenum">
              <a:rPr lang="en-US" smtClean="0"/>
              <a:t>‹#›</a:t>
            </a:fld>
            <a:endParaRPr lang="en-US"/>
          </a:p>
        </p:txBody>
      </p:sp>
    </p:spTree>
    <p:extLst>
      <p:ext uri="{BB962C8B-B14F-4D97-AF65-F5344CB8AC3E}">
        <p14:creationId xmlns:p14="http://schemas.microsoft.com/office/powerpoint/2010/main" val="2264004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0.jp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30629"/>
            <a:ext cx="12192000" cy="6988629"/>
            <a:chOff x="-169818" y="-130629"/>
            <a:chExt cx="12192000" cy="6988629"/>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818" y="-130629"/>
              <a:ext cx="12192000" cy="6988629"/>
            </a:xfrm>
            <a:prstGeom prst="rect">
              <a:avLst/>
            </a:prstGeom>
          </p:spPr>
        </p:pic>
        <p:sp>
          <p:nvSpPr>
            <p:cNvPr id="9" name="Rectangle 8"/>
            <p:cNvSpPr/>
            <p:nvPr/>
          </p:nvSpPr>
          <p:spPr>
            <a:xfrm>
              <a:off x="1693958" y="489735"/>
              <a:ext cx="8568952" cy="5328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dirty="0" smtClean="0">
                <a:solidFill>
                  <a:srgbClr val="FF0000"/>
                </a:solidFill>
                <a:latin typeface="Times New Roman" pitchFamily="18" charset="0"/>
                <a:cs typeface="Times New Roman" pitchFamily="18" charset="0"/>
              </a:endParaRPr>
            </a:p>
            <a:p>
              <a:pPr algn="ctr"/>
              <a:r>
                <a:rPr lang="en-US" sz="2300" b="1" dirty="0" smtClean="0">
                  <a:solidFill>
                    <a:schemeClr val="tx1"/>
                  </a:solidFill>
                  <a:latin typeface="Times New Roman" pitchFamily="18" charset="0"/>
                  <a:cs typeface="Times New Roman" pitchFamily="18" charset="0"/>
                </a:rPr>
                <a:t>UỶ BAN NHÂN DÂN QUẬN 7</a:t>
              </a:r>
            </a:p>
            <a:p>
              <a:pPr algn="ctr"/>
              <a:r>
                <a:rPr lang="en-US" sz="2400" b="1" dirty="0" smtClean="0">
                  <a:solidFill>
                    <a:schemeClr val="tx1"/>
                  </a:solidFill>
                  <a:latin typeface="Times New Roman" pitchFamily="18" charset="0"/>
                  <a:cs typeface="Times New Roman" pitchFamily="18" charset="0"/>
                </a:rPr>
                <a:t>TRƯỜNG MẦM NON TÂN </a:t>
              </a:r>
              <a:r>
                <a:rPr lang="en-US" sz="2400" b="1" dirty="0">
                  <a:solidFill>
                    <a:schemeClr val="tx1"/>
                  </a:solidFill>
                  <a:latin typeface="Times New Roman" pitchFamily="18" charset="0"/>
                  <a:cs typeface="Times New Roman" pitchFamily="18" charset="0"/>
                </a:rPr>
                <a:t>H</a:t>
              </a:r>
              <a:r>
                <a:rPr lang="en-US" sz="2400" b="1" dirty="0" smtClean="0">
                  <a:solidFill>
                    <a:schemeClr val="tx1"/>
                  </a:solidFill>
                  <a:latin typeface="Times New Roman" pitchFamily="18" charset="0"/>
                  <a:cs typeface="Times New Roman" pitchFamily="18" charset="0"/>
                </a:rPr>
                <a:t>ƯNG</a:t>
              </a:r>
            </a:p>
            <a:p>
              <a:pPr algn="ctr"/>
              <a:endParaRPr lang="en-US" sz="3200" dirty="0" smtClean="0">
                <a:solidFill>
                  <a:srgbClr val="FF0000"/>
                </a:solidFill>
                <a:latin typeface="Times New Roman" pitchFamily="18" charset="0"/>
                <a:cs typeface="Times New Roman" pitchFamily="18" charset="0"/>
              </a:endParaRPr>
            </a:p>
            <a:p>
              <a:pPr algn="ctr"/>
              <a:r>
                <a:rPr lang="en-US" sz="3200" b="1" dirty="0">
                  <a:solidFill>
                    <a:srgbClr val="FF0066"/>
                  </a:solidFill>
                  <a:latin typeface="Times New Roman" pitchFamily="18" charset="0"/>
                  <a:cs typeface="Times New Roman" pitchFamily="18" charset="0"/>
                </a:rPr>
                <a:t>TUYÊN TRUYỀN PHÁP LUẬT </a:t>
              </a:r>
              <a:endParaRPr lang="vi-VN" sz="3200" b="1" dirty="0" smtClean="0">
                <a:solidFill>
                  <a:srgbClr val="FF0066"/>
                </a:solidFill>
                <a:latin typeface="Times New Roman" pitchFamily="18" charset="0"/>
                <a:cs typeface="Times New Roman" pitchFamily="18" charset="0"/>
              </a:endParaRPr>
            </a:p>
            <a:p>
              <a:pPr algn="ctr"/>
              <a:r>
                <a:rPr lang="en-US" sz="3200" b="1" dirty="0" smtClean="0">
                  <a:solidFill>
                    <a:srgbClr val="FF0066"/>
                  </a:solidFill>
                  <a:latin typeface="Times New Roman" pitchFamily="18" charset="0"/>
                  <a:cs typeface="Times New Roman" pitchFamily="18" charset="0"/>
                </a:rPr>
                <a:t>THÁNG 10</a:t>
              </a:r>
            </a:p>
            <a:p>
              <a:pPr algn="ctr"/>
              <a:endParaRPr lang="en-US" sz="3200" dirty="0">
                <a:solidFill>
                  <a:srgbClr val="FF0000"/>
                </a:solidFill>
                <a:latin typeface="Times New Roman" pitchFamily="18" charset="0"/>
                <a:cs typeface="Times New Roman" pitchFamily="18" charset="0"/>
              </a:endParaRPr>
            </a:p>
            <a:p>
              <a:pPr algn="ctr"/>
              <a:r>
                <a:rPr lang="en-US" sz="3200" b="1" dirty="0" smtClean="0"/>
                <a:t>Ý </a:t>
              </a:r>
              <a:r>
                <a:rPr lang="en-US" sz="3200" b="1" dirty="0" smtClean="0">
                  <a:solidFill>
                    <a:srgbClr val="FF0000"/>
                  </a:solidFill>
                  <a:latin typeface="Times New Roman" panose="02020603050405020304" pitchFamily="18" charset="0"/>
                  <a:cs typeface="Times New Roman" panose="02020603050405020304" pitchFamily="18" charset="0"/>
                </a:rPr>
                <a:t> </a:t>
              </a:r>
              <a:r>
                <a:rPr lang="vi-VN" sz="3200" b="1" dirty="0" err="1">
                  <a:solidFill>
                    <a:srgbClr val="FF0000"/>
                  </a:solidFill>
                  <a:latin typeface="Times New Roman" panose="02020603050405020304" pitchFamily="18" charset="0"/>
                  <a:cs typeface="Times New Roman" panose="02020603050405020304" pitchFamily="18" charset="0"/>
                </a:rPr>
                <a:t>L</a:t>
              </a:r>
              <a:r>
                <a:rPr lang="en-US" sz="3200" b="1" dirty="0" err="1" smtClean="0">
                  <a:solidFill>
                    <a:srgbClr val="FF0000"/>
                  </a:solidFill>
                  <a:latin typeface="Times New Roman" panose="02020603050405020304" pitchFamily="18" charset="0"/>
                  <a:cs typeface="Times New Roman" panose="02020603050405020304" pitchFamily="18" charset="0"/>
                </a:rPr>
                <a:t>ịch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đời</a:t>
              </a:r>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smtClean="0">
                  <a:solidFill>
                    <a:srgbClr val="FF0000"/>
                  </a:solidFill>
                  <a:latin typeface="Times New Roman" panose="02020603050405020304" pitchFamily="18" charset="0"/>
                  <a:cs typeface="Times New Roman" panose="02020603050405020304" pitchFamily="18" charset="0"/>
                </a:rPr>
                <a:t>và ý nghĩa </a:t>
              </a:r>
              <a:r>
                <a:rPr lang="en-US" sz="3200" b="1" dirty="0" err="1" smtClean="0">
                  <a:solidFill>
                    <a:srgbClr val="FF0000"/>
                  </a:solidFill>
                  <a:latin typeface="Times New Roman" panose="02020603050405020304" pitchFamily="18" charset="0"/>
                  <a:cs typeface="Times New Roman" panose="02020603050405020304" pitchFamily="18" charset="0"/>
                </a:rPr>
                <a:t>của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ngày</a:t>
              </a:r>
              <a:endParaRPr lang="en-US" sz="3200" b="1" dirty="0" smtClean="0">
                <a:solidFill>
                  <a:srgbClr val="FF0000"/>
                </a:solidFill>
                <a:latin typeface="Times New Roman" panose="02020603050405020304" pitchFamily="18" charset="0"/>
                <a:cs typeface="Times New Roman" panose="02020603050405020304" pitchFamily="18" charset="0"/>
              </a:endParaRPr>
            </a:p>
            <a:p>
              <a:pPr algn="ct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Phụ</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Việt</a:t>
              </a:r>
              <a:r>
                <a:rPr lang="en-US" sz="3200" b="1" dirty="0">
                  <a:solidFill>
                    <a:srgbClr val="FF0000"/>
                  </a:solidFill>
                  <a:latin typeface="Times New Roman" panose="02020603050405020304" pitchFamily="18" charset="0"/>
                  <a:cs typeface="Times New Roman" panose="02020603050405020304" pitchFamily="18" charset="0"/>
                </a:rPr>
                <a:t> Nam 20/10</a:t>
              </a:r>
              <a:endParaRPr lang="en-US" sz="3200" b="1" i="1" dirty="0" smtClean="0">
                <a:solidFill>
                  <a:srgbClr val="FF0000"/>
                </a:solidFill>
                <a:latin typeface="Times New Roman" pitchFamily="18" charset="0"/>
                <a:cs typeface="Times New Roman" pitchFamily="18" charset="0"/>
              </a:endParaRPr>
            </a:p>
            <a:p>
              <a:pPr algn="ctr"/>
              <a:endParaRPr lang="en-US" sz="3200" i="1" dirty="0">
                <a:solidFill>
                  <a:srgbClr val="FF0000"/>
                </a:solidFill>
                <a:latin typeface="Times New Roman" pitchFamily="18" charset="0"/>
                <a:cs typeface="Times New Roman" pitchFamily="18" charset="0"/>
              </a:endParaRPr>
            </a:p>
            <a:p>
              <a:pPr algn="ctr"/>
              <a:r>
                <a:rPr lang="en-US" sz="2400" i="1" dirty="0" smtClean="0">
                  <a:solidFill>
                    <a:srgbClr val="FF0000"/>
                  </a:solidFill>
                  <a:latin typeface="Times New Roman" pitchFamily="18" charset="0"/>
                  <a:cs typeface="Times New Roman" pitchFamily="18" charset="0"/>
                </a:rPr>
                <a:t>		</a:t>
              </a:r>
              <a:r>
                <a:rPr lang="vi-VN" sz="2400" i="1" dirty="0" smtClean="0">
                  <a:solidFill>
                    <a:srgbClr val="FF0000"/>
                  </a:solidFill>
                  <a:latin typeface="Times New Roman" pitchFamily="18" charset="0"/>
                  <a:cs typeface="Times New Roman" pitchFamily="18" charset="0"/>
                </a:rPr>
                <a:t>              </a:t>
              </a:r>
              <a:r>
                <a:rPr lang="en-US" sz="2400" i="1" dirty="0" err="1" smtClean="0">
                  <a:solidFill>
                    <a:srgbClr val="000099"/>
                  </a:solidFill>
                  <a:latin typeface="Times New Roman" pitchFamily="18" charset="0"/>
                  <a:cs typeface="Times New Roman" pitchFamily="18" charset="0"/>
                </a:rPr>
                <a:t>Tân</a:t>
              </a:r>
              <a:r>
                <a:rPr lang="en-US" sz="2400" i="1" dirty="0" smtClean="0">
                  <a:solidFill>
                    <a:srgbClr val="000099"/>
                  </a:solidFill>
                  <a:latin typeface="Times New Roman" pitchFamily="18" charset="0"/>
                  <a:cs typeface="Times New Roman" pitchFamily="18" charset="0"/>
                </a:rPr>
                <a:t> </a:t>
              </a:r>
              <a:r>
                <a:rPr lang="en-US" sz="2400" i="1" dirty="0" err="1" smtClean="0">
                  <a:solidFill>
                    <a:srgbClr val="000099"/>
                  </a:solidFill>
                  <a:latin typeface="Times New Roman" pitchFamily="18" charset="0"/>
                  <a:cs typeface="Times New Roman" pitchFamily="18" charset="0"/>
                </a:rPr>
                <a:t>Hưng</a:t>
              </a:r>
              <a:r>
                <a:rPr lang="en-US" sz="2400" i="1" dirty="0" smtClean="0">
                  <a:solidFill>
                    <a:srgbClr val="000099"/>
                  </a:solidFill>
                  <a:latin typeface="Times New Roman" pitchFamily="18" charset="0"/>
                  <a:cs typeface="Times New Roman" pitchFamily="18" charset="0"/>
                </a:rPr>
                <a:t>, </a:t>
              </a:r>
              <a:r>
                <a:rPr lang="en-US" sz="2400" i="1" dirty="0" err="1" smtClean="0">
                  <a:solidFill>
                    <a:srgbClr val="000099"/>
                  </a:solidFill>
                  <a:latin typeface="Times New Roman" pitchFamily="18" charset="0"/>
                  <a:cs typeface="Times New Roman" pitchFamily="18" charset="0"/>
                </a:rPr>
                <a:t>Ngày</a:t>
              </a:r>
              <a:r>
                <a:rPr lang="en-US" sz="2400" i="1" dirty="0">
                  <a:solidFill>
                    <a:srgbClr val="000099"/>
                  </a:solidFill>
                  <a:latin typeface="Times New Roman" pitchFamily="18" charset="0"/>
                  <a:cs typeface="Times New Roman" pitchFamily="18" charset="0"/>
                </a:rPr>
                <a:t> 6</a:t>
              </a:r>
              <a:r>
                <a:rPr lang="en-US" sz="2400" i="1" dirty="0" smtClean="0">
                  <a:solidFill>
                    <a:srgbClr val="000099"/>
                  </a:solidFill>
                  <a:latin typeface="Times New Roman" pitchFamily="18" charset="0"/>
                  <a:cs typeface="Times New Roman" pitchFamily="18" charset="0"/>
                </a:rPr>
                <a:t> </a:t>
              </a:r>
              <a:r>
                <a:rPr lang="en-US" sz="2400" i="1" dirty="0" err="1" smtClean="0">
                  <a:solidFill>
                    <a:srgbClr val="000099"/>
                  </a:solidFill>
                  <a:latin typeface="Times New Roman" pitchFamily="18" charset="0"/>
                  <a:cs typeface="Times New Roman" pitchFamily="18" charset="0"/>
                </a:rPr>
                <a:t>tháng</a:t>
              </a:r>
              <a:r>
                <a:rPr lang="en-US" sz="2400" i="1" dirty="0" smtClean="0">
                  <a:solidFill>
                    <a:srgbClr val="000099"/>
                  </a:solidFill>
                  <a:latin typeface="Times New Roman" pitchFamily="18" charset="0"/>
                  <a:cs typeface="Times New Roman" pitchFamily="18" charset="0"/>
                </a:rPr>
                <a:t>  10  </a:t>
              </a:r>
              <a:r>
                <a:rPr lang="en-US" sz="2400" i="1" dirty="0" err="1" smtClean="0">
                  <a:solidFill>
                    <a:srgbClr val="000099"/>
                  </a:solidFill>
                  <a:latin typeface="Times New Roman" pitchFamily="18" charset="0"/>
                  <a:cs typeface="Times New Roman" pitchFamily="18" charset="0"/>
                </a:rPr>
                <a:t>năm</a:t>
              </a:r>
              <a:r>
                <a:rPr lang="en-US" sz="2400" i="1" dirty="0" smtClean="0">
                  <a:solidFill>
                    <a:srgbClr val="000099"/>
                  </a:solidFill>
                  <a:latin typeface="Times New Roman" pitchFamily="18" charset="0"/>
                  <a:cs typeface="Times New Roman" pitchFamily="18" charset="0"/>
                </a:rPr>
                <a:t> 202</a:t>
              </a:r>
              <a:r>
                <a:rPr lang="vi-VN" sz="2400" i="1" dirty="0" smtClean="0">
                  <a:solidFill>
                    <a:srgbClr val="000099"/>
                  </a:solidFill>
                  <a:latin typeface="Times New Roman" pitchFamily="18" charset="0"/>
                  <a:cs typeface="Times New Roman" pitchFamily="18" charset="0"/>
                </a:rPr>
                <a:t>3</a:t>
              </a:r>
              <a:r>
                <a:rPr lang="en-US" i="1" dirty="0" smtClean="0">
                  <a:solidFill>
                    <a:srgbClr val="000099"/>
                  </a:solidFill>
                  <a:latin typeface="Times New Roman" pitchFamily="18" charset="0"/>
                  <a:cs typeface="Times New Roman" pitchFamily="18" charset="0"/>
                </a:rPr>
                <a:t>  </a:t>
              </a:r>
              <a:endParaRPr lang="en-US" i="1" dirty="0">
                <a:solidFill>
                  <a:srgbClr val="000099"/>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09788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66321" cy="6858000"/>
          </a:xfrm>
          <a:prstGeom prst="rect">
            <a:avLst/>
          </a:prstGeom>
        </p:spPr>
      </p:pic>
      <p:sp>
        <p:nvSpPr>
          <p:cNvPr id="4" name="Rectangle 3"/>
          <p:cNvSpPr/>
          <p:nvPr/>
        </p:nvSpPr>
        <p:spPr>
          <a:xfrm>
            <a:off x="1123407" y="1776548"/>
            <a:ext cx="10084524" cy="5904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Điều</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36. </a:t>
            </a:r>
            <a:r>
              <a:rPr lang="en-US" sz="2400" b="1" dirty="0" err="1">
                <a:solidFill>
                  <a:srgbClr val="FF0000"/>
                </a:solidFill>
                <a:latin typeface="Times New Roman" panose="02020603050405020304" pitchFamily="18" charset="0"/>
                <a:cs typeface="Times New Roman" panose="02020603050405020304" pitchFamily="18" charset="0"/>
              </a:rPr>
              <a:t>Thẩm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quyền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phạm</a:t>
            </a:r>
            <a:r>
              <a:rPr lang="en-US" sz="2400" b="1" dirty="0">
                <a:solidFill>
                  <a:srgbClr val="FF0000"/>
                </a:solidFill>
                <a:latin typeface="Times New Roman" panose="02020603050405020304" pitchFamily="18" charset="0"/>
                <a:cs typeface="Times New Roman" panose="02020603050405020304" pitchFamily="18" charset="0"/>
              </a:rPr>
              <a:t> vi </a:t>
            </a:r>
            <a:r>
              <a:rPr lang="en-US" sz="2400" b="1" dirty="0" err="1">
                <a:solidFill>
                  <a:srgbClr val="FF0000"/>
                </a:solidFill>
                <a:latin typeface="Times New Roman" panose="02020603050405020304" pitchFamily="18" charset="0"/>
                <a:cs typeface="Times New Roman" panose="02020603050405020304" pitchFamily="18" charset="0"/>
              </a:rPr>
              <a:t>lập</a:t>
            </a:r>
            <a:r>
              <a:rPr lang="en-US" sz="2400" b="1" dirty="0">
                <a:solidFill>
                  <a:srgbClr val="FF0000"/>
                </a:solidFill>
                <a:latin typeface="Times New Roman" panose="02020603050405020304" pitchFamily="18" charset="0"/>
                <a:cs typeface="Times New Roman" panose="02020603050405020304" pitchFamily="18" charset="0"/>
              </a:rPr>
              <a:t> vi </a:t>
            </a:r>
            <a:r>
              <a:rPr lang="en-US" sz="2400" b="1" dirty="0" err="1">
                <a:solidFill>
                  <a:srgbClr val="FF0000"/>
                </a:solidFill>
                <a:latin typeface="Times New Roman" panose="02020603050405020304" pitchFamily="18" charset="0"/>
                <a:cs typeface="Times New Roman" panose="02020603050405020304" pitchFamily="18" charset="0"/>
              </a:rPr>
              <a:t>bằng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trị</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pháp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lý</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vi </a:t>
            </a:r>
            <a:r>
              <a:rPr lang="en-US" sz="2400" b="1" dirty="0" err="1">
                <a:solidFill>
                  <a:srgbClr val="FF0000"/>
                </a:solidFill>
                <a:latin typeface="Times New Roman" panose="02020603050405020304" pitchFamily="18" charset="0"/>
                <a:cs typeface="Times New Roman" panose="02020603050405020304" pitchFamily="18" charset="0"/>
              </a:rPr>
              <a:t>bằng</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1. </a:t>
            </a:r>
            <a:r>
              <a:rPr lang="en-US" sz="2400" dirty="0" err="1">
                <a:solidFill>
                  <a:schemeClr val="tx1"/>
                </a:solidFill>
                <a:latin typeface="Times New Roman" panose="02020603050405020304" pitchFamily="18" charset="0"/>
                <a:cs typeface="Times New Roman" panose="02020603050405020304" pitchFamily="18" charset="0"/>
              </a:rPr>
              <a:t>Thừa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lập</a:t>
            </a:r>
            <a:r>
              <a:rPr lang="en-US" sz="2400" dirty="0">
                <a:solidFill>
                  <a:schemeClr val="tx1"/>
                </a:solidFill>
                <a:latin typeface="Times New Roman" panose="02020603050405020304" pitchFamily="18" charset="0"/>
                <a:cs typeface="Times New Roman" panose="02020603050405020304" pitchFamily="18" charset="0"/>
              </a:rPr>
              <a:t> vi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hành</a:t>
            </a:r>
            <a:r>
              <a:rPr lang="en-US" sz="2400" dirty="0">
                <a:solidFill>
                  <a:schemeClr val="tx1"/>
                </a:solidFill>
                <a:latin typeface="Times New Roman" panose="02020603050405020304" pitchFamily="18" charset="0"/>
                <a:cs typeface="Times New Roman" panose="02020603050405020304" pitchFamily="18" charset="0"/>
              </a:rPr>
              <a:t> vi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thật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theo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tổ</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phạm</a:t>
            </a:r>
            <a:r>
              <a:rPr lang="en-US" sz="2400" dirty="0">
                <a:solidFill>
                  <a:schemeClr val="tx1"/>
                </a:solidFill>
                <a:latin typeface="Times New Roman" panose="02020603050405020304" pitchFamily="18" charset="0"/>
                <a:cs typeface="Times New Roman" panose="02020603050405020304" pitchFamily="18" charset="0"/>
              </a:rPr>
              <a:t> vi </a:t>
            </a:r>
            <a:r>
              <a:rPr lang="en-US" sz="2400" dirty="0" err="1">
                <a:solidFill>
                  <a:schemeClr val="tx1"/>
                </a:solidFill>
                <a:latin typeface="Times New Roman" panose="02020603050405020304" pitchFamily="18" charset="0"/>
                <a:cs typeface="Times New Roman" panose="02020603050405020304" pitchFamily="18" charset="0"/>
              </a:rPr>
              <a:t>toàn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quốc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hợp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Điều</a:t>
            </a:r>
            <a:r>
              <a:rPr lang="en-US" sz="2400" dirty="0">
                <a:solidFill>
                  <a:schemeClr val="tx1"/>
                </a:solidFill>
                <a:latin typeface="Times New Roman" panose="02020603050405020304" pitchFamily="18" charset="0"/>
                <a:cs typeface="Times New Roman" panose="02020603050405020304" pitchFamily="18" charset="0"/>
              </a:rPr>
              <a:t> 37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này</a:t>
            </a:r>
            <a:r>
              <a:rPr lang="en-US" sz="2400" dirty="0">
                <a:solidFill>
                  <a:schemeClr val="tx1"/>
                </a:solidFill>
                <a:latin typeface="Times New Roman" panose="02020603050405020304" pitchFamily="18" charset="0"/>
                <a:cs typeface="Times New Roman" panose="02020603050405020304" pitchFamily="18" charset="0"/>
              </a:rPr>
              <a:t>.</a:t>
            </a:r>
          </a:p>
          <a:p>
            <a:r>
              <a:rPr lang="en-US" sz="2400" dirty="0">
                <a:solidFill>
                  <a:schemeClr val="tx1"/>
                </a:solidFill>
                <a:latin typeface="Times New Roman" panose="02020603050405020304" pitchFamily="18" charset="0"/>
                <a:cs typeface="Times New Roman" panose="02020603050405020304" pitchFamily="18" charset="0"/>
              </a:rPr>
              <a:t>2. Vi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thay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bản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chứng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bản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chứng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thực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bản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khác</a:t>
            </a:r>
            <a:r>
              <a:rPr lang="en-US" sz="2400" dirty="0">
                <a:solidFill>
                  <a:schemeClr val="tx1"/>
                </a:solidFill>
                <a:latin typeface="Times New Roman" panose="02020603050405020304" pitchFamily="18" charset="0"/>
                <a:cs typeface="Times New Roman" panose="02020603050405020304" pitchFamily="18" charset="0"/>
              </a:rPr>
              <a:t>.</a:t>
            </a:r>
          </a:p>
          <a:p>
            <a:r>
              <a:rPr lang="en-US" sz="2400" dirty="0">
                <a:solidFill>
                  <a:schemeClr val="tx1"/>
                </a:solidFill>
                <a:latin typeface="Times New Roman" panose="02020603050405020304" pitchFamily="18" charset="0"/>
                <a:cs typeface="Times New Roman" panose="02020603050405020304" pitchFamily="18" charset="0"/>
              </a:rPr>
              <a:t>3. Vi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nguồn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chứng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Tòa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xem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xét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quyết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vụ</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theo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pháp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luật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thực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dịch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giữa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tổ</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theo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pháp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luật</a:t>
            </a:r>
            <a:r>
              <a:rPr lang="en-US" sz="2400" dirty="0">
                <a:solidFill>
                  <a:schemeClr val="tx1"/>
                </a:solidFill>
                <a:latin typeface="Times New Roman" panose="02020603050405020304" pitchFamily="18" charset="0"/>
                <a:cs typeface="Times New Roman" panose="02020603050405020304" pitchFamily="18" charset="0"/>
              </a:rPr>
              <a:t>.</a:t>
            </a:r>
          </a:p>
          <a:p>
            <a:r>
              <a:rPr lang="en-US" sz="2400" dirty="0">
                <a:solidFill>
                  <a:schemeClr val="tx1"/>
                </a:solidFill>
                <a:latin typeface="Times New Roman" panose="02020603050405020304" pitchFamily="18" charset="0"/>
                <a:cs typeface="Times New Roman" panose="02020603050405020304" pitchFamily="18" charset="0"/>
              </a:rPr>
              <a:t>4.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xem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xét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chứng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vi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nếu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thấy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Tòa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triệu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Thừa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tổ</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rõ</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thực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vi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Thừa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tổ</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mặt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Tòa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triệu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tập</a:t>
            </a:r>
            <a:r>
              <a:rPr lang="en-US" sz="2400" dirty="0">
                <a:solidFill>
                  <a:schemeClr val="tx1"/>
                </a:solidFill>
                <a:latin typeface="Times New Roman" panose="02020603050405020304" pitchFamily="18" charset="0"/>
                <a:cs typeface="Times New Roman" panose="02020603050405020304" pitchFamily="18" charset="0"/>
              </a:rPr>
              <a:t>.</a:t>
            </a:r>
          </a:p>
          <a:p>
            <a:pPr algn="ctr"/>
            <a:endParaRPr lang="en-US" sz="2400" b="1" dirty="0" smtClean="0">
              <a:solidFill>
                <a:schemeClr val="tx1"/>
              </a:solidFill>
              <a:latin typeface="Times New Roman" pitchFamily="18" charset="0"/>
              <a:cs typeface="Times New Roman" pitchFamily="18" charset="0"/>
            </a:endParaRPr>
          </a:p>
          <a:p>
            <a:pPr algn="ctr"/>
            <a:endParaRPr lang="en-US" sz="2400" b="1" dirty="0" smtClean="0">
              <a:solidFill>
                <a:srgbClr val="FF0066"/>
              </a:solidFill>
              <a:latin typeface="Times New Roman" pitchFamily="18" charset="0"/>
              <a:cs typeface="Times New Roman" pitchFamily="18" charset="0"/>
            </a:endParaRPr>
          </a:p>
          <a:p>
            <a:pPr algn="ctr"/>
            <a:endParaRPr lang="en-US" sz="2400" dirty="0">
              <a:solidFill>
                <a:srgbClr val="FF0000"/>
              </a:solidFill>
              <a:latin typeface="Times New Roman" pitchFamily="18" charset="0"/>
              <a:cs typeface="Times New Roman" pitchFamily="18" charset="0"/>
            </a:endParaRPr>
          </a:p>
          <a:p>
            <a:pPr algn="ctr"/>
            <a:endParaRPr lang="en-US" sz="2400" b="1" dirty="0" smtClean="0">
              <a:solidFill>
                <a:srgbClr val="FF0000"/>
              </a:solidFill>
              <a:latin typeface="Times New Roman" panose="02020603050405020304" pitchFamily="18" charset="0"/>
              <a:cs typeface="Times New Roman" panose="02020603050405020304" pitchFamily="18" charset="0"/>
            </a:endParaRPr>
          </a:p>
          <a:p>
            <a:pPr algn="ctr"/>
            <a:endParaRPr lang="en-US" sz="2400" b="1" i="1" dirty="0" smtClean="0">
              <a:solidFill>
                <a:srgbClr val="FF0000"/>
              </a:solidFill>
              <a:latin typeface="Times New Roman" pitchFamily="18" charset="0"/>
              <a:cs typeface="Times New Roman" pitchFamily="18" charset="0"/>
            </a:endParaRPr>
          </a:p>
          <a:p>
            <a:pPr algn="ctr"/>
            <a:endParaRPr lang="en-US" sz="2400" i="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23138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27133" cy="6858000"/>
          </a:xfrm>
          <a:prstGeom prst="rect">
            <a:avLst/>
          </a:prstGeom>
        </p:spPr>
      </p:pic>
      <p:sp>
        <p:nvSpPr>
          <p:cNvPr id="4" name="Rectangle 3"/>
          <p:cNvSpPr/>
          <p:nvPr/>
        </p:nvSpPr>
        <p:spPr>
          <a:xfrm>
            <a:off x="613956" y="871024"/>
            <a:ext cx="10672354" cy="5823004"/>
          </a:xfrm>
          <a:prstGeom prst="rect">
            <a:avLst/>
          </a:prstGeom>
        </p:spPr>
        <p:txBody>
          <a:bodyPr wrap="square">
            <a:spAutoFit/>
          </a:bodyPr>
          <a:lstStyle/>
          <a:p>
            <a:pPr algn="ctr">
              <a:lnSpc>
                <a:spcPct val="107000"/>
              </a:lnSpc>
            </a:pPr>
            <a:r>
              <a:rPr lang="vi-VN"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Điều </a:t>
            </a:r>
            <a:r>
              <a:rPr lang="vi-VN"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37:</a:t>
            </a:r>
            <a:r>
              <a:rPr lang="vi-VN" sz="16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bằng</a:t>
            </a:r>
            <a:endPar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đảm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gồm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Xâm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bí</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mật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tức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bí</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mật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vực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vực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bí</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mật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Vi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bí</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mật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bí</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mật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38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ký</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giấy</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tờ</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sang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sang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ký</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hữu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giấy</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tờ</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hữu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6.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4590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66321" cy="6858000"/>
          </a:xfrm>
          <a:prstGeom prst="rect">
            <a:avLst/>
          </a:prstGeom>
        </p:spPr>
      </p:pic>
      <p:sp>
        <p:nvSpPr>
          <p:cNvPr id="3" name="Rectangle 2"/>
          <p:cNvSpPr/>
          <p:nvPr/>
        </p:nvSpPr>
        <p:spPr>
          <a:xfrm>
            <a:off x="916577" y="759368"/>
            <a:ext cx="10633166" cy="5056834"/>
          </a:xfrm>
          <a:prstGeom prst="rect">
            <a:avLst/>
          </a:prstGeom>
        </p:spPr>
        <p:txBody>
          <a:bodyPr wrap="square">
            <a:spAutoFit/>
          </a:bodyPr>
          <a:lstStyle/>
          <a:p>
            <a:pPr algn="ctr">
              <a:lnSpc>
                <a:spcPct val="107000"/>
              </a:lnSpc>
            </a:pP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 </a:t>
            </a:r>
            <a:r>
              <a:rPr lang="vi-VN"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38:</a:t>
            </a:r>
            <a:r>
              <a:rPr lang="vi-VN"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Thỏa</a:t>
            </a:r>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thuận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bằng</a:t>
            </a:r>
            <a:endPar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thỏa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Thừa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vi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Chi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thỏa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Thỏa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02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01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718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55" y="0"/>
            <a:ext cx="12466321" cy="6858000"/>
          </a:xfrm>
          <a:prstGeom prst="rect">
            <a:avLst/>
          </a:prstGeom>
        </p:spPr>
      </p:pic>
      <p:sp>
        <p:nvSpPr>
          <p:cNvPr id="3" name="Rectangle 2"/>
          <p:cNvSpPr/>
          <p:nvPr/>
        </p:nvSpPr>
        <p:spPr>
          <a:xfrm>
            <a:off x="483325" y="913157"/>
            <a:ext cx="10946674" cy="5713552"/>
          </a:xfrm>
          <a:prstGeom prst="rect">
            <a:avLst/>
          </a:prstGeom>
        </p:spPr>
        <p:txBody>
          <a:bodyPr wrap="square">
            <a:spAutoFit/>
          </a:bodyPr>
          <a:lstStyle/>
          <a:p>
            <a:pPr algn="ctr">
              <a:lnSpc>
                <a:spcPct val="107000"/>
              </a:lnSpc>
            </a:pP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39.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tục</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bằng</a:t>
            </a: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chịu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Thừa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ký</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Vi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Thừa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ký</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Thừa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sổ</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Vi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gửi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Thừa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03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thúc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Thừa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gửi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Thừa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trụ</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sổ</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đăng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ký</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02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sổ</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đăng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ký</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đăng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ký</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988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074434" cy="6858000"/>
            <a:chOff x="0" y="0"/>
            <a:chExt cx="12074434"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74434" cy="6858000"/>
            </a:xfrm>
            <a:prstGeom prst="rect">
              <a:avLst/>
            </a:prstGeom>
          </p:spPr>
        </p:pic>
        <p:sp>
          <p:nvSpPr>
            <p:cNvPr id="5" name="Rectangle 4"/>
            <p:cNvSpPr/>
            <p:nvPr/>
          </p:nvSpPr>
          <p:spPr>
            <a:xfrm>
              <a:off x="1929088" y="666206"/>
              <a:ext cx="8568952" cy="5328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dirty="0" smtClean="0">
                <a:solidFill>
                  <a:srgbClr val="FF0000"/>
                </a:solidFill>
                <a:latin typeface="Times New Roman" pitchFamily="18" charset="0"/>
                <a:cs typeface="Times New Roman" pitchFamily="18" charset="0"/>
              </a:endParaRPr>
            </a:p>
            <a:p>
              <a:pPr algn="ctr"/>
              <a:r>
                <a:rPr lang="en-US" sz="2300" b="1" dirty="0" smtClean="0">
                  <a:solidFill>
                    <a:srgbClr val="0070C0"/>
                  </a:solidFill>
                  <a:latin typeface="Times New Roman" pitchFamily="18" charset="0"/>
                  <a:cs typeface="Times New Roman" pitchFamily="18" charset="0"/>
                </a:rPr>
                <a:t>UỶ BAN NHÂN DÂN QUẬN 7</a:t>
              </a:r>
            </a:p>
            <a:p>
              <a:pPr algn="ctr"/>
              <a:r>
                <a:rPr lang="en-US" sz="2400" b="1" dirty="0" smtClean="0">
                  <a:solidFill>
                    <a:srgbClr val="0070C0"/>
                  </a:solidFill>
                  <a:latin typeface="Times New Roman" pitchFamily="18" charset="0"/>
                  <a:cs typeface="Times New Roman" pitchFamily="18" charset="0"/>
                </a:rPr>
                <a:t>TRƯỜNG MẦM NON TÂN </a:t>
              </a:r>
              <a:r>
                <a:rPr lang="en-US" sz="2400" b="1" dirty="0">
                  <a:solidFill>
                    <a:srgbClr val="0070C0"/>
                  </a:solidFill>
                  <a:latin typeface="Times New Roman" pitchFamily="18" charset="0"/>
                  <a:cs typeface="Times New Roman" pitchFamily="18" charset="0"/>
                </a:rPr>
                <a:t>H</a:t>
              </a:r>
              <a:r>
                <a:rPr lang="en-US" sz="2400" b="1" dirty="0" smtClean="0">
                  <a:solidFill>
                    <a:srgbClr val="0070C0"/>
                  </a:solidFill>
                  <a:latin typeface="Times New Roman" pitchFamily="18" charset="0"/>
                  <a:cs typeface="Times New Roman" pitchFamily="18" charset="0"/>
                </a:rPr>
                <a:t>ƯNG</a:t>
              </a:r>
            </a:p>
            <a:p>
              <a:pPr algn="ctr"/>
              <a:endParaRPr lang="en-US" sz="3200" dirty="0" smtClean="0">
                <a:solidFill>
                  <a:srgbClr val="FF0000"/>
                </a:solidFill>
                <a:latin typeface="Times New Roman" pitchFamily="18" charset="0"/>
                <a:cs typeface="Times New Roman" pitchFamily="18" charset="0"/>
              </a:endParaRPr>
            </a:p>
            <a:p>
              <a:pPr algn="ctr"/>
              <a:r>
                <a:rPr lang="en-US" sz="3200" b="1" dirty="0">
                  <a:solidFill>
                    <a:srgbClr val="FF0066"/>
                  </a:solidFill>
                  <a:latin typeface="Times New Roman" pitchFamily="18" charset="0"/>
                  <a:cs typeface="Times New Roman" pitchFamily="18" charset="0"/>
                </a:rPr>
                <a:t>TUYÊN TRUYỀN PHÁP LUẬT </a:t>
              </a:r>
              <a:endParaRPr lang="vi-VN" sz="3200" b="1" dirty="0" smtClean="0">
                <a:solidFill>
                  <a:srgbClr val="FF0066"/>
                </a:solidFill>
                <a:latin typeface="Times New Roman" pitchFamily="18" charset="0"/>
                <a:cs typeface="Times New Roman" pitchFamily="18" charset="0"/>
              </a:endParaRPr>
            </a:p>
            <a:p>
              <a:pPr algn="ctr"/>
              <a:r>
                <a:rPr lang="en-US" sz="3200" b="1" dirty="0" smtClean="0">
                  <a:solidFill>
                    <a:srgbClr val="FF0066"/>
                  </a:solidFill>
                  <a:latin typeface="Times New Roman" pitchFamily="18" charset="0"/>
                  <a:cs typeface="Times New Roman" pitchFamily="18" charset="0"/>
                </a:rPr>
                <a:t>THÁNG 10</a:t>
              </a:r>
              <a:endParaRPr lang="vi-VN" sz="3200" b="1" dirty="0" smtClean="0">
                <a:solidFill>
                  <a:srgbClr val="FF0066"/>
                </a:solidFill>
                <a:latin typeface="Times New Roman" pitchFamily="18" charset="0"/>
                <a:cs typeface="Times New Roman" pitchFamily="18" charset="0"/>
              </a:endParaRPr>
            </a:p>
            <a:p>
              <a:pPr algn="ctr"/>
              <a:endParaRPr lang="en-US" sz="3200" b="1" dirty="0" smtClean="0">
                <a:solidFill>
                  <a:srgbClr val="FF0066"/>
                </a:solidFill>
                <a:latin typeface="Times New Roman" pitchFamily="18" charset="0"/>
                <a:cs typeface="Times New Roman" pitchFamily="18" charset="0"/>
              </a:endParaRPr>
            </a:p>
            <a:p>
              <a:pPr algn="ctr"/>
              <a:r>
                <a:rPr lang="en-US" sz="3200" b="1" dirty="0" smtClean="0">
                  <a:solidFill>
                    <a:srgbClr val="FF0000"/>
                  </a:solidFill>
                  <a:latin typeface="Times New Roman" panose="02020603050405020304" pitchFamily="18" charset="0"/>
                  <a:cs typeface="Times New Roman" panose="02020603050405020304" pitchFamily="18" charset="0"/>
                </a:rPr>
                <a:t> </a:t>
              </a:r>
              <a:r>
                <a:rPr lang="vi-VN" sz="3200" b="1" dirty="0" smtClean="0">
                  <a:solidFill>
                    <a:srgbClr val="FF0000"/>
                  </a:solidFill>
                  <a:latin typeface="Times New Roman" panose="02020603050405020304" pitchFamily="18" charset="0"/>
                  <a:cs typeface="Times New Roman" panose="02020603050405020304" pitchFamily="18" charset="0"/>
                </a:rPr>
                <a:t>Luật số: </a:t>
              </a:r>
              <a:r>
                <a:rPr lang="en-US" sz="3200" b="1" dirty="0">
                  <a:solidFill>
                    <a:srgbClr val="FF0000"/>
                  </a:solidFill>
                  <a:latin typeface="Times New Roman" panose="02020603050405020304" pitchFamily="18" charset="0"/>
                  <a:cs typeface="Times New Roman" panose="02020603050405020304" pitchFamily="18" charset="0"/>
                </a:rPr>
                <a:t>73/2006/QH </a:t>
              </a:r>
              <a:r>
                <a:rPr lang="en-US" sz="3200" b="1" dirty="0" smtClean="0">
                  <a:solidFill>
                    <a:srgbClr val="FF0000"/>
                  </a:solidFill>
                  <a:latin typeface="Times New Roman" panose="02020603050405020304" pitchFamily="18" charset="0"/>
                  <a:cs typeface="Times New Roman" panose="02020603050405020304" pitchFamily="18" charset="0"/>
                </a:rPr>
                <a:t>11</a:t>
              </a:r>
              <a:endParaRPr lang="vi-VN" sz="3200" b="1" dirty="0" smtClean="0">
                <a:solidFill>
                  <a:srgbClr val="FF0000"/>
                </a:solidFill>
                <a:latin typeface="Times New Roman" panose="02020603050405020304" pitchFamily="18" charset="0"/>
                <a:cs typeface="Times New Roman" panose="02020603050405020304" pitchFamily="18" charset="0"/>
              </a:endParaRPr>
            </a:p>
            <a:p>
              <a:pPr algn="ctr"/>
              <a:r>
                <a:rPr lang="vi-VN" sz="3200" b="1" dirty="0" smtClean="0">
                  <a:solidFill>
                    <a:srgbClr val="FF0000"/>
                  </a:solidFill>
                  <a:latin typeface="Times New Roman" panose="02020603050405020304" pitchFamily="18" charset="0"/>
                  <a:cs typeface="Times New Roman" panose="02020603050405020304" pitchFamily="18" charset="0"/>
                </a:rPr>
                <a:t>Luật Bình Đẳng Giới</a:t>
              </a:r>
              <a:endParaRPr lang="en-US" sz="3200" b="1" dirty="0" smtClean="0">
                <a:solidFill>
                  <a:srgbClr val="FF0000"/>
                </a:solidFill>
                <a:latin typeface="Times New Roman" pitchFamily="18" charset="0"/>
                <a:cs typeface="Times New Roman" pitchFamily="18" charset="0"/>
              </a:endParaRPr>
            </a:p>
            <a:p>
              <a:pPr algn="ctr"/>
              <a:endParaRPr lang="vi-VN" sz="2400" i="1" dirty="0" smtClean="0">
                <a:solidFill>
                  <a:srgbClr val="000099"/>
                </a:solidFill>
                <a:latin typeface="Times New Roman" pitchFamily="18" charset="0"/>
                <a:cs typeface="Times New Roman" pitchFamily="18" charset="0"/>
              </a:endParaRPr>
            </a:p>
            <a:p>
              <a:pPr algn="ctr"/>
              <a:r>
                <a:rPr lang="vi-VN" sz="2400" i="1" dirty="0">
                  <a:solidFill>
                    <a:srgbClr val="000099"/>
                  </a:solidFill>
                  <a:latin typeface="Times New Roman" pitchFamily="18" charset="0"/>
                  <a:cs typeface="Times New Roman" pitchFamily="18" charset="0"/>
                </a:rPr>
                <a:t> </a:t>
              </a:r>
              <a:r>
                <a:rPr lang="vi-VN" sz="2400" i="1" dirty="0" smtClean="0">
                  <a:solidFill>
                    <a:srgbClr val="000099"/>
                  </a:solidFill>
                  <a:latin typeface="Times New Roman" pitchFamily="18" charset="0"/>
                  <a:cs typeface="Times New Roman" pitchFamily="18" charset="0"/>
                </a:rPr>
                <a:t>                                 </a:t>
              </a:r>
              <a:r>
                <a:rPr lang="en-US" sz="2400" i="1" dirty="0" err="1" smtClean="0">
                  <a:solidFill>
                    <a:srgbClr val="000099"/>
                  </a:solidFill>
                  <a:latin typeface="Times New Roman" pitchFamily="18" charset="0"/>
                  <a:cs typeface="Times New Roman" pitchFamily="18" charset="0"/>
                </a:rPr>
                <a:t>Tân</a:t>
              </a:r>
              <a:r>
                <a:rPr lang="en-US" sz="2400" i="1" dirty="0" smtClean="0">
                  <a:solidFill>
                    <a:srgbClr val="000099"/>
                  </a:solidFill>
                  <a:latin typeface="Times New Roman" pitchFamily="18" charset="0"/>
                  <a:cs typeface="Times New Roman" pitchFamily="18" charset="0"/>
                </a:rPr>
                <a:t> </a:t>
              </a:r>
              <a:r>
                <a:rPr lang="en-US" sz="2400" i="1" dirty="0" err="1" smtClean="0">
                  <a:solidFill>
                    <a:srgbClr val="000099"/>
                  </a:solidFill>
                  <a:latin typeface="Times New Roman" pitchFamily="18" charset="0"/>
                  <a:cs typeface="Times New Roman" pitchFamily="18" charset="0"/>
                </a:rPr>
                <a:t>Hưng</a:t>
              </a:r>
              <a:r>
                <a:rPr lang="en-US" sz="2400" i="1" dirty="0" smtClean="0">
                  <a:solidFill>
                    <a:srgbClr val="000099"/>
                  </a:solidFill>
                  <a:latin typeface="Times New Roman" pitchFamily="18" charset="0"/>
                  <a:cs typeface="Times New Roman" pitchFamily="18" charset="0"/>
                </a:rPr>
                <a:t>, </a:t>
              </a:r>
              <a:r>
                <a:rPr lang="en-US" sz="2400" i="1" dirty="0" err="1" smtClean="0">
                  <a:solidFill>
                    <a:srgbClr val="000099"/>
                  </a:solidFill>
                  <a:latin typeface="Times New Roman" pitchFamily="18" charset="0"/>
                  <a:cs typeface="Times New Roman" pitchFamily="18" charset="0"/>
                </a:rPr>
                <a:t>Ngày</a:t>
              </a:r>
              <a:r>
                <a:rPr lang="en-US" sz="2400" i="1" dirty="0">
                  <a:solidFill>
                    <a:srgbClr val="000099"/>
                  </a:solidFill>
                  <a:latin typeface="Times New Roman" pitchFamily="18" charset="0"/>
                  <a:cs typeface="Times New Roman" pitchFamily="18" charset="0"/>
                </a:rPr>
                <a:t> 6</a:t>
              </a:r>
              <a:r>
                <a:rPr lang="en-US" sz="2400" i="1" dirty="0" smtClean="0">
                  <a:solidFill>
                    <a:srgbClr val="000099"/>
                  </a:solidFill>
                  <a:latin typeface="Times New Roman" pitchFamily="18" charset="0"/>
                  <a:cs typeface="Times New Roman" pitchFamily="18" charset="0"/>
                </a:rPr>
                <a:t> </a:t>
              </a:r>
              <a:r>
                <a:rPr lang="en-US" sz="2400" i="1" dirty="0" err="1" smtClean="0">
                  <a:solidFill>
                    <a:srgbClr val="000099"/>
                  </a:solidFill>
                  <a:latin typeface="Times New Roman" pitchFamily="18" charset="0"/>
                  <a:cs typeface="Times New Roman" pitchFamily="18" charset="0"/>
                </a:rPr>
                <a:t>tháng</a:t>
              </a:r>
              <a:r>
                <a:rPr lang="en-US" sz="2400" i="1" dirty="0" smtClean="0">
                  <a:solidFill>
                    <a:srgbClr val="000099"/>
                  </a:solidFill>
                  <a:latin typeface="Times New Roman" pitchFamily="18" charset="0"/>
                  <a:cs typeface="Times New Roman" pitchFamily="18" charset="0"/>
                </a:rPr>
                <a:t>  10  </a:t>
              </a:r>
              <a:r>
                <a:rPr lang="en-US" sz="2400" i="1" dirty="0" err="1" smtClean="0">
                  <a:solidFill>
                    <a:srgbClr val="000099"/>
                  </a:solidFill>
                  <a:latin typeface="Times New Roman" pitchFamily="18" charset="0"/>
                  <a:cs typeface="Times New Roman" pitchFamily="18" charset="0"/>
                </a:rPr>
                <a:t>năm</a:t>
              </a:r>
              <a:r>
                <a:rPr lang="en-US" sz="2400" i="1" dirty="0" smtClean="0">
                  <a:solidFill>
                    <a:srgbClr val="000099"/>
                  </a:solidFill>
                  <a:latin typeface="Times New Roman" pitchFamily="18" charset="0"/>
                  <a:cs typeface="Times New Roman" pitchFamily="18" charset="0"/>
                </a:rPr>
                <a:t> 202</a:t>
              </a:r>
              <a:r>
                <a:rPr lang="vi-VN" sz="2400" i="1" dirty="0" smtClean="0">
                  <a:solidFill>
                    <a:srgbClr val="000099"/>
                  </a:solidFill>
                  <a:latin typeface="Times New Roman" pitchFamily="18" charset="0"/>
                  <a:cs typeface="Times New Roman" pitchFamily="18" charset="0"/>
                </a:rPr>
                <a:t>3</a:t>
              </a:r>
              <a:r>
                <a:rPr lang="en-US" i="1" dirty="0" smtClean="0">
                  <a:solidFill>
                    <a:srgbClr val="000099"/>
                  </a:solidFill>
                  <a:latin typeface="Times New Roman" pitchFamily="18" charset="0"/>
                  <a:cs typeface="Times New Roman" pitchFamily="18" charset="0"/>
                </a:rPr>
                <a:t> </a:t>
              </a:r>
              <a:endParaRPr lang="en-US" i="1" dirty="0">
                <a:solidFill>
                  <a:srgbClr val="000099"/>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88208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1" y="0"/>
            <a:ext cx="12466321"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4397" y="326572"/>
            <a:ext cx="6475912" cy="5708468"/>
          </a:xfrm>
          <a:prstGeom prst="rect">
            <a:avLst/>
          </a:prstGeom>
        </p:spPr>
      </p:pic>
    </p:spTree>
    <p:extLst>
      <p:ext uri="{BB962C8B-B14F-4D97-AF65-F5344CB8AC3E}">
        <p14:creationId xmlns:p14="http://schemas.microsoft.com/office/powerpoint/2010/main" val="1782336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66321" cy="6858000"/>
          </a:xfrm>
          <a:prstGeom prst="rect">
            <a:avLst/>
          </a:prstGeom>
        </p:spPr>
      </p:pic>
      <p:sp>
        <p:nvSpPr>
          <p:cNvPr id="3" name="Rectangle 2"/>
          <p:cNvSpPr/>
          <p:nvPr/>
        </p:nvSpPr>
        <p:spPr>
          <a:xfrm>
            <a:off x="1151709" y="608320"/>
            <a:ext cx="10162902" cy="5977277"/>
          </a:xfrm>
          <a:prstGeom prst="rect">
            <a:avLst/>
          </a:prstGeom>
        </p:spPr>
        <p:txBody>
          <a:bodyPr wrap="square">
            <a:spAutoFit/>
          </a:bodyPr>
          <a:lstStyle/>
          <a:p>
            <a:pPr algn="ctr">
              <a:lnSpc>
                <a:spcPct val="107000"/>
              </a:lnSpc>
            </a:pPr>
            <a:r>
              <a:rPr lang="pt-BR"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Điều 7. Chính sách của Nhà nước về bình đẳng giới</a:t>
            </a:r>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pt-B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Bảo đảm bình đẳng giới trong mọi lĩnh vực chính trị, kinh tế, văn hoá, xã hội và gia đình; hỗ trợ và tạo điều kiện cho nam, nữ phát huy khả năng, có cơ hội như nhau để tham gia vào quá trình phát triển và thụ hưởng thành quả của sự phát triển.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pt-B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Bảo vệ, hỗ trợ người mẹ khi mang thai, sinh con và nuôi con nhỏ; tạo điều kiện để nam, nữ chia sẻ công việc gia đình.</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pt-B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Áp dụng những biện pháp thích hợp để xoá bỏ phong tục, tập quán lạc hậu cản trở thực hiện mục tiêu bình đẳng giới.</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pt-B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Khuyến khích cơ quan, tổ chức, gia đình, cá nhân tham gia các hoạt động thúc đẩy bình đẳng giới</a:t>
            </a:r>
            <a:r>
              <a:rPr lang="pt-BR"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600"/>
              </a:spcBef>
              <a:spcAft>
                <a:spcPts val="600"/>
              </a:spcAft>
            </a:pPr>
            <a:r>
              <a:rPr lang="pt-BR" sz="2000" dirty="0">
                <a:latin typeface="Times New Roman" panose="02020603050405020304" pitchFamily="18" charset="0"/>
                <a:cs typeface="Times New Roman" panose="02020603050405020304" pitchFamily="18" charset="0"/>
              </a:rPr>
              <a:t>5. Hỗ trợ hoạt động bình đẳng giới tại vùng sâu, vùng xa, vùng đồng bào dân tộc thiểu số và vùng có điều kiện kinh tế – xã hội đặc biệt khó khăn; hỗ trợ những điều kiện cần thiết</a:t>
            </a:r>
            <a:r>
              <a:rPr lang="pt-BR" sz="2000" b="1"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để nâng chỉ số phát triển giới đối với các ngành, lĩnh vực và địa phương mà chỉ số phát triển giới thấp hơn mức trung bình của cả nước.</a:t>
            </a:r>
            <a:endParaRPr lang="en-US" sz="2000" dirty="0">
              <a:latin typeface="Times New Roman" panose="02020603050405020304" pitchFamily="18" charset="0"/>
              <a:cs typeface="Times New Roman" panose="02020603050405020304" pitchFamily="18" charset="0"/>
            </a:endParaRPr>
          </a:p>
          <a:p>
            <a:pPr>
              <a:lnSpc>
                <a:spcPct val="107000"/>
              </a:lnSpc>
              <a:spcBef>
                <a:spcPts val="600"/>
              </a:spcBef>
              <a:spcAft>
                <a:spcPts val="6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5710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309731" y="2518698"/>
            <a:ext cx="7920880" cy="1508105"/>
          </a:xfrm>
          <a:prstGeom prst="rect">
            <a:avLst/>
          </a:prstGeom>
        </p:spPr>
        <p:txBody>
          <a:bodyPr wrap="square">
            <a:spAutoFit/>
          </a:bodyPr>
          <a:lstStyle/>
          <a:p>
            <a:r>
              <a:rPr lang="en-US" sz="9200" b="1" dirty="0" smtClean="0">
                <a:latin typeface="Times New Roman" pitchFamily="18" charset="0"/>
                <a:cs typeface="Times New Roman" pitchFamily="18" charset="0"/>
              </a:rPr>
              <a:t>XIN CẢM ƠN!</a:t>
            </a:r>
            <a:endParaRPr lang="en-US" sz="9200" dirty="0">
              <a:latin typeface="Times New Roman" pitchFamily="18" charset="0"/>
              <a:cs typeface="Times New Roman" pitchFamily="18" charset="0"/>
            </a:endParaRPr>
          </a:p>
        </p:txBody>
      </p:sp>
    </p:spTree>
    <p:extLst>
      <p:ext uri="{BB962C8B-B14F-4D97-AF65-F5344CB8AC3E}">
        <p14:creationId xmlns:p14="http://schemas.microsoft.com/office/powerpoint/2010/main" val="3887913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460862" y="13321"/>
            <a:ext cx="4513218" cy="3148149"/>
            <a:chOff x="1974737" y="13321"/>
            <a:chExt cx="4513218" cy="3148149"/>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4737" y="13321"/>
              <a:ext cx="4513218" cy="3148149"/>
            </a:xfrm>
            <a:prstGeom prst="rect">
              <a:avLst/>
            </a:prstGeom>
          </p:spPr>
        </p:pic>
        <p:sp>
          <p:nvSpPr>
            <p:cNvPr id="4" name="Rectangle 3"/>
            <p:cNvSpPr/>
            <p:nvPr/>
          </p:nvSpPr>
          <p:spPr>
            <a:xfrm>
              <a:off x="2454840" y="514052"/>
              <a:ext cx="3331029" cy="1931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dirty="0" smtClean="0">
                <a:solidFill>
                  <a:srgbClr val="FF0000"/>
                </a:solidFill>
                <a:latin typeface="Times New Roman" pitchFamily="18" charset="0"/>
                <a:cs typeface="Times New Roman" pitchFamily="18" charset="0"/>
              </a:endParaRPr>
            </a:p>
            <a:p>
              <a:pPr algn="ctr"/>
              <a:r>
                <a:rPr lang="en-US" sz="1000" b="1" dirty="0" smtClean="0">
                  <a:solidFill>
                    <a:schemeClr val="tx1"/>
                  </a:solidFill>
                  <a:latin typeface="Times New Roman" pitchFamily="18" charset="0"/>
                  <a:cs typeface="Times New Roman" pitchFamily="18" charset="0"/>
                </a:rPr>
                <a:t>UỶ BAN NHÂN DÂN QUẬN 7</a:t>
              </a:r>
            </a:p>
            <a:p>
              <a:pPr algn="ctr"/>
              <a:r>
                <a:rPr lang="en-US" sz="1000" b="1" dirty="0" smtClean="0">
                  <a:solidFill>
                    <a:schemeClr val="tx1"/>
                  </a:solidFill>
                  <a:latin typeface="Times New Roman" pitchFamily="18" charset="0"/>
                  <a:cs typeface="Times New Roman" pitchFamily="18" charset="0"/>
                </a:rPr>
                <a:t>TRƯỜNG MẦM NON TÂN </a:t>
              </a:r>
              <a:r>
                <a:rPr lang="en-US" sz="1000" b="1" dirty="0">
                  <a:solidFill>
                    <a:schemeClr val="tx1"/>
                  </a:solidFill>
                  <a:latin typeface="Times New Roman" pitchFamily="18" charset="0"/>
                  <a:cs typeface="Times New Roman" pitchFamily="18" charset="0"/>
                </a:rPr>
                <a:t>H</a:t>
              </a:r>
              <a:r>
                <a:rPr lang="en-US" sz="1000" b="1" dirty="0" smtClean="0">
                  <a:solidFill>
                    <a:schemeClr val="tx1"/>
                  </a:solidFill>
                  <a:latin typeface="Times New Roman" pitchFamily="18" charset="0"/>
                  <a:cs typeface="Times New Roman" pitchFamily="18" charset="0"/>
                </a:rPr>
                <a:t>ƯNG</a:t>
              </a:r>
            </a:p>
            <a:p>
              <a:pPr algn="ctr"/>
              <a:endParaRPr lang="en-US" sz="1000" dirty="0" smtClean="0">
                <a:solidFill>
                  <a:srgbClr val="FF0000"/>
                </a:solidFill>
                <a:latin typeface="Times New Roman" pitchFamily="18" charset="0"/>
                <a:cs typeface="Times New Roman" pitchFamily="18" charset="0"/>
              </a:endParaRPr>
            </a:p>
            <a:p>
              <a:pPr algn="ctr"/>
              <a:r>
                <a:rPr lang="en-US" sz="1000" b="1" dirty="0">
                  <a:solidFill>
                    <a:srgbClr val="FF0066"/>
                  </a:solidFill>
                  <a:latin typeface="Times New Roman" pitchFamily="18" charset="0"/>
                  <a:cs typeface="Times New Roman" pitchFamily="18" charset="0"/>
                </a:rPr>
                <a:t>TUYÊN TRUYỀN PHÁP LUẬT </a:t>
              </a:r>
              <a:endParaRPr lang="vi-VN" sz="1000" b="1" dirty="0" smtClean="0">
                <a:solidFill>
                  <a:srgbClr val="FF0066"/>
                </a:solidFill>
                <a:latin typeface="Times New Roman" pitchFamily="18" charset="0"/>
                <a:cs typeface="Times New Roman" pitchFamily="18" charset="0"/>
              </a:endParaRPr>
            </a:p>
            <a:p>
              <a:pPr algn="ctr"/>
              <a:r>
                <a:rPr lang="en-US" sz="1000" b="1" dirty="0" smtClean="0">
                  <a:solidFill>
                    <a:srgbClr val="FF0066"/>
                  </a:solidFill>
                  <a:latin typeface="Times New Roman" pitchFamily="18" charset="0"/>
                  <a:cs typeface="Times New Roman" pitchFamily="18" charset="0"/>
                </a:rPr>
                <a:t>THÁNG 10</a:t>
              </a:r>
            </a:p>
            <a:p>
              <a:pPr algn="ctr"/>
              <a:endParaRPr lang="en-US" sz="1000" dirty="0">
                <a:solidFill>
                  <a:srgbClr val="FF0000"/>
                </a:solidFill>
                <a:latin typeface="Times New Roman" pitchFamily="18" charset="0"/>
                <a:cs typeface="Times New Roman" pitchFamily="18" charset="0"/>
              </a:endParaRPr>
            </a:p>
            <a:p>
              <a:pPr algn="ctr"/>
              <a:r>
                <a:rPr lang="en-US" sz="1000" b="1" dirty="0" smtClean="0"/>
                <a:t>Ý </a:t>
              </a:r>
              <a:r>
                <a:rPr lang="en-US" sz="1000" b="1" dirty="0" smtClean="0">
                  <a:solidFill>
                    <a:srgbClr val="FF0000"/>
                  </a:solidFill>
                  <a:latin typeface="Times New Roman" panose="02020603050405020304" pitchFamily="18" charset="0"/>
                  <a:cs typeface="Times New Roman" panose="02020603050405020304" pitchFamily="18" charset="0"/>
                </a:rPr>
                <a:t> </a:t>
              </a:r>
              <a:r>
                <a:rPr lang="vi-VN" sz="1000" b="1" dirty="0" err="1">
                  <a:solidFill>
                    <a:srgbClr val="FF0000"/>
                  </a:solidFill>
                  <a:latin typeface="Times New Roman" panose="02020603050405020304" pitchFamily="18" charset="0"/>
                  <a:cs typeface="Times New Roman" panose="02020603050405020304" pitchFamily="18" charset="0"/>
                </a:rPr>
                <a:t>L</a:t>
              </a:r>
              <a:r>
                <a:rPr lang="en-US" sz="1000" b="1" dirty="0" err="1" smtClean="0">
                  <a:solidFill>
                    <a:srgbClr val="FF0000"/>
                  </a:solidFill>
                  <a:latin typeface="Times New Roman" panose="02020603050405020304" pitchFamily="18" charset="0"/>
                  <a:cs typeface="Times New Roman" panose="02020603050405020304" pitchFamily="18" charset="0"/>
                </a:rPr>
                <a:t>ịch</a:t>
              </a:r>
              <a:r>
                <a:rPr lang="en-US" sz="1000" b="1" dirty="0" smtClean="0">
                  <a:solidFill>
                    <a:srgbClr val="FF0000"/>
                  </a:solidFill>
                  <a:latin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cs typeface="Times New Roman" panose="02020603050405020304" pitchFamily="18" charset="0"/>
                </a:rPr>
                <a:t>sử</a:t>
              </a:r>
              <a:r>
                <a:rPr lang="en-US" sz="1000" b="1" dirty="0">
                  <a:solidFill>
                    <a:srgbClr val="FF0000"/>
                  </a:solidFill>
                  <a:latin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cs typeface="Times New Roman" panose="02020603050405020304" pitchFamily="18" charset="0"/>
                </a:rPr>
                <a:t>ra</a:t>
              </a:r>
              <a:r>
                <a:rPr lang="en-US" sz="1000" b="1" dirty="0">
                  <a:solidFill>
                    <a:srgbClr val="FF0000"/>
                  </a:solidFill>
                  <a:latin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cs typeface="Times New Roman" panose="02020603050405020304" pitchFamily="18" charset="0"/>
                </a:rPr>
                <a:t>đời</a:t>
              </a:r>
              <a:r>
                <a:rPr lang="en-US" sz="1000" b="1" dirty="0">
                  <a:solidFill>
                    <a:srgbClr val="FF0000"/>
                  </a:solidFill>
                  <a:latin typeface="Times New Roman" panose="02020603050405020304" pitchFamily="18" charset="0"/>
                  <a:cs typeface="Times New Roman" panose="02020603050405020304" pitchFamily="18" charset="0"/>
                </a:rPr>
                <a:t> </a:t>
              </a:r>
              <a:r>
                <a:rPr lang="vi-VN" sz="1000" b="1" dirty="0" smtClean="0">
                  <a:solidFill>
                    <a:srgbClr val="FF0000"/>
                  </a:solidFill>
                  <a:latin typeface="Times New Roman" panose="02020603050405020304" pitchFamily="18" charset="0"/>
                  <a:cs typeface="Times New Roman" panose="02020603050405020304" pitchFamily="18" charset="0"/>
                </a:rPr>
                <a:t>và ý nghĩa </a:t>
              </a:r>
              <a:r>
                <a:rPr lang="en-US" sz="1000" b="1" dirty="0" err="1" smtClean="0">
                  <a:solidFill>
                    <a:srgbClr val="FF0000"/>
                  </a:solidFill>
                  <a:latin typeface="Times New Roman" panose="02020603050405020304" pitchFamily="18" charset="0"/>
                  <a:cs typeface="Times New Roman" panose="02020603050405020304" pitchFamily="18" charset="0"/>
                </a:rPr>
                <a:t>của</a:t>
              </a:r>
              <a:r>
                <a:rPr lang="en-US" sz="1000" b="1" dirty="0" smtClean="0">
                  <a:solidFill>
                    <a:srgbClr val="FF0000"/>
                  </a:solidFill>
                  <a:latin typeface="Times New Roman" panose="02020603050405020304" pitchFamily="18" charset="0"/>
                  <a:cs typeface="Times New Roman" panose="02020603050405020304" pitchFamily="18" charset="0"/>
                </a:rPr>
                <a:t> </a:t>
              </a:r>
              <a:r>
                <a:rPr lang="en-US" sz="1000" b="1" dirty="0" err="1" smtClean="0">
                  <a:solidFill>
                    <a:srgbClr val="FF0000"/>
                  </a:solidFill>
                  <a:latin typeface="Times New Roman" panose="02020603050405020304" pitchFamily="18" charset="0"/>
                  <a:cs typeface="Times New Roman" panose="02020603050405020304" pitchFamily="18" charset="0"/>
                </a:rPr>
                <a:t>ngày</a:t>
              </a:r>
              <a:endParaRPr lang="en-US" sz="1000" b="1" dirty="0" smtClean="0">
                <a:solidFill>
                  <a:srgbClr val="FF0000"/>
                </a:solidFill>
                <a:latin typeface="Times New Roman" panose="02020603050405020304" pitchFamily="18" charset="0"/>
                <a:cs typeface="Times New Roman" panose="02020603050405020304" pitchFamily="18" charset="0"/>
              </a:endParaRPr>
            </a:p>
            <a:p>
              <a:pPr algn="ctr"/>
              <a:r>
                <a:rPr lang="en-US" sz="1000" b="1" dirty="0" smtClean="0">
                  <a:solidFill>
                    <a:srgbClr val="FF0000"/>
                  </a:solidFill>
                  <a:latin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cs typeface="Times New Roman" panose="02020603050405020304" pitchFamily="18" charset="0"/>
                </a:rPr>
                <a:t>Phụ</a:t>
              </a:r>
              <a:r>
                <a:rPr lang="en-US" sz="1000" b="1" dirty="0">
                  <a:solidFill>
                    <a:srgbClr val="FF0000"/>
                  </a:solidFill>
                  <a:latin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cs typeface="Times New Roman" panose="02020603050405020304" pitchFamily="18" charset="0"/>
                </a:rPr>
                <a:t>nữ</a:t>
              </a:r>
              <a:r>
                <a:rPr lang="en-US" sz="1000" b="1" dirty="0">
                  <a:solidFill>
                    <a:srgbClr val="FF0000"/>
                  </a:solidFill>
                  <a:latin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cs typeface="Times New Roman" panose="02020603050405020304" pitchFamily="18" charset="0"/>
                </a:rPr>
                <a:t>Việt</a:t>
              </a:r>
              <a:r>
                <a:rPr lang="en-US" sz="1000" b="1" dirty="0">
                  <a:solidFill>
                    <a:srgbClr val="FF0000"/>
                  </a:solidFill>
                  <a:latin typeface="Times New Roman" panose="02020603050405020304" pitchFamily="18" charset="0"/>
                  <a:cs typeface="Times New Roman" panose="02020603050405020304" pitchFamily="18" charset="0"/>
                </a:rPr>
                <a:t> Nam 20/10</a:t>
              </a:r>
              <a:endParaRPr lang="en-US" sz="1000" b="1" i="1" dirty="0" smtClean="0">
                <a:solidFill>
                  <a:srgbClr val="FF0000"/>
                </a:solidFill>
                <a:latin typeface="Times New Roman" pitchFamily="18" charset="0"/>
                <a:cs typeface="Times New Roman" pitchFamily="18" charset="0"/>
              </a:endParaRPr>
            </a:p>
            <a:p>
              <a:pPr algn="ctr"/>
              <a:endParaRPr lang="vi-VN" sz="1000" i="1" dirty="0">
                <a:solidFill>
                  <a:srgbClr val="FF0000"/>
                </a:solidFill>
                <a:latin typeface="Times New Roman" pitchFamily="18" charset="0"/>
                <a:cs typeface="Times New Roman" pitchFamily="18" charset="0"/>
              </a:endParaRPr>
            </a:p>
            <a:p>
              <a:pPr algn="ctr"/>
              <a:r>
                <a:rPr lang="vi-VN" sz="1000" i="1" dirty="0">
                  <a:solidFill>
                    <a:srgbClr val="FF0000"/>
                  </a:solidFill>
                  <a:latin typeface="Times New Roman" pitchFamily="18" charset="0"/>
                  <a:cs typeface="Times New Roman" pitchFamily="18" charset="0"/>
                </a:rPr>
                <a:t> </a:t>
              </a:r>
              <a:r>
                <a:rPr lang="vi-VN" sz="1000" i="1" dirty="0" smtClean="0">
                  <a:solidFill>
                    <a:srgbClr val="FF0000"/>
                  </a:solidFill>
                  <a:latin typeface="Times New Roman" pitchFamily="18" charset="0"/>
                  <a:cs typeface="Times New Roman" pitchFamily="18" charset="0"/>
                </a:rPr>
                <a:t>                            </a:t>
              </a:r>
              <a:r>
                <a:rPr lang="en-US" sz="1000" i="1" dirty="0" err="1" smtClean="0">
                  <a:solidFill>
                    <a:srgbClr val="000099"/>
                  </a:solidFill>
                  <a:latin typeface="Times New Roman" pitchFamily="18" charset="0"/>
                  <a:cs typeface="Times New Roman" pitchFamily="18" charset="0"/>
                </a:rPr>
                <a:t>Tân</a:t>
              </a:r>
              <a:r>
                <a:rPr lang="en-US" sz="1000" i="1" dirty="0" smtClean="0">
                  <a:solidFill>
                    <a:srgbClr val="000099"/>
                  </a:solidFill>
                  <a:latin typeface="Times New Roman" pitchFamily="18" charset="0"/>
                  <a:cs typeface="Times New Roman" pitchFamily="18" charset="0"/>
                </a:rPr>
                <a:t> </a:t>
              </a:r>
              <a:r>
                <a:rPr lang="en-US" sz="1000" i="1" dirty="0" err="1" smtClean="0">
                  <a:solidFill>
                    <a:srgbClr val="000099"/>
                  </a:solidFill>
                  <a:latin typeface="Times New Roman" pitchFamily="18" charset="0"/>
                  <a:cs typeface="Times New Roman" pitchFamily="18" charset="0"/>
                </a:rPr>
                <a:t>Hưng</a:t>
              </a:r>
              <a:r>
                <a:rPr lang="en-US" sz="1000" i="1" dirty="0" smtClean="0">
                  <a:solidFill>
                    <a:srgbClr val="000099"/>
                  </a:solidFill>
                  <a:latin typeface="Times New Roman" pitchFamily="18" charset="0"/>
                  <a:cs typeface="Times New Roman" pitchFamily="18" charset="0"/>
                </a:rPr>
                <a:t>, </a:t>
              </a:r>
              <a:r>
                <a:rPr lang="en-US" sz="1000" i="1" dirty="0" err="1" smtClean="0">
                  <a:solidFill>
                    <a:srgbClr val="000099"/>
                  </a:solidFill>
                  <a:latin typeface="Times New Roman" pitchFamily="18" charset="0"/>
                  <a:cs typeface="Times New Roman" pitchFamily="18" charset="0"/>
                </a:rPr>
                <a:t>Ngày</a:t>
              </a:r>
              <a:r>
                <a:rPr lang="en-US" sz="1000" i="1" dirty="0">
                  <a:solidFill>
                    <a:srgbClr val="000099"/>
                  </a:solidFill>
                  <a:latin typeface="Times New Roman" pitchFamily="18" charset="0"/>
                  <a:cs typeface="Times New Roman" pitchFamily="18" charset="0"/>
                </a:rPr>
                <a:t> 6</a:t>
              </a:r>
              <a:r>
                <a:rPr lang="en-US" sz="1000" i="1" dirty="0" smtClean="0">
                  <a:solidFill>
                    <a:srgbClr val="000099"/>
                  </a:solidFill>
                  <a:latin typeface="Times New Roman" pitchFamily="18" charset="0"/>
                  <a:cs typeface="Times New Roman" pitchFamily="18" charset="0"/>
                </a:rPr>
                <a:t> </a:t>
              </a:r>
              <a:r>
                <a:rPr lang="en-US" sz="1000" i="1" dirty="0" err="1" smtClean="0">
                  <a:solidFill>
                    <a:srgbClr val="000099"/>
                  </a:solidFill>
                  <a:latin typeface="Times New Roman" pitchFamily="18" charset="0"/>
                  <a:cs typeface="Times New Roman" pitchFamily="18" charset="0"/>
                </a:rPr>
                <a:t>tháng</a:t>
              </a:r>
              <a:r>
                <a:rPr lang="en-US" sz="1000" i="1" dirty="0" smtClean="0">
                  <a:solidFill>
                    <a:srgbClr val="000099"/>
                  </a:solidFill>
                  <a:latin typeface="Times New Roman" pitchFamily="18" charset="0"/>
                  <a:cs typeface="Times New Roman" pitchFamily="18" charset="0"/>
                </a:rPr>
                <a:t>  10  </a:t>
              </a:r>
              <a:r>
                <a:rPr lang="en-US" sz="1000" i="1" dirty="0" err="1" smtClean="0">
                  <a:solidFill>
                    <a:srgbClr val="000099"/>
                  </a:solidFill>
                  <a:latin typeface="Times New Roman" pitchFamily="18" charset="0"/>
                  <a:cs typeface="Times New Roman" pitchFamily="18" charset="0"/>
                </a:rPr>
                <a:t>năm</a:t>
              </a:r>
              <a:r>
                <a:rPr lang="en-US" sz="1000" i="1" dirty="0" smtClean="0">
                  <a:solidFill>
                    <a:srgbClr val="000099"/>
                  </a:solidFill>
                  <a:latin typeface="Times New Roman" pitchFamily="18" charset="0"/>
                  <a:cs typeface="Times New Roman" pitchFamily="18" charset="0"/>
                </a:rPr>
                <a:t> 202</a:t>
              </a:r>
              <a:r>
                <a:rPr lang="vi-VN" sz="1000" i="1" dirty="0" smtClean="0">
                  <a:solidFill>
                    <a:srgbClr val="000099"/>
                  </a:solidFill>
                  <a:latin typeface="Times New Roman" pitchFamily="18" charset="0"/>
                  <a:cs typeface="Times New Roman" pitchFamily="18" charset="0"/>
                </a:rPr>
                <a:t>3</a:t>
              </a:r>
              <a:r>
                <a:rPr lang="en-US" sz="1000" i="1" dirty="0" smtClean="0">
                  <a:solidFill>
                    <a:srgbClr val="000099"/>
                  </a:solidFill>
                  <a:latin typeface="Times New Roman" pitchFamily="18" charset="0"/>
                  <a:cs typeface="Times New Roman" pitchFamily="18" charset="0"/>
                </a:rPr>
                <a:t>  </a:t>
              </a:r>
              <a:endParaRPr lang="en-US" sz="1000" i="1" dirty="0">
                <a:solidFill>
                  <a:srgbClr val="000099"/>
                </a:solidFill>
                <a:latin typeface="Times New Roman" pitchFamily="18" charset="0"/>
                <a:cs typeface="Times New Roman" pitchFamily="18" charset="0"/>
              </a:endParaRPr>
            </a:p>
          </p:txBody>
        </p:sp>
      </p:grpSp>
      <p:grpSp>
        <p:nvGrpSpPr>
          <p:cNvPr id="5" name="Group 4"/>
          <p:cNvGrpSpPr/>
          <p:nvPr/>
        </p:nvGrpSpPr>
        <p:grpSpPr>
          <a:xfrm>
            <a:off x="6789420" y="209006"/>
            <a:ext cx="3856808" cy="2926079"/>
            <a:chOff x="-182881" y="0"/>
            <a:chExt cx="12466321" cy="685800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1" y="0"/>
              <a:ext cx="12466321" cy="68580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78" t="8191" r="4413" b="14095"/>
            <a:stretch/>
          </p:blipFill>
          <p:spPr>
            <a:xfrm>
              <a:off x="2007325" y="714952"/>
              <a:ext cx="8085909" cy="4830977"/>
            </a:xfrm>
            <a:prstGeom prst="rect">
              <a:avLst/>
            </a:prstGeom>
          </p:spPr>
        </p:pic>
      </p:grpSp>
      <p:grpSp>
        <p:nvGrpSpPr>
          <p:cNvPr id="13" name="Group 12"/>
          <p:cNvGrpSpPr/>
          <p:nvPr/>
        </p:nvGrpSpPr>
        <p:grpSpPr>
          <a:xfrm>
            <a:off x="171158" y="3344090"/>
            <a:ext cx="3949197" cy="3187338"/>
            <a:chOff x="-2681892" y="-428724"/>
            <a:chExt cx="3949197" cy="2807994"/>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1892" y="-272490"/>
              <a:ext cx="3949197" cy="2651760"/>
            </a:xfrm>
            <a:prstGeom prst="rect">
              <a:avLst/>
            </a:prstGeom>
          </p:spPr>
        </p:pic>
        <p:sp>
          <p:nvSpPr>
            <p:cNvPr id="12" name="Rectangle 11"/>
            <p:cNvSpPr/>
            <p:nvPr/>
          </p:nvSpPr>
          <p:spPr>
            <a:xfrm>
              <a:off x="-2564748" y="-428724"/>
              <a:ext cx="3485467" cy="2479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dirty="0" smtClean="0">
                <a:solidFill>
                  <a:srgbClr val="FF0000"/>
                </a:solidFill>
                <a:latin typeface="Times New Roman" pitchFamily="18" charset="0"/>
                <a:cs typeface="Times New Roman" pitchFamily="18" charset="0"/>
              </a:endParaRPr>
            </a:p>
            <a:p>
              <a:pPr algn="ctr"/>
              <a:r>
                <a:rPr lang="en-US" sz="1000" b="1" dirty="0" smtClean="0">
                  <a:solidFill>
                    <a:srgbClr val="0070C0"/>
                  </a:solidFill>
                  <a:latin typeface="Times New Roman" pitchFamily="18" charset="0"/>
                  <a:cs typeface="Times New Roman" pitchFamily="18" charset="0"/>
                </a:rPr>
                <a:t>UỶ BAN NHÂN DÂN QUẬN 7</a:t>
              </a:r>
            </a:p>
            <a:p>
              <a:pPr algn="ctr"/>
              <a:r>
                <a:rPr lang="en-US" sz="1000" b="1" dirty="0" smtClean="0">
                  <a:solidFill>
                    <a:srgbClr val="0070C0"/>
                  </a:solidFill>
                  <a:latin typeface="Times New Roman" pitchFamily="18" charset="0"/>
                  <a:cs typeface="Times New Roman" pitchFamily="18" charset="0"/>
                </a:rPr>
                <a:t>TRƯỜNG MẦM NON TÂN </a:t>
              </a:r>
              <a:r>
                <a:rPr lang="en-US" sz="1000" b="1" dirty="0">
                  <a:solidFill>
                    <a:srgbClr val="0070C0"/>
                  </a:solidFill>
                  <a:latin typeface="Times New Roman" pitchFamily="18" charset="0"/>
                  <a:cs typeface="Times New Roman" pitchFamily="18" charset="0"/>
                </a:rPr>
                <a:t>H</a:t>
              </a:r>
              <a:r>
                <a:rPr lang="en-US" sz="1000" b="1" dirty="0" smtClean="0">
                  <a:solidFill>
                    <a:srgbClr val="0070C0"/>
                  </a:solidFill>
                  <a:latin typeface="Times New Roman" pitchFamily="18" charset="0"/>
                  <a:cs typeface="Times New Roman" pitchFamily="18" charset="0"/>
                </a:rPr>
                <a:t>ƯNG</a:t>
              </a:r>
            </a:p>
            <a:p>
              <a:pPr algn="ctr"/>
              <a:endParaRPr lang="en-US" sz="1000" dirty="0" smtClean="0">
                <a:solidFill>
                  <a:srgbClr val="FF0000"/>
                </a:solidFill>
                <a:latin typeface="Times New Roman" pitchFamily="18" charset="0"/>
                <a:cs typeface="Times New Roman" pitchFamily="18" charset="0"/>
              </a:endParaRPr>
            </a:p>
            <a:p>
              <a:pPr algn="ctr"/>
              <a:r>
                <a:rPr lang="en-US" sz="1000" b="1" dirty="0">
                  <a:solidFill>
                    <a:srgbClr val="FF0066"/>
                  </a:solidFill>
                  <a:latin typeface="Times New Roman" pitchFamily="18" charset="0"/>
                  <a:cs typeface="Times New Roman" pitchFamily="18" charset="0"/>
                </a:rPr>
                <a:t>TUYÊN TRUYỀN PHÁP LUẬT </a:t>
              </a:r>
              <a:endParaRPr lang="vi-VN" sz="1000" b="1" dirty="0" smtClean="0">
                <a:solidFill>
                  <a:srgbClr val="FF0066"/>
                </a:solidFill>
                <a:latin typeface="Times New Roman" pitchFamily="18" charset="0"/>
                <a:cs typeface="Times New Roman" pitchFamily="18" charset="0"/>
              </a:endParaRPr>
            </a:p>
            <a:p>
              <a:pPr algn="ctr"/>
              <a:r>
                <a:rPr lang="en-US" sz="1000" b="1" dirty="0" smtClean="0">
                  <a:solidFill>
                    <a:srgbClr val="FF0066"/>
                  </a:solidFill>
                  <a:latin typeface="Times New Roman" pitchFamily="18" charset="0"/>
                  <a:cs typeface="Times New Roman" pitchFamily="18" charset="0"/>
                </a:rPr>
                <a:t>THÁNG 10</a:t>
              </a:r>
              <a:endParaRPr lang="vi-VN" sz="1000" b="1" dirty="0" smtClean="0">
                <a:solidFill>
                  <a:srgbClr val="FF0066"/>
                </a:solidFill>
                <a:latin typeface="Times New Roman" pitchFamily="18" charset="0"/>
                <a:cs typeface="Times New Roman" pitchFamily="18" charset="0"/>
              </a:endParaRPr>
            </a:p>
            <a:p>
              <a:pPr algn="ctr"/>
              <a:endParaRPr lang="en-US" sz="1000" b="1" dirty="0" smtClean="0">
                <a:solidFill>
                  <a:srgbClr val="FF0066"/>
                </a:solidFill>
                <a:latin typeface="Times New Roman" pitchFamily="18" charset="0"/>
                <a:cs typeface="Times New Roman" pitchFamily="18" charset="0"/>
              </a:endParaRPr>
            </a:p>
            <a:p>
              <a:pPr algn="ctr"/>
              <a:r>
                <a:rPr lang="en-US" sz="1000" b="1" dirty="0" smtClean="0">
                  <a:solidFill>
                    <a:srgbClr val="FF0000"/>
                  </a:solidFill>
                  <a:latin typeface="Times New Roman" panose="02020603050405020304" pitchFamily="18" charset="0"/>
                  <a:cs typeface="Times New Roman" panose="02020603050405020304" pitchFamily="18" charset="0"/>
                </a:rPr>
                <a:t> </a:t>
              </a:r>
              <a:r>
                <a:rPr lang="vi-VN" sz="1000" b="1" dirty="0" smtClean="0">
                  <a:solidFill>
                    <a:srgbClr val="FF0000"/>
                  </a:solidFill>
                  <a:latin typeface="Times New Roman" panose="02020603050405020304" pitchFamily="18" charset="0"/>
                  <a:cs typeface="Times New Roman" panose="02020603050405020304" pitchFamily="18" charset="0"/>
                </a:rPr>
                <a:t>Luật số: </a:t>
              </a:r>
              <a:r>
                <a:rPr lang="en-US" sz="1000" b="1" dirty="0">
                  <a:solidFill>
                    <a:srgbClr val="FF0000"/>
                  </a:solidFill>
                  <a:latin typeface="Times New Roman" panose="02020603050405020304" pitchFamily="18" charset="0"/>
                  <a:cs typeface="Times New Roman" panose="02020603050405020304" pitchFamily="18" charset="0"/>
                </a:rPr>
                <a:t>73/2006/QH </a:t>
              </a:r>
              <a:r>
                <a:rPr lang="en-US" sz="1000" b="1" dirty="0" smtClean="0">
                  <a:solidFill>
                    <a:srgbClr val="FF0000"/>
                  </a:solidFill>
                  <a:latin typeface="Times New Roman" panose="02020603050405020304" pitchFamily="18" charset="0"/>
                  <a:cs typeface="Times New Roman" panose="02020603050405020304" pitchFamily="18" charset="0"/>
                </a:rPr>
                <a:t>11</a:t>
              </a:r>
              <a:endParaRPr lang="vi-VN" sz="1000" b="1" dirty="0" smtClean="0">
                <a:solidFill>
                  <a:srgbClr val="FF0000"/>
                </a:solidFill>
                <a:latin typeface="Times New Roman" panose="02020603050405020304" pitchFamily="18" charset="0"/>
                <a:cs typeface="Times New Roman" panose="02020603050405020304" pitchFamily="18" charset="0"/>
              </a:endParaRPr>
            </a:p>
            <a:p>
              <a:pPr algn="ctr"/>
              <a:r>
                <a:rPr lang="vi-VN" sz="1000" b="1" dirty="0" smtClean="0">
                  <a:solidFill>
                    <a:srgbClr val="FF0000"/>
                  </a:solidFill>
                  <a:latin typeface="Times New Roman" panose="02020603050405020304" pitchFamily="18" charset="0"/>
                  <a:cs typeface="Times New Roman" panose="02020603050405020304" pitchFamily="18" charset="0"/>
                </a:rPr>
                <a:t>Luật Bình Đẳng Giới</a:t>
              </a:r>
              <a:endParaRPr lang="en-US" sz="1000" b="1" dirty="0" smtClean="0">
                <a:solidFill>
                  <a:srgbClr val="FF0000"/>
                </a:solidFill>
                <a:latin typeface="Times New Roman" pitchFamily="18" charset="0"/>
                <a:cs typeface="Times New Roman" pitchFamily="18" charset="0"/>
              </a:endParaRPr>
            </a:p>
            <a:p>
              <a:pPr algn="ctr"/>
              <a:endParaRPr lang="vi-VN" sz="1000" i="1" dirty="0" smtClean="0">
                <a:solidFill>
                  <a:srgbClr val="000099"/>
                </a:solidFill>
                <a:latin typeface="Times New Roman" pitchFamily="18" charset="0"/>
                <a:cs typeface="Times New Roman" pitchFamily="18" charset="0"/>
              </a:endParaRPr>
            </a:p>
            <a:p>
              <a:pPr algn="ctr"/>
              <a:r>
                <a:rPr lang="vi-VN" sz="1000" i="1" dirty="0">
                  <a:solidFill>
                    <a:srgbClr val="000099"/>
                  </a:solidFill>
                  <a:latin typeface="Times New Roman" pitchFamily="18" charset="0"/>
                  <a:cs typeface="Times New Roman" pitchFamily="18" charset="0"/>
                </a:rPr>
                <a:t> </a:t>
              </a:r>
              <a:r>
                <a:rPr lang="vi-VN" sz="1000" i="1" dirty="0" smtClean="0">
                  <a:solidFill>
                    <a:srgbClr val="000099"/>
                  </a:solidFill>
                  <a:latin typeface="Times New Roman" pitchFamily="18" charset="0"/>
                  <a:cs typeface="Times New Roman" pitchFamily="18" charset="0"/>
                </a:rPr>
                <a:t>                         </a:t>
              </a:r>
              <a:r>
                <a:rPr lang="en-US" sz="1000" i="1" dirty="0" err="1" smtClean="0">
                  <a:solidFill>
                    <a:srgbClr val="000099"/>
                  </a:solidFill>
                  <a:latin typeface="Times New Roman" pitchFamily="18" charset="0"/>
                  <a:cs typeface="Times New Roman" pitchFamily="18" charset="0"/>
                </a:rPr>
                <a:t>Tân</a:t>
              </a:r>
              <a:r>
                <a:rPr lang="en-US" sz="1000" i="1" dirty="0" smtClean="0">
                  <a:solidFill>
                    <a:srgbClr val="000099"/>
                  </a:solidFill>
                  <a:latin typeface="Times New Roman" pitchFamily="18" charset="0"/>
                  <a:cs typeface="Times New Roman" pitchFamily="18" charset="0"/>
                </a:rPr>
                <a:t> </a:t>
              </a:r>
              <a:r>
                <a:rPr lang="en-US" sz="1000" i="1" dirty="0" err="1" smtClean="0">
                  <a:solidFill>
                    <a:srgbClr val="000099"/>
                  </a:solidFill>
                  <a:latin typeface="Times New Roman" pitchFamily="18" charset="0"/>
                  <a:cs typeface="Times New Roman" pitchFamily="18" charset="0"/>
                </a:rPr>
                <a:t>Hưng</a:t>
              </a:r>
              <a:r>
                <a:rPr lang="en-US" sz="1000" i="1" dirty="0" smtClean="0">
                  <a:solidFill>
                    <a:srgbClr val="000099"/>
                  </a:solidFill>
                  <a:latin typeface="Times New Roman" pitchFamily="18" charset="0"/>
                  <a:cs typeface="Times New Roman" pitchFamily="18" charset="0"/>
                </a:rPr>
                <a:t>, </a:t>
              </a:r>
              <a:r>
                <a:rPr lang="en-US" sz="1000" i="1" dirty="0" err="1" smtClean="0">
                  <a:solidFill>
                    <a:srgbClr val="000099"/>
                  </a:solidFill>
                  <a:latin typeface="Times New Roman" pitchFamily="18" charset="0"/>
                  <a:cs typeface="Times New Roman" pitchFamily="18" charset="0"/>
                </a:rPr>
                <a:t>Ngày</a:t>
              </a:r>
              <a:r>
                <a:rPr lang="en-US" sz="1000" i="1" dirty="0">
                  <a:solidFill>
                    <a:srgbClr val="000099"/>
                  </a:solidFill>
                  <a:latin typeface="Times New Roman" pitchFamily="18" charset="0"/>
                  <a:cs typeface="Times New Roman" pitchFamily="18" charset="0"/>
                </a:rPr>
                <a:t> 6</a:t>
              </a:r>
              <a:r>
                <a:rPr lang="en-US" sz="1000" i="1" dirty="0" smtClean="0">
                  <a:solidFill>
                    <a:srgbClr val="000099"/>
                  </a:solidFill>
                  <a:latin typeface="Times New Roman" pitchFamily="18" charset="0"/>
                  <a:cs typeface="Times New Roman" pitchFamily="18" charset="0"/>
                </a:rPr>
                <a:t> </a:t>
              </a:r>
              <a:r>
                <a:rPr lang="en-US" sz="1000" i="1" dirty="0" err="1" smtClean="0">
                  <a:solidFill>
                    <a:srgbClr val="000099"/>
                  </a:solidFill>
                  <a:latin typeface="Times New Roman" pitchFamily="18" charset="0"/>
                  <a:cs typeface="Times New Roman" pitchFamily="18" charset="0"/>
                </a:rPr>
                <a:t>tháng</a:t>
              </a:r>
              <a:r>
                <a:rPr lang="en-US" sz="1000" i="1" dirty="0" smtClean="0">
                  <a:solidFill>
                    <a:srgbClr val="000099"/>
                  </a:solidFill>
                  <a:latin typeface="Times New Roman" pitchFamily="18" charset="0"/>
                  <a:cs typeface="Times New Roman" pitchFamily="18" charset="0"/>
                </a:rPr>
                <a:t>  10  </a:t>
              </a:r>
              <a:r>
                <a:rPr lang="en-US" sz="1000" i="1" dirty="0" err="1" smtClean="0">
                  <a:solidFill>
                    <a:srgbClr val="000099"/>
                  </a:solidFill>
                  <a:latin typeface="Times New Roman" pitchFamily="18" charset="0"/>
                  <a:cs typeface="Times New Roman" pitchFamily="18" charset="0"/>
                </a:rPr>
                <a:t>năm</a:t>
              </a:r>
              <a:r>
                <a:rPr lang="en-US" sz="1000" i="1" dirty="0" smtClean="0">
                  <a:solidFill>
                    <a:srgbClr val="000099"/>
                  </a:solidFill>
                  <a:latin typeface="Times New Roman" pitchFamily="18" charset="0"/>
                  <a:cs typeface="Times New Roman" pitchFamily="18" charset="0"/>
                </a:rPr>
                <a:t> 202</a:t>
              </a:r>
              <a:r>
                <a:rPr lang="vi-VN" sz="1000" i="1" dirty="0" smtClean="0">
                  <a:solidFill>
                    <a:srgbClr val="000099"/>
                  </a:solidFill>
                  <a:latin typeface="Times New Roman" pitchFamily="18" charset="0"/>
                  <a:cs typeface="Times New Roman" pitchFamily="18" charset="0"/>
                </a:rPr>
                <a:t>3</a:t>
              </a:r>
              <a:r>
                <a:rPr lang="en-US" sz="1000" i="1" dirty="0" smtClean="0">
                  <a:solidFill>
                    <a:srgbClr val="000099"/>
                  </a:solidFill>
                  <a:latin typeface="Times New Roman" pitchFamily="18" charset="0"/>
                  <a:cs typeface="Times New Roman" pitchFamily="18" charset="0"/>
                </a:rPr>
                <a:t> </a:t>
              </a:r>
              <a:endParaRPr lang="en-US" sz="1000" i="1" dirty="0">
                <a:solidFill>
                  <a:srgbClr val="000099"/>
                </a:solidFill>
                <a:latin typeface="Times New Roman" pitchFamily="18" charset="0"/>
                <a:cs typeface="Times New Roman" pitchFamily="18" charset="0"/>
              </a:endParaRPr>
            </a:p>
          </p:txBody>
        </p:sp>
      </p:gr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1880" y="3500324"/>
            <a:ext cx="3713116" cy="3031104"/>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87990" y="3983909"/>
            <a:ext cx="2669510" cy="2063931"/>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76522" y="3500323"/>
            <a:ext cx="3663114" cy="3031105"/>
          </a:xfrm>
          <a:prstGeom prst="rect">
            <a:avLst/>
          </a:prstGeom>
        </p:spPr>
      </p:pic>
      <p:sp>
        <p:nvSpPr>
          <p:cNvPr id="17" name="Rectangle 16"/>
          <p:cNvSpPr/>
          <p:nvPr/>
        </p:nvSpPr>
        <p:spPr>
          <a:xfrm>
            <a:off x="8513926" y="3652432"/>
            <a:ext cx="3388306" cy="3342325"/>
          </a:xfrm>
          <a:prstGeom prst="rect">
            <a:avLst/>
          </a:prstGeom>
        </p:spPr>
        <p:txBody>
          <a:bodyPr wrap="square">
            <a:spAutoFit/>
          </a:bodyPr>
          <a:lstStyle/>
          <a:p>
            <a:pPr algn="ctr">
              <a:lnSpc>
                <a:spcPct val="107000"/>
              </a:lnSpc>
            </a:pPr>
            <a:r>
              <a:rPr lang="pt-BR" sz="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Điều 7. Chính sách của Nhà nước về bình đẳng giới</a:t>
            </a:r>
            <a:endParaRPr lang="en-US" sz="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pt-BR" sz="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Bảo đảm bình đẳng giới trong mọi lĩnh vực chính trị, kinh tế, văn hoá, xã hội và gia đình; hỗ trợ và tạo điều kiện cho nam, nữ phát huy khả năng, có cơ hội như nhau để tham gia vào quá trình phát triển và thụ hưởng thành quả của sự phát triển.</a:t>
            </a:r>
            <a:endParaRPr lang="en-US" sz="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pt-BR" sz="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Bảo vệ, hỗ trợ người mẹ khi mang thai, sinh con và nuôi con nhỏ; tạo điều kiện để nam, nữ chia sẻ công việc gia đình.</a:t>
            </a:r>
            <a:endParaRPr lang="en-US" sz="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pt-BR" sz="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Áp dụng những biện pháp thích hợp để xoá bỏ phong tục, tập quán lạc hậu cản trở thực hiện mục tiêu bình đẳng giới.</a:t>
            </a:r>
            <a:endParaRPr lang="en-US" sz="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pt-BR" sz="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Khuyến khích cơ quan, tổ chức, gia đình, cá nhân tham gia các hoạt động thúc đẩy bình đẳng giới</a:t>
            </a:r>
            <a:r>
              <a:rPr lang="pt-BR" sz="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600"/>
              </a:spcBef>
              <a:spcAft>
                <a:spcPts val="600"/>
              </a:spcAft>
            </a:pPr>
            <a:r>
              <a:rPr lang="pt-BR" sz="800" dirty="0">
                <a:latin typeface="Times New Roman" panose="02020603050405020304" pitchFamily="18" charset="0"/>
                <a:cs typeface="Times New Roman" panose="02020603050405020304" pitchFamily="18" charset="0"/>
              </a:rPr>
              <a:t>5. Hỗ trợ hoạt động bình đẳng giới tại vùng sâu, vùng xa, vùng đồng bào dân tộc thiểu số và vùng có điều kiện kinh tế – xã hội đặc biệt khó khăn; hỗ trợ những điều kiện cần thiết</a:t>
            </a:r>
            <a:r>
              <a:rPr lang="pt-BR" sz="800" b="1" dirty="0">
                <a:latin typeface="Times New Roman" panose="02020603050405020304" pitchFamily="18" charset="0"/>
                <a:cs typeface="Times New Roman" panose="02020603050405020304" pitchFamily="18" charset="0"/>
              </a:rPr>
              <a:t> </a:t>
            </a:r>
            <a:r>
              <a:rPr lang="pt-BR" sz="800" dirty="0">
                <a:latin typeface="Times New Roman" panose="02020603050405020304" pitchFamily="18" charset="0"/>
                <a:cs typeface="Times New Roman" panose="02020603050405020304" pitchFamily="18" charset="0"/>
              </a:rPr>
              <a:t>để nâng chỉ số phát triển giới đối với các ngành, lĩnh vực và địa phương mà chỉ số phát triển giới thấp hơn mức trung bình của cả nước.</a:t>
            </a:r>
            <a:endParaRPr lang="en-US" sz="800" dirty="0">
              <a:latin typeface="Times New Roman" panose="02020603050405020304" pitchFamily="18" charset="0"/>
              <a:cs typeface="Times New Roman" panose="02020603050405020304" pitchFamily="18" charset="0"/>
            </a:endParaRPr>
          </a:p>
          <a:p>
            <a:pPr>
              <a:lnSpc>
                <a:spcPct val="107000"/>
              </a:lnSpc>
              <a:spcBef>
                <a:spcPts val="600"/>
              </a:spcBef>
              <a:spcAft>
                <a:spcPts val="6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6789420" y="2629286"/>
            <a:ext cx="3787413" cy="1234440"/>
          </a:xfrm>
          <a:prstGeom prst="rect">
            <a:avLst/>
          </a:prstGeom>
        </p:spPr>
        <p:txBody>
          <a:bodyPr wrap="square">
            <a:spAutoFit/>
          </a:bodyPr>
          <a:lstStyle/>
          <a:p>
            <a:pPr algn="ctr"/>
            <a:r>
              <a:rPr lang="vi-VN" sz="1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Mã QR </a:t>
            </a:r>
            <a:r>
              <a:rPr lang="vi-VN" sz="1000" b="1" dirty="0">
                <a:solidFill>
                  <a:srgbClr val="FF0000"/>
                </a:solidFill>
                <a:latin typeface="Times New Roman" panose="02020603050405020304" pitchFamily="18" charset="0"/>
                <a:cs typeface="Times New Roman" panose="02020603050405020304" pitchFamily="18" charset="0"/>
              </a:rPr>
              <a:t>L</a:t>
            </a:r>
            <a:r>
              <a:rPr lang="en-US" sz="1000" b="1" dirty="0" err="1">
                <a:solidFill>
                  <a:srgbClr val="FF0000"/>
                </a:solidFill>
                <a:latin typeface="Times New Roman" panose="02020603050405020304" pitchFamily="18" charset="0"/>
                <a:cs typeface="Times New Roman" panose="02020603050405020304" pitchFamily="18" charset="0"/>
              </a:rPr>
              <a:t>ịch</a:t>
            </a:r>
            <a:r>
              <a:rPr lang="en-US" sz="1000" b="1" dirty="0">
                <a:solidFill>
                  <a:srgbClr val="FF0000"/>
                </a:solidFill>
                <a:latin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cs typeface="Times New Roman" panose="02020603050405020304" pitchFamily="18" charset="0"/>
              </a:rPr>
              <a:t>sử</a:t>
            </a:r>
            <a:r>
              <a:rPr lang="en-US" sz="1000" b="1" dirty="0">
                <a:solidFill>
                  <a:srgbClr val="FF0000"/>
                </a:solidFill>
                <a:latin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cs typeface="Times New Roman" panose="02020603050405020304" pitchFamily="18" charset="0"/>
              </a:rPr>
              <a:t>ra</a:t>
            </a:r>
            <a:r>
              <a:rPr lang="en-US" sz="1000" b="1" dirty="0">
                <a:solidFill>
                  <a:srgbClr val="FF0000"/>
                </a:solidFill>
                <a:latin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cs typeface="Times New Roman" panose="02020603050405020304" pitchFamily="18" charset="0"/>
              </a:rPr>
              <a:t>đời</a:t>
            </a:r>
            <a:r>
              <a:rPr lang="en-US" sz="1000" b="1" dirty="0">
                <a:solidFill>
                  <a:srgbClr val="FF0000"/>
                </a:solidFill>
                <a:latin typeface="Times New Roman" panose="02020603050405020304" pitchFamily="18" charset="0"/>
                <a:cs typeface="Times New Roman" panose="02020603050405020304" pitchFamily="18" charset="0"/>
              </a:rPr>
              <a:t> </a:t>
            </a:r>
            <a:r>
              <a:rPr lang="vi-VN" sz="1000" b="1" dirty="0">
                <a:solidFill>
                  <a:srgbClr val="FF0000"/>
                </a:solidFill>
                <a:latin typeface="Times New Roman" panose="02020603050405020304" pitchFamily="18" charset="0"/>
                <a:cs typeface="Times New Roman" panose="02020603050405020304" pitchFamily="18" charset="0"/>
              </a:rPr>
              <a:t>và ý nghĩa </a:t>
            </a:r>
            <a:r>
              <a:rPr lang="en-US" sz="1000" b="1" dirty="0" err="1">
                <a:solidFill>
                  <a:srgbClr val="FF0000"/>
                </a:solidFill>
                <a:latin typeface="Times New Roman" panose="02020603050405020304" pitchFamily="18" charset="0"/>
                <a:cs typeface="Times New Roman" panose="02020603050405020304" pitchFamily="18" charset="0"/>
              </a:rPr>
              <a:t>của</a:t>
            </a:r>
            <a:r>
              <a:rPr lang="en-US" sz="1000" b="1" dirty="0">
                <a:solidFill>
                  <a:srgbClr val="FF0000"/>
                </a:solidFill>
                <a:latin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cs typeface="Times New Roman" panose="02020603050405020304" pitchFamily="18" charset="0"/>
              </a:rPr>
              <a:t>ngày</a:t>
            </a:r>
            <a:endParaRPr lang="en-US" sz="1000" b="1" dirty="0">
              <a:solidFill>
                <a:srgbClr val="FF0000"/>
              </a:solidFill>
              <a:latin typeface="Times New Roman" panose="02020603050405020304" pitchFamily="18" charset="0"/>
              <a:cs typeface="Times New Roman" panose="02020603050405020304" pitchFamily="18" charset="0"/>
            </a:endParaRPr>
          </a:p>
          <a:p>
            <a:pPr algn="ctr"/>
            <a:r>
              <a:rPr lang="en-US" sz="1000" b="1" dirty="0">
                <a:solidFill>
                  <a:srgbClr val="FF0000"/>
                </a:solidFill>
                <a:latin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cs typeface="Times New Roman" panose="02020603050405020304" pitchFamily="18" charset="0"/>
              </a:rPr>
              <a:t>Phụ</a:t>
            </a:r>
            <a:r>
              <a:rPr lang="en-US" sz="1000" b="1" dirty="0">
                <a:solidFill>
                  <a:srgbClr val="FF0000"/>
                </a:solidFill>
                <a:latin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cs typeface="Times New Roman" panose="02020603050405020304" pitchFamily="18" charset="0"/>
              </a:rPr>
              <a:t>nữ</a:t>
            </a:r>
            <a:r>
              <a:rPr lang="en-US" sz="1000" b="1" dirty="0">
                <a:solidFill>
                  <a:srgbClr val="FF0000"/>
                </a:solidFill>
                <a:latin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cs typeface="Times New Roman" panose="02020603050405020304" pitchFamily="18" charset="0"/>
              </a:rPr>
              <a:t>Việt</a:t>
            </a:r>
            <a:r>
              <a:rPr lang="en-US" sz="1000" b="1" dirty="0">
                <a:solidFill>
                  <a:srgbClr val="FF0000"/>
                </a:solidFill>
                <a:latin typeface="Times New Roman" panose="02020603050405020304" pitchFamily="18" charset="0"/>
                <a:cs typeface="Times New Roman" panose="02020603050405020304" pitchFamily="18" charset="0"/>
              </a:rPr>
              <a:t> Nam 20/10</a:t>
            </a:r>
            <a:endParaRPr lang="en-US" sz="1000" b="1" i="1" dirty="0">
              <a:solidFill>
                <a:srgbClr val="FF0000"/>
              </a:solidFill>
              <a:latin typeface="Times New Roman" pitchFamily="18" charset="0"/>
              <a:cs typeface="Times New Roman" pitchFamily="18" charset="0"/>
            </a:endParaRPr>
          </a:p>
          <a:p>
            <a:pPr algn="ctr">
              <a:lnSpc>
                <a:spcPct val="107000"/>
              </a:lnSpc>
            </a:pPr>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4354731" y="5914205"/>
            <a:ext cx="3787413" cy="1080552"/>
          </a:xfrm>
          <a:prstGeom prst="rect">
            <a:avLst/>
          </a:prstGeom>
        </p:spPr>
        <p:txBody>
          <a:bodyPr wrap="square">
            <a:spAutoFit/>
          </a:bodyPr>
          <a:lstStyle/>
          <a:p>
            <a:pPr algn="ctr"/>
            <a:r>
              <a:rPr lang="vi-VN" sz="1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Mã QR </a:t>
            </a:r>
            <a:r>
              <a:rPr lang="vi-VN" sz="1000" b="1" dirty="0">
                <a:solidFill>
                  <a:srgbClr val="FF0000"/>
                </a:solidFill>
                <a:latin typeface="Times New Roman" panose="02020603050405020304" pitchFamily="18" charset="0"/>
                <a:cs typeface="Times New Roman" panose="02020603050405020304" pitchFamily="18" charset="0"/>
              </a:rPr>
              <a:t> </a:t>
            </a:r>
            <a:r>
              <a:rPr lang="vi-VN" sz="1000" b="1" dirty="0" smtClean="0">
                <a:solidFill>
                  <a:srgbClr val="FF0000"/>
                </a:solidFill>
                <a:latin typeface="Times New Roman" panose="02020603050405020304" pitchFamily="18" charset="0"/>
                <a:cs typeface="Times New Roman" panose="02020603050405020304" pitchFamily="18" charset="0"/>
              </a:rPr>
              <a:t>Luật Bình Đẳng Giới</a:t>
            </a:r>
            <a:endParaRPr lang="en-US" sz="1000" b="1" i="1" dirty="0">
              <a:solidFill>
                <a:srgbClr val="FF0000"/>
              </a:solidFill>
              <a:latin typeface="Times New Roman" pitchFamily="18" charset="0"/>
              <a:cs typeface="Times New Roman" pitchFamily="18" charset="0"/>
            </a:endParaRPr>
          </a:p>
          <a:p>
            <a:pPr algn="ctr">
              <a:lnSpc>
                <a:spcPct val="107000"/>
              </a:lnSpc>
            </a:pPr>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4962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093" y="150224"/>
            <a:ext cx="4859382" cy="3255907"/>
          </a:xfrm>
          <a:prstGeom prst="rect">
            <a:avLst/>
          </a:prstGeom>
        </p:spPr>
      </p:pic>
      <p:sp>
        <p:nvSpPr>
          <p:cNvPr id="4" name="Rectangle 3"/>
          <p:cNvSpPr/>
          <p:nvPr/>
        </p:nvSpPr>
        <p:spPr>
          <a:xfrm>
            <a:off x="1706916" y="300447"/>
            <a:ext cx="3561735" cy="2736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dirty="0" smtClean="0">
              <a:solidFill>
                <a:srgbClr val="FF0000"/>
              </a:solidFill>
              <a:latin typeface="Times New Roman" pitchFamily="18" charset="0"/>
              <a:cs typeface="Times New Roman" pitchFamily="18" charset="0"/>
            </a:endParaRPr>
          </a:p>
          <a:p>
            <a:pPr algn="ctr"/>
            <a:r>
              <a:rPr lang="en-US" sz="1000" b="1" dirty="0" smtClean="0">
                <a:solidFill>
                  <a:schemeClr val="tx1"/>
                </a:solidFill>
                <a:latin typeface="Times New Roman" pitchFamily="18" charset="0"/>
                <a:cs typeface="Times New Roman" pitchFamily="18" charset="0"/>
              </a:rPr>
              <a:t>UỶ BAN NHÂN DÂN QUẬN 7</a:t>
            </a:r>
          </a:p>
          <a:p>
            <a:pPr algn="ctr"/>
            <a:r>
              <a:rPr lang="en-US" sz="1000" b="1" dirty="0" smtClean="0">
                <a:solidFill>
                  <a:schemeClr val="tx1"/>
                </a:solidFill>
                <a:latin typeface="Times New Roman" pitchFamily="18" charset="0"/>
                <a:cs typeface="Times New Roman" pitchFamily="18" charset="0"/>
              </a:rPr>
              <a:t>TRƯỜNG MẦM NON TÂN </a:t>
            </a:r>
            <a:r>
              <a:rPr lang="en-US" sz="1000" b="1" dirty="0">
                <a:solidFill>
                  <a:schemeClr val="tx1"/>
                </a:solidFill>
                <a:latin typeface="Times New Roman" pitchFamily="18" charset="0"/>
                <a:cs typeface="Times New Roman" pitchFamily="18" charset="0"/>
              </a:rPr>
              <a:t>H</a:t>
            </a:r>
            <a:r>
              <a:rPr lang="en-US" sz="1000" b="1" dirty="0" smtClean="0">
                <a:solidFill>
                  <a:schemeClr val="tx1"/>
                </a:solidFill>
                <a:latin typeface="Times New Roman" pitchFamily="18" charset="0"/>
                <a:cs typeface="Times New Roman" pitchFamily="18" charset="0"/>
              </a:rPr>
              <a:t>ƯNG</a:t>
            </a:r>
          </a:p>
          <a:p>
            <a:pPr algn="ctr"/>
            <a:endParaRPr lang="en-US" sz="1000" dirty="0" smtClean="0">
              <a:solidFill>
                <a:srgbClr val="FF0000"/>
              </a:solidFill>
              <a:latin typeface="Times New Roman" pitchFamily="18" charset="0"/>
              <a:cs typeface="Times New Roman" pitchFamily="18" charset="0"/>
            </a:endParaRPr>
          </a:p>
          <a:p>
            <a:pPr algn="ctr"/>
            <a:r>
              <a:rPr lang="en-US" sz="1000" b="1" dirty="0">
                <a:solidFill>
                  <a:srgbClr val="FF0066"/>
                </a:solidFill>
                <a:latin typeface="Times New Roman" pitchFamily="18" charset="0"/>
                <a:cs typeface="Times New Roman" pitchFamily="18" charset="0"/>
              </a:rPr>
              <a:t>TUYÊN TRUYỀN PHÁP LUẬT </a:t>
            </a:r>
            <a:endParaRPr lang="vi-VN" sz="1000" b="1" dirty="0" smtClean="0">
              <a:solidFill>
                <a:srgbClr val="FF0066"/>
              </a:solidFill>
              <a:latin typeface="Times New Roman" pitchFamily="18" charset="0"/>
              <a:cs typeface="Times New Roman" pitchFamily="18" charset="0"/>
            </a:endParaRPr>
          </a:p>
          <a:p>
            <a:pPr algn="ctr"/>
            <a:r>
              <a:rPr lang="en-US" sz="1000" b="1" dirty="0" smtClean="0">
                <a:solidFill>
                  <a:srgbClr val="FF0066"/>
                </a:solidFill>
                <a:latin typeface="Times New Roman" pitchFamily="18" charset="0"/>
                <a:cs typeface="Times New Roman" pitchFamily="18" charset="0"/>
              </a:rPr>
              <a:t>THÁNG 10</a:t>
            </a:r>
            <a:endParaRPr lang="vi-VN" sz="1000" b="1" dirty="0" smtClean="0">
              <a:solidFill>
                <a:srgbClr val="FF0066"/>
              </a:solidFill>
              <a:latin typeface="Times New Roman" pitchFamily="18" charset="0"/>
              <a:cs typeface="Times New Roman" pitchFamily="18" charset="0"/>
            </a:endParaRPr>
          </a:p>
          <a:p>
            <a:pPr algn="ctr"/>
            <a:r>
              <a:rPr lang="vi-VN" sz="1000" b="1" dirty="0" smtClean="0">
                <a:solidFill>
                  <a:srgbClr val="FF0000"/>
                </a:solidFill>
                <a:latin typeface="Times New Roman" pitchFamily="18" charset="0"/>
                <a:cs typeface="Times New Roman" pitchFamily="18" charset="0"/>
              </a:rPr>
              <a:t>Số: 1508/GDĐT-PC</a:t>
            </a:r>
          </a:p>
          <a:p>
            <a:pPr algn="ctr"/>
            <a:r>
              <a:rPr lang="vi-VN" sz="1000" b="1" dirty="0" smtClean="0">
                <a:solidFill>
                  <a:srgbClr val="FF0000"/>
                </a:solidFill>
                <a:latin typeface="Times New Roman" pitchFamily="18" charset="0"/>
                <a:cs typeface="Times New Roman" pitchFamily="18" charset="0"/>
              </a:rPr>
              <a:t>   Về việc tuyên truyền một số nội dung liên quan đến xử phạt vi phạm hành chính lĩnh vực giao thông đường bộ ( điều khiển xe trên đường mà trong máu hoặc hơi thở có nồng độ cồn và điều khiển xe vận chuyển hàng hóa vượt trọng tải cho phép)</a:t>
            </a:r>
            <a:endParaRPr lang="en-US" sz="1000" b="1" dirty="0" smtClean="0">
              <a:solidFill>
                <a:srgbClr val="FF0000"/>
              </a:solidFill>
              <a:latin typeface="Times New Roman" pitchFamily="18" charset="0"/>
              <a:cs typeface="Times New Roman" pitchFamily="18" charset="0"/>
            </a:endParaRPr>
          </a:p>
          <a:p>
            <a:pPr algn="ctr"/>
            <a:endParaRPr lang="vi-VN" sz="1000" i="1" dirty="0" smtClean="0">
              <a:solidFill>
                <a:srgbClr val="000099"/>
              </a:solidFill>
              <a:latin typeface="Times New Roman" pitchFamily="18" charset="0"/>
              <a:cs typeface="Times New Roman" pitchFamily="18" charset="0"/>
            </a:endParaRPr>
          </a:p>
          <a:p>
            <a:pPr algn="ctr"/>
            <a:r>
              <a:rPr lang="vi-VN" sz="1000" i="1" dirty="0" smtClean="0">
                <a:solidFill>
                  <a:srgbClr val="000099"/>
                </a:solidFill>
                <a:latin typeface="Times New Roman" pitchFamily="18" charset="0"/>
                <a:cs typeface="Times New Roman" pitchFamily="18" charset="0"/>
              </a:rPr>
              <a:t>                                      </a:t>
            </a:r>
            <a:r>
              <a:rPr lang="en-US" sz="1000" i="1" dirty="0" err="1" smtClean="0">
                <a:solidFill>
                  <a:srgbClr val="000099"/>
                </a:solidFill>
                <a:latin typeface="Times New Roman" pitchFamily="18" charset="0"/>
                <a:cs typeface="Times New Roman" pitchFamily="18" charset="0"/>
              </a:rPr>
              <a:t>Tân</a:t>
            </a:r>
            <a:r>
              <a:rPr lang="en-US" sz="1000" i="1" dirty="0" smtClean="0">
                <a:solidFill>
                  <a:srgbClr val="000099"/>
                </a:solidFill>
                <a:latin typeface="Times New Roman" pitchFamily="18" charset="0"/>
                <a:cs typeface="Times New Roman" pitchFamily="18" charset="0"/>
              </a:rPr>
              <a:t> </a:t>
            </a:r>
            <a:r>
              <a:rPr lang="en-US" sz="1000" i="1" dirty="0" err="1" smtClean="0">
                <a:solidFill>
                  <a:srgbClr val="000099"/>
                </a:solidFill>
                <a:latin typeface="Times New Roman" pitchFamily="18" charset="0"/>
                <a:cs typeface="Times New Roman" pitchFamily="18" charset="0"/>
              </a:rPr>
              <a:t>Hưng</a:t>
            </a:r>
            <a:r>
              <a:rPr lang="en-US" sz="1000" i="1" dirty="0" smtClean="0">
                <a:solidFill>
                  <a:srgbClr val="000099"/>
                </a:solidFill>
                <a:latin typeface="Times New Roman" pitchFamily="18" charset="0"/>
                <a:cs typeface="Times New Roman" pitchFamily="18" charset="0"/>
              </a:rPr>
              <a:t>, </a:t>
            </a:r>
            <a:r>
              <a:rPr lang="en-US" sz="1000" i="1" dirty="0" err="1" smtClean="0">
                <a:solidFill>
                  <a:srgbClr val="000099"/>
                </a:solidFill>
                <a:latin typeface="Times New Roman" pitchFamily="18" charset="0"/>
                <a:cs typeface="Times New Roman" pitchFamily="18" charset="0"/>
              </a:rPr>
              <a:t>Ngày</a:t>
            </a:r>
            <a:r>
              <a:rPr lang="en-US" sz="1000" i="1" dirty="0">
                <a:solidFill>
                  <a:srgbClr val="000099"/>
                </a:solidFill>
                <a:latin typeface="Times New Roman" pitchFamily="18" charset="0"/>
                <a:cs typeface="Times New Roman" pitchFamily="18" charset="0"/>
              </a:rPr>
              <a:t> 6</a:t>
            </a:r>
            <a:r>
              <a:rPr lang="en-US" sz="1000" i="1" dirty="0" smtClean="0">
                <a:solidFill>
                  <a:srgbClr val="000099"/>
                </a:solidFill>
                <a:latin typeface="Times New Roman" pitchFamily="18" charset="0"/>
                <a:cs typeface="Times New Roman" pitchFamily="18" charset="0"/>
              </a:rPr>
              <a:t> </a:t>
            </a:r>
            <a:r>
              <a:rPr lang="en-US" sz="1000" i="1" dirty="0" err="1" smtClean="0">
                <a:solidFill>
                  <a:srgbClr val="000099"/>
                </a:solidFill>
                <a:latin typeface="Times New Roman" pitchFamily="18" charset="0"/>
                <a:cs typeface="Times New Roman" pitchFamily="18" charset="0"/>
              </a:rPr>
              <a:t>tháng</a:t>
            </a:r>
            <a:r>
              <a:rPr lang="en-US" sz="1000" i="1" dirty="0" smtClean="0">
                <a:solidFill>
                  <a:srgbClr val="000099"/>
                </a:solidFill>
                <a:latin typeface="Times New Roman" pitchFamily="18" charset="0"/>
                <a:cs typeface="Times New Roman" pitchFamily="18" charset="0"/>
              </a:rPr>
              <a:t>  10  </a:t>
            </a:r>
            <a:r>
              <a:rPr lang="en-US" sz="1000" i="1" dirty="0" err="1" smtClean="0">
                <a:solidFill>
                  <a:srgbClr val="000099"/>
                </a:solidFill>
                <a:latin typeface="Times New Roman" pitchFamily="18" charset="0"/>
                <a:cs typeface="Times New Roman" pitchFamily="18" charset="0"/>
              </a:rPr>
              <a:t>năm</a:t>
            </a:r>
            <a:r>
              <a:rPr lang="en-US" sz="1000" i="1" dirty="0" smtClean="0">
                <a:solidFill>
                  <a:srgbClr val="000099"/>
                </a:solidFill>
                <a:latin typeface="Times New Roman" pitchFamily="18" charset="0"/>
                <a:cs typeface="Times New Roman" pitchFamily="18" charset="0"/>
              </a:rPr>
              <a:t> 202</a:t>
            </a:r>
            <a:r>
              <a:rPr lang="vi-VN" sz="1000" i="1" dirty="0" smtClean="0">
                <a:solidFill>
                  <a:srgbClr val="000099"/>
                </a:solidFill>
                <a:latin typeface="Times New Roman" pitchFamily="18" charset="0"/>
                <a:cs typeface="Times New Roman" pitchFamily="18" charset="0"/>
              </a:rPr>
              <a:t>3</a:t>
            </a:r>
            <a:r>
              <a:rPr lang="en-US" sz="1000" i="1" dirty="0" smtClean="0">
                <a:solidFill>
                  <a:srgbClr val="000099"/>
                </a:solidFill>
                <a:latin typeface="Times New Roman" pitchFamily="18" charset="0"/>
                <a:cs typeface="Times New Roman" pitchFamily="18" charset="0"/>
              </a:rPr>
              <a:t>  </a:t>
            </a:r>
            <a:endParaRPr lang="en-US" sz="1000" i="1" dirty="0">
              <a:solidFill>
                <a:srgbClr val="000099"/>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137" y="298946"/>
            <a:ext cx="4105898" cy="301752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4540" t="6105" r="4222" b="6947"/>
          <a:stretch/>
        </p:blipFill>
        <p:spPr>
          <a:xfrm>
            <a:off x="7389175" y="450670"/>
            <a:ext cx="2460143" cy="224028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68" y="3518673"/>
            <a:ext cx="3879111" cy="3037113"/>
          </a:xfrm>
          <a:prstGeom prst="rect">
            <a:avLst/>
          </a:prstGeom>
        </p:spPr>
      </p:pic>
      <p:pic>
        <p:nvPicPr>
          <p:cNvPr id="9" name="image1.png"/>
          <p:cNvPicPr/>
          <p:nvPr/>
        </p:nvPicPr>
        <p:blipFill rotWithShape="1">
          <a:blip r:embed="rId6" cstate="print"/>
          <a:srcRect l="13927" t="45551" r="8804" b="18457"/>
          <a:stretch/>
        </p:blipFill>
        <p:spPr bwMode="auto">
          <a:xfrm>
            <a:off x="535050" y="3850006"/>
            <a:ext cx="3090679" cy="2374446"/>
          </a:xfrm>
          <a:prstGeom prst="rect">
            <a:avLst/>
          </a:prstGeom>
          <a:ln>
            <a:noFill/>
          </a:ln>
          <a:extLst>
            <a:ext uri="{53640926-AAD7-44D8-BBD7-CCE9431645EC}">
              <a14:shadowObscured xmlns:a14="http://schemas.microsoft.com/office/drawing/2010/main"/>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5239" y="3518673"/>
            <a:ext cx="4311298" cy="303711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2034" y="3518671"/>
            <a:ext cx="4010852" cy="3037113"/>
          </a:xfrm>
          <a:prstGeom prst="rect">
            <a:avLst/>
          </a:prstGeom>
        </p:spPr>
      </p:pic>
      <p:pic>
        <p:nvPicPr>
          <p:cNvPr id="12" name="image2.png"/>
          <p:cNvPicPr/>
          <p:nvPr/>
        </p:nvPicPr>
        <p:blipFill rotWithShape="1">
          <a:blip r:embed="rId7" cstate="print"/>
          <a:srcRect l="13524" t="11363" r="9886" b="52739"/>
          <a:stretch/>
        </p:blipFill>
        <p:spPr bwMode="auto">
          <a:xfrm>
            <a:off x="4291172" y="3737465"/>
            <a:ext cx="3541351" cy="2599523"/>
          </a:xfrm>
          <a:prstGeom prst="rect">
            <a:avLst/>
          </a:prstGeom>
          <a:ln>
            <a:noFill/>
          </a:ln>
          <a:extLst>
            <a:ext uri="{53640926-AAD7-44D8-BBD7-CCE9431645EC}">
              <a14:shadowObscured xmlns:a14="http://schemas.microsoft.com/office/drawing/2010/main"/>
            </a:ext>
          </a:extLst>
        </p:spPr>
      </p:pic>
      <p:pic>
        <p:nvPicPr>
          <p:cNvPr id="13" name="image2.png"/>
          <p:cNvPicPr/>
          <p:nvPr/>
        </p:nvPicPr>
        <p:blipFill rotWithShape="1">
          <a:blip r:embed="rId7" cstate="print"/>
          <a:srcRect l="13528" t="53317" r="10268" b="7469"/>
          <a:stretch/>
        </p:blipFill>
        <p:spPr bwMode="auto">
          <a:xfrm>
            <a:off x="8496047" y="3737465"/>
            <a:ext cx="3260524" cy="2599523"/>
          </a:xfrm>
          <a:prstGeom prst="rect">
            <a:avLst/>
          </a:prstGeom>
          <a:ln>
            <a:noFill/>
          </a:ln>
          <a:extLst>
            <a:ext uri="{53640926-AAD7-44D8-BBD7-CCE9431645EC}">
              <a14:shadowObscured xmlns:a14="http://schemas.microsoft.com/office/drawing/2010/main"/>
            </a:ext>
          </a:extLst>
        </p:spPr>
      </p:pic>
      <p:sp>
        <p:nvSpPr>
          <p:cNvPr id="15" name="Rectangle 14"/>
          <p:cNvSpPr/>
          <p:nvPr/>
        </p:nvSpPr>
        <p:spPr>
          <a:xfrm>
            <a:off x="6776622" y="2704144"/>
            <a:ext cx="3787413" cy="1234440"/>
          </a:xfrm>
          <a:prstGeom prst="rect">
            <a:avLst/>
          </a:prstGeom>
        </p:spPr>
        <p:txBody>
          <a:bodyPr wrap="square">
            <a:spAutoFit/>
          </a:bodyPr>
          <a:lstStyle/>
          <a:p>
            <a:pPr algn="ctr"/>
            <a:r>
              <a:rPr lang="vi-VN" sz="1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Mã QR </a:t>
            </a:r>
            <a:r>
              <a:rPr lang="vi-VN" sz="1000" b="1" dirty="0">
                <a:solidFill>
                  <a:srgbClr val="FF0000"/>
                </a:solidFill>
                <a:latin typeface="Times New Roman" panose="02020603050405020304" pitchFamily="18" charset="0"/>
                <a:cs typeface="Times New Roman" panose="02020603050405020304" pitchFamily="18" charset="0"/>
              </a:rPr>
              <a:t> </a:t>
            </a:r>
            <a:r>
              <a:rPr lang="vi-VN" sz="1000" b="1" dirty="0" smtClean="0">
                <a:solidFill>
                  <a:srgbClr val="FF0000"/>
                </a:solidFill>
                <a:latin typeface="Times New Roman" panose="02020603050405020304" pitchFamily="18" charset="0"/>
                <a:cs typeface="Times New Roman" panose="02020603050405020304" pitchFamily="18" charset="0"/>
              </a:rPr>
              <a:t>Luật số </a:t>
            </a:r>
            <a:r>
              <a:rPr lang="vi-VN" sz="1000" b="1" dirty="0">
                <a:solidFill>
                  <a:srgbClr val="FF0000"/>
                </a:solidFill>
                <a:latin typeface="Times New Roman" pitchFamily="18" charset="0"/>
                <a:cs typeface="Times New Roman" pitchFamily="18" charset="0"/>
              </a:rPr>
              <a:t>Số: </a:t>
            </a:r>
            <a:r>
              <a:rPr lang="vi-VN" sz="1000" b="1" dirty="0" smtClean="0">
                <a:solidFill>
                  <a:srgbClr val="FF0000"/>
                </a:solidFill>
                <a:latin typeface="Times New Roman" pitchFamily="18" charset="0"/>
                <a:cs typeface="Times New Roman" pitchFamily="18" charset="0"/>
              </a:rPr>
              <a:t>1508/GDĐT-PC</a:t>
            </a:r>
            <a:endParaRPr lang="vi-VN" sz="1000" b="1" dirty="0">
              <a:solidFill>
                <a:srgbClr val="FF0000"/>
              </a:solidFill>
              <a:latin typeface="Times New Roman" pitchFamily="18" charset="0"/>
              <a:cs typeface="Times New Roman" pitchFamily="18" charset="0"/>
            </a:endParaRPr>
          </a:p>
          <a:p>
            <a:pPr algn="ctr"/>
            <a:r>
              <a:rPr lang="vi-VN" sz="1000" b="1" dirty="0" smtClean="0">
                <a:solidFill>
                  <a:srgbClr val="FF0000"/>
                </a:solidFill>
                <a:latin typeface="Times New Roman" panose="02020603050405020304" pitchFamily="18" charset="0"/>
                <a:cs typeface="Times New Roman" panose="02020603050405020304" pitchFamily="18" charset="0"/>
              </a:rPr>
              <a:t> </a:t>
            </a:r>
            <a:endParaRPr lang="en-US" sz="1000" b="1" i="1" dirty="0">
              <a:solidFill>
                <a:srgbClr val="FF0000"/>
              </a:solidFill>
              <a:latin typeface="Times New Roman" pitchFamily="18" charset="0"/>
              <a:cs typeface="Times New Roman" pitchFamily="18" charset="0"/>
            </a:endParaRPr>
          </a:p>
          <a:p>
            <a:pPr algn="ctr">
              <a:lnSpc>
                <a:spcPct val="107000"/>
              </a:lnSpc>
            </a:pPr>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8869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2881" y="0"/>
            <a:ext cx="12466321" cy="6858000"/>
            <a:chOff x="-182881" y="0"/>
            <a:chExt cx="12466321" cy="685800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1" y="0"/>
              <a:ext cx="12466321" cy="6858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778" t="8191" r="4413" b="14095"/>
            <a:stretch/>
          </p:blipFill>
          <p:spPr>
            <a:xfrm>
              <a:off x="1724297" y="287383"/>
              <a:ext cx="8085909" cy="6035040"/>
            </a:xfrm>
            <a:prstGeom prst="rect">
              <a:avLst/>
            </a:prstGeom>
          </p:spPr>
        </p:pic>
      </p:grpSp>
    </p:spTree>
    <p:extLst>
      <p:ext uri="{BB962C8B-B14F-4D97-AF65-F5344CB8AC3E}">
        <p14:creationId xmlns:p14="http://schemas.microsoft.com/office/powerpoint/2010/main" val="867859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82" y="59773"/>
            <a:ext cx="3848458" cy="3009997"/>
          </a:xfrm>
          <a:prstGeom prst="rect">
            <a:avLst/>
          </a:prstGeom>
        </p:spPr>
      </p:pic>
      <p:sp>
        <p:nvSpPr>
          <p:cNvPr id="6" name="Rectangle 5"/>
          <p:cNvSpPr/>
          <p:nvPr/>
        </p:nvSpPr>
        <p:spPr>
          <a:xfrm>
            <a:off x="680834" y="199600"/>
            <a:ext cx="2899954" cy="2070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dirty="0" smtClean="0">
              <a:solidFill>
                <a:srgbClr val="FF0000"/>
              </a:solidFill>
              <a:latin typeface="Times New Roman" pitchFamily="18" charset="0"/>
              <a:cs typeface="Times New Roman" pitchFamily="18" charset="0"/>
            </a:endParaRPr>
          </a:p>
          <a:p>
            <a:pPr algn="ctr"/>
            <a:r>
              <a:rPr lang="en-US" sz="1000" b="1" dirty="0" smtClean="0">
                <a:solidFill>
                  <a:srgbClr val="0070C0"/>
                </a:solidFill>
                <a:latin typeface="Times New Roman" pitchFamily="18" charset="0"/>
                <a:cs typeface="Times New Roman" pitchFamily="18" charset="0"/>
              </a:rPr>
              <a:t>UỶ BAN NHÂN DÂN QUẬN 7</a:t>
            </a:r>
          </a:p>
          <a:p>
            <a:pPr algn="ctr"/>
            <a:r>
              <a:rPr lang="en-US" sz="1000" b="1" dirty="0" smtClean="0">
                <a:solidFill>
                  <a:srgbClr val="0070C0"/>
                </a:solidFill>
                <a:latin typeface="Times New Roman" pitchFamily="18" charset="0"/>
                <a:cs typeface="Times New Roman" pitchFamily="18" charset="0"/>
              </a:rPr>
              <a:t>TRƯỜNG MẦM NON TÂN </a:t>
            </a:r>
            <a:r>
              <a:rPr lang="en-US" sz="1000" b="1" dirty="0">
                <a:solidFill>
                  <a:srgbClr val="0070C0"/>
                </a:solidFill>
                <a:latin typeface="Times New Roman" pitchFamily="18" charset="0"/>
                <a:cs typeface="Times New Roman" pitchFamily="18" charset="0"/>
              </a:rPr>
              <a:t>H</a:t>
            </a:r>
            <a:r>
              <a:rPr lang="en-US" sz="1000" b="1" dirty="0" smtClean="0">
                <a:solidFill>
                  <a:srgbClr val="0070C0"/>
                </a:solidFill>
                <a:latin typeface="Times New Roman" pitchFamily="18" charset="0"/>
                <a:cs typeface="Times New Roman" pitchFamily="18" charset="0"/>
              </a:rPr>
              <a:t>ƯNG</a:t>
            </a:r>
          </a:p>
          <a:p>
            <a:pPr algn="ctr"/>
            <a:endParaRPr lang="en-US" sz="1000" dirty="0" smtClean="0">
              <a:solidFill>
                <a:srgbClr val="FF0000"/>
              </a:solidFill>
              <a:latin typeface="Times New Roman" pitchFamily="18" charset="0"/>
              <a:cs typeface="Times New Roman" pitchFamily="18" charset="0"/>
            </a:endParaRPr>
          </a:p>
          <a:p>
            <a:pPr algn="ctr"/>
            <a:r>
              <a:rPr lang="en-US" sz="1000" b="1" dirty="0">
                <a:solidFill>
                  <a:srgbClr val="FF0066"/>
                </a:solidFill>
                <a:latin typeface="Times New Roman" pitchFamily="18" charset="0"/>
                <a:cs typeface="Times New Roman" pitchFamily="18" charset="0"/>
              </a:rPr>
              <a:t>TUYÊN TRUYỀN PHÁP LUẬT </a:t>
            </a:r>
            <a:endParaRPr lang="vi-VN" sz="1000" b="1" dirty="0" smtClean="0">
              <a:solidFill>
                <a:srgbClr val="FF0066"/>
              </a:solidFill>
              <a:latin typeface="Times New Roman" pitchFamily="18" charset="0"/>
              <a:cs typeface="Times New Roman" pitchFamily="18" charset="0"/>
            </a:endParaRPr>
          </a:p>
          <a:p>
            <a:pPr algn="ctr"/>
            <a:r>
              <a:rPr lang="en-US" sz="1000" b="1" dirty="0" smtClean="0">
                <a:solidFill>
                  <a:srgbClr val="FF0066"/>
                </a:solidFill>
                <a:latin typeface="Times New Roman" pitchFamily="18" charset="0"/>
                <a:cs typeface="Times New Roman" pitchFamily="18" charset="0"/>
              </a:rPr>
              <a:t>THÁNG 10</a:t>
            </a:r>
          </a:p>
          <a:p>
            <a:pPr algn="ctr"/>
            <a:endParaRPr lang="en-US" sz="1000" dirty="0">
              <a:solidFill>
                <a:srgbClr val="FF0000"/>
              </a:solidFill>
              <a:latin typeface="Times New Roman" pitchFamily="18" charset="0"/>
              <a:cs typeface="Times New Roman" pitchFamily="18" charset="0"/>
            </a:endParaRPr>
          </a:p>
          <a:p>
            <a:pPr algn="ctr"/>
            <a:r>
              <a:rPr lang="en-US" sz="1000" b="1" dirty="0" smtClean="0"/>
              <a:t>Ý </a:t>
            </a:r>
            <a:r>
              <a:rPr lang="en-US" sz="1000" b="1" dirty="0" smtClean="0">
                <a:solidFill>
                  <a:srgbClr val="FF0000"/>
                </a:solidFill>
                <a:latin typeface="Times New Roman" panose="02020603050405020304" pitchFamily="18" charset="0"/>
                <a:cs typeface="Times New Roman" panose="02020603050405020304" pitchFamily="18" charset="0"/>
              </a:rPr>
              <a:t> </a:t>
            </a:r>
            <a:r>
              <a:rPr lang="vi-VN" sz="1000" b="1" dirty="0" smtClean="0">
                <a:solidFill>
                  <a:srgbClr val="FF0000"/>
                </a:solidFill>
                <a:latin typeface="Times New Roman" panose="02020603050405020304" pitchFamily="18" charset="0"/>
                <a:cs typeface="Times New Roman" panose="02020603050405020304" pitchFamily="18" charset="0"/>
              </a:rPr>
              <a:t>Số: 1509/GDĐT – PC</a:t>
            </a:r>
          </a:p>
          <a:p>
            <a:pPr algn="ctr"/>
            <a:r>
              <a:rPr lang="vi-VN" sz="1000" b="1" dirty="0" smtClean="0">
                <a:solidFill>
                  <a:srgbClr val="FF0000"/>
                </a:solidFill>
                <a:latin typeface="Times New Roman" panose="02020603050405020304" pitchFamily="18" charset="0"/>
                <a:cs typeface="Times New Roman" panose="02020603050405020304" pitchFamily="18" charset="0"/>
              </a:rPr>
              <a:t>Về việc tuyên truyền một số nội dung liên quan đến việc lập vi bằng</a:t>
            </a:r>
            <a:endParaRPr lang="en-US" sz="1000" b="1" dirty="0" smtClean="0">
              <a:solidFill>
                <a:srgbClr val="FF0000"/>
              </a:solidFill>
              <a:latin typeface="Times New Roman" pitchFamily="18" charset="0"/>
              <a:cs typeface="Times New Roman" pitchFamily="18" charset="0"/>
            </a:endParaRPr>
          </a:p>
          <a:p>
            <a:pPr algn="ctr"/>
            <a:endParaRPr lang="vi-VN" sz="1000" i="1" dirty="0" smtClean="0">
              <a:solidFill>
                <a:srgbClr val="000099"/>
              </a:solidFill>
              <a:latin typeface="Times New Roman" pitchFamily="18" charset="0"/>
              <a:cs typeface="Times New Roman" pitchFamily="18" charset="0"/>
            </a:endParaRPr>
          </a:p>
          <a:p>
            <a:pPr algn="ctr"/>
            <a:r>
              <a:rPr lang="vi-VN" sz="1000" i="1" dirty="0">
                <a:solidFill>
                  <a:srgbClr val="000099"/>
                </a:solidFill>
                <a:latin typeface="Times New Roman" pitchFamily="18" charset="0"/>
                <a:cs typeface="Times New Roman" pitchFamily="18" charset="0"/>
              </a:rPr>
              <a:t> </a:t>
            </a:r>
            <a:r>
              <a:rPr lang="vi-VN" sz="1000" i="1" dirty="0" smtClean="0">
                <a:solidFill>
                  <a:srgbClr val="000099"/>
                </a:solidFill>
                <a:latin typeface="Times New Roman" pitchFamily="18" charset="0"/>
                <a:cs typeface="Times New Roman" pitchFamily="18" charset="0"/>
              </a:rPr>
              <a:t>                    </a:t>
            </a:r>
            <a:r>
              <a:rPr lang="en-US" sz="1000" i="1" dirty="0" err="1" smtClean="0">
                <a:solidFill>
                  <a:srgbClr val="000099"/>
                </a:solidFill>
                <a:latin typeface="Times New Roman" pitchFamily="18" charset="0"/>
                <a:cs typeface="Times New Roman" pitchFamily="18" charset="0"/>
              </a:rPr>
              <a:t>Tân</a:t>
            </a:r>
            <a:r>
              <a:rPr lang="en-US" sz="1000" i="1" dirty="0" smtClean="0">
                <a:solidFill>
                  <a:srgbClr val="000099"/>
                </a:solidFill>
                <a:latin typeface="Times New Roman" pitchFamily="18" charset="0"/>
                <a:cs typeface="Times New Roman" pitchFamily="18" charset="0"/>
              </a:rPr>
              <a:t> </a:t>
            </a:r>
            <a:r>
              <a:rPr lang="en-US" sz="1000" i="1" dirty="0" err="1" smtClean="0">
                <a:solidFill>
                  <a:srgbClr val="000099"/>
                </a:solidFill>
                <a:latin typeface="Times New Roman" pitchFamily="18" charset="0"/>
                <a:cs typeface="Times New Roman" pitchFamily="18" charset="0"/>
              </a:rPr>
              <a:t>Hưng</a:t>
            </a:r>
            <a:r>
              <a:rPr lang="en-US" sz="1000" i="1" dirty="0" smtClean="0">
                <a:solidFill>
                  <a:srgbClr val="000099"/>
                </a:solidFill>
                <a:latin typeface="Times New Roman" pitchFamily="18" charset="0"/>
                <a:cs typeface="Times New Roman" pitchFamily="18" charset="0"/>
              </a:rPr>
              <a:t>, </a:t>
            </a:r>
            <a:r>
              <a:rPr lang="en-US" sz="1000" i="1" dirty="0" err="1" smtClean="0">
                <a:solidFill>
                  <a:srgbClr val="000099"/>
                </a:solidFill>
                <a:latin typeface="Times New Roman" pitchFamily="18" charset="0"/>
                <a:cs typeface="Times New Roman" pitchFamily="18" charset="0"/>
              </a:rPr>
              <a:t>Ngày</a:t>
            </a:r>
            <a:r>
              <a:rPr lang="en-US" sz="1000" i="1" dirty="0">
                <a:solidFill>
                  <a:srgbClr val="000099"/>
                </a:solidFill>
                <a:latin typeface="Times New Roman" pitchFamily="18" charset="0"/>
                <a:cs typeface="Times New Roman" pitchFamily="18" charset="0"/>
              </a:rPr>
              <a:t> 6</a:t>
            </a:r>
            <a:r>
              <a:rPr lang="en-US" sz="1000" i="1" dirty="0" smtClean="0">
                <a:solidFill>
                  <a:srgbClr val="000099"/>
                </a:solidFill>
                <a:latin typeface="Times New Roman" pitchFamily="18" charset="0"/>
                <a:cs typeface="Times New Roman" pitchFamily="18" charset="0"/>
              </a:rPr>
              <a:t> </a:t>
            </a:r>
            <a:r>
              <a:rPr lang="en-US" sz="1000" i="1" dirty="0" err="1" smtClean="0">
                <a:solidFill>
                  <a:srgbClr val="000099"/>
                </a:solidFill>
                <a:latin typeface="Times New Roman" pitchFamily="18" charset="0"/>
                <a:cs typeface="Times New Roman" pitchFamily="18" charset="0"/>
              </a:rPr>
              <a:t>tháng</a:t>
            </a:r>
            <a:r>
              <a:rPr lang="en-US" sz="1000" i="1" dirty="0" smtClean="0">
                <a:solidFill>
                  <a:srgbClr val="000099"/>
                </a:solidFill>
                <a:latin typeface="Times New Roman" pitchFamily="18" charset="0"/>
                <a:cs typeface="Times New Roman" pitchFamily="18" charset="0"/>
              </a:rPr>
              <a:t> 10  </a:t>
            </a:r>
            <a:r>
              <a:rPr lang="en-US" sz="1000" i="1" dirty="0" err="1" smtClean="0">
                <a:solidFill>
                  <a:srgbClr val="000099"/>
                </a:solidFill>
                <a:latin typeface="Times New Roman" pitchFamily="18" charset="0"/>
                <a:cs typeface="Times New Roman" pitchFamily="18" charset="0"/>
              </a:rPr>
              <a:t>năm</a:t>
            </a:r>
            <a:r>
              <a:rPr lang="en-US" sz="1000" i="1" dirty="0" smtClean="0">
                <a:solidFill>
                  <a:srgbClr val="000099"/>
                </a:solidFill>
                <a:latin typeface="Times New Roman" pitchFamily="18" charset="0"/>
                <a:cs typeface="Times New Roman" pitchFamily="18" charset="0"/>
              </a:rPr>
              <a:t> 202</a:t>
            </a:r>
            <a:r>
              <a:rPr lang="vi-VN" sz="1000" i="1" dirty="0" smtClean="0">
                <a:solidFill>
                  <a:srgbClr val="000099"/>
                </a:solidFill>
                <a:latin typeface="Times New Roman" pitchFamily="18" charset="0"/>
                <a:cs typeface="Times New Roman" pitchFamily="18" charset="0"/>
              </a:rPr>
              <a:t>3</a:t>
            </a:r>
            <a:r>
              <a:rPr lang="en-US" sz="1000" i="1" dirty="0" smtClean="0">
                <a:solidFill>
                  <a:srgbClr val="000099"/>
                </a:solidFill>
                <a:latin typeface="Times New Roman" pitchFamily="18" charset="0"/>
                <a:cs typeface="Times New Roman" pitchFamily="18" charset="0"/>
              </a:rPr>
              <a:t> </a:t>
            </a:r>
            <a:endParaRPr lang="en-US" sz="1000" i="1" dirty="0">
              <a:solidFill>
                <a:srgbClr val="000099"/>
              </a:solidFill>
              <a:latin typeface="Times New Roman" pitchFamily="18" charset="0"/>
              <a:cs typeface="Times New Roman"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325" y="59773"/>
            <a:ext cx="3848458" cy="301752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0262" y="280375"/>
            <a:ext cx="3030583" cy="210965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6068" y="59773"/>
            <a:ext cx="3848458" cy="303110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582" y="3451761"/>
            <a:ext cx="3848458" cy="315804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6068" y="3475114"/>
            <a:ext cx="3848458" cy="313469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1324" y="3451760"/>
            <a:ext cx="3848458" cy="3158046"/>
          </a:xfrm>
          <a:prstGeom prst="rect">
            <a:avLst/>
          </a:prstGeom>
        </p:spPr>
      </p:pic>
      <p:sp>
        <p:nvSpPr>
          <p:cNvPr id="14" name="Rectangle 13"/>
          <p:cNvSpPr/>
          <p:nvPr/>
        </p:nvSpPr>
        <p:spPr>
          <a:xfrm>
            <a:off x="8391869" y="2255165"/>
            <a:ext cx="3496855" cy="796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000" b="1" dirty="0" smtClean="0">
                <a:solidFill>
                  <a:srgbClr val="FF0000"/>
                </a:solidFill>
                <a:latin typeface="Times New Roman" panose="02020603050405020304" pitchFamily="18" charset="0"/>
                <a:cs typeface="Times New Roman" panose="02020603050405020304" pitchFamily="18" charset="0"/>
              </a:rPr>
              <a:t>          </a:t>
            </a:r>
            <a:r>
              <a:rPr lang="en-US" sz="1000" b="1" dirty="0" err="1" smtClean="0">
                <a:solidFill>
                  <a:srgbClr val="FF0000"/>
                </a:solidFill>
                <a:latin typeface="Times New Roman" panose="02020603050405020304" pitchFamily="18" charset="0"/>
                <a:cs typeface="Times New Roman" panose="02020603050405020304" pitchFamily="18" charset="0"/>
              </a:rPr>
              <a:t>Điều</a:t>
            </a:r>
            <a:r>
              <a:rPr lang="en-US" sz="1000" b="1" dirty="0" smtClean="0">
                <a:solidFill>
                  <a:srgbClr val="FF0000"/>
                </a:solidFill>
                <a:latin typeface="Times New Roman" panose="02020603050405020304" pitchFamily="18" charset="0"/>
                <a:cs typeface="Times New Roman" panose="02020603050405020304" pitchFamily="18" charset="0"/>
              </a:rPr>
              <a:t> </a:t>
            </a:r>
            <a:r>
              <a:rPr lang="en-US" sz="1000" b="1" dirty="0">
                <a:solidFill>
                  <a:srgbClr val="FF0000"/>
                </a:solidFill>
                <a:latin typeface="Times New Roman" panose="02020603050405020304" pitchFamily="18" charset="0"/>
                <a:cs typeface="Times New Roman" panose="02020603050405020304" pitchFamily="18" charset="0"/>
              </a:rPr>
              <a:t>36. </a:t>
            </a:r>
            <a:r>
              <a:rPr lang="en-US" sz="1000" b="1" dirty="0" err="1">
                <a:solidFill>
                  <a:srgbClr val="FF0000"/>
                </a:solidFill>
                <a:latin typeface="Times New Roman" panose="02020603050405020304" pitchFamily="18" charset="0"/>
                <a:cs typeface="Times New Roman" panose="02020603050405020304" pitchFamily="18" charset="0"/>
              </a:rPr>
              <a:t>Thẩm</a:t>
            </a:r>
            <a:r>
              <a:rPr lang="en-US" sz="1000" b="1" dirty="0">
                <a:solidFill>
                  <a:srgbClr val="FF0000"/>
                </a:solidFill>
                <a:latin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cs typeface="Times New Roman" panose="02020603050405020304" pitchFamily="18" charset="0"/>
              </a:rPr>
              <a:t>quyền</a:t>
            </a:r>
            <a:r>
              <a:rPr lang="en-US" sz="1000" b="1" dirty="0">
                <a:solidFill>
                  <a:srgbClr val="FF0000"/>
                </a:solidFill>
                <a:latin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cs typeface="Times New Roman" panose="02020603050405020304" pitchFamily="18" charset="0"/>
              </a:rPr>
              <a:t>phạm</a:t>
            </a:r>
            <a:r>
              <a:rPr lang="en-US" sz="1000" b="1" dirty="0">
                <a:solidFill>
                  <a:srgbClr val="FF0000"/>
                </a:solidFill>
                <a:latin typeface="Times New Roman" panose="02020603050405020304" pitchFamily="18" charset="0"/>
                <a:cs typeface="Times New Roman" panose="02020603050405020304" pitchFamily="18" charset="0"/>
              </a:rPr>
              <a:t> vi </a:t>
            </a:r>
            <a:r>
              <a:rPr lang="en-US" sz="1000" b="1" dirty="0" err="1">
                <a:solidFill>
                  <a:srgbClr val="FF0000"/>
                </a:solidFill>
                <a:latin typeface="Times New Roman" panose="02020603050405020304" pitchFamily="18" charset="0"/>
                <a:cs typeface="Times New Roman" panose="02020603050405020304" pitchFamily="18" charset="0"/>
              </a:rPr>
              <a:t>lập</a:t>
            </a:r>
            <a:r>
              <a:rPr lang="en-US" sz="1000" b="1" dirty="0">
                <a:solidFill>
                  <a:srgbClr val="FF0000"/>
                </a:solidFill>
                <a:latin typeface="Times New Roman" panose="02020603050405020304" pitchFamily="18" charset="0"/>
                <a:cs typeface="Times New Roman" panose="02020603050405020304" pitchFamily="18" charset="0"/>
              </a:rPr>
              <a:t> vi </a:t>
            </a:r>
            <a:r>
              <a:rPr lang="en-US" sz="1000" b="1" dirty="0" err="1">
                <a:solidFill>
                  <a:srgbClr val="FF0000"/>
                </a:solidFill>
                <a:latin typeface="Times New Roman" panose="02020603050405020304" pitchFamily="18" charset="0"/>
                <a:cs typeface="Times New Roman" panose="02020603050405020304" pitchFamily="18" charset="0"/>
              </a:rPr>
              <a:t>bằng</a:t>
            </a:r>
            <a:r>
              <a:rPr lang="en-US" sz="1000" b="1" dirty="0">
                <a:solidFill>
                  <a:srgbClr val="FF0000"/>
                </a:solidFill>
                <a:latin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cs typeface="Times New Roman" panose="02020603050405020304" pitchFamily="18" charset="0"/>
              </a:rPr>
              <a:t>giá</a:t>
            </a:r>
            <a:r>
              <a:rPr lang="en-US" sz="1000" b="1" dirty="0">
                <a:solidFill>
                  <a:srgbClr val="FF0000"/>
                </a:solidFill>
                <a:latin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cs typeface="Times New Roman" panose="02020603050405020304" pitchFamily="18" charset="0"/>
              </a:rPr>
              <a:t>trị</a:t>
            </a:r>
            <a:r>
              <a:rPr lang="en-US" sz="1000" b="1" dirty="0">
                <a:solidFill>
                  <a:srgbClr val="FF0000"/>
                </a:solidFill>
                <a:latin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cs typeface="Times New Roman" panose="02020603050405020304" pitchFamily="18" charset="0"/>
              </a:rPr>
              <a:t>pháp</a:t>
            </a:r>
            <a:r>
              <a:rPr lang="en-US" sz="1000" b="1" dirty="0">
                <a:solidFill>
                  <a:srgbClr val="FF0000"/>
                </a:solidFill>
                <a:latin typeface="Times New Roman" panose="02020603050405020304" pitchFamily="18" charset="0"/>
                <a:cs typeface="Times New Roman" panose="02020603050405020304" pitchFamily="18" charset="0"/>
              </a:rPr>
              <a:t> </a:t>
            </a:r>
            <a:r>
              <a:rPr lang="vi-VN" sz="1000" b="1" dirty="0" smtClean="0">
                <a:solidFill>
                  <a:srgbClr val="FF0000"/>
                </a:solidFill>
                <a:latin typeface="Times New Roman" panose="02020603050405020304" pitchFamily="18" charset="0"/>
                <a:cs typeface="Times New Roman" panose="02020603050405020304" pitchFamily="18" charset="0"/>
              </a:rPr>
              <a:t>          </a:t>
            </a:r>
            <a:r>
              <a:rPr lang="en-US" sz="1000" b="1" dirty="0" err="1" smtClean="0">
                <a:solidFill>
                  <a:srgbClr val="FF0000"/>
                </a:solidFill>
                <a:latin typeface="Times New Roman" panose="02020603050405020304" pitchFamily="18" charset="0"/>
                <a:cs typeface="Times New Roman" panose="02020603050405020304" pitchFamily="18" charset="0"/>
              </a:rPr>
              <a:t>lý</a:t>
            </a:r>
            <a:r>
              <a:rPr lang="en-US" sz="1000" b="1" dirty="0" smtClean="0">
                <a:solidFill>
                  <a:srgbClr val="FF0000"/>
                </a:solidFill>
                <a:latin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cs typeface="Times New Roman" panose="02020603050405020304" pitchFamily="18" charset="0"/>
              </a:rPr>
              <a:t>của</a:t>
            </a:r>
            <a:r>
              <a:rPr lang="en-US" sz="1000" b="1" dirty="0">
                <a:solidFill>
                  <a:srgbClr val="FF0000"/>
                </a:solidFill>
                <a:latin typeface="Times New Roman" panose="02020603050405020304" pitchFamily="18" charset="0"/>
                <a:cs typeface="Times New Roman" panose="02020603050405020304" pitchFamily="18" charset="0"/>
              </a:rPr>
              <a:t> vi </a:t>
            </a:r>
            <a:r>
              <a:rPr lang="en-US" sz="1000" b="1" dirty="0" err="1">
                <a:solidFill>
                  <a:srgbClr val="FF0000"/>
                </a:solidFill>
                <a:latin typeface="Times New Roman" panose="02020603050405020304" pitchFamily="18" charset="0"/>
                <a:cs typeface="Times New Roman" panose="02020603050405020304" pitchFamily="18" charset="0"/>
              </a:rPr>
              <a:t>bằng</a:t>
            </a:r>
            <a:endParaRPr lang="en-US" sz="1000" b="1" dirty="0">
              <a:solidFill>
                <a:srgbClr val="FF0000"/>
              </a:solidFill>
              <a:latin typeface="Times New Roman" panose="02020603050405020304" pitchFamily="18" charset="0"/>
              <a:cs typeface="Times New Roman" panose="02020603050405020304" pitchFamily="18" charset="0"/>
            </a:endParaRPr>
          </a:p>
          <a:p>
            <a:r>
              <a:rPr lang="en-US" sz="1000" dirty="0">
                <a:solidFill>
                  <a:schemeClr val="tx1"/>
                </a:solidFill>
                <a:latin typeface="Times New Roman" panose="02020603050405020304" pitchFamily="18" charset="0"/>
                <a:cs typeface="Times New Roman" panose="02020603050405020304" pitchFamily="18" charset="0"/>
              </a:rPr>
              <a:t>1. </a:t>
            </a:r>
            <a:r>
              <a:rPr lang="en-US" sz="1000" dirty="0" err="1">
                <a:solidFill>
                  <a:schemeClr val="tx1"/>
                </a:solidFill>
                <a:latin typeface="Times New Roman" panose="02020603050405020304" pitchFamily="18" charset="0"/>
                <a:cs typeface="Times New Roman" panose="02020603050405020304" pitchFamily="18" charset="0"/>
              </a:rPr>
              <a:t>Thừa</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phát</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lại</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được</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lập</a:t>
            </a:r>
            <a:r>
              <a:rPr lang="en-US" sz="1000" dirty="0">
                <a:solidFill>
                  <a:schemeClr val="tx1"/>
                </a:solidFill>
                <a:latin typeface="Times New Roman" panose="02020603050405020304" pitchFamily="18" charset="0"/>
                <a:cs typeface="Times New Roman" panose="02020603050405020304" pitchFamily="18" charset="0"/>
              </a:rPr>
              <a:t> vi </a:t>
            </a:r>
            <a:r>
              <a:rPr lang="en-US" sz="1000" dirty="0" err="1">
                <a:solidFill>
                  <a:schemeClr val="tx1"/>
                </a:solidFill>
                <a:latin typeface="Times New Roman" panose="02020603050405020304" pitchFamily="18" charset="0"/>
                <a:cs typeface="Times New Roman" panose="02020603050405020304" pitchFamily="18" charset="0"/>
              </a:rPr>
              <a:t>bằng</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ghi</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nhận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các</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sự</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kiện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hành</a:t>
            </a:r>
            <a:r>
              <a:rPr lang="en-US" sz="1000" dirty="0">
                <a:solidFill>
                  <a:schemeClr val="tx1"/>
                </a:solidFill>
                <a:latin typeface="Times New Roman" panose="02020603050405020304" pitchFamily="18" charset="0"/>
                <a:cs typeface="Times New Roman" panose="02020603050405020304" pitchFamily="18" charset="0"/>
              </a:rPr>
              <a:t> vi </a:t>
            </a:r>
            <a:r>
              <a:rPr lang="en-US" sz="1000" dirty="0" err="1">
                <a:solidFill>
                  <a:schemeClr val="tx1"/>
                </a:solidFill>
                <a:latin typeface="Times New Roman" panose="02020603050405020304" pitchFamily="18" charset="0"/>
                <a:cs typeface="Times New Roman" panose="02020603050405020304" pitchFamily="18" charset="0"/>
              </a:rPr>
              <a:t>có</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thật</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theo</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yêu</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cầu</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của</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cơ</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quan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tổ</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chức</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cá</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nhân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trong</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phạm</a:t>
            </a:r>
            <a:r>
              <a:rPr lang="en-US" sz="1000" dirty="0">
                <a:solidFill>
                  <a:schemeClr val="tx1"/>
                </a:solidFill>
                <a:latin typeface="Times New Roman" panose="02020603050405020304" pitchFamily="18" charset="0"/>
                <a:cs typeface="Times New Roman" panose="02020603050405020304" pitchFamily="18" charset="0"/>
              </a:rPr>
              <a:t> vi </a:t>
            </a:r>
            <a:r>
              <a:rPr lang="en-US" sz="1000" dirty="0" err="1">
                <a:solidFill>
                  <a:schemeClr val="tx1"/>
                </a:solidFill>
                <a:latin typeface="Times New Roman" panose="02020603050405020304" pitchFamily="18" charset="0"/>
                <a:cs typeface="Times New Roman" panose="02020603050405020304" pitchFamily="18" charset="0"/>
              </a:rPr>
              <a:t>toàn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quốc</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trừ</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các</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trường</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hợp</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quy</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định</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tại</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Điều</a:t>
            </a:r>
            <a:r>
              <a:rPr lang="en-US" sz="1000" dirty="0">
                <a:solidFill>
                  <a:schemeClr val="tx1"/>
                </a:solidFill>
                <a:latin typeface="Times New Roman" panose="02020603050405020304" pitchFamily="18" charset="0"/>
                <a:cs typeface="Times New Roman" panose="02020603050405020304" pitchFamily="18" charset="0"/>
              </a:rPr>
              <a:t> 37 </a:t>
            </a:r>
            <a:r>
              <a:rPr lang="en-US" sz="1000" dirty="0" err="1">
                <a:solidFill>
                  <a:schemeClr val="tx1"/>
                </a:solidFill>
                <a:latin typeface="Times New Roman" panose="02020603050405020304" pitchFamily="18" charset="0"/>
                <a:cs typeface="Times New Roman" panose="02020603050405020304" pitchFamily="18" charset="0"/>
              </a:rPr>
              <a:t>của</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Nghị</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định</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này</a:t>
            </a:r>
            <a:r>
              <a:rPr lang="en-US" sz="1000" dirty="0">
                <a:solidFill>
                  <a:schemeClr val="tx1"/>
                </a:solidFill>
                <a:latin typeface="Times New Roman" panose="02020603050405020304" pitchFamily="18" charset="0"/>
                <a:cs typeface="Times New Roman" panose="02020603050405020304" pitchFamily="18" charset="0"/>
              </a:rPr>
              <a:t>.</a:t>
            </a:r>
          </a:p>
          <a:p>
            <a:r>
              <a:rPr lang="en-US" sz="1000" dirty="0">
                <a:solidFill>
                  <a:schemeClr val="tx1"/>
                </a:solidFill>
                <a:latin typeface="Times New Roman" panose="02020603050405020304" pitchFamily="18" charset="0"/>
                <a:cs typeface="Times New Roman" panose="02020603050405020304" pitchFamily="18" charset="0"/>
              </a:rPr>
              <a:t>2. Vi </a:t>
            </a:r>
            <a:r>
              <a:rPr lang="en-US" sz="1000" dirty="0" err="1">
                <a:solidFill>
                  <a:schemeClr val="tx1"/>
                </a:solidFill>
                <a:latin typeface="Times New Roman" panose="02020603050405020304" pitchFamily="18" charset="0"/>
                <a:cs typeface="Times New Roman" panose="02020603050405020304" pitchFamily="18" charset="0"/>
              </a:rPr>
              <a:t>bằng</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không</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thay</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thế</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văn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bản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công</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chứng</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văn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bản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chứng</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thực</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văn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bản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hành</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chính</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khác</a:t>
            </a:r>
            <a:r>
              <a:rPr lang="en-US" sz="1000" dirty="0">
                <a:solidFill>
                  <a:schemeClr val="tx1"/>
                </a:solidFill>
                <a:latin typeface="Times New Roman" panose="02020603050405020304" pitchFamily="18" charset="0"/>
                <a:cs typeface="Times New Roman" panose="02020603050405020304" pitchFamily="18" charset="0"/>
              </a:rPr>
              <a:t>.</a:t>
            </a:r>
          </a:p>
          <a:p>
            <a:r>
              <a:rPr lang="en-US" sz="1000" dirty="0">
                <a:solidFill>
                  <a:schemeClr val="tx1"/>
                </a:solidFill>
                <a:latin typeface="Times New Roman" panose="02020603050405020304" pitchFamily="18" charset="0"/>
                <a:cs typeface="Times New Roman" panose="02020603050405020304" pitchFamily="18" charset="0"/>
              </a:rPr>
              <a:t>3. Vi </a:t>
            </a:r>
            <a:r>
              <a:rPr lang="en-US" sz="1000" dirty="0" err="1">
                <a:solidFill>
                  <a:schemeClr val="tx1"/>
                </a:solidFill>
                <a:latin typeface="Times New Roman" panose="02020603050405020304" pitchFamily="18" charset="0"/>
                <a:cs typeface="Times New Roman" panose="02020603050405020304" pitchFamily="18" charset="0"/>
              </a:rPr>
              <a:t>bằng</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là</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nguồn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chứng</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cứ</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để</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Tòa</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án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xem</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xét</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khi</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giải</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quyết</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vụ</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việc</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dân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sự</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và</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hành</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chính</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theo</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quy</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định</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của</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pháp</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luật</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là</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căn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cứ</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để</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thực</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hiện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giao</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dịch</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giữa</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các</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cơ</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quan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tổ</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chức</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cá</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nhân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theo</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quy</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định</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của</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pháp</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luật</a:t>
            </a:r>
            <a:r>
              <a:rPr lang="en-US" sz="1000" dirty="0">
                <a:solidFill>
                  <a:schemeClr val="tx1"/>
                </a:solidFill>
                <a:latin typeface="Times New Roman" panose="02020603050405020304" pitchFamily="18" charset="0"/>
                <a:cs typeface="Times New Roman" panose="02020603050405020304" pitchFamily="18" charset="0"/>
              </a:rPr>
              <a:t>.</a:t>
            </a:r>
          </a:p>
          <a:p>
            <a:r>
              <a:rPr lang="en-US" sz="1000" dirty="0">
                <a:solidFill>
                  <a:schemeClr val="tx1"/>
                </a:solidFill>
                <a:latin typeface="Times New Roman" panose="02020603050405020304" pitchFamily="18" charset="0"/>
                <a:cs typeface="Times New Roman" panose="02020603050405020304" pitchFamily="18" charset="0"/>
              </a:rPr>
              <a:t>4. </a:t>
            </a:r>
            <a:r>
              <a:rPr lang="en-US" sz="1000" dirty="0" err="1">
                <a:solidFill>
                  <a:schemeClr val="tx1"/>
                </a:solidFill>
                <a:latin typeface="Times New Roman" panose="02020603050405020304" pitchFamily="18" charset="0"/>
                <a:cs typeface="Times New Roman" panose="02020603050405020304" pitchFamily="18" charset="0"/>
              </a:rPr>
              <a:t>Trong</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quá</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trình</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đánh</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giá</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xem</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xét</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giá</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trị</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chứng</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cứ</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của</a:t>
            </a:r>
            <a:r>
              <a:rPr lang="en-US" sz="1000" dirty="0">
                <a:solidFill>
                  <a:schemeClr val="tx1"/>
                </a:solidFill>
                <a:latin typeface="Times New Roman" panose="02020603050405020304" pitchFamily="18" charset="0"/>
                <a:cs typeface="Times New Roman" panose="02020603050405020304" pitchFamily="18" charset="0"/>
              </a:rPr>
              <a:t> vi </a:t>
            </a:r>
            <a:r>
              <a:rPr lang="en-US" sz="1000" dirty="0" err="1">
                <a:solidFill>
                  <a:schemeClr val="tx1"/>
                </a:solidFill>
                <a:latin typeface="Times New Roman" panose="02020603050405020304" pitchFamily="18" charset="0"/>
                <a:cs typeface="Times New Roman" panose="02020603050405020304" pitchFamily="18" charset="0"/>
              </a:rPr>
              <a:t>bằng</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nếu</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thấy</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cần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thiết</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Tòa</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án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nhân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dân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Viện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kiểm</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sát</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nhân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dân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có</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thể</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triệu</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tập</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Thừa</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phát</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lại</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cơ</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quan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tổ</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chức</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cá</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nhân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khác</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để</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làm</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rõ</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tính</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xác</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thực</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của</a:t>
            </a:r>
            <a:r>
              <a:rPr lang="en-US" sz="1000" dirty="0">
                <a:solidFill>
                  <a:schemeClr val="tx1"/>
                </a:solidFill>
                <a:latin typeface="Times New Roman" panose="02020603050405020304" pitchFamily="18" charset="0"/>
                <a:cs typeface="Times New Roman" panose="02020603050405020304" pitchFamily="18" charset="0"/>
              </a:rPr>
              <a:t> vi </a:t>
            </a:r>
            <a:r>
              <a:rPr lang="en-US" sz="1000" dirty="0" err="1">
                <a:solidFill>
                  <a:schemeClr val="tx1"/>
                </a:solidFill>
                <a:latin typeface="Times New Roman" panose="02020603050405020304" pitchFamily="18" charset="0"/>
                <a:cs typeface="Times New Roman" panose="02020603050405020304" pitchFamily="18" charset="0"/>
              </a:rPr>
              <a:t>bằng</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Thừa</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phát</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lại</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cơ</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quan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tổ</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chức</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cá</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nhân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khác</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phải</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có</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mặt</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khi</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được</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Tòa</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án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Viện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kiểm</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sát</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nhân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dân</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triệu</a:t>
            </a:r>
            <a:r>
              <a:rPr lang="en-US" sz="1000" dirty="0">
                <a:solidFill>
                  <a:schemeClr val="tx1"/>
                </a:solidFill>
                <a:latin typeface="Times New Roman" panose="02020603050405020304" pitchFamily="18" charset="0"/>
                <a:cs typeface="Times New Roman" panose="02020603050405020304" pitchFamily="18" charset="0"/>
              </a:rPr>
              <a:t> </a:t>
            </a:r>
            <a:r>
              <a:rPr lang="en-US" sz="1000" dirty="0" err="1">
                <a:solidFill>
                  <a:schemeClr val="tx1"/>
                </a:solidFill>
                <a:latin typeface="Times New Roman" panose="02020603050405020304" pitchFamily="18" charset="0"/>
                <a:cs typeface="Times New Roman" panose="02020603050405020304" pitchFamily="18" charset="0"/>
              </a:rPr>
              <a:t>tập</a:t>
            </a:r>
            <a:r>
              <a:rPr lang="en-US" sz="1000" dirty="0">
                <a:solidFill>
                  <a:schemeClr val="tx1"/>
                </a:solidFill>
                <a:latin typeface="Times New Roman" panose="02020603050405020304" pitchFamily="18" charset="0"/>
                <a:cs typeface="Times New Roman" panose="02020603050405020304" pitchFamily="18" charset="0"/>
              </a:rPr>
              <a:t>.</a:t>
            </a:r>
          </a:p>
          <a:p>
            <a:pPr algn="ctr"/>
            <a:endParaRPr lang="en-US" sz="2400" b="1" dirty="0" smtClean="0">
              <a:solidFill>
                <a:schemeClr val="tx1"/>
              </a:solidFill>
              <a:latin typeface="Times New Roman" pitchFamily="18" charset="0"/>
              <a:cs typeface="Times New Roman" pitchFamily="18" charset="0"/>
            </a:endParaRPr>
          </a:p>
          <a:p>
            <a:pPr algn="ctr"/>
            <a:endParaRPr lang="en-US" sz="2400" b="1" dirty="0" smtClean="0">
              <a:solidFill>
                <a:srgbClr val="FF0066"/>
              </a:solidFill>
              <a:latin typeface="Times New Roman" pitchFamily="18" charset="0"/>
              <a:cs typeface="Times New Roman" pitchFamily="18" charset="0"/>
            </a:endParaRPr>
          </a:p>
          <a:p>
            <a:pPr algn="ctr"/>
            <a:endParaRPr lang="en-US" sz="2400" dirty="0">
              <a:solidFill>
                <a:srgbClr val="FF0000"/>
              </a:solidFill>
              <a:latin typeface="Times New Roman" pitchFamily="18" charset="0"/>
              <a:cs typeface="Times New Roman" pitchFamily="18" charset="0"/>
            </a:endParaRPr>
          </a:p>
          <a:p>
            <a:pPr algn="ctr"/>
            <a:endParaRPr lang="en-US" sz="2400" b="1" dirty="0" smtClean="0">
              <a:solidFill>
                <a:srgbClr val="FF0000"/>
              </a:solidFill>
              <a:latin typeface="Times New Roman" panose="02020603050405020304" pitchFamily="18" charset="0"/>
              <a:cs typeface="Times New Roman" panose="02020603050405020304" pitchFamily="18" charset="0"/>
            </a:endParaRPr>
          </a:p>
          <a:p>
            <a:pPr algn="ctr"/>
            <a:endParaRPr lang="en-US" sz="2400" b="1" i="1" dirty="0" smtClean="0">
              <a:solidFill>
                <a:srgbClr val="FF0000"/>
              </a:solidFill>
              <a:latin typeface="Times New Roman" pitchFamily="18" charset="0"/>
              <a:cs typeface="Times New Roman" pitchFamily="18" charset="0"/>
            </a:endParaRPr>
          </a:p>
          <a:p>
            <a:pPr algn="ctr"/>
            <a:endParaRPr lang="en-US" sz="2400" i="1" dirty="0" smtClean="0">
              <a:solidFill>
                <a:srgbClr val="FF0000"/>
              </a:solidFill>
              <a:latin typeface="Times New Roman" pitchFamily="18" charset="0"/>
              <a:cs typeface="Times New Roman" pitchFamily="18" charset="0"/>
            </a:endParaRPr>
          </a:p>
        </p:txBody>
      </p:sp>
      <p:sp>
        <p:nvSpPr>
          <p:cNvPr id="15" name="Rectangle 14"/>
          <p:cNvSpPr/>
          <p:nvPr/>
        </p:nvSpPr>
        <p:spPr>
          <a:xfrm>
            <a:off x="332127" y="3548486"/>
            <a:ext cx="3597368" cy="2957733"/>
          </a:xfrm>
          <a:prstGeom prst="rect">
            <a:avLst/>
          </a:prstGeom>
        </p:spPr>
        <p:txBody>
          <a:bodyPr wrap="square">
            <a:spAutoFit/>
          </a:bodyPr>
          <a:lstStyle/>
          <a:p>
            <a:pPr algn="ctr">
              <a:lnSpc>
                <a:spcPct val="107000"/>
              </a:lnSpc>
            </a:pPr>
            <a:r>
              <a:rPr lang="vi-VN"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Điều </a:t>
            </a:r>
            <a:r>
              <a:rPr lang="vi-VN" sz="1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37:</a:t>
            </a:r>
            <a:r>
              <a:rPr lang="vi-VN" sz="1000"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1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1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1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bằng</a:t>
            </a:r>
            <a:endParaRPr lang="en-US" sz="1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1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đảm</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ninh</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gồm</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Xâm</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ninh</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bí</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mật</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tức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bí</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mật</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vực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câm</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vực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vành</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ninh</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bí</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mật</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ninh</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Vi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bí</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mật</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bí</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mật</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38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ký</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giấy</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tờ</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sang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sang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ký</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1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4478421" y="3548486"/>
            <a:ext cx="3314264" cy="2585323"/>
          </a:xfrm>
          <a:prstGeom prst="rect">
            <a:avLst/>
          </a:prstGeom>
        </p:spPr>
        <p:txBody>
          <a:bodyPr wrap="square">
            <a:spAutoFit/>
          </a:bodyPr>
          <a:lstStyle/>
          <a:p>
            <a:pPr algn="ctr">
              <a:lnSpc>
                <a:spcPct val="107000"/>
              </a:lnSpc>
            </a:pPr>
            <a:r>
              <a:rPr lang="vi-VN" sz="1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 </a:t>
            </a:r>
            <a:r>
              <a:rPr lang="vi-VN" sz="1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38:</a:t>
            </a:r>
            <a:r>
              <a:rPr lang="vi-VN" sz="10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1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Thỏa</a:t>
            </a:r>
            <a:r>
              <a:rPr lang="en-US" sz="1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thuận</a:t>
            </a:r>
            <a:r>
              <a:rPr lang="en-US"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1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bằng</a:t>
            </a:r>
            <a:endParaRPr lang="en-US" sz="1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thỏa</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Trưởng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Thừa</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vi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Chi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thỏa</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Thỏa</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02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01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1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1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p:cNvSpPr/>
          <p:nvPr/>
        </p:nvSpPr>
        <p:spPr>
          <a:xfrm>
            <a:off x="8370278" y="3574366"/>
            <a:ext cx="3540035" cy="2936188"/>
          </a:xfrm>
          <a:prstGeom prst="rect">
            <a:avLst/>
          </a:prstGeom>
        </p:spPr>
        <p:txBody>
          <a:bodyPr wrap="square">
            <a:spAutoFit/>
          </a:bodyPr>
          <a:lstStyle/>
          <a:p>
            <a:pPr algn="ctr">
              <a:lnSpc>
                <a:spcPct val="107000"/>
              </a:lnSpc>
            </a:pPr>
            <a:r>
              <a:rPr lang="en-US" sz="1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39. </a:t>
            </a:r>
            <a:r>
              <a:rPr lang="en-US" sz="1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US"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tục</a:t>
            </a:r>
            <a:r>
              <a:rPr lang="en-US"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1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bằng</a:t>
            </a:r>
            <a:endParaRPr lang="en-US" sz="1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1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1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chịu</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Thừa</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ký</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Vi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Thừa</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ký</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Thừa</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sổ</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trưởng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Vi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gửi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Thừa</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1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161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3691" y="0"/>
            <a:ext cx="12192000" cy="6988629"/>
            <a:chOff x="143691" y="0"/>
            <a:chExt cx="12192000" cy="6988629"/>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691" y="0"/>
              <a:ext cx="12192000" cy="6988629"/>
            </a:xfrm>
            <a:prstGeom prst="rect">
              <a:avLst/>
            </a:prstGeom>
          </p:spPr>
        </p:pic>
        <p:sp>
          <p:nvSpPr>
            <p:cNvPr id="3" name="Rectangle 2"/>
            <p:cNvSpPr/>
            <p:nvPr/>
          </p:nvSpPr>
          <p:spPr>
            <a:xfrm>
              <a:off x="1955215" y="699389"/>
              <a:ext cx="8568952" cy="5328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dirty="0" smtClean="0">
                <a:solidFill>
                  <a:srgbClr val="FF0000"/>
                </a:solidFill>
                <a:latin typeface="Times New Roman" pitchFamily="18" charset="0"/>
                <a:cs typeface="Times New Roman" pitchFamily="18" charset="0"/>
              </a:endParaRPr>
            </a:p>
            <a:p>
              <a:pPr algn="ctr"/>
              <a:r>
                <a:rPr lang="en-US" sz="2300" b="1" dirty="0" smtClean="0">
                  <a:solidFill>
                    <a:schemeClr val="tx1"/>
                  </a:solidFill>
                  <a:latin typeface="Times New Roman" pitchFamily="18" charset="0"/>
                  <a:cs typeface="Times New Roman" pitchFamily="18" charset="0"/>
                </a:rPr>
                <a:t>UỶ BAN NHÂN DÂN QUẬN 7</a:t>
              </a:r>
            </a:p>
            <a:p>
              <a:pPr algn="ctr"/>
              <a:r>
                <a:rPr lang="en-US" sz="2400" b="1" dirty="0" smtClean="0">
                  <a:solidFill>
                    <a:schemeClr val="tx1"/>
                  </a:solidFill>
                  <a:latin typeface="Times New Roman" pitchFamily="18" charset="0"/>
                  <a:cs typeface="Times New Roman" pitchFamily="18" charset="0"/>
                </a:rPr>
                <a:t>TRƯỜNG MẦM NON TÂN </a:t>
              </a:r>
              <a:r>
                <a:rPr lang="en-US" sz="2400" b="1" dirty="0">
                  <a:solidFill>
                    <a:schemeClr val="tx1"/>
                  </a:solidFill>
                  <a:latin typeface="Times New Roman" pitchFamily="18" charset="0"/>
                  <a:cs typeface="Times New Roman" pitchFamily="18" charset="0"/>
                </a:rPr>
                <a:t>H</a:t>
              </a:r>
              <a:r>
                <a:rPr lang="en-US" sz="2400" b="1" dirty="0" smtClean="0">
                  <a:solidFill>
                    <a:schemeClr val="tx1"/>
                  </a:solidFill>
                  <a:latin typeface="Times New Roman" pitchFamily="18" charset="0"/>
                  <a:cs typeface="Times New Roman" pitchFamily="18" charset="0"/>
                </a:rPr>
                <a:t>ƯNG</a:t>
              </a:r>
            </a:p>
            <a:p>
              <a:pPr algn="ctr"/>
              <a:endParaRPr lang="en-US" sz="3200" dirty="0" smtClean="0">
                <a:solidFill>
                  <a:srgbClr val="FF0000"/>
                </a:solidFill>
                <a:latin typeface="Times New Roman" pitchFamily="18" charset="0"/>
                <a:cs typeface="Times New Roman" pitchFamily="18" charset="0"/>
              </a:endParaRPr>
            </a:p>
            <a:p>
              <a:pPr algn="ctr"/>
              <a:r>
                <a:rPr lang="en-US" sz="3200" b="1" dirty="0">
                  <a:solidFill>
                    <a:srgbClr val="FF0066"/>
                  </a:solidFill>
                  <a:latin typeface="Times New Roman" pitchFamily="18" charset="0"/>
                  <a:cs typeface="Times New Roman" pitchFamily="18" charset="0"/>
                </a:rPr>
                <a:t>TUYÊN TRUYỀN PHÁP LUẬT </a:t>
              </a:r>
              <a:endParaRPr lang="vi-VN" sz="3200" b="1" dirty="0" smtClean="0">
                <a:solidFill>
                  <a:srgbClr val="FF0066"/>
                </a:solidFill>
                <a:latin typeface="Times New Roman" pitchFamily="18" charset="0"/>
                <a:cs typeface="Times New Roman" pitchFamily="18" charset="0"/>
              </a:endParaRPr>
            </a:p>
            <a:p>
              <a:pPr algn="ctr"/>
              <a:r>
                <a:rPr lang="en-US" sz="3200" b="1" dirty="0" smtClean="0">
                  <a:solidFill>
                    <a:srgbClr val="FF0066"/>
                  </a:solidFill>
                  <a:latin typeface="Times New Roman" pitchFamily="18" charset="0"/>
                  <a:cs typeface="Times New Roman" pitchFamily="18" charset="0"/>
                </a:rPr>
                <a:t>THÁNG 10</a:t>
              </a:r>
              <a:endParaRPr lang="vi-VN" sz="3200" b="1" dirty="0" smtClean="0">
                <a:solidFill>
                  <a:srgbClr val="FF0066"/>
                </a:solidFill>
                <a:latin typeface="Times New Roman" pitchFamily="18" charset="0"/>
                <a:cs typeface="Times New Roman" pitchFamily="18" charset="0"/>
              </a:endParaRPr>
            </a:p>
            <a:p>
              <a:pPr algn="ctr"/>
              <a:r>
                <a:rPr lang="vi-VN" sz="3200" b="1" dirty="0" smtClean="0">
                  <a:solidFill>
                    <a:srgbClr val="FF0000"/>
                  </a:solidFill>
                  <a:latin typeface="Times New Roman" pitchFamily="18" charset="0"/>
                  <a:cs typeface="Times New Roman" pitchFamily="18" charset="0"/>
                </a:rPr>
                <a:t>Số: </a:t>
              </a:r>
              <a:r>
                <a:rPr lang="vi-VN" sz="3200" b="1" dirty="0" smtClean="0">
                  <a:solidFill>
                    <a:srgbClr val="FF0000"/>
                  </a:solidFill>
                  <a:latin typeface="Times New Roman" pitchFamily="18" charset="0"/>
                  <a:cs typeface="Times New Roman" pitchFamily="18" charset="0"/>
                </a:rPr>
                <a:t>1508/GD</a:t>
              </a:r>
              <a:r>
                <a:rPr lang="en-US" sz="3200" b="1" dirty="0">
                  <a:solidFill>
                    <a:srgbClr val="FF0000"/>
                  </a:solidFill>
                  <a:latin typeface="Times New Roman" pitchFamily="18" charset="0"/>
                  <a:cs typeface="Times New Roman" pitchFamily="18" charset="0"/>
                </a:rPr>
                <a:t>Đ</a:t>
              </a:r>
              <a:r>
                <a:rPr lang="vi-VN" sz="3200" b="1" dirty="0" smtClean="0">
                  <a:solidFill>
                    <a:srgbClr val="FF0000"/>
                  </a:solidFill>
                  <a:latin typeface="Times New Roman" pitchFamily="18" charset="0"/>
                  <a:cs typeface="Times New Roman" pitchFamily="18" charset="0"/>
                </a:rPr>
                <a:t>T-PC</a:t>
              </a:r>
              <a:endParaRPr lang="vi-VN" sz="3200" b="1" dirty="0" smtClean="0">
                <a:solidFill>
                  <a:srgbClr val="FF0000"/>
                </a:solidFill>
                <a:latin typeface="Times New Roman" pitchFamily="18" charset="0"/>
                <a:cs typeface="Times New Roman" pitchFamily="18" charset="0"/>
              </a:endParaRPr>
            </a:p>
            <a:p>
              <a:pPr algn="ctr"/>
              <a:r>
                <a:rPr lang="vi-VN" sz="2400" b="1" dirty="0" smtClean="0">
                  <a:solidFill>
                    <a:srgbClr val="FF0000"/>
                  </a:solidFill>
                  <a:latin typeface="Times New Roman" pitchFamily="18" charset="0"/>
                  <a:cs typeface="Times New Roman" pitchFamily="18" charset="0"/>
                </a:rPr>
                <a:t>Về việc tuyên truyền một số nội dung liên quan đến xử phạt vi phạm hành chính lĩnh vực giao thông đường bộ ( điều khiển xe trên đường mà trong máu hoặc hơi thở có nồng độ cồn và điều khiển xe vận chuyển hàng hóa vượt trọng tải cho phép)</a:t>
              </a:r>
              <a:endParaRPr lang="en-US" sz="2400" b="1" dirty="0" smtClean="0">
                <a:solidFill>
                  <a:srgbClr val="FF0000"/>
                </a:solidFill>
                <a:latin typeface="Times New Roman" pitchFamily="18" charset="0"/>
                <a:cs typeface="Times New Roman" pitchFamily="18" charset="0"/>
              </a:endParaRPr>
            </a:p>
            <a:p>
              <a:pPr algn="ctr"/>
              <a:endParaRPr lang="vi-VN" sz="2400" i="1" dirty="0" smtClean="0">
                <a:solidFill>
                  <a:srgbClr val="000099"/>
                </a:solidFill>
                <a:latin typeface="Times New Roman" pitchFamily="18" charset="0"/>
                <a:cs typeface="Times New Roman" pitchFamily="18" charset="0"/>
              </a:endParaRPr>
            </a:p>
            <a:p>
              <a:pPr algn="ctr"/>
              <a:r>
                <a:rPr lang="vi-VN" sz="2400" i="1" dirty="0" smtClean="0">
                  <a:solidFill>
                    <a:srgbClr val="000099"/>
                  </a:solidFill>
                  <a:latin typeface="Times New Roman" pitchFamily="18" charset="0"/>
                  <a:cs typeface="Times New Roman" pitchFamily="18" charset="0"/>
                </a:rPr>
                <a:t>                                      </a:t>
              </a:r>
              <a:r>
                <a:rPr lang="en-US" sz="2400" i="1" dirty="0" err="1" smtClean="0">
                  <a:solidFill>
                    <a:srgbClr val="000099"/>
                  </a:solidFill>
                  <a:latin typeface="Times New Roman" pitchFamily="18" charset="0"/>
                  <a:cs typeface="Times New Roman" pitchFamily="18" charset="0"/>
                </a:rPr>
                <a:t>Tân</a:t>
              </a:r>
              <a:r>
                <a:rPr lang="en-US" sz="2400" i="1" dirty="0" smtClean="0">
                  <a:solidFill>
                    <a:srgbClr val="000099"/>
                  </a:solidFill>
                  <a:latin typeface="Times New Roman" pitchFamily="18" charset="0"/>
                  <a:cs typeface="Times New Roman" pitchFamily="18" charset="0"/>
                </a:rPr>
                <a:t> </a:t>
              </a:r>
              <a:r>
                <a:rPr lang="en-US" sz="2400" i="1" dirty="0" err="1" smtClean="0">
                  <a:solidFill>
                    <a:srgbClr val="000099"/>
                  </a:solidFill>
                  <a:latin typeface="Times New Roman" pitchFamily="18" charset="0"/>
                  <a:cs typeface="Times New Roman" pitchFamily="18" charset="0"/>
                </a:rPr>
                <a:t>Hưng</a:t>
              </a:r>
              <a:r>
                <a:rPr lang="en-US" sz="2400" i="1" dirty="0" smtClean="0">
                  <a:solidFill>
                    <a:srgbClr val="000099"/>
                  </a:solidFill>
                  <a:latin typeface="Times New Roman" pitchFamily="18" charset="0"/>
                  <a:cs typeface="Times New Roman" pitchFamily="18" charset="0"/>
                </a:rPr>
                <a:t>, </a:t>
              </a:r>
              <a:r>
                <a:rPr lang="en-US" sz="2400" i="1" dirty="0" err="1" smtClean="0">
                  <a:solidFill>
                    <a:srgbClr val="000099"/>
                  </a:solidFill>
                  <a:latin typeface="Times New Roman" pitchFamily="18" charset="0"/>
                  <a:cs typeface="Times New Roman" pitchFamily="18" charset="0"/>
                </a:rPr>
                <a:t>Ngày</a:t>
              </a:r>
              <a:r>
                <a:rPr lang="en-US" sz="2400" i="1" dirty="0">
                  <a:solidFill>
                    <a:srgbClr val="000099"/>
                  </a:solidFill>
                  <a:latin typeface="Times New Roman" pitchFamily="18" charset="0"/>
                  <a:cs typeface="Times New Roman" pitchFamily="18" charset="0"/>
                </a:rPr>
                <a:t> 6</a:t>
              </a:r>
              <a:r>
                <a:rPr lang="en-US" sz="2400" i="1" dirty="0" smtClean="0">
                  <a:solidFill>
                    <a:srgbClr val="000099"/>
                  </a:solidFill>
                  <a:latin typeface="Times New Roman" pitchFamily="18" charset="0"/>
                  <a:cs typeface="Times New Roman" pitchFamily="18" charset="0"/>
                </a:rPr>
                <a:t> </a:t>
              </a:r>
              <a:r>
                <a:rPr lang="en-US" sz="2400" i="1" dirty="0" err="1" smtClean="0">
                  <a:solidFill>
                    <a:srgbClr val="000099"/>
                  </a:solidFill>
                  <a:latin typeface="Times New Roman" pitchFamily="18" charset="0"/>
                  <a:cs typeface="Times New Roman" pitchFamily="18" charset="0"/>
                </a:rPr>
                <a:t>tháng</a:t>
              </a:r>
              <a:r>
                <a:rPr lang="en-US" sz="2400" i="1" dirty="0" smtClean="0">
                  <a:solidFill>
                    <a:srgbClr val="000099"/>
                  </a:solidFill>
                  <a:latin typeface="Times New Roman" pitchFamily="18" charset="0"/>
                  <a:cs typeface="Times New Roman" pitchFamily="18" charset="0"/>
                </a:rPr>
                <a:t>  10  </a:t>
              </a:r>
              <a:r>
                <a:rPr lang="en-US" sz="2400" i="1" dirty="0" err="1" smtClean="0">
                  <a:solidFill>
                    <a:srgbClr val="000099"/>
                  </a:solidFill>
                  <a:latin typeface="Times New Roman" pitchFamily="18" charset="0"/>
                  <a:cs typeface="Times New Roman" pitchFamily="18" charset="0"/>
                </a:rPr>
                <a:t>năm</a:t>
              </a:r>
              <a:r>
                <a:rPr lang="en-US" sz="2400" i="1" dirty="0" smtClean="0">
                  <a:solidFill>
                    <a:srgbClr val="000099"/>
                  </a:solidFill>
                  <a:latin typeface="Times New Roman" pitchFamily="18" charset="0"/>
                  <a:cs typeface="Times New Roman" pitchFamily="18" charset="0"/>
                </a:rPr>
                <a:t> 202</a:t>
              </a:r>
              <a:r>
                <a:rPr lang="vi-VN" sz="2400" i="1" dirty="0" smtClean="0">
                  <a:solidFill>
                    <a:srgbClr val="000099"/>
                  </a:solidFill>
                  <a:latin typeface="Times New Roman" pitchFamily="18" charset="0"/>
                  <a:cs typeface="Times New Roman" pitchFamily="18" charset="0"/>
                </a:rPr>
                <a:t>3</a:t>
              </a:r>
              <a:r>
                <a:rPr lang="en-US" i="1" dirty="0" smtClean="0">
                  <a:solidFill>
                    <a:srgbClr val="000099"/>
                  </a:solidFill>
                  <a:latin typeface="Times New Roman" pitchFamily="18" charset="0"/>
                  <a:cs typeface="Times New Roman" pitchFamily="18" charset="0"/>
                </a:rPr>
                <a:t>  </a:t>
              </a:r>
              <a:endParaRPr lang="en-US" i="1" dirty="0">
                <a:solidFill>
                  <a:srgbClr val="000099"/>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369858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2881" y="0"/>
            <a:ext cx="12466321" cy="6858000"/>
            <a:chOff x="-182881" y="0"/>
            <a:chExt cx="12466321" cy="685800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1" y="0"/>
              <a:ext cx="12466321"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540" t="6105" r="4222" b="6947"/>
            <a:stretch/>
          </p:blipFill>
          <p:spPr>
            <a:xfrm>
              <a:off x="2390503" y="300445"/>
              <a:ext cx="7001691" cy="6061165"/>
            </a:xfrm>
            <a:prstGeom prst="rect">
              <a:avLst/>
            </a:prstGeom>
          </p:spPr>
        </p:pic>
      </p:grpSp>
    </p:spTree>
    <p:extLst>
      <p:ext uri="{BB962C8B-B14F-4D97-AF65-F5344CB8AC3E}">
        <p14:creationId xmlns:p14="http://schemas.microsoft.com/office/powerpoint/2010/main" val="2454111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27817"/>
          </a:xfrm>
          <a:prstGeom prst="rect">
            <a:avLst/>
          </a:prstGeom>
        </p:spPr>
      </p:pic>
      <p:pic>
        <p:nvPicPr>
          <p:cNvPr id="6" name="image1.png"/>
          <p:cNvPicPr/>
          <p:nvPr/>
        </p:nvPicPr>
        <p:blipFill rotWithShape="1">
          <a:blip r:embed="rId3" cstate="print"/>
          <a:srcRect l="13927" t="45551" r="8804" b="18457"/>
          <a:stretch/>
        </p:blipFill>
        <p:spPr bwMode="auto">
          <a:xfrm>
            <a:off x="1776549" y="1606186"/>
            <a:ext cx="8921931" cy="4794614"/>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2129528" y="668262"/>
            <a:ext cx="8568952" cy="1199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solidFill>
                  <a:srgbClr val="FF0000"/>
                </a:solidFill>
                <a:latin typeface="Times New Roman" pitchFamily="18" charset="0"/>
                <a:cs typeface="Times New Roman" pitchFamily="18" charset="0"/>
              </a:rPr>
              <a:t>I. </a:t>
            </a:r>
            <a:r>
              <a:rPr lang="en-US" sz="2300" b="1" dirty="0" err="1" smtClean="0">
                <a:solidFill>
                  <a:srgbClr val="FF0000"/>
                </a:solidFill>
                <a:latin typeface="Times New Roman" pitchFamily="18" charset="0"/>
                <a:cs typeface="Times New Roman" pitchFamily="18" charset="0"/>
              </a:rPr>
              <a:t>Mức</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xử</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phạt</a:t>
            </a:r>
            <a:r>
              <a:rPr lang="en-US" sz="2300" b="1" dirty="0" smtClean="0">
                <a:solidFill>
                  <a:srgbClr val="FF0000"/>
                </a:solidFill>
                <a:latin typeface="Times New Roman" pitchFamily="18" charset="0"/>
                <a:cs typeface="Times New Roman" pitchFamily="18" charset="0"/>
              </a:rPr>
              <a:t> vi </a:t>
            </a:r>
            <a:r>
              <a:rPr lang="en-US" sz="2300" b="1" dirty="0" err="1" smtClean="0">
                <a:solidFill>
                  <a:srgbClr val="FF0000"/>
                </a:solidFill>
                <a:latin typeface="Times New Roman" pitchFamily="18" charset="0"/>
                <a:cs typeface="Times New Roman" pitchFamily="18" charset="0"/>
              </a:rPr>
              <a:t>phạm</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hành</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chính</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đối</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với</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người</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điều</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khiển</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xe</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máy</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mà</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trong</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máu</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hoặc</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hơi</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thở</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có</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nồng</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độ</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cồn</a:t>
            </a:r>
            <a:endParaRPr lang="en-US" sz="2300" b="1" dirty="0" smtClean="0">
              <a:solidFill>
                <a:srgbClr val="FF0000"/>
              </a:solidFill>
              <a:latin typeface="Times New Roman" pitchFamily="18" charset="0"/>
              <a:cs typeface="Times New Roman" pitchFamily="18" charset="0"/>
            </a:endParaRPr>
          </a:p>
          <a:p>
            <a:endParaRPr lang="en-US" sz="2300" b="1"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828925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3958" y="515861"/>
            <a:ext cx="8568952" cy="1143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dirty="0" smtClean="0">
              <a:solidFill>
                <a:srgbClr val="FF0000"/>
              </a:solidFill>
              <a:latin typeface="Times New Roman" pitchFamily="18" charset="0"/>
              <a:cs typeface="Times New Roman" pitchFamily="18" charset="0"/>
            </a:endParaRPr>
          </a:p>
          <a:p>
            <a:pPr algn="ctr"/>
            <a:endParaRPr lang="en-US" sz="2300" b="1" dirty="0" smtClean="0">
              <a:solidFill>
                <a:schemeClr val="tx1"/>
              </a:solidFill>
              <a:latin typeface="Times New Roman" pitchFamily="18" charset="0"/>
              <a:cs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297" y="0"/>
            <a:ext cx="11991703" cy="6858000"/>
          </a:xfrm>
          <a:prstGeom prst="rect">
            <a:avLst/>
          </a:prstGeom>
        </p:spPr>
      </p:pic>
      <p:sp>
        <p:nvSpPr>
          <p:cNvPr id="10" name="Rectangle 9"/>
          <p:cNvSpPr/>
          <p:nvPr/>
        </p:nvSpPr>
        <p:spPr>
          <a:xfrm>
            <a:off x="2129528" y="668262"/>
            <a:ext cx="8568952" cy="1199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solidFill>
                  <a:srgbClr val="FF0000"/>
                </a:solidFill>
                <a:latin typeface="Times New Roman" pitchFamily="18" charset="0"/>
                <a:cs typeface="Times New Roman" pitchFamily="18" charset="0"/>
              </a:rPr>
              <a:t>I. </a:t>
            </a:r>
            <a:r>
              <a:rPr lang="en-US" sz="2300" b="1" dirty="0" err="1" smtClean="0">
                <a:solidFill>
                  <a:srgbClr val="FF0000"/>
                </a:solidFill>
                <a:latin typeface="Times New Roman" pitchFamily="18" charset="0"/>
                <a:cs typeface="Times New Roman" pitchFamily="18" charset="0"/>
              </a:rPr>
              <a:t>Mức</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xử</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phạt</a:t>
            </a:r>
            <a:r>
              <a:rPr lang="en-US" sz="2300" b="1" dirty="0" smtClean="0">
                <a:solidFill>
                  <a:srgbClr val="FF0000"/>
                </a:solidFill>
                <a:latin typeface="Times New Roman" pitchFamily="18" charset="0"/>
                <a:cs typeface="Times New Roman" pitchFamily="18" charset="0"/>
              </a:rPr>
              <a:t> vi </a:t>
            </a:r>
            <a:r>
              <a:rPr lang="en-US" sz="2300" b="1" dirty="0" err="1" smtClean="0">
                <a:solidFill>
                  <a:srgbClr val="FF0000"/>
                </a:solidFill>
                <a:latin typeface="Times New Roman" pitchFamily="18" charset="0"/>
                <a:cs typeface="Times New Roman" pitchFamily="18" charset="0"/>
              </a:rPr>
              <a:t>phạm</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hành</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chính</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đối</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với</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người</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điều</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khiển</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xe</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máy</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mà</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trong</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máu</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hoặc</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hơi</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thở</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có</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nồng</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độ</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cồn</a:t>
            </a:r>
            <a:endParaRPr lang="en-US" sz="2300" b="1" dirty="0" smtClean="0">
              <a:solidFill>
                <a:srgbClr val="FF0000"/>
              </a:solidFill>
              <a:latin typeface="Times New Roman" pitchFamily="18" charset="0"/>
              <a:cs typeface="Times New Roman" pitchFamily="18" charset="0"/>
            </a:endParaRPr>
          </a:p>
          <a:p>
            <a:endParaRPr lang="en-US" sz="2300" b="1" dirty="0" smtClean="0">
              <a:solidFill>
                <a:schemeClr val="tx1"/>
              </a:solidFill>
              <a:latin typeface="Times New Roman" pitchFamily="18" charset="0"/>
              <a:cs typeface="Times New Roman" pitchFamily="18" charset="0"/>
            </a:endParaRPr>
          </a:p>
        </p:txBody>
      </p:sp>
      <p:pic>
        <p:nvPicPr>
          <p:cNvPr id="11" name="image2.png"/>
          <p:cNvPicPr/>
          <p:nvPr/>
        </p:nvPicPr>
        <p:blipFill rotWithShape="1">
          <a:blip r:embed="rId3" cstate="print"/>
          <a:srcRect l="13524" t="11363" r="9886" b="52739"/>
          <a:stretch/>
        </p:blipFill>
        <p:spPr bwMode="auto">
          <a:xfrm>
            <a:off x="2403567" y="1624012"/>
            <a:ext cx="7707084" cy="47245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0941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129528" y="563760"/>
            <a:ext cx="8568952" cy="1199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solidFill>
                  <a:srgbClr val="FF0000"/>
                </a:solidFill>
                <a:latin typeface="Times New Roman" pitchFamily="18" charset="0"/>
                <a:cs typeface="Times New Roman" pitchFamily="18" charset="0"/>
              </a:rPr>
              <a:t>I. </a:t>
            </a:r>
            <a:r>
              <a:rPr lang="en-US" sz="2300" b="1" dirty="0" err="1" smtClean="0">
                <a:solidFill>
                  <a:srgbClr val="FF0000"/>
                </a:solidFill>
                <a:latin typeface="Times New Roman" pitchFamily="18" charset="0"/>
                <a:cs typeface="Times New Roman" pitchFamily="18" charset="0"/>
              </a:rPr>
              <a:t>Mức</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xử</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phạt</a:t>
            </a:r>
            <a:r>
              <a:rPr lang="en-US" sz="2300" b="1" dirty="0" smtClean="0">
                <a:solidFill>
                  <a:srgbClr val="FF0000"/>
                </a:solidFill>
                <a:latin typeface="Times New Roman" pitchFamily="18" charset="0"/>
                <a:cs typeface="Times New Roman" pitchFamily="18" charset="0"/>
              </a:rPr>
              <a:t> vi </a:t>
            </a:r>
            <a:r>
              <a:rPr lang="en-US" sz="2300" b="1" dirty="0" err="1" smtClean="0">
                <a:solidFill>
                  <a:srgbClr val="FF0000"/>
                </a:solidFill>
                <a:latin typeface="Times New Roman" pitchFamily="18" charset="0"/>
                <a:cs typeface="Times New Roman" pitchFamily="18" charset="0"/>
              </a:rPr>
              <a:t>phạm</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hành</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chính</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đối</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với</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người</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điều</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khiển</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xe</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đạp</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mà</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trong</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máu</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hoặc</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hơi</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thở</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có</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nồng</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độ</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cồn</a:t>
            </a:r>
            <a:endParaRPr lang="en-US" sz="2300" b="1" dirty="0" smtClean="0">
              <a:solidFill>
                <a:srgbClr val="FF0000"/>
              </a:solidFill>
              <a:latin typeface="Times New Roman" pitchFamily="18" charset="0"/>
              <a:cs typeface="Times New Roman" pitchFamily="18" charset="0"/>
            </a:endParaRPr>
          </a:p>
          <a:p>
            <a:endParaRPr lang="en-US" sz="2300" b="1" dirty="0" smtClean="0">
              <a:solidFill>
                <a:schemeClr val="tx1"/>
              </a:solidFill>
              <a:latin typeface="Times New Roman" pitchFamily="18" charset="0"/>
              <a:cs typeface="Times New Roman" pitchFamily="18" charset="0"/>
            </a:endParaRPr>
          </a:p>
        </p:txBody>
      </p:sp>
      <p:pic>
        <p:nvPicPr>
          <p:cNvPr id="4" name="image2.png"/>
          <p:cNvPicPr/>
          <p:nvPr/>
        </p:nvPicPr>
        <p:blipFill rotWithShape="1">
          <a:blip r:embed="rId3" cstate="print"/>
          <a:srcRect l="13528" t="53317" r="10268" b="7469"/>
          <a:stretch/>
        </p:blipFill>
        <p:spPr bwMode="auto">
          <a:xfrm>
            <a:off x="1933303" y="1418454"/>
            <a:ext cx="8556171" cy="49562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3808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074434" cy="6858000"/>
            <a:chOff x="0" y="0"/>
            <a:chExt cx="12074434"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74434" cy="6858000"/>
            </a:xfrm>
            <a:prstGeom prst="rect">
              <a:avLst/>
            </a:prstGeom>
          </p:spPr>
        </p:pic>
        <p:sp>
          <p:nvSpPr>
            <p:cNvPr id="5" name="Rectangle 4"/>
            <p:cNvSpPr/>
            <p:nvPr/>
          </p:nvSpPr>
          <p:spPr>
            <a:xfrm>
              <a:off x="1929088" y="666206"/>
              <a:ext cx="8568952" cy="5328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dirty="0" smtClean="0">
                <a:solidFill>
                  <a:srgbClr val="FF0000"/>
                </a:solidFill>
                <a:latin typeface="Times New Roman" pitchFamily="18" charset="0"/>
                <a:cs typeface="Times New Roman" pitchFamily="18" charset="0"/>
              </a:endParaRPr>
            </a:p>
            <a:p>
              <a:pPr algn="ctr"/>
              <a:r>
                <a:rPr lang="en-US" sz="2300" b="1" dirty="0" smtClean="0">
                  <a:solidFill>
                    <a:srgbClr val="0070C0"/>
                  </a:solidFill>
                  <a:latin typeface="Times New Roman" pitchFamily="18" charset="0"/>
                  <a:cs typeface="Times New Roman" pitchFamily="18" charset="0"/>
                </a:rPr>
                <a:t>UỶ BAN NHÂN DÂN QUẬN 7</a:t>
              </a:r>
            </a:p>
            <a:p>
              <a:pPr algn="ctr"/>
              <a:r>
                <a:rPr lang="en-US" sz="2400" b="1" dirty="0" smtClean="0">
                  <a:solidFill>
                    <a:srgbClr val="0070C0"/>
                  </a:solidFill>
                  <a:latin typeface="Times New Roman" pitchFamily="18" charset="0"/>
                  <a:cs typeface="Times New Roman" pitchFamily="18" charset="0"/>
                </a:rPr>
                <a:t>TRƯỜNG MẦM NON TÂN </a:t>
              </a:r>
              <a:r>
                <a:rPr lang="en-US" sz="2400" b="1" dirty="0">
                  <a:solidFill>
                    <a:srgbClr val="0070C0"/>
                  </a:solidFill>
                  <a:latin typeface="Times New Roman" pitchFamily="18" charset="0"/>
                  <a:cs typeface="Times New Roman" pitchFamily="18" charset="0"/>
                </a:rPr>
                <a:t>H</a:t>
              </a:r>
              <a:r>
                <a:rPr lang="en-US" sz="2400" b="1" dirty="0" smtClean="0">
                  <a:solidFill>
                    <a:srgbClr val="0070C0"/>
                  </a:solidFill>
                  <a:latin typeface="Times New Roman" pitchFamily="18" charset="0"/>
                  <a:cs typeface="Times New Roman" pitchFamily="18" charset="0"/>
                </a:rPr>
                <a:t>ƯNG</a:t>
              </a:r>
            </a:p>
            <a:p>
              <a:pPr algn="ctr"/>
              <a:endParaRPr lang="en-US" sz="3200" dirty="0" smtClean="0">
                <a:solidFill>
                  <a:srgbClr val="FF0000"/>
                </a:solidFill>
                <a:latin typeface="Times New Roman" pitchFamily="18" charset="0"/>
                <a:cs typeface="Times New Roman" pitchFamily="18" charset="0"/>
              </a:endParaRPr>
            </a:p>
            <a:p>
              <a:pPr algn="ctr"/>
              <a:r>
                <a:rPr lang="en-US" sz="3200" b="1" dirty="0">
                  <a:solidFill>
                    <a:srgbClr val="FF0066"/>
                  </a:solidFill>
                  <a:latin typeface="Times New Roman" pitchFamily="18" charset="0"/>
                  <a:cs typeface="Times New Roman" pitchFamily="18" charset="0"/>
                </a:rPr>
                <a:t>TUYÊN TRUYỀN PHÁP LUẬT </a:t>
              </a:r>
              <a:endParaRPr lang="vi-VN" sz="3200" b="1" dirty="0" smtClean="0">
                <a:solidFill>
                  <a:srgbClr val="FF0066"/>
                </a:solidFill>
                <a:latin typeface="Times New Roman" pitchFamily="18" charset="0"/>
                <a:cs typeface="Times New Roman" pitchFamily="18" charset="0"/>
              </a:endParaRPr>
            </a:p>
            <a:p>
              <a:pPr algn="ctr"/>
              <a:r>
                <a:rPr lang="en-US" sz="3200" b="1" dirty="0" smtClean="0">
                  <a:solidFill>
                    <a:srgbClr val="FF0066"/>
                  </a:solidFill>
                  <a:latin typeface="Times New Roman" pitchFamily="18" charset="0"/>
                  <a:cs typeface="Times New Roman" pitchFamily="18" charset="0"/>
                </a:rPr>
                <a:t>THÁNG 10</a:t>
              </a:r>
            </a:p>
            <a:p>
              <a:pPr algn="ctr"/>
              <a:endParaRPr lang="en-US" sz="3200" dirty="0">
                <a:solidFill>
                  <a:srgbClr val="FF0000"/>
                </a:solidFill>
                <a:latin typeface="Times New Roman" pitchFamily="18" charset="0"/>
                <a:cs typeface="Times New Roman" pitchFamily="18" charset="0"/>
              </a:endParaRPr>
            </a:p>
            <a:p>
              <a:pPr algn="ctr"/>
              <a:r>
                <a:rPr lang="en-US" sz="3200" b="1" dirty="0" smtClean="0"/>
                <a:t>Ý </a:t>
              </a:r>
              <a:r>
                <a:rPr lang="en-US" sz="3200" b="1" dirty="0" smtClean="0">
                  <a:solidFill>
                    <a:srgbClr val="FF0000"/>
                  </a:solidFill>
                  <a:latin typeface="Times New Roman" panose="02020603050405020304" pitchFamily="18" charset="0"/>
                  <a:cs typeface="Times New Roman" panose="02020603050405020304" pitchFamily="18" charset="0"/>
                </a:rPr>
                <a:t> </a:t>
              </a:r>
              <a:r>
                <a:rPr lang="vi-VN" sz="3200" b="1" dirty="0" smtClean="0">
                  <a:solidFill>
                    <a:srgbClr val="FF0000"/>
                  </a:solidFill>
                  <a:latin typeface="Times New Roman" panose="02020603050405020304" pitchFamily="18" charset="0"/>
                  <a:cs typeface="Times New Roman" panose="02020603050405020304" pitchFamily="18" charset="0"/>
                </a:rPr>
                <a:t>Số: </a:t>
              </a:r>
              <a:r>
                <a:rPr lang="vi-VN" sz="3200" b="1" dirty="0" smtClean="0">
                  <a:solidFill>
                    <a:srgbClr val="FF0000"/>
                  </a:solidFill>
                  <a:latin typeface="Times New Roman" panose="02020603050405020304" pitchFamily="18" charset="0"/>
                  <a:cs typeface="Times New Roman" panose="02020603050405020304" pitchFamily="18" charset="0"/>
                </a:rPr>
                <a:t>1509/GD</a:t>
              </a:r>
              <a:r>
                <a:rPr lang="en-US" sz="3200" b="1">
                  <a:solidFill>
                    <a:srgbClr val="FF0000"/>
                  </a:solidFill>
                  <a:latin typeface="Times New Roman" panose="02020603050405020304" pitchFamily="18" charset="0"/>
                  <a:cs typeface="Times New Roman" panose="02020603050405020304" pitchFamily="18" charset="0"/>
                </a:rPr>
                <a:t>Đ</a:t>
              </a:r>
              <a:r>
                <a:rPr lang="vi-VN" sz="3200" b="1" smtClean="0">
                  <a:solidFill>
                    <a:srgbClr val="FF0000"/>
                  </a:solidFill>
                  <a:latin typeface="Times New Roman" panose="02020603050405020304" pitchFamily="18" charset="0"/>
                  <a:cs typeface="Times New Roman" panose="02020603050405020304" pitchFamily="18" charset="0"/>
                </a:rPr>
                <a:t>T </a:t>
              </a:r>
              <a:r>
                <a:rPr lang="vi-VN" sz="3200" b="1" dirty="0" smtClean="0">
                  <a:solidFill>
                    <a:srgbClr val="FF0000"/>
                  </a:solidFill>
                  <a:latin typeface="Times New Roman" panose="02020603050405020304" pitchFamily="18" charset="0"/>
                  <a:cs typeface="Times New Roman" panose="02020603050405020304" pitchFamily="18" charset="0"/>
                </a:rPr>
                <a:t>– PC</a:t>
              </a:r>
            </a:p>
            <a:p>
              <a:pPr algn="ctr"/>
              <a:r>
                <a:rPr lang="vi-VN" sz="3200" b="1" dirty="0" smtClean="0">
                  <a:solidFill>
                    <a:srgbClr val="FF0000"/>
                  </a:solidFill>
                  <a:latin typeface="Times New Roman" panose="02020603050405020304" pitchFamily="18" charset="0"/>
                  <a:cs typeface="Times New Roman" panose="02020603050405020304" pitchFamily="18" charset="0"/>
                </a:rPr>
                <a:t>Về việc tuyên truyền một số nội dung liên quan đến việc lập vi bằng</a:t>
              </a:r>
              <a:endParaRPr lang="en-US" sz="3200" b="1" dirty="0" smtClean="0">
                <a:solidFill>
                  <a:srgbClr val="FF0000"/>
                </a:solidFill>
                <a:latin typeface="Times New Roman" pitchFamily="18" charset="0"/>
                <a:cs typeface="Times New Roman" pitchFamily="18" charset="0"/>
              </a:endParaRPr>
            </a:p>
            <a:p>
              <a:pPr algn="ctr"/>
              <a:endParaRPr lang="vi-VN" sz="2400" i="1" dirty="0" smtClean="0">
                <a:solidFill>
                  <a:srgbClr val="000099"/>
                </a:solidFill>
                <a:latin typeface="Times New Roman" pitchFamily="18" charset="0"/>
                <a:cs typeface="Times New Roman" pitchFamily="18" charset="0"/>
              </a:endParaRPr>
            </a:p>
            <a:p>
              <a:pPr algn="ctr"/>
              <a:r>
                <a:rPr lang="vi-VN" sz="2400" i="1" dirty="0">
                  <a:solidFill>
                    <a:srgbClr val="000099"/>
                  </a:solidFill>
                  <a:latin typeface="Times New Roman" pitchFamily="18" charset="0"/>
                  <a:cs typeface="Times New Roman" pitchFamily="18" charset="0"/>
                </a:rPr>
                <a:t> </a:t>
              </a:r>
              <a:r>
                <a:rPr lang="vi-VN" sz="2400" i="1" dirty="0" smtClean="0">
                  <a:solidFill>
                    <a:srgbClr val="000099"/>
                  </a:solidFill>
                  <a:latin typeface="Times New Roman" pitchFamily="18" charset="0"/>
                  <a:cs typeface="Times New Roman" pitchFamily="18" charset="0"/>
                </a:rPr>
                <a:t>                                 </a:t>
              </a:r>
              <a:r>
                <a:rPr lang="en-US" sz="2400" i="1" dirty="0" err="1" smtClean="0">
                  <a:solidFill>
                    <a:srgbClr val="000099"/>
                  </a:solidFill>
                  <a:latin typeface="Times New Roman" pitchFamily="18" charset="0"/>
                  <a:cs typeface="Times New Roman" pitchFamily="18" charset="0"/>
                </a:rPr>
                <a:t>Tân</a:t>
              </a:r>
              <a:r>
                <a:rPr lang="en-US" sz="2400" i="1" dirty="0" smtClean="0">
                  <a:solidFill>
                    <a:srgbClr val="000099"/>
                  </a:solidFill>
                  <a:latin typeface="Times New Roman" pitchFamily="18" charset="0"/>
                  <a:cs typeface="Times New Roman" pitchFamily="18" charset="0"/>
                </a:rPr>
                <a:t> </a:t>
              </a:r>
              <a:r>
                <a:rPr lang="en-US" sz="2400" i="1" dirty="0" err="1" smtClean="0">
                  <a:solidFill>
                    <a:srgbClr val="000099"/>
                  </a:solidFill>
                  <a:latin typeface="Times New Roman" pitchFamily="18" charset="0"/>
                  <a:cs typeface="Times New Roman" pitchFamily="18" charset="0"/>
                </a:rPr>
                <a:t>Hưng</a:t>
              </a:r>
              <a:r>
                <a:rPr lang="en-US" sz="2400" i="1" dirty="0" smtClean="0">
                  <a:solidFill>
                    <a:srgbClr val="000099"/>
                  </a:solidFill>
                  <a:latin typeface="Times New Roman" pitchFamily="18" charset="0"/>
                  <a:cs typeface="Times New Roman" pitchFamily="18" charset="0"/>
                </a:rPr>
                <a:t>, </a:t>
              </a:r>
              <a:r>
                <a:rPr lang="en-US" sz="2400" i="1" dirty="0" err="1" smtClean="0">
                  <a:solidFill>
                    <a:srgbClr val="000099"/>
                  </a:solidFill>
                  <a:latin typeface="Times New Roman" pitchFamily="18" charset="0"/>
                  <a:cs typeface="Times New Roman" pitchFamily="18" charset="0"/>
                </a:rPr>
                <a:t>Ngày</a:t>
              </a:r>
              <a:r>
                <a:rPr lang="en-US" sz="2400" i="1" dirty="0">
                  <a:solidFill>
                    <a:srgbClr val="000099"/>
                  </a:solidFill>
                  <a:latin typeface="Times New Roman" pitchFamily="18" charset="0"/>
                  <a:cs typeface="Times New Roman" pitchFamily="18" charset="0"/>
                </a:rPr>
                <a:t> 6</a:t>
              </a:r>
              <a:r>
                <a:rPr lang="en-US" sz="2400" i="1" dirty="0" smtClean="0">
                  <a:solidFill>
                    <a:srgbClr val="000099"/>
                  </a:solidFill>
                  <a:latin typeface="Times New Roman" pitchFamily="18" charset="0"/>
                  <a:cs typeface="Times New Roman" pitchFamily="18" charset="0"/>
                </a:rPr>
                <a:t> </a:t>
              </a:r>
              <a:r>
                <a:rPr lang="en-US" sz="2400" i="1" dirty="0" err="1" smtClean="0">
                  <a:solidFill>
                    <a:srgbClr val="000099"/>
                  </a:solidFill>
                  <a:latin typeface="Times New Roman" pitchFamily="18" charset="0"/>
                  <a:cs typeface="Times New Roman" pitchFamily="18" charset="0"/>
                </a:rPr>
                <a:t>tháng</a:t>
              </a:r>
              <a:r>
                <a:rPr lang="en-US" sz="2400" i="1" dirty="0" smtClean="0">
                  <a:solidFill>
                    <a:srgbClr val="000099"/>
                  </a:solidFill>
                  <a:latin typeface="Times New Roman" pitchFamily="18" charset="0"/>
                  <a:cs typeface="Times New Roman" pitchFamily="18" charset="0"/>
                </a:rPr>
                <a:t> 10  </a:t>
              </a:r>
              <a:r>
                <a:rPr lang="en-US" sz="2400" i="1" dirty="0" err="1" smtClean="0">
                  <a:solidFill>
                    <a:srgbClr val="000099"/>
                  </a:solidFill>
                  <a:latin typeface="Times New Roman" pitchFamily="18" charset="0"/>
                  <a:cs typeface="Times New Roman" pitchFamily="18" charset="0"/>
                </a:rPr>
                <a:t>năm</a:t>
              </a:r>
              <a:r>
                <a:rPr lang="en-US" sz="2400" i="1" dirty="0" smtClean="0">
                  <a:solidFill>
                    <a:srgbClr val="000099"/>
                  </a:solidFill>
                  <a:latin typeface="Times New Roman" pitchFamily="18" charset="0"/>
                  <a:cs typeface="Times New Roman" pitchFamily="18" charset="0"/>
                </a:rPr>
                <a:t> 202</a:t>
              </a:r>
              <a:r>
                <a:rPr lang="vi-VN" sz="2400" i="1" dirty="0" smtClean="0">
                  <a:solidFill>
                    <a:srgbClr val="000099"/>
                  </a:solidFill>
                  <a:latin typeface="Times New Roman" pitchFamily="18" charset="0"/>
                  <a:cs typeface="Times New Roman" pitchFamily="18" charset="0"/>
                </a:rPr>
                <a:t>3</a:t>
              </a:r>
              <a:r>
                <a:rPr lang="en-US" i="1" dirty="0" smtClean="0">
                  <a:solidFill>
                    <a:srgbClr val="000099"/>
                  </a:solidFill>
                  <a:latin typeface="Times New Roman" pitchFamily="18" charset="0"/>
                  <a:cs typeface="Times New Roman" pitchFamily="18" charset="0"/>
                </a:rPr>
                <a:t> </a:t>
              </a:r>
              <a:endParaRPr lang="en-US" i="1" dirty="0">
                <a:solidFill>
                  <a:srgbClr val="000099"/>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135329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1" y="0"/>
            <a:ext cx="12466321"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9611" y="431074"/>
            <a:ext cx="7498079" cy="5995851"/>
          </a:xfrm>
          <a:prstGeom prst="rect">
            <a:avLst/>
          </a:prstGeom>
        </p:spPr>
      </p:pic>
    </p:spTree>
    <p:extLst>
      <p:ext uri="{BB962C8B-B14F-4D97-AF65-F5344CB8AC3E}">
        <p14:creationId xmlns:p14="http://schemas.microsoft.com/office/powerpoint/2010/main" val="3078826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2048</Words>
  <Application>Microsoft Office PowerPoint</Application>
  <PresentationFormat>Widescreen</PresentationFormat>
  <Paragraphs>162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Usera</dc:creator>
  <cp:lastModifiedBy>Admin</cp:lastModifiedBy>
  <cp:revision>42</cp:revision>
  <dcterms:created xsi:type="dcterms:W3CDTF">2023-10-04T13:34:52Z</dcterms:created>
  <dcterms:modified xsi:type="dcterms:W3CDTF">2023-10-16T10:15:39Z</dcterms:modified>
</cp:coreProperties>
</file>