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03" r:id="rId3"/>
    <p:sldId id="304" r:id="rId4"/>
    <p:sldId id="258" r:id="rId5"/>
  </p:sldIdLst>
  <p:sldSz cx="9144000" cy="5143500" type="screen16x9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3ED"/>
    <a:srgbClr val="021EEE"/>
    <a:srgbClr val="020DEE"/>
    <a:srgbClr val="0309ED"/>
    <a:srgbClr val="0028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120" d="100"/>
          <a:sy n="120" d="100"/>
        </p:scale>
        <p:origin x="293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142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3DF43-37E0-42CC-9CA0-8F8DD9C580DF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B6629-6707-4692-88CB-CD616CBD75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8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B6629-6707-4692-88CB-CD616CBD75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05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B6629-6707-4692-88CB-CD616CBD753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6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B05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4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7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00B05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43450"/>
            <a:ext cx="2133600" cy="273844"/>
          </a:xfrm>
        </p:spPr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8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800600"/>
            <a:ext cx="2133600" cy="273844"/>
          </a:xfrm>
        </p:spPr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00B05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00B0F0"/>
                </a:solidFill>
              </a:defRPr>
            </a:lvl1pPr>
            <a:lvl2pPr>
              <a:defRPr sz="2400">
                <a:solidFill>
                  <a:srgbClr val="00B0F0"/>
                </a:solidFill>
              </a:defRPr>
            </a:lvl2pPr>
            <a:lvl3pPr>
              <a:defRPr sz="2000">
                <a:solidFill>
                  <a:srgbClr val="00B0F0"/>
                </a:solidFill>
              </a:defRPr>
            </a:lvl3pPr>
            <a:lvl4pPr>
              <a:defRPr sz="1800">
                <a:solidFill>
                  <a:srgbClr val="00B0F0"/>
                </a:solidFill>
              </a:defRPr>
            </a:lvl4pPr>
            <a:lvl5pPr>
              <a:defRPr sz="1800">
                <a:solidFill>
                  <a:srgbClr val="00B0F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7030A0"/>
                </a:solidFill>
              </a:defRPr>
            </a:lvl1pPr>
            <a:lvl2pPr>
              <a:defRPr sz="2400">
                <a:solidFill>
                  <a:srgbClr val="7030A0"/>
                </a:solidFill>
              </a:defRPr>
            </a:lvl2pPr>
            <a:lvl3pPr>
              <a:defRPr sz="2000">
                <a:solidFill>
                  <a:srgbClr val="7030A0"/>
                </a:solidFill>
              </a:defRPr>
            </a:lvl3pPr>
            <a:lvl4pPr>
              <a:defRPr sz="1800">
                <a:solidFill>
                  <a:srgbClr val="7030A0"/>
                </a:solidFill>
              </a:defRPr>
            </a:lvl4pPr>
            <a:lvl5pPr>
              <a:defRPr sz="1800">
                <a:solidFill>
                  <a:srgbClr val="7030A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0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00B05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030A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40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5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6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4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3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8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70E3-FC4B-47E1-8573-ABD2A6518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5DEB4-3858-44C6-AAA8-01626DF244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80" y="4835047"/>
            <a:ext cx="380930" cy="2857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5652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utrihome.vn/tre-coi-xuon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750"/>
            <a:ext cx="8534400" cy="8382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ỦY BAN NHÂN DÂN QUẬN 7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TRƯỜNG MẦM NON TÂN PHONG 2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r>
              <a:rPr lang="vi-VN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Truyền </a:t>
            </a:r>
            <a:r>
              <a:rPr lang="en-US" b="0" dirty="0" err="1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 GDSK </a:t>
            </a:r>
            <a:br>
              <a:rPr lang="en-US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phòng chống bệnh</a:t>
            </a:r>
            <a:r>
              <a:rPr lang="en-US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  DƯ CÂN – BÉO PHÌ</a:t>
            </a:r>
            <a:br>
              <a:rPr lang="en-US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0" dirty="0">
                <a:solidFill>
                  <a:srgbClr val="020DEE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endParaRPr lang="vi-VN" sz="2200" b="0" cap="all" dirty="0">
              <a:solidFill>
                <a:srgbClr val="020DE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86200" y="59055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KẾ HOẠCH THỰC HIỆN CHUYÊN ĐỀ PHÒNG CHỐNG TRẺ DƯ CÂN - BÉO PHÌ | Tiểu học Kỳ  Đồ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66950"/>
            <a:ext cx="3505200" cy="262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62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38150"/>
            <a:ext cx="8686800" cy="4114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33333"/>
                </a:solidFill>
                <a:latin typeface="Helvetica" panose="020B0604020202020204" pitchFamily="34" charset="0"/>
              </a:rPr>
              <a:t>              </a:t>
            </a:r>
            <a:r>
              <a:rPr lang="vi-VN" dirty="0">
                <a:solidFill>
                  <a:srgbClr val="3003ED"/>
                </a:solidFill>
                <a:latin typeface="Helvetica" panose="020B0604020202020204" pitchFamily="34" charset="0"/>
              </a:rPr>
              <a:t>Béo phì là gì?</a:t>
            </a:r>
          </a:p>
          <a:p>
            <a:r>
              <a:rPr lang="vi-VN" dirty="0">
                <a:solidFill>
                  <a:srgbClr val="333333"/>
                </a:solidFill>
                <a:latin typeface="Helvetica" panose="020B0604020202020204" pitchFamily="34" charset="0"/>
              </a:rPr>
              <a:t>Béo phì được định nghĩa là </a:t>
            </a:r>
            <a:r>
              <a:rPr lang="vi-VN" dirty="0">
                <a:solidFill>
                  <a:srgbClr val="3003ED"/>
                </a:solidFill>
                <a:latin typeface="Helvetica" panose="020B0604020202020204" pitchFamily="34" charset="0"/>
              </a:rPr>
              <a:t>tình trạng tích tụ mỡ </a:t>
            </a:r>
            <a:r>
              <a:rPr lang="vi-VN" dirty="0">
                <a:solidFill>
                  <a:srgbClr val="333333"/>
                </a:solidFill>
                <a:latin typeface="Helvetica" panose="020B0604020202020204" pitchFamily="34" charset="0"/>
              </a:rPr>
              <a:t>bất thường và quá mức tại các mô mỡ và các tổ chức khác dẫn đến </a:t>
            </a:r>
            <a:r>
              <a:rPr lang="vi-VN" dirty="0">
                <a:solidFill>
                  <a:srgbClr val="3003ED"/>
                </a:solidFill>
                <a:latin typeface="Helvetica" panose="020B0604020202020204" pitchFamily="34" charset="0"/>
              </a:rPr>
              <a:t>các biến chứng </a:t>
            </a:r>
            <a:r>
              <a:rPr lang="vi-VN" dirty="0">
                <a:solidFill>
                  <a:srgbClr val="333333"/>
                </a:solidFill>
                <a:latin typeface="Helvetica" panose="020B0604020202020204" pitchFamily="34" charset="0"/>
              </a:rPr>
              <a:t>có hại cho sức khỏe.</a:t>
            </a:r>
          </a:p>
          <a:p>
            <a:pPr marL="0" indent="0">
              <a:buNone/>
            </a:pPr>
            <a:endParaRPr lang="en-US" dirty="0">
              <a:solidFill>
                <a:srgbClr val="021E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592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3350"/>
            <a:ext cx="8382000" cy="5181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sz="2400" b="1" dirty="0">
                <a:solidFill>
                  <a:srgbClr val="FF0000"/>
                </a:solidFill>
                <a:latin typeface="Helvetica" panose="020B0604020202020204" pitchFamily="34" charset="0"/>
              </a:rPr>
              <a:t>Nguyên nhân của béo phì</a:t>
            </a:r>
          </a:p>
          <a:p>
            <a:pPr marL="0" indent="0">
              <a:buNone/>
            </a:pPr>
            <a:r>
              <a:rPr lang="vi-VN" sz="1800" b="1" dirty="0">
                <a:solidFill>
                  <a:srgbClr val="3003ED"/>
                </a:solidFill>
                <a:latin typeface="Helvetica" panose="020B0604020202020204" pitchFamily="34" charset="0"/>
              </a:rPr>
              <a:t>Béo phì nguyên phát</a:t>
            </a:r>
            <a:endParaRPr lang="vi-VN" sz="1800" dirty="0">
              <a:solidFill>
                <a:srgbClr val="3003ED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rgbClr val="333333"/>
                </a:solidFill>
                <a:latin typeface="Helvetica" panose="020B0604020202020204" pitchFamily="34" charset="0"/>
              </a:rPr>
              <a:t>Do mất cân bằng năng lượng: tăng lượng thu vào nhiều hơn nhu cầu của cơ thể hoặc/và giảm lượng tiêu hao trong thời gian dài làm tăng tích tụ mỡ trong cơ thể đặc biệt là ở bụng, mông, đùi và vai.</a:t>
            </a:r>
            <a:br>
              <a:rPr lang="vi-VN" sz="1400" dirty="0">
                <a:solidFill>
                  <a:srgbClr val="333333"/>
                </a:solidFill>
                <a:latin typeface="Helvetica" panose="020B0604020202020204" pitchFamily="34" charset="0"/>
              </a:rPr>
            </a:br>
            <a:r>
              <a:rPr lang="vi-VN" sz="1400" dirty="0">
                <a:solidFill>
                  <a:srgbClr val="333333"/>
                </a:solidFill>
                <a:latin typeface="Helvetica" panose="020B0604020202020204" pitchFamily="34" charset="0"/>
              </a:rPr>
              <a:t>Dạng béo phì đơn thuần thường gặp ở những trẻ béo phì háu ăn, ít hoạt động và giảm chuyển hoá thân nhiệt. Trẻ béo phì thường cao hơn ở lứa tuổi trước dậy thì, nhưng lâu dài trẻ ngưng tăng trưởng sớm và có chiều cao trung bình thấp ở tuổi trưởng thành.</a:t>
            </a:r>
            <a:endParaRPr lang="en-US" sz="14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700" b="1" dirty="0">
                <a:solidFill>
                  <a:srgbClr val="3003ED"/>
                </a:solidFill>
                <a:latin typeface="Helvetica" panose="020B0604020202020204" pitchFamily="34" charset="0"/>
              </a:rPr>
              <a:t>Béo phì thứ phát</a:t>
            </a:r>
            <a:endParaRPr lang="vi-VN" sz="1700" dirty="0">
              <a:solidFill>
                <a:srgbClr val="3003ED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Béo phì thứ phát thường gặp trong các bệnh lý nội tiết, bệnh lý di truyền, do dùng thuốc,...</a:t>
            </a:r>
          </a:p>
          <a:p>
            <a:pPr marL="0" indent="0">
              <a:buNone/>
            </a:pPr>
            <a:r>
              <a:rPr lang="vi-VN" sz="1200" dirty="0">
                <a:solidFill>
                  <a:srgbClr val="3003ED"/>
                </a:solidFill>
                <a:latin typeface="Helvetica" panose="020B0604020202020204" pitchFamily="34" charset="0"/>
              </a:rPr>
              <a:t>Béo phì do suy giáp trạng: </a:t>
            </a: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béo toàn thân, lùn, da khô và thiểu năng trí tuệ.</a:t>
            </a:r>
          </a:p>
          <a:p>
            <a:pPr marL="0" indent="0">
              <a:buNone/>
            </a:pPr>
            <a:r>
              <a:rPr lang="vi-VN" sz="1200" dirty="0">
                <a:solidFill>
                  <a:srgbClr val="3003ED"/>
                </a:solidFill>
                <a:latin typeface="Helvetica" panose="020B0604020202020204" pitchFamily="34" charset="0"/>
              </a:rPr>
              <a:t>Béo do cường năng tuyến thượng thận (U nam hoá vỏ tượng thận): </a:t>
            </a: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béo bụng, da đỏ có vết rạn, nhiều trứng cá, huyết áp cao.</a:t>
            </a:r>
          </a:p>
          <a:p>
            <a:pPr marL="0" indent="0">
              <a:buNone/>
            </a:pPr>
            <a:r>
              <a:rPr lang="vi-VN" sz="1200" dirty="0">
                <a:solidFill>
                  <a:srgbClr val="3003ED"/>
                </a:solidFill>
                <a:latin typeface="Helvetica" panose="020B0604020202020204" pitchFamily="34" charset="0"/>
              </a:rPr>
              <a:t>Béo phì do thiểu năng sinh dục: </a:t>
            </a: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thường gặp trong 1 số hội chứng: Béo bụng, lùn, thiểu năng trí tuệ và hay gặp tinh hoàn ẩn. Béo đều toàn thân, đái nhạt, thừa ngón và có tật về mắt</a:t>
            </a:r>
          </a:p>
          <a:p>
            <a:pPr marL="0" indent="0">
              <a:buNone/>
            </a:pPr>
            <a:r>
              <a:rPr lang="vi-VN" sz="1200" dirty="0">
                <a:solidFill>
                  <a:srgbClr val="3003ED"/>
                </a:solidFill>
                <a:latin typeface="Helvetica" panose="020B0604020202020204" pitchFamily="34" charset="0"/>
              </a:rPr>
              <a:t>Béo phì do các bệnh về não: </a:t>
            </a: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thường gặp do các tổn thương vùng dưới đồi, sau di chứng viêm não. </a:t>
            </a:r>
            <a:endParaRPr lang="en-US" sz="12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Béo thường có kèm theo thiểu năng trí tuệ hoặc có triệu chứng thần kinh khu trú.</a:t>
            </a:r>
          </a:p>
          <a:p>
            <a:pPr marL="0" indent="0">
              <a:buNone/>
            </a:pPr>
            <a:r>
              <a:rPr lang="vi-VN" sz="1200" dirty="0">
                <a:solidFill>
                  <a:srgbClr val="3003ED"/>
                </a:solidFill>
                <a:latin typeface="Helvetica" panose="020B0604020202020204" pitchFamily="34" charset="0"/>
              </a:rPr>
              <a:t>Béo phì do dùng thuốc: </a:t>
            </a: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uống Corticoid kéo dài trong điều trị bệnh hen, bệnh khớp, </a:t>
            </a:r>
            <a:endParaRPr lang="en-US" sz="12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hội chứng thận hư hoặc vô tình uống thuốc đông y có trộn lẫn corticoid để điều trị chàm,</a:t>
            </a:r>
            <a:endParaRPr lang="en-US" sz="12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 dị ứng và hen. Đặc điểm béo của hội chứng Cushing, béo bụng là chủ yếu và </a:t>
            </a:r>
            <a:endParaRPr lang="en-US" sz="12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vi-VN" sz="1200" dirty="0">
                <a:solidFill>
                  <a:srgbClr val="333333"/>
                </a:solidFill>
                <a:latin typeface="Helvetica" panose="020B0604020202020204" pitchFamily="34" charset="0"/>
              </a:rPr>
              <a:t>không tìm thấy nguyên nhân trừ khai thác bệnh sử có sử dụng thuốc corticoid.</a:t>
            </a:r>
          </a:p>
          <a:p>
            <a:pPr marL="0" indent="0" algn="ctr">
              <a:buNone/>
            </a:pPr>
            <a:endParaRPr lang="en-US" sz="1400" dirty="0">
              <a:solidFill>
                <a:srgbClr val="0309E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77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71093"/>
            <a:ext cx="82296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3003ED"/>
                </a:solidFill>
              </a:rPr>
              <a:t/>
            </a:r>
            <a:br>
              <a:rPr lang="vi-VN" sz="2400" b="1" dirty="0">
                <a:solidFill>
                  <a:srgbClr val="3003ED"/>
                </a:solidFill>
              </a:rPr>
            </a:br>
            <a:endParaRPr lang="vi-VN" sz="2400" dirty="0">
              <a:solidFill>
                <a:srgbClr val="3003ED"/>
              </a:solidFill>
            </a:endParaRPr>
          </a:p>
          <a:p>
            <a:pPr algn="just"/>
            <a:r>
              <a:rPr lang="vi-VN" dirty="0">
                <a:solidFill>
                  <a:srgbClr val="4E4F4F"/>
                </a:solidFill>
              </a:rPr>
              <a:t>Thừa cân, béo phì ở trẻ ngoài ảnh hưởng đến học tập, tâm lý tự ti còn khiến trẻ phải đối diện với nhiều nguy cơ bệnh tật. </a:t>
            </a:r>
            <a:endParaRPr lang="en-US" dirty="0">
              <a:solidFill>
                <a:srgbClr val="4E4F4F"/>
              </a:solidFill>
            </a:endParaRPr>
          </a:p>
          <a:p>
            <a:pPr algn="just"/>
            <a:r>
              <a:rPr lang="vi-VN" dirty="0">
                <a:solidFill>
                  <a:srgbClr val="4E4F4F"/>
                </a:solidFill>
              </a:rPr>
              <a:t>Với trẻ nhũ nhi: Mẹ cần cho con bú sữa mẹ, sữa mẹ ngoài chứa kháng thể giúp trẻ phòng tránh bệnh vặt còn giúp trẻ không bị béo phì.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vi-VN" dirty="0">
                <a:solidFill>
                  <a:srgbClr val="4E4F4F"/>
                </a:solidFill>
              </a:rPr>
              <a:t>Với trẻ từ 1 – 5 tuổi: Cho trẻ ăn đủ chất, cân đối và bắt đầu hướng dẫn những trò chơi vận động, đưa trẻ ra ngoài trời tắm nắng tăng vitamin D, tránh </a:t>
            </a:r>
            <a:r>
              <a:rPr lang="vi-VN" b="1" dirty="0">
                <a:solidFill>
                  <a:srgbClr val="337AB7"/>
                </a:solidFill>
                <a:hlinkClick r:id="rId3"/>
              </a:rPr>
              <a:t>còi xương</a:t>
            </a:r>
            <a:r>
              <a:rPr lang="vi-VN" dirty="0">
                <a:solidFill>
                  <a:srgbClr val="4E4F4F"/>
                </a:solidFill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171093"/>
            <a:ext cx="4648200" cy="597316"/>
          </a:xfrm>
        </p:spPr>
        <p:txBody>
          <a:bodyPr/>
          <a:lstStyle/>
          <a:p>
            <a:r>
              <a:rPr lang="vi-VN" sz="2400" dirty="0">
                <a:solidFill>
                  <a:srgbClr val="3003ED"/>
                </a:solidFill>
                <a:ea typeface="+mn-ea"/>
                <a:cs typeface="+mn-cs"/>
              </a:rPr>
              <a:t>Phòng ngừa béo phì trẻ em</a:t>
            </a:r>
            <a:endParaRPr lang="en-US" dirty="0"/>
          </a:p>
        </p:txBody>
      </p:sp>
      <p:pic>
        <p:nvPicPr>
          <p:cNvPr id="2052" name="Picture 4" descr="Béo phì: Nguyên nhân, Triệu chứng &amp; Cách điều trị hiệu quả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00350"/>
            <a:ext cx="4267200" cy="190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552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106</Words>
  <Application>Microsoft Office PowerPoint</Application>
  <PresentationFormat>On-screen Show (16:9)</PresentationFormat>
  <Paragraphs>24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Times New Roman</vt:lpstr>
      <vt:lpstr>Office Theme</vt:lpstr>
      <vt:lpstr>    ỦY BAN NHÂN DÂN QUẬN 7 TRƯỜNG MẦM NON TÂN PHONG 2  Truyền thông GDSK  phòng chống bệnh  DƯ CÂN – BÉO PHÌ                                       </vt:lpstr>
      <vt:lpstr>PowerPoint Presentation</vt:lpstr>
      <vt:lpstr>PowerPoint Presentation</vt:lpstr>
      <vt:lpstr>Phòng ngừa béo phì trẻ 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Hong Nga</dc:creator>
  <cp:lastModifiedBy>DELL</cp:lastModifiedBy>
  <cp:revision>102</cp:revision>
  <cp:lastPrinted>2019-05-16T02:59:42Z</cp:lastPrinted>
  <dcterms:created xsi:type="dcterms:W3CDTF">2018-07-07T02:20:33Z</dcterms:created>
  <dcterms:modified xsi:type="dcterms:W3CDTF">2023-02-22T05:43:37Z</dcterms:modified>
</cp:coreProperties>
</file>