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5"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15C46-CE68-4C35-9CD9-CA7B1200A6A5}"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99F47-92AB-406D-86AC-2FCAF9BFF219}" type="slidenum">
              <a:rPr lang="en-US" smtClean="0"/>
              <a:t>‹#›</a:t>
            </a:fld>
            <a:endParaRPr lang="en-US"/>
          </a:p>
        </p:txBody>
      </p:sp>
    </p:spTree>
    <p:extLst>
      <p:ext uri="{BB962C8B-B14F-4D97-AF65-F5344CB8AC3E}">
        <p14:creationId xmlns:p14="http://schemas.microsoft.com/office/powerpoint/2010/main" val="41905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15C46-CE68-4C35-9CD9-CA7B1200A6A5}"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99F47-92AB-406D-86AC-2FCAF9BFF219}" type="slidenum">
              <a:rPr lang="en-US" smtClean="0"/>
              <a:t>‹#›</a:t>
            </a:fld>
            <a:endParaRPr lang="en-US"/>
          </a:p>
        </p:txBody>
      </p:sp>
    </p:spTree>
    <p:extLst>
      <p:ext uri="{BB962C8B-B14F-4D97-AF65-F5344CB8AC3E}">
        <p14:creationId xmlns:p14="http://schemas.microsoft.com/office/powerpoint/2010/main" val="73588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15C46-CE68-4C35-9CD9-CA7B1200A6A5}"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99F47-92AB-406D-86AC-2FCAF9BFF219}" type="slidenum">
              <a:rPr lang="en-US" smtClean="0"/>
              <a:t>‹#›</a:t>
            </a:fld>
            <a:endParaRPr lang="en-US"/>
          </a:p>
        </p:txBody>
      </p:sp>
    </p:spTree>
    <p:extLst>
      <p:ext uri="{BB962C8B-B14F-4D97-AF65-F5344CB8AC3E}">
        <p14:creationId xmlns:p14="http://schemas.microsoft.com/office/powerpoint/2010/main" val="93337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15C46-CE68-4C35-9CD9-CA7B1200A6A5}"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99F47-92AB-406D-86AC-2FCAF9BFF219}" type="slidenum">
              <a:rPr lang="en-US" smtClean="0"/>
              <a:t>‹#›</a:t>
            </a:fld>
            <a:endParaRPr lang="en-US"/>
          </a:p>
        </p:txBody>
      </p:sp>
    </p:spTree>
    <p:extLst>
      <p:ext uri="{BB962C8B-B14F-4D97-AF65-F5344CB8AC3E}">
        <p14:creationId xmlns:p14="http://schemas.microsoft.com/office/powerpoint/2010/main" val="137766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15C46-CE68-4C35-9CD9-CA7B1200A6A5}"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99F47-92AB-406D-86AC-2FCAF9BFF219}" type="slidenum">
              <a:rPr lang="en-US" smtClean="0"/>
              <a:t>‹#›</a:t>
            </a:fld>
            <a:endParaRPr lang="en-US"/>
          </a:p>
        </p:txBody>
      </p:sp>
    </p:spTree>
    <p:extLst>
      <p:ext uri="{BB962C8B-B14F-4D97-AF65-F5344CB8AC3E}">
        <p14:creationId xmlns:p14="http://schemas.microsoft.com/office/powerpoint/2010/main" val="756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15C46-CE68-4C35-9CD9-CA7B1200A6A5}"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99F47-92AB-406D-86AC-2FCAF9BFF219}" type="slidenum">
              <a:rPr lang="en-US" smtClean="0"/>
              <a:t>‹#›</a:t>
            </a:fld>
            <a:endParaRPr lang="en-US"/>
          </a:p>
        </p:txBody>
      </p:sp>
    </p:spTree>
    <p:extLst>
      <p:ext uri="{BB962C8B-B14F-4D97-AF65-F5344CB8AC3E}">
        <p14:creationId xmlns:p14="http://schemas.microsoft.com/office/powerpoint/2010/main" val="81879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15C46-CE68-4C35-9CD9-CA7B1200A6A5}"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599F47-92AB-406D-86AC-2FCAF9BFF219}" type="slidenum">
              <a:rPr lang="en-US" smtClean="0"/>
              <a:t>‹#›</a:t>
            </a:fld>
            <a:endParaRPr lang="en-US"/>
          </a:p>
        </p:txBody>
      </p:sp>
    </p:spTree>
    <p:extLst>
      <p:ext uri="{BB962C8B-B14F-4D97-AF65-F5344CB8AC3E}">
        <p14:creationId xmlns:p14="http://schemas.microsoft.com/office/powerpoint/2010/main" val="60698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15C46-CE68-4C35-9CD9-CA7B1200A6A5}"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599F47-92AB-406D-86AC-2FCAF9BFF219}" type="slidenum">
              <a:rPr lang="en-US" smtClean="0"/>
              <a:t>‹#›</a:t>
            </a:fld>
            <a:endParaRPr lang="en-US"/>
          </a:p>
        </p:txBody>
      </p:sp>
    </p:spTree>
    <p:extLst>
      <p:ext uri="{BB962C8B-B14F-4D97-AF65-F5344CB8AC3E}">
        <p14:creationId xmlns:p14="http://schemas.microsoft.com/office/powerpoint/2010/main" val="379202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15C46-CE68-4C35-9CD9-CA7B1200A6A5}"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599F47-92AB-406D-86AC-2FCAF9BFF219}" type="slidenum">
              <a:rPr lang="en-US" smtClean="0"/>
              <a:t>‹#›</a:t>
            </a:fld>
            <a:endParaRPr lang="en-US"/>
          </a:p>
        </p:txBody>
      </p:sp>
    </p:spTree>
    <p:extLst>
      <p:ext uri="{BB962C8B-B14F-4D97-AF65-F5344CB8AC3E}">
        <p14:creationId xmlns:p14="http://schemas.microsoft.com/office/powerpoint/2010/main" val="66062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15C46-CE68-4C35-9CD9-CA7B1200A6A5}"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99F47-92AB-406D-86AC-2FCAF9BFF219}" type="slidenum">
              <a:rPr lang="en-US" smtClean="0"/>
              <a:t>‹#›</a:t>
            </a:fld>
            <a:endParaRPr lang="en-US"/>
          </a:p>
        </p:txBody>
      </p:sp>
    </p:spTree>
    <p:extLst>
      <p:ext uri="{BB962C8B-B14F-4D97-AF65-F5344CB8AC3E}">
        <p14:creationId xmlns:p14="http://schemas.microsoft.com/office/powerpoint/2010/main" val="398977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15C46-CE68-4C35-9CD9-CA7B1200A6A5}"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99F47-92AB-406D-86AC-2FCAF9BFF219}" type="slidenum">
              <a:rPr lang="en-US" smtClean="0"/>
              <a:t>‹#›</a:t>
            </a:fld>
            <a:endParaRPr lang="en-US"/>
          </a:p>
        </p:txBody>
      </p:sp>
    </p:spTree>
    <p:extLst>
      <p:ext uri="{BB962C8B-B14F-4D97-AF65-F5344CB8AC3E}">
        <p14:creationId xmlns:p14="http://schemas.microsoft.com/office/powerpoint/2010/main" val="366794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15C46-CE68-4C35-9CD9-CA7B1200A6A5}" type="datetimeFigureOut">
              <a:rPr lang="en-US" smtClean="0"/>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99F47-92AB-406D-86AC-2FCAF9BFF219}" type="slidenum">
              <a:rPr lang="en-US" smtClean="0"/>
              <a:t>‹#›</a:t>
            </a:fld>
            <a:endParaRPr lang="en-US"/>
          </a:p>
        </p:txBody>
      </p:sp>
    </p:spTree>
    <p:extLst>
      <p:ext uri="{BB962C8B-B14F-4D97-AF65-F5344CB8AC3E}">
        <p14:creationId xmlns:p14="http://schemas.microsoft.com/office/powerpoint/2010/main" val="2914579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01782" y="381000"/>
            <a:ext cx="8208818" cy="6096000"/>
          </a:xfrm>
          <a:prstGeom prst="rect">
            <a:avLst/>
          </a:prstGeom>
          <a:solidFill>
            <a:schemeClr val="bg1"/>
          </a:solidFill>
          <a:ln w="5715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vi-VN" sz="2000" dirty="0" smtClean="0">
                <a:solidFill>
                  <a:srgbClr val="FF0000"/>
                </a:solidFill>
                <a:latin typeface="Times New Roman" pitchFamily="18" charset="0"/>
                <a:cs typeface="Times New Roman" pitchFamily="18" charset="0"/>
              </a:rPr>
              <a:t/>
            </a:r>
            <a:br>
              <a:rPr lang="vi-VN" sz="2000" dirty="0" smtClean="0">
                <a:solidFill>
                  <a:srgbClr val="FF0000"/>
                </a:solidFill>
                <a:latin typeface="Times New Roman" pitchFamily="18" charset="0"/>
                <a:cs typeface="Times New Roman" pitchFamily="18" charset="0"/>
              </a:rPr>
            </a:br>
            <a:endParaRPr lang="en-GB" sz="2000" b="1" dirty="0">
              <a:latin typeface="Times New Roman" panose="02020603050405020304" pitchFamily="18" charset="0"/>
              <a:ea typeface="Calibri"/>
              <a:cs typeface="Times New Roman" panose="02020603050405020304" pitchFamily="18" charset="0"/>
            </a:endParaRPr>
          </a:p>
        </p:txBody>
      </p:sp>
      <p:sp>
        <p:nvSpPr>
          <p:cNvPr id="6" name="Rectangle 5"/>
          <p:cNvSpPr/>
          <p:nvPr/>
        </p:nvSpPr>
        <p:spPr>
          <a:xfrm>
            <a:off x="2133600" y="543580"/>
            <a:ext cx="5343579"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Chuyện</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Cáo , Thỏ </a:t>
            </a:r>
            <a:r>
              <a:rPr lang="en-US" sz="2800" b="1" dirty="0" smtClean="0">
                <a:solidFill>
                  <a:srgbClr val="FF0000"/>
                </a:solidFill>
                <a:latin typeface="Times New Roman" pitchFamily="18" charset="0"/>
                <a:cs typeface="Times New Roman" pitchFamily="18" charset="0"/>
              </a:rPr>
              <a:t>v</a:t>
            </a:r>
            <a:r>
              <a:rPr lang="vi-VN" sz="2800" b="1" dirty="0" smtClean="0">
                <a:solidFill>
                  <a:srgbClr val="FF0000"/>
                </a:solidFill>
                <a:latin typeface="Times New Roman" pitchFamily="18" charset="0"/>
                <a:cs typeface="Times New Roman" pitchFamily="18" charset="0"/>
              </a:rPr>
              <a:t>à Gà Trống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Rectangle 6"/>
          <p:cNvSpPr/>
          <p:nvPr/>
        </p:nvSpPr>
        <p:spPr>
          <a:xfrm>
            <a:off x="685800" y="1117431"/>
            <a:ext cx="7620000" cy="2246769"/>
          </a:xfrm>
          <a:prstGeom prst="rect">
            <a:avLst/>
          </a:prstGeom>
        </p:spPr>
        <p:txBody>
          <a:bodyPr wrap="square">
            <a:spAutoFit/>
          </a:bodyPr>
          <a:lstStyle/>
          <a:p>
            <a:pPr algn="just"/>
            <a:r>
              <a:rPr lang="vi-VN" sz="2800" dirty="0" smtClean="0">
                <a:latin typeface="+mj-lt"/>
              </a:rPr>
              <a:t>Ngày </a:t>
            </a:r>
            <a:r>
              <a:rPr lang="vi-VN" sz="2800" dirty="0">
                <a:latin typeface="+mj-lt"/>
              </a:rPr>
              <a:t>xửa ngày xưa trong khu rừng nọ có một con Cáo và một con Thỏ. Cáo có một ngôi nhà bằng băng, còn Thỏ có một ngôi nhà bằng gỗ. Mùa xuân đến, nhà Cáo tan  ra thành nước, còn nhà Thỏ vẫn nguyên vẹn.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4917896" cy="273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68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1782" y="381000"/>
            <a:ext cx="8208818" cy="6096000"/>
          </a:xfrm>
          <a:prstGeom prst="rect">
            <a:avLst/>
          </a:prstGeom>
          <a:solidFill>
            <a:schemeClr val="bg1"/>
          </a:solidFill>
          <a:ln w="5715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vi-VN" sz="2000" dirty="0" smtClean="0">
                <a:solidFill>
                  <a:srgbClr val="FF0000"/>
                </a:solidFill>
                <a:latin typeface="Times New Roman" pitchFamily="18" charset="0"/>
                <a:cs typeface="Times New Roman" pitchFamily="18" charset="0"/>
              </a:rPr>
              <a:t/>
            </a:r>
            <a:br>
              <a:rPr lang="vi-VN" sz="2000" dirty="0" smtClean="0">
                <a:solidFill>
                  <a:srgbClr val="FF0000"/>
                </a:solidFill>
                <a:latin typeface="Times New Roman" pitchFamily="18" charset="0"/>
                <a:cs typeface="Times New Roman" pitchFamily="18" charset="0"/>
              </a:rPr>
            </a:br>
            <a:endParaRPr lang="en-GB" sz="2000" b="1" dirty="0">
              <a:latin typeface="Times New Roman" panose="02020603050405020304" pitchFamily="18" charset="0"/>
              <a:ea typeface="Calibri"/>
              <a:cs typeface="Times New Roman" panose="02020603050405020304" pitchFamily="18" charset="0"/>
            </a:endParaRPr>
          </a:p>
        </p:txBody>
      </p:sp>
      <p:sp>
        <p:nvSpPr>
          <p:cNvPr id="5" name="Rectangle 4"/>
          <p:cNvSpPr/>
          <p:nvPr/>
        </p:nvSpPr>
        <p:spPr>
          <a:xfrm>
            <a:off x="609600" y="547973"/>
            <a:ext cx="7848600" cy="954107"/>
          </a:xfrm>
          <a:prstGeom prst="rect">
            <a:avLst/>
          </a:prstGeom>
        </p:spPr>
        <p:txBody>
          <a:bodyPr wrap="square">
            <a:spAutoFit/>
          </a:bodyPr>
          <a:lstStyle/>
          <a:p>
            <a:pPr algn="ctr"/>
            <a:r>
              <a:rPr lang="vi-VN" sz="2800" dirty="0">
                <a:latin typeface="+mj-lt"/>
              </a:rPr>
              <a:t>Cáo xin sang nhà Thỏ sưởi nhờ rồi đuổi luôn Thỏ </a:t>
            </a:r>
            <a:endParaRPr lang="en-US" sz="2800" dirty="0" smtClean="0">
              <a:latin typeface="+mj-lt"/>
            </a:endParaRPr>
          </a:p>
          <a:p>
            <a:pPr algn="ctr"/>
            <a:r>
              <a:rPr lang="vi-VN" sz="2800" dirty="0" smtClean="0">
                <a:latin typeface="+mj-lt"/>
              </a:rPr>
              <a:t>ra </a:t>
            </a:r>
            <a:r>
              <a:rPr lang="vi-VN" sz="2800" dirty="0">
                <a:latin typeface="+mj-lt"/>
              </a:rPr>
              <a:t>ngoài.</a:t>
            </a:r>
            <a:endParaRPr lang="en-US" sz="28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841" y="1752600"/>
            <a:ext cx="71247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22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1782" y="381000"/>
            <a:ext cx="8208818" cy="6096000"/>
          </a:xfrm>
          <a:prstGeom prst="rect">
            <a:avLst/>
          </a:prstGeom>
          <a:solidFill>
            <a:schemeClr val="bg1"/>
          </a:solidFill>
          <a:ln w="5715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vi-VN" sz="2000" dirty="0" smtClean="0">
                <a:solidFill>
                  <a:srgbClr val="FF0000"/>
                </a:solidFill>
                <a:latin typeface="Times New Roman" pitchFamily="18" charset="0"/>
                <a:cs typeface="Times New Roman" pitchFamily="18" charset="0"/>
              </a:rPr>
              <a:t/>
            </a:r>
            <a:br>
              <a:rPr lang="vi-VN" sz="2000" dirty="0" smtClean="0">
                <a:solidFill>
                  <a:srgbClr val="FF0000"/>
                </a:solidFill>
                <a:latin typeface="Times New Roman" pitchFamily="18" charset="0"/>
                <a:cs typeface="Times New Roman" pitchFamily="18" charset="0"/>
              </a:rPr>
            </a:br>
            <a:endParaRPr lang="en-GB" sz="2000" b="1" dirty="0">
              <a:latin typeface="Times New Roman" panose="02020603050405020304" pitchFamily="18" charset="0"/>
              <a:ea typeface="Calibri"/>
              <a:cs typeface="Times New Roman" panose="02020603050405020304" pitchFamily="18" charset="0"/>
            </a:endParaRPr>
          </a:p>
        </p:txBody>
      </p:sp>
      <p:sp>
        <p:nvSpPr>
          <p:cNvPr id="5" name="Rectangle 4"/>
          <p:cNvSpPr/>
          <p:nvPr/>
        </p:nvSpPr>
        <p:spPr>
          <a:xfrm>
            <a:off x="2590800" y="609600"/>
            <a:ext cx="3252814" cy="523220"/>
          </a:xfrm>
          <a:prstGeom prst="rect">
            <a:avLst/>
          </a:prstGeom>
        </p:spPr>
        <p:txBody>
          <a:bodyPr wrap="none">
            <a:spAutoFit/>
          </a:bodyPr>
          <a:lstStyle/>
          <a:p>
            <a:r>
              <a:rPr lang="vi-VN" sz="2800" dirty="0">
                <a:latin typeface="+mj-lt"/>
              </a:rPr>
              <a:t>Thỏ vừa đi vừa khóc.</a:t>
            </a:r>
            <a:endParaRPr lang="en-US" sz="2800" dirty="0">
              <a:latin typeface="+mj-lt"/>
            </a:endParaRPr>
          </a:p>
        </p:txBody>
      </p:sp>
      <p:pic>
        <p:nvPicPr>
          <p:cNvPr id="3074" name="Picture 2" descr="http://f2.hcm.edu.vn/UploadImages/mnsaomaiq8/cao%20tho%20ga%20trong%204.jpg?w=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781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86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15637" y="323834"/>
            <a:ext cx="8208818" cy="6096000"/>
          </a:xfrm>
          <a:prstGeom prst="rect">
            <a:avLst/>
          </a:prstGeom>
          <a:solidFill>
            <a:schemeClr val="bg1"/>
          </a:solidFill>
          <a:ln w="5715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vi-VN" sz="2000" dirty="0" smtClean="0">
                <a:solidFill>
                  <a:srgbClr val="FF0000"/>
                </a:solidFill>
                <a:latin typeface="Times New Roman" pitchFamily="18" charset="0"/>
                <a:cs typeface="Times New Roman" pitchFamily="18" charset="0"/>
              </a:rPr>
              <a:t/>
            </a:r>
            <a:br>
              <a:rPr lang="vi-VN" sz="2000" dirty="0" smtClean="0">
                <a:solidFill>
                  <a:srgbClr val="FF0000"/>
                </a:solidFill>
                <a:latin typeface="Times New Roman" pitchFamily="18" charset="0"/>
                <a:cs typeface="Times New Roman" pitchFamily="18" charset="0"/>
              </a:rPr>
            </a:br>
            <a:endParaRPr lang="en-GB" sz="2000" b="1" dirty="0">
              <a:latin typeface="Times New Roman" panose="02020603050405020304" pitchFamily="18" charset="0"/>
              <a:ea typeface="Calibri"/>
              <a:cs typeface="Times New Roman" panose="02020603050405020304" pitchFamily="18" charset="0"/>
            </a:endParaRPr>
          </a:p>
        </p:txBody>
      </p:sp>
      <p:sp>
        <p:nvSpPr>
          <p:cNvPr id="5" name="Rectangle 4"/>
          <p:cNvSpPr/>
          <p:nvPr/>
        </p:nvSpPr>
        <p:spPr>
          <a:xfrm>
            <a:off x="609600" y="838200"/>
            <a:ext cx="4419600" cy="5324535"/>
          </a:xfrm>
          <a:prstGeom prst="rect">
            <a:avLst/>
          </a:prstGeom>
        </p:spPr>
        <p:txBody>
          <a:bodyPr wrap="square">
            <a:spAutoFit/>
          </a:bodyPr>
          <a:lstStyle/>
          <a:p>
            <a:r>
              <a:rPr lang="vi-VN" sz="2400" dirty="0">
                <a:latin typeface="+mj-lt"/>
              </a:rPr>
              <a:t>Một lát sau Thỏ gặp bầy Chó.</a:t>
            </a:r>
          </a:p>
          <a:p>
            <a:r>
              <a:rPr lang="vi-VN" sz="2400" dirty="0">
                <a:latin typeface="+mj-lt"/>
              </a:rPr>
              <a:t>Bầy Chó hỏi Thỏ:</a:t>
            </a:r>
            <a:br>
              <a:rPr lang="vi-VN" sz="2400" dirty="0">
                <a:latin typeface="+mj-lt"/>
              </a:rPr>
            </a:br>
            <a:r>
              <a:rPr lang="vi-VN" sz="2400" dirty="0">
                <a:latin typeface="+mj-lt"/>
              </a:rPr>
              <a:t>– Tại sao Thỏ </a:t>
            </a:r>
            <a:r>
              <a:rPr lang="vi-VN" sz="2800" dirty="0">
                <a:latin typeface="+mj-lt"/>
              </a:rPr>
              <a:t>khóc</a:t>
            </a:r>
            <a:r>
              <a:rPr lang="vi-VN" sz="2400" dirty="0">
                <a:latin typeface="+mj-lt"/>
              </a:rPr>
              <a:t>?</a:t>
            </a:r>
            <a:br>
              <a:rPr lang="vi-VN" sz="2400" dirty="0">
                <a:latin typeface="+mj-lt"/>
              </a:rPr>
            </a:br>
            <a:r>
              <a:rPr lang="vi-VN" sz="2400" dirty="0">
                <a:latin typeface="+mj-lt"/>
              </a:rPr>
              <a:t>– Làm sao mà tôi không khóc được? Tôi có một ngôi nhà bằng gỗ, còn Cáo có một ngôi nhà bằng băng. Mùa xuân đến nhà Cáo tan ra thành nước, Cáo xin sang nhà tôi sưởi nhờ rồi đuổi luôn tôi ra khỏi nhà. Hu, hu…</a:t>
            </a:r>
            <a:br>
              <a:rPr lang="vi-VN" sz="2400" dirty="0">
                <a:latin typeface="+mj-lt"/>
              </a:rPr>
            </a:br>
            <a:r>
              <a:rPr lang="vi-VN" sz="2400" dirty="0">
                <a:latin typeface="+mj-lt"/>
              </a:rPr>
              <a:t>– Thỏ ơi , đừng khóc nữa – Bầy chó an ủi Thỏ – Chúng ta sẽ đuổi được Cáo đi, bầy Chó cùng Thỏ đi về nhà Thỏ. </a:t>
            </a:r>
            <a:r>
              <a:rPr lang="vi-VN" sz="2400" dirty="0" smtClean="0">
                <a:latin typeface="+mj-lt"/>
              </a:rPr>
              <a:t>Bầy</a:t>
            </a:r>
            <a:endParaRPr lang="vi-VN" sz="2400"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857" y="1447800"/>
            <a:ext cx="3124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18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1782" y="381000"/>
            <a:ext cx="8208818" cy="6096000"/>
          </a:xfrm>
          <a:prstGeom prst="rect">
            <a:avLst/>
          </a:prstGeom>
          <a:solidFill>
            <a:schemeClr val="bg1"/>
          </a:solidFill>
          <a:ln w="5715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vi-VN" sz="2000" dirty="0" smtClean="0">
                <a:solidFill>
                  <a:srgbClr val="FF0000"/>
                </a:solidFill>
                <a:latin typeface="Times New Roman" pitchFamily="18" charset="0"/>
                <a:cs typeface="Times New Roman" pitchFamily="18" charset="0"/>
              </a:rPr>
              <a:t/>
            </a:r>
            <a:br>
              <a:rPr lang="vi-VN" sz="2000" dirty="0" smtClean="0">
                <a:solidFill>
                  <a:srgbClr val="FF0000"/>
                </a:solidFill>
                <a:latin typeface="Times New Roman" pitchFamily="18" charset="0"/>
                <a:cs typeface="Times New Roman" pitchFamily="18" charset="0"/>
              </a:rPr>
            </a:br>
            <a:endParaRPr lang="en-GB" sz="2000" b="1" dirty="0">
              <a:latin typeface="Times New Roman" panose="02020603050405020304" pitchFamily="18" charset="0"/>
              <a:ea typeface="Calibri"/>
              <a:cs typeface="Times New Roman" panose="02020603050405020304" pitchFamily="18" charset="0"/>
            </a:endParaRPr>
          </a:p>
        </p:txBody>
      </p:sp>
      <p:sp>
        <p:nvSpPr>
          <p:cNvPr id="6" name="Rectangle 5"/>
          <p:cNvSpPr/>
          <p:nvPr/>
        </p:nvSpPr>
        <p:spPr>
          <a:xfrm>
            <a:off x="696191" y="533400"/>
            <a:ext cx="7620000" cy="3108543"/>
          </a:xfrm>
          <a:prstGeom prst="rect">
            <a:avLst/>
          </a:prstGeom>
        </p:spPr>
        <p:txBody>
          <a:bodyPr wrap="square">
            <a:spAutoFit/>
          </a:bodyPr>
          <a:lstStyle/>
          <a:p>
            <a:r>
              <a:rPr lang="vi-VN" sz="2800" dirty="0">
                <a:latin typeface="Times New Roman" pitchFamily="18" charset="0"/>
                <a:cs typeface="Times New Roman" pitchFamily="18" charset="0"/>
              </a:rPr>
              <a:t>Chó nói:</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 Gâu! Gâu! Gâu! Cáo cút ngay đi!</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Cáo ngồi trên bệ lò sưởi nói vọng ra:</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 Ta mà nhảy ra thì chúng mày tan xác!</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Bầy Chó sợ quá chạy mất.</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Thỏ ngồi dưới bụi cây và khóc. Một con Gấu đi qua, Gấu hỏi:</a:t>
            </a:r>
            <a:endParaRPr lang="vi-VN" sz="2800" dirty="0">
              <a:latin typeface="Times New Roman" pitchFamily="18" charset="0"/>
              <a:cs typeface="Times New Roman" pitchFamily="18" charset="0"/>
            </a:endParaRPr>
          </a:p>
        </p:txBody>
      </p:sp>
      <p:sp>
        <p:nvSpPr>
          <p:cNvPr id="7" name="Rectangle 6"/>
          <p:cNvSpPr/>
          <p:nvPr/>
        </p:nvSpPr>
        <p:spPr>
          <a:xfrm>
            <a:off x="619991" y="3641943"/>
            <a:ext cx="7772400" cy="2677656"/>
          </a:xfrm>
          <a:prstGeom prst="rect">
            <a:avLst/>
          </a:prstGeom>
        </p:spPr>
        <p:txBody>
          <a:bodyPr wrap="square">
            <a:spAutoFit/>
          </a:bodyPr>
          <a:lstStyle/>
          <a:p>
            <a:r>
              <a:rPr lang="vi-VN" sz="2800" dirty="0">
                <a:latin typeface="+mj-lt"/>
              </a:rPr>
              <a:t>– Tại sao Thỏ khóc?</a:t>
            </a:r>
            <a:br>
              <a:rPr lang="vi-VN" sz="2800" dirty="0">
                <a:latin typeface="+mj-lt"/>
              </a:rPr>
            </a:br>
            <a:r>
              <a:rPr lang="vi-VN" sz="2800" dirty="0">
                <a:latin typeface="+mj-lt"/>
              </a:rPr>
              <a:t>– Làm sao mà tôi không khóc được? Tôi có một ngồi nhà bằng gỗ, còn Cáo có một ngôi nhà bằng băng. Mùa xuân đến, nhà Cáo tan ra thành nước, Cáo xin sang nhà tôi sưởi nhờ rồi đuổi luôn tôi ra khỏi nhà. </a:t>
            </a:r>
            <a:r>
              <a:rPr lang="vi-VN" sz="2800" dirty="0" smtClean="0">
                <a:latin typeface="+mj-lt"/>
              </a:rPr>
              <a:t>Huuuu</a:t>
            </a:r>
            <a:endParaRPr lang="en-US" sz="2800" dirty="0">
              <a:latin typeface="+mj-lt"/>
            </a:endParaRPr>
          </a:p>
        </p:txBody>
      </p:sp>
    </p:spTree>
    <p:extLst>
      <p:ext uri="{BB962C8B-B14F-4D97-AF65-F5344CB8AC3E}">
        <p14:creationId xmlns:p14="http://schemas.microsoft.com/office/powerpoint/2010/main" val="413550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1782" y="381000"/>
            <a:ext cx="8208818" cy="6096000"/>
          </a:xfrm>
          <a:prstGeom prst="rect">
            <a:avLst/>
          </a:prstGeom>
          <a:solidFill>
            <a:schemeClr val="bg1"/>
          </a:solidFill>
          <a:ln w="5715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vi-VN" sz="2000" dirty="0" smtClean="0">
                <a:solidFill>
                  <a:srgbClr val="FF0000"/>
                </a:solidFill>
                <a:latin typeface="Times New Roman" pitchFamily="18" charset="0"/>
                <a:cs typeface="Times New Roman" pitchFamily="18" charset="0"/>
              </a:rPr>
              <a:t/>
            </a:r>
            <a:br>
              <a:rPr lang="vi-VN" sz="2000" dirty="0" smtClean="0">
                <a:solidFill>
                  <a:srgbClr val="FF0000"/>
                </a:solidFill>
                <a:latin typeface="Times New Roman" pitchFamily="18" charset="0"/>
                <a:cs typeface="Times New Roman" pitchFamily="18" charset="0"/>
              </a:rPr>
            </a:br>
            <a:endParaRPr lang="en-GB" sz="2000" b="1" dirty="0">
              <a:latin typeface="Times New Roman" panose="02020603050405020304" pitchFamily="18" charset="0"/>
              <a:ea typeface="Calibri"/>
              <a:cs typeface="Times New Roman" panose="02020603050405020304" pitchFamily="18" charset="0"/>
            </a:endParaRPr>
          </a:p>
        </p:txBody>
      </p:sp>
      <p:sp>
        <p:nvSpPr>
          <p:cNvPr id="5" name="Rectangle 4"/>
          <p:cNvSpPr/>
          <p:nvPr/>
        </p:nvSpPr>
        <p:spPr>
          <a:xfrm>
            <a:off x="623455" y="762000"/>
            <a:ext cx="7696200" cy="3539430"/>
          </a:xfrm>
          <a:prstGeom prst="rect">
            <a:avLst/>
          </a:prstGeom>
        </p:spPr>
        <p:txBody>
          <a:bodyPr wrap="square">
            <a:spAutoFit/>
          </a:bodyPr>
          <a:lstStyle/>
          <a:p>
            <a:r>
              <a:rPr lang="vi-VN" sz="2800" dirty="0" smtClean="0">
                <a:latin typeface="+mj-lt"/>
              </a:rPr>
              <a:t>– </a:t>
            </a:r>
            <a:r>
              <a:rPr lang="vi-VN" sz="2800" dirty="0">
                <a:latin typeface="+mj-lt"/>
              </a:rPr>
              <a:t>Thỏ ơi đừng khóc nữa? Gấu nói – Ta sẽ đuổi được Cáo đi!</a:t>
            </a:r>
            <a:r>
              <a:rPr lang="vi-VN" sz="2800" dirty="0" smtClean="0">
                <a:latin typeface="+mj-lt"/>
              </a:rPr>
              <a:t/>
            </a:r>
            <a:br>
              <a:rPr lang="vi-VN" sz="2800" dirty="0" smtClean="0">
                <a:latin typeface="+mj-lt"/>
              </a:rPr>
            </a:br>
            <a:r>
              <a:rPr lang="vi-VN" sz="2800" dirty="0">
                <a:latin typeface="+mj-lt"/>
              </a:rPr>
              <a:t>– Không! Bác Gấu ơi, Bác không đuổi được đâu. Chó đuổi mãi không được thì bác đuổi làm sao được?</a:t>
            </a:r>
            <a:r>
              <a:rPr lang="vi-VN" sz="2800" dirty="0" smtClean="0">
                <a:latin typeface="+mj-lt"/>
              </a:rPr>
              <a:t/>
            </a:r>
            <a:br>
              <a:rPr lang="vi-VN" sz="2800" dirty="0" smtClean="0">
                <a:latin typeface="+mj-lt"/>
              </a:rPr>
            </a:br>
            <a:r>
              <a:rPr lang="vi-VN" sz="2800" dirty="0">
                <a:latin typeface="+mj-lt"/>
              </a:rPr>
              <a:t>– Ðuổi được chứ! Gấu nói giọng cương quyết. Gấu và Thỏ về đến nhà Thỏ, Gấu gầm lên :</a:t>
            </a:r>
            <a:r>
              <a:rPr lang="vi-VN" sz="2800" dirty="0" smtClean="0">
                <a:latin typeface="+mj-lt"/>
              </a:rPr>
              <a:t/>
            </a:r>
            <a:br>
              <a:rPr lang="vi-VN" sz="2800" dirty="0" smtClean="0">
                <a:latin typeface="+mj-lt"/>
              </a:rPr>
            </a:br>
            <a:r>
              <a:rPr lang="vi-VN" sz="2800" dirty="0">
                <a:latin typeface="+mj-lt"/>
              </a:rPr>
              <a:t>– Cáo cút ngay!</a:t>
            </a:r>
            <a:endParaRPr lang="en-US" sz="2800" dirty="0">
              <a:latin typeface="+mj-lt"/>
            </a:endParaRPr>
          </a:p>
        </p:txBody>
      </p:sp>
      <p:sp>
        <p:nvSpPr>
          <p:cNvPr id="6" name="Rectangle 5"/>
          <p:cNvSpPr/>
          <p:nvPr/>
        </p:nvSpPr>
        <p:spPr>
          <a:xfrm>
            <a:off x="637309" y="4419600"/>
            <a:ext cx="7543800" cy="1384995"/>
          </a:xfrm>
          <a:prstGeom prst="rect">
            <a:avLst/>
          </a:prstGeom>
        </p:spPr>
        <p:txBody>
          <a:bodyPr wrap="square">
            <a:spAutoFit/>
          </a:bodyPr>
          <a:lstStyle/>
          <a:p>
            <a:r>
              <a:rPr lang="vi-VN" sz="2800" dirty="0">
                <a:latin typeface="+mj-lt"/>
              </a:rPr>
              <a:t>Cáo ngồi trên bệ lò sưởi nói vọng ra:</a:t>
            </a:r>
            <a:r>
              <a:rPr lang="vi-VN" sz="2800" dirty="0" smtClean="0">
                <a:latin typeface="+mj-lt"/>
              </a:rPr>
              <a:t/>
            </a:r>
            <a:br>
              <a:rPr lang="vi-VN" sz="2800" dirty="0" smtClean="0">
                <a:latin typeface="+mj-lt"/>
              </a:rPr>
            </a:br>
            <a:r>
              <a:rPr lang="vi-VN" sz="2800" dirty="0">
                <a:latin typeface="+mj-lt"/>
              </a:rPr>
              <a:t>– Ta mà nhảy ra thì chúng mày tan xác!</a:t>
            </a:r>
            <a:r>
              <a:rPr lang="vi-VN" sz="2800" dirty="0" smtClean="0">
                <a:latin typeface="+mj-lt"/>
              </a:rPr>
              <a:t/>
            </a:r>
            <a:br>
              <a:rPr lang="vi-VN" sz="2800" dirty="0" smtClean="0">
                <a:latin typeface="+mj-lt"/>
              </a:rPr>
            </a:br>
            <a:r>
              <a:rPr lang="vi-VN" sz="2800" dirty="0">
                <a:latin typeface="+mj-lt"/>
              </a:rPr>
              <a:t>Gấu sợ quá chạy mất.</a:t>
            </a:r>
            <a:endParaRPr lang="en-US" sz="2800" dirty="0">
              <a:latin typeface="+mj-lt"/>
            </a:endParaRPr>
          </a:p>
        </p:txBody>
      </p:sp>
    </p:spTree>
    <p:extLst>
      <p:ext uri="{BB962C8B-B14F-4D97-AF65-F5344CB8AC3E}">
        <p14:creationId xmlns:p14="http://schemas.microsoft.com/office/powerpoint/2010/main" val="189420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1782" y="381000"/>
            <a:ext cx="8208818" cy="6096000"/>
          </a:xfrm>
          <a:prstGeom prst="rect">
            <a:avLst/>
          </a:prstGeom>
          <a:solidFill>
            <a:schemeClr val="bg1"/>
          </a:solidFill>
          <a:ln w="5715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vi-VN" sz="2000" dirty="0" smtClean="0">
                <a:solidFill>
                  <a:srgbClr val="FF0000"/>
                </a:solidFill>
                <a:latin typeface="Times New Roman" pitchFamily="18" charset="0"/>
                <a:cs typeface="Times New Roman" pitchFamily="18" charset="0"/>
              </a:rPr>
              <a:t/>
            </a:r>
            <a:br>
              <a:rPr lang="vi-VN" sz="2000" dirty="0" smtClean="0">
                <a:solidFill>
                  <a:srgbClr val="FF0000"/>
                </a:solidFill>
                <a:latin typeface="Times New Roman" pitchFamily="18" charset="0"/>
                <a:cs typeface="Times New Roman" pitchFamily="18" charset="0"/>
              </a:rPr>
            </a:br>
            <a:endParaRPr lang="en-GB" sz="2000" b="1" dirty="0">
              <a:latin typeface="Times New Roman" panose="02020603050405020304" pitchFamily="18" charset="0"/>
              <a:ea typeface="Calibri"/>
              <a:cs typeface="Times New Roman" panose="02020603050405020304" pitchFamily="18" charset="0"/>
            </a:endParaRPr>
          </a:p>
        </p:txBody>
      </p:sp>
      <p:sp>
        <p:nvSpPr>
          <p:cNvPr id="5" name="Rectangle 4"/>
          <p:cNvSpPr/>
          <p:nvPr/>
        </p:nvSpPr>
        <p:spPr>
          <a:xfrm>
            <a:off x="685800" y="457200"/>
            <a:ext cx="7772400" cy="6124754"/>
          </a:xfrm>
          <a:prstGeom prst="rect">
            <a:avLst/>
          </a:prstGeom>
        </p:spPr>
        <p:txBody>
          <a:bodyPr wrap="square">
            <a:spAutoFit/>
          </a:bodyPr>
          <a:lstStyle/>
          <a:p>
            <a:r>
              <a:rPr lang="vi-VN" sz="2800" dirty="0">
                <a:latin typeface="+mj-lt"/>
              </a:rPr>
              <a:t>Thỏ lại ngồi dưới bụi cây và khóc. Một con gà trống mào đỏ đi qua, vai vác một cái hái. Gà trống thấy Thỏ khóc, bèn hỏi:</a:t>
            </a:r>
            <a:r>
              <a:rPr lang="vi-VN" sz="2800" dirty="0" smtClean="0">
                <a:latin typeface="+mj-lt"/>
              </a:rPr>
              <a:t/>
            </a:r>
            <a:br>
              <a:rPr lang="vi-VN" sz="2800" dirty="0" smtClean="0">
                <a:latin typeface="+mj-lt"/>
              </a:rPr>
            </a:br>
            <a:r>
              <a:rPr lang="vi-VN" sz="2800" dirty="0">
                <a:latin typeface="+mj-lt"/>
              </a:rPr>
              <a:t>– Tại sao Thỏ khóc?</a:t>
            </a:r>
            <a:r>
              <a:rPr lang="vi-VN" sz="2800" dirty="0" smtClean="0">
                <a:latin typeface="+mj-lt"/>
              </a:rPr>
              <a:t/>
            </a:r>
            <a:br>
              <a:rPr lang="vi-VN" sz="2800" dirty="0" smtClean="0">
                <a:latin typeface="+mj-lt"/>
              </a:rPr>
            </a:br>
            <a:r>
              <a:rPr lang="vi-VN" sz="2800" dirty="0">
                <a:latin typeface="+mj-lt"/>
              </a:rPr>
              <a:t>– Làm sao tôi không khóc được? Tôi có một ngôi nhà bằng gỗ, còn Cáo có một ngôi nhà bằng băng. Mùa xuân đến nhà Cáo tàn thành nước, Cáo xin sang nhà tôi sưởi nhờ rồi đuổi luôn tôi ra khỏi nhà. Hu, hu, hu…</a:t>
            </a:r>
            <a:r>
              <a:rPr lang="vi-VN" sz="2800" dirty="0" smtClean="0">
                <a:latin typeface="+mj-lt"/>
              </a:rPr>
              <a:t/>
            </a:r>
            <a:br>
              <a:rPr lang="vi-VN" sz="2800" dirty="0" smtClean="0">
                <a:latin typeface="+mj-lt"/>
              </a:rPr>
            </a:br>
            <a:r>
              <a:rPr lang="vi-VN" sz="2800" dirty="0">
                <a:latin typeface="+mj-lt"/>
              </a:rPr>
              <a:t>– Ta về nhà đi, tôi sẽ đuổi được Cáo.</a:t>
            </a:r>
            <a:r>
              <a:rPr lang="vi-VN" sz="2800" dirty="0" smtClean="0">
                <a:latin typeface="+mj-lt"/>
              </a:rPr>
              <a:t/>
            </a:r>
            <a:br>
              <a:rPr lang="vi-VN" sz="2800" dirty="0" smtClean="0">
                <a:latin typeface="+mj-lt"/>
              </a:rPr>
            </a:br>
            <a:r>
              <a:rPr lang="vi-VN" sz="2800" dirty="0">
                <a:latin typeface="+mj-lt"/>
              </a:rPr>
              <a:t>– Không! Anh không đuổi được đâu. Chó đuổi mãi không được, Gấu đuổi mãi không được thì anh đuổi làm sao được!</a:t>
            </a:r>
            <a:r>
              <a:rPr lang="vi-VN" sz="2800" dirty="0" smtClean="0">
                <a:latin typeface="+mj-lt"/>
              </a:rPr>
              <a:t/>
            </a:r>
            <a:br>
              <a:rPr lang="vi-VN" sz="2800" dirty="0" smtClean="0">
                <a:latin typeface="+mj-lt"/>
              </a:rPr>
            </a:br>
            <a:r>
              <a:rPr lang="vi-VN" sz="2800" dirty="0">
                <a:latin typeface="+mj-lt"/>
              </a:rPr>
              <a:t>– Thế mà tôi đuổi được đấy, nào đi!</a:t>
            </a:r>
            <a:endParaRPr lang="en-US" sz="2800" dirty="0">
              <a:latin typeface="+mj-lt"/>
            </a:endParaRPr>
          </a:p>
        </p:txBody>
      </p:sp>
    </p:spTree>
    <p:extLst>
      <p:ext uri="{BB962C8B-B14F-4D97-AF65-F5344CB8AC3E}">
        <p14:creationId xmlns:p14="http://schemas.microsoft.com/office/powerpoint/2010/main" val="315792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1782" y="381000"/>
            <a:ext cx="8208818" cy="6096000"/>
          </a:xfrm>
          <a:prstGeom prst="rect">
            <a:avLst/>
          </a:prstGeom>
          <a:solidFill>
            <a:schemeClr val="bg1"/>
          </a:solidFill>
          <a:ln w="5715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vi-VN" sz="2000" dirty="0" smtClean="0">
                <a:solidFill>
                  <a:srgbClr val="FF0000"/>
                </a:solidFill>
                <a:latin typeface="Times New Roman" pitchFamily="18" charset="0"/>
                <a:cs typeface="Times New Roman" pitchFamily="18" charset="0"/>
              </a:rPr>
              <a:t/>
            </a:r>
            <a:br>
              <a:rPr lang="vi-VN" sz="2000" dirty="0" smtClean="0">
                <a:solidFill>
                  <a:srgbClr val="FF0000"/>
                </a:solidFill>
                <a:latin typeface="Times New Roman" pitchFamily="18" charset="0"/>
                <a:cs typeface="Times New Roman" pitchFamily="18" charset="0"/>
              </a:rPr>
            </a:br>
            <a:endParaRPr lang="en-GB" sz="2000" b="1" dirty="0">
              <a:latin typeface="Times New Roman" panose="02020603050405020304" pitchFamily="18" charset="0"/>
              <a:ea typeface="Calibri"/>
              <a:cs typeface="Times New Roman" panose="02020603050405020304" pitchFamily="18" charset="0"/>
            </a:endParaRPr>
          </a:p>
        </p:txBody>
      </p:sp>
      <p:sp>
        <p:nvSpPr>
          <p:cNvPr id="5" name="Rectangle 4"/>
          <p:cNvSpPr/>
          <p:nvPr/>
        </p:nvSpPr>
        <p:spPr>
          <a:xfrm>
            <a:off x="609600" y="457200"/>
            <a:ext cx="4572000" cy="5693866"/>
          </a:xfrm>
          <a:prstGeom prst="rect">
            <a:avLst/>
          </a:prstGeom>
        </p:spPr>
        <p:txBody>
          <a:bodyPr>
            <a:spAutoFit/>
          </a:bodyPr>
          <a:lstStyle/>
          <a:p>
            <a:r>
              <a:rPr lang="vi-VN" sz="2800" dirty="0">
                <a:latin typeface="+mj-lt"/>
              </a:rPr>
              <a:t>Gà trống và Thỏ cùng về nhà Thỏ. Gà trống cất tiếng hát:</a:t>
            </a:r>
            <a:r>
              <a:rPr lang="vi-VN" sz="2800" dirty="0" smtClean="0">
                <a:latin typeface="+mj-lt"/>
              </a:rPr>
              <a:t/>
            </a:r>
            <a:br>
              <a:rPr lang="vi-VN" sz="2800" dirty="0" smtClean="0">
                <a:latin typeface="+mj-lt"/>
              </a:rPr>
            </a:br>
            <a:r>
              <a:rPr lang="vi-VN" sz="2800" dirty="0">
                <a:latin typeface="+mj-lt"/>
              </a:rPr>
              <a:t>Cúc cù cu</a:t>
            </a:r>
            <a:r>
              <a:rPr lang="vi-VN" sz="2800" dirty="0" smtClean="0">
                <a:latin typeface="+mj-lt"/>
              </a:rPr>
              <a:t/>
            </a:r>
            <a:br>
              <a:rPr lang="vi-VN" sz="2800" dirty="0" smtClean="0">
                <a:latin typeface="+mj-lt"/>
              </a:rPr>
            </a:br>
            <a:r>
              <a:rPr lang="vi-VN" sz="2800" dirty="0">
                <a:latin typeface="+mj-lt"/>
              </a:rPr>
              <a:t>Ta vác hái trên vai</a:t>
            </a:r>
            <a:r>
              <a:rPr lang="vi-VN" sz="2800" dirty="0" smtClean="0">
                <a:latin typeface="+mj-lt"/>
              </a:rPr>
              <a:t/>
            </a:r>
            <a:br>
              <a:rPr lang="vi-VN" sz="2800" dirty="0" smtClean="0">
                <a:latin typeface="+mj-lt"/>
              </a:rPr>
            </a:br>
            <a:r>
              <a:rPr lang="vi-VN" sz="2800" dirty="0">
                <a:latin typeface="+mj-lt"/>
              </a:rPr>
              <a:t>Ði tìm cáo gian ác</a:t>
            </a:r>
            <a:r>
              <a:rPr lang="vi-VN" sz="2800" dirty="0" smtClean="0">
                <a:latin typeface="+mj-lt"/>
              </a:rPr>
              <a:t/>
            </a:r>
            <a:br>
              <a:rPr lang="vi-VN" sz="2800" dirty="0" smtClean="0">
                <a:latin typeface="+mj-lt"/>
              </a:rPr>
            </a:br>
            <a:r>
              <a:rPr lang="vi-VN" sz="2800" dirty="0">
                <a:latin typeface="+mj-lt"/>
              </a:rPr>
              <a:t>Cáo ở đâu ra ngay !</a:t>
            </a:r>
            <a:r>
              <a:rPr lang="vi-VN" sz="2800" dirty="0" smtClean="0">
                <a:latin typeface="+mj-lt"/>
              </a:rPr>
              <a:t/>
            </a:r>
            <a:br>
              <a:rPr lang="vi-VN" sz="2800" dirty="0" smtClean="0">
                <a:latin typeface="+mj-lt"/>
              </a:rPr>
            </a:br>
            <a:r>
              <a:rPr lang="vi-VN" sz="2800" dirty="0">
                <a:latin typeface="+mj-lt"/>
              </a:rPr>
              <a:t>Cáo sợ quá bảo:</a:t>
            </a:r>
            <a:r>
              <a:rPr lang="vi-VN" sz="2800" dirty="0" smtClean="0">
                <a:latin typeface="+mj-lt"/>
              </a:rPr>
              <a:t/>
            </a:r>
            <a:br>
              <a:rPr lang="vi-VN" sz="2800" dirty="0" smtClean="0">
                <a:latin typeface="+mj-lt"/>
              </a:rPr>
            </a:br>
            <a:r>
              <a:rPr lang="vi-VN" sz="2800" dirty="0">
                <a:latin typeface="+mj-lt"/>
              </a:rPr>
              <a:t>– Tôi đang mặc quần áo.</a:t>
            </a:r>
            <a:r>
              <a:rPr lang="vi-VN" sz="2800" dirty="0" smtClean="0">
                <a:latin typeface="+mj-lt"/>
              </a:rPr>
              <a:t/>
            </a:r>
            <a:br>
              <a:rPr lang="vi-VN" sz="2800" dirty="0" smtClean="0">
                <a:latin typeface="+mj-lt"/>
              </a:rPr>
            </a:br>
            <a:r>
              <a:rPr lang="vi-VN" sz="2800" dirty="0">
                <a:latin typeface="+mj-lt"/>
              </a:rPr>
              <a:t>Gà trống lại hát:</a:t>
            </a:r>
            <a:r>
              <a:rPr lang="vi-VN" sz="2800" dirty="0" smtClean="0">
                <a:latin typeface="+mj-lt"/>
              </a:rPr>
              <a:t/>
            </a:r>
            <a:br>
              <a:rPr lang="vi-VN" sz="2800" dirty="0" smtClean="0">
                <a:latin typeface="+mj-lt"/>
              </a:rPr>
            </a:br>
            <a:r>
              <a:rPr lang="vi-VN" sz="2800" dirty="0">
                <a:latin typeface="+mj-lt"/>
              </a:rPr>
              <a:t>Cúc cù cu</a:t>
            </a:r>
            <a:r>
              <a:rPr lang="vi-VN" sz="2800" dirty="0" smtClean="0">
                <a:latin typeface="+mj-lt"/>
              </a:rPr>
              <a:t/>
            </a:r>
            <a:br>
              <a:rPr lang="vi-VN" sz="2800" dirty="0" smtClean="0">
                <a:latin typeface="+mj-lt"/>
              </a:rPr>
            </a:br>
            <a:r>
              <a:rPr lang="vi-VN" sz="2800" dirty="0">
                <a:latin typeface="+mj-lt"/>
              </a:rPr>
              <a:t>Ta vác hái trên vai</a:t>
            </a:r>
            <a:r>
              <a:rPr lang="vi-VN" sz="2800" dirty="0" smtClean="0">
                <a:latin typeface="+mj-lt"/>
              </a:rPr>
              <a:t/>
            </a:r>
            <a:br>
              <a:rPr lang="vi-VN" sz="2800" dirty="0" smtClean="0">
                <a:latin typeface="+mj-lt"/>
              </a:rPr>
            </a:br>
            <a:r>
              <a:rPr lang="vi-VN" sz="2800" dirty="0">
                <a:latin typeface="+mj-lt"/>
              </a:rPr>
              <a:t>Ði tìm cáo gian ác</a:t>
            </a:r>
            <a:r>
              <a:rPr lang="vi-VN" sz="2800" dirty="0" smtClean="0">
                <a:latin typeface="+mj-lt"/>
              </a:rPr>
              <a:t/>
            </a:r>
            <a:br>
              <a:rPr lang="vi-VN" sz="2800" dirty="0" smtClean="0">
                <a:latin typeface="+mj-lt"/>
              </a:rPr>
            </a:br>
            <a:r>
              <a:rPr lang="vi-VN" sz="2800" dirty="0">
                <a:latin typeface="+mj-lt"/>
              </a:rPr>
              <a:t>Cáo ở đâu ra ngay!</a:t>
            </a:r>
            <a:endParaRPr lang="en-US" sz="2800" dirty="0">
              <a:latin typeface="+mj-lt"/>
            </a:endParaRPr>
          </a:p>
        </p:txBody>
      </p:sp>
    </p:spTree>
    <p:extLst>
      <p:ext uri="{BB962C8B-B14F-4D97-AF65-F5344CB8AC3E}">
        <p14:creationId xmlns:p14="http://schemas.microsoft.com/office/powerpoint/2010/main" val="291029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01782" y="381000"/>
            <a:ext cx="8208818" cy="6096000"/>
          </a:xfrm>
          <a:prstGeom prst="rect">
            <a:avLst/>
          </a:prstGeom>
          <a:solidFill>
            <a:schemeClr val="bg1"/>
          </a:solidFill>
          <a:ln w="5715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vi-VN" sz="2000" dirty="0" smtClean="0">
                <a:solidFill>
                  <a:srgbClr val="FF0000"/>
                </a:solidFill>
                <a:latin typeface="Times New Roman" pitchFamily="18" charset="0"/>
                <a:cs typeface="Times New Roman" pitchFamily="18" charset="0"/>
              </a:rPr>
              <a:t/>
            </a:r>
            <a:br>
              <a:rPr lang="vi-VN" sz="2000" dirty="0" smtClean="0">
                <a:solidFill>
                  <a:srgbClr val="FF0000"/>
                </a:solidFill>
                <a:latin typeface="Times New Roman" pitchFamily="18" charset="0"/>
                <a:cs typeface="Times New Roman" pitchFamily="18" charset="0"/>
              </a:rPr>
            </a:br>
            <a:endParaRPr lang="en-GB" sz="2000" b="1" dirty="0">
              <a:latin typeface="Times New Roman" panose="02020603050405020304" pitchFamily="18" charset="0"/>
              <a:ea typeface="Calibri"/>
              <a:cs typeface="Times New Roman" panose="02020603050405020304" pitchFamily="18" charset="0"/>
            </a:endParaRPr>
          </a:p>
        </p:txBody>
      </p:sp>
      <p:sp>
        <p:nvSpPr>
          <p:cNvPr id="11" name="Rectangle 10"/>
          <p:cNvSpPr/>
          <p:nvPr/>
        </p:nvSpPr>
        <p:spPr>
          <a:xfrm>
            <a:off x="762000" y="687834"/>
            <a:ext cx="4572000" cy="3539430"/>
          </a:xfrm>
          <a:prstGeom prst="rect">
            <a:avLst/>
          </a:prstGeom>
        </p:spPr>
        <p:txBody>
          <a:bodyPr>
            <a:spAutoFit/>
          </a:bodyPr>
          <a:lstStyle/>
          <a:p>
            <a:r>
              <a:rPr lang="vi-VN" sz="2800" dirty="0">
                <a:latin typeface="+mj-lt"/>
              </a:rPr>
              <a:t>Cáo nói:</a:t>
            </a:r>
            <a:r>
              <a:rPr lang="vi-VN" sz="2800" dirty="0" smtClean="0">
                <a:latin typeface="+mj-lt"/>
              </a:rPr>
              <a:t/>
            </a:r>
            <a:br>
              <a:rPr lang="vi-VN" sz="2800" dirty="0" smtClean="0">
                <a:latin typeface="+mj-lt"/>
              </a:rPr>
            </a:br>
            <a:r>
              <a:rPr lang="vi-VN" sz="2800" dirty="0">
                <a:latin typeface="+mj-lt"/>
              </a:rPr>
              <a:t>– Cho..cho tôi mặc áo bông đã!</a:t>
            </a:r>
            <a:r>
              <a:rPr lang="vi-VN" sz="2800" dirty="0" smtClean="0">
                <a:latin typeface="+mj-lt"/>
              </a:rPr>
              <a:t/>
            </a:r>
            <a:br>
              <a:rPr lang="vi-VN" sz="2800" dirty="0" smtClean="0">
                <a:latin typeface="+mj-lt"/>
              </a:rPr>
            </a:br>
            <a:r>
              <a:rPr lang="vi-VN" sz="2800" dirty="0">
                <a:latin typeface="+mj-lt"/>
              </a:rPr>
              <a:t>Lần này thì gà quát lên:</a:t>
            </a:r>
            <a:r>
              <a:rPr lang="vi-VN" sz="2800" dirty="0" smtClean="0">
                <a:latin typeface="+mj-lt"/>
              </a:rPr>
              <a:t/>
            </a:r>
            <a:br>
              <a:rPr lang="vi-VN" sz="2800" dirty="0" smtClean="0">
                <a:latin typeface="+mj-lt"/>
              </a:rPr>
            </a:br>
            <a:r>
              <a:rPr lang="vi-VN" sz="2800" dirty="0">
                <a:latin typeface="+mj-lt"/>
              </a:rPr>
              <a:t>Cúc cù cu</a:t>
            </a:r>
            <a:r>
              <a:rPr lang="vi-VN" sz="2800" dirty="0" smtClean="0">
                <a:latin typeface="+mj-lt"/>
              </a:rPr>
              <a:t/>
            </a:r>
            <a:br>
              <a:rPr lang="vi-VN" sz="2800" dirty="0" smtClean="0">
                <a:latin typeface="+mj-lt"/>
              </a:rPr>
            </a:br>
            <a:r>
              <a:rPr lang="vi-VN" sz="2800" dirty="0">
                <a:latin typeface="+mj-lt"/>
              </a:rPr>
              <a:t>Ta vác hái trên vai</a:t>
            </a:r>
            <a:r>
              <a:rPr lang="vi-VN" sz="2800" dirty="0" smtClean="0">
                <a:latin typeface="+mj-lt"/>
              </a:rPr>
              <a:t/>
            </a:r>
            <a:br>
              <a:rPr lang="vi-VN" sz="2800" dirty="0" smtClean="0">
                <a:latin typeface="+mj-lt"/>
              </a:rPr>
            </a:br>
            <a:r>
              <a:rPr lang="vi-VN" sz="2800" dirty="0">
                <a:latin typeface="+mj-lt"/>
              </a:rPr>
              <a:t>Ði tìm cáo gian ác</a:t>
            </a:r>
            <a:r>
              <a:rPr lang="vi-VN" sz="2800" dirty="0" smtClean="0">
                <a:latin typeface="+mj-lt"/>
              </a:rPr>
              <a:t/>
            </a:r>
            <a:br>
              <a:rPr lang="vi-VN" sz="2800" dirty="0" smtClean="0">
                <a:latin typeface="+mj-lt"/>
              </a:rPr>
            </a:br>
            <a:r>
              <a:rPr lang="vi-VN" sz="2800" dirty="0">
                <a:latin typeface="+mj-lt"/>
              </a:rPr>
              <a:t>Cáo ở đâu ra ngay!</a:t>
            </a:r>
            <a:endParaRPr lang="en-US" sz="2800" dirty="0">
              <a:latin typeface="+mj-lt"/>
            </a:endParaRPr>
          </a:p>
        </p:txBody>
      </p:sp>
      <p:sp>
        <p:nvSpPr>
          <p:cNvPr id="12" name="Rectangle 11"/>
          <p:cNvSpPr/>
          <p:nvPr/>
        </p:nvSpPr>
        <p:spPr>
          <a:xfrm>
            <a:off x="616527" y="4227264"/>
            <a:ext cx="7848600" cy="1384995"/>
          </a:xfrm>
          <a:prstGeom prst="rect">
            <a:avLst/>
          </a:prstGeom>
        </p:spPr>
        <p:txBody>
          <a:bodyPr wrap="square">
            <a:spAutoFit/>
          </a:bodyPr>
          <a:lstStyle/>
          <a:p>
            <a:r>
              <a:rPr lang="vi-VN" sz="2800" dirty="0">
                <a:latin typeface="+mj-lt"/>
              </a:rPr>
              <a:t>Cáo từ trong nhà gỗ nhảy vọt ra, chạy biến vào rừng. Từ đó, Thỏ lại được sống trong ngôi nhà của mình. Và Gà trống trở thành bạn thân thiết của Thỏ. </a:t>
            </a:r>
            <a:endParaRPr lang="en-US" sz="2800" dirty="0">
              <a:latin typeface="+mj-lt"/>
            </a:endParaRPr>
          </a:p>
        </p:txBody>
      </p:sp>
      <p:pic>
        <p:nvPicPr>
          <p:cNvPr id="1028" name="Picture 4" descr="http://f2.hcm.edu.vn/UploadImages/mnsaomaiq8/Cao%20tho%20ga%20tr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191" y="1676400"/>
            <a:ext cx="3933825" cy="248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061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209</Words>
  <Application>Microsoft Office PowerPoint</Application>
  <PresentationFormat>On-screen Show (4:3)</PresentationFormat>
  <Paragraphs>24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CMS</dc:creator>
  <cp:lastModifiedBy>CMS</cp:lastModifiedBy>
  <cp:revision>3</cp:revision>
  <dcterms:created xsi:type="dcterms:W3CDTF">2023-03-29T08:59:41Z</dcterms:created>
  <dcterms:modified xsi:type="dcterms:W3CDTF">2023-03-29T09:32:33Z</dcterms:modified>
</cp:coreProperties>
</file>