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6" r:id="rId6"/>
    <p:sldId id="260" r:id="rId7"/>
    <p:sldId id="262" r:id="rId8"/>
    <p:sldId id="263" r:id="rId9"/>
    <p:sldId id="264" r:id="rId10"/>
    <p:sldId id="265" r:id="rId1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C9CAA972-40F9-4A2B-B36A-A61AFCB52F61}"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7E99E31-568B-455D-A815-2747578DF40B}" type="slidenum">
              <a:rPr lang="vi-VN" smtClean="0"/>
              <a:t>‹#›</a:t>
            </a:fld>
            <a:endParaRPr lang="vi-VN"/>
          </a:p>
        </p:txBody>
      </p:sp>
    </p:spTree>
    <p:extLst>
      <p:ext uri="{BB962C8B-B14F-4D97-AF65-F5344CB8AC3E}">
        <p14:creationId xmlns:p14="http://schemas.microsoft.com/office/powerpoint/2010/main" val="2541286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9CAA972-40F9-4A2B-B36A-A61AFCB52F61}"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7E99E31-568B-455D-A815-2747578DF40B}" type="slidenum">
              <a:rPr lang="vi-VN" smtClean="0"/>
              <a:t>‹#›</a:t>
            </a:fld>
            <a:endParaRPr lang="vi-VN"/>
          </a:p>
        </p:txBody>
      </p:sp>
    </p:spTree>
    <p:extLst>
      <p:ext uri="{BB962C8B-B14F-4D97-AF65-F5344CB8AC3E}">
        <p14:creationId xmlns:p14="http://schemas.microsoft.com/office/powerpoint/2010/main" val="382153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9CAA972-40F9-4A2B-B36A-A61AFCB52F61}"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7E99E31-568B-455D-A815-2747578DF40B}" type="slidenum">
              <a:rPr lang="vi-VN" smtClean="0"/>
              <a:t>‹#›</a:t>
            </a:fld>
            <a:endParaRPr lang="vi-VN"/>
          </a:p>
        </p:txBody>
      </p:sp>
    </p:spTree>
    <p:extLst>
      <p:ext uri="{BB962C8B-B14F-4D97-AF65-F5344CB8AC3E}">
        <p14:creationId xmlns:p14="http://schemas.microsoft.com/office/powerpoint/2010/main" val="1582219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C9CAA972-40F9-4A2B-B36A-A61AFCB52F61}"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7E99E31-568B-455D-A815-2747578DF40B}" type="slidenum">
              <a:rPr lang="vi-VN" smtClean="0"/>
              <a:t>‹#›</a:t>
            </a:fld>
            <a:endParaRPr lang="vi-VN"/>
          </a:p>
        </p:txBody>
      </p:sp>
    </p:spTree>
    <p:extLst>
      <p:ext uri="{BB962C8B-B14F-4D97-AF65-F5344CB8AC3E}">
        <p14:creationId xmlns:p14="http://schemas.microsoft.com/office/powerpoint/2010/main" val="586932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CAA972-40F9-4A2B-B36A-A61AFCB52F61}" type="datetimeFigureOut">
              <a:rPr lang="vi-VN" smtClean="0"/>
              <a:t>03/04/2023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F7E99E31-568B-455D-A815-2747578DF40B}" type="slidenum">
              <a:rPr lang="vi-VN" smtClean="0"/>
              <a:t>‹#›</a:t>
            </a:fld>
            <a:endParaRPr lang="vi-VN"/>
          </a:p>
        </p:txBody>
      </p:sp>
    </p:spTree>
    <p:extLst>
      <p:ext uri="{BB962C8B-B14F-4D97-AF65-F5344CB8AC3E}">
        <p14:creationId xmlns:p14="http://schemas.microsoft.com/office/powerpoint/2010/main" val="3771059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C9CAA972-40F9-4A2B-B36A-A61AFCB52F61}" type="datetimeFigureOut">
              <a:rPr lang="vi-VN" smtClean="0"/>
              <a:t>03/04/2023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7E99E31-568B-455D-A815-2747578DF40B}" type="slidenum">
              <a:rPr lang="vi-VN" smtClean="0"/>
              <a:t>‹#›</a:t>
            </a:fld>
            <a:endParaRPr lang="vi-VN"/>
          </a:p>
        </p:txBody>
      </p:sp>
    </p:spTree>
    <p:extLst>
      <p:ext uri="{BB962C8B-B14F-4D97-AF65-F5344CB8AC3E}">
        <p14:creationId xmlns:p14="http://schemas.microsoft.com/office/powerpoint/2010/main" val="3597777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C9CAA972-40F9-4A2B-B36A-A61AFCB52F61}" type="datetimeFigureOut">
              <a:rPr lang="vi-VN" smtClean="0"/>
              <a:t>03/04/2023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F7E99E31-568B-455D-A815-2747578DF40B}" type="slidenum">
              <a:rPr lang="vi-VN" smtClean="0"/>
              <a:t>‹#›</a:t>
            </a:fld>
            <a:endParaRPr lang="vi-VN"/>
          </a:p>
        </p:txBody>
      </p:sp>
    </p:spTree>
    <p:extLst>
      <p:ext uri="{BB962C8B-B14F-4D97-AF65-F5344CB8AC3E}">
        <p14:creationId xmlns:p14="http://schemas.microsoft.com/office/powerpoint/2010/main" val="2763284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C9CAA972-40F9-4A2B-B36A-A61AFCB52F61}" type="datetimeFigureOut">
              <a:rPr lang="vi-VN" smtClean="0"/>
              <a:t>03/04/2023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F7E99E31-568B-455D-A815-2747578DF40B}" type="slidenum">
              <a:rPr lang="vi-VN" smtClean="0"/>
              <a:t>‹#›</a:t>
            </a:fld>
            <a:endParaRPr lang="vi-VN"/>
          </a:p>
        </p:txBody>
      </p:sp>
    </p:spTree>
    <p:extLst>
      <p:ext uri="{BB962C8B-B14F-4D97-AF65-F5344CB8AC3E}">
        <p14:creationId xmlns:p14="http://schemas.microsoft.com/office/powerpoint/2010/main" val="4075904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CAA972-40F9-4A2B-B36A-A61AFCB52F61}" type="datetimeFigureOut">
              <a:rPr lang="vi-VN" smtClean="0"/>
              <a:t>03/04/2023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F7E99E31-568B-455D-A815-2747578DF40B}" type="slidenum">
              <a:rPr lang="vi-VN" smtClean="0"/>
              <a:t>‹#›</a:t>
            </a:fld>
            <a:endParaRPr lang="vi-VN"/>
          </a:p>
        </p:txBody>
      </p:sp>
    </p:spTree>
    <p:extLst>
      <p:ext uri="{BB962C8B-B14F-4D97-AF65-F5344CB8AC3E}">
        <p14:creationId xmlns:p14="http://schemas.microsoft.com/office/powerpoint/2010/main" val="2652651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CAA972-40F9-4A2B-B36A-A61AFCB52F61}" type="datetimeFigureOut">
              <a:rPr lang="vi-VN" smtClean="0"/>
              <a:t>03/04/2023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7E99E31-568B-455D-A815-2747578DF40B}" type="slidenum">
              <a:rPr lang="vi-VN" smtClean="0"/>
              <a:t>‹#›</a:t>
            </a:fld>
            <a:endParaRPr lang="vi-VN"/>
          </a:p>
        </p:txBody>
      </p:sp>
    </p:spTree>
    <p:extLst>
      <p:ext uri="{BB962C8B-B14F-4D97-AF65-F5344CB8AC3E}">
        <p14:creationId xmlns:p14="http://schemas.microsoft.com/office/powerpoint/2010/main" val="2360903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9CAA972-40F9-4A2B-B36A-A61AFCB52F61}" type="datetimeFigureOut">
              <a:rPr lang="vi-VN" smtClean="0"/>
              <a:t>03/04/2023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F7E99E31-568B-455D-A815-2747578DF40B}" type="slidenum">
              <a:rPr lang="vi-VN" smtClean="0"/>
              <a:t>‹#›</a:t>
            </a:fld>
            <a:endParaRPr lang="vi-VN"/>
          </a:p>
        </p:txBody>
      </p:sp>
    </p:spTree>
    <p:extLst>
      <p:ext uri="{BB962C8B-B14F-4D97-AF65-F5344CB8AC3E}">
        <p14:creationId xmlns:p14="http://schemas.microsoft.com/office/powerpoint/2010/main" val="36259663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AA972-40F9-4A2B-B36A-A61AFCB52F61}" type="datetimeFigureOut">
              <a:rPr lang="vi-VN" smtClean="0"/>
              <a:t>03/04/2023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E99E31-568B-455D-A815-2747578DF40B}" type="slidenum">
              <a:rPr lang="vi-VN" smtClean="0"/>
              <a:t>‹#›</a:t>
            </a:fld>
            <a:endParaRPr lang="vi-VN"/>
          </a:p>
        </p:txBody>
      </p:sp>
    </p:spTree>
    <p:extLst>
      <p:ext uri="{BB962C8B-B14F-4D97-AF65-F5344CB8AC3E}">
        <p14:creationId xmlns:p14="http://schemas.microsoft.com/office/powerpoint/2010/main" val="1756667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228045" y="1819528"/>
            <a:ext cx="7893369" cy="4420286"/>
          </a:xfrm>
          <a:prstGeom prst="rect">
            <a:avLst/>
          </a:prstGeom>
        </p:spPr>
      </p:pic>
      <p:sp>
        <p:nvSpPr>
          <p:cNvPr id="3" name="Rectangle 2"/>
          <p:cNvSpPr/>
          <p:nvPr/>
        </p:nvSpPr>
        <p:spPr>
          <a:xfrm>
            <a:off x="1893194" y="143210"/>
            <a:ext cx="8525813" cy="1323439"/>
          </a:xfrm>
          <a:prstGeom prst="rect">
            <a:avLst/>
          </a:prstGeom>
        </p:spPr>
        <p:txBody>
          <a:bodyPr wrap="square">
            <a:spAutoFit/>
          </a:bodyPr>
          <a:lstStyle/>
          <a:p>
            <a:pPr algn="ctr"/>
            <a:r>
              <a:rPr lang="en-GB" sz="4000" b="1" dirty="0" err="1" smtClean="0">
                <a:solidFill>
                  <a:srgbClr val="FF0000"/>
                </a:solidFill>
                <a:latin typeface="Times New Roman" pitchFamily="18" charset="0"/>
                <a:cs typeface="Times New Roman" pitchFamily="18" charset="0"/>
              </a:rPr>
              <a:t>Chuyện</a:t>
            </a:r>
            <a:r>
              <a:rPr lang="en-GB" sz="4000" b="1" dirty="0" smtClean="0">
                <a:solidFill>
                  <a:srgbClr val="FF0000"/>
                </a:solidFill>
                <a:latin typeface="Times New Roman" pitchFamily="18" charset="0"/>
                <a:cs typeface="Times New Roman" pitchFamily="18" charset="0"/>
              </a:rPr>
              <a:t>  </a:t>
            </a:r>
          </a:p>
          <a:p>
            <a:pPr algn="ctr"/>
            <a:r>
              <a:rPr lang="en-GB" sz="4000" b="1" dirty="0" smtClean="0">
                <a:solidFill>
                  <a:srgbClr val="FF0000"/>
                </a:solidFill>
                <a:latin typeface="Times New Roman" pitchFamily="18" charset="0"/>
                <a:cs typeface="Times New Roman" pitchFamily="18" charset="0"/>
              </a:rPr>
              <a:t>SỰ TÍCH CÂY KHẾ</a:t>
            </a:r>
            <a:endParaRPr lang="en-US" sz="4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29941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err="1" smtClean="0">
                <a:latin typeface="Times New Roman" panose="02020603050405020304" pitchFamily="18" charset="0"/>
                <a:cs typeface="Times New Roman" panose="02020603050405020304" pitchFamily="18" charset="0"/>
              </a:rPr>
              <a:t>Từ</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chồng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hạnh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phúc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vui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vẻ</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nhau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luôn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giúp</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đỡ</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mọi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người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làng</a:t>
            </a:r>
            <a:endParaRPr lang="vi-VN" sz="28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rotWithShape="1">
          <a:blip r:embed="rId2"/>
          <a:srcRect b="8762"/>
          <a:stretch/>
        </p:blipFill>
        <p:spPr>
          <a:xfrm>
            <a:off x="2665927" y="1834136"/>
            <a:ext cx="6879494" cy="3652491"/>
          </a:xfrm>
          <a:prstGeom prst="rect">
            <a:avLst/>
          </a:prstGeom>
        </p:spPr>
      </p:pic>
    </p:spTree>
    <p:extLst>
      <p:ext uri="{BB962C8B-B14F-4D97-AF65-F5344CB8AC3E}">
        <p14:creationId xmlns:p14="http://schemas.microsoft.com/office/powerpoint/2010/main" val="15946371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48195"/>
            <a:ext cx="10515600" cy="1645920"/>
          </a:xfrm>
        </p:spPr>
        <p:txBody>
          <a:bodyPr>
            <a:normAutofit/>
          </a:bodyPr>
          <a:lstStyle/>
          <a:p>
            <a:r>
              <a:rPr lang="vi-VN" sz="2800" dirty="0"/>
              <a:t>Ngày xửa ngày xưa nhà nọ có hai anh em, người anh thì vô cùng tham lam, người em thì hiền lành chịu khó. Sau khi cha mẹ qua đời người anh lấy vợ ra ở riêng đã vơ vét hết tài sản và chỉ để lại cho người em một cây khế ở góc vườn.</a:t>
            </a:r>
          </a:p>
        </p:txBody>
      </p:sp>
      <p:pic>
        <p:nvPicPr>
          <p:cNvPr id="4" name="Content Placeholder 3"/>
          <p:cNvPicPr>
            <a:picLocks noGrp="1" noChangeAspect="1"/>
          </p:cNvPicPr>
          <p:nvPr>
            <p:ph idx="1"/>
          </p:nvPr>
        </p:nvPicPr>
        <p:blipFill>
          <a:blip r:embed="rId2"/>
          <a:stretch>
            <a:fillRect/>
          </a:stretch>
        </p:blipFill>
        <p:spPr>
          <a:xfrm>
            <a:off x="2659089" y="2492884"/>
            <a:ext cx="6699069" cy="3648187"/>
          </a:xfrm>
          <a:prstGeom prst="rect">
            <a:avLst/>
          </a:prstGeom>
        </p:spPr>
      </p:pic>
    </p:spTree>
    <p:extLst>
      <p:ext uri="{BB962C8B-B14F-4D97-AF65-F5344CB8AC3E}">
        <p14:creationId xmlns:p14="http://schemas.microsoft.com/office/powerpoint/2010/main" val="23184539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973126"/>
          </a:xfrm>
        </p:spPr>
        <p:txBody>
          <a:bodyPr>
            <a:normAutofit/>
          </a:bodyPr>
          <a:lstStyle/>
          <a:p>
            <a:r>
              <a:rPr lang="vi-VN" sz="2800" dirty="0"/>
              <a:t>Người em được chia tài sản đã không một lời phàn nàn, dựng túp lều gần cây khế. Hàng ngày, người em chăm bón cây khế và làm thuê kiếm tiền nuôi thân.</a:t>
            </a:r>
          </a:p>
        </p:txBody>
      </p:sp>
      <p:pic>
        <p:nvPicPr>
          <p:cNvPr id="4" name="Content Placeholder 3"/>
          <p:cNvPicPr>
            <a:picLocks noGrp="1" noChangeAspect="1"/>
          </p:cNvPicPr>
          <p:nvPr>
            <p:ph idx="1"/>
          </p:nvPr>
        </p:nvPicPr>
        <p:blipFill>
          <a:blip r:embed="rId2"/>
          <a:stretch>
            <a:fillRect/>
          </a:stretch>
        </p:blipFill>
        <p:spPr>
          <a:xfrm>
            <a:off x="2820105" y="2316359"/>
            <a:ext cx="6757851" cy="3801291"/>
          </a:xfrm>
          <a:prstGeom prst="rect">
            <a:avLst/>
          </a:prstGeom>
        </p:spPr>
      </p:pic>
    </p:spTree>
    <p:extLst>
      <p:ext uri="{BB962C8B-B14F-4D97-AF65-F5344CB8AC3E}">
        <p14:creationId xmlns:p14="http://schemas.microsoft.com/office/powerpoint/2010/main" val="4261903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dirty="0"/>
              <a:t>Một hôm, bỗng dưng có con chim lạ từ đâu bay tới cây khế và ăn khế của người em. Thấy vậy người em buồn lòng than thở với chim. Chim lạ đáp lại “Ăn một quả trả cục vàng may túi ba gang mang đi mà đựng”.</a:t>
            </a:r>
          </a:p>
        </p:txBody>
      </p:sp>
      <p:pic>
        <p:nvPicPr>
          <p:cNvPr id="4" name="Content Placeholder 3"/>
          <p:cNvPicPr>
            <a:picLocks noGrp="1" noChangeAspect="1"/>
          </p:cNvPicPr>
          <p:nvPr>
            <p:ph idx="1"/>
          </p:nvPr>
        </p:nvPicPr>
        <p:blipFill>
          <a:blip r:embed="rId2"/>
          <a:stretch>
            <a:fillRect/>
          </a:stretch>
        </p:blipFill>
        <p:spPr>
          <a:xfrm>
            <a:off x="2678805" y="1868356"/>
            <a:ext cx="7237928" cy="4071335"/>
          </a:xfrm>
          <a:prstGeom prst="rect">
            <a:avLst/>
          </a:prstGeom>
        </p:spPr>
      </p:pic>
    </p:spTree>
    <p:extLst>
      <p:ext uri="{BB962C8B-B14F-4D97-AF65-F5344CB8AC3E}">
        <p14:creationId xmlns:p14="http://schemas.microsoft.com/office/powerpoint/2010/main" val="3463192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012315"/>
          </a:xfrm>
        </p:spPr>
        <p:txBody>
          <a:bodyPr>
            <a:noAutofit/>
          </a:bodyPr>
          <a:lstStyle/>
          <a:p>
            <a:r>
              <a:rPr lang="vi-VN" sz="2800" dirty="0"/>
              <a:t>Mấy hôm sau như lời hứa chim đến đón người em tới một hòn đảo rất nhiều vàng bạc, châu báu. </a:t>
            </a:r>
          </a:p>
        </p:txBody>
      </p:sp>
      <p:pic>
        <p:nvPicPr>
          <p:cNvPr id="4" name="Content Placeholder 3"/>
          <p:cNvPicPr>
            <a:picLocks noGrp="1" noChangeAspect="1"/>
          </p:cNvPicPr>
          <p:nvPr>
            <p:ph idx="1"/>
          </p:nvPr>
        </p:nvPicPr>
        <p:blipFill>
          <a:blip r:embed="rId2"/>
          <a:stretch>
            <a:fillRect/>
          </a:stretch>
        </p:blipFill>
        <p:spPr>
          <a:xfrm>
            <a:off x="2711830" y="2091773"/>
            <a:ext cx="6588033" cy="3705769"/>
          </a:xfrm>
          <a:prstGeom prst="rect">
            <a:avLst/>
          </a:prstGeom>
        </p:spPr>
      </p:pic>
    </p:spTree>
    <p:extLst>
      <p:ext uri="{BB962C8B-B14F-4D97-AF65-F5344CB8AC3E}">
        <p14:creationId xmlns:p14="http://schemas.microsoft.com/office/powerpoint/2010/main" val="2589209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816372"/>
          </a:xfrm>
        </p:spPr>
        <p:txBody>
          <a:bodyPr>
            <a:normAutofit/>
          </a:bodyPr>
          <a:lstStyle/>
          <a:p>
            <a:r>
              <a:rPr lang="vi-VN" sz="2800" dirty="0"/>
              <a:t>Người em từ trên cao ngắm nhìn hòn đảo và lấy vàng chỉ đầy túi ba gang rồi cưỡi lên lưng chim trở về. Người em về nhà dùng số vàng bạc lấy được đổi lấy thóc lúa để giúp đỡ những người khó khăn trong làng.</a:t>
            </a:r>
          </a:p>
        </p:txBody>
      </p:sp>
      <p:pic>
        <p:nvPicPr>
          <p:cNvPr id="4" name="Content Placeholder 3"/>
          <p:cNvPicPr>
            <a:picLocks noGrp="1" noChangeAspect="1"/>
          </p:cNvPicPr>
          <p:nvPr>
            <p:ph idx="1"/>
          </p:nvPr>
        </p:nvPicPr>
        <p:blipFill>
          <a:blip r:embed="rId2"/>
          <a:stretch>
            <a:fillRect/>
          </a:stretch>
        </p:blipFill>
        <p:spPr>
          <a:xfrm>
            <a:off x="2704563" y="2261347"/>
            <a:ext cx="7158566" cy="3740928"/>
          </a:xfrm>
          <a:prstGeom prst="rect">
            <a:avLst/>
          </a:prstGeom>
        </p:spPr>
      </p:pic>
    </p:spTree>
    <p:extLst>
      <p:ext uri="{BB962C8B-B14F-4D97-AF65-F5344CB8AC3E}">
        <p14:creationId xmlns:p14="http://schemas.microsoft.com/office/powerpoint/2010/main" val="907757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2800" dirty="0"/>
              <a:t>Thấy vậy, người anh sang chơi và đòi đổi nhà, ruộng vườn của mình để lấy cây khế của người em. Người em một lần nữa không phàn nàn và đồng ý đổi cho anh.</a:t>
            </a:r>
          </a:p>
        </p:txBody>
      </p:sp>
      <p:pic>
        <p:nvPicPr>
          <p:cNvPr id="4" name="Content Placeholder 3"/>
          <p:cNvPicPr>
            <a:picLocks noGrp="1" noChangeAspect="1"/>
          </p:cNvPicPr>
          <p:nvPr>
            <p:ph idx="1"/>
          </p:nvPr>
        </p:nvPicPr>
        <p:blipFill>
          <a:blip r:embed="rId2"/>
          <a:stretch>
            <a:fillRect/>
          </a:stretch>
        </p:blipFill>
        <p:spPr>
          <a:xfrm>
            <a:off x="2794715" y="1910123"/>
            <a:ext cx="7207324" cy="4054120"/>
          </a:xfrm>
          <a:prstGeom prst="rect">
            <a:avLst/>
          </a:prstGeom>
        </p:spPr>
      </p:pic>
    </p:spTree>
    <p:extLst>
      <p:ext uri="{BB962C8B-B14F-4D97-AF65-F5344CB8AC3E}">
        <p14:creationId xmlns:p14="http://schemas.microsoft.com/office/powerpoint/2010/main" val="495863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vi-VN" sz="2800" dirty="0"/>
              <a:t>Năm ấy cây khế cũng sai trĩu quả chim lạ cũng đến ăn. Người anh cũng than thở khóc lóc. Chim đáp lại và hứa mang đi lấy vàng. Bản chất tham lam, người anh liên bảo vợ may túi sáu gang để đựng được thật nhiều vàn</a:t>
            </a:r>
          </a:p>
        </p:txBody>
      </p:sp>
      <p:pic>
        <p:nvPicPr>
          <p:cNvPr id="4" name="Content Placeholder 3"/>
          <p:cNvPicPr>
            <a:picLocks noGrp="1" noChangeAspect="1"/>
          </p:cNvPicPr>
          <p:nvPr>
            <p:ph idx="1"/>
          </p:nvPr>
        </p:nvPicPr>
        <p:blipFill>
          <a:blip r:embed="rId2"/>
          <a:stretch>
            <a:fillRect/>
          </a:stretch>
        </p:blipFill>
        <p:spPr>
          <a:xfrm>
            <a:off x="2910626" y="2013704"/>
            <a:ext cx="6898782" cy="3880565"/>
          </a:xfrm>
          <a:prstGeom prst="rect">
            <a:avLst/>
          </a:prstGeom>
        </p:spPr>
      </p:pic>
    </p:spTree>
    <p:extLst>
      <p:ext uri="{BB962C8B-B14F-4D97-AF65-F5344CB8AC3E}">
        <p14:creationId xmlns:p14="http://schemas.microsoft.com/office/powerpoint/2010/main" val="3450973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2234384"/>
          </a:xfrm>
        </p:spPr>
        <p:txBody>
          <a:bodyPr>
            <a:noAutofit/>
          </a:bodyPr>
          <a:lstStyle/>
          <a:p>
            <a:r>
              <a:rPr lang="vi-VN" sz="2800" dirty="0"/>
              <a:t>Mấy hôm sau chim lạ đến đón người anh và đưa người anh đến hòn đảo đầy vàng bạc, châu báu. Người anh đã lấy đầy chặt vàng bạc trên đảo vào chiếc túi sáu gang mình mang đi. Trên đường trở về, vì phải chở nhiều vàng bạc lại bay ngược gió, chim lạ mỏi cánh. Chim giục người anh vứt bớt vàng đi nhưng người anh nhất quyết không nghe.</a:t>
            </a:r>
          </a:p>
        </p:txBody>
      </p:sp>
      <p:pic>
        <p:nvPicPr>
          <p:cNvPr id="4" name="Content Placeholder 3"/>
          <p:cNvPicPr>
            <a:picLocks noGrp="1" noChangeAspect="1"/>
          </p:cNvPicPr>
          <p:nvPr>
            <p:ph idx="1"/>
          </p:nvPr>
        </p:nvPicPr>
        <p:blipFill>
          <a:blip r:embed="rId2"/>
          <a:stretch>
            <a:fillRect/>
          </a:stretch>
        </p:blipFill>
        <p:spPr>
          <a:xfrm>
            <a:off x="3387143" y="2784597"/>
            <a:ext cx="5996525" cy="3357714"/>
          </a:xfrm>
          <a:prstGeom prst="rect">
            <a:avLst/>
          </a:prstGeom>
        </p:spPr>
      </p:pic>
    </p:spTree>
    <p:extLst>
      <p:ext uri="{BB962C8B-B14F-4D97-AF65-F5344CB8AC3E}">
        <p14:creationId xmlns:p14="http://schemas.microsoft.com/office/powerpoint/2010/main" val="3394977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418</Words>
  <Application>Microsoft Office PowerPoint</Application>
  <PresentationFormat>Custom</PresentationFormat>
  <Paragraphs>11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Ngày xửa ngày xưa nhà nọ có hai anh em, người anh thì vô cùng tham lam, người em thì hiền lành chịu khó. Sau khi cha mẹ qua đời người anh lấy vợ ra ở riêng đã vơ vét hết tài sản và chỉ để lại cho người em một cây khế ở góc vườn.</vt:lpstr>
      <vt:lpstr>Người em được chia tài sản đã không một lời phàn nàn, dựng túp lều gần cây khế. Hàng ngày, người em chăm bón cây khế và làm thuê kiếm tiền nuôi thân.</vt:lpstr>
      <vt:lpstr>Một hôm, bỗng dưng có con chim lạ từ đâu bay tới cây khế và ăn khế của người em. Thấy vậy người em buồn lòng than thở với chim. Chim lạ đáp lại “Ăn một quả trả cục vàng may túi ba gang mang đi mà đựng”.</vt:lpstr>
      <vt:lpstr>Mấy hôm sau như lời hứa chim đến đón người em tới một hòn đảo rất nhiều vàng bạc, châu báu. </vt:lpstr>
      <vt:lpstr>Người em từ trên cao ngắm nhìn hòn đảo và lấy vàng chỉ đầy túi ba gang rồi cưỡi lên lưng chim trở về. Người em về nhà dùng số vàng bạc lấy được đổi lấy thóc lúa để giúp đỡ những người khó khăn trong làng.</vt:lpstr>
      <vt:lpstr>Thấy vậy, người anh sang chơi và đòi đổi nhà, ruộng vườn của mình để lấy cây khế của người em. Người em một lần nữa không phàn nàn và đồng ý đổi cho anh.</vt:lpstr>
      <vt:lpstr>Năm ấy cây khế cũng sai trĩu quả chim lạ cũng đến ăn. Người anh cũng than thở khóc lóc. Chim đáp lại và hứa mang đi lấy vàng. Bản chất tham lam, người anh liên bảo vợ may túi sáu gang để đựng được thật nhiều vàn</vt:lpstr>
      <vt:lpstr>Mấy hôm sau chim lạ đến đón người anh và đưa người anh đến hòn đảo đầy vàng bạc, châu báu. Người anh đã lấy đầy chặt vàng bạc trên đảo vào chiếc túi sáu gang mình mang đi. Trên đường trở về, vì phải chở nhiều vàng bạc lại bay ngược gió, chim lạ mỏi cánh. Chim giục người anh vứt bớt vàng đi nhưng người anh nhất quyết không nghe.</vt:lpstr>
      <vt:lpstr>Từ đó vợ chồng người em sống hạnh phúc vui vẻ bên nhau và luôn giúp đỡ mọi người trong làng</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CMS</cp:lastModifiedBy>
  <cp:revision>3</cp:revision>
  <dcterms:created xsi:type="dcterms:W3CDTF">2023-03-16T14:34:43Z</dcterms:created>
  <dcterms:modified xsi:type="dcterms:W3CDTF">2023-04-03T04:31:01Z</dcterms:modified>
</cp:coreProperties>
</file>