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249335-661F-442F-B87C-DE0B6C08059A}"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249335-661F-442F-B87C-DE0B6C08059A}"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249335-661F-442F-B87C-DE0B6C08059A}"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249335-661F-442F-B87C-DE0B6C08059A}"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249335-661F-442F-B87C-DE0B6C08059A}"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249335-661F-442F-B87C-DE0B6C08059A}"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249335-661F-442F-B87C-DE0B6C08059A}" type="datetimeFigureOut">
              <a:rPr lang="en-US" smtClean="0"/>
              <a:t>4/3/2023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249335-661F-442F-B87C-DE0B6C08059A}" type="datetimeFigureOut">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249335-661F-442F-B87C-DE0B6C08059A}" type="datetimeFigureOut">
              <a:rPr lang="en-US" smtClean="0"/>
              <a:t>4/3/2023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249335-661F-442F-B87C-DE0B6C08059A}"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249335-661F-442F-B87C-DE0B6C08059A}"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A1912-FF55-4546-9A14-602BAD71BB0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49335-661F-442F-B87C-DE0B6C08059A}" type="datetimeFigureOut">
              <a:rPr lang="en-US" smtClean="0"/>
              <a:t>4/3/2023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A1912-FF55-4546-9A14-602BAD71BB0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truyencotich.vn/"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hòng Giáo Dục Và Đào Tạo quận Thanh Xuân"/>
          <p:cNvPicPr>
            <a:picLocks noChangeAspect="1" noChangeArrowheads="1"/>
          </p:cNvPicPr>
          <p:nvPr/>
        </p:nvPicPr>
        <p:blipFill>
          <a:blip r:embed="rId2" cstate="print"/>
          <a:srcRect/>
          <a:stretch>
            <a:fillRect/>
          </a:stretch>
        </p:blipFill>
        <p:spPr bwMode="auto">
          <a:xfrm>
            <a:off x="1143000" y="838200"/>
            <a:ext cx="6807200" cy="5105400"/>
          </a:xfrm>
          <a:prstGeom prst="rect">
            <a:avLst/>
          </a:prstGeom>
          <a:noFill/>
        </p:spPr>
      </p:pic>
      <p:sp>
        <p:nvSpPr>
          <p:cNvPr id="3080" name="AutoShape 8" descr="Ý nghĩa câu chuyện cậu bé tích chu - Truyện cổ tích Việt Nam hay nhấ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2" name="AutoShape 10" descr="Ý nghĩa câu chuyện cậu bé tích chu - Truyện cổ tích Việt Nam hay nhấ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4" name="AutoShape 12" descr="Ý nghĩa câu chuyện cậu bé tích chu - Truyện cổ tích Việt Nam hay nhấ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94" name="AutoShape 22" descr="Phim hoat hinh TICH CHU - YouTub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noAutofit/>
          </a:bodyPr>
          <a:lstStyle/>
          <a:p>
            <a:pPr lvl="0">
              <a:spcBef>
                <a:spcPts val="0"/>
              </a:spcBef>
            </a:pPr>
            <a:r>
              <a:rPr lang="vi-VN" sz="2800" dirty="0">
                <a:solidFill>
                  <a:srgbClr val="333333"/>
                </a:solidFill>
                <a:ea typeface="+mn-ea"/>
                <a:cs typeface="+mn-cs"/>
              </a:rPr>
              <a:t>Ngày xửa ngày xưa, có một cậu bé tên là Tích Chu. Bố mẹ Tích Chu mất sớm vì thế cậu ở với bà của mình.</a:t>
            </a:r>
            <a:br>
              <a:rPr lang="vi-VN" sz="2800" dirty="0">
                <a:solidFill>
                  <a:srgbClr val="333333"/>
                </a:solidFill>
                <a:ea typeface="+mn-ea"/>
                <a:cs typeface="+mn-cs"/>
              </a:rPr>
            </a:br>
            <a:r>
              <a:rPr lang="vi-VN" sz="2800" dirty="0">
                <a:solidFill>
                  <a:srgbClr val="333333"/>
                </a:solidFill>
                <a:ea typeface="+mn-ea"/>
                <a:cs typeface="+mn-cs"/>
              </a:rPr>
              <a:t>Hàng ngày bà phải làm việc vất vả để kiếm tiền nuôi Tích Chu. Nhà có thức gì ngon cũng để dành cho cậu cả. Ban đêm, khi Tích Chu ngủ thì bà thức quạt. </a:t>
            </a:r>
            <a:br>
              <a:rPr lang="vi-VN" sz="2800" dirty="0">
                <a:solidFill>
                  <a:srgbClr val="333333"/>
                </a:solidFill>
                <a:ea typeface="+mn-ea"/>
                <a:cs typeface="+mn-cs"/>
              </a:rPr>
            </a:br>
            <a:endParaRPr lang="vi-VN" sz="2800" dirty="0"/>
          </a:p>
        </p:txBody>
      </p:sp>
      <p:pic>
        <p:nvPicPr>
          <p:cNvPr id="4" name="Content Placeholder 3"/>
          <p:cNvPicPr>
            <a:picLocks noGrp="1" noChangeAspect="1"/>
          </p:cNvPicPr>
          <p:nvPr>
            <p:ph idx="1"/>
          </p:nvPr>
        </p:nvPicPr>
        <p:blipFill>
          <a:blip r:embed="rId2"/>
          <a:stretch>
            <a:fillRect/>
          </a:stretch>
        </p:blipFill>
        <p:spPr>
          <a:xfrm>
            <a:off x="1752600" y="2590800"/>
            <a:ext cx="5753100" cy="3581400"/>
          </a:xfrm>
          <a:prstGeom prst="rect">
            <a:avLst/>
          </a:prstGeom>
        </p:spPr>
      </p:pic>
    </p:spTree>
    <p:extLst>
      <p:ext uri="{BB962C8B-B14F-4D97-AF65-F5344CB8AC3E}">
        <p14:creationId xmlns:p14="http://schemas.microsoft.com/office/powerpoint/2010/main" val="2441340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Ý nghĩa câu chuyện cậu bé tích chu - Truyện cổ tích Việt Nam hay nhất"/>
          <p:cNvPicPr>
            <a:picLocks noChangeAspect="1" noChangeArrowheads="1"/>
          </p:cNvPicPr>
          <p:nvPr/>
        </p:nvPicPr>
        <p:blipFill>
          <a:blip r:embed="rId2" cstate="print"/>
          <a:srcRect/>
          <a:stretch>
            <a:fillRect/>
          </a:stretch>
        </p:blipFill>
        <p:spPr bwMode="auto">
          <a:xfrm>
            <a:off x="1427018" y="533400"/>
            <a:ext cx="6518564" cy="3457892"/>
          </a:xfrm>
          <a:prstGeom prst="rect">
            <a:avLst/>
          </a:prstGeom>
          <a:noFill/>
        </p:spPr>
      </p:pic>
      <p:sp>
        <p:nvSpPr>
          <p:cNvPr id="3" name="Rectangle 2"/>
          <p:cNvSpPr/>
          <p:nvPr/>
        </p:nvSpPr>
        <p:spPr>
          <a:xfrm>
            <a:off x="914400" y="5029200"/>
            <a:ext cx="7696200" cy="1066800"/>
          </a:xfrm>
          <a:prstGeom prst="rect">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dirty="0">
                <a:solidFill>
                  <a:schemeClr val="tx1"/>
                </a:solidFill>
              </a:rPr>
              <a:t>Tích Chu lại chẳng thương bà. Bà thì suốt ngày làm việc vất vả, còn Tích Chu suốt ngày rong chơi. Vì làm việc vất vả, ăn uống lại kham khổ nên bà bị ốm. Bà lên Tích Chu lại chẳng thương bà. Bà thì suốt ngày làm việc vất vả, còn Tích Chu suốt ngày rong chơi. Vì làm việc vất vả, ăn uống lại kham khổ nên bà bị ốm. Bà lên cơn sốt nhưng chẳng ai trông nom. Tích Chu mãi rong chơi với bạn bè, chẳng nghĩ gì đến bà đang ốm. Một buổi trưa, trời nóng nực, cơn sốt lên cao, bà khát nước quá liền gọi:</a:t>
            </a:r>
            <a:r>
              <a:rPr lang="vi-VN" dirty="0" smtClean="0">
                <a:solidFill>
                  <a:schemeClr val="tx1"/>
                </a:solidFill>
              </a:rPr>
              <a:t>cơn </a:t>
            </a:r>
            <a:r>
              <a:rPr lang="vi-VN" dirty="0">
                <a:solidFill>
                  <a:schemeClr val="tx1"/>
                </a:solidFill>
              </a:rPr>
              <a:t>sốt nhưng chẳng ai trông nom. Tích Chu mãi rong chơi với bạn bè, chẳng </a:t>
            </a:r>
            <a:r>
              <a:rPr lang="vi-VN" dirty="0"/>
              <a:t>nghĩ gì đến bà đang ốm. Một buổi trưa, trời nóng nực, cơn sốt lên cao, bà khát nước quá liền gọi:</a:t>
            </a:r>
            <a:endParaRPr lang="vi-VN" dirty="0">
              <a:solidFill>
                <a:srgbClr val="33333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8" descr="Truyện cổ tích Việt Nam song ngữ: Cậu bé Tích Chu"/>
          <p:cNvPicPr>
            <a:picLocks noChangeAspect="1" noChangeArrowheads="1"/>
          </p:cNvPicPr>
          <p:nvPr/>
        </p:nvPicPr>
        <p:blipFill>
          <a:blip r:embed="rId2" cstate="print"/>
          <a:srcRect b="11111"/>
          <a:stretch>
            <a:fillRect/>
          </a:stretch>
        </p:blipFill>
        <p:spPr bwMode="auto">
          <a:xfrm>
            <a:off x="1524000" y="3075056"/>
            <a:ext cx="6068291" cy="3255818"/>
          </a:xfrm>
          <a:prstGeom prst="rect">
            <a:avLst/>
          </a:prstGeom>
          <a:noFill/>
        </p:spPr>
      </p:pic>
      <p:sp>
        <p:nvSpPr>
          <p:cNvPr id="3" name="Rectangle 2"/>
          <p:cNvSpPr/>
          <p:nvPr/>
        </p:nvSpPr>
        <p:spPr>
          <a:xfrm>
            <a:off x="762000" y="304799"/>
            <a:ext cx="7315200" cy="27702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r>
              <a:rPr lang="vi-VN" sz="2800" dirty="0">
                <a:solidFill>
                  <a:prstClr val="black"/>
                </a:solidFill>
                <a:latin typeface="Times New Roman" panose="02020603050405020304" pitchFamily="18" charset="0"/>
              </a:rPr>
              <a:t>– Bà ơi! Bà đi đâu? Bà ở lại với cháu. Cháu sẽ mang nước cho bà, bà ơi!</a:t>
            </a:r>
          </a:p>
          <a:p>
            <a:pPr lvl="0" algn="just" fontAlgn="base"/>
            <a:r>
              <a:rPr lang="vi-VN" sz="2800" dirty="0">
                <a:solidFill>
                  <a:prstClr val="black"/>
                </a:solidFill>
                <a:latin typeface="Times New Roman" panose="02020603050405020304" pitchFamily="18" charset="0"/>
              </a:rPr>
              <a:t>– Cúc cu … cu! Cúc … cu cu! Chậm mất rồi cháu ạ, bà khát quá không thể chịu nổi phải hóa thành chim để bay đi kiếm nước. Bà đi đây, bà không về nữa đâu!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0" descr="Truyện cổ tích cậu bé Tích Chu - Ý nghĩa câu chuyện Tích Chu"/>
          <p:cNvPicPr>
            <a:picLocks noChangeAspect="1" noChangeArrowheads="1"/>
          </p:cNvPicPr>
          <p:nvPr/>
        </p:nvPicPr>
        <p:blipFill>
          <a:blip r:embed="rId2" cstate="print"/>
          <a:srcRect/>
          <a:stretch>
            <a:fillRect/>
          </a:stretch>
        </p:blipFill>
        <p:spPr bwMode="auto">
          <a:xfrm>
            <a:off x="1714500" y="2570018"/>
            <a:ext cx="5334000" cy="3581400"/>
          </a:xfrm>
          <a:prstGeom prst="rect">
            <a:avLst/>
          </a:prstGeom>
          <a:noFill/>
        </p:spPr>
      </p:pic>
      <p:sp>
        <p:nvSpPr>
          <p:cNvPr id="2" name="Rectangle 1"/>
          <p:cNvSpPr/>
          <p:nvPr/>
        </p:nvSpPr>
        <p:spPr>
          <a:xfrm>
            <a:off x="381000" y="838200"/>
            <a:ext cx="8001000" cy="152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vi-VN" sz="2800" dirty="0" smtClean="0">
                <a:latin typeface="+mj-lt"/>
              </a:rPr>
              <a:t>G</a:t>
            </a:r>
            <a:r>
              <a:rPr lang="vi-VN" sz="2800" dirty="0" smtClean="0">
                <a:solidFill>
                  <a:srgbClr val="555555"/>
                </a:solidFill>
                <a:latin typeface="+mj-lt"/>
              </a:rPr>
              <a:t>Giữa </a:t>
            </a:r>
            <a:r>
              <a:rPr lang="vi-VN" sz="2800" dirty="0">
                <a:solidFill>
                  <a:srgbClr val="555555"/>
                </a:solidFill>
                <a:latin typeface="+mj-lt"/>
              </a:rPr>
              <a:t>lúc đó, có một bà tiên hiện ra, bà bảo Tích Chu:</a:t>
            </a:r>
          </a:p>
          <a:p>
            <a:pPr algn="just" fontAlgn="base"/>
            <a:r>
              <a:rPr lang="vi-VN" sz="2800" dirty="0">
                <a:solidFill>
                  <a:srgbClr val="555555"/>
                </a:solidFill>
                <a:latin typeface="+mj-lt"/>
              </a:rPr>
              <a:t>– Nếu cháu muốn bà trở lại thành người thì cháu phải đi lấy nước suối Tiên cho bà cháu uống. Đường lên suối Tiên xa lắm, cháu có đi được không?</a:t>
            </a:r>
          </a:p>
          <a:p>
            <a:pPr fontAlgn="base"/>
            <a:r>
              <a:rPr lang="vi-VN" sz="2800" dirty="0" smtClean="0">
                <a:latin typeface="+mj-lt"/>
              </a:rPr>
              <a:t>đó</a:t>
            </a:r>
            <a:r>
              <a:rPr lang="vi-VN" sz="2800" dirty="0">
                <a:latin typeface="+mj-lt"/>
              </a:rPr>
              <a:t>, </a:t>
            </a:r>
            <a:r>
              <a:rPr lang="vi-VN" sz="2800" dirty="0" smtClean="0">
                <a:latin typeface="+mj-lt"/>
              </a:rPr>
              <a:t>có</a:t>
            </a:r>
            <a:endParaRPr lang="vi-V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Phim hoat hinh TICH CHU - YouTube"/>
          <p:cNvPicPr>
            <a:picLocks noChangeAspect="1" noChangeArrowheads="1"/>
          </p:cNvPicPr>
          <p:nvPr/>
        </p:nvPicPr>
        <p:blipFill>
          <a:blip r:embed="rId2" cstate="print"/>
          <a:srcRect l="5000" r="6666"/>
          <a:stretch>
            <a:fillRect/>
          </a:stretch>
        </p:blipFill>
        <p:spPr bwMode="auto">
          <a:xfrm>
            <a:off x="1714500" y="2057400"/>
            <a:ext cx="5638800" cy="3657600"/>
          </a:xfrm>
          <a:prstGeom prst="rect">
            <a:avLst/>
          </a:prstGeom>
          <a:noFill/>
        </p:spPr>
      </p:pic>
      <p:sp>
        <p:nvSpPr>
          <p:cNvPr id="2" name="Rectangle 1"/>
          <p:cNvSpPr/>
          <p:nvPr/>
        </p:nvSpPr>
        <p:spPr>
          <a:xfrm>
            <a:off x="304800" y="152400"/>
            <a:ext cx="8458200" cy="1905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latin typeface="+mj-lt"/>
              </a:rPr>
              <a:t>Tích Chu mừng rỡ vô cùng, vội vàng hỏi đường đến suối Tiên, rồi chẳng một phút chần chừ, </a:t>
            </a:r>
            <a:r>
              <a:rPr lang="vi-VN" sz="2800" dirty="0" smtClean="0">
                <a:solidFill>
                  <a:schemeClr val="tx1"/>
                </a:solidFill>
                <a:latin typeface="+mj-lt"/>
              </a:rPr>
              <a:t>Tich Chu hăng </a:t>
            </a:r>
            <a:r>
              <a:rPr lang="vi-VN" sz="2800" dirty="0">
                <a:solidFill>
                  <a:schemeClr val="tx1"/>
                </a:solidFill>
                <a:latin typeface="+mj-lt"/>
              </a:rPr>
              <a:t>hái đi ngay.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4" descr="Truyện cổ tích Việt Nam song ngữ: Cậu bé Tích Chu"/>
          <p:cNvPicPr>
            <a:picLocks noChangeAspect="1" noChangeArrowheads="1"/>
          </p:cNvPicPr>
          <p:nvPr/>
        </p:nvPicPr>
        <p:blipFill>
          <a:blip r:embed="rId2" cstate="print"/>
          <a:srcRect/>
          <a:stretch>
            <a:fillRect/>
          </a:stretch>
        </p:blipFill>
        <p:spPr bwMode="auto">
          <a:xfrm>
            <a:off x="1676400" y="2667000"/>
            <a:ext cx="5537200" cy="3378631"/>
          </a:xfrm>
          <a:prstGeom prst="rect">
            <a:avLst/>
          </a:prstGeom>
          <a:noFill/>
        </p:spPr>
      </p:pic>
      <p:sp>
        <p:nvSpPr>
          <p:cNvPr id="2" name="Rectangle 1"/>
          <p:cNvSpPr/>
          <p:nvPr/>
        </p:nvSpPr>
        <p:spPr>
          <a:xfrm>
            <a:off x="609600" y="304800"/>
            <a:ext cx="7924800" cy="2209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latin typeface="+mj-lt"/>
              </a:rPr>
              <a:t>Trải qua nhiều ngày đêm lặn lội trên đường, vượt qua rất nhiều nguy hiểm, cuối cùng Tích Chu đã lấy được nước suối mang về cho bà uống. Được uống nước suối Tiên, bà Tích Chu trở lại thành người và về ở với Tích Chu</a:t>
            </a:r>
            <a:r>
              <a:rPr lang="vi-VN"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Truyện cổ tích cậu bé Tích Chu - Ý nghĩa câu chuyện Tích Chu"/>
          <p:cNvPicPr>
            <a:picLocks noChangeAspect="1" noChangeArrowheads="1"/>
          </p:cNvPicPr>
          <p:nvPr/>
        </p:nvPicPr>
        <p:blipFill>
          <a:blip r:embed="rId2" cstate="print"/>
          <a:srcRect t="16000"/>
          <a:stretch>
            <a:fillRect/>
          </a:stretch>
        </p:blipFill>
        <p:spPr bwMode="auto">
          <a:xfrm>
            <a:off x="1600200" y="1600200"/>
            <a:ext cx="5867400" cy="4038600"/>
          </a:xfrm>
          <a:prstGeom prst="rect">
            <a:avLst/>
          </a:prstGeom>
          <a:noFill/>
        </p:spPr>
      </p:pic>
      <p:sp>
        <p:nvSpPr>
          <p:cNvPr id="2" name="Rectangle 1"/>
          <p:cNvSpPr/>
          <p:nvPr/>
        </p:nvSpPr>
        <p:spPr>
          <a:xfrm>
            <a:off x="609600" y="152400"/>
            <a:ext cx="78486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latin typeface="+mj-lt"/>
              </a:rPr>
              <a:t>Từ đấy, </a:t>
            </a:r>
            <a:r>
              <a:rPr lang="vi-VN" sz="2800" dirty="0">
                <a:solidFill>
                  <a:schemeClr val="tx1"/>
                </a:solidFill>
                <a:latin typeface="+mj-lt"/>
                <a:hlinkClick r:id="rId3"/>
              </a:rPr>
              <a:t>Tích Chu</a:t>
            </a:r>
            <a:r>
              <a:rPr lang="vi-VN" sz="2800" dirty="0">
                <a:solidFill>
                  <a:schemeClr val="tx1"/>
                </a:solidFill>
                <a:latin typeface="+mj-lt"/>
              </a:rPr>
              <a:t> hết lòng yêu thương chăm sóc bà.</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400</Words>
  <Application>Microsoft Office PowerPoint</Application>
  <PresentationFormat>On-screen Show (4:3)</PresentationFormat>
  <Paragraphs>10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Ngày xửa ngày xưa, có một cậu bé tên là Tích Chu. Bố mẹ Tích Chu mất sớm vì thế cậu ở với bà của mình. Hàng ngày bà phải làm việc vất vả để kiếm tiền nuôi Tích Chu. Nhà có thức gì ngon cũng để dành cho cậu cả. Ban đêm, khi Tích Chu ngủ thì bà thức quạt.  </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CMS</cp:lastModifiedBy>
  <cp:revision>6</cp:revision>
  <dcterms:created xsi:type="dcterms:W3CDTF">2021-08-15T02:07:33Z</dcterms:created>
  <dcterms:modified xsi:type="dcterms:W3CDTF">2023-04-03T09:52:08Z</dcterms:modified>
</cp:coreProperties>
</file>