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292"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E170AD-C47B-4903-B7C4-B91680ABF623}"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2385912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170AD-C47B-4903-B7C4-B91680ABF623}"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109402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170AD-C47B-4903-B7C4-B91680ABF623}"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3870406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E170AD-C47B-4903-B7C4-B91680ABF623}"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3346585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E170AD-C47B-4903-B7C4-B91680ABF623}"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3702535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E170AD-C47B-4903-B7C4-B91680ABF623}"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2354495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E170AD-C47B-4903-B7C4-B91680ABF623}" type="datetimeFigureOut">
              <a:rPr lang="en-US" smtClean="0"/>
              <a:t>3/22/2023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692904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E170AD-C47B-4903-B7C4-B91680ABF623}" type="datetimeFigureOut">
              <a:rPr lang="en-US" smtClean="0"/>
              <a:t>3/22/2023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1125114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E170AD-C47B-4903-B7C4-B91680ABF623}" type="datetimeFigureOut">
              <a:rPr lang="en-US" smtClean="0"/>
              <a:t>3/22/2023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57231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170AD-C47B-4903-B7C4-B91680ABF623}"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2656287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E170AD-C47B-4903-B7C4-B91680ABF623}"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EDC871-D4CD-4926-B12C-074ADD479BEC}" type="slidenum">
              <a:rPr lang="en-US" smtClean="0"/>
              <a:t>‹#›</a:t>
            </a:fld>
            <a:endParaRPr lang="en-US"/>
          </a:p>
        </p:txBody>
      </p:sp>
    </p:spTree>
    <p:extLst>
      <p:ext uri="{BB962C8B-B14F-4D97-AF65-F5344CB8AC3E}">
        <p14:creationId xmlns:p14="http://schemas.microsoft.com/office/powerpoint/2010/main" val="619756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5E170AD-C47B-4903-B7C4-B91680ABF623}" type="datetimeFigureOut">
              <a:rPr lang="en-US" smtClean="0"/>
              <a:t>3/22/2023</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0EDC871-D4CD-4926-B12C-074ADD479BEC}" type="slidenum">
              <a:rPr lang="en-US" smtClean="0"/>
              <a:t>‹#›</a:t>
            </a:fld>
            <a:endParaRPr lang="en-US"/>
          </a:p>
        </p:txBody>
      </p:sp>
    </p:spTree>
    <p:extLst>
      <p:ext uri="{BB962C8B-B14F-4D97-AF65-F5344CB8AC3E}">
        <p14:creationId xmlns:p14="http://schemas.microsoft.com/office/powerpoint/2010/main" val="3283258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14325" y="558800"/>
            <a:ext cx="6229350" cy="80264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vi-VN" sz="2000" dirty="0" smtClean="0">
                <a:solidFill>
                  <a:srgbClr val="FF0000"/>
                </a:solidFill>
                <a:latin typeface="Times New Roman" pitchFamily="18" charset="0"/>
                <a:cs typeface="Times New Roman" pitchFamily="18" charset="0"/>
              </a:rPr>
              <a:t/>
            </a:r>
            <a:br>
              <a:rPr lang="vi-VN" sz="2000" dirty="0" smtClean="0">
                <a:solidFill>
                  <a:srgbClr val="FF0000"/>
                </a:solidFill>
                <a:latin typeface="Times New Roman" pitchFamily="18" charset="0"/>
                <a:cs typeface="Times New Roman" pitchFamily="18" charset="0"/>
              </a:rPr>
            </a:br>
            <a:endParaRPr lang="en-GB" sz="2000" b="1" dirty="0">
              <a:latin typeface="Times New Roman" panose="02020603050405020304" pitchFamily="18" charset="0"/>
              <a:ea typeface="Calibri"/>
              <a:cs typeface="Times New Roman" panose="02020603050405020304" pitchFamily="18" charset="0"/>
            </a:endParaRPr>
          </a:p>
        </p:txBody>
      </p:sp>
      <p:pic>
        <p:nvPicPr>
          <p:cNvPr id="1026" name="Picture 2" descr="C:\Users\CMS\Desktop\kho học liệu toán lá năm học 22-23\Phát triển ngôn ngữ\kễ chuyện\hình\MÓN QUÀ CỦA CÔ GIÁ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 y="838200"/>
            <a:ext cx="5867400" cy="746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5724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14325" y="558800"/>
            <a:ext cx="6229350" cy="80264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vi-VN" sz="2000" dirty="0" smtClean="0">
                <a:solidFill>
                  <a:srgbClr val="FF0000"/>
                </a:solidFill>
                <a:latin typeface="Times New Roman" pitchFamily="18" charset="0"/>
                <a:cs typeface="Times New Roman" pitchFamily="18" charset="0"/>
              </a:rPr>
              <a:t/>
            </a:r>
            <a:br>
              <a:rPr lang="vi-VN" sz="2000" dirty="0" smtClean="0">
                <a:solidFill>
                  <a:srgbClr val="FF0000"/>
                </a:solidFill>
                <a:latin typeface="Times New Roman" pitchFamily="18" charset="0"/>
                <a:cs typeface="Times New Roman" pitchFamily="18" charset="0"/>
              </a:rPr>
            </a:br>
            <a:endParaRPr lang="en-GB" sz="2000" b="1" dirty="0">
              <a:latin typeface="Times New Roman" panose="02020603050405020304" pitchFamily="18" charset="0"/>
              <a:ea typeface="Calibri"/>
              <a:cs typeface="Times New Roman" panose="02020603050405020304" pitchFamily="18" charset="0"/>
            </a:endParaRPr>
          </a:p>
        </p:txBody>
      </p:sp>
      <p:sp>
        <p:nvSpPr>
          <p:cNvPr id="5" name="Rectangle 4"/>
          <p:cNvSpPr/>
          <p:nvPr/>
        </p:nvSpPr>
        <p:spPr>
          <a:xfrm>
            <a:off x="381000" y="304800"/>
            <a:ext cx="6172200" cy="8710077"/>
          </a:xfrm>
          <a:prstGeom prst="rect">
            <a:avLst/>
          </a:prstGeom>
        </p:spPr>
        <p:txBody>
          <a:bodyPr wrap="square">
            <a:spAutoFit/>
          </a:bodyPr>
          <a:lstStyle/>
          <a:p>
            <a:r>
              <a:rPr lang="vi-VN" sz="2800" dirty="0" smtClean="0">
                <a:latin typeface="+mj-lt"/>
              </a:rPr>
              <a:t>      </a:t>
            </a:r>
            <a:endParaRPr lang="en-US" sz="2800" dirty="0" smtClean="0">
              <a:latin typeface="+mj-lt"/>
            </a:endParaRPr>
          </a:p>
          <a:p>
            <a:r>
              <a:rPr lang="en-US" sz="2800" dirty="0">
                <a:latin typeface="+mj-lt"/>
              </a:rPr>
              <a:t>	</a:t>
            </a:r>
            <a:r>
              <a:rPr lang="vi-VN" sz="2800" dirty="0" smtClean="0">
                <a:latin typeface="+mj-lt"/>
              </a:rPr>
              <a:t>Hôm thứ hai đầu tuần, cô giáo Hươu Sao nói với cả lớp mẫu giáo lớn:</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Các con sắp được nghỉ hè rồi. Tuần này, ai được phiếu bé ngoan, cô sẽ tặng cho một món quà.</a:t>
            </a:r>
            <a:br>
              <a:rPr lang="vi-VN" sz="2800" dirty="0" smtClean="0">
                <a:latin typeface="+mj-lt"/>
              </a:rPr>
            </a:br>
            <a:r>
              <a:rPr lang="vi-VN" sz="2800" dirty="0" smtClean="0">
                <a:latin typeface="+mj-lt"/>
              </a:rPr>
              <a:t>        Từ hôm ấy, bé nào cũng cố gắng hát hay hơn, múa dẻo hơn và trật tự hơn khi ngồi trong lớp. Đến ngày thứ bảy, cả lớp mẫu giáo lớn hồi hộp lắm, vì bé nào cũng muốn được cô giáo cho quà mà !</a:t>
            </a:r>
            <a:br>
              <a:rPr lang="vi-VN" sz="2800" dirty="0" smtClean="0">
                <a:latin typeface="+mj-lt"/>
              </a:rPr>
            </a:br>
            <a:r>
              <a:rPr lang="vi-VN" sz="2800" dirty="0" smtClean="0">
                <a:latin typeface="+mj-lt"/>
              </a:rPr>
              <a:t>        Hết giờ ra chơi, trong lúc các bé xếp hàng vào lớp. Cún Đốm bá vai Gấu Xù khiến cho Gấu Xù xô vào Mèo Khoang làm Mèo Khoang ngã nhào, đầu gối bị trầy da thâm tím. Mèo Khoang đau quá liền oà khóc lên. Cô giáo Hươu Sao phải lấy dầu xoa bóp vào chổ đau cho Mèo Khoang.</a:t>
            </a:r>
            <a:br>
              <a:rPr lang="vi-VN" sz="2800" dirty="0" smtClean="0">
                <a:latin typeface="+mj-lt"/>
              </a:rPr>
            </a:br>
            <a:r>
              <a:rPr lang="vi-VN" sz="2800" dirty="0" smtClean="0">
                <a:latin typeface="+mj-lt"/>
              </a:rPr>
              <a:t>     </a:t>
            </a:r>
            <a:endParaRPr lang="en-US" sz="2800" dirty="0">
              <a:latin typeface="+mj-lt"/>
            </a:endParaRPr>
          </a:p>
        </p:txBody>
      </p:sp>
    </p:spTree>
    <p:extLst>
      <p:ext uri="{BB962C8B-B14F-4D97-AF65-F5344CB8AC3E}">
        <p14:creationId xmlns:p14="http://schemas.microsoft.com/office/powerpoint/2010/main" val="63466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14325" y="558800"/>
            <a:ext cx="6229350" cy="80264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vi-VN" sz="2000" dirty="0" smtClean="0">
                <a:solidFill>
                  <a:srgbClr val="FF0000"/>
                </a:solidFill>
                <a:latin typeface="Times New Roman" pitchFamily="18" charset="0"/>
                <a:cs typeface="Times New Roman" pitchFamily="18" charset="0"/>
              </a:rPr>
              <a:t/>
            </a:r>
            <a:br>
              <a:rPr lang="vi-VN" sz="2000" dirty="0" smtClean="0">
                <a:solidFill>
                  <a:srgbClr val="FF0000"/>
                </a:solidFill>
                <a:latin typeface="Times New Roman" pitchFamily="18" charset="0"/>
                <a:cs typeface="Times New Roman" pitchFamily="18" charset="0"/>
              </a:rPr>
            </a:br>
            <a:endParaRPr lang="en-GB" sz="2000" b="1" dirty="0">
              <a:latin typeface="Times New Roman" panose="02020603050405020304" pitchFamily="18" charset="0"/>
              <a:ea typeface="Calibri"/>
              <a:cs typeface="Times New Roman" panose="02020603050405020304" pitchFamily="18" charset="0"/>
            </a:endParaRPr>
          </a:p>
        </p:txBody>
      </p:sp>
      <p:sp>
        <p:nvSpPr>
          <p:cNvPr id="5" name="Rectangle 4"/>
          <p:cNvSpPr/>
          <p:nvPr/>
        </p:nvSpPr>
        <p:spPr>
          <a:xfrm>
            <a:off x="678024" y="838200"/>
            <a:ext cx="5570376" cy="4832092"/>
          </a:xfrm>
          <a:prstGeom prst="rect">
            <a:avLst/>
          </a:prstGeom>
        </p:spPr>
        <p:txBody>
          <a:bodyPr wrap="square">
            <a:spAutoFit/>
          </a:bodyPr>
          <a:lstStyle/>
          <a:p>
            <a:r>
              <a:rPr lang="vi-VN" sz="2800" dirty="0" smtClean="0">
                <a:latin typeface="+mj-lt"/>
              </a:rPr>
              <a:t>   Giờ sinh hoạt cuối tuần, cô khen cả lớp:</a:t>
            </a:r>
            <a:br>
              <a:rPr lang="vi-VN" sz="2800" dirty="0" smtClean="0">
                <a:latin typeface="+mj-lt"/>
              </a:rPr>
            </a:br>
            <a:r>
              <a:rPr lang="vi-VN" sz="2800" dirty="0" smtClean="0">
                <a:latin typeface="+mj-lt"/>
              </a:rPr>
              <a:t>-Tất cả các con đều xứng đáng nhận phiếu bé ngoan và nhận quà của cô.</a:t>
            </a:r>
            <a:br>
              <a:rPr lang="vi-VN" sz="2800" dirty="0" smtClean="0">
                <a:latin typeface="+mj-lt"/>
              </a:rPr>
            </a:br>
            <a:r>
              <a:rPr lang="vi-VN" sz="2800" dirty="0" smtClean="0">
                <a:latin typeface="+mj-lt"/>
              </a:rPr>
              <a:t>        Rồi cô đi từng bàn phát quà và phiếu bé ngoan cho các bé. Nào những con búp bê, thú nhồi bông…trông thật ngộ nghĩnh. Lại có những bạn được cô giáo tặng cho chiếc bút chì để tập viết hoặc kẹo sô-cô-la…</a:t>
            </a:r>
            <a:endParaRPr lang="en-US" sz="2800" dirty="0">
              <a:latin typeface="+mj-lt"/>
            </a:endParaRPr>
          </a:p>
        </p:txBody>
      </p:sp>
      <p:sp>
        <p:nvSpPr>
          <p:cNvPr id="6" name="Rectangle 5"/>
          <p:cNvSpPr/>
          <p:nvPr/>
        </p:nvSpPr>
        <p:spPr>
          <a:xfrm>
            <a:off x="673359" y="5476657"/>
            <a:ext cx="5575041" cy="3108543"/>
          </a:xfrm>
          <a:prstGeom prst="rect">
            <a:avLst/>
          </a:prstGeom>
        </p:spPr>
        <p:txBody>
          <a:bodyPr wrap="square">
            <a:spAutoFit/>
          </a:bodyPr>
          <a:lstStyle/>
          <a:p>
            <a:r>
              <a:rPr lang="en-US" sz="2800" dirty="0" smtClean="0">
                <a:latin typeface="+mj-lt"/>
              </a:rPr>
              <a:t>	</a:t>
            </a:r>
            <a:r>
              <a:rPr lang="vi-VN" sz="2800" dirty="0" smtClean="0">
                <a:latin typeface="+mj-lt"/>
              </a:rPr>
              <a:t>Đến lượt Gấu Xù, cô tặng cho Gấu Xù một cái ô tô đỏ rất đẹp, nhưng cậu cứ cúi mặt xuống, không đưa tay ra nhận quà. Cô giáo dịu dàng hỏi:</a:t>
            </a:r>
            <a:br>
              <a:rPr lang="vi-VN" sz="2800" dirty="0" smtClean="0">
                <a:latin typeface="+mj-lt"/>
              </a:rPr>
            </a:br>
            <a:r>
              <a:rPr lang="vi-VN" sz="2800" dirty="0" smtClean="0">
                <a:latin typeface="+mj-lt"/>
              </a:rPr>
              <a:t>-Gấu Xù làm sao thế ?</a:t>
            </a:r>
            <a:br>
              <a:rPr lang="vi-VN" sz="2800" dirty="0" smtClean="0">
                <a:latin typeface="+mj-lt"/>
              </a:rPr>
            </a:br>
            <a:endParaRPr lang="en-US" sz="2800" dirty="0">
              <a:latin typeface="+mj-lt"/>
            </a:endParaRPr>
          </a:p>
        </p:txBody>
      </p:sp>
    </p:spTree>
    <p:extLst>
      <p:ext uri="{BB962C8B-B14F-4D97-AF65-F5344CB8AC3E}">
        <p14:creationId xmlns:p14="http://schemas.microsoft.com/office/powerpoint/2010/main" val="578191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314325" y="558800"/>
            <a:ext cx="6229350" cy="80264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vi-VN" sz="2000" dirty="0" smtClean="0">
                <a:solidFill>
                  <a:srgbClr val="FF0000"/>
                </a:solidFill>
                <a:latin typeface="Times New Roman" pitchFamily="18" charset="0"/>
                <a:cs typeface="Times New Roman" pitchFamily="18" charset="0"/>
              </a:rPr>
              <a:t/>
            </a:r>
            <a:br>
              <a:rPr lang="vi-VN" sz="2000" dirty="0" smtClean="0">
                <a:solidFill>
                  <a:srgbClr val="FF0000"/>
                </a:solidFill>
                <a:latin typeface="Times New Roman" pitchFamily="18" charset="0"/>
                <a:cs typeface="Times New Roman" pitchFamily="18" charset="0"/>
              </a:rPr>
            </a:br>
            <a:endParaRPr lang="en-GB" sz="2000" b="1" dirty="0">
              <a:latin typeface="Times New Roman" panose="02020603050405020304" pitchFamily="18" charset="0"/>
              <a:ea typeface="Calibri"/>
              <a:cs typeface="Times New Roman" panose="02020603050405020304" pitchFamily="18" charset="0"/>
            </a:endParaRPr>
          </a:p>
        </p:txBody>
      </p:sp>
      <p:sp>
        <p:nvSpPr>
          <p:cNvPr id="8" name="Rectangle 7"/>
          <p:cNvSpPr/>
          <p:nvPr/>
        </p:nvSpPr>
        <p:spPr>
          <a:xfrm>
            <a:off x="683419" y="1294179"/>
            <a:ext cx="5491162" cy="6555641"/>
          </a:xfrm>
          <a:prstGeom prst="rect">
            <a:avLst/>
          </a:prstGeom>
        </p:spPr>
        <p:txBody>
          <a:bodyPr wrap="square">
            <a:spAutoFit/>
          </a:bodyPr>
          <a:lstStyle/>
          <a:p>
            <a:r>
              <a:rPr lang="vi-VN" sz="2800" dirty="0" smtClean="0">
                <a:latin typeface="+mj-lt"/>
              </a:rPr>
              <a:t>  Gấu Xù lí nhí đáp:</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Thưa cô, con không ngoan ạ !</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Con hãy nói cho cô nghe nào !</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Thưa cô, con xô vào bạn Mèo Khoang làm bạn ấy bị ngã ạ .</a:t>
            </a:r>
            <a:br>
              <a:rPr lang="vi-VN" sz="2800" dirty="0" smtClean="0">
                <a:latin typeface="+mj-lt"/>
              </a:rPr>
            </a:br>
            <a:r>
              <a:rPr lang="vi-VN" sz="2800" dirty="0" smtClean="0">
                <a:latin typeface="+mj-lt"/>
              </a:rPr>
              <a:t>        Cô Hươu Sao nhìn Gấu Xù trìu mến nói:</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Đó là lúc xếp hàng, con đi hơn nhanh nên lỡ xô vào bạn. Con không cố ý làm bạn ngã, phải không nào ?</a:t>
            </a:r>
            <a:br>
              <a:rPr lang="vi-VN" sz="2800" dirty="0" smtClean="0">
                <a:latin typeface="+mj-lt"/>
              </a:rPr>
            </a:br>
            <a:r>
              <a:rPr lang="vi-VN" sz="2800" dirty="0" smtClean="0">
                <a:latin typeface="+mj-lt"/>
              </a:rPr>
              <a:t>        Cún đốm ngồi bên cạnh Gấu Xù rụt rè giơ tay. Cô hỏi:</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Cún Đốm muốn nói gì nào ?</a:t>
            </a:r>
            <a:br>
              <a:rPr lang="vi-VN" sz="2800" dirty="0" smtClean="0">
                <a:latin typeface="+mj-lt"/>
              </a:rPr>
            </a:br>
            <a:r>
              <a:rPr lang="vi-VN" sz="2800" dirty="0" smtClean="0">
                <a:latin typeface="+mj-lt"/>
              </a:rPr>
              <a:t>       -</a:t>
            </a:r>
            <a:r>
              <a:rPr lang="en-US" sz="2800" dirty="0" smtClean="0">
                <a:latin typeface="+mj-lt"/>
              </a:rPr>
              <a:t> </a:t>
            </a:r>
            <a:r>
              <a:rPr lang="vi-VN" sz="2800" dirty="0" smtClean="0">
                <a:latin typeface="+mj-lt"/>
              </a:rPr>
              <a:t>Thưa cô, lỗi tại con ạ. Chính con bá vai bạn Gấu Xù ạ</a:t>
            </a:r>
            <a:r>
              <a:rPr lang="en-US" sz="2800" dirty="0" smtClean="0">
                <a:latin typeface="+mj-lt"/>
              </a:rPr>
              <a:t>!</a:t>
            </a:r>
            <a:endParaRPr lang="en-US" sz="2800" dirty="0">
              <a:latin typeface="+mj-lt"/>
            </a:endParaRPr>
          </a:p>
        </p:txBody>
      </p:sp>
    </p:spTree>
    <p:extLst>
      <p:ext uri="{BB962C8B-B14F-4D97-AF65-F5344CB8AC3E}">
        <p14:creationId xmlns:p14="http://schemas.microsoft.com/office/powerpoint/2010/main" val="1126230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14325" y="558800"/>
            <a:ext cx="6229350" cy="8026400"/>
          </a:xfrm>
          <a:prstGeom prst="rect">
            <a:avLst/>
          </a:prstGeom>
          <a:solidFill>
            <a:schemeClr val="bg1"/>
          </a:solidFill>
          <a:ln w="57150">
            <a:solidFill>
              <a:srgbClr val="007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vi-VN" sz="2000" dirty="0" smtClean="0">
                <a:solidFill>
                  <a:srgbClr val="FF0000"/>
                </a:solidFill>
                <a:latin typeface="Times New Roman" pitchFamily="18" charset="0"/>
                <a:cs typeface="Times New Roman" pitchFamily="18" charset="0"/>
              </a:rPr>
              <a:t/>
            </a:r>
            <a:br>
              <a:rPr lang="vi-VN" sz="2000" dirty="0" smtClean="0">
                <a:solidFill>
                  <a:srgbClr val="FF0000"/>
                </a:solidFill>
                <a:latin typeface="Times New Roman" pitchFamily="18" charset="0"/>
                <a:cs typeface="Times New Roman" pitchFamily="18" charset="0"/>
              </a:rPr>
            </a:br>
            <a:endParaRPr lang="en-GB" sz="2000" b="1" dirty="0">
              <a:latin typeface="Times New Roman" panose="02020603050405020304" pitchFamily="18" charset="0"/>
              <a:ea typeface="Calibri"/>
              <a:cs typeface="Times New Roman" panose="02020603050405020304" pitchFamily="18" charset="0"/>
            </a:endParaRPr>
          </a:p>
        </p:txBody>
      </p:sp>
      <p:sp>
        <p:nvSpPr>
          <p:cNvPr id="5" name="Rectangle 4"/>
          <p:cNvSpPr/>
          <p:nvPr/>
        </p:nvSpPr>
        <p:spPr>
          <a:xfrm>
            <a:off x="762000" y="1219200"/>
            <a:ext cx="5334000" cy="6124754"/>
          </a:xfrm>
          <a:prstGeom prst="rect">
            <a:avLst/>
          </a:prstGeom>
        </p:spPr>
        <p:txBody>
          <a:bodyPr wrap="square">
            <a:spAutoFit/>
          </a:bodyPr>
          <a:lstStyle/>
          <a:p>
            <a:r>
              <a:rPr lang="vi-VN" sz="2800" dirty="0">
                <a:latin typeface="+mj-lt"/>
              </a:rPr>
              <a:t>              </a:t>
            </a:r>
            <a:r>
              <a:rPr lang="vi-VN" sz="2800" dirty="0" smtClean="0">
                <a:latin typeface="+mj-lt"/>
              </a:rPr>
              <a:t/>
            </a:r>
            <a:br>
              <a:rPr lang="vi-VN" sz="2800" dirty="0" smtClean="0">
                <a:latin typeface="+mj-lt"/>
              </a:rPr>
            </a:br>
            <a:r>
              <a:rPr lang="vi-VN" sz="2800" dirty="0">
                <a:latin typeface="+mj-lt"/>
              </a:rPr>
              <a:t>         Cô Hươu Sao gật đầu:</a:t>
            </a:r>
            <a:r>
              <a:rPr lang="vi-VN" sz="2800" dirty="0" smtClean="0">
                <a:latin typeface="+mj-lt"/>
              </a:rPr>
              <a:t/>
            </a:r>
            <a:br>
              <a:rPr lang="vi-VN" sz="2800" dirty="0" smtClean="0">
                <a:latin typeface="+mj-lt"/>
              </a:rPr>
            </a:br>
            <a:r>
              <a:rPr lang="vi-VN" sz="2800" dirty="0">
                <a:latin typeface="+mj-lt"/>
              </a:rPr>
              <a:t>        </a:t>
            </a:r>
            <a:r>
              <a:rPr lang="vi-VN" sz="2800" dirty="0" smtClean="0">
                <a:latin typeface="+mj-lt"/>
              </a:rPr>
              <a:t>-</a:t>
            </a:r>
            <a:r>
              <a:rPr lang="en-US" sz="2800" dirty="0" smtClean="0">
                <a:latin typeface="+mj-lt"/>
              </a:rPr>
              <a:t> </a:t>
            </a:r>
            <a:r>
              <a:rPr lang="vi-VN" sz="2800" dirty="0" smtClean="0">
                <a:latin typeface="+mj-lt"/>
              </a:rPr>
              <a:t>Cô </a:t>
            </a:r>
            <a:r>
              <a:rPr lang="vi-VN" sz="2800" dirty="0">
                <a:latin typeface="+mj-lt"/>
              </a:rPr>
              <a:t>hiểu rồi. Lần sau, khi xếp hàng, các con dừng đùa nghịch, xô đẩy nhau. Còn hôm nay, Gấu Xù và Cún Đốm vẫn được nhận quà và phiếu bé ngoan vì các con đã thật thà, dũng cảm nhận khuyết điểm của mình.</a:t>
            </a:r>
            <a:r>
              <a:rPr lang="vi-VN" sz="2800" dirty="0" smtClean="0">
                <a:latin typeface="+mj-lt"/>
              </a:rPr>
              <a:t/>
            </a:r>
            <a:br>
              <a:rPr lang="vi-VN" sz="2800" dirty="0" smtClean="0">
                <a:latin typeface="+mj-lt"/>
              </a:rPr>
            </a:br>
            <a:r>
              <a:rPr lang="vi-VN" sz="2800" dirty="0">
                <a:latin typeface="+mj-lt"/>
              </a:rPr>
              <a:t>        Nói rồi, cô giáo tặng cho mỗi bạn một chiếc ô tô đồ chơi rất đẹp. Chắc hẳn đó là hai thứ quà mà hai bạn qúi nhất trong năm học mẫu giáo này.</a:t>
            </a:r>
            <a:endParaRPr lang="en-US" sz="2800" dirty="0">
              <a:latin typeface="+mj-lt"/>
            </a:endParaRPr>
          </a:p>
        </p:txBody>
      </p:sp>
    </p:spTree>
    <p:extLst>
      <p:ext uri="{BB962C8B-B14F-4D97-AF65-F5344CB8AC3E}">
        <p14:creationId xmlns:p14="http://schemas.microsoft.com/office/powerpoint/2010/main" val="106354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0</Words>
  <Application>Microsoft Office PowerPoint</Application>
  <PresentationFormat>On-screen Show (4:3)</PresentationFormat>
  <Paragraphs>11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CMS</dc:creator>
  <cp:lastModifiedBy>CMS</cp:lastModifiedBy>
  <cp:revision>2</cp:revision>
  <dcterms:created xsi:type="dcterms:W3CDTF">2023-03-22T08:31:02Z</dcterms:created>
  <dcterms:modified xsi:type="dcterms:W3CDTF">2023-03-22T09:26:50Z</dcterms:modified>
</cp:coreProperties>
</file>