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D3DBD-53F5-4CF1-A337-00B0B1FDBF94}"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129675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D3DBD-53F5-4CF1-A337-00B0B1FDBF94}"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239195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D3DBD-53F5-4CF1-A337-00B0B1FDBF94}"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180811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D3DBD-53F5-4CF1-A337-00B0B1FDBF94}"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217080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DD3DBD-53F5-4CF1-A337-00B0B1FDBF94}"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110156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D3DBD-53F5-4CF1-A337-00B0B1FDBF94}"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1981303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D3DBD-53F5-4CF1-A337-00B0B1FDBF94}" type="datetimeFigureOut">
              <a:rPr lang="en-US" smtClean="0"/>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404856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D3DBD-53F5-4CF1-A337-00B0B1FDBF94}"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3290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D3DBD-53F5-4CF1-A337-00B0B1FDBF94}" type="datetimeFigureOut">
              <a:rPr lang="en-US" smtClean="0"/>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267680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DD3DBD-53F5-4CF1-A337-00B0B1FDBF94}"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186713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DD3DBD-53F5-4CF1-A337-00B0B1FDBF94}"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A20F5-8A97-485B-9A82-27B53752D780}" type="slidenum">
              <a:rPr lang="en-US" smtClean="0"/>
              <a:t>‹#›</a:t>
            </a:fld>
            <a:endParaRPr lang="en-US"/>
          </a:p>
        </p:txBody>
      </p:sp>
    </p:spTree>
    <p:extLst>
      <p:ext uri="{BB962C8B-B14F-4D97-AF65-F5344CB8AC3E}">
        <p14:creationId xmlns:p14="http://schemas.microsoft.com/office/powerpoint/2010/main" val="338287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D3DBD-53F5-4CF1-A337-00B0B1FDBF94}" type="datetimeFigureOut">
              <a:rPr lang="en-US" smtClean="0"/>
              <a:t>7/29/2023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A20F5-8A97-485B-9A82-27B53752D780}" type="slidenum">
              <a:rPr lang="en-US" smtClean="0"/>
              <a:t>‹#›</a:t>
            </a:fld>
            <a:endParaRPr lang="en-US"/>
          </a:p>
        </p:txBody>
      </p:sp>
    </p:spTree>
    <p:extLst>
      <p:ext uri="{BB962C8B-B14F-4D97-AF65-F5344CB8AC3E}">
        <p14:creationId xmlns:p14="http://schemas.microsoft.com/office/powerpoint/2010/main" val="306955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9531" y="1603514"/>
            <a:ext cx="8173391" cy="2554545"/>
          </a:xfrm>
          <a:prstGeom prst="rect">
            <a:avLst/>
          </a:prstGeom>
          <a:noFill/>
        </p:spPr>
        <p:txBody>
          <a:bodyPr wrap="none" rtlCol="0">
            <a:spAutoFit/>
          </a:bodyPr>
          <a:lstStyle/>
          <a:p>
            <a:r>
              <a:rPr lang="vi-VN" sz="4000" b="1" dirty="0" smtClean="0">
                <a:solidFill>
                  <a:srgbClr val="FF0000"/>
                </a:solidFill>
                <a:latin typeface="Times New Roman" panose="02020603050405020304" pitchFamily="18" charset="0"/>
                <a:cs typeface="Times New Roman" panose="02020603050405020304" pitchFamily="18" charset="0"/>
              </a:rPr>
              <a:t>SÁNG TÁC, SƯU TẦM TRÒ CHƠI</a:t>
            </a:r>
          </a:p>
          <a:p>
            <a:pPr algn="ctr"/>
            <a:r>
              <a:rPr lang="vi-VN" sz="4000" b="1" dirty="0" smtClean="0">
                <a:solidFill>
                  <a:srgbClr val="FF0000"/>
                </a:solidFill>
                <a:latin typeface="Times New Roman" panose="02020603050405020304" pitchFamily="18" charset="0"/>
                <a:cs typeface="Times New Roman" panose="02020603050405020304" pitchFamily="18" charset="0"/>
              </a:rPr>
              <a:t>PHÁT TRIỂN NGÔN NGỮ</a:t>
            </a:r>
          </a:p>
          <a:p>
            <a:pPr algn="ctr"/>
            <a:r>
              <a:rPr lang="vi-VN" sz="4000" b="1" dirty="0" smtClean="0">
                <a:solidFill>
                  <a:srgbClr val="0070C0"/>
                </a:solidFill>
                <a:latin typeface="Times New Roman" panose="02020603050405020304" pitchFamily="18" charset="0"/>
                <a:cs typeface="Times New Roman" panose="02020603050405020304" pitchFamily="18" charset="0"/>
              </a:rPr>
              <a:t>Giáo viên: Võ Thị Thùy Vân</a:t>
            </a:r>
          </a:p>
          <a:p>
            <a:pPr algn="ctr"/>
            <a:r>
              <a:rPr lang="vi-VN" sz="4000" b="1" dirty="0" smtClean="0">
                <a:solidFill>
                  <a:srgbClr val="0070C0"/>
                </a:solidFill>
                <a:latin typeface="Times New Roman" panose="02020603050405020304" pitchFamily="18" charset="0"/>
                <a:cs typeface="Times New Roman" panose="02020603050405020304" pitchFamily="18" charset="0"/>
              </a:rPr>
              <a:t>Lớp: 5-6 tuổi</a:t>
            </a:r>
          </a:p>
        </p:txBody>
      </p:sp>
    </p:spTree>
    <p:extLst>
      <p:ext uri="{BB962C8B-B14F-4D97-AF65-F5344CB8AC3E}">
        <p14:creationId xmlns:p14="http://schemas.microsoft.com/office/powerpoint/2010/main" val="174876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8382" y="1232453"/>
            <a:ext cx="9140835" cy="4524315"/>
          </a:xfrm>
          <a:prstGeom prst="rect">
            <a:avLst/>
          </a:prstGeom>
          <a:noFill/>
        </p:spPr>
        <p:txBody>
          <a:bodyPr wrap="square" rtlCol="0">
            <a:spAutoFit/>
          </a:bodyPr>
          <a:lstStyle/>
          <a:p>
            <a:r>
              <a:rPr lang="vi-VN" sz="2400" b="1" dirty="0" smtClean="0">
                <a:latin typeface="Times New Roman" panose="02020603050405020304" pitchFamily="18" charset="0"/>
                <a:cs typeface="Times New Roman" panose="02020603050405020304" pitchFamily="18" charset="0"/>
              </a:rPr>
              <a:t>Trò chơi: Nối từ với hình tương ứng</a:t>
            </a:r>
          </a:p>
          <a:p>
            <a:r>
              <a:rPr lang="vi-VN" sz="2400" u="sng" dirty="0" smtClean="0">
                <a:latin typeface="Times New Roman" panose="02020603050405020304" pitchFamily="18" charset="0"/>
                <a:cs typeface="Times New Roman" panose="02020603050405020304" pitchFamily="18" charset="0"/>
              </a:rPr>
              <a:t>1.Mục đích yêu cầu:</a:t>
            </a:r>
          </a:p>
          <a:p>
            <a:r>
              <a:rPr lang="vi-VN" sz="2400" dirty="0" smtClean="0">
                <a:latin typeface="Times New Roman" panose="02020603050405020304" pitchFamily="18" charset="0"/>
                <a:cs typeface="Times New Roman" panose="02020603050405020304" pitchFamily="18" charset="0"/>
              </a:rPr>
              <a:t>-Trẻ nối được từ với hình tương ứng</a:t>
            </a:r>
          </a:p>
          <a:p>
            <a:r>
              <a:rPr lang="vi-VN" sz="2400" dirty="0" smtClean="0">
                <a:latin typeface="Times New Roman" panose="02020603050405020304" pitchFamily="18" charset="0"/>
                <a:cs typeface="Times New Roman" panose="02020603050405020304" pitchFamily="18" charset="0"/>
              </a:rPr>
              <a:t>-Trẻ đọc được từ vừa nối được</a:t>
            </a:r>
          </a:p>
          <a:p>
            <a:r>
              <a:rPr lang="vi-VN" sz="2400" u="sng" dirty="0" smtClean="0">
                <a:latin typeface="Times New Roman" panose="02020603050405020304" pitchFamily="18" charset="0"/>
                <a:cs typeface="Times New Roman" panose="02020603050405020304" pitchFamily="18" charset="0"/>
              </a:rPr>
              <a:t>2.Chuẩn bị:</a:t>
            </a:r>
          </a:p>
          <a:p>
            <a:r>
              <a:rPr lang="vi-VN" sz="2400" dirty="0" smtClean="0">
                <a:latin typeface="Times New Roman" panose="02020603050405020304" pitchFamily="18" charset="0"/>
                <a:cs typeface="Times New Roman" panose="02020603050405020304" pitchFamily="18" charset="0"/>
              </a:rPr>
              <a:t>-Bài tập nối chữ</a:t>
            </a:r>
          </a:p>
          <a:p>
            <a:r>
              <a:rPr lang="vi-VN" sz="2400" dirty="0" smtClean="0">
                <a:latin typeface="Times New Roman" panose="02020603050405020304" pitchFamily="18" charset="0"/>
                <a:cs typeface="Times New Roman" panose="02020603050405020304" pitchFamily="18" charset="0"/>
              </a:rPr>
              <a:t>-Bút</a:t>
            </a:r>
          </a:p>
          <a:p>
            <a:r>
              <a:rPr lang="vi-VN" sz="2400" dirty="0" smtClean="0">
                <a:latin typeface="Times New Roman" panose="02020603050405020304" pitchFamily="18" charset="0"/>
                <a:cs typeface="Times New Roman" panose="02020603050405020304" pitchFamily="18" charset="0"/>
              </a:rPr>
              <a:t>3.Cách chơi:</a:t>
            </a:r>
          </a:p>
          <a:p>
            <a:r>
              <a:rPr lang="vi-VN" sz="2400" dirty="0" smtClean="0">
                <a:latin typeface="Times New Roman" panose="02020603050405020304" pitchFamily="18" charset="0"/>
                <a:cs typeface="Times New Roman" panose="02020603050405020304" pitchFamily="18" charset="0"/>
              </a:rPr>
              <a:t>-Trẻ nhìn hình ảnh và tìm từ nối tương ứng với hình ảnh</a:t>
            </a:r>
          </a:p>
          <a:p>
            <a:r>
              <a:rPr lang="vi-VN" sz="2400" dirty="0" smtClean="0">
                <a:latin typeface="Times New Roman" panose="02020603050405020304" pitchFamily="18" charset="0"/>
                <a:cs typeface="Times New Roman" panose="02020603050405020304" pitchFamily="18" charset="0"/>
              </a:rPr>
              <a:t>-Trẻ đọc từ vừa tìm được</a:t>
            </a:r>
          </a:p>
          <a:p>
            <a:r>
              <a:rPr lang="vi-VN" sz="2400" dirty="0" smtClean="0">
                <a:latin typeface="Times New Roman" panose="02020603050405020304" pitchFamily="18" charset="0"/>
                <a:cs typeface="Times New Roman" panose="02020603050405020304" pitchFamily="18" charset="0"/>
              </a:rPr>
              <a:t>-Tăng độ khó bằng cách nối hình ảnh với từ ghép và để số lượng từ và hình ảnh tương ứng không bằng nhau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494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28223" y="571501"/>
            <a:ext cx="3977308" cy="5627154"/>
          </a:xfrm>
          <a:prstGeom prst="rect">
            <a:avLst/>
          </a:prstGeom>
        </p:spPr>
      </p:pic>
    </p:spTree>
    <p:extLst>
      <p:ext uri="{BB962C8B-B14F-4D97-AF65-F5344CB8AC3E}">
        <p14:creationId xmlns:p14="http://schemas.microsoft.com/office/powerpoint/2010/main" val="387669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6834" y="980661"/>
            <a:ext cx="10344499" cy="4893647"/>
          </a:xfrm>
          <a:prstGeom prst="rect">
            <a:avLst/>
          </a:prstGeom>
          <a:noFill/>
        </p:spPr>
        <p:txBody>
          <a:bodyPr wrap="none" rtlCol="0">
            <a:spAutoFit/>
          </a:bodyPr>
          <a:lstStyle/>
          <a:p>
            <a:r>
              <a:rPr lang="vi-VN" sz="2400" b="1" dirty="0" smtClean="0">
                <a:latin typeface="Times New Roman" panose="02020603050405020304" pitchFamily="18" charset="0"/>
                <a:cs typeface="Times New Roman" panose="02020603050405020304" pitchFamily="18" charset="0"/>
              </a:rPr>
              <a:t>Trò chơi: Ghép chữ</a:t>
            </a:r>
          </a:p>
          <a:p>
            <a:r>
              <a:rPr lang="vi-VN" sz="2400" u="sng" dirty="0" smtClean="0">
                <a:latin typeface="Times New Roman" panose="02020603050405020304" pitchFamily="18" charset="0"/>
                <a:cs typeface="Times New Roman" panose="02020603050405020304" pitchFamily="18" charset="0"/>
              </a:rPr>
              <a:t>1.Mục đích yêu cầu:</a:t>
            </a:r>
          </a:p>
          <a:p>
            <a:r>
              <a:rPr lang="vi-VN" sz="2400" dirty="0" smtClean="0">
                <a:latin typeface="Times New Roman" panose="02020603050405020304" pitchFamily="18" charset="0"/>
                <a:cs typeface="Times New Roman" panose="02020603050405020304" pitchFamily="18" charset="0"/>
              </a:rPr>
              <a:t>-Trẻ biết tìm thanh kẹp đúng chữ gắn vào bảng chữ cái</a:t>
            </a:r>
          </a:p>
          <a:p>
            <a:r>
              <a:rPr lang="vi-VN" sz="2400" dirty="0" smtClean="0">
                <a:latin typeface="Times New Roman" panose="02020603050405020304" pitchFamily="18" charset="0"/>
                <a:cs typeface="Times New Roman" panose="02020603050405020304" pitchFamily="18" charset="0"/>
              </a:rPr>
              <a:t>-Trẻ đọc tên chữ cái</a:t>
            </a:r>
          </a:p>
          <a:p>
            <a:r>
              <a:rPr lang="vi-VN" sz="2400" u="sng" dirty="0" smtClean="0">
                <a:latin typeface="Times New Roman" panose="02020603050405020304" pitchFamily="18" charset="0"/>
                <a:cs typeface="Times New Roman" panose="02020603050405020304" pitchFamily="18" charset="0"/>
              </a:rPr>
              <a:t>2.Chuẩn bị:</a:t>
            </a:r>
          </a:p>
          <a:p>
            <a:r>
              <a:rPr lang="vi-VN" sz="2400" dirty="0" smtClean="0">
                <a:latin typeface="Times New Roman" panose="02020603050405020304" pitchFamily="18" charset="0"/>
                <a:cs typeface="Times New Roman" panose="02020603050405020304" pitchFamily="18" charset="0"/>
              </a:rPr>
              <a:t>-Bảng chữ cái</a:t>
            </a:r>
          </a:p>
          <a:p>
            <a:r>
              <a:rPr lang="vi-VN" sz="2400" dirty="0" smtClean="0">
                <a:latin typeface="Times New Roman" panose="02020603050405020304" pitchFamily="18" charset="0"/>
                <a:cs typeface="Times New Roman" panose="02020603050405020304" pitchFamily="18" charset="0"/>
              </a:rPr>
              <a:t>-Thanh kẹp có chữ cái</a:t>
            </a:r>
          </a:p>
          <a:p>
            <a:r>
              <a:rPr lang="vi-VN" sz="2400" u="sng" dirty="0" smtClean="0">
                <a:latin typeface="Times New Roman" panose="02020603050405020304" pitchFamily="18" charset="0"/>
                <a:cs typeface="Times New Roman" panose="02020603050405020304" pitchFamily="18" charset="0"/>
              </a:rPr>
              <a:t>3.Cách chơi:</a:t>
            </a:r>
          </a:p>
          <a:p>
            <a:r>
              <a:rPr lang="vi-VN" sz="2400" dirty="0" smtClean="0">
                <a:latin typeface="Times New Roman" panose="02020603050405020304" pitchFamily="18" charset="0"/>
                <a:cs typeface="Times New Roman" panose="02020603050405020304" pitchFamily="18" charset="0"/>
              </a:rPr>
              <a:t>-Trẻ tìm thanh kẹp có chữ và màu giống trong bảng để gắn vào bảng</a:t>
            </a:r>
          </a:p>
          <a:p>
            <a:r>
              <a:rPr lang="vi-VN" sz="2400" dirty="0" smtClean="0">
                <a:latin typeface="Times New Roman" panose="02020603050405020304" pitchFamily="18" charset="0"/>
                <a:cs typeface="Times New Roman" panose="02020603050405020304" pitchFamily="18" charset="0"/>
              </a:rPr>
              <a:t>-Tăng độ khó dần theo từng tháng sẽ bỏ màu trong chữ cái và trẻ sẽ tự tìm chữ cái </a:t>
            </a:r>
          </a:p>
          <a:p>
            <a:r>
              <a:rPr lang="vi-VN" sz="2400" dirty="0" smtClean="0">
                <a:latin typeface="Times New Roman" panose="02020603050405020304" pitchFamily="18" charset="0"/>
                <a:cs typeface="Times New Roman" panose="02020603050405020304" pitchFamily="18" charset="0"/>
              </a:rPr>
              <a:t>gắn vào bảng</a:t>
            </a:r>
          </a:p>
          <a:p>
            <a:r>
              <a:rPr lang="vi-VN" sz="2400" dirty="0" smtClean="0">
                <a:latin typeface="Times New Roman" panose="02020603050405020304" pitchFamily="18" charset="0"/>
                <a:cs typeface="Times New Roman" panose="02020603050405020304" pitchFamily="18" charset="0"/>
              </a:rPr>
              <a:t>-Có thể thay đổi bằng nắp chai, que</a:t>
            </a:r>
          </a:p>
          <a:p>
            <a:pPr marL="457200" indent="-457200">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08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588" y="1109248"/>
            <a:ext cx="3347002" cy="4144221"/>
          </a:xfrm>
          <a:prstGeom prst="rect">
            <a:avLst/>
          </a:prstGeom>
        </p:spPr>
      </p:pic>
      <p:pic>
        <p:nvPicPr>
          <p:cNvPr id="5" name="Picture 4"/>
          <p:cNvPicPr>
            <a:picLocks noChangeAspect="1"/>
          </p:cNvPicPr>
          <p:nvPr/>
        </p:nvPicPr>
        <p:blipFill>
          <a:blip r:embed="rId3"/>
          <a:stretch>
            <a:fillRect/>
          </a:stretch>
        </p:blipFill>
        <p:spPr>
          <a:xfrm>
            <a:off x="4029290" y="1724287"/>
            <a:ext cx="3828620" cy="2914141"/>
          </a:xfrm>
          <a:prstGeom prst="rect">
            <a:avLst/>
          </a:prstGeom>
        </p:spPr>
      </p:pic>
      <p:pic>
        <p:nvPicPr>
          <p:cNvPr id="6" name="Picture 5"/>
          <p:cNvPicPr>
            <a:picLocks noChangeAspect="1"/>
          </p:cNvPicPr>
          <p:nvPr/>
        </p:nvPicPr>
        <p:blipFill>
          <a:blip r:embed="rId4"/>
          <a:stretch>
            <a:fillRect/>
          </a:stretch>
        </p:blipFill>
        <p:spPr>
          <a:xfrm>
            <a:off x="8282610" y="1623267"/>
            <a:ext cx="3682145" cy="3630202"/>
          </a:xfrm>
          <a:prstGeom prst="rect">
            <a:avLst/>
          </a:prstGeom>
        </p:spPr>
      </p:pic>
    </p:spTree>
    <p:extLst>
      <p:ext uri="{BB962C8B-B14F-4D97-AF65-F5344CB8AC3E}">
        <p14:creationId xmlns:p14="http://schemas.microsoft.com/office/powerpoint/2010/main" val="4112011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7322" y="1166192"/>
            <a:ext cx="11322330" cy="4893647"/>
          </a:xfrm>
          <a:prstGeom prst="rect">
            <a:avLst/>
          </a:prstGeom>
          <a:noFill/>
        </p:spPr>
        <p:txBody>
          <a:bodyPr wrap="none" rtlCol="0">
            <a:spAutoFit/>
          </a:bodyPr>
          <a:lstStyle/>
          <a:p>
            <a:r>
              <a:rPr lang="vi-VN" sz="2400" b="1" dirty="0" smtClean="0">
                <a:latin typeface="Times New Roman" panose="02020603050405020304" pitchFamily="18" charset="0"/>
                <a:cs typeface="Times New Roman" panose="02020603050405020304" pitchFamily="18" charset="0"/>
              </a:rPr>
              <a:t>Trò chơi: Thử tài của bé</a:t>
            </a:r>
          </a:p>
          <a:p>
            <a:r>
              <a:rPr lang="vi-VN" sz="2400" u="sng" dirty="0" smtClean="0">
                <a:latin typeface="Times New Roman" panose="02020603050405020304" pitchFamily="18" charset="0"/>
                <a:cs typeface="Times New Roman" panose="02020603050405020304" pitchFamily="18" charset="0"/>
              </a:rPr>
              <a:t>1.Mục đích yêu cầu:</a:t>
            </a:r>
          </a:p>
          <a:p>
            <a:r>
              <a:rPr lang="vi-VN" sz="2400" dirty="0" smtClean="0">
                <a:latin typeface="Times New Roman" panose="02020603050405020304" pitchFamily="18" charset="0"/>
                <a:cs typeface="Times New Roman" panose="02020603050405020304" pitchFamily="18" charset="0"/>
              </a:rPr>
              <a:t>-Trẻ biết tìm khoanh chữ cái thành từ giống từ cho sẵn</a:t>
            </a:r>
          </a:p>
          <a:p>
            <a:r>
              <a:rPr lang="vi-VN" sz="2400" dirty="0" smtClean="0">
                <a:latin typeface="Times New Roman" panose="02020603050405020304" pitchFamily="18" charset="0"/>
                <a:cs typeface="Times New Roman" panose="02020603050405020304" pitchFamily="18" charset="0"/>
              </a:rPr>
              <a:t>-Trẻ đọc được chữ cái và từ vừa tìm được</a:t>
            </a:r>
          </a:p>
          <a:p>
            <a:r>
              <a:rPr lang="vi-VN" sz="2400" u="sng" dirty="0" smtClean="0">
                <a:latin typeface="Times New Roman" panose="02020603050405020304" pitchFamily="18" charset="0"/>
                <a:cs typeface="Times New Roman" panose="02020603050405020304" pitchFamily="18" charset="0"/>
              </a:rPr>
              <a:t>2.Chuẩn bị:</a:t>
            </a:r>
          </a:p>
          <a:p>
            <a:r>
              <a:rPr lang="vi-VN" sz="2400" dirty="0" smtClean="0">
                <a:latin typeface="Times New Roman" panose="02020603050405020304" pitchFamily="18" charset="0"/>
                <a:cs typeface="Times New Roman" panose="02020603050405020304" pitchFamily="18" charset="0"/>
              </a:rPr>
              <a:t>-Bảng có chứa chữ cái và từ</a:t>
            </a:r>
          </a:p>
          <a:p>
            <a:r>
              <a:rPr lang="vi-VN" sz="2400" dirty="0" smtClean="0">
                <a:latin typeface="Times New Roman" panose="02020603050405020304" pitchFamily="18" charset="0"/>
                <a:cs typeface="Times New Roman" panose="02020603050405020304" pitchFamily="18" charset="0"/>
              </a:rPr>
              <a:t>-Bút</a:t>
            </a:r>
          </a:p>
          <a:p>
            <a:r>
              <a:rPr lang="vi-VN" sz="2400" u="sng" dirty="0" smtClean="0">
                <a:latin typeface="Times New Roman" panose="02020603050405020304" pitchFamily="18" charset="0"/>
                <a:cs typeface="Times New Roman" panose="02020603050405020304" pitchFamily="18" charset="0"/>
              </a:rPr>
              <a:t>3.Cách chơi:</a:t>
            </a:r>
          </a:p>
          <a:p>
            <a:r>
              <a:rPr lang="vi-VN" sz="2400" dirty="0" smtClean="0">
                <a:latin typeface="Times New Roman" panose="02020603050405020304" pitchFamily="18" charset="0"/>
                <a:cs typeface="Times New Roman" panose="02020603050405020304" pitchFamily="18" charset="0"/>
              </a:rPr>
              <a:t>-Trẻ nhìn vào ô có chứa từ cần tìm và khoanh tròn vào ô có chứa các chữ cái để tạo </a:t>
            </a:r>
          </a:p>
          <a:p>
            <a:r>
              <a:rPr lang="vi-VN" sz="2400" dirty="0">
                <a:latin typeface="Times New Roman" panose="02020603050405020304" pitchFamily="18" charset="0"/>
                <a:cs typeface="Times New Roman" panose="02020603050405020304" pitchFamily="18" charset="0"/>
              </a:rPr>
              <a:t>t</a:t>
            </a:r>
            <a:r>
              <a:rPr lang="vi-VN" sz="2400" dirty="0" smtClean="0">
                <a:latin typeface="Times New Roman" panose="02020603050405020304" pitchFamily="18" charset="0"/>
                <a:cs typeface="Times New Roman" panose="02020603050405020304" pitchFamily="18" charset="0"/>
              </a:rPr>
              <a:t>hành từ giống yêu cầu</a:t>
            </a:r>
          </a:p>
          <a:p>
            <a:r>
              <a:rPr lang="vi-VN" sz="2400" dirty="0" smtClean="0">
                <a:latin typeface="Times New Roman" panose="02020603050405020304" pitchFamily="18" charset="0"/>
                <a:cs typeface="Times New Roman" panose="02020603050405020304" pitchFamily="18" charset="0"/>
              </a:rPr>
              <a:t>-Trẻ đọc từ vừa tìm được</a:t>
            </a:r>
          </a:p>
          <a:p>
            <a:r>
              <a:rPr lang="vi-VN" sz="2400" dirty="0" smtClean="0">
                <a:latin typeface="Times New Roman" panose="02020603050405020304" pitchFamily="18" charset="0"/>
                <a:cs typeface="Times New Roman" panose="02020603050405020304" pitchFamily="18" charset="0"/>
              </a:rPr>
              <a:t>-Tăng độ khó dần bằng cách sắp xếp các chữ cái ngẫu nhiên không theo thứ tự, cho trẻ tìm</a:t>
            </a:r>
          </a:p>
          <a:p>
            <a:r>
              <a:rPr lang="vi-VN" sz="2400" dirty="0">
                <a:latin typeface="Times New Roman" panose="02020603050405020304" pitchFamily="18" charset="0"/>
                <a:cs typeface="Times New Roman" panose="02020603050405020304" pitchFamily="18" charset="0"/>
              </a:rPr>
              <a:t>c</a:t>
            </a:r>
            <a:r>
              <a:rPr lang="vi-VN" sz="2400" dirty="0" smtClean="0">
                <a:latin typeface="Times New Roman" panose="02020603050405020304" pitchFamily="18" charset="0"/>
                <a:cs typeface="Times New Roman" panose="02020603050405020304" pitchFamily="18" charset="0"/>
              </a:rPr>
              <a:t>hữ ghép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17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890" y="1630016"/>
            <a:ext cx="6381328" cy="3564835"/>
          </a:xfrm>
          <a:prstGeom prst="rect">
            <a:avLst/>
          </a:prstGeom>
        </p:spPr>
      </p:pic>
      <p:pic>
        <p:nvPicPr>
          <p:cNvPr id="5" name="Picture 4"/>
          <p:cNvPicPr>
            <a:picLocks noChangeAspect="1"/>
          </p:cNvPicPr>
          <p:nvPr/>
        </p:nvPicPr>
        <p:blipFill>
          <a:blip r:embed="rId3"/>
          <a:stretch>
            <a:fillRect/>
          </a:stretch>
        </p:blipFill>
        <p:spPr>
          <a:xfrm>
            <a:off x="7574678" y="808381"/>
            <a:ext cx="3861949" cy="5460367"/>
          </a:xfrm>
          <a:prstGeom prst="rect">
            <a:avLst/>
          </a:prstGeom>
        </p:spPr>
      </p:pic>
    </p:spTree>
    <p:extLst>
      <p:ext uri="{BB962C8B-B14F-4D97-AF65-F5344CB8AC3E}">
        <p14:creationId xmlns:p14="http://schemas.microsoft.com/office/powerpoint/2010/main" val="279278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4887" y="1272209"/>
            <a:ext cx="9899374" cy="4893647"/>
          </a:xfrm>
          <a:prstGeom prst="rect">
            <a:avLst/>
          </a:prstGeom>
          <a:noFill/>
        </p:spPr>
        <p:txBody>
          <a:bodyPr wrap="square" rtlCol="0">
            <a:spAutoFit/>
          </a:bodyPr>
          <a:lstStyle/>
          <a:p>
            <a:r>
              <a:rPr lang="vi-VN" sz="2400" b="1" dirty="0" smtClean="0">
                <a:latin typeface="Times New Roman" panose="02020603050405020304" pitchFamily="18" charset="0"/>
                <a:cs typeface="Times New Roman" panose="02020603050405020304" pitchFamily="18" charset="0"/>
              </a:rPr>
              <a:t>Trò chơi: Sao chép từ </a:t>
            </a:r>
          </a:p>
          <a:p>
            <a:r>
              <a:rPr lang="vi-VN" sz="2400" u="sng" dirty="0" smtClean="0">
                <a:latin typeface="Times New Roman" panose="02020603050405020304" pitchFamily="18" charset="0"/>
                <a:cs typeface="Times New Roman" panose="02020603050405020304" pitchFamily="18" charset="0"/>
              </a:rPr>
              <a:t>1.Mục đích yêu cầu:</a:t>
            </a:r>
          </a:p>
          <a:p>
            <a:r>
              <a:rPr lang="vi-VN" sz="2400" dirty="0" smtClean="0">
                <a:latin typeface="Times New Roman" panose="02020603050405020304" pitchFamily="18" charset="0"/>
                <a:cs typeface="Times New Roman" panose="02020603050405020304" pitchFamily="18" charset="0"/>
              </a:rPr>
              <a:t>-Trẻ biết sao chép đúng từ từ bảng chữ cái có sẵn ở phía dưới</a:t>
            </a:r>
          </a:p>
          <a:p>
            <a:r>
              <a:rPr lang="vi-VN" sz="2400" dirty="0" smtClean="0">
                <a:latin typeface="Times New Roman" panose="02020603050405020304" pitchFamily="18" charset="0"/>
                <a:cs typeface="Times New Roman" panose="02020603050405020304" pitchFamily="18" charset="0"/>
              </a:rPr>
              <a:t>-Trẻ đọc được từ vừa sao chép</a:t>
            </a:r>
          </a:p>
          <a:p>
            <a:r>
              <a:rPr lang="vi-VN" sz="2400" u="sng" dirty="0" smtClean="0">
                <a:latin typeface="Times New Roman" panose="02020603050405020304" pitchFamily="18" charset="0"/>
                <a:cs typeface="Times New Roman" panose="02020603050405020304" pitchFamily="18" charset="0"/>
              </a:rPr>
              <a:t>2.Chuẩn bị:</a:t>
            </a:r>
          </a:p>
          <a:p>
            <a:r>
              <a:rPr lang="vi-VN" sz="2400" dirty="0" smtClean="0">
                <a:latin typeface="Times New Roman" panose="02020603050405020304" pitchFamily="18" charset="0"/>
                <a:cs typeface="Times New Roman" panose="02020603050405020304" pitchFamily="18" charset="0"/>
              </a:rPr>
              <a:t>-Bảng có chứa chữ cái và từ cần được sao chép</a:t>
            </a:r>
          </a:p>
          <a:p>
            <a:r>
              <a:rPr lang="vi-VN" sz="2400" dirty="0" smtClean="0">
                <a:latin typeface="Times New Roman" panose="02020603050405020304" pitchFamily="18" charset="0"/>
                <a:cs typeface="Times New Roman" panose="02020603050405020304" pitchFamily="18" charset="0"/>
              </a:rPr>
              <a:t>-Bút</a:t>
            </a:r>
          </a:p>
          <a:p>
            <a:r>
              <a:rPr lang="vi-VN" sz="2400" u="sng" dirty="0" smtClean="0">
                <a:latin typeface="Times New Roman" panose="02020603050405020304" pitchFamily="18" charset="0"/>
                <a:cs typeface="Times New Roman" panose="02020603050405020304" pitchFamily="18" charset="0"/>
              </a:rPr>
              <a:t>3.Cách chơi:</a:t>
            </a:r>
          </a:p>
          <a:p>
            <a:r>
              <a:rPr lang="vi-VN" sz="2400" dirty="0" smtClean="0">
                <a:latin typeface="Times New Roman" panose="02020603050405020304" pitchFamily="18" charset="0"/>
                <a:cs typeface="Times New Roman" panose="02020603050405020304" pitchFamily="18" charset="0"/>
              </a:rPr>
              <a:t>-Trẻ sao chép chữ cái thành từ cần tìm giống từ có sẵn ở phía trên</a:t>
            </a:r>
          </a:p>
          <a:p>
            <a:r>
              <a:rPr lang="vi-VN" sz="2400" dirty="0" smtClean="0">
                <a:latin typeface="Times New Roman" panose="02020603050405020304" pitchFamily="18" charset="0"/>
                <a:cs typeface="Times New Roman" panose="02020603050405020304" pitchFamily="18" charset="0"/>
              </a:rPr>
              <a:t>-Trẻ đọc từ vừa tìm được</a:t>
            </a:r>
          </a:p>
          <a:p>
            <a:r>
              <a:rPr lang="vi-VN" sz="2400" dirty="0" smtClean="0">
                <a:latin typeface="Times New Roman" panose="02020603050405020304" pitchFamily="18" charset="0"/>
                <a:cs typeface="Times New Roman" panose="02020603050405020304" pitchFamily="18" charset="0"/>
              </a:rPr>
              <a:t>-Tăng độ khó bằng cách để thêm chữ cái vào để trẻ tự tìm đúng chữ cái để tạo thành từ cần tìm, xáo trộn các chữ cái để trẻ tự sắp xếp lại thành từ</a:t>
            </a:r>
            <a:br>
              <a:rPr lang="vi-VN" sz="2400" dirty="0" smtClean="0">
                <a:latin typeface="Times New Roman" panose="02020603050405020304" pitchFamily="18" charset="0"/>
                <a:cs typeface="Times New Roman" panose="02020603050405020304" pitchFamily="18" charset="0"/>
              </a:rPr>
            </a:br>
            <a:r>
              <a:rPr lang="vi-VN"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259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1473" y="670579"/>
            <a:ext cx="4017612" cy="5675868"/>
          </a:xfrm>
          <a:prstGeom prst="rect">
            <a:avLst/>
          </a:prstGeom>
        </p:spPr>
      </p:pic>
      <p:pic>
        <p:nvPicPr>
          <p:cNvPr id="5" name="Picture 4"/>
          <p:cNvPicPr>
            <a:picLocks noChangeAspect="1"/>
          </p:cNvPicPr>
          <p:nvPr/>
        </p:nvPicPr>
        <p:blipFill>
          <a:blip r:embed="rId3"/>
          <a:stretch>
            <a:fillRect/>
          </a:stretch>
        </p:blipFill>
        <p:spPr>
          <a:xfrm>
            <a:off x="5995985" y="1408919"/>
            <a:ext cx="5319749" cy="4199187"/>
          </a:xfrm>
          <a:prstGeom prst="rect">
            <a:avLst/>
          </a:prstGeom>
        </p:spPr>
      </p:pic>
    </p:spTree>
    <p:extLst>
      <p:ext uri="{BB962C8B-B14F-4D97-AF65-F5344CB8AC3E}">
        <p14:creationId xmlns:p14="http://schemas.microsoft.com/office/powerpoint/2010/main" val="2375433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3426" y="1113182"/>
            <a:ext cx="9210261" cy="4893647"/>
          </a:xfrm>
          <a:prstGeom prst="rect">
            <a:avLst/>
          </a:prstGeom>
          <a:noFill/>
        </p:spPr>
        <p:txBody>
          <a:bodyPr wrap="square" rtlCol="0">
            <a:spAutoFit/>
          </a:bodyPr>
          <a:lstStyle/>
          <a:p>
            <a:r>
              <a:rPr lang="vi-VN" sz="2400" b="1" dirty="0" smtClean="0">
                <a:latin typeface="Times New Roman" panose="02020603050405020304" pitchFamily="18" charset="0"/>
                <a:cs typeface="Times New Roman" panose="02020603050405020304" pitchFamily="18" charset="0"/>
              </a:rPr>
              <a:t>Trò chơi: Tìm chữ trong bài thơ</a:t>
            </a:r>
          </a:p>
          <a:p>
            <a:r>
              <a:rPr lang="vi-VN" sz="2400" u="sng" dirty="0" smtClean="0">
                <a:latin typeface="Times New Roman" panose="02020603050405020304" pitchFamily="18" charset="0"/>
                <a:cs typeface="Times New Roman" panose="02020603050405020304" pitchFamily="18" charset="0"/>
              </a:rPr>
              <a:t>1.Mục đích yêu cầu:</a:t>
            </a:r>
          </a:p>
          <a:p>
            <a:r>
              <a:rPr lang="vi-VN" sz="2400" dirty="0" smtClean="0">
                <a:latin typeface="Times New Roman" panose="02020603050405020304" pitchFamily="18" charset="0"/>
                <a:cs typeface="Times New Roman" panose="02020603050405020304" pitchFamily="18" charset="0"/>
              </a:rPr>
              <a:t>-Trẻ đọc thuộc bài thơ</a:t>
            </a:r>
          </a:p>
          <a:p>
            <a:r>
              <a:rPr lang="vi-VN" sz="2400" dirty="0" smtClean="0">
                <a:latin typeface="Times New Roman" panose="02020603050405020304" pitchFamily="18" charset="0"/>
                <a:cs typeface="Times New Roman" panose="02020603050405020304" pitchFamily="18" charset="0"/>
              </a:rPr>
              <a:t>-Trẻ tìm được chữ cái trong bài thơ theo yêu cầu</a:t>
            </a:r>
          </a:p>
          <a:p>
            <a:r>
              <a:rPr lang="vi-VN" sz="2400" u="sng" dirty="0" smtClean="0">
                <a:latin typeface="Times New Roman" panose="02020603050405020304" pitchFamily="18" charset="0"/>
                <a:cs typeface="Times New Roman" panose="02020603050405020304" pitchFamily="18" charset="0"/>
              </a:rPr>
              <a:t>2.Chuẩn bị:</a:t>
            </a:r>
          </a:p>
          <a:p>
            <a:r>
              <a:rPr lang="vi-VN" sz="2400" dirty="0" smtClean="0">
                <a:latin typeface="Times New Roman" panose="02020603050405020304" pitchFamily="18" charset="0"/>
                <a:cs typeface="Times New Roman" panose="02020603050405020304" pitchFamily="18" charset="0"/>
              </a:rPr>
              <a:t>-Bài thơ</a:t>
            </a:r>
          </a:p>
          <a:p>
            <a:r>
              <a:rPr lang="vi-VN" sz="2400" dirty="0" smtClean="0">
                <a:latin typeface="Times New Roman" panose="02020603050405020304" pitchFamily="18" charset="0"/>
                <a:cs typeface="Times New Roman" panose="02020603050405020304" pitchFamily="18" charset="0"/>
              </a:rPr>
              <a:t>-Bút</a:t>
            </a:r>
          </a:p>
          <a:p>
            <a:r>
              <a:rPr lang="vi-VN" sz="2400" u="sng" dirty="0" smtClean="0">
                <a:latin typeface="Times New Roman" panose="02020603050405020304" pitchFamily="18" charset="0"/>
                <a:cs typeface="Times New Roman" panose="02020603050405020304" pitchFamily="18" charset="0"/>
              </a:rPr>
              <a:t>3.Cách chơi:</a:t>
            </a:r>
          </a:p>
          <a:p>
            <a:r>
              <a:rPr lang="vi-VN" sz="2400" dirty="0" smtClean="0">
                <a:latin typeface="Times New Roman" panose="02020603050405020304" pitchFamily="18" charset="0"/>
                <a:cs typeface="Times New Roman" panose="02020603050405020304" pitchFamily="18" charset="0"/>
              </a:rPr>
              <a:t>-Trẻ đọc bài thơ</a:t>
            </a:r>
          </a:p>
          <a:p>
            <a:r>
              <a:rPr lang="vi-VN" sz="2400" dirty="0" smtClean="0">
                <a:latin typeface="Times New Roman" panose="02020603050405020304" pitchFamily="18" charset="0"/>
                <a:cs typeface="Times New Roman" panose="02020603050405020304" pitchFamily="18" charset="0"/>
              </a:rPr>
              <a:t>-Trẻ tìm và khoanh tròn chữ cái cần tìm trong từ của bài thơ</a:t>
            </a:r>
          </a:p>
          <a:p>
            <a:r>
              <a:rPr lang="vi-VN" sz="2400" dirty="0" smtClean="0">
                <a:latin typeface="Times New Roman" panose="02020603050405020304" pitchFamily="18" charset="0"/>
                <a:cs typeface="Times New Roman" panose="02020603050405020304" pitchFamily="18" charset="0"/>
              </a:rPr>
              <a:t>-Trẻ đếm và ghi số lượng chữ cái trẻ vừa tìm được</a:t>
            </a:r>
          </a:p>
          <a:p>
            <a:r>
              <a:rPr lang="vi-VN" sz="2400" dirty="0" smtClean="0">
                <a:latin typeface="Times New Roman" panose="02020603050405020304" pitchFamily="18" charset="0"/>
                <a:cs typeface="Times New Roman" panose="02020603050405020304" pitchFamily="18" charset="0"/>
              </a:rPr>
              <a:t>-Tăng độ khó bằng cách tăng số lượng chữ cái cần tìm, hoặc tìm từ</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82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5220" y="948150"/>
            <a:ext cx="6992637" cy="4843049"/>
          </a:xfrm>
          <a:prstGeom prst="rect">
            <a:avLst/>
          </a:prstGeom>
        </p:spPr>
      </p:pic>
    </p:spTree>
    <p:extLst>
      <p:ext uri="{BB962C8B-B14F-4D97-AF65-F5344CB8AC3E}">
        <p14:creationId xmlns:p14="http://schemas.microsoft.com/office/powerpoint/2010/main" val="3750289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526</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c:creator>
  <cp:lastModifiedBy>Van</cp:lastModifiedBy>
  <cp:revision>7</cp:revision>
  <dcterms:created xsi:type="dcterms:W3CDTF">2023-07-29T06:44:30Z</dcterms:created>
  <dcterms:modified xsi:type="dcterms:W3CDTF">2023-07-29T07:37:17Z</dcterms:modified>
</cp:coreProperties>
</file>