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8288000" cy="10287000"/>
  <p:notesSz cx="6858000" cy="9144000"/>
  <p:embeddedFontLst>
    <p:embeddedFont>
      <p:font typeface="Noto Serif Display Bold"/>
      <p:regular r:id="rId13"/>
    </p:embeddedFont>
    <p:embeddedFont>
      <p:font typeface="Faustina" charset="0"/>
      <p:regular r:id="rId14"/>
    </p:embeddedFont>
    <p:embeddedFont>
      <p:font typeface="Calibri" pitchFamily="34" charset="0"/>
      <p:regular r:id="rId15"/>
      <p:bold r:id="rId16"/>
      <p:italic r:id="rId17"/>
      <p:boldItalic r:id="rId18"/>
    </p:embeddedFont>
    <p:embeddedFont>
      <p:font typeface="Bevan" charset="0"/>
      <p:regular r:id="rId19"/>
    </p:embeddedFont>
    <p:embeddedFont>
      <p:font typeface="Rokkitt Bold" charset="0"/>
      <p:regular r:id="rId20"/>
    </p:embeddedFont>
    <p:embeddedFont>
      <p:font typeface="DejaVu Serif Bold" charset="0"/>
      <p:regular r:id="rId21"/>
    </p:embeddedFont>
    <p:embeddedFont>
      <p:font typeface="UTM Avo" pitchFamily="18" charset="0"/>
      <p:regular r:id="rId22"/>
      <p:bold r:id="rId23"/>
      <p:italic r:id="rId24"/>
      <p:boldItalic r:id="rId25"/>
    </p:embeddedFont>
    <p:embeddedFont>
      <p:font typeface="Noto Serif Display"/>
      <p:regular r:id="rId26"/>
    </p:embeddedFont>
    <p:embeddedFont>
      <p:font typeface="Noto Serif Display Italics"/>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7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23.svg"/><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bqllang.gov.vn/danh-sach-khach-vieng.html?id=3325:hoc-bac-ho-la-hoc-van-hoa-lam-nguoi"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7.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1.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7.jpeg"/><Relationship Id="rId4" Type="http://schemas.openxmlformats.org/officeDocument/2006/relationships/image" Target="../media/image23.sv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rot="-5400000" flipH="1">
            <a:off x="4000665" y="-4056421"/>
            <a:ext cx="10286667" cy="18288000"/>
          </a:xfrm>
          <a:custGeom>
            <a:avLst/>
            <a:gdLst/>
            <a:ahLst/>
            <a:cxnLst/>
            <a:rect l="l" t="t" r="r" b="b"/>
            <a:pathLst>
              <a:path w="10286667" h="18288000">
                <a:moveTo>
                  <a:pt x="10286666" y="0"/>
                </a:moveTo>
                <a:lnTo>
                  <a:pt x="0" y="0"/>
                </a:lnTo>
                <a:lnTo>
                  <a:pt x="0" y="18288000"/>
                </a:lnTo>
                <a:lnTo>
                  <a:pt x="10286666" y="18288000"/>
                </a:lnTo>
                <a:lnTo>
                  <a:pt x="10286666" y="0"/>
                </a:lnTo>
                <a:close/>
              </a:path>
            </a:pathLst>
          </a:custGeom>
          <a:blipFill>
            <a:blip r:embed="rId3">
              <a:alphaModFix amt="5000"/>
            </a:blip>
            <a:stretch>
              <a:fillRect l="-13483" r="-13483"/>
            </a:stretch>
          </a:blipFill>
          <a:ln cap="sq">
            <a:noFill/>
            <a:prstDash val="solid"/>
            <a:miter/>
          </a:ln>
        </p:spPr>
      </p:sp>
      <p:grpSp>
        <p:nvGrpSpPr>
          <p:cNvPr id="4" name="Group 4"/>
          <p:cNvGrpSpPr/>
          <p:nvPr/>
        </p:nvGrpSpPr>
        <p:grpSpPr>
          <a:xfrm>
            <a:off x="16535658" y="0"/>
            <a:ext cx="3504683" cy="154305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31316" y="8976982"/>
            <a:ext cx="3504683" cy="1543050"/>
            <a:chOff x="0" y="0"/>
            <a:chExt cx="923044" cy="406400"/>
          </a:xfrm>
        </p:grpSpPr>
        <p:sp>
          <p:nvSpPr>
            <p:cNvPr id="10" name="Freeform 10"/>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sp>
        <p:sp>
          <p:nvSpPr>
            <p:cNvPr id="11" name="TextBox 11"/>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flipV="1">
            <a:off x="17024910" y="2379139"/>
            <a:ext cx="1263090" cy="3570571"/>
          </a:xfrm>
          <a:custGeom>
            <a:avLst/>
            <a:gdLst/>
            <a:ahLst/>
            <a:cxnLst/>
            <a:rect l="l" t="t" r="r" b="b"/>
            <a:pathLst>
              <a:path w="1263090" h="3570571">
                <a:moveTo>
                  <a:pt x="0" y="3570571"/>
                </a:moveTo>
                <a:lnTo>
                  <a:pt x="1263090" y="3570571"/>
                </a:lnTo>
                <a:lnTo>
                  <a:pt x="1263090" y="0"/>
                </a:lnTo>
                <a:lnTo>
                  <a:pt x="0" y="0"/>
                </a:lnTo>
                <a:lnTo>
                  <a:pt x="0" y="3570571"/>
                </a:lnTo>
                <a:close/>
              </a:path>
            </a:pathLst>
          </a:custGeom>
          <a:blipFill>
            <a:blip r:embed="rId4">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3505200" y="5292524"/>
            <a:ext cx="12496800" cy="2590453"/>
          </a:xfrm>
          <a:prstGeom prst="rect">
            <a:avLst/>
          </a:prstGeom>
        </p:spPr>
        <p:txBody>
          <a:bodyPr wrap="square" lIns="0" tIns="0" rIns="0" bIns="0" rtlCol="0" anchor="t">
            <a:spAutoFit/>
          </a:bodyPr>
          <a:lstStyle/>
          <a:p>
            <a:pPr algn="ctr">
              <a:lnSpc>
                <a:spcPts val="10079"/>
              </a:lnSpc>
              <a:spcBef>
                <a:spcPct val="0"/>
              </a:spcBef>
            </a:pPr>
            <a:r>
              <a:rPr lang="en-US" sz="7199" dirty="0">
                <a:solidFill>
                  <a:srgbClr val="00B0F0"/>
                </a:solidFill>
                <a:latin typeface="Bevan"/>
              </a:rPr>
              <a:t>SINH HOẠT CHI ĐOÀN </a:t>
            </a:r>
          </a:p>
          <a:p>
            <a:pPr algn="ctr">
              <a:lnSpc>
                <a:spcPts val="10079"/>
              </a:lnSpc>
              <a:spcBef>
                <a:spcPct val="0"/>
              </a:spcBef>
            </a:pPr>
            <a:r>
              <a:rPr lang="en-US" sz="7199" dirty="0">
                <a:solidFill>
                  <a:srgbClr val="00B0F0"/>
                </a:solidFill>
                <a:latin typeface="Bevan"/>
              </a:rPr>
              <a:t>THÁNG 12</a:t>
            </a:r>
          </a:p>
        </p:txBody>
      </p:sp>
      <p:sp>
        <p:nvSpPr>
          <p:cNvPr id="14" name="TextBox 14"/>
          <p:cNvSpPr txBox="1"/>
          <p:nvPr/>
        </p:nvSpPr>
        <p:spPr>
          <a:xfrm>
            <a:off x="6783513" y="3807793"/>
            <a:ext cx="5940173" cy="1295226"/>
          </a:xfrm>
          <a:prstGeom prst="rect">
            <a:avLst/>
          </a:prstGeom>
        </p:spPr>
        <p:txBody>
          <a:bodyPr wrap="square" lIns="0" tIns="0" rIns="0" bIns="0" rtlCol="0" anchor="t">
            <a:spAutoFit/>
          </a:bodyPr>
          <a:lstStyle/>
          <a:p>
            <a:pPr algn="ctr">
              <a:lnSpc>
                <a:spcPts val="10079"/>
              </a:lnSpc>
              <a:spcBef>
                <a:spcPct val="0"/>
              </a:spcBef>
            </a:pPr>
            <a:r>
              <a:rPr lang="en-US" sz="7199" dirty="0">
                <a:solidFill>
                  <a:srgbClr val="DA261E"/>
                </a:solidFill>
                <a:latin typeface="Bevan"/>
              </a:rPr>
              <a:t>TÀI LIỆU</a:t>
            </a:r>
          </a:p>
        </p:txBody>
      </p:sp>
      <p:pic>
        <p:nvPicPr>
          <p:cNvPr id="16" name="Picture 15" descr="Logo&#10;&#10;Description automatically generated">
            <a:extLst>
              <a:ext uri="{FF2B5EF4-FFF2-40B4-BE49-F238E27FC236}">
                <a16:creationId xmlns:a16="http://schemas.microsoft.com/office/drawing/2014/main" xmlns="" id="{0D83753E-FE31-F135-6971-679E7EEFBE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9600" y="438659"/>
            <a:ext cx="1828800" cy="1903080"/>
          </a:xfrm>
          <a:prstGeom prst="rect">
            <a:avLst/>
          </a:prstGeom>
        </p:spPr>
      </p:pic>
      <p:grpSp>
        <p:nvGrpSpPr>
          <p:cNvPr id="17" name="Group 16">
            <a:extLst>
              <a:ext uri="{FF2B5EF4-FFF2-40B4-BE49-F238E27FC236}">
                <a16:creationId xmlns:a16="http://schemas.microsoft.com/office/drawing/2014/main" xmlns="" id="{8882BB25-917C-6698-0FAB-366FE9F0A524}"/>
              </a:ext>
            </a:extLst>
          </p:cNvPr>
          <p:cNvGrpSpPr/>
          <p:nvPr/>
        </p:nvGrpSpPr>
        <p:grpSpPr>
          <a:xfrm>
            <a:off x="7285946" y="2397478"/>
            <a:ext cx="3992605" cy="707887"/>
            <a:chOff x="-8112890" y="2423398"/>
            <a:chExt cx="12191999" cy="489204"/>
          </a:xfrm>
        </p:grpSpPr>
        <p:sp>
          <p:nvSpPr>
            <p:cNvPr id="18" name="TextBox 17">
              <a:extLst>
                <a:ext uri="{FF2B5EF4-FFF2-40B4-BE49-F238E27FC236}">
                  <a16:creationId xmlns:a16="http://schemas.microsoft.com/office/drawing/2014/main" xmlns="" id="{32F8C611-2404-2D2E-95CE-F5E05E50820F}"/>
                </a:ext>
              </a:extLst>
            </p:cNvPr>
            <p:cNvSpPr txBox="1"/>
            <p:nvPr/>
          </p:nvSpPr>
          <p:spPr>
            <a:xfrm>
              <a:off x="-8112890" y="2423398"/>
              <a:ext cx="12191999" cy="489203"/>
            </a:xfrm>
            <a:prstGeom prst="rect">
              <a:avLst/>
            </a:prstGeom>
            <a:noFill/>
          </p:spPr>
          <p:txBody>
            <a:bodyPr wrap="square" rtlCol="0">
              <a:spAutoFit/>
            </a:bodyPr>
            <a:lstStyle/>
            <a:p>
              <a:pPr algn="ctr"/>
              <a:r>
                <a:rPr lang="en-US" sz="2000" b="1">
                  <a:ln w="19050">
                    <a:solidFill>
                      <a:schemeClr val="bg1"/>
                    </a:solidFill>
                  </a:ln>
                  <a:solidFill>
                    <a:srgbClr val="0377DF"/>
                  </a:solidFill>
                  <a:latin typeface="UTM Avo" panose="02040603050506020204" pitchFamily="18" charset="0"/>
                </a:rPr>
                <a:t>THÀNH PHỐ HỒ CHÍ MINH</a:t>
              </a:r>
              <a:endParaRPr lang="vi-VN" sz="2000" b="1">
                <a:ln w="19050">
                  <a:solidFill>
                    <a:schemeClr val="bg1"/>
                  </a:solidFill>
                </a:ln>
                <a:solidFill>
                  <a:srgbClr val="0377DF"/>
                </a:solidFill>
              </a:endParaRPr>
            </a:p>
          </p:txBody>
        </p:sp>
        <p:sp>
          <p:nvSpPr>
            <p:cNvPr id="19" name="TextBox 18">
              <a:extLst>
                <a:ext uri="{FF2B5EF4-FFF2-40B4-BE49-F238E27FC236}">
                  <a16:creationId xmlns:a16="http://schemas.microsoft.com/office/drawing/2014/main" xmlns="" id="{3AC4959A-C736-AFD0-E308-068B902D16B8}"/>
                </a:ext>
              </a:extLst>
            </p:cNvPr>
            <p:cNvSpPr txBox="1"/>
            <p:nvPr/>
          </p:nvSpPr>
          <p:spPr>
            <a:xfrm>
              <a:off x="-8112890" y="2423399"/>
              <a:ext cx="12191999" cy="489203"/>
            </a:xfrm>
            <a:prstGeom prst="rect">
              <a:avLst/>
            </a:prstGeom>
            <a:noFill/>
          </p:spPr>
          <p:txBody>
            <a:bodyPr wrap="square" rtlCol="0">
              <a:spAutoFit/>
            </a:bodyPr>
            <a:lstStyle/>
            <a:p>
              <a:pPr algn="ctr"/>
              <a:r>
                <a:rPr lang="en-US" sz="2000" b="1" dirty="0">
                  <a:ln w="0"/>
                  <a:solidFill>
                    <a:srgbClr val="0377DF"/>
                  </a:solidFill>
                  <a:latin typeface="UTM Avo" panose="02040603050506020204" pitchFamily="18" charset="0"/>
                </a:rPr>
                <a:t>THÀNH PHỐ HỒ CHÍ MINH</a:t>
              </a:r>
              <a:endParaRPr lang="vi-VN" sz="2000" b="1" dirty="0">
                <a:ln w="0"/>
                <a:solidFill>
                  <a:srgbClr val="0377DF"/>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790351" y="1708829"/>
            <a:ext cx="17124752" cy="7545437"/>
            <a:chOff x="0" y="0"/>
            <a:chExt cx="4510223" cy="1987275"/>
          </a:xfrm>
        </p:grpSpPr>
        <p:sp>
          <p:nvSpPr>
            <p:cNvPr id="4" name="Freeform 4"/>
            <p:cNvSpPr/>
            <p:nvPr/>
          </p:nvSpPr>
          <p:spPr>
            <a:xfrm>
              <a:off x="0" y="0"/>
              <a:ext cx="4510223" cy="1987276"/>
            </a:xfrm>
            <a:custGeom>
              <a:avLst/>
              <a:gdLst/>
              <a:ahLst/>
              <a:cxnLst/>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solidFill>
          </p:spPr>
        </p:sp>
        <p:sp>
          <p:nvSpPr>
            <p:cNvPr id="5" name="TextBox 5"/>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377016" y="7648679"/>
            <a:ext cx="7315200" cy="3346704"/>
          </a:xfrm>
          <a:custGeom>
            <a:avLst/>
            <a:gdLst/>
            <a:ahLst/>
            <a:cxnLst/>
            <a:rect l="l" t="t" r="r" b="b"/>
            <a:pathLst>
              <a:path w="7315200" h="3346704">
                <a:moveTo>
                  <a:pt x="0" y="0"/>
                </a:moveTo>
                <a:lnTo>
                  <a:pt x="7315200" y="0"/>
                </a:lnTo>
                <a:lnTo>
                  <a:pt x="7315200" y="3346704"/>
                </a:lnTo>
                <a:lnTo>
                  <a:pt x="0" y="33467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7" name="Group 7"/>
          <p:cNvGrpSpPr/>
          <p:nvPr/>
        </p:nvGrpSpPr>
        <p:grpSpPr>
          <a:xfrm>
            <a:off x="-605517" y="8989459"/>
            <a:ext cx="2343444" cy="2005924"/>
            <a:chOff x="0" y="0"/>
            <a:chExt cx="617203" cy="528309"/>
          </a:xfrm>
        </p:grpSpPr>
        <p:sp>
          <p:nvSpPr>
            <p:cNvPr id="8" name="Freeform 8"/>
            <p:cNvSpPr/>
            <p:nvPr/>
          </p:nvSpPr>
          <p:spPr>
            <a:xfrm>
              <a:off x="0" y="0"/>
              <a:ext cx="617203" cy="528309"/>
            </a:xfrm>
            <a:custGeom>
              <a:avLst/>
              <a:gdLst/>
              <a:ahLst/>
              <a:cxnLst/>
              <a:rect l="l" t="t" r="r" b="b"/>
              <a:pathLst>
                <a:path w="617203" h="528309">
                  <a:moveTo>
                    <a:pt x="264155" y="0"/>
                  </a:moveTo>
                  <a:lnTo>
                    <a:pt x="353049" y="0"/>
                  </a:lnTo>
                  <a:cubicBezTo>
                    <a:pt x="423107" y="0"/>
                    <a:pt x="490296" y="27830"/>
                    <a:pt x="539834" y="77369"/>
                  </a:cubicBezTo>
                  <a:cubicBezTo>
                    <a:pt x="589373" y="126908"/>
                    <a:pt x="617203" y="194096"/>
                    <a:pt x="617203" y="264155"/>
                  </a:cubicBezTo>
                  <a:lnTo>
                    <a:pt x="617203" y="264155"/>
                  </a:lnTo>
                  <a:cubicBezTo>
                    <a:pt x="617203" y="334213"/>
                    <a:pt x="589373" y="401401"/>
                    <a:pt x="539834" y="450940"/>
                  </a:cubicBezTo>
                  <a:cubicBezTo>
                    <a:pt x="490296" y="500479"/>
                    <a:pt x="423107" y="528309"/>
                    <a:pt x="353049" y="528309"/>
                  </a:cubicBezTo>
                  <a:lnTo>
                    <a:pt x="264155" y="528309"/>
                  </a:lnTo>
                  <a:cubicBezTo>
                    <a:pt x="194096" y="528309"/>
                    <a:pt x="126908" y="500479"/>
                    <a:pt x="77369" y="450940"/>
                  </a:cubicBezTo>
                  <a:cubicBezTo>
                    <a:pt x="27830" y="401401"/>
                    <a:pt x="0" y="334213"/>
                    <a:pt x="0" y="264155"/>
                  </a:cubicBezTo>
                  <a:lnTo>
                    <a:pt x="0" y="264155"/>
                  </a:lnTo>
                  <a:cubicBezTo>
                    <a:pt x="0" y="194096"/>
                    <a:pt x="27830" y="126908"/>
                    <a:pt x="77369" y="77369"/>
                  </a:cubicBezTo>
                  <a:cubicBezTo>
                    <a:pt x="126908" y="27830"/>
                    <a:pt x="194096" y="0"/>
                    <a:pt x="264155" y="0"/>
                  </a:cubicBezTo>
                  <a:close/>
                </a:path>
              </a:pathLst>
            </a:custGeom>
            <a:solidFill>
              <a:srgbClr val="7CBFDF"/>
            </a:solidFill>
            <a:ln cap="rnd">
              <a:noFill/>
              <a:prstDash val="sysDot"/>
              <a:round/>
            </a:ln>
          </p:spPr>
        </p:sp>
        <p:sp>
          <p:nvSpPr>
            <p:cNvPr id="9" name="TextBox 9"/>
            <p:cNvSpPr txBox="1"/>
            <p:nvPr/>
          </p:nvSpPr>
          <p:spPr>
            <a:xfrm>
              <a:off x="0" y="-38100"/>
              <a:ext cx="617203" cy="566409"/>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6328767" y="0"/>
            <a:ext cx="3504683" cy="1543050"/>
            <a:chOff x="0" y="0"/>
            <a:chExt cx="923044" cy="406400"/>
          </a:xfrm>
        </p:grpSpPr>
        <p:sp>
          <p:nvSpPr>
            <p:cNvPr id="11" name="Freeform 11"/>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7CBFDF"/>
            </a:solidFill>
          </p:spPr>
        </p:sp>
        <p:sp>
          <p:nvSpPr>
            <p:cNvPr id="12" name="TextBox 12"/>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flipV="1">
            <a:off x="17024910" y="2709460"/>
            <a:ext cx="1263090" cy="3570571"/>
          </a:xfrm>
          <a:custGeom>
            <a:avLst/>
            <a:gdLst/>
            <a:ahLst/>
            <a:cxnLst/>
            <a:rect l="l" t="t" r="r" b="b"/>
            <a:pathLst>
              <a:path w="1263090" h="3570571">
                <a:moveTo>
                  <a:pt x="0" y="3570571"/>
                </a:moveTo>
                <a:lnTo>
                  <a:pt x="1263090" y="3570571"/>
                </a:lnTo>
                <a:lnTo>
                  <a:pt x="1263090" y="0"/>
                </a:lnTo>
                <a:lnTo>
                  <a:pt x="0" y="0"/>
                </a:lnTo>
                <a:lnTo>
                  <a:pt x="0" y="3570571"/>
                </a:lnTo>
                <a:close/>
              </a:path>
            </a:pathLst>
          </a:custGeom>
          <a:blipFill>
            <a:blip r:embed="rId5">
              <a:extLst>
                <a:ext uri="{96DAC541-7B7A-43D3-8B79-37D633B846F1}">
                  <asvg:svgBlip xmlns="" xmlns:asvg="http://schemas.microsoft.com/office/drawing/2016/SVG/main" r:embed="rId8"/>
                </a:ext>
              </a:extLst>
            </a:blip>
            <a:stretch>
              <a:fillRect/>
            </a:stretch>
          </a:blipFill>
          <a:ln cap="sq">
            <a:noFill/>
            <a:prstDash val="solid"/>
            <a:miter/>
          </a:ln>
        </p:spPr>
      </p:sp>
      <p:sp>
        <p:nvSpPr>
          <p:cNvPr id="20" name="Freeform 20"/>
          <p:cNvSpPr/>
          <p:nvPr/>
        </p:nvSpPr>
        <p:spPr>
          <a:xfrm>
            <a:off x="2233484" y="2195344"/>
            <a:ext cx="6287064" cy="6287064"/>
          </a:xfrm>
          <a:custGeom>
            <a:avLst/>
            <a:gdLst/>
            <a:ahLst/>
            <a:cxnLst/>
            <a:rect l="l" t="t" r="r" b="b"/>
            <a:pathLst>
              <a:path w="6287064" h="6287064">
                <a:moveTo>
                  <a:pt x="0" y="0"/>
                </a:moveTo>
                <a:lnTo>
                  <a:pt x="6287064" y="0"/>
                </a:lnTo>
                <a:lnTo>
                  <a:pt x="6287064" y="6287064"/>
                </a:lnTo>
                <a:lnTo>
                  <a:pt x="0" y="6287064"/>
                </a:lnTo>
                <a:lnTo>
                  <a:pt x="0" y="0"/>
                </a:lnTo>
                <a:close/>
              </a:path>
            </a:pathLst>
          </a:custGeom>
          <a:blipFill>
            <a:blip r:embed="rId9"/>
            <a:stretch>
              <a:fillRect/>
            </a:stretch>
          </a:blipFill>
        </p:spPr>
      </p:sp>
      <p:sp>
        <p:nvSpPr>
          <p:cNvPr id="21" name="Freeform 21"/>
          <p:cNvSpPr/>
          <p:nvPr/>
        </p:nvSpPr>
        <p:spPr>
          <a:xfrm>
            <a:off x="9532532" y="2195344"/>
            <a:ext cx="6287064" cy="6287064"/>
          </a:xfrm>
          <a:custGeom>
            <a:avLst/>
            <a:gdLst/>
            <a:ahLst/>
            <a:cxnLst/>
            <a:rect l="l" t="t" r="r" b="b"/>
            <a:pathLst>
              <a:path w="6287064" h="6287064">
                <a:moveTo>
                  <a:pt x="0" y="0"/>
                </a:moveTo>
                <a:lnTo>
                  <a:pt x="6287064" y="0"/>
                </a:lnTo>
                <a:lnTo>
                  <a:pt x="6287064" y="6287064"/>
                </a:lnTo>
                <a:lnTo>
                  <a:pt x="0" y="6287064"/>
                </a:lnTo>
                <a:lnTo>
                  <a:pt x="0" y="0"/>
                </a:lnTo>
                <a:close/>
              </a:path>
            </a:pathLst>
          </a:custGeom>
          <a:blipFill>
            <a:blip r:embed="rId10"/>
            <a:stretch>
              <a:fillRect/>
            </a:stretch>
          </a:blipFill>
        </p:spPr>
      </p:sp>
      <p:sp>
        <p:nvSpPr>
          <p:cNvPr id="22" name="Freeform 6"/>
          <p:cNvSpPr/>
          <p:nvPr/>
        </p:nvSpPr>
        <p:spPr>
          <a:xfrm>
            <a:off x="5207279" y="487750"/>
            <a:ext cx="8309578" cy="1055457"/>
          </a:xfrm>
          <a:custGeom>
            <a:avLst/>
            <a:gdLst/>
            <a:ahLst/>
            <a:cxnLst/>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sp>
      <p:sp>
        <p:nvSpPr>
          <p:cNvPr id="23" name="Freeform 8"/>
          <p:cNvSpPr/>
          <p:nvPr/>
        </p:nvSpPr>
        <p:spPr>
          <a:xfrm rot="21346926">
            <a:off x="5497492" y="622404"/>
            <a:ext cx="1697130" cy="859557"/>
          </a:xfrm>
          <a:custGeom>
            <a:avLst/>
            <a:gdLst/>
            <a:ahLst/>
            <a:cxnLst/>
            <a:rect l="l" t="t" r="r" b="b"/>
            <a:pathLst>
              <a:path w="1887251" h="1146076">
                <a:moveTo>
                  <a:pt x="0" y="0"/>
                </a:moveTo>
                <a:lnTo>
                  <a:pt x="1887251" y="0"/>
                </a:lnTo>
                <a:lnTo>
                  <a:pt x="1887251" y="1146076"/>
                </a:lnTo>
                <a:lnTo>
                  <a:pt x="0" y="114607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4"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dirty="0">
                <a:solidFill>
                  <a:srgbClr val="096038"/>
                </a:solidFill>
                <a:latin typeface="Rokkitt Bold"/>
              </a:rPr>
              <a:t>GÓC </a:t>
            </a:r>
            <a:r>
              <a:rPr lang="en-US" sz="4139" spc="281" dirty="0" smtClean="0">
                <a:solidFill>
                  <a:srgbClr val="096038"/>
                </a:solidFill>
                <a:latin typeface="Rokkitt Bold"/>
              </a:rPr>
              <a:t>TUYÊN TRUYỀN</a:t>
            </a:r>
            <a:endParaRPr lang="en-US" sz="4139" spc="281" dirty="0">
              <a:solidFill>
                <a:srgbClr val="096038"/>
              </a:solidFill>
              <a:latin typeface="Rokkitt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rot="-5400000" flipH="1">
            <a:off x="4000667" y="-4000333"/>
            <a:ext cx="10286667" cy="18288000"/>
          </a:xfrm>
          <a:custGeom>
            <a:avLst/>
            <a:gdLst/>
            <a:ahLst/>
            <a:cxnLst/>
            <a:rect l="l" t="t" r="r" b="b"/>
            <a:pathLst>
              <a:path w="10286667" h="18288000">
                <a:moveTo>
                  <a:pt x="10286666" y="0"/>
                </a:moveTo>
                <a:lnTo>
                  <a:pt x="0" y="0"/>
                </a:lnTo>
                <a:lnTo>
                  <a:pt x="0" y="18288000"/>
                </a:lnTo>
                <a:lnTo>
                  <a:pt x="10286666" y="18288000"/>
                </a:lnTo>
                <a:lnTo>
                  <a:pt x="10286666" y="0"/>
                </a:lnTo>
                <a:close/>
              </a:path>
            </a:pathLst>
          </a:custGeom>
          <a:blipFill>
            <a:blip r:embed="rId3">
              <a:alphaModFix amt="5000"/>
            </a:blip>
            <a:stretch>
              <a:fillRect l="-13483" r="-13483"/>
            </a:stretch>
          </a:blipFill>
          <a:ln cap="sq">
            <a:noFill/>
            <a:prstDash val="solid"/>
            <a:miter/>
          </a:ln>
        </p:spPr>
      </p:sp>
      <p:grpSp>
        <p:nvGrpSpPr>
          <p:cNvPr id="4" name="Group 4"/>
          <p:cNvGrpSpPr/>
          <p:nvPr/>
        </p:nvGrpSpPr>
        <p:grpSpPr>
          <a:xfrm>
            <a:off x="16535658" y="0"/>
            <a:ext cx="3504683" cy="1543050"/>
            <a:chOff x="0" y="0"/>
            <a:chExt cx="923044" cy="406400"/>
          </a:xfrm>
        </p:grpSpPr>
        <p:sp>
          <p:nvSpPr>
            <p:cNvPr id="5" name="Freeform 5"/>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sp>
        <p:sp>
          <p:nvSpPr>
            <p:cNvPr id="6" name="TextBox 6"/>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8532829" y="249761"/>
            <a:ext cx="1932618" cy="2129378"/>
          </a:xfrm>
          <a:custGeom>
            <a:avLst/>
            <a:gdLst/>
            <a:ahLst/>
            <a:cxnLst/>
            <a:rect l="l" t="t" r="r" b="b"/>
            <a:pathLst>
              <a:path w="1932618" h="2129378">
                <a:moveTo>
                  <a:pt x="0" y="0"/>
                </a:moveTo>
                <a:lnTo>
                  <a:pt x="1932618" y="0"/>
                </a:lnTo>
                <a:lnTo>
                  <a:pt x="1932618" y="2129378"/>
                </a:lnTo>
                <a:lnTo>
                  <a:pt x="0" y="2129378"/>
                </a:lnTo>
                <a:lnTo>
                  <a:pt x="0" y="0"/>
                </a:lnTo>
                <a:close/>
              </a:path>
            </a:pathLst>
          </a:custGeom>
          <a:blipFill>
            <a:blip r:embed="rId4"/>
            <a:stretch>
              <a:fillRect/>
            </a:stretch>
          </a:blipFill>
        </p:spPr>
      </p:sp>
      <p:grpSp>
        <p:nvGrpSpPr>
          <p:cNvPr id="9" name="Group 9"/>
          <p:cNvGrpSpPr/>
          <p:nvPr/>
        </p:nvGrpSpPr>
        <p:grpSpPr>
          <a:xfrm>
            <a:off x="-1031316" y="8976982"/>
            <a:ext cx="3504683" cy="1543050"/>
            <a:chOff x="0" y="0"/>
            <a:chExt cx="923044" cy="406400"/>
          </a:xfrm>
        </p:grpSpPr>
        <p:sp>
          <p:nvSpPr>
            <p:cNvPr id="10" name="Freeform 10"/>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CA7463"/>
            </a:solidFill>
          </p:spPr>
        </p:sp>
        <p:sp>
          <p:nvSpPr>
            <p:cNvPr id="11" name="TextBox 11"/>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flipV="1">
            <a:off x="17024910" y="2379139"/>
            <a:ext cx="1263090" cy="3570571"/>
          </a:xfrm>
          <a:custGeom>
            <a:avLst/>
            <a:gdLst/>
            <a:ahLst/>
            <a:cxnLst/>
            <a:rect l="l" t="t" r="r" b="b"/>
            <a:pathLst>
              <a:path w="1263090" h="3570571">
                <a:moveTo>
                  <a:pt x="0" y="3570571"/>
                </a:moveTo>
                <a:lnTo>
                  <a:pt x="1263090" y="3570571"/>
                </a:lnTo>
                <a:lnTo>
                  <a:pt x="1263090" y="0"/>
                </a:lnTo>
                <a:lnTo>
                  <a:pt x="0" y="0"/>
                </a:lnTo>
                <a:lnTo>
                  <a:pt x="0" y="3570571"/>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3505200" y="5292524"/>
            <a:ext cx="12496800" cy="2590453"/>
          </a:xfrm>
          <a:prstGeom prst="rect">
            <a:avLst/>
          </a:prstGeom>
        </p:spPr>
        <p:txBody>
          <a:bodyPr wrap="square" lIns="0" tIns="0" rIns="0" bIns="0" rtlCol="0" anchor="t">
            <a:spAutoFit/>
          </a:bodyPr>
          <a:lstStyle/>
          <a:p>
            <a:pPr algn="ctr">
              <a:lnSpc>
                <a:spcPts val="10079"/>
              </a:lnSpc>
              <a:spcBef>
                <a:spcPct val="0"/>
              </a:spcBef>
            </a:pPr>
            <a:r>
              <a:rPr lang="en-US" sz="7199" dirty="0">
                <a:solidFill>
                  <a:srgbClr val="00B0F0"/>
                </a:solidFill>
                <a:latin typeface="Bevan"/>
              </a:rPr>
              <a:t>SINH HOẠT CHI ĐOÀN </a:t>
            </a:r>
          </a:p>
          <a:p>
            <a:pPr algn="ctr">
              <a:lnSpc>
                <a:spcPts val="10079"/>
              </a:lnSpc>
              <a:spcBef>
                <a:spcPct val="0"/>
              </a:spcBef>
            </a:pPr>
            <a:r>
              <a:rPr lang="en-US" sz="7199" dirty="0">
                <a:solidFill>
                  <a:srgbClr val="00B0F0"/>
                </a:solidFill>
                <a:latin typeface="Bevan"/>
              </a:rPr>
              <a:t>THÁNG 12</a:t>
            </a:r>
          </a:p>
        </p:txBody>
      </p:sp>
      <p:sp>
        <p:nvSpPr>
          <p:cNvPr id="14" name="TextBox 14"/>
          <p:cNvSpPr txBox="1"/>
          <p:nvPr/>
        </p:nvSpPr>
        <p:spPr>
          <a:xfrm>
            <a:off x="6783513" y="3916676"/>
            <a:ext cx="5940173" cy="1295226"/>
          </a:xfrm>
          <a:prstGeom prst="rect">
            <a:avLst/>
          </a:prstGeom>
        </p:spPr>
        <p:txBody>
          <a:bodyPr wrap="square" lIns="0" tIns="0" rIns="0" bIns="0" rtlCol="0" anchor="t">
            <a:spAutoFit/>
          </a:bodyPr>
          <a:lstStyle/>
          <a:p>
            <a:pPr algn="ctr">
              <a:lnSpc>
                <a:spcPts val="10079"/>
              </a:lnSpc>
              <a:spcBef>
                <a:spcPct val="0"/>
              </a:spcBef>
            </a:pPr>
            <a:r>
              <a:rPr lang="en-US" sz="7199" dirty="0">
                <a:solidFill>
                  <a:srgbClr val="DA261E"/>
                </a:solidFill>
                <a:latin typeface="Bevan"/>
              </a:rPr>
              <a:t>TÀI LIỆU</a:t>
            </a:r>
          </a:p>
        </p:txBody>
      </p:sp>
      <p:sp>
        <p:nvSpPr>
          <p:cNvPr id="15" name="TextBox 15"/>
          <p:cNvSpPr txBox="1"/>
          <p:nvPr/>
        </p:nvSpPr>
        <p:spPr>
          <a:xfrm>
            <a:off x="7710215" y="2341039"/>
            <a:ext cx="3577846" cy="412750"/>
          </a:xfrm>
          <a:prstGeom prst="rect">
            <a:avLst/>
          </a:prstGeom>
        </p:spPr>
        <p:txBody>
          <a:bodyPr lIns="0" tIns="0" rIns="0" bIns="0" rtlCol="0" anchor="t">
            <a:spAutoFit/>
          </a:bodyPr>
          <a:lstStyle/>
          <a:p>
            <a:pPr algn="ctr">
              <a:lnSpc>
                <a:spcPts val="3499"/>
              </a:lnSpc>
              <a:spcBef>
                <a:spcPct val="0"/>
              </a:spcBef>
            </a:pPr>
            <a:r>
              <a:rPr lang="en-US" sz="2499" dirty="0">
                <a:solidFill>
                  <a:srgbClr val="000000"/>
                </a:solidFill>
                <a:latin typeface="Faustina"/>
              </a:rPr>
              <a:t>TP. HỒ CHÍ MINH</a:t>
            </a:r>
          </a:p>
        </p:txBody>
      </p:sp>
    </p:spTree>
    <p:extLst>
      <p:ext uri="{BB962C8B-B14F-4D97-AF65-F5344CB8AC3E}">
        <p14:creationId xmlns:p14="http://schemas.microsoft.com/office/powerpoint/2010/main" val="177842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581624" y="2432528"/>
            <a:ext cx="17124752" cy="7545437"/>
            <a:chOff x="0" y="0"/>
            <a:chExt cx="4510223" cy="1987275"/>
          </a:xfrm>
        </p:grpSpPr>
        <p:sp>
          <p:nvSpPr>
            <p:cNvPr id="4" name="Freeform 4"/>
            <p:cNvSpPr/>
            <p:nvPr/>
          </p:nvSpPr>
          <p:spPr>
            <a:xfrm>
              <a:off x="0" y="0"/>
              <a:ext cx="4510223" cy="1987276"/>
            </a:xfrm>
            <a:custGeom>
              <a:avLst/>
              <a:gdLst/>
              <a:ahLst/>
              <a:cxnLst/>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alpha val="62745"/>
              </a:srgbClr>
            </a:solidFill>
          </p:spPr>
        </p:sp>
        <p:sp>
          <p:nvSpPr>
            <p:cNvPr id="5" name="TextBox 5"/>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94384" y="3864696"/>
            <a:ext cx="15099232" cy="4681102"/>
            <a:chOff x="0" y="0"/>
            <a:chExt cx="3976752" cy="1232883"/>
          </a:xfrm>
        </p:grpSpPr>
        <p:sp>
          <p:nvSpPr>
            <p:cNvPr id="7" name="Freeform 7"/>
            <p:cNvSpPr/>
            <p:nvPr/>
          </p:nvSpPr>
          <p:spPr>
            <a:xfrm>
              <a:off x="0" y="0"/>
              <a:ext cx="3976752" cy="1232883"/>
            </a:xfrm>
            <a:custGeom>
              <a:avLst/>
              <a:gdLst/>
              <a:ahLst/>
              <a:cxnLst/>
              <a:rect l="l" t="t" r="r" b="b"/>
              <a:pathLst>
                <a:path w="3976752" h="1232883">
                  <a:moveTo>
                    <a:pt x="23073" y="0"/>
                  </a:moveTo>
                  <a:lnTo>
                    <a:pt x="3953679" y="0"/>
                  </a:lnTo>
                  <a:cubicBezTo>
                    <a:pt x="3959799" y="0"/>
                    <a:pt x="3965667" y="2431"/>
                    <a:pt x="3969994" y="6758"/>
                  </a:cubicBezTo>
                  <a:cubicBezTo>
                    <a:pt x="3974321" y="11085"/>
                    <a:pt x="3976752" y="16954"/>
                    <a:pt x="3976752" y="23073"/>
                  </a:cubicBezTo>
                  <a:lnTo>
                    <a:pt x="3976752" y="1209810"/>
                  </a:lnTo>
                  <a:cubicBezTo>
                    <a:pt x="3976752" y="1215929"/>
                    <a:pt x="3974321" y="1221798"/>
                    <a:pt x="3969994" y="1226125"/>
                  </a:cubicBezTo>
                  <a:cubicBezTo>
                    <a:pt x="3965667" y="1230452"/>
                    <a:pt x="3959799" y="1232883"/>
                    <a:pt x="3953679" y="1232883"/>
                  </a:cubicBezTo>
                  <a:lnTo>
                    <a:pt x="23073" y="1232883"/>
                  </a:lnTo>
                  <a:cubicBezTo>
                    <a:pt x="16954" y="1232883"/>
                    <a:pt x="11085" y="1230452"/>
                    <a:pt x="6758" y="1226125"/>
                  </a:cubicBezTo>
                  <a:cubicBezTo>
                    <a:pt x="2431" y="1221798"/>
                    <a:pt x="0" y="1215929"/>
                    <a:pt x="0" y="1209810"/>
                  </a:cubicBezTo>
                  <a:lnTo>
                    <a:pt x="0" y="23073"/>
                  </a:lnTo>
                  <a:cubicBezTo>
                    <a:pt x="0" y="16954"/>
                    <a:pt x="2431" y="11085"/>
                    <a:pt x="6758" y="6758"/>
                  </a:cubicBezTo>
                  <a:cubicBezTo>
                    <a:pt x="11085" y="2431"/>
                    <a:pt x="16954" y="0"/>
                    <a:pt x="23073" y="0"/>
                  </a:cubicBezTo>
                  <a:close/>
                </a:path>
              </a:pathLst>
            </a:custGeom>
            <a:solidFill>
              <a:srgbClr val="FFFFFF"/>
            </a:solidFill>
            <a:ln w="57150" cap="rnd">
              <a:solidFill>
                <a:srgbClr val="3E82A3"/>
              </a:solidFill>
              <a:prstDash val="solid"/>
              <a:round/>
            </a:ln>
          </p:spPr>
        </p:sp>
        <p:sp>
          <p:nvSpPr>
            <p:cNvPr id="8" name="TextBox 8"/>
            <p:cNvSpPr txBox="1"/>
            <p:nvPr/>
          </p:nvSpPr>
          <p:spPr>
            <a:xfrm>
              <a:off x="0" y="-38100"/>
              <a:ext cx="3976752" cy="1270983"/>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2644714" y="2740173"/>
            <a:ext cx="12998572" cy="772548"/>
          </a:xfrm>
          <a:prstGeom prst="rect">
            <a:avLst/>
          </a:prstGeom>
        </p:spPr>
        <p:txBody>
          <a:bodyPr lIns="0" tIns="0" rIns="0" bIns="0" rtlCol="0" anchor="t">
            <a:spAutoFit/>
          </a:bodyPr>
          <a:lstStyle/>
          <a:p>
            <a:pPr algn="ctr">
              <a:lnSpc>
                <a:spcPts val="6243"/>
              </a:lnSpc>
            </a:pPr>
            <a:r>
              <a:rPr lang="en-US" sz="4459" dirty="0">
                <a:solidFill>
                  <a:srgbClr val="004AAD"/>
                </a:solidFill>
                <a:latin typeface="DejaVu Serif Bold"/>
              </a:rPr>
              <a:t>CÁC NGÀY KỶ NIỆM TRONG THÁNG 12</a:t>
            </a:r>
          </a:p>
        </p:txBody>
      </p:sp>
      <p:sp>
        <p:nvSpPr>
          <p:cNvPr id="10" name="TextBox 10"/>
          <p:cNvSpPr txBox="1"/>
          <p:nvPr/>
        </p:nvSpPr>
        <p:spPr>
          <a:xfrm>
            <a:off x="2064305" y="4510229"/>
            <a:ext cx="14159389" cy="3673604"/>
          </a:xfrm>
          <a:prstGeom prst="rect">
            <a:avLst/>
          </a:prstGeom>
        </p:spPr>
        <p:txBody>
          <a:bodyPr lIns="0" tIns="0" rIns="0" bIns="0" rtlCol="0" anchor="t">
            <a:spAutoFit/>
          </a:bodyPr>
          <a:lstStyle/>
          <a:p>
            <a:pPr algn="just">
              <a:lnSpc>
                <a:spcPts val="4913"/>
              </a:lnSpc>
            </a:pPr>
            <a:r>
              <a:rPr lang="en-US" sz="2699" spc="183">
                <a:solidFill>
                  <a:srgbClr val="545454"/>
                </a:solidFill>
                <a:latin typeface="Rokkitt Bold"/>
              </a:rPr>
              <a:t>- 06/12/1989: NGÀY THÀNH LẬP HỘI CỰU CHIẾN BINH VIỆT NAM</a:t>
            </a:r>
          </a:p>
          <a:p>
            <a:pPr algn="just">
              <a:lnSpc>
                <a:spcPts val="4913"/>
              </a:lnSpc>
            </a:pPr>
            <a:r>
              <a:rPr lang="en-US" sz="2699" spc="183">
                <a:solidFill>
                  <a:srgbClr val="545454"/>
                </a:solidFill>
                <a:latin typeface="Rokkitt Bold"/>
              </a:rPr>
              <a:t>- 19/12/1946: Ngày Toàn quốc kháng chiến</a:t>
            </a:r>
          </a:p>
          <a:p>
            <a:pPr algn="just">
              <a:lnSpc>
                <a:spcPts val="4913"/>
              </a:lnSpc>
            </a:pPr>
            <a:r>
              <a:rPr lang="en-US" sz="2699" spc="183">
                <a:solidFill>
                  <a:srgbClr val="545454"/>
                </a:solidFill>
                <a:latin typeface="Rokkitt Bold"/>
              </a:rPr>
              <a:t>- 20/12/1946: Ngày thành lập Mặt trận dân tộc giải phóng miền NAM</a:t>
            </a:r>
          </a:p>
          <a:p>
            <a:pPr algn="just">
              <a:lnSpc>
                <a:spcPts val="4913"/>
              </a:lnSpc>
            </a:pPr>
            <a:r>
              <a:rPr lang="en-US" sz="2699" spc="183">
                <a:solidFill>
                  <a:srgbClr val="545454"/>
                </a:solidFill>
                <a:latin typeface="Rokkitt Bold"/>
              </a:rPr>
              <a:t>- 22/12/1989: Ngày hội Quốc phòng toàn dân</a:t>
            </a:r>
          </a:p>
          <a:p>
            <a:pPr algn="just">
              <a:lnSpc>
                <a:spcPts val="4913"/>
              </a:lnSpc>
            </a:pPr>
            <a:r>
              <a:rPr lang="en-US" sz="2699" spc="183">
                <a:solidFill>
                  <a:srgbClr val="545454"/>
                </a:solidFill>
                <a:latin typeface="Rokkitt Bold"/>
              </a:rPr>
              <a:t>- 22/12/1944: Ngày thành lập Quân đội Nhân dân Việt Nam</a:t>
            </a:r>
          </a:p>
          <a:p>
            <a:pPr algn="just">
              <a:lnSpc>
                <a:spcPts val="4913"/>
              </a:lnSpc>
            </a:pPr>
            <a:endParaRPr lang="en-US" sz="2699" spc="183">
              <a:solidFill>
                <a:srgbClr val="545454"/>
              </a:solidFill>
              <a:latin typeface="Rokkitt Bold"/>
            </a:endParaRPr>
          </a:p>
        </p:txBody>
      </p:sp>
      <p:grpSp>
        <p:nvGrpSpPr>
          <p:cNvPr id="11" name="Group 11"/>
          <p:cNvGrpSpPr/>
          <p:nvPr/>
        </p:nvGrpSpPr>
        <p:grpSpPr>
          <a:xfrm>
            <a:off x="4744233" y="646488"/>
            <a:ext cx="8799534" cy="1365842"/>
            <a:chOff x="0" y="0"/>
            <a:chExt cx="11732712" cy="1821123"/>
          </a:xfrm>
        </p:grpSpPr>
        <p:grpSp>
          <p:nvGrpSpPr>
            <p:cNvPr id="12" name="Group 12"/>
            <p:cNvGrpSpPr/>
            <p:nvPr/>
          </p:nvGrpSpPr>
          <p:grpSpPr>
            <a:xfrm>
              <a:off x="0" y="0"/>
              <a:ext cx="11732712" cy="1808220"/>
              <a:chOff x="0" y="0"/>
              <a:chExt cx="2317573" cy="357179"/>
            </a:xfrm>
          </p:grpSpPr>
          <p:sp>
            <p:nvSpPr>
              <p:cNvPr id="13" name="Freeform 13"/>
              <p:cNvSpPr/>
              <p:nvPr/>
            </p:nvSpPr>
            <p:spPr>
              <a:xfrm>
                <a:off x="0" y="0"/>
                <a:ext cx="2317573" cy="357179"/>
              </a:xfrm>
              <a:custGeom>
                <a:avLst/>
                <a:gdLst/>
                <a:ahLst/>
                <a:cxnLst/>
                <a:rect l="l" t="t" r="r" b="b"/>
                <a:pathLst>
                  <a:path w="2317573" h="357179">
                    <a:moveTo>
                      <a:pt x="39591" y="0"/>
                    </a:moveTo>
                    <a:lnTo>
                      <a:pt x="2277981" y="0"/>
                    </a:lnTo>
                    <a:cubicBezTo>
                      <a:pt x="2288482" y="0"/>
                      <a:pt x="2298552" y="4171"/>
                      <a:pt x="2305977" y="11596"/>
                    </a:cubicBezTo>
                    <a:cubicBezTo>
                      <a:pt x="2313401" y="19021"/>
                      <a:pt x="2317573" y="29091"/>
                      <a:pt x="2317573" y="39591"/>
                    </a:cubicBezTo>
                    <a:lnTo>
                      <a:pt x="2317573" y="317588"/>
                    </a:lnTo>
                    <a:cubicBezTo>
                      <a:pt x="2317573" y="339454"/>
                      <a:pt x="2299847" y="357179"/>
                      <a:pt x="2277981" y="357179"/>
                    </a:cubicBezTo>
                    <a:lnTo>
                      <a:pt x="39591" y="357179"/>
                    </a:lnTo>
                    <a:cubicBezTo>
                      <a:pt x="29091" y="357179"/>
                      <a:pt x="19021" y="353008"/>
                      <a:pt x="11596" y="345583"/>
                    </a:cubicBezTo>
                    <a:cubicBezTo>
                      <a:pt x="4171" y="338158"/>
                      <a:pt x="0" y="328088"/>
                      <a:pt x="0" y="317588"/>
                    </a:cubicBezTo>
                    <a:lnTo>
                      <a:pt x="0" y="39591"/>
                    </a:lnTo>
                    <a:cubicBezTo>
                      <a:pt x="0" y="29091"/>
                      <a:pt x="4171" y="19021"/>
                      <a:pt x="11596" y="11596"/>
                    </a:cubicBezTo>
                    <a:cubicBezTo>
                      <a:pt x="19021" y="4171"/>
                      <a:pt x="29091" y="0"/>
                      <a:pt x="39591" y="0"/>
                    </a:cubicBezTo>
                    <a:close/>
                  </a:path>
                </a:pathLst>
              </a:custGeom>
              <a:solidFill>
                <a:srgbClr val="FFFFFF"/>
              </a:solidFill>
              <a:ln w="57150" cap="rnd">
                <a:solidFill>
                  <a:srgbClr val="3E82A3"/>
                </a:solidFill>
                <a:prstDash val="solid"/>
                <a:round/>
              </a:ln>
            </p:spPr>
          </p:sp>
          <p:sp>
            <p:nvSpPr>
              <p:cNvPr id="14" name="TextBox 14"/>
              <p:cNvSpPr txBox="1"/>
              <p:nvPr/>
            </p:nvSpPr>
            <p:spPr>
              <a:xfrm>
                <a:off x="0" y="-38100"/>
                <a:ext cx="2317573" cy="395279"/>
              </a:xfrm>
              <a:prstGeom prst="rect">
                <a:avLst/>
              </a:prstGeom>
            </p:spPr>
            <p:txBody>
              <a:bodyPr lIns="50800" tIns="50800" rIns="50800" bIns="50800" rtlCol="0" anchor="ctr"/>
              <a:lstStyle/>
              <a:p>
                <a:pPr algn="ctr">
                  <a:lnSpc>
                    <a:spcPts val="2659"/>
                  </a:lnSpc>
                </a:pPr>
                <a:endParaRPr>
                  <a:solidFill>
                    <a:srgbClr val="00B0F0"/>
                  </a:solidFill>
                </a:endParaRPr>
              </a:p>
            </p:txBody>
          </p:sp>
        </p:grpSp>
        <p:sp>
          <p:nvSpPr>
            <p:cNvPr id="15" name="Freeform 15"/>
            <p:cNvSpPr/>
            <p:nvPr/>
          </p:nvSpPr>
          <p:spPr>
            <a:xfrm rot="-253074">
              <a:off x="272542" y="294776"/>
              <a:ext cx="2513445" cy="1526347"/>
            </a:xfrm>
            <a:custGeom>
              <a:avLst/>
              <a:gdLst/>
              <a:ahLst/>
              <a:cxnLst/>
              <a:rect l="l" t="t" r="r" b="b"/>
              <a:pathLst>
                <a:path w="2513445" h="1526347">
                  <a:moveTo>
                    <a:pt x="0" y="0"/>
                  </a:moveTo>
                  <a:lnTo>
                    <a:pt x="2513445" y="0"/>
                  </a:lnTo>
                  <a:lnTo>
                    <a:pt x="2513445" y="1526346"/>
                  </a:lnTo>
                  <a:lnTo>
                    <a:pt x="0" y="15263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2838715" y="305172"/>
              <a:ext cx="8398040" cy="1154419"/>
            </a:xfrm>
            <a:prstGeom prst="rect">
              <a:avLst/>
            </a:prstGeom>
          </p:spPr>
          <p:txBody>
            <a:bodyPr lIns="0" tIns="0" rIns="0" bIns="0" rtlCol="0" anchor="t">
              <a:spAutoFit/>
            </a:bodyPr>
            <a:lstStyle/>
            <a:p>
              <a:pPr algn="ctr">
                <a:lnSpc>
                  <a:spcPts val="6956"/>
                </a:lnSpc>
                <a:spcBef>
                  <a:spcPct val="0"/>
                </a:spcBef>
              </a:pPr>
              <a:r>
                <a:rPr lang="en-US" sz="5004" spc="340">
                  <a:solidFill>
                    <a:srgbClr val="00B0F0"/>
                  </a:solidFill>
                  <a:latin typeface="Rokkitt Bold"/>
                </a:rPr>
                <a:t>TRUYỀN THỐNG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3194445" y="362415"/>
            <a:ext cx="11899110" cy="1332571"/>
            <a:chOff x="0" y="0"/>
            <a:chExt cx="3133922" cy="350965"/>
          </a:xfrm>
        </p:grpSpPr>
        <p:sp>
          <p:nvSpPr>
            <p:cNvPr id="4" name="Freeform 4"/>
            <p:cNvSpPr/>
            <p:nvPr/>
          </p:nvSpPr>
          <p:spPr>
            <a:xfrm>
              <a:off x="0" y="0"/>
              <a:ext cx="3133922" cy="350965"/>
            </a:xfrm>
            <a:custGeom>
              <a:avLst/>
              <a:gdLst/>
              <a:ahLst/>
              <a:cxnLst/>
              <a:rect l="l" t="t" r="r" b="b"/>
              <a:pathLst>
                <a:path w="3133922" h="350965">
                  <a:moveTo>
                    <a:pt x="29278" y="0"/>
                  </a:moveTo>
                  <a:lnTo>
                    <a:pt x="3104644" y="0"/>
                  </a:lnTo>
                  <a:cubicBezTo>
                    <a:pt x="3120814" y="0"/>
                    <a:pt x="3133922" y="13108"/>
                    <a:pt x="3133922" y="29278"/>
                  </a:cubicBezTo>
                  <a:lnTo>
                    <a:pt x="3133922" y="321687"/>
                  </a:lnTo>
                  <a:cubicBezTo>
                    <a:pt x="3133922" y="337857"/>
                    <a:pt x="3120814" y="350965"/>
                    <a:pt x="3104644" y="350965"/>
                  </a:cubicBezTo>
                  <a:lnTo>
                    <a:pt x="29278" y="350965"/>
                  </a:lnTo>
                  <a:cubicBezTo>
                    <a:pt x="13108" y="350965"/>
                    <a:pt x="0" y="337857"/>
                    <a:pt x="0" y="321687"/>
                  </a:cubicBezTo>
                  <a:lnTo>
                    <a:pt x="0" y="29278"/>
                  </a:lnTo>
                  <a:cubicBezTo>
                    <a:pt x="0" y="13108"/>
                    <a:pt x="13108" y="0"/>
                    <a:pt x="29278" y="0"/>
                  </a:cubicBezTo>
                  <a:close/>
                </a:path>
              </a:pathLst>
            </a:custGeom>
            <a:solidFill>
              <a:srgbClr val="FFFFFF"/>
            </a:solidFill>
            <a:ln w="57150" cap="rnd">
              <a:solidFill>
                <a:srgbClr val="AD241E"/>
              </a:solidFill>
              <a:prstDash val="solid"/>
              <a:round/>
            </a:ln>
          </p:spPr>
        </p:sp>
        <p:sp>
          <p:nvSpPr>
            <p:cNvPr id="5" name="TextBox 5"/>
            <p:cNvSpPr txBox="1"/>
            <p:nvPr/>
          </p:nvSpPr>
          <p:spPr>
            <a:xfrm>
              <a:off x="0" y="-38100"/>
              <a:ext cx="3133922"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3448657" y="568096"/>
            <a:ext cx="1751937" cy="1063903"/>
          </a:xfrm>
          <a:custGeom>
            <a:avLst/>
            <a:gdLst/>
            <a:ahLst/>
            <a:cxnLst/>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0" y="1511"/>
            <a:ext cx="9612227" cy="12326311"/>
          </a:xfrm>
          <a:custGeom>
            <a:avLst/>
            <a:gdLst/>
            <a:ahLst/>
            <a:cxnLst/>
            <a:rect l="l" t="t" r="r" b="b"/>
            <a:pathLst>
              <a:path w="9612227" h="12326311">
                <a:moveTo>
                  <a:pt x="0" y="0"/>
                </a:moveTo>
                <a:lnTo>
                  <a:pt x="9612227" y="0"/>
                </a:lnTo>
                <a:lnTo>
                  <a:pt x="9612227" y="12326311"/>
                </a:lnTo>
                <a:lnTo>
                  <a:pt x="0" y="12326311"/>
                </a:lnTo>
                <a:lnTo>
                  <a:pt x="0" y="0"/>
                </a:lnTo>
                <a:close/>
              </a:path>
            </a:pathLst>
          </a:custGeom>
          <a:blipFill>
            <a:blip r:embed="rId5">
              <a:alphaModFix amt="7999"/>
            </a:blip>
            <a:stretch>
              <a:fillRect t="-4596" b="-4596"/>
            </a:stretch>
          </a:blipFill>
        </p:spPr>
      </p:sp>
      <p:sp>
        <p:nvSpPr>
          <p:cNvPr id="8" name="Freeform 8"/>
          <p:cNvSpPr/>
          <p:nvPr/>
        </p:nvSpPr>
        <p:spPr>
          <a:xfrm>
            <a:off x="1052850" y="2990815"/>
            <a:ext cx="7506527" cy="5503177"/>
          </a:xfrm>
          <a:custGeom>
            <a:avLst/>
            <a:gdLst/>
            <a:ahLst/>
            <a:cxnLst/>
            <a:rect l="l" t="t" r="r" b="b"/>
            <a:pathLst>
              <a:path w="7506527" h="5503177">
                <a:moveTo>
                  <a:pt x="0" y="0"/>
                </a:moveTo>
                <a:lnTo>
                  <a:pt x="7506527" y="0"/>
                </a:lnTo>
                <a:lnTo>
                  <a:pt x="7506527" y="5503178"/>
                </a:lnTo>
                <a:lnTo>
                  <a:pt x="0" y="5503178"/>
                </a:lnTo>
                <a:lnTo>
                  <a:pt x="0" y="0"/>
                </a:lnTo>
                <a:close/>
              </a:path>
            </a:pathLst>
          </a:custGeom>
          <a:blipFill>
            <a:blip r:embed="rId6"/>
            <a:stretch>
              <a:fillRect/>
            </a:stretch>
          </a:blipFill>
        </p:spPr>
      </p:sp>
      <p:sp>
        <p:nvSpPr>
          <p:cNvPr id="9" name="TextBox 9"/>
          <p:cNvSpPr txBox="1"/>
          <p:nvPr/>
        </p:nvSpPr>
        <p:spPr>
          <a:xfrm>
            <a:off x="5019925" y="574670"/>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HỌC VÀ LÀM THEO LỜI BÁC</a:t>
            </a:r>
          </a:p>
        </p:txBody>
      </p:sp>
      <p:sp>
        <p:nvSpPr>
          <p:cNvPr id="10" name="TextBox 10"/>
          <p:cNvSpPr txBox="1"/>
          <p:nvPr/>
        </p:nvSpPr>
        <p:spPr>
          <a:xfrm>
            <a:off x="9378742" y="2905090"/>
            <a:ext cx="8359087" cy="3259576"/>
          </a:xfrm>
          <a:prstGeom prst="rect">
            <a:avLst/>
          </a:prstGeom>
        </p:spPr>
        <p:txBody>
          <a:bodyPr lIns="0" tIns="0" rIns="0" bIns="0" rtlCol="0" anchor="t">
            <a:spAutoFit/>
          </a:bodyPr>
          <a:lstStyle/>
          <a:p>
            <a:pPr algn="just">
              <a:lnSpc>
                <a:spcPts val="3298"/>
              </a:lnSpc>
            </a:pPr>
            <a:r>
              <a:rPr lang="en-US" sz="2074">
                <a:solidFill>
                  <a:srgbClr val="AD241E"/>
                </a:solidFill>
                <a:latin typeface="DejaVu Serif Bold"/>
              </a:rPr>
              <a:t>     Đây là câu mở đầu tập diễn ca Lịch sử nước ta, dài 208 câu lục bát, do Bác Hồ viết vào khoảng cuối năm 1941, tại tỉnh Cao Bằng. Đây đồng thời là tài liệu học tập cho cán bộ trong các lớp huấn luyện ở chiến khu thời đó, được phổ biến rộng rãi trong nhân dân, nhằm giáo dục, động viên, phát huy truyền thống lịch sử vẻ vang của dân tộc, góp phần chuẩn bị cho Cách mạng Tháng Tám 1945.</a:t>
            </a:r>
          </a:p>
        </p:txBody>
      </p:sp>
      <p:grpSp>
        <p:nvGrpSpPr>
          <p:cNvPr id="11" name="Group 11"/>
          <p:cNvGrpSpPr/>
          <p:nvPr/>
        </p:nvGrpSpPr>
        <p:grpSpPr>
          <a:xfrm>
            <a:off x="9841937" y="6610759"/>
            <a:ext cx="7895892" cy="1522222"/>
            <a:chOff x="0" y="0"/>
            <a:chExt cx="2079577" cy="400914"/>
          </a:xfrm>
        </p:grpSpPr>
        <p:sp>
          <p:nvSpPr>
            <p:cNvPr id="12" name="Freeform 12"/>
            <p:cNvSpPr/>
            <p:nvPr/>
          </p:nvSpPr>
          <p:spPr>
            <a:xfrm>
              <a:off x="0" y="0"/>
              <a:ext cx="2079577" cy="400914"/>
            </a:xfrm>
            <a:custGeom>
              <a:avLst/>
              <a:gdLst/>
              <a:ahLst/>
              <a:cxnLst/>
              <a:rect l="l" t="t" r="r" b="b"/>
              <a:pathLst>
                <a:path w="2079577" h="400914">
                  <a:moveTo>
                    <a:pt x="44122" y="0"/>
                  </a:moveTo>
                  <a:lnTo>
                    <a:pt x="2035454" y="0"/>
                  </a:lnTo>
                  <a:cubicBezTo>
                    <a:pt x="2059822" y="0"/>
                    <a:pt x="2079577" y="19754"/>
                    <a:pt x="2079577" y="44122"/>
                  </a:cubicBezTo>
                  <a:lnTo>
                    <a:pt x="2079577" y="356792"/>
                  </a:lnTo>
                  <a:cubicBezTo>
                    <a:pt x="2079577" y="381160"/>
                    <a:pt x="2059822" y="400914"/>
                    <a:pt x="2035454" y="400914"/>
                  </a:cubicBezTo>
                  <a:lnTo>
                    <a:pt x="44122" y="400914"/>
                  </a:lnTo>
                  <a:cubicBezTo>
                    <a:pt x="19754" y="400914"/>
                    <a:pt x="0" y="381160"/>
                    <a:pt x="0" y="356792"/>
                  </a:cubicBezTo>
                  <a:lnTo>
                    <a:pt x="0" y="44122"/>
                  </a:lnTo>
                  <a:cubicBezTo>
                    <a:pt x="0" y="19754"/>
                    <a:pt x="19754" y="0"/>
                    <a:pt x="44122" y="0"/>
                  </a:cubicBezTo>
                  <a:close/>
                </a:path>
              </a:pathLst>
            </a:custGeom>
            <a:solidFill>
              <a:srgbClr val="FFFFFF"/>
            </a:solidFill>
            <a:ln w="57150" cap="rnd">
              <a:solidFill>
                <a:srgbClr val="AD241E"/>
              </a:solidFill>
              <a:prstDash val="solid"/>
              <a:round/>
            </a:ln>
          </p:spPr>
        </p:sp>
        <p:sp>
          <p:nvSpPr>
            <p:cNvPr id="13" name="TextBox 13"/>
            <p:cNvSpPr txBox="1"/>
            <p:nvPr/>
          </p:nvSpPr>
          <p:spPr>
            <a:xfrm>
              <a:off x="0" y="-38100"/>
              <a:ext cx="2079577" cy="43901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272836" y="7314720"/>
            <a:ext cx="7034093" cy="514350"/>
          </a:xfrm>
          <a:prstGeom prst="rect">
            <a:avLst/>
          </a:prstGeom>
        </p:spPr>
        <p:txBody>
          <a:bodyPr lIns="0" tIns="0" rIns="0" bIns="0" rtlCol="0" anchor="t">
            <a:spAutoFit/>
          </a:bodyPr>
          <a:lstStyle/>
          <a:p>
            <a:pPr algn="ctr">
              <a:lnSpc>
                <a:spcPts val="4200"/>
              </a:lnSpc>
            </a:pPr>
            <a:r>
              <a:rPr lang="en-US" sz="3000" u="sng">
                <a:solidFill>
                  <a:srgbClr val="CA7463"/>
                </a:solidFill>
                <a:latin typeface="Noto Serif Display Bold"/>
                <a:hlinkClick r:id="rId7" tooltip="https://www.bqllang.gov.vn/danh-sach-khach-vieng.html?id=3325:hoc-bac-ho-la-hoc-van-hoa-lam-nguoi"/>
              </a:rPr>
              <a:t>Học Bác Hồ là học văn hóa làm người</a:t>
            </a:r>
          </a:p>
        </p:txBody>
      </p:sp>
      <p:sp>
        <p:nvSpPr>
          <p:cNvPr id="15" name="TextBox 15"/>
          <p:cNvSpPr txBox="1"/>
          <p:nvPr/>
        </p:nvSpPr>
        <p:spPr>
          <a:xfrm>
            <a:off x="9612227" y="8533031"/>
            <a:ext cx="8359087" cy="349249"/>
          </a:xfrm>
          <a:prstGeom prst="rect">
            <a:avLst/>
          </a:prstGeom>
        </p:spPr>
        <p:txBody>
          <a:bodyPr lIns="0" tIns="0" rIns="0" bIns="0" rtlCol="0" anchor="t">
            <a:spAutoFit/>
          </a:bodyPr>
          <a:lstStyle/>
          <a:p>
            <a:pPr algn="r">
              <a:lnSpc>
                <a:spcPts val="2800"/>
              </a:lnSpc>
            </a:pPr>
            <a:r>
              <a:rPr lang="en-US" sz="2000">
                <a:solidFill>
                  <a:srgbClr val="545454"/>
                </a:solidFill>
                <a:latin typeface="Noto Serif Display Bold"/>
              </a:rPr>
              <a:t>Nguồn: Trang tin điện tử Ban Quản lý Lăng  Chủ tịch Hồ Chí Minh</a:t>
            </a:r>
          </a:p>
        </p:txBody>
      </p:sp>
      <p:sp>
        <p:nvSpPr>
          <p:cNvPr id="16" name="TextBox 16"/>
          <p:cNvSpPr txBox="1"/>
          <p:nvPr/>
        </p:nvSpPr>
        <p:spPr>
          <a:xfrm>
            <a:off x="12270327" y="6526314"/>
            <a:ext cx="9525" cy="398778"/>
          </a:xfrm>
          <a:prstGeom prst="rect">
            <a:avLst/>
          </a:prstGeom>
        </p:spPr>
        <p:txBody>
          <a:bodyPr lIns="0" tIns="0" rIns="0" bIns="0" rtlCol="0" anchor="t">
            <a:spAutoFit/>
          </a:bodyPr>
          <a:lstStyle/>
          <a:p>
            <a:pPr algn="ctr">
              <a:lnSpc>
                <a:spcPts val="3220"/>
              </a:lnSpc>
            </a:pPr>
            <a:endParaRPr/>
          </a:p>
        </p:txBody>
      </p:sp>
      <p:sp>
        <p:nvSpPr>
          <p:cNvPr id="17" name="TextBox 17"/>
          <p:cNvSpPr txBox="1"/>
          <p:nvPr/>
        </p:nvSpPr>
        <p:spPr>
          <a:xfrm>
            <a:off x="12131342" y="6697128"/>
            <a:ext cx="3317081" cy="514350"/>
          </a:xfrm>
          <a:prstGeom prst="rect">
            <a:avLst/>
          </a:prstGeom>
        </p:spPr>
        <p:txBody>
          <a:bodyPr lIns="0" tIns="0" rIns="0" bIns="0" rtlCol="0" anchor="t">
            <a:spAutoFit/>
          </a:bodyPr>
          <a:lstStyle/>
          <a:p>
            <a:pPr algn="ctr">
              <a:lnSpc>
                <a:spcPts val="4200"/>
              </a:lnSpc>
            </a:pPr>
            <a:r>
              <a:rPr lang="en-US" sz="3000">
                <a:solidFill>
                  <a:srgbClr val="FF3131"/>
                </a:solidFill>
                <a:latin typeface="Noto Serif Display Bold"/>
              </a:rPr>
              <a:t>Truy cập bài viết: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4659617" y="258297"/>
            <a:ext cx="8761058" cy="1332571"/>
            <a:chOff x="0" y="0"/>
            <a:chExt cx="2307439" cy="350965"/>
          </a:xfrm>
        </p:grpSpPr>
        <p:sp>
          <p:nvSpPr>
            <p:cNvPr id="4" name="Freeform 4"/>
            <p:cNvSpPr/>
            <p:nvPr/>
          </p:nvSpPr>
          <p:spPr>
            <a:xfrm>
              <a:off x="0" y="0"/>
              <a:ext cx="2307439" cy="350965"/>
            </a:xfrm>
            <a:custGeom>
              <a:avLst/>
              <a:gdLst/>
              <a:ahLst/>
              <a:cxnLst/>
              <a:rect l="l" t="t" r="r" b="b"/>
              <a:pathLst>
                <a:path w="2307439" h="350965">
                  <a:moveTo>
                    <a:pt x="39765" y="0"/>
                  </a:moveTo>
                  <a:lnTo>
                    <a:pt x="2267674" y="0"/>
                  </a:lnTo>
                  <a:cubicBezTo>
                    <a:pt x="2289636" y="0"/>
                    <a:pt x="2307439" y="17804"/>
                    <a:pt x="2307439" y="39765"/>
                  </a:cubicBezTo>
                  <a:lnTo>
                    <a:pt x="2307439" y="311200"/>
                  </a:lnTo>
                  <a:cubicBezTo>
                    <a:pt x="2307439" y="333162"/>
                    <a:pt x="2289636" y="350965"/>
                    <a:pt x="2267674" y="350965"/>
                  </a:cubicBezTo>
                  <a:lnTo>
                    <a:pt x="39765" y="350965"/>
                  </a:lnTo>
                  <a:cubicBezTo>
                    <a:pt x="17804" y="350965"/>
                    <a:pt x="0" y="333162"/>
                    <a:pt x="0" y="311200"/>
                  </a:cubicBezTo>
                  <a:lnTo>
                    <a:pt x="0" y="39765"/>
                  </a:lnTo>
                  <a:cubicBezTo>
                    <a:pt x="0" y="17804"/>
                    <a:pt x="17804" y="0"/>
                    <a:pt x="39765" y="0"/>
                  </a:cubicBezTo>
                  <a:close/>
                </a:path>
              </a:pathLst>
            </a:custGeom>
            <a:solidFill>
              <a:srgbClr val="FFFFFF"/>
            </a:solidFill>
            <a:ln w="57150" cap="rnd">
              <a:solidFill>
                <a:srgbClr val="AD241E"/>
              </a:solidFill>
              <a:prstDash val="solid"/>
              <a:round/>
            </a:ln>
          </p:spPr>
        </p:sp>
        <p:sp>
          <p:nvSpPr>
            <p:cNvPr id="5" name="TextBox 5"/>
            <p:cNvSpPr txBox="1"/>
            <p:nvPr/>
          </p:nvSpPr>
          <p:spPr>
            <a:xfrm>
              <a:off x="0" y="-38100"/>
              <a:ext cx="2307439"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4885124" y="392631"/>
            <a:ext cx="1751937" cy="1063903"/>
          </a:xfrm>
          <a:custGeom>
            <a:avLst/>
            <a:gdLst/>
            <a:ahLst/>
            <a:cxnLst/>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4848372" y="470553"/>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GÓC NHÌN LỊCH SỬ</a:t>
            </a:r>
          </a:p>
        </p:txBody>
      </p:sp>
      <p:sp>
        <p:nvSpPr>
          <p:cNvPr id="8" name="TextBox 8"/>
          <p:cNvSpPr txBox="1"/>
          <p:nvPr/>
        </p:nvSpPr>
        <p:spPr>
          <a:xfrm>
            <a:off x="500717" y="2105306"/>
            <a:ext cx="17286566" cy="523874"/>
          </a:xfrm>
          <a:prstGeom prst="rect">
            <a:avLst/>
          </a:prstGeom>
        </p:spPr>
        <p:txBody>
          <a:bodyPr lIns="0" tIns="0" rIns="0" bIns="0" rtlCol="0" anchor="t">
            <a:spAutoFit/>
          </a:bodyPr>
          <a:lstStyle/>
          <a:p>
            <a:pPr algn="ctr">
              <a:lnSpc>
                <a:spcPts val="4200"/>
              </a:lnSpc>
            </a:pPr>
            <a:r>
              <a:rPr lang="en-US" sz="3000">
                <a:solidFill>
                  <a:srgbClr val="CA7463"/>
                </a:solidFill>
                <a:latin typeface="DejaVu Serif Bold"/>
              </a:rPr>
              <a:t>KỶ NIỆM 77 NĂM NGÀY TOÀN QUỐC KHÁNG CHIẾN (19/12/1946 - 19/12/2023) </a:t>
            </a:r>
          </a:p>
        </p:txBody>
      </p:sp>
      <p:sp>
        <p:nvSpPr>
          <p:cNvPr id="9" name="Freeform 9"/>
          <p:cNvSpPr/>
          <p:nvPr/>
        </p:nvSpPr>
        <p:spPr>
          <a:xfrm>
            <a:off x="0" y="0"/>
            <a:ext cx="9613406" cy="12327822"/>
          </a:xfrm>
          <a:custGeom>
            <a:avLst/>
            <a:gdLst/>
            <a:ahLst/>
            <a:cxnLst/>
            <a:rect l="l" t="t" r="r" b="b"/>
            <a:pathLst>
              <a:path w="9613406" h="12327822">
                <a:moveTo>
                  <a:pt x="0" y="0"/>
                </a:moveTo>
                <a:lnTo>
                  <a:pt x="9613406" y="0"/>
                </a:lnTo>
                <a:lnTo>
                  <a:pt x="9613406" y="12327822"/>
                </a:lnTo>
                <a:lnTo>
                  <a:pt x="0" y="12327822"/>
                </a:lnTo>
                <a:lnTo>
                  <a:pt x="0" y="0"/>
                </a:lnTo>
                <a:close/>
              </a:path>
            </a:pathLst>
          </a:custGeom>
          <a:blipFill>
            <a:blip r:embed="rId5">
              <a:alphaModFix amt="7999"/>
            </a:blip>
            <a:stretch>
              <a:fillRect t="-4596" b="-4596"/>
            </a:stretch>
          </a:blipFill>
        </p:spPr>
      </p:sp>
      <p:sp>
        <p:nvSpPr>
          <p:cNvPr id="10" name="Freeform 10"/>
          <p:cNvSpPr/>
          <p:nvPr/>
        </p:nvSpPr>
        <p:spPr>
          <a:xfrm>
            <a:off x="10883347" y="3351771"/>
            <a:ext cx="6045632" cy="4640254"/>
          </a:xfrm>
          <a:custGeom>
            <a:avLst/>
            <a:gdLst/>
            <a:ahLst/>
            <a:cxnLst/>
            <a:rect l="l" t="t" r="r" b="b"/>
            <a:pathLst>
              <a:path w="6045632" h="4640254">
                <a:moveTo>
                  <a:pt x="0" y="0"/>
                </a:moveTo>
                <a:lnTo>
                  <a:pt x="6045632" y="0"/>
                </a:lnTo>
                <a:lnTo>
                  <a:pt x="6045632" y="4640254"/>
                </a:lnTo>
                <a:lnTo>
                  <a:pt x="0" y="4640254"/>
                </a:lnTo>
                <a:lnTo>
                  <a:pt x="0" y="0"/>
                </a:lnTo>
                <a:close/>
              </a:path>
            </a:pathLst>
          </a:custGeom>
          <a:blipFill>
            <a:blip r:embed="rId6"/>
            <a:stretch>
              <a:fillRect l="-840" t="-1783" b="-365"/>
            </a:stretch>
          </a:blipFill>
        </p:spPr>
      </p:sp>
      <p:sp>
        <p:nvSpPr>
          <p:cNvPr id="11" name="TextBox 11"/>
          <p:cNvSpPr txBox="1"/>
          <p:nvPr/>
        </p:nvSpPr>
        <p:spPr>
          <a:xfrm>
            <a:off x="944763" y="3486429"/>
            <a:ext cx="7429708" cy="6238768"/>
          </a:xfrm>
          <a:prstGeom prst="rect">
            <a:avLst/>
          </a:prstGeom>
        </p:spPr>
        <p:txBody>
          <a:bodyPr lIns="0" tIns="0" rIns="0" bIns="0" rtlCol="0" anchor="t">
            <a:spAutoFit/>
          </a:bodyPr>
          <a:lstStyle/>
          <a:p>
            <a:pPr algn="just">
              <a:lnSpc>
                <a:spcPts val="2901"/>
              </a:lnSpc>
            </a:pPr>
            <a:r>
              <a:rPr lang="en-US" sz="2072">
                <a:solidFill>
                  <a:srgbClr val="CA7463"/>
                </a:solidFill>
                <a:latin typeface="Noto Serif Display"/>
              </a:rPr>
              <a:t>  Cách nay 77 năm vào ngày 19/12/1946, Chủ tịch Hồ Chí Minh đã ra lời kêu gọi toàn quốc kháng chiến.</a:t>
            </a:r>
          </a:p>
          <a:p>
            <a:pPr algn="just">
              <a:lnSpc>
                <a:spcPts val="2901"/>
              </a:lnSpc>
            </a:pPr>
            <a:r>
              <a:rPr lang="en-US" sz="2072">
                <a:solidFill>
                  <a:srgbClr val="CA7463"/>
                </a:solidFill>
                <a:latin typeface="Noto Serif Display"/>
              </a:rPr>
              <a:t> “Chúng ta muốn hoà bình, chúng bắt chúng ta nhân nhượng. nhưng chúng ta càng nhân nhượng, thực dân Pháp càng lấn tới. Vì chúng quyết tâm cướp nước ta lần nữa. Không! Chúng ta thà hy sinh tất cả, chứ nhất định không chịu mất nước, nhất định không chịu làm nô lệ.</a:t>
            </a:r>
          </a:p>
          <a:p>
            <a:pPr algn="just">
              <a:lnSpc>
                <a:spcPts val="2901"/>
              </a:lnSpc>
            </a:pPr>
            <a:r>
              <a:rPr lang="en-US" sz="2072">
                <a:solidFill>
                  <a:srgbClr val="CA7463"/>
                </a:solidFill>
                <a:latin typeface="Noto Serif Display"/>
              </a:rPr>
              <a:t>   Hỡi đồng bào! Chúng ta phải đứng lên. Bất kỳ đàn ông, đàn bà, bất kỳ ngưới già, người trẻ, không phân biệt tôn giáo, đảng phái, dân tộc, hễ là người Việt thì phải đứng lên chống thực dân Pháp. Ai có súng cầm súng, ai có gươm cầm gươm, không có gươm thì dùng cuốc, thuổng, gậy gộc, ai cũng phải ra sức chống thực dân Pháp cứu nước.</a:t>
            </a:r>
          </a:p>
          <a:p>
            <a:pPr algn="just">
              <a:lnSpc>
                <a:spcPts val="2901"/>
              </a:lnSpc>
            </a:pPr>
            <a:r>
              <a:rPr lang="en-US" sz="2072">
                <a:solidFill>
                  <a:srgbClr val="CA7463"/>
                </a:solidFill>
                <a:latin typeface="Noto Serif Display"/>
              </a:rPr>
              <a:t>    Hỡi anh em binh sĩ, tự vệ, dân quân giờ cứu nước đã đến, ta phải hy sinh đến giọt máu cuối cùng để giữ gìn đất nước…”.</a:t>
            </a:r>
          </a:p>
          <a:p>
            <a:pPr algn="just">
              <a:lnSpc>
                <a:spcPts val="2901"/>
              </a:lnSpc>
            </a:pPr>
            <a:r>
              <a:rPr lang="en-US" sz="2072">
                <a:solidFill>
                  <a:srgbClr val="CA7463"/>
                </a:solidFill>
                <a:latin typeface="Noto Serif Display"/>
              </a:rPr>
              <a:t> </a:t>
            </a:r>
          </a:p>
        </p:txBody>
      </p:sp>
      <p:sp>
        <p:nvSpPr>
          <p:cNvPr id="12" name="TextBox 12"/>
          <p:cNvSpPr txBox="1"/>
          <p:nvPr/>
        </p:nvSpPr>
        <p:spPr>
          <a:xfrm>
            <a:off x="9788553" y="8251817"/>
            <a:ext cx="8499447" cy="692150"/>
          </a:xfrm>
          <a:prstGeom prst="rect">
            <a:avLst/>
          </a:prstGeom>
        </p:spPr>
        <p:txBody>
          <a:bodyPr lIns="0" tIns="0" rIns="0" bIns="0" rtlCol="0" anchor="t">
            <a:spAutoFit/>
          </a:bodyPr>
          <a:lstStyle/>
          <a:p>
            <a:pPr algn="ctr">
              <a:lnSpc>
                <a:spcPts val="2799"/>
              </a:lnSpc>
            </a:pPr>
            <a:r>
              <a:rPr lang="en-US" sz="1999">
                <a:solidFill>
                  <a:srgbClr val="CA7463"/>
                </a:solidFill>
                <a:latin typeface="Noto Serif Display"/>
              </a:rPr>
              <a:t>Lời kêu gọi toàn quốc kháng chiến của Chủ tịch Hồ Chí Minh </a:t>
            </a:r>
          </a:p>
          <a:p>
            <a:pPr algn="ctr">
              <a:lnSpc>
                <a:spcPts val="2799"/>
              </a:lnSpc>
            </a:pPr>
            <a:r>
              <a:rPr lang="en-US" sz="1999">
                <a:solidFill>
                  <a:srgbClr val="CA7463"/>
                </a:solidFill>
                <a:latin typeface="Noto Serif Display"/>
              </a:rPr>
              <a:t>ngày 19/12/1946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4659617" y="258297"/>
            <a:ext cx="8761058" cy="1332571"/>
            <a:chOff x="0" y="0"/>
            <a:chExt cx="2307439" cy="350965"/>
          </a:xfrm>
        </p:grpSpPr>
        <p:sp>
          <p:nvSpPr>
            <p:cNvPr id="4" name="Freeform 4"/>
            <p:cNvSpPr/>
            <p:nvPr/>
          </p:nvSpPr>
          <p:spPr>
            <a:xfrm>
              <a:off x="0" y="0"/>
              <a:ext cx="2307439" cy="350965"/>
            </a:xfrm>
            <a:custGeom>
              <a:avLst/>
              <a:gdLst/>
              <a:ahLst/>
              <a:cxnLst/>
              <a:rect l="l" t="t" r="r" b="b"/>
              <a:pathLst>
                <a:path w="2307439" h="350965">
                  <a:moveTo>
                    <a:pt x="39765" y="0"/>
                  </a:moveTo>
                  <a:lnTo>
                    <a:pt x="2267674" y="0"/>
                  </a:lnTo>
                  <a:cubicBezTo>
                    <a:pt x="2289636" y="0"/>
                    <a:pt x="2307439" y="17804"/>
                    <a:pt x="2307439" y="39765"/>
                  </a:cubicBezTo>
                  <a:lnTo>
                    <a:pt x="2307439" y="311200"/>
                  </a:lnTo>
                  <a:cubicBezTo>
                    <a:pt x="2307439" y="333162"/>
                    <a:pt x="2289636" y="350965"/>
                    <a:pt x="2267674" y="350965"/>
                  </a:cubicBezTo>
                  <a:lnTo>
                    <a:pt x="39765" y="350965"/>
                  </a:lnTo>
                  <a:cubicBezTo>
                    <a:pt x="17804" y="350965"/>
                    <a:pt x="0" y="333162"/>
                    <a:pt x="0" y="311200"/>
                  </a:cubicBezTo>
                  <a:lnTo>
                    <a:pt x="0" y="39765"/>
                  </a:lnTo>
                  <a:cubicBezTo>
                    <a:pt x="0" y="17804"/>
                    <a:pt x="17804" y="0"/>
                    <a:pt x="39765" y="0"/>
                  </a:cubicBezTo>
                  <a:close/>
                </a:path>
              </a:pathLst>
            </a:custGeom>
            <a:solidFill>
              <a:srgbClr val="FFFFFF"/>
            </a:solidFill>
            <a:ln w="57150" cap="rnd">
              <a:solidFill>
                <a:srgbClr val="AD241E"/>
              </a:solidFill>
              <a:prstDash val="solid"/>
              <a:round/>
            </a:ln>
          </p:spPr>
        </p:sp>
        <p:sp>
          <p:nvSpPr>
            <p:cNvPr id="5" name="TextBox 5"/>
            <p:cNvSpPr txBox="1"/>
            <p:nvPr/>
          </p:nvSpPr>
          <p:spPr>
            <a:xfrm>
              <a:off x="0" y="-38100"/>
              <a:ext cx="2307439" cy="389065"/>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253074">
            <a:off x="4885124" y="392631"/>
            <a:ext cx="1751937" cy="1063903"/>
          </a:xfrm>
          <a:custGeom>
            <a:avLst/>
            <a:gdLst/>
            <a:ahLst/>
            <a:cxnLst/>
            <a:rect l="l" t="t" r="r" b="b"/>
            <a:pathLst>
              <a:path w="1751937" h="1063903">
                <a:moveTo>
                  <a:pt x="0" y="0"/>
                </a:moveTo>
                <a:lnTo>
                  <a:pt x="1751937" y="0"/>
                </a:lnTo>
                <a:lnTo>
                  <a:pt x="1751937" y="1063903"/>
                </a:lnTo>
                <a:lnTo>
                  <a:pt x="0" y="10639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4848372" y="470553"/>
            <a:ext cx="10073630" cy="803284"/>
          </a:xfrm>
          <a:prstGeom prst="rect">
            <a:avLst/>
          </a:prstGeom>
        </p:spPr>
        <p:txBody>
          <a:bodyPr lIns="0" tIns="0" rIns="0" bIns="0" rtlCol="0" anchor="t">
            <a:spAutoFit/>
          </a:bodyPr>
          <a:lstStyle/>
          <a:p>
            <a:pPr algn="ctr">
              <a:lnSpc>
                <a:spcPts val="6400"/>
              </a:lnSpc>
              <a:spcBef>
                <a:spcPct val="0"/>
              </a:spcBef>
            </a:pPr>
            <a:r>
              <a:rPr lang="en-US" sz="4604" spc="313">
                <a:solidFill>
                  <a:srgbClr val="CA7463"/>
                </a:solidFill>
                <a:latin typeface="Rokkitt Bold"/>
              </a:rPr>
              <a:t>GÓC NHÌN LỊCH SỬ</a:t>
            </a:r>
          </a:p>
        </p:txBody>
      </p:sp>
      <p:sp>
        <p:nvSpPr>
          <p:cNvPr id="8" name="TextBox 8"/>
          <p:cNvSpPr txBox="1"/>
          <p:nvPr/>
        </p:nvSpPr>
        <p:spPr>
          <a:xfrm>
            <a:off x="500717" y="2105306"/>
            <a:ext cx="17286566" cy="523874"/>
          </a:xfrm>
          <a:prstGeom prst="rect">
            <a:avLst/>
          </a:prstGeom>
        </p:spPr>
        <p:txBody>
          <a:bodyPr lIns="0" tIns="0" rIns="0" bIns="0" rtlCol="0" anchor="t">
            <a:spAutoFit/>
          </a:bodyPr>
          <a:lstStyle/>
          <a:p>
            <a:pPr algn="ctr">
              <a:lnSpc>
                <a:spcPts val="4200"/>
              </a:lnSpc>
            </a:pPr>
            <a:r>
              <a:rPr lang="en-US" sz="3000">
                <a:solidFill>
                  <a:srgbClr val="CA7463"/>
                </a:solidFill>
                <a:latin typeface="DejaVu Serif Bold"/>
              </a:rPr>
              <a:t>KỶ NIỆM 77 NĂM NGÀY TOÀN QUỐC KHÁNG CHIẾN (19/12/1946 - 19/12/2023) </a:t>
            </a:r>
          </a:p>
        </p:txBody>
      </p:sp>
      <p:sp>
        <p:nvSpPr>
          <p:cNvPr id="9" name="Freeform 9"/>
          <p:cNvSpPr/>
          <p:nvPr/>
        </p:nvSpPr>
        <p:spPr>
          <a:xfrm>
            <a:off x="0" y="0"/>
            <a:ext cx="9613406" cy="12327822"/>
          </a:xfrm>
          <a:custGeom>
            <a:avLst/>
            <a:gdLst/>
            <a:ahLst/>
            <a:cxnLst/>
            <a:rect l="l" t="t" r="r" b="b"/>
            <a:pathLst>
              <a:path w="9613406" h="12327822">
                <a:moveTo>
                  <a:pt x="0" y="0"/>
                </a:moveTo>
                <a:lnTo>
                  <a:pt x="9613406" y="0"/>
                </a:lnTo>
                <a:lnTo>
                  <a:pt x="9613406" y="12327822"/>
                </a:lnTo>
                <a:lnTo>
                  <a:pt x="0" y="12327822"/>
                </a:lnTo>
                <a:lnTo>
                  <a:pt x="0" y="0"/>
                </a:lnTo>
                <a:close/>
              </a:path>
            </a:pathLst>
          </a:custGeom>
          <a:blipFill>
            <a:blip r:embed="rId5">
              <a:alphaModFix amt="7999"/>
            </a:blip>
            <a:stretch>
              <a:fillRect t="-4596" b="-4596"/>
            </a:stretch>
          </a:blipFill>
        </p:spPr>
      </p:sp>
      <p:sp>
        <p:nvSpPr>
          <p:cNvPr id="10" name="Freeform 10"/>
          <p:cNvSpPr/>
          <p:nvPr/>
        </p:nvSpPr>
        <p:spPr>
          <a:xfrm>
            <a:off x="10290648" y="3433396"/>
            <a:ext cx="6604859" cy="4052305"/>
          </a:xfrm>
          <a:custGeom>
            <a:avLst/>
            <a:gdLst/>
            <a:ahLst/>
            <a:cxnLst/>
            <a:rect l="l" t="t" r="r" b="b"/>
            <a:pathLst>
              <a:path w="6604859" h="4052305">
                <a:moveTo>
                  <a:pt x="0" y="0"/>
                </a:moveTo>
                <a:lnTo>
                  <a:pt x="6604859" y="0"/>
                </a:lnTo>
                <a:lnTo>
                  <a:pt x="6604859" y="4052305"/>
                </a:lnTo>
                <a:lnTo>
                  <a:pt x="0" y="4052305"/>
                </a:lnTo>
                <a:lnTo>
                  <a:pt x="0" y="0"/>
                </a:lnTo>
                <a:close/>
              </a:path>
            </a:pathLst>
          </a:custGeom>
          <a:blipFill>
            <a:blip r:embed="rId6"/>
            <a:stretch>
              <a:fillRect/>
            </a:stretch>
          </a:blipFill>
        </p:spPr>
      </p:sp>
      <p:sp>
        <p:nvSpPr>
          <p:cNvPr id="11" name="TextBox 11"/>
          <p:cNvSpPr txBox="1"/>
          <p:nvPr/>
        </p:nvSpPr>
        <p:spPr>
          <a:xfrm>
            <a:off x="914891" y="2967353"/>
            <a:ext cx="7783624" cy="7855655"/>
          </a:xfrm>
          <a:prstGeom prst="rect">
            <a:avLst/>
          </a:prstGeom>
        </p:spPr>
        <p:txBody>
          <a:bodyPr lIns="0" tIns="0" rIns="0" bIns="0" rtlCol="0" anchor="t">
            <a:spAutoFit/>
          </a:bodyPr>
          <a:lstStyle/>
          <a:p>
            <a:pPr algn="just">
              <a:lnSpc>
                <a:spcPts val="2761"/>
              </a:lnSpc>
            </a:pPr>
            <a:r>
              <a:rPr lang="en-US" sz="1972">
                <a:solidFill>
                  <a:srgbClr val="CA7463"/>
                </a:solidFill>
                <a:latin typeface="Noto Serif Display"/>
              </a:rPr>
              <a:t>    Sau Cách mạng Tháng tám 1945, thực dân Pháp tìm mọi cách thục hiện dã tâm xâm lược nước ta một lần nữa. Bội ước Hiệp định sơ bộ 6/3/1945 và Thoả ước 19/4/1945, thực dân Pháp ráo riết tăng cường lực lượng và đến tháng 11/1946, số quân của chúng đã lên tới 10 vạn. Chúng lần lượt cho quân đổ bộ trái phép vào Đà Nẵng, Đồ Sơn, Cát Bà đánh chiếm Hải Phòng, Lạng Sơn và chuẩn bị kế hoạch đánh vào cơ quan đầu não của ta ở thủ đô Hà Nội.</a:t>
            </a:r>
          </a:p>
          <a:p>
            <a:pPr algn="just">
              <a:lnSpc>
                <a:spcPts val="2761"/>
              </a:lnSpc>
            </a:pPr>
            <a:r>
              <a:rPr lang="en-US" sz="1972">
                <a:solidFill>
                  <a:srgbClr val="CA7463"/>
                </a:solidFill>
                <a:latin typeface="Noto Serif Display"/>
              </a:rPr>
              <a:t>    Ngày 18 và 19/12/1946, hội nghị mở rộng Ban chấp hành Trung Ương Đảng họp khẩn cấp ở Vạn Phúc, Hà Đông quyết định phát động cả nước kháng chiến và chỉ ra đường lối kháng chiến lâu dài.</a:t>
            </a:r>
          </a:p>
          <a:p>
            <a:pPr algn="just">
              <a:lnSpc>
                <a:spcPts val="2761"/>
              </a:lnSpc>
            </a:pPr>
            <a:r>
              <a:rPr lang="en-US" sz="1972">
                <a:solidFill>
                  <a:srgbClr val="CA7463"/>
                </a:solidFill>
                <a:latin typeface="Noto Serif Display"/>
              </a:rPr>
              <a:t>    Đáp lời kêu gọi cứu nước của Chủ tịch Hồ Chí Minh, theo đường lối kháng chiến đúng đắn do Đảng vạch ra, thanh niên cả nước cùng toàn dân nhất tề đứng lên giết giặc cứu nước. Đêm 19/12/1946, tiếng súng giết giặc của thủ đô Hà Nội đã nổ, mở đầu cuộc kháng chiến. Quân và dân cả nước cũng đã vùng lên kháng chiến và giành được hết thắng lợi này đến thắng lợi khác, giữ vững độc lập, chủ quyền dân tộc ta.</a:t>
            </a:r>
          </a:p>
          <a:p>
            <a:pPr algn="just">
              <a:lnSpc>
                <a:spcPts val="2761"/>
              </a:lnSpc>
            </a:pPr>
            <a:endParaRPr lang="en-US" sz="1972">
              <a:solidFill>
                <a:srgbClr val="CA7463"/>
              </a:solidFill>
              <a:latin typeface="Noto Serif Display"/>
            </a:endParaRPr>
          </a:p>
          <a:p>
            <a:pPr algn="just">
              <a:lnSpc>
                <a:spcPts val="2621"/>
              </a:lnSpc>
            </a:pPr>
            <a:r>
              <a:rPr lang="en-US" sz="1872">
                <a:solidFill>
                  <a:srgbClr val="CA7463"/>
                </a:solidFill>
                <a:latin typeface="Noto Serif Display"/>
              </a:rPr>
              <a:t>                                                                          Nguồn: baotanglichsutphcm.com</a:t>
            </a:r>
          </a:p>
          <a:p>
            <a:pPr algn="just">
              <a:lnSpc>
                <a:spcPts val="2761"/>
              </a:lnSpc>
            </a:pPr>
            <a:endParaRPr lang="en-US" sz="1872">
              <a:solidFill>
                <a:srgbClr val="CA7463"/>
              </a:solidFill>
              <a:latin typeface="Noto Serif Display"/>
            </a:endParaRPr>
          </a:p>
          <a:p>
            <a:pPr algn="just">
              <a:lnSpc>
                <a:spcPts val="2761"/>
              </a:lnSpc>
            </a:pPr>
            <a:endParaRPr lang="en-US" sz="1872">
              <a:solidFill>
                <a:srgbClr val="CA7463"/>
              </a:solidFill>
              <a:latin typeface="Noto Serif Display"/>
            </a:endParaRPr>
          </a:p>
          <a:p>
            <a:pPr algn="just">
              <a:lnSpc>
                <a:spcPts val="2761"/>
              </a:lnSpc>
            </a:pPr>
            <a:r>
              <a:rPr lang="en-US" sz="1972">
                <a:solidFill>
                  <a:srgbClr val="CA7463"/>
                </a:solidFill>
                <a:latin typeface="Noto Serif Display"/>
              </a:rPr>
              <a:t> </a:t>
            </a:r>
          </a:p>
        </p:txBody>
      </p:sp>
      <p:sp>
        <p:nvSpPr>
          <p:cNvPr id="12" name="TextBox 12"/>
          <p:cNvSpPr txBox="1"/>
          <p:nvPr/>
        </p:nvSpPr>
        <p:spPr>
          <a:xfrm>
            <a:off x="10026753" y="7827119"/>
            <a:ext cx="7484889" cy="692150"/>
          </a:xfrm>
          <a:prstGeom prst="rect">
            <a:avLst/>
          </a:prstGeom>
        </p:spPr>
        <p:txBody>
          <a:bodyPr lIns="0" tIns="0" rIns="0" bIns="0" rtlCol="0" anchor="t">
            <a:spAutoFit/>
          </a:bodyPr>
          <a:lstStyle/>
          <a:p>
            <a:pPr algn="ctr">
              <a:lnSpc>
                <a:spcPts val="2799"/>
              </a:lnSpc>
            </a:pPr>
            <a:r>
              <a:rPr lang="en-US" sz="1999">
                <a:solidFill>
                  <a:srgbClr val="CA7463"/>
                </a:solidFill>
                <a:latin typeface="Noto Serif Display Italics"/>
              </a:rPr>
              <a:t>Phát lệnh toàn quốc khác chiến tại các của ngõ Thủ đô Hà Nội. </a:t>
            </a:r>
          </a:p>
          <a:p>
            <a:pPr algn="ctr">
              <a:lnSpc>
                <a:spcPts val="2799"/>
              </a:lnSpc>
            </a:pPr>
            <a:r>
              <a:rPr lang="en-US" sz="1999">
                <a:solidFill>
                  <a:srgbClr val="CA7463"/>
                </a:solidFill>
                <a:latin typeface="Noto Serif Display Italics"/>
              </a:rPr>
              <a:t>(Ảnh: Tư liệu/TTXVN)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0" y="0"/>
            <a:ext cx="9613406" cy="12327822"/>
          </a:xfrm>
          <a:custGeom>
            <a:avLst/>
            <a:gdLst/>
            <a:ahLst/>
            <a:cxnLst/>
            <a:rect l="l" t="t" r="r" b="b"/>
            <a:pathLst>
              <a:path w="9613406" h="12327822">
                <a:moveTo>
                  <a:pt x="0" y="0"/>
                </a:moveTo>
                <a:lnTo>
                  <a:pt x="9613406" y="0"/>
                </a:lnTo>
                <a:lnTo>
                  <a:pt x="9613406" y="12327822"/>
                </a:lnTo>
                <a:lnTo>
                  <a:pt x="0" y="12327822"/>
                </a:lnTo>
                <a:lnTo>
                  <a:pt x="0" y="0"/>
                </a:lnTo>
                <a:close/>
              </a:path>
            </a:pathLst>
          </a:custGeom>
          <a:blipFill>
            <a:blip r:embed="rId3">
              <a:alphaModFix amt="7999"/>
            </a:blip>
            <a:stretch>
              <a:fillRect t="-4596" b="-4596"/>
            </a:stretch>
          </a:blipFill>
        </p:spPr>
      </p:sp>
      <p:sp>
        <p:nvSpPr>
          <p:cNvPr id="4" name="Freeform 4"/>
          <p:cNvSpPr/>
          <p:nvPr/>
        </p:nvSpPr>
        <p:spPr>
          <a:xfrm>
            <a:off x="12988736" y="487749"/>
            <a:ext cx="3444761" cy="9453058"/>
          </a:xfrm>
          <a:custGeom>
            <a:avLst/>
            <a:gdLst/>
            <a:ahLst/>
            <a:cxnLst/>
            <a:rect l="l" t="t" r="r" b="b"/>
            <a:pathLst>
              <a:path w="3444761" h="9453058">
                <a:moveTo>
                  <a:pt x="0" y="0"/>
                </a:moveTo>
                <a:lnTo>
                  <a:pt x="3444761" y="0"/>
                </a:lnTo>
                <a:lnTo>
                  <a:pt x="3444761" y="9453058"/>
                </a:lnTo>
                <a:lnTo>
                  <a:pt x="0" y="9453058"/>
                </a:lnTo>
                <a:lnTo>
                  <a:pt x="0" y="0"/>
                </a:lnTo>
                <a:close/>
              </a:path>
            </a:pathLst>
          </a:custGeom>
          <a:blipFill>
            <a:blip r:embed="rId4"/>
            <a:stretch>
              <a:fillRect t="-6410" b="-3877"/>
            </a:stretch>
          </a:blipFill>
        </p:spPr>
      </p:sp>
      <p:grpSp>
        <p:nvGrpSpPr>
          <p:cNvPr id="5" name="Group 5"/>
          <p:cNvGrpSpPr/>
          <p:nvPr/>
        </p:nvGrpSpPr>
        <p:grpSpPr>
          <a:xfrm>
            <a:off x="5207279" y="487749"/>
            <a:ext cx="7096431" cy="1055458"/>
            <a:chOff x="0" y="0"/>
            <a:chExt cx="9461908" cy="1407277"/>
          </a:xfrm>
        </p:grpSpPr>
        <p:grpSp>
          <p:nvGrpSpPr>
            <p:cNvPr id="6" name="Group 6"/>
            <p:cNvGrpSpPr/>
            <p:nvPr/>
          </p:nvGrpSpPr>
          <p:grpSpPr>
            <a:xfrm>
              <a:off x="0" y="0"/>
              <a:ext cx="8846359" cy="1407277"/>
              <a:chOff x="0" y="0"/>
              <a:chExt cx="1815638" cy="288831"/>
            </a:xfrm>
          </p:grpSpPr>
          <p:sp>
            <p:nvSpPr>
              <p:cNvPr id="7" name="Freeform 7"/>
              <p:cNvSpPr/>
              <p:nvPr/>
            </p:nvSpPr>
            <p:spPr>
              <a:xfrm>
                <a:off x="0" y="0"/>
                <a:ext cx="1815638" cy="288831"/>
              </a:xfrm>
              <a:custGeom>
                <a:avLst/>
                <a:gdLst/>
                <a:ahLst/>
                <a:cxnLst/>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sp>
          <p:sp>
            <p:nvSpPr>
              <p:cNvPr id="8" name="TextBox 8"/>
              <p:cNvSpPr txBox="1"/>
              <p:nvPr/>
            </p:nvSpPr>
            <p:spPr>
              <a:xfrm>
                <a:off x="0" y="-38100"/>
                <a:ext cx="1815638" cy="32693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253074">
              <a:off x="322724" y="130600"/>
              <a:ext cx="1887251" cy="1146076"/>
            </a:xfrm>
            <a:custGeom>
              <a:avLst/>
              <a:gdLst/>
              <a:ahLst/>
              <a:cxnLst/>
              <a:rect l="l" t="t" r="r" b="b"/>
              <a:pathLst>
                <a:path w="1887251" h="1146076">
                  <a:moveTo>
                    <a:pt x="0" y="0"/>
                  </a:moveTo>
                  <a:lnTo>
                    <a:pt x="1887251" y="0"/>
                  </a:lnTo>
                  <a:lnTo>
                    <a:pt x="1887251" y="1146076"/>
                  </a:lnTo>
                  <a:lnTo>
                    <a:pt x="0" y="11460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266349" y="199319"/>
              <a:ext cx="8195559" cy="922914"/>
            </a:xfrm>
            <a:prstGeom prst="rect">
              <a:avLst/>
            </a:prstGeom>
          </p:spPr>
          <p:txBody>
            <a:bodyPr lIns="0" tIns="0" rIns="0" bIns="0" rtlCol="0" anchor="t">
              <a:spAutoFit/>
            </a:bodyPr>
            <a:lstStyle/>
            <a:p>
              <a:pPr algn="ctr">
                <a:lnSpc>
                  <a:spcPts val="5753"/>
                </a:lnSpc>
                <a:spcBef>
                  <a:spcPct val="0"/>
                </a:spcBef>
              </a:pPr>
              <a:r>
                <a:rPr lang="en-US" sz="4139" spc="281">
                  <a:solidFill>
                    <a:srgbClr val="096038"/>
                  </a:solidFill>
                  <a:latin typeface="Rokkitt Bold"/>
                </a:rPr>
                <a:t>GÓC TRI THỨC</a:t>
              </a:r>
            </a:p>
          </p:txBody>
        </p:sp>
      </p:grpSp>
      <p:sp>
        <p:nvSpPr>
          <p:cNvPr id="11" name="TextBox 11"/>
          <p:cNvSpPr txBox="1"/>
          <p:nvPr/>
        </p:nvSpPr>
        <p:spPr>
          <a:xfrm>
            <a:off x="1505353" y="2692058"/>
            <a:ext cx="10572640" cy="5006339"/>
          </a:xfrm>
          <a:prstGeom prst="rect">
            <a:avLst/>
          </a:prstGeom>
        </p:spPr>
        <p:txBody>
          <a:bodyPr lIns="0" tIns="0" rIns="0" bIns="0" rtlCol="0" anchor="t">
            <a:spAutoFit/>
          </a:bodyPr>
          <a:lstStyle/>
          <a:p>
            <a:pPr algn="just">
              <a:lnSpc>
                <a:spcPts val="3360"/>
              </a:lnSpc>
            </a:pPr>
            <a:r>
              <a:rPr lang="en-US" sz="2400">
                <a:solidFill>
                  <a:srgbClr val="096038"/>
                </a:solidFill>
                <a:latin typeface="Noto Serif Display"/>
              </a:rPr>
              <a:t>        Hình ảnh và tên gọi Bộ đội Cụ Hồ là hiện tượng rất độc đáo trong lịch sử đấu tranh vũ trang của dân tộc Việt Nam nói chung và văn hóa quân sự Việt Nam nói riêng. Hiếm có dân tộc nào trên thế giới mà nhân dân lấy tên vị lãnh tụ tối cao của mình đặt cho quân đội. Đây vừa là tình cảm, vừa là niềm tin của quần chúng dành cho lực lượng vũ trang. Hiếm có một dân tộc nào mà hình ảnh người lính lại được toàn dân coi đó là hình mẫu của con người trong thời đại mới, để hết lòng tin yêu, quý trọng, động viên mọi thế hệ con cháu kế tiếp và noi theo gương sáng của Bộ đội Cụ Hồ như dân tộc Việt Nam ta. Bộ đội Cụ Hồ là cách gọi rất Việt Nam, thật gần gũi. Bộ đội Cụ Hồ không chỉ là tên gọi trìu mến mà nhân dân dành cho quân đội mà còn là một danh hiệu, một vinh dự lớn đối với những chiến sĩ của Quân đội nhân dân Việt Nam.</a:t>
            </a:r>
          </a:p>
        </p:txBody>
      </p:sp>
      <p:sp>
        <p:nvSpPr>
          <p:cNvPr id="12" name="TextBox 12"/>
          <p:cNvSpPr txBox="1"/>
          <p:nvPr/>
        </p:nvSpPr>
        <p:spPr>
          <a:xfrm>
            <a:off x="7227386" y="8140921"/>
            <a:ext cx="4850606" cy="382268"/>
          </a:xfrm>
          <a:prstGeom prst="rect">
            <a:avLst/>
          </a:prstGeom>
        </p:spPr>
        <p:txBody>
          <a:bodyPr lIns="0" tIns="0" rIns="0" bIns="0" rtlCol="0" anchor="t">
            <a:spAutoFit/>
          </a:bodyPr>
          <a:lstStyle/>
          <a:p>
            <a:pPr algn="ctr">
              <a:lnSpc>
                <a:spcPts val="3080"/>
              </a:lnSpc>
            </a:pPr>
            <a:r>
              <a:rPr lang="en-US" sz="2200">
                <a:solidFill>
                  <a:srgbClr val="096038"/>
                </a:solidFill>
                <a:latin typeface="DejaVu Serif Bold"/>
              </a:rPr>
              <a:t>Nguồn: Thông tấn xã Việt Nam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0" y="0"/>
            <a:ext cx="9613406" cy="12327822"/>
          </a:xfrm>
          <a:custGeom>
            <a:avLst/>
            <a:gdLst/>
            <a:ahLst/>
            <a:cxnLst/>
            <a:rect l="l" t="t" r="r" b="b"/>
            <a:pathLst>
              <a:path w="9613406" h="12327822">
                <a:moveTo>
                  <a:pt x="0" y="0"/>
                </a:moveTo>
                <a:lnTo>
                  <a:pt x="9613406" y="0"/>
                </a:lnTo>
                <a:lnTo>
                  <a:pt x="9613406" y="12327822"/>
                </a:lnTo>
                <a:lnTo>
                  <a:pt x="0" y="12327822"/>
                </a:lnTo>
                <a:lnTo>
                  <a:pt x="0" y="0"/>
                </a:lnTo>
                <a:close/>
              </a:path>
            </a:pathLst>
          </a:custGeom>
          <a:blipFill>
            <a:blip r:embed="rId3">
              <a:alphaModFix amt="7999"/>
            </a:blip>
            <a:stretch>
              <a:fillRect t="-4596" b="-4596"/>
            </a:stretch>
          </a:blipFill>
        </p:spPr>
      </p:sp>
      <p:grpSp>
        <p:nvGrpSpPr>
          <p:cNvPr id="4" name="Group 4"/>
          <p:cNvGrpSpPr/>
          <p:nvPr/>
        </p:nvGrpSpPr>
        <p:grpSpPr>
          <a:xfrm>
            <a:off x="5207279" y="348523"/>
            <a:ext cx="8309578" cy="1194684"/>
            <a:chOff x="0" y="-185635"/>
            <a:chExt cx="9240456" cy="1592912"/>
          </a:xfrm>
        </p:grpSpPr>
        <p:grpSp>
          <p:nvGrpSpPr>
            <p:cNvPr id="5" name="Group 5"/>
            <p:cNvGrpSpPr/>
            <p:nvPr/>
          </p:nvGrpSpPr>
          <p:grpSpPr>
            <a:xfrm>
              <a:off x="0" y="-185635"/>
              <a:ext cx="9240456" cy="1592912"/>
              <a:chOff x="0" y="-38100"/>
              <a:chExt cx="1896523" cy="326931"/>
            </a:xfrm>
          </p:grpSpPr>
          <p:sp>
            <p:nvSpPr>
              <p:cNvPr id="6" name="Freeform 6"/>
              <p:cNvSpPr/>
              <p:nvPr/>
            </p:nvSpPr>
            <p:spPr>
              <a:xfrm>
                <a:off x="0" y="0"/>
                <a:ext cx="1896523" cy="288831"/>
              </a:xfrm>
              <a:custGeom>
                <a:avLst/>
                <a:gdLst/>
                <a:ahLst/>
                <a:cxnLst/>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sp>
          <p:sp>
            <p:nvSpPr>
              <p:cNvPr id="7" name="TextBox 7"/>
              <p:cNvSpPr txBox="1"/>
              <p:nvPr/>
            </p:nvSpPr>
            <p:spPr>
              <a:xfrm>
                <a:off x="0" y="-38100"/>
                <a:ext cx="1815638" cy="326931"/>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21346926">
              <a:off x="322724" y="179539"/>
              <a:ext cx="1887250" cy="1146076"/>
            </a:xfrm>
            <a:custGeom>
              <a:avLst/>
              <a:gdLst/>
              <a:ahLst/>
              <a:cxnLst/>
              <a:rect l="l" t="t" r="r" b="b"/>
              <a:pathLst>
                <a:path w="1887251" h="1146076">
                  <a:moveTo>
                    <a:pt x="0" y="0"/>
                  </a:moveTo>
                  <a:lnTo>
                    <a:pt x="1887251" y="0"/>
                  </a:lnTo>
                  <a:lnTo>
                    <a:pt x="1887251" y="1146076"/>
                  </a:lnTo>
                  <a:lnTo>
                    <a:pt x="0" y="114607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9"/>
            <p:cNvSpPr txBox="1"/>
            <p:nvPr/>
          </p:nvSpPr>
          <p:spPr>
            <a:xfrm>
              <a:off x="2146467" y="256713"/>
              <a:ext cx="7093987" cy="991724"/>
            </a:xfrm>
            <a:prstGeom prst="rect">
              <a:avLst/>
            </a:prstGeom>
          </p:spPr>
          <p:txBody>
            <a:bodyPr wrap="square" lIns="0" tIns="0" rIns="0" bIns="0" rtlCol="0" anchor="t">
              <a:spAutoFit/>
            </a:bodyPr>
            <a:lstStyle/>
            <a:p>
              <a:pPr algn="ctr">
                <a:lnSpc>
                  <a:spcPts val="5753"/>
                </a:lnSpc>
                <a:spcBef>
                  <a:spcPct val="0"/>
                </a:spcBef>
              </a:pPr>
              <a:r>
                <a:rPr lang="en-US" sz="4139" spc="281" dirty="0">
                  <a:solidFill>
                    <a:srgbClr val="096038"/>
                  </a:solidFill>
                  <a:latin typeface="Rokkitt Bold"/>
                </a:rPr>
                <a:t>GÓC </a:t>
              </a:r>
              <a:r>
                <a:rPr lang="en-US" sz="4139" spc="281" dirty="0" smtClean="0">
                  <a:solidFill>
                    <a:srgbClr val="096038"/>
                  </a:solidFill>
                  <a:latin typeface="Rokkitt Bold"/>
                </a:rPr>
                <a:t>TUYÊN TRUYỀN</a:t>
              </a:r>
              <a:endParaRPr lang="en-US" sz="4139" spc="281" dirty="0">
                <a:solidFill>
                  <a:srgbClr val="096038"/>
                </a:solidFill>
                <a:latin typeface="Rokkitt Bold"/>
              </a:endParaRPr>
            </a:p>
          </p:txBody>
        </p:sp>
      </p:grpSp>
      <p:sp>
        <p:nvSpPr>
          <p:cNvPr id="10" name="Freeform 10"/>
          <p:cNvSpPr/>
          <p:nvPr/>
        </p:nvSpPr>
        <p:spPr>
          <a:xfrm>
            <a:off x="9888032" y="2730158"/>
            <a:ext cx="6977677" cy="4404658"/>
          </a:xfrm>
          <a:custGeom>
            <a:avLst/>
            <a:gdLst/>
            <a:ahLst/>
            <a:cxnLst/>
            <a:rect l="l" t="t" r="r" b="b"/>
            <a:pathLst>
              <a:path w="6977677" h="4404658">
                <a:moveTo>
                  <a:pt x="0" y="0"/>
                </a:moveTo>
                <a:lnTo>
                  <a:pt x="6977677" y="0"/>
                </a:lnTo>
                <a:lnTo>
                  <a:pt x="6977677" y="4404659"/>
                </a:lnTo>
                <a:lnTo>
                  <a:pt x="0" y="4404659"/>
                </a:lnTo>
                <a:lnTo>
                  <a:pt x="0" y="0"/>
                </a:lnTo>
                <a:close/>
              </a:path>
            </a:pathLst>
          </a:custGeom>
          <a:blipFill>
            <a:blip r:embed="rId6"/>
            <a:stretch>
              <a:fillRect/>
            </a:stretch>
          </a:blipFill>
        </p:spPr>
      </p:sp>
      <p:sp>
        <p:nvSpPr>
          <p:cNvPr id="11" name="TextBox 11"/>
          <p:cNvSpPr txBox="1"/>
          <p:nvPr/>
        </p:nvSpPr>
        <p:spPr>
          <a:xfrm>
            <a:off x="1313555" y="2951597"/>
            <a:ext cx="6986295" cy="5006339"/>
          </a:xfrm>
          <a:prstGeom prst="rect">
            <a:avLst/>
          </a:prstGeom>
        </p:spPr>
        <p:txBody>
          <a:bodyPr lIns="0" tIns="0" rIns="0" bIns="0" rtlCol="0" anchor="t">
            <a:spAutoFit/>
          </a:bodyPr>
          <a:lstStyle/>
          <a:p>
            <a:pPr algn="just">
              <a:lnSpc>
                <a:spcPts val="3360"/>
              </a:lnSpc>
            </a:pPr>
            <a:r>
              <a:rPr lang="en-US" sz="2400">
                <a:solidFill>
                  <a:srgbClr val="045279"/>
                </a:solidFill>
                <a:latin typeface="Noto Serif Display"/>
              </a:rPr>
              <a:t>        Sáng ngày 23/11/2023, nhân kỷ niệm ngày Di sản văn hóa Việt Nam lần thứ XVIII (23/11/2005 - 23/11/2023), Sở Văn hóa và Thể thao thành phố Hồ Chí Minh và Hội Di sản văn hóa phối hợp tổ chức lễ công bố quyết định xếp hạng di tích, bảo tàng.</a:t>
            </a:r>
          </a:p>
          <a:p>
            <a:pPr algn="just">
              <a:lnSpc>
                <a:spcPts val="3360"/>
              </a:lnSpc>
            </a:pPr>
            <a:r>
              <a:rPr lang="en-US" sz="2400">
                <a:solidFill>
                  <a:srgbClr val="045279"/>
                </a:solidFill>
                <a:latin typeface="Noto Serif Display"/>
              </a:rPr>
              <a:t>      Tại buổi lễ, ban tổ chức đã công bố Quyết định của Ủy ban nhân dân TP Hồ Chí Minh về việc xếp hạng di tích lịch sử-văn hóa, danh lam thắng cảnh cấp thành phố đối với Di tích kiến trúc nghệ thuật Nhà Thiếu nhi TP Hồ Chí Minh.</a:t>
            </a:r>
          </a:p>
          <a:p>
            <a:pPr algn="just">
              <a:lnSpc>
                <a:spcPts val="3360"/>
              </a:lnSpc>
            </a:pPr>
            <a:endParaRPr lang="en-US" sz="2400">
              <a:solidFill>
                <a:srgbClr val="045279"/>
              </a:solidFill>
              <a:latin typeface="Noto Serif Display"/>
            </a:endParaRPr>
          </a:p>
        </p:txBody>
      </p:sp>
      <p:sp>
        <p:nvSpPr>
          <p:cNvPr id="12" name="TextBox 12"/>
          <p:cNvSpPr txBox="1"/>
          <p:nvPr/>
        </p:nvSpPr>
        <p:spPr>
          <a:xfrm>
            <a:off x="9774411" y="7660298"/>
            <a:ext cx="7484889" cy="1044575"/>
          </a:xfrm>
          <a:prstGeom prst="rect">
            <a:avLst/>
          </a:prstGeom>
        </p:spPr>
        <p:txBody>
          <a:bodyPr lIns="0" tIns="0" rIns="0" bIns="0" rtlCol="0" anchor="t">
            <a:spAutoFit/>
          </a:bodyPr>
          <a:lstStyle/>
          <a:p>
            <a:pPr algn="ctr">
              <a:lnSpc>
                <a:spcPts val="2799"/>
              </a:lnSpc>
            </a:pPr>
            <a:r>
              <a:rPr lang="en-US" sz="1999">
                <a:solidFill>
                  <a:srgbClr val="3E82A3"/>
                </a:solidFill>
                <a:latin typeface="Noto Serif Display Italics"/>
              </a:rPr>
              <a:t>Di tích kiến trúc nghệ thuật Nhà Thiếu nhi Thành phố Hồ Chí Minh được xếp hạng Di tích cấp Thành phố </a:t>
            </a:r>
          </a:p>
          <a:p>
            <a:pPr algn="ctr">
              <a:lnSpc>
                <a:spcPts val="2799"/>
              </a:lnSpc>
            </a:pPr>
            <a:r>
              <a:rPr lang="en-US" sz="1999">
                <a:solidFill>
                  <a:srgbClr val="3E82A3"/>
                </a:solidFill>
                <a:latin typeface="Noto Serif Display Italics"/>
              </a:rPr>
              <a:t>(Ảnh: Nhà Thiếu nhi Thành phố)</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sp>
        <p:nvSpPr>
          <p:cNvPr id="3" name="Freeform 3"/>
          <p:cNvSpPr/>
          <p:nvPr/>
        </p:nvSpPr>
        <p:spPr>
          <a:xfrm>
            <a:off x="0" y="0"/>
            <a:ext cx="9401056" cy="12327822"/>
          </a:xfrm>
          <a:custGeom>
            <a:avLst/>
            <a:gdLst/>
            <a:ahLst/>
            <a:cxnLst/>
            <a:rect l="l" t="t" r="r" b="b"/>
            <a:pathLst>
              <a:path w="9401056" h="12327822">
                <a:moveTo>
                  <a:pt x="0" y="0"/>
                </a:moveTo>
                <a:lnTo>
                  <a:pt x="9401056" y="0"/>
                </a:lnTo>
                <a:lnTo>
                  <a:pt x="9401056" y="12327822"/>
                </a:lnTo>
                <a:lnTo>
                  <a:pt x="0" y="12327822"/>
                </a:lnTo>
                <a:lnTo>
                  <a:pt x="0" y="0"/>
                </a:lnTo>
                <a:close/>
              </a:path>
            </a:pathLst>
          </a:custGeom>
          <a:blipFill>
            <a:blip r:embed="rId3">
              <a:alphaModFix amt="7999"/>
            </a:blip>
            <a:stretch>
              <a:fillRect t="-4596" r="-2258" b="-4596"/>
            </a:stretch>
          </a:blipFill>
        </p:spPr>
      </p:sp>
      <p:sp>
        <p:nvSpPr>
          <p:cNvPr id="10" name="TextBox 10"/>
          <p:cNvSpPr txBox="1"/>
          <p:nvPr/>
        </p:nvSpPr>
        <p:spPr>
          <a:xfrm>
            <a:off x="735000" y="3285027"/>
            <a:ext cx="8214188" cy="4747743"/>
          </a:xfrm>
          <a:prstGeom prst="rect">
            <a:avLst/>
          </a:prstGeom>
        </p:spPr>
        <p:txBody>
          <a:bodyPr lIns="0" tIns="0" rIns="0" bIns="0" rtlCol="0" anchor="t">
            <a:spAutoFit/>
          </a:bodyPr>
          <a:lstStyle/>
          <a:p>
            <a:pPr algn="just">
              <a:lnSpc>
                <a:spcPts val="2923"/>
              </a:lnSpc>
            </a:pPr>
            <a:r>
              <a:rPr lang="en-US" sz="2088">
                <a:solidFill>
                  <a:srgbClr val="084C6E"/>
                </a:solidFill>
                <a:latin typeface="Noto Serif Display"/>
              </a:rPr>
              <a:t>      Nhà Thiếu nhi thành phố Hồ Chí Minh thành lập từ ngày 01/6/1975 tại số 55 Nguyễn Đình Chiểu với tên gọi Câu lạc bộ Thiếu nhi, sau này được dời đến số 169 Nam Kỳ Khởi Nghĩa, phường Võ Thị Sáu, quận 3.</a:t>
            </a:r>
          </a:p>
          <a:p>
            <a:pPr algn="just">
              <a:lnSpc>
                <a:spcPts val="2923"/>
              </a:lnSpc>
            </a:pPr>
            <a:r>
              <a:rPr lang="en-US" sz="2088">
                <a:solidFill>
                  <a:srgbClr val="084C6E"/>
                </a:solidFill>
                <a:latin typeface="Noto Serif Display"/>
              </a:rPr>
              <a:t>Ngày 25/8/1976, Thành ủy quyết định giao cho Thành Đoàn tòa nhà nhằm tổ chức các hoạt động văn hóa, thể dục thể thao, khoa học kỹ thuật, vui chơi, giải trí, phát triển năng khiếu và rèn luyện kỹ năng cho thiếu nhi.</a:t>
            </a:r>
          </a:p>
          <a:p>
            <a:pPr algn="just">
              <a:lnSpc>
                <a:spcPts val="2923"/>
              </a:lnSpc>
            </a:pPr>
            <a:r>
              <a:rPr lang="en-US" sz="2088">
                <a:solidFill>
                  <a:srgbClr val="084C6E"/>
                </a:solidFill>
                <a:latin typeface="Noto Serif Display"/>
              </a:rPr>
              <a:t>     Ngày 20/4/1979, Câu lạc bộ Thiếu nhi TP được đổi tên thành Nhà văn hóa Thiếu nhi. Đến ngày 02/8/1986, UBND thành phố Hồ Chí Minh quyết định đổi tên thành Nhà Thiếu nhi thành phố Hồ Chí Minh cho đến nay.</a:t>
            </a:r>
          </a:p>
          <a:p>
            <a:pPr algn="just">
              <a:lnSpc>
                <a:spcPts val="2923"/>
              </a:lnSpc>
            </a:pPr>
            <a:r>
              <a:rPr lang="en-US" sz="2088">
                <a:solidFill>
                  <a:srgbClr val="084C6E"/>
                </a:solidFill>
                <a:latin typeface="Noto Serif Display"/>
              </a:rPr>
              <a:t>  </a:t>
            </a:r>
          </a:p>
        </p:txBody>
      </p:sp>
      <p:sp>
        <p:nvSpPr>
          <p:cNvPr id="11" name="Freeform 11"/>
          <p:cNvSpPr/>
          <p:nvPr/>
        </p:nvSpPr>
        <p:spPr>
          <a:xfrm>
            <a:off x="11077809" y="2990229"/>
            <a:ext cx="5040055" cy="3362437"/>
          </a:xfrm>
          <a:custGeom>
            <a:avLst/>
            <a:gdLst/>
            <a:ahLst/>
            <a:cxnLst/>
            <a:rect l="l" t="t" r="r" b="b"/>
            <a:pathLst>
              <a:path w="5040055" h="3362437">
                <a:moveTo>
                  <a:pt x="0" y="0"/>
                </a:moveTo>
                <a:lnTo>
                  <a:pt x="5040054" y="0"/>
                </a:lnTo>
                <a:lnTo>
                  <a:pt x="5040054" y="3362437"/>
                </a:lnTo>
                <a:lnTo>
                  <a:pt x="0" y="3362437"/>
                </a:lnTo>
                <a:lnTo>
                  <a:pt x="0" y="0"/>
                </a:lnTo>
                <a:close/>
              </a:path>
            </a:pathLst>
          </a:custGeom>
          <a:blipFill>
            <a:blip r:embed="rId4"/>
            <a:stretch>
              <a:fillRect/>
            </a:stretch>
          </a:blipFill>
        </p:spPr>
      </p:sp>
      <p:sp>
        <p:nvSpPr>
          <p:cNvPr id="12" name="TextBox 12"/>
          <p:cNvSpPr txBox="1"/>
          <p:nvPr/>
        </p:nvSpPr>
        <p:spPr>
          <a:xfrm>
            <a:off x="9589811" y="6621926"/>
            <a:ext cx="8016049" cy="3198761"/>
          </a:xfrm>
          <a:prstGeom prst="rect">
            <a:avLst/>
          </a:prstGeom>
        </p:spPr>
        <p:txBody>
          <a:bodyPr lIns="0" tIns="0" rIns="0" bIns="0" rtlCol="0" anchor="t">
            <a:spAutoFit/>
          </a:bodyPr>
          <a:lstStyle/>
          <a:p>
            <a:pPr algn="just">
              <a:lnSpc>
                <a:spcPts val="2853"/>
              </a:lnSpc>
            </a:pPr>
            <a:r>
              <a:rPr lang="en-US" sz="2037">
                <a:solidFill>
                  <a:srgbClr val="084C6E"/>
                </a:solidFill>
                <a:latin typeface="Noto Serif Display"/>
              </a:rPr>
              <a:t>        Năm 2015, tòa nhà Nhà Thiếu nhi TP (nằm trong khuôn viên Nhà Thiếu nhi) được trùng tu theo lối kiến trúc văn hóa Pháp, dành làm nơi trưng bày các hình ảnh, hiện vật gắn với lịch sử và phong trào hoạt động Đội của thành phố Hồ Chí Minh. Từ đây cũng chính thức đổi tên thành nhà truyền thống Đội Thiếu niên tiền phong Hồ Chí Minh. Nhà truyền thống có kiến trúc cổ, là một trong những công trình kiến trúc đủ tiêu chuẩn xếp hạng di tích kiến trúc nghệ thuật cần được bảo tồn.</a:t>
            </a:r>
          </a:p>
          <a:p>
            <a:pPr algn="just">
              <a:lnSpc>
                <a:spcPts val="2853"/>
              </a:lnSpc>
            </a:pPr>
            <a:endParaRPr lang="en-US" sz="2037">
              <a:solidFill>
                <a:srgbClr val="084C6E"/>
              </a:solidFill>
              <a:latin typeface="Noto Serif Display"/>
            </a:endParaRPr>
          </a:p>
        </p:txBody>
      </p:sp>
      <p:sp>
        <p:nvSpPr>
          <p:cNvPr id="13" name="TextBox 13"/>
          <p:cNvSpPr txBox="1"/>
          <p:nvPr/>
        </p:nvSpPr>
        <p:spPr>
          <a:xfrm>
            <a:off x="4294873" y="7985145"/>
            <a:ext cx="4184094" cy="349249"/>
          </a:xfrm>
          <a:prstGeom prst="rect">
            <a:avLst/>
          </a:prstGeom>
        </p:spPr>
        <p:txBody>
          <a:bodyPr lIns="0" tIns="0" rIns="0" bIns="0" rtlCol="0" anchor="t">
            <a:spAutoFit/>
          </a:bodyPr>
          <a:lstStyle/>
          <a:p>
            <a:pPr algn="r">
              <a:lnSpc>
                <a:spcPts val="2800"/>
              </a:lnSpc>
            </a:pPr>
            <a:r>
              <a:rPr lang="en-US" sz="2000">
                <a:solidFill>
                  <a:srgbClr val="084C6E"/>
                </a:solidFill>
                <a:latin typeface="Noto Serif Display Bold"/>
              </a:rPr>
              <a:t>Nguồn: Hội đồng Đội Trung ương</a:t>
            </a:r>
          </a:p>
        </p:txBody>
      </p:sp>
      <p:sp>
        <p:nvSpPr>
          <p:cNvPr id="14" name="Freeform 6"/>
          <p:cNvSpPr/>
          <p:nvPr/>
        </p:nvSpPr>
        <p:spPr>
          <a:xfrm>
            <a:off x="5207279" y="487750"/>
            <a:ext cx="8309578" cy="1055457"/>
          </a:xfrm>
          <a:custGeom>
            <a:avLst/>
            <a:gdLst/>
            <a:ahLst/>
            <a:cxnLst/>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sp>
      <p:sp>
        <p:nvSpPr>
          <p:cNvPr id="15" name="Freeform 8"/>
          <p:cNvSpPr/>
          <p:nvPr/>
        </p:nvSpPr>
        <p:spPr>
          <a:xfrm rot="21346926">
            <a:off x="5497492" y="622404"/>
            <a:ext cx="1697130" cy="859557"/>
          </a:xfrm>
          <a:custGeom>
            <a:avLst/>
            <a:gdLst/>
            <a:ahLst/>
            <a:cxnLst/>
            <a:rect l="l" t="t" r="r" b="b"/>
            <a:pathLst>
              <a:path w="1887251" h="1146076">
                <a:moveTo>
                  <a:pt x="0" y="0"/>
                </a:moveTo>
                <a:lnTo>
                  <a:pt x="1887251" y="0"/>
                </a:lnTo>
                <a:lnTo>
                  <a:pt x="1887251" y="1146076"/>
                </a:lnTo>
                <a:lnTo>
                  <a:pt x="0" y="114607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6"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dirty="0">
                <a:solidFill>
                  <a:srgbClr val="096038"/>
                </a:solidFill>
                <a:latin typeface="Rokkitt Bold"/>
              </a:rPr>
              <a:t>GÓC </a:t>
            </a:r>
            <a:r>
              <a:rPr lang="en-US" sz="4139" spc="281" dirty="0" smtClean="0">
                <a:solidFill>
                  <a:srgbClr val="096038"/>
                </a:solidFill>
                <a:latin typeface="Rokkitt Bold"/>
              </a:rPr>
              <a:t>TUYÊN TRUYỀN</a:t>
            </a:r>
            <a:endParaRPr lang="en-US" sz="4139" spc="281" dirty="0">
              <a:solidFill>
                <a:srgbClr val="096038"/>
              </a:solidFill>
              <a:latin typeface="Rokkitt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053" t="-3076" r="-3076" b="-3053"/>
            </a:stretch>
          </a:blipFill>
        </p:spPr>
      </p:sp>
      <p:grpSp>
        <p:nvGrpSpPr>
          <p:cNvPr id="3" name="Group 3"/>
          <p:cNvGrpSpPr/>
          <p:nvPr/>
        </p:nvGrpSpPr>
        <p:grpSpPr>
          <a:xfrm>
            <a:off x="-610736" y="9101865"/>
            <a:ext cx="2609662" cy="1940706"/>
            <a:chOff x="0" y="0"/>
            <a:chExt cx="687318" cy="511133"/>
          </a:xfrm>
        </p:grpSpPr>
        <p:sp>
          <p:nvSpPr>
            <p:cNvPr id="4" name="Freeform 4"/>
            <p:cNvSpPr/>
            <p:nvPr/>
          </p:nvSpPr>
          <p:spPr>
            <a:xfrm>
              <a:off x="0" y="0"/>
              <a:ext cx="687318" cy="511133"/>
            </a:xfrm>
            <a:custGeom>
              <a:avLst/>
              <a:gdLst/>
              <a:ahLst/>
              <a:cxnLst/>
              <a:rect l="l" t="t" r="r" b="b"/>
              <a:pathLst>
                <a:path w="687318" h="511133">
                  <a:moveTo>
                    <a:pt x="255566" y="0"/>
                  </a:moveTo>
                  <a:lnTo>
                    <a:pt x="431752" y="0"/>
                  </a:lnTo>
                  <a:cubicBezTo>
                    <a:pt x="572897" y="0"/>
                    <a:pt x="687318" y="114421"/>
                    <a:pt x="687318" y="255566"/>
                  </a:cubicBezTo>
                  <a:lnTo>
                    <a:pt x="687318" y="255566"/>
                  </a:lnTo>
                  <a:cubicBezTo>
                    <a:pt x="687318" y="396712"/>
                    <a:pt x="572897" y="511133"/>
                    <a:pt x="431752" y="511133"/>
                  </a:cubicBezTo>
                  <a:lnTo>
                    <a:pt x="255566" y="511133"/>
                  </a:lnTo>
                  <a:cubicBezTo>
                    <a:pt x="114421" y="511133"/>
                    <a:pt x="0" y="396712"/>
                    <a:pt x="0" y="255566"/>
                  </a:cubicBezTo>
                  <a:lnTo>
                    <a:pt x="0" y="255566"/>
                  </a:lnTo>
                  <a:cubicBezTo>
                    <a:pt x="0" y="114421"/>
                    <a:pt x="114421" y="0"/>
                    <a:pt x="255566" y="0"/>
                  </a:cubicBezTo>
                  <a:close/>
                </a:path>
              </a:pathLst>
            </a:custGeom>
            <a:solidFill>
              <a:srgbClr val="7CBFDF"/>
            </a:solidFill>
            <a:ln cap="rnd">
              <a:noFill/>
              <a:prstDash val="sysDot"/>
              <a:round/>
            </a:ln>
          </p:spPr>
        </p:sp>
        <p:sp>
          <p:nvSpPr>
            <p:cNvPr id="5" name="TextBox 5"/>
            <p:cNvSpPr txBox="1"/>
            <p:nvPr/>
          </p:nvSpPr>
          <p:spPr>
            <a:xfrm>
              <a:off x="0" y="-38100"/>
              <a:ext cx="687318" cy="54923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6328767" y="0"/>
            <a:ext cx="3504683" cy="1543050"/>
            <a:chOff x="0" y="0"/>
            <a:chExt cx="923044" cy="406400"/>
          </a:xfrm>
        </p:grpSpPr>
        <p:sp>
          <p:nvSpPr>
            <p:cNvPr id="7" name="Freeform 7"/>
            <p:cNvSpPr/>
            <p:nvPr/>
          </p:nvSpPr>
          <p:spPr>
            <a:xfrm>
              <a:off x="0" y="0"/>
              <a:ext cx="923044" cy="406400"/>
            </a:xfrm>
            <a:custGeom>
              <a:avLst/>
              <a:gdLst/>
              <a:ahLst/>
              <a:cxnLst/>
              <a:rect l="l" t="t" r="r" b="b"/>
              <a:pathLst>
                <a:path w="923044" h="406400">
                  <a:moveTo>
                    <a:pt x="719844" y="0"/>
                  </a:moveTo>
                  <a:cubicBezTo>
                    <a:pt x="832068" y="0"/>
                    <a:pt x="923044" y="90976"/>
                    <a:pt x="923044" y="203200"/>
                  </a:cubicBezTo>
                  <a:cubicBezTo>
                    <a:pt x="923044" y="315424"/>
                    <a:pt x="832068" y="406400"/>
                    <a:pt x="719844" y="406400"/>
                  </a:cubicBezTo>
                  <a:lnTo>
                    <a:pt x="203200" y="406400"/>
                  </a:lnTo>
                  <a:cubicBezTo>
                    <a:pt x="90976" y="406400"/>
                    <a:pt x="0" y="315424"/>
                    <a:pt x="0" y="203200"/>
                  </a:cubicBezTo>
                  <a:cubicBezTo>
                    <a:pt x="0" y="90976"/>
                    <a:pt x="90976" y="0"/>
                    <a:pt x="203200" y="0"/>
                  </a:cubicBezTo>
                  <a:close/>
                </a:path>
              </a:pathLst>
            </a:custGeom>
            <a:solidFill>
              <a:srgbClr val="7CBFDF"/>
            </a:solidFill>
          </p:spPr>
        </p:sp>
        <p:sp>
          <p:nvSpPr>
            <p:cNvPr id="8" name="TextBox 8"/>
            <p:cNvSpPr txBox="1"/>
            <p:nvPr/>
          </p:nvSpPr>
          <p:spPr>
            <a:xfrm>
              <a:off x="0" y="-38100"/>
              <a:ext cx="923044" cy="444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37951" y="1556429"/>
            <a:ext cx="17124752" cy="7545437"/>
            <a:chOff x="0" y="0"/>
            <a:chExt cx="4510223" cy="1987275"/>
          </a:xfrm>
        </p:grpSpPr>
        <p:sp>
          <p:nvSpPr>
            <p:cNvPr id="10" name="Freeform 10"/>
            <p:cNvSpPr/>
            <p:nvPr/>
          </p:nvSpPr>
          <p:spPr>
            <a:xfrm>
              <a:off x="0" y="0"/>
              <a:ext cx="4510223" cy="1987276"/>
            </a:xfrm>
            <a:custGeom>
              <a:avLst/>
              <a:gdLst/>
              <a:ahLst/>
              <a:cxnLst/>
              <a:rect l="l" t="t" r="r" b="b"/>
              <a:pathLst>
                <a:path w="4510223" h="1987276">
                  <a:moveTo>
                    <a:pt x="33907" y="0"/>
                  </a:moveTo>
                  <a:lnTo>
                    <a:pt x="4476316" y="0"/>
                  </a:lnTo>
                  <a:cubicBezTo>
                    <a:pt x="4495042" y="0"/>
                    <a:pt x="4510223" y="15181"/>
                    <a:pt x="4510223" y="33907"/>
                  </a:cubicBezTo>
                  <a:lnTo>
                    <a:pt x="4510223" y="1953369"/>
                  </a:lnTo>
                  <a:cubicBezTo>
                    <a:pt x="4510223" y="1962362"/>
                    <a:pt x="4506651" y="1970986"/>
                    <a:pt x="4500292" y="1977345"/>
                  </a:cubicBezTo>
                  <a:cubicBezTo>
                    <a:pt x="4493933" y="1983703"/>
                    <a:pt x="4485309" y="1987276"/>
                    <a:pt x="4476316" y="1987276"/>
                  </a:cubicBezTo>
                  <a:lnTo>
                    <a:pt x="33907" y="1987276"/>
                  </a:lnTo>
                  <a:cubicBezTo>
                    <a:pt x="24914" y="1987276"/>
                    <a:pt x="16290" y="1983703"/>
                    <a:pt x="9931" y="1977345"/>
                  </a:cubicBezTo>
                  <a:cubicBezTo>
                    <a:pt x="3572" y="1970986"/>
                    <a:pt x="0" y="1962362"/>
                    <a:pt x="0" y="1953369"/>
                  </a:cubicBezTo>
                  <a:lnTo>
                    <a:pt x="0" y="33907"/>
                  </a:lnTo>
                  <a:cubicBezTo>
                    <a:pt x="0" y="24914"/>
                    <a:pt x="3572" y="16290"/>
                    <a:pt x="9931" y="9931"/>
                  </a:cubicBezTo>
                  <a:cubicBezTo>
                    <a:pt x="16290" y="3572"/>
                    <a:pt x="24914" y="0"/>
                    <a:pt x="33907" y="0"/>
                  </a:cubicBezTo>
                  <a:close/>
                </a:path>
              </a:pathLst>
            </a:custGeom>
            <a:solidFill>
              <a:srgbClr val="EEF7F7"/>
            </a:solidFill>
          </p:spPr>
        </p:sp>
        <p:sp>
          <p:nvSpPr>
            <p:cNvPr id="11" name="TextBox 11"/>
            <p:cNvSpPr txBox="1"/>
            <p:nvPr/>
          </p:nvSpPr>
          <p:spPr>
            <a:xfrm>
              <a:off x="0" y="-38100"/>
              <a:ext cx="4510223" cy="2025375"/>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5486400" y="7901524"/>
            <a:ext cx="7315200" cy="3346704"/>
          </a:xfrm>
          <a:custGeom>
            <a:avLst/>
            <a:gdLst/>
            <a:ahLst/>
            <a:cxnLst/>
            <a:rect l="l" t="t" r="r" b="b"/>
            <a:pathLst>
              <a:path w="7315200" h="3346704">
                <a:moveTo>
                  <a:pt x="0" y="0"/>
                </a:moveTo>
                <a:lnTo>
                  <a:pt x="7315200" y="0"/>
                </a:lnTo>
                <a:lnTo>
                  <a:pt x="7315200" y="3346704"/>
                </a:lnTo>
                <a:lnTo>
                  <a:pt x="0" y="334670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9" name="Freeform 19"/>
          <p:cNvSpPr/>
          <p:nvPr/>
        </p:nvSpPr>
        <p:spPr>
          <a:xfrm rot="-10800000">
            <a:off x="17024910" y="2662271"/>
            <a:ext cx="1263090" cy="3570571"/>
          </a:xfrm>
          <a:custGeom>
            <a:avLst/>
            <a:gdLst/>
            <a:ahLst/>
            <a:cxnLst/>
            <a:rect l="l" t="t" r="r" b="b"/>
            <a:pathLst>
              <a:path w="1263090" h="3570571">
                <a:moveTo>
                  <a:pt x="0" y="0"/>
                </a:moveTo>
                <a:lnTo>
                  <a:pt x="1263090" y="0"/>
                </a:lnTo>
                <a:lnTo>
                  <a:pt x="1263090" y="3570572"/>
                </a:lnTo>
                <a:lnTo>
                  <a:pt x="0" y="3570572"/>
                </a:lnTo>
                <a:lnTo>
                  <a:pt x="0" y="0"/>
                </a:lnTo>
                <a:close/>
              </a:path>
            </a:pathLst>
          </a:custGeom>
          <a:blipFill>
            <a:blip r:embed="rId5">
              <a:extLst>
                <a:ext uri="{96DAC541-7B7A-43D3-8B79-37D633B846F1}">
                  <asvg:svgBlip xmlns="" xmlns:asvg="http://schemas.microsoft.com/office/drawing/2016/SVG/main" r:embed="rId8"/>
                </a:ext>
              </a:extLst>
            </a:blip>
            <a:stretch>
              <a:fillRect/>
            </a:stretch>
          </a:blipFill>
        </p:spPr>
      </p:sp>
      <p:sp>
        <p:nvSpPr>
          <p:cNvPr id="20" name="Freeform 20"/>
          <p:cNvSpPr/>
          <p:nvPr/>
        </p:nvSpPr>
        <p:spPr>
          <a:xfrm>
            <a:off x="2396678" y="2195344"/>
            <a:ext cx="6179445" cy="6179445"/>
          </a:xfrm>
          <a:custGeom>
            <a:avLst/>
            <a:gdLst/>
            <a:ahLst/>
            <a:cxnLst/>
            <a:rect l="l" t="t" r="r" b="b"/>
            <a:pathLst>
              <a:path w="6179445" h="6179445">
                <a:moveTo>
                  <a:pt x="0" y="0"/>
                </a:moveTo>
                <a:lnTo>
                  <a:pt x="6179444" y="0"/>
                </a:lnTo>
                <a:lnTo>
                  <a:pt x="6179444" y="6179445"/>
                </a:lnTo>
                <a:lnTo>
                  <a:pt x="0" y="6179445"/>
                </a:lnTo>
                <a:lnTo>
                  <a:pt x="0" y="0"/>
                </a:lnTo>
                <a:close/>
              </a:path>
            </a:pathLst>
          </a:custGeom>
          <a:blipFill>
            <a:blip r:embed="rId9"/>
            <a:stretch>
              <a:fillRect/>
            </a:stretch>
          </a:blipFill>
        </p:spPr>
      </p:sp>
      <p:sp>
        <p:nvSpPr>
          <p:cNvPr id="21" name="Freeform 21"/>
          <p:cNvSpPr/>
          <p:nvPr/>
        </p:nvSpPr>
        <p:spPr>
          <a:xfrm>
            <a:off x="9733331" y="2195344"/>
            <a:ext cx="6179445" cy="6179445"/>
          </a:xfrm>
          <a:custGeom>
            <a:avLst/>
            <a:gdLst/>
            <a:ahLst/>
            <a:cxnLst/>
            <a:rect l="l" t="t" r="r" b="b"/>
            <a:pathLst>
              <a:path w="6179445" h="6179445">
                <a:moveTo>
                  <a:pt x="0" y="0"/>
                </a:moveTo>
                <a:lnTo>
                  <a:pt x="6179445" y="0"/>
                </a:lnTo>
                <a:lnTo>
                  <a:pt x="6179445" y="6179445"/>
                </a:lnTo>
                <a:lnTo>
                  <a:pt x="0" y="6179445"/>
                </a:lnTo>
                <a:lnTo>
                  <a:pt x="0" y="0"/>
                </a:lnTo>
                <a:close/>
              </a:path>
            </a:pathLst>
          </a:custGeom>
          <a:blipFill>
            <a:blip r:embed="rId10"/>
            <a:stretch>
              <a:fillRect/>
            </a:stretch>
          </a:blipFill>
        </p:spPr>
      </p:sp>
      <p:sp>
        <p:nvSpPr>
          <p:cNvPr id="22" name="Freeform 6"/>
          <p:cNvSpPr/>
          <p:nvPr/>
        </p:nvSpPr>
        <p:spPr>
          <a:xfrm>
            <a:off x="5207279" y="487750"/>
            <a:ext cx="8309578" cy="1055457"/>
          </a:xfrm>
          <a:custGeom>
            <a:avLst/>
            <a:gdLst/>
            <a:ahLst/>
            <a:cxnLst/>
            <a:rect l="l" t="t" r="r" b="b"/>
            <a:pathLst>
              <a:path w="1815638" h="288831">
                <a:moveTo>
                  <a:pt x="52509" y="0"/>
                </a:moveTo>
                <a:lnTo>
                  <a:pt x="1763129" y="0"/>
                </a:lnTo>
                <a:cubicBezTo>
                  <a:pt x="1777055" y="0"/>
                  <a:pt x="1790411" y="5532"/>
                  <a:pt x="1800258" y="15380"/>
                </a:cubicBezTo>
                <a:cubicBezTo>
                  <a:pt x="1810106" y="25227"/>
                  <a:pt x="1815638" y="38583"/>
                  <a:pt x="1815638" y="52509"/>
                </a:cubicBezTo>
                <a:lnTo>
                  <a:pt x="1815638" y="236322"/>
                </a:lnTo>
                <a:cubicBezTo>
                  <a:pt x="1815638" y="265322"/>
                  <a:pt x="1792129" y="288831"/>
                  <a:pt x="1763129" y="288831"/>
                </a:cubicBezTo>
                <a:lnTo>
                  <a:pt x="52509" y="288831"/>
                </a:lnTo>
                <a:cubicBezTo>
                  <a:pt x="38583" y="288831"/>
                  <a:pt x="25227" y="283299"/>
                  <a:pt x="15380" y="273452"/>
                </a:cubicBezTo>
                <a:cubicBezTo>
                  <a:pt x="5532" y="263604"/>
                  <a:pt x="0" y="250248"/>
                  <a:pt x="0" y="236322"/>
                </a:cubicBezTo>
                <a:lnTo>
                  <a:pt x="0" y="52509"/>
                </a:lnTo>
                <a:cubicBezTo>
                  <a:pt x="0" y="23509"/>
                  <a:pt x="23509" y="0"/>
                  <a:pt x="52509" y="0"/>
                </a:cubicBezTo>
                <a:close/>
              </a:path>
            </a:pathLst>
          </a:custGeom>
          <a:solidFill>
            <a:srgbClr val="FFFFFF"/>
          </a:solidFill>
          <a:ln w="57150" cap="rnd">
            <a:solidFill>
              <a:srgbClr val="096038"/>
            </a:solidFill>
            <a:prstDash val="solid"/>
            <a:round/>
          </a:ln>
        </p:spPr>
      </p:sp>
      <p:sp>
        <p:nvSpPr>
          <p:cNvPr id="23" name="Freeform 8"/>
          <p:cNvSpPr/>
          <p:nvPr/>
        </p:nvSpPr>
        <p:spPr>
          <a:xfrm rot="21346926">
            <a:off x="5497492" y="622404"/>
            <a:ext cx="1697130" cy="859557"/>
          </a:xfrm>
          <a:custGeom>
            <a:avLst/>
            <a:gdLst/>
            <a:ahLst/>
            <a:cxnLst/>
            <a:rect l="l" t="t" r="r" b="b"/>
            <a:pathLst>
              <a:path w="1887251" h="1146076">
                <a:moveTo>
                  <a:pt x="0" y="0"/>
                </a:moveTo>
                <a:lnTo>
                  <a:pt x="1887251" y="0"/>
                </a:lnTo>
                <a:lnTo>
                  <a:pt x="1887251" y="1146076"/>
                </a:lnTo>
                <a:lnTo>
                  <a:pt x="0" y="114607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24" name="TextBox 9"/>
          <p:cNvSpPr txBox="1"/>
          <p:nvPr/>
        </p:nvSpPr>
        <p:spPr>
          <a:xfrm>
            <a:off x="7137512" y="680284"/>
            <a:ext cx="6379343" cy="743793"/>
          </a:xfrm>
          <a:prstGeom prst="rect">
            <a:avLst/>
          </a:prstGeom>
        </p:spPr>
        <p:txBody>
          <a:bodyPr wrap="square" lIns="0" tIns="0" rIns="0" bIns="0" rtlCol="0" anchor="t">
            <a:spAutoFit/>
          </a:bodyPr>
          <a:lstStyle/>
          <a:p>
            <a:pPr algn="ctr">
              <a:lnSpc>
                <a:spcPts val="5753"/>
              </a:lnSpc>
              <a:spcBef>
                <a:spcPct val="0"/>
              </a:spcBef>
            </a:pPr>
            <a:r>
              <a:rPr lang="en-US" sz="4139" spc="281" dirty="0">
                <a:solidFill>
                  <a:srgbClr val="096038"/>
                </a:solidFill>
                <a:latin typeface="Rokkitt Bold"/>
              </a:rPr>
              <a:t>GÓC </a:t>
            </a:r>
            <a:r>
              <a:rPr lang="en-US" sz="4139" spc="281" dirty="0" smtClean="0">
                <a:solidFill>
                  <a:srgbClr val="096038"/>
                </a:solidFill>
                <a:latin typeface="Rokkitt Bold"/>
              </a:rPr>
              <a:t>TUYÊN TRUYỀN</a:t>
            </a:r>
            <a:endParaRPr lang="en-US" sz="4139" spc="281" dirty="0">
              <a:solidFill>
                <a:srgbClr val="096038"/>
              </a:solidFill>
              <a:latin typeface="Rokkit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1395</Words>
  <Application>Microsoft Office PowerPoint</Application>
  <PresentationFormat>Custom</PresentationFormat>
  <Paragraphs>59</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Noto Serif Display Bold</vt:lpstr>
      <vt:lpstr>Faustina</vt:lpstr>
      <vt:lpstr>Calibri</vt:lpstr>
      <vt:lpstr>Bevan</vt:lpstr>
      <vt:lpstr>Rokkitt Bold</vt:lpstr>
      <vt:lpstr>DejaVu Serif Bold</vt:lpstr>
      <vt:lpstr>UTM Avo</vt:lpstr>
      <vt:lpstr>Noto Serif Display</vt:lpstr>
      <vt:lpstr>Noto Serif Display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TÀI LIỆU SINH HOẠT CHI ĐOÀN THÁNG 12</dc:title>
  <dc:creator>bantochuc-kiemtra</dc:creator>
  <cp:lastModifiedBy>Mai Phuong</cp:lastModifiedBy>
  <cp:revision>3</cp:revision>
  <dcterms:created xsi:type="dcterms:W3CDTF">2006-08-16T00:00:00Z</dcterms:created>
  <dcterms:modified xsi:type="dcterms:W3CDTF">2023-12-06T03:48:09Z</dcterms:modified>
  <dc:identifier>DAF0AegCASk</dc:identifier>
</cp:coreProperties>
</file>