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8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66CCFF"/>
    <a:srgbClr val="FF00FF"/>
    <a:srgbClr val="CC00FF"/>
    <a:srgbClr val="FFCCFF"/>
    <a:srgbClr val="00CC66"/>
    <a:srgbClr val="FFCCCC"/>
    <a:srgbClr val="66FF33"/>
    <a:srgbClr val="FFCC66"/>
    <a:srgbClr val="66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1" d="100"/>
          <a:sy n="61" d="100"/>
        </p:scale>
        <p:origin x="1368" y="8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8D85B67-7555-4F75-BE7A-B0F6EFE78178}" type="datetimeFigureOut">
              <a:rPr lang="en-US" smtClean="0"/>
              <a:t>12/6/2023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28540DA-C486-4C00-87E1-76EF6A85CA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94298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8540DA-C486-4C00-87E1-76EF6A85CA86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2834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C6678-E612-4EAE-8893-EDEB37C4E514}" type="datetimeFigureOut">
              <a:rPr lang="en-US" smtClean="0"/>
              <a:pPr/>
              <a:t>12/6/2023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5C59F-0E29-4B01-88FD-AE0ACD67FB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C6678-E612-4EAE-8893-EDEB37C4E514}" type="datetimeFigureOut">
              <a:rPr lang="en-US" smtClean="0"/>
              <a:pPr/>
              <a:t>12/6/2023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5C59F-0E29-4B01-88FD-AE0ACD67FB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C6678-E612-4EAE-8893-EDEB37C4E514}" type="datetimeFigureOut">
              <a:rPr lang="en-US" smtClean="0"/>
              <a:pPr/>
              <a:t>12/6/2023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5C59F-0E29-4B01-88FD-AE0ACD67FB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C6678-E612-4EAE-8893-EDEB37C4E514}" type="datetimeFigureOut">
              <a:rPr lang="en-US" smtClean="0"/>
              <a:pPr/>
              <a:t>12/6/2023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5C59F-0E29-4B01-88FD-AE0ACD67FB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C6678-E612-4EAE-8893-EDEB37C4E514}" type="datetimeFigureOut">
              <a:rPr lang="en-US" smtClean="0"/>
              <a:pPr/>
              <a:t>12/6/2023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5C59F-0E29-4B01-88FD-AE0ACD67FB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C6678-E612-4EAE-8893-EDEB37C4E514}" type="datetimeFigureOut">
              <a:rPr lang="en-US" smtClean="0"/>
              <a:pPr/>
              <a:t>12/6/2023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5C59F-0E29-4B01-88FD-AE0ACD67FB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C6678-E612-4EAE-8893-EDEB37C4E514}" type="datetimeFigureOut">
              <a:rPr lang="en-US" smtClean="0"/>
              <a:pPr/>
              <a:t>12/6/2023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5C59F-0E29-4B01-88FD-AE0ACD67FB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C6678-E612-4EAE-8893-EDEB37C4E514}" type="datetimeFigureOut">
              <a:rPr lang="en-US" smtClean="0"/>
              <a:pPr/>
              <a:t>12/6/2023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5C59F-0E29-4B01-88FD-AE0ACD67FB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C6678-E612-4EAE-8893-EDEB37C4E514}" type="datetimeFigureOut">
              <a:rPr lang="en-US" smtClean="0"/>
              <a:pPr/>
              <a:t>12/6/2023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5C59F-0E29-4B01-88FD-AE0ACD67FB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C6678-E612-4EAE-8893-EDEB37C4E514}" type="datetimeFigureOut">
              <a:rPr lang="en-US" smtClean="0"/>
              <a:pPr/>
              <a:t>12/6/2023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5C59F-0E29-4B01-88FD-AE0ACD67FB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C6678-E612-4EAE-8893-EDEB37C4E514}" type="datetimeFigureOut">
              <a:rPr lang="en-US" smtClean="0"/>
              <a:pPr/>
              <a:t>12/6/2023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5C59F-0E29-4B01-88FD-AE0ACD67FB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BC6678-E612-4EAE-8893-EDEB37C4E514}" type="datetimeFigureOut">
              <a:rPr lang="en-US" smtClean="0"/>
              <a:pPr/>
              <a:t>12/6/2023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05C59F-0E29-4B01-88FD-AE0ACD67FB0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21383730"/>
              </p:ext>
            </p:extLst>
          </p:nvPr>
        </p:nvGraphicFramePr>
        <p:xfrm>
          <a:off x="3184" y="923279"/>
          <a:ext cx="9144000" cy="5950487"/>
        </p:xfrm>
        <a:graphic>
          <a:graphicData uri="http://schemas.openxmlformats.org/drawingml/2006/table">
            <a:tbl>
              <a:tblPr firstRow="1" bandRow="1">
                <a:tableStyleId>{8799B23B-EC83-4686-B30A-512413B5E67A}</a:tableStyleId>
              </a:tblPr>
              <a:tblGrid>
                <a:gridCol w="71375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0754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9516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406562">
                  <a:extLst>
                    <a:ext uri="{9D8B030D-6E8A-4147-A177-3AD203B41FA5}">
                      <a16:colId xmlns:a16="http://schemas.microsoft.com/office/drawing/2014/main" val="1122545458"/>
                    </a:ext>
                  </a:extLst>
                </a:gridCol>
                <a:gridCol w="115877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36220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548332">
                <a:tc>
                  <a:txBody>
                    <a:bodyPr/>
                    <a:lstStyle/>
                    <a:p>
                      <a:pPr algn="ctr"/>
                      <a:r>
                        <a:rPr lang="en-US" sz="1200" u="none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THỨ</a:t>
                      </a:r>
                      <a:endParaRPr lang="en-US" sz="1200" u="none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solidFill>
                      <a:schemeClr val="accent2">
                        <a:lumMod val="60000"/>
                        <a:lumOff val="40000"/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u="none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NGÀY</a:t>
                      </a:r>
                      <a:r>
                        <a:rPr lang="en-US" sz="1200" u="none" baseline="0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lang="en-US" sz="1200" u="none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solidFill>
                      <a:schemeClr val="accent2">
                        <a:lumMod val="60000"/>
                        <a:lumOff val="40000"/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u="none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CANH</a:t>
                      </a:r>
                    </a:p>
                  </a:txBody>
                  <a:tcPr anchor="ctr">
                    <a:solidFill>
                      <a:schemeClr val="accent2">
                        <a:lumMod val="60000"/>
                        <a:lumOff val="40000"/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u="none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MẶN</a:t>
                      </a:r>
                      <a:endParaRPr lang="en-US" sz="1200" u="none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solidFill>
                      <a:schemeClr val="accent2">
                        <a:lumMod val="60000"/>
                        <a:lumOff val="40000"/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u="none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TRÁNG</a:t>
                      </a:r>
                      <a:r>
                        <a:rPr lang="en-US" sz="1200" u="none" baseline="0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MIỆNG</a:t>
                      </a:r>
                      <a:endParaRPr lang="en-US" sz="1200" u="none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solidFill>
                      <a:schemeClr val="accent2">
                        <a:lumMod val="60000"/>
                        <a:lumOff val="40000"/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u="none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XẾ</a:t>
                      </a:r>
                      <a:endParaRPr lang="en-US" sz="1200" u="none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solidFill>
                      <a:schemeClr val="accent2">
                        <a:lumMod val="60000"/>
                        <a:lumOff val="40000"/>
                        <a:alpha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65301">
                <a:tc>
                  <a:txBody>
                    <a:bodyPr/>
                    <a:lstStyle/>
                    <a:p>
                      <a:pPr algn="ctr"/>
                      <a:r>
                        <a:rPr lang="vi-VN" sz="1200" b="1" u="none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HAI</a:t>
                      </a:r>
                      <a:endParaRPr lang="en-US" sz="1200" b="1" u="none" kern="12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27/11/2023</a:t>
                      </a: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kern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en-US" sz="1200" kern="120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Cải bó xôi nấu tôm</a:t>
                      </a:r>
                      <a:endParaRPr lang="en-GB" sz="1200" kern="120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endParaRPr lang="en-GB" sz="1200" kern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kern="120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 Nhóm Thỏ ngọc: Cháo tôm, cải bó xôi</a:t>
                      </a:r>
                      <a:endParaRPr lang="en-GB" sz="1200" kern="120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en-US" sz="1200" kern="120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 Mặn: Thịt kho trứng gà </a:t>
                      </a:r>
                      <a:endParaRPr lang="en-GB" sz="1200" kern="120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endParaRPr lang="en-GB" sz="1200" kern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Dưa hấu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148590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R="148590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Cháo gà, cà rốt 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R="148590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Phở gà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Sữa Ussure gold A+ (NT+ MG)  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26973712"/>
                  </a:ext>
                </a:extLst>
              </a:tr>
              <a:tr h="1094040">
                <a:tc>
                  <a:txBody>
                    <a:bodyPr/>
                    <a:lstStyle/>
                    <a:p>
                      <a:pPr algn="ctr"/>
                      <a:r>
                        <a:rPr lang="vi-VN" sz="1200" b="1" u="none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BA</a:t>
                      </a:r>
                      <a:endParaRPr lang="en-US" sz="1200" b="1" u="none" kern="12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9BBB59">
                              <a:lumMod val="75000"/>
                            </a:srgbClr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28/11/2023</a:t>
                      </a: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9BBB59">
                            <a:lumMod val="75000"/>
                          </a:srgbClr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200" kern="120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1200" kern="120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en-US" sz="1200" kern="120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Cà chua, trứng nấu thịt nạc</a:t>
                      </a:r>
                      <a:endParaRPr lang="en-GB" sz="1200" kern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kern="120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 Nhóm Thỏ ngọc: Cháo thịt nạc</a:t>
                      </a:r>
                      <a:endParaRPr lang="en-GB" sz="1200" kern="120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en-US" sz="1200" kern="120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 Mặn: Mực xào cà ri    </a:t>
                      </a:r>
                      <a:endParaRPr lang="en-GB" sz="1200" kern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Mận - chuối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148590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R="148590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Cháo ếch bí đỏ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R="148590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Cháo ếch bí đỏ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Sữa Ussure gold A+ (NT+ MG)  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01529793"/>
                  </a:ext>
                </a:extLst>
              </a:tr>
              <a:tr h="1065301">
                <a:tc>
                  <a:txBody>
                    <a:bodyPr/>
                    <a:lstStyle/>
                    <a:p>
                      <a:pPr algn="ctr"/>
                      <a:r>
                        <a:rPr lang="en-US" sz="1200" b="1" u="none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TƯ</a:t>
                      </a:r>
                    </a:p>
                  </a:txBody>
                  <a:tcPr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9BBB59">
                              <a:lumMod val="75000"/>
                            </a:srgbClr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29/11/2023</a:t>
                      </a: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9BBB59">
                            <a:lumMod val="75000"/>
                          </a:srgbClr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kern="120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Cải thảo nấu mực   </a:t>
                      </a:r>
                      <a:endParaRPr lang="en-GB" sz="1200" kern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kern="120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 Nhóm Thỏ ngọc: Cháo thịt gà, cà rốt</a:t>
                      </a:r>
                      <a:endParaRPr lang="en-GB" sz="1200" kern="120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en-US" sz="1200" kern="120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 Mặn: Thịt gà nấu la gu </a:t>
                      </a:r>
                      <a:endParaRPr lang="en-GB" sz="1200" kern="120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endParaRPr lang="en-US" sz="12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Thanh long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R="148590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Cháo sườn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R="148590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Bánh đa nấu sườn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Sữa Ussure gold A+ (NT+ MG)  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065301">
                <a:tc>
                  <a:txBody>
                    <a:bodyPr/>
                    <a:lstStyle/>
                    <a:p>
                      <a:pPr algn="ctr"/>
                      <a:r>
                        <a:rPr lang="en-US" sz="1200" b="1" u="none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NĂM</a:t>
                      </a:r>
                      <a:endParaRPr lang="en-US" sz="1200" b="1" u="none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9BBB59">
                              <a:lumMod val="75000"/>
                            </a:srgbClr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30/11/2023</a:t>
                      </a: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9BBB59">
                            <a:lumMod val="75000"/>
                          </a:srgbClr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kern="120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Cải ngọt nấu thịt nạc</a:t>
                      </a:r>
                      <a:endParaRPr lang="en-GB" sz="1200" kern="120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endParaRPr lang="en-US" sz="12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kern="120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 Nhóm Thỏ ngọc: Cháo cá cải ngọt </a:t>
                      </a:r>
                      <a:endParaRPr lang="en-GB" sz="1200" kern="120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en-US" sz="1200" kern="120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 Mặn: Cá Basa sốt cà chua</a:t>
                      </a:r>
                      <a:endParaRPr lang="en-GB" sz="1200" kern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Chuối cau 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Cháo thịt gà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Súp thịt gà, trứng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Sữa Ussure gold A+ (NT+ MG)  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R="148590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112212">
                <a:tc>
                  <a:txBody>
                    <a:bodyPr/>
                    <a:lstStyle/>
                    <a:p>
                      <a:pPr algn="ctr"/>
                      <a:r>
                        <a:rPr lang="en-US" sz="1200" b="1" u="none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SÁU</a:t>
                      </a:r>
                    </a:p>
                  </a:txBody>
                  <a:tcPr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9BBB59">
                              <a:lumMod val="75000"/>
                            </a:srgbClr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1/12/2023</a:t>
                      </a: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9BBB59">
                            <a:lumMod val="75000"/>
                          </a:srgbClr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kern="120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Lơ gim nấu sườn</a:t>
                      </a:r>
                      <a:endParaRPr lang="en-GB" sz="1200" kern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kern="120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 Nhóm Thỏ ngọc: Cháo tôm</a:t>
                      </a:r>
                      <a:endParaRPr lang="en-GB" sz="1200" kern="120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en-US" sz="1200" kern="120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 Mặn: Tôm rim nước dừa </a:t>
                      </a:r>
                      <a:endParaRPr lang="en-GB" sz="1200" kern="120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endParaRPr lang="en-GB" sz="12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Đu đủ 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Cháo thịt nạc, cà rốt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Bánh bông lan cuộn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Sữa Ussure gold A+ (NT)  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Sữa Grow IQ  (MG)  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pic>
        <p:nvPicPr>
          <p:cNvPr id="5" name="Picture 4" descr="logo-truong-be-ngoan-tron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77852" y="40698"/>
            <a:ext cx="931021" cy="850888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295400" y="141808"/>
            <a:ext cx="5865886" cy="64866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i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THỰC ĐƠN </a:t>
            </a:r>
            <a:r>
              <a:rPr lang="vi-VN" sz="2000" b="1" i="1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TUẦN </a:t>
            </a:r>
            <a:r>
              <a:rPr lang="en-GB" sz="2000" b="1" i="1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r>
              <a:rPr lang="vi-VN" sz="2000" b="1" i="1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i="1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THÁNG </a:t>
            </a:r>
            <a:r>
              <a:rPr lang="en-GB" sz="2000" b="1" i="1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11</a:t>
            </a:r>
            <a:endParaRPr lang="en-GB" sz="2000" b="1" i="1" dirty="0" smtClean="0">
              <a:solidFill>
                <a:schemeClr val="tx2">
                  <a:lumMod val="60000"/>
                  <a:lumOff val="4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000" b="1" i="1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000" b="1" i="1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GB" sz="2000" b="1" i="1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27/11 </a:t>
            </a:r>
            <a:r>
              <a:rPr lang="en-US" sz="2000" b="1" i="1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ĐẾN </a:t>
            </a:r>
            <a:r>
              <a:rPr lang="en-US" sz="2000" b="1" i="1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2000" b="1" i="1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/12/</a:t>
            </a:r>
            <a:r>
              <a:rPr lang="vi-VN" sz="2000" b="1" i="1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202</a:t>
            </a:r>
            <a:r>
              <a:rPr lang="en-GB" sz="2000" b="1" i="1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endParaRPr lang="en-US" sz="2000" b="1" i="1" dirty="0">
              <a:solidFill>
                <a:schemeClr val="accent3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26" name="AutoShape 2" descr="D:\Documents\aA-M%E1%BA%A6M 20-21\web tr%C6%B0%E1%BB%9Dng\th%E1%BB%B1c %C4%91%C6%A1n\illustration-stickman-kids-little-chefs-260nw-145485472.webp"/>
          <p:cNvSpPr>
            <a:spLocks noChangeAspect="1" noChangeArrowheads="1"/>
          </p:cNvSpPr>
          <p:nvPr/>
        </p:nvSpPr>
        <p:spPr bwMode="auto">
          <a:xfrm>
            <a:off x="307975" y="-150024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" name="AutoShape 2" descr="Chef kid cooking Royalty Free Vector Image - VectorStock"/>
          <p:cNvSpPr>
            <a:spLocks noChangeAspect="1" noChangeArrowheads="1"/>
          </p:cNvSpPr>
          <p:nvPr/>
        </p:nvSpPr>
        <p:spPr bwMode="auto">
          <a:xfrm>
            <a:off x="460375" y="2376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AutoShape 2" descr="Kid cartoon chef are preparing food Royalty Free Vector"/>
          <p:cNvSpPr>
            <a:spLocks noChangeAspect="1" noChangeArrowheads="1"/>
          </p:cNvSpPr>
          <p:nvPr/>
        </p:nvSpPr>
        <p:spPr bwMode="auto">
          <a:xfrm>
            <a:off x="612775" y="154776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46911" y="2377"/>
            <a:ext cx="792089" cy="8892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234905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1361</TotalTime>
  <Words>127</Words>
  <Application>Microsoft Office PowerPoint</Application>
  <PresentationFormat>On-screen Show (4:3)</PresentationFormat>
  <Paragraphs>73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Times New Roman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HP Ban Tru</dc:creator>
  <cp:lastModifiedBy>mam2bn@outlook.com</cp:lastModifiedBy>
  <cp:revision>123</cp:revision>
  <dcterms:created xsi:type="dcterms:W3CDTF">2020-05-18T06:04:51Z</dcterms:created>
  <dcterms:modified xsi:type="dcterms:W3CDTF">2023-12-06T06:38:57Z</dcterms:modified>
</cp:coreProperties>
</file>