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5" r:id="rId7"/>
    <p:sldId id="266" r:id="rId8"/>
    <p:sldId id="262"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58" autoAdjust="0"/>
    <p:restoredTop sz="94660"/>
  </p:normalViewPr>
  <p:slideViewPr>
    <p:cSldViewPr snapToGrid="0">
      <p:cViewPr varScale="1">
        <p:scale>
          <a:sx n="86" d="100"/>
          <a:sy n="86" d="100"/>
        </p:scale>
        <p:origin x="-78" y="-18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D32AD3-42B2-4A98-AB6A-5D98EF30E2EB}" type="datetimeFigureOut">
              <a:rPr lang="en-US" smtClean="0"/>
              <a:pPr/>
              <a:t>16/10/2024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339902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32AD3-42B2-4A98-AB6A-5D98EF30E2EB}" type="datetimeFigureOut">
              <a:rPr lang="en-US" smtClean="0"/>
              <a:pPr/>
              <a:t>16/10/2024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152782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32AD3-42B2-4A98-AB6A-5D98EF30E2EB}" type="datetimeFigureOut">
              <a:rPr lang="en-US" smtClean="0"/>
              <a:pPr/>
              <a:t>16/10/2024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220284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32AD3-42B2-4A98-AB6A-5D98EF30E2EB}" type="datetimeFigureOut">
              <a:rPr lang="en-US" smtClean="0"/>
              <a:pPr/>
              <a:t>16/10/2024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349874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D32AD3-42B2-4A98-AB6A-5D98EF30E2EB}" type="datetimeFigureOut">
              <a:rPr lang="en-US" smtClean="0"/>
              <a:pPr/>
              <a:t>16/10/2024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22330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D32AD3-42B2-4A98-AB6A-5D98EF30E2EB}" type="datetimeFigureOut">
              <a:rPr lang="en-US" smtClean="0"/>
              <a:pPr/>
              <a:t>16/10/2024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205749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D32AD3-42B2-4A98-AB6A-5D98EF30E2EB}" type="datetimeFigureOut">
              <a:rPr lang="en-US" smtClean="0"/>
              <a:pPr/>
              <a:t>16/10/2024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419244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D32AD3-42B2-4A98-AB6A-5D98EF30E2EB}" type="datetimeFigureOut">
              <a:rPr lang="en-US" smtClean="0"/>
              <a:pPr/>
              <a:t>16/10/2024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34881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32AD3-42B2-4A98-AB6A-5D98EF30E2EB}" type="datetimeFigureOut">
              <a:rPr lang="en-US" smtClean="0"/>
              <a:pPr/>
              <a:t>16/10/2024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303696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D32AD3-42B2-4A98-AB6A-5D98EF30E2EB}" type="datetimeFigureOut">
              <a:rPr lang="en-US" smtClean="0"/>
              <a:pPr/>
              <a:t>16/10/2024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367191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D32AD3-42B2-4A98-AB6A-5D98EF30E2EB}" type="datetimeFigureOut">
              <a:rPr lang="en-US" smtClean="0"/>
              <a:pPr/>
              <a:t>16/10/2024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422453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32AD3-42B2-4A98-AB6A-5D98EF30E2EB}" type="datetimeFigureOut">
              <a:rPr lang="en-US" smtClean="0"/>
              <a:pPr/>
              <a:t>16/10/2024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3410002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1"/>
          </a:xfrm>
          <a:prstGeom prst="rect">
            <a:avLst/>
          </a:prstGeom>
        </p:spPr>
      </p:pic>
      <p:sp>
        <p:nvSpPr>
          <p:cNvPr id="8" name="Rounded Rectangle 7"/>
          <p:cNvSpPr/>
          <p:nvPr/>
        </p:nvSpPr>
        <p:spPr>
          <a:xfrm>
            <a:off x="154236" y="176269"/>
            <a:ext cx="11666863" cy="3172857"/>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latin typeface="Times New Roman" pitchFamily="18" charset="0"/>
                <a:cs typeface="Times New Roman" pitchFamily="18" charset="0"/>
              </a:rPr>
              <a:t>TẬP THỂ TRƯỜNG MẪU GIÁO HOA PHƯỢNG</a:t>
            </a:r>
            <a:r>
              <a:rPr lang="vi-VN" sz="4800" dirty="0" smtClean="0">
                <a:solidFill>
                  <a:srgbClr val="FF0000"/>
                </a:solidFill>
                <a:latin typeface="Times New Roman" pitchFamily="18" charset="0"/>
                <a:cs typeface="Times New Roman" pitchFamily="18" charset="0"/>
              </a:rPr>
              <a:t> TÍCH CỰC HƯỞNG ỨNG NGÀY PHÁP LUẬT 09-11-2024</a:t>
            </a:r>
            <a:endParaRPr lang="en-US" sz="4800" dirty="0">
              <a:solidFill>
                <a:srgbClr val="FF0000"/>
              </a:solidFill>
              <a:latin typeface="Times New Roman" pitchFamily="18" charset="0"/>
              <a:cs typeface="Times New Roman" pitchFamily="18" charset="0"/>
            </a:endParaRPr>
          </a:p>
        </p:txBody>
      </p:sp>
      <p:pic>
        <p:nvPicPr>
          <p:cNvPr id="2" name="Picture 2" descr="https://thanuyen.laichau.gov.vn/uploads/news/2021_11/1.jpg"/>
          <p:cNvPicPr>
            <a:picLocks noChangeAspect="1" noChangeArrowheads="1"/>
          </p:cNvPicPr>
          <p:nvPr/>
        </p:nvPicPr>
        <p:blipFill>
          <a:blip r:embed="rId3"/>
          <a:srcRect/>
          <a:stretch>
            <a:fillRect/>
          </a:stretch>
        </p:blipFill>
        <p:spPr bwMode="auto">
          <a:xfrm>
            <a:off x="749147" y="3415229"/>
            <a:ext cx="10300771" cy="3442771"/>
          </a:xfrm>
          <a:prstGeom prst="rect">
            <a:avLst/>
          </a:prstGeom>
          <a:noFill/>
        </p:spPr>
      </p:pic>
    </p:spTree>
    <p:extLst>
      <p:ext uri="{BB962C8B-B14F-4D97-AF65-F5344CB8AC3E}">
        <p14:creationId xmlns="" xmlns:p14="http://schemas.microsoft.com/office/powerpoint/2010/main" val="3716315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594"/>
            <a:ext cx="12193057" cy="6858594"/>
          </a:xfrm>
          <a:prstGeom prst="rect">
            <a:avLst/>
          </a:prstGeom>
        </p:spPr>
      </p:pic>
      <p:sp>
        <p:nvSpPr>
          <p:cNvPr id="6" name="Rectangle 5"/>
          <p:cNvSpPr/>
          <p:nvPr/>
        </p:nvSpPr>
        <p:spPr>
          <a:xfrm>
            <a:off x="220337" y="462708"/>
            <a:ext cx="7381302" cy="6124754"/>
          </a:xfrm>
          <a:prstGeom prst="rect">
            <a:avLst/>
          </a:prstGeom>
        </p:spPr>
        <p:txBody>
          <a:bodyPr wrap="square">
            <a:spAutoFit/>
          </a:bodyPr>
          <a:lstStyle/>
          <a:p>
            <a:r>
              <a:rPr lang="en-US" sz="2800" dirty="0" err="1" smtClean="0">
                <a:latin typeface="Times New Roman" pitchFamily="18" charset="0"/>
                <a:cs typeface="Times New Roman" pitchFamily="18" charset="0"/>
              </a:rPr>
              <a:t>Ngày</a:t>
            </a:r>
            <a:r>
              <a:rPr lang="en-US" sz="2800" dirty="0" smtClean="0">
                <a:latin typeface="Times New Roman" pitchFamily="18" charset="0"/>
                <a:cs typeface="Times New Roman" pitchFamily="18" charset="0"/>
              </a:rPr>
              <a:t> 9 </a:t>
            </a:r>
            <a:r>
              <a:rPr lang="en-US" sz="2800" dirty="0" err="1" smtClean="0">
                <a:latin typeface="Times New Roman" pitchFamily="18" charset="0"/>
                <a:cs typeface="Times New Roman" pitchFamily="18" charset="0"/>
              </a:rPr>
              <a:t>tháng</a:t>
            </a:r>
            <a:r>
              <a:rPr lang="en-US" sz="2800" dirty="0" smtClean="0">
                <a:latin typeface="Times New Roman" pitchFamily="18" charset="0"/>
                <a:cs typeface="Times New Roman" pitchFamily="18" charset="0"/>
              </a:rPr>
              <a:t> 11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1946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thiêng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hòa</a:t>
            </a:r>
            <a:r>
              <a:rPr lang="en-US" sz="2800" dirty="0" smtClean="0">
                <a:latin typeface="Times New Roman" pitchFamily="18" charset="0"/>
                <a:cs typeface="Times New Roman" pitchFamily="18" charset="0"/>
              </a:rPr>
              <a:t>, nay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CHXHCN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Khóa</a:t>
            </a:r>
            <a:r>
              <a:rPr lang="en-US" sz="2800" dirty="0" smtClean="0">
                <a:latin typeface="Times New Roman" pitchFamily="18" charset="0"/>
                <a:cs typeface="Times New Roman" pitchFamily="18" charset="0"/>
              </a:rPr>
              <a:t> I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vĩ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lõi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quyền</a:t>
            </a:r>
            <a:r>
              <a:rPr lang="en-US" sz="2800" dirty="0" smtClean="0">
                <a:latin typeface="Times New Roman" pitchFamily="18" charset="0"/>
                <a:cs typeface="Times New Roman" pitchFamily="18" charset="0"/>
              </a:rPr>
              <a:t> XHCN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Đảng</a:t>
            </a:r>
            <a:r>
              <a:rPr lang="en-US" sz="2800" dirty="0" smtClean="0">
                <a:latin typeface="Times New Roman" pitchFamily="18" charset="0"/>
                <a:cs typeface="Times New Roman" pitchFamily="18" charset="0"/>
              </a:rPr>
              <a:t>.</a:t>
            </a:r>
          </a:p>
        </p:txBody>
      </p:sp>
      <p:pic>
        <p:nvPicPr>
          <p:cNvPr id="4100" name="Picture 4" descr="https://o.vdoc.vn/data/image/2023/02/16/ve-tranh-tuyen-truyen-ve-viec-thuc-hien-song-va-lam-viec-theo-hien-phap-va-phap-luat-6.jpg"/>
          <p:cNvPicPr>
            <a:picLocks noChangeAspect="1" noChangeArrowheads="1"/>
          </p:cNvPicPr>
          <p:nvPr/>
        </p:nvPicPr>
        <p:blipFill>
          <a:blip r:embed="rId3"/>
          <a:srcRect/>
          <a:stretch>
            <a:fillRect/>
          </a:stretch>
        </p:blipFill>
        <p:spPr bwMode="auto">
          <a:xfrm>
            <a:off x="7667741" y="2236425"/>
            <a:ext cx="4384712" cy="4401238"/>
          </a:xfrm>
          <a:prstGeom prst="rect">
            <a:avLst/>
          </a:prstGeom>
          <a:noFill/>
        </p:spPr>
      </p:pic>
    </p:spTree>
    <p:extLst>
      <p:ext uri="{BB962C8B-B14F-4D97-AF65-F5344CB8AC3E}">
        <p14:creationId xmlns="" xmlns:p14="http://schemas.microsoft.com/office/powerpoint/2010/main" val="64773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3074" name="Rectangle 2"/>
          <p:cNvSpPr>
            <a:spLocks noChangeArrowheads="1"/>
          </p:cNvSpPr>
          <p:nvPr/>
        </p:nvSpPr>
        <p:spPr bwMode="auto">
          <a:xfrm>
            <a:off x="231354" y="187286"/>
            <a:ext cx="89897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Ngày</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9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tháng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11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nghĩa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trọng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mang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tính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biểu</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tượng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sâu</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sắc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đã</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Đảng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lựa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chọn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Ngày</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Cộng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hòa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XHCN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Nam".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Điều</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ghi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nhận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Phổ</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biến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2012,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khẳng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định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trị</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vai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trò</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Hiến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đối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đời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xã</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hội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tỏa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tinh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chủ</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quyền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chấp</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nhắc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nhở</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Hiến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6" name="Picture 4" descr="https://cdn.thuvienphapluat.vn/uploads/tintuc/2023/11/08/ngay-phap-luat-viet-nam.png"/>
          <p:cNvPicPr>
            <a:picLocks noChangeAspect="1" noChangeArrowheads="1"/>
          </p:cNvPicPr>
          <p:nvPr/>
        </p:nvPicPr>
        <p:blipFill>
          <a:blip r:embed="rId3"/>
          <a:srcRect/>
          <a:stretch>
            <a:fillRect/>
          </a:stretch>
        </p:blipFill>
        <p:spPr bwMode="auto">
          <a:xfrm>
            <a:off x="5011259" y="4252512"/>
            <a:ext cx="5212394" cy="2605488"/>
          </a:xfrm>
          <a:prstGeom prst="rect">
            <a:avLst/>
          </a:prstGeom>
          <a:noFill/>
        </p:spPr>
      </p:pic>
    </p:spTree>
    <p:extLst>
      <p:ext uri="{BB962C8B-B14F-4D97-AF65-F5344CB8AC3E}">
        <p14:creationId xmlns="" xmlns:p14="http://schemas.microsoft.com/office/powerpoint/2010/main" val="1669817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57" y="0"/>
            <a:ext cx="12193057" cy="6858594"/>
          </a:xfrm>
          <a:prstGeom prst="rect">
            <a:avLst/>
          </a:prstGeom>
        </p:spPr>
      </p:pic>
      <p:sp>
        <p:nvSpPr>
          <p:cNvPr id="8" name="Rectangle 7"/>
          <p:cNvSpPr/>
          <p:nvPr/>
        </p:nvSpPr>
        <p:spPr>
          <a:xfrm>
            <a:off x="492086" y="1025200"/>
            <a:ext cx="8288357" cy="400110"/>
          </a:xfrm>
          <a:prstGeom prst="rect">
            <a:avLst/>
          </a:prstGeom>
        </p:spPr>
        <p:txBody>
          <a:bodyPr wrap="square">
            <a:spAutoFit/>
          </a:bodyPr>
          <a:lstStyle/>
          <a:p>
            <a:endParaRPr lang="vi-VN" sz="2000" dirty="0">
              <a:latin typeface="Times New Roman" pitchFamily="18" charset="0"/>
              <a:cs typeface="Times New Roman" pitchFamily="18" charset="0"/>
            </a:endParaRPr>
          </a:p>
        </p:txBody>
      </p:sp>
      <p:sp>
        <p:nvSpPr>
          <p:cNvPr id="2049" name="Rectangle 1"/>
          <p:cNvSpPr>
            <a:spLocks noChangeArrowheads="1"/>
          </p:cNvSpPr>
          <p:nvPr/>
        </p:nvSpPr>
        <p:spPr bwMode="auto">
          <a:xfrm>
            <a:off x="462707" y="517792"/>
            <a:ext cx="870332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Ngày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Nam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tổ</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nhằm</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vinh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Hiến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thượng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Hiến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mọi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góp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lối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làm</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Hiến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lập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thói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quen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thực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hiện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ứng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xử</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nâng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nhận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mỗi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qua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hóa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lý</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toàn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xã</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hội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Ngày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Nam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dịp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đánh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đã</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tồn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tại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hạn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chế</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công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tổ</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phổ</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biến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định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hướng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triển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khai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thời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tới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vinh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khen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thưởng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tập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nhân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thành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xuất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sắc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công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này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Bên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cạnh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Ngày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còn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niềm</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tin,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thái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ứng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xử</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phù</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nên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sự</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bền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vững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lập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kỷ</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cương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phép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góp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nâng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hiệu</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tổ</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phổ</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biến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ứng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cầu</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quyền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xã</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hội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nhân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nhân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vì</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nhân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xã</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hội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Nam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giàu</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mạnh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công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minh.</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Ngày</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Cộng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hòa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xã</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hội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Việt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Nam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cũng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thông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điệp</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gửi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đến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nhân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dân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thế</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giới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đầu</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tư</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ngoài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hình</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ảnh</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Việt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Nam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đang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đổi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mới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xây</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dựng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đất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thượng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tôn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Hiến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pháp</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luật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b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076768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6858594"/>
          </a:xfrm>
          <a:prstGeom prst="rect">
            <a:avLst/>
          </a:prstGeom>
        </p:spPr>
      </p:pic>
      <p:sp>
        <p:nvSpPr>
          <p:cNvPr id="5" name="Rectangle 4"/>
          <p:cNvSpPr/>
          <p:nvPr/>
        </p:nvSpPr>
        <p:spPr>
          <a:xfrm>
            <a:off x="220338" y="132846"/>
            <a:ext cx="8813493" cy="3539430"/>
          </a:xfrm>
          <a:prstGeom prst="rect">
            <a:avLst/>
          </a:prstGeom>
        </p:spPr>
        <p:txBody>
          <a:bodyPr wrap="square">
            <a:spAutoFit/>
          </a:bodyPr>
          <a:lstStyle/>
          <a:p>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đích</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vi,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8434" name="Picture 2" descr="https://bvndtp.org.vn/wp-content/uploads/2022/11/ngay-phap-luat-viet-nam-2023.jpg"/>
          <p:cNvPicPr>
            <a:picLocks noChangeAspect="1" noChangeArrowheads="1"/>
          </p:cNvPicPr>
          <p:nvPr/>
        </p:nvPicPr>
        <p:blipFill>
          <a:blip r:embed="rId3"/>
          <a:srcRect/>
          <a:stretch>
            <a:fillRect/>
          </a:stretch>
        </p:blipFill>
        <p:spPr bwMode="auto">
          <a:xfrm>
            <a:off x="300782" y="3767770"/>
            <a:ext cx="11333030" cy="28643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594"/>
            <a:ext cx="12193057" cy="6858594"/>
          </a:xfrm>
          <a:prstGeom prst="rect">
            <a:avLst/>
          </a:prstGeom>
        </p:spPr>
      </p:pic>
      <p:sp>
        <p:nvSpPr>
          <p:cNvPr id="19457" name="Rectangle 1"/>
          <p:cNvSpPr>
            <a:spLocks noChangeArrowheads="1"/>
          </p:cNvSpPr>
          <p:nvPr/>
        </p:nvSpPr>
        <p:spPr bwMode="auto">
          <a:xfrm>
            <a:off x="308471" y="528810"/>
            <a:ext cx="8593157"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Thứ</a:t>
            </a: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nhất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thượng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Hiến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Ngày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tổ</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hằng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nhằm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Hiến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đề</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trị</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Hiến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quyền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thượng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mọi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xã</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hội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nghĩa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mọi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tổ</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nhân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tập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trung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nghiên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cứu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tìm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góp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định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tỏa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sâu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rộng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tất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ngày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đều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Ngày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Thứ</a:t>
            </a: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niềm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tin,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tình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ứng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xử</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định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Hiến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đảm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tắc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minh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bạch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ghi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nhận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vệ</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đảm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quyền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lợi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ích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mỗi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nhân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hòa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loại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lợi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ích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xã</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hội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Ngày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tổ</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nhằm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hiến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niềm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tin,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tình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vi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ứng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xử</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định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hệ</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thống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vệ</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toàn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59" name="Picture 3" descr="https://sinhviendanghoc.lhu.edu.vn/Data/News/537/images/tuyen_truyen/5277678fc45afc56cefab6f4_ei9sb.JPG"/>
          <p:cNvPicPr>
            <a:picLocks noChangeAspect="1" noChangeArrowheads="1"/>
          </p:cNvPicPr>
          <p:nvPr/>
        </p:nvPicPr>
        <p:blipFill>
          <a:blip r:embed="rId3"/>
          <a:srcRect/>
          <a:stretch>
            <a:fillRect/>
          </a:stretch>
        </p:blipFill>
        <p:spPr bwMode="auto">
          <a:xfrm>
            <a:off x="8868578" y="2027104"/>
            <a:ext cx="3323422" cy="455182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5" name="Rectangle 4"/>
          <p:cNvSpPr/>
          <p:nvPr/>
        </p:nvSpPr>
        <p:spPr>
          <a:xfrm>
            <a:off x="220337" y="661012"/>
            <a:ext cx="11754998" cy="5847755"/>
          </a:xfrm>
          <a:prstGeom prst="rect">
            <a:avLst/>
          </a:prstGeom>
        </p:spPr>
        <p:txBody>
          <a:bodyPr wrap="square">
            <a:spAutoFit/>
          </a:bodyPr>
          <a:lstStyle/>
          <a:p>
            <a:r>
              <a:rPr lang="vi-VN" sz="2200" dirty="0" smtClean="0">
                <a:solidFill>
                  <a:srgbClr val="FF0000"/>
                </a:solidFill>
                <a:latin typeface="+mj-lt"/>
              </a:rPr>
              <a:t>Thứ ba, </a:t>
            </a:r>
            <a:r>
              <a:rPr lang="vi-VN" sz="2200" dirty="0" smtClean="0">
                <a:latin typeface="+mj-lt"/>
              </a:rPr>
              <a:t>đề cao giá trị con người, xây dựng nhân cách tạo nên sự bền vững của ý thức pháp luật, của kỷ cương, phép nước: Ngày Pháp luật được tổ chức nhằm đề cao giá trị con người, xây dựng nhân cách; đề cao ý thức làm chủ, tôn trọng kỷ luật, tự do trong khuôn khổ pháp luật; coi trọng các giá trị đạo đức tốt đẹp; ý thức trách nhiệm, nghĩa vụ công dân, lòng yêu nước, xây dựng lối sống, nếp sống văn hoá; bồi dưỡng ý thức và năng lực phát huy giá trị văn hoá dân tộc, tiếp thu tinh hoa văn hoá nhân loại là những điều kiện quan trọng góp phần hình thành con người về mặt tâm hồn, nhân cách, để mỗi con người tự ý thức về mình, về cộng đồng, về dân tộc, về đất nước. Đây chính là yếu tố tạo nên sự bền vững của ý thức pháp luật, của kỷ cương, phép nước.</a:t>
            </a:r>
          </a:p>
          <a:p>
            <a:r>
              <a:rPr lang="vi-VN" sz="2200" dirty="0" smtClean="0">
                <a:solidFill>
                  <a:srgbClr val="FF0000"/>
                </a:solidFill>
                <a:latin typeface="+mj-lt"/>
              </a:rPr>
              <a:t>Thứ tư</a:t>
            </a:r>
            <a:r>
              <a:rPr lang="vi-VN" sz="2200" dirty="0" smtClean="0">
                <a:latin typeface="+mj-lt"/>
              </a:rPr>
              <a:t>, nâng cao hiệu quả xây dựng, phổ biến, giáo dục pháp luật và thi hành pháp luật, đáp ứng yêu cầu xây dựng nhà nước pháp quyền của nhân dân, do nhân dân, vì nhân dân:</a:t>
            </a:r>
          </a:p>
          <a:p>
            <a:r>
              <a:rPr lang="vi-VN" sz="2200" dirty="0" smtClean="0">
                <a:solidFill>
                  <a:srgbClr val="FF0000"/>
                </a:solidFill>
                <a:latin typeface="+mj-lt"/>
              </a:rPr>
              <a:t>Thứ năm</a:t>
            </a:r>
            <a:r>
              <a:rPr lang="vi-VN" sz="2200" dirty="0" smtClean="0">
                <a:latin typeface="+mj-lt"/>
              </a:rPr>
              <a:t>, hướng tới xây dựng nền văn hóa pháp lý: Văn hóa pháp luật rất hiện hữu, được thể hiện hàng ngày ở tất cả các lĩnh vực hoạt động của nhà nước, cá nhân và xã hội, trong nội dung, thực hành, áp dụng Hiến pháp, pháp luật, trong tất cả những vấn đề liên quan đến con người, quyền, tự do, trách nhiệm của con người. Để hình thành nền văn hóa pháp luật, cần phải xây dựng lối sống tôn trọng pháp luật. Lối sống theo pháp luật thể hiện một trạng thái thường xuyên, thường ngày, được tạo lập từ các ứng xử theo pháp luật ở mọi lúc, mọi nơi, mọi hoàn cảnh; không đơn thuần chỉ là một hành động nhất thời mà trở thành thói quen. </a:t>
            </a:r>
            <a:endParaRPr lang="vi-VN" sz="22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6" name="Rectangle 5"/>
          <p:cNvSpPr/>
          <p:nvPr/>
        </p:nvSpPr>
        <p:spPr>
          <a:xfrm>
            <a:off x="143218" y="664810"/>
            <a:ext cx="7623673" cy="5262979"/>
          </a:xfrm>
          <a:prstGeom prst="rect">
            <a:avLst/>
          </a:prstGeom>
        </p:spPr>
        <p:txBody>
          <a:bodyPr wrap="square">
            <a:spAutoFit/>
          </a:bodyPr>
          <a:lstStyle/>
          <a:p>
            <a:r>
              <a:rPr lang="vi-VN" sz="2400" dirty="0" smtClean="0">
                <a:solidFill>
                  <a:srgbClr val="7030A0"/>
                </a:solidFill>
                <a:latin typeface="+mj-lt"/>
              </a:rPr>
              <a:t>Do vậy, Ngày Pháp luật có ý nghĩa giáo dục sâu sắc trong việc đề cao giá trị của pháp luật trong Nhà nước pháp quyền, hướng mọi tổ chức, cá nhân tính tích cực tham gia với hành vi, thái độ xử sự pháp luật đúng đắn, đề cao quyền cũng như trách nhiệm, nghĩa vụ của cá nhân công dân trong học tập, tìm hiểu pháp luật và tự giác chấp hành pháp luật. Qua đó, góp phần nâng cao ý thức và niềm tin pháp luật, từng bước xây dựng và củng cố các giá trị văn hóa pháp lý trong cuộc sống xã hội. Đồng thời, đây còn là mô hình để vận động, khuyến khích, kêu gọi toàn thể nhân dân chung sức, đồng lòng vì sự nghiệp xây dựng và hoàn thiện Nhà nước, phát huy triệt để tinh thần đại đoàn kết toàn dân tộc cùng tích cực hành động vì một Việt Nam dân giàu, nước mạnh, dân chủ, công bằng, văn minh./.</a:t>
            </a:r>
            <a:endParaRPr lang="en-US" sz="2400" dirty="0">
              <a:solidFill>
                <a:srgbClr val="7030A0"/>
              </a:solidFill>
              <a:latin typeface="+mj-lt"/>
            </a:endParaRPr>
          </a:p>
        </p:txBody>
      </p:sp>
      <p:pic>
        <p:nvPicPr>
          <p:cNvPr id="1026" name="Picture 2" descr="https://o.vdoc.vn/data/image/2023/02/16/ve-tranh-tuyen-truyen-ve-viec-thuc-hien-song-va-lam-viec-theo-hien-phap-va-phap-luat-3.jpg"/>
          <p:cNvPicPr>
            <a:picLocks noChangeAspect="1" noChangeArrowheads="1"/>
          </p:cNvPicPr>
          <p:nvPr/>
        </p:nvPicPr>
        <p:blipFill>
          <a:blip r:embed="rId3"/>
          <a:srcRect/>
          <a:stretch>
            <a:fillRect/>
          </a:stretch>
        </p:blipFill>
        <p:spPr bwMode="auto">
          <a:xfrm>
            <a:off x="7700790" y="2192357"/>
            <a:ext cx="4325957" cy="4665643"/>
          </a:xfrm>
          <a:prstGeom prst="rect">
            <a:avLst/>
          </a:prstGeom>
          <a:noFill/>
        </p:spPr>
      </p:pic>
    </p:spTree>
    <p:extLst>
      <p:ext uri="{BB962C8B-B14F-4D97-AF65-F5344CB8AC3E}">
        <p14:creationId xmlns="" xmlns:p14="http://schemas.microsoft.com/office/powerpoint/2010/main" val="2847249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5" name="Rectangle 4"/>
          <p:cNvSpPr/>
          <p:nvPr/>
        </p:nvSpPr>
        <p:spPr>
          <a:xfrm>
            <a:off x="216664" y="3955055"/>
            <a:ext cx="11417148" cy="2246769"/>
          </a:xfrm>
          <a:prstGeom prst="rect">
            <a:avLst/>
          </a:prstGeom>
        </p:spPr>
        <p:txBody>
          <a:bodyPr wrap="square">
            <a:spAutoFit/>
          </a:bodyPr>
          <a:lstStyle/>
          <a:p>
            <a:pPr algn="ctr"/>
            <a:r>
              <a:rPr lang="vi-VN" sz="2800" b="1" dirty="0" smtClean="0">
                <a:solidFill>
                  <a:srgbClr val="00B050"/>
                </a:solidFill>
                <a:latin typeface="+mj-lt"/>
              </a:rPr>
              <a:t>TẬP THỂ TRƯỜNG MẪU GIÁO HOA PHƯỢNG TÍCH CỰC HƯỞNG ỨNG NGÀY PHÁP LUẬT THEO KHẨU HIỆU </a:t>
            </a:r>
          </a:p>
          <a:p>
            <a:pPr algn="ctr"/>
            <a:r>
              <a:rPr lang="vi-VN" sz="2800" b="1" dirty="0" smtClean="0">
                <a:solidFill>
                  <a:srgbClr val="FF0000"/>
                </a:solidFill>
                <a:latin typeface="+mj-lt"/>
              </a:rPr>
              <a:t>“HIỂU BIẾT VÀ CHẤP HÀNH PHÁP LUẬT LÀ BẢO VỆ CHÍNH MÌNH VÀ CỘNG ĐỒNG, VÌ MỘT XÃ HỘI DÂN CHỦ, </a:t>
            </a:r>
          </a:p>
          <a:p>
            <a:pPr algn="ctr"/>
            <a:r>
              <a:rPr lang="vi-VN" sz="2800" b="1" dirty="0" smtClean="0">
                <a:solidFill>
                  <a:srgbClr val="FF0000"/>
                </a:solidFill>
                <a:latin typeface="+mj-lt"/>
              </a:rPr>
              <a:t>CÔNG BẰNG VÀ VĂN MINH”</a:t>
            </a:r>
            <a:endParaRPr lang="en-US" sz="2800" b="1" dirty="0">
              <a:solidFill>
                <a:srgbClr val="FF0000"/>
              </a:solidFill>
              <a:latin typeface="+mj-lt"/>
            </a:endParaRPr>
          </a:p>
        </p:txBody>
      </p:sp>
      <p:pic>
        <p:nvPicPr>
          <p:cNvPr id="22530" name="Picture 2" descr="https://pbgdpl.moj.gov.vn/qt/tintuc/PublishingImages/N%C4%83m%202021/Th%C3%A1ng%2010/m5%20.to.jpg"/>
          <p:cNvPicPr>
            <a:picLocks noChangeAspect="1" noChangeArrowheads="1"/>
          </p:cNvPicPr>
          <p:nvPr/>
        </p:nvPicPr>
        <p:blipFill>
          <a:blip r:embed="rId3"/>
          <a:srcRect b="13320"/>
          <a:stretch>
            <a:fillRect/>
          </a:stretch>
        </p:blipFill>
        <p:spPr bwMode="auto">
          <a:xfrm>
            <a:off x="556405" y="381918"/>
            <a:ext cx="8179971" cy="315449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1581</Words>
  <Application>Microsoft Office PowerPoint</Application>
  <PresentationFormat>Custom</PresentationFormat>
  <Paragraphs>16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welcome</cp:lastModifiedBy>
  <cp:revision>19</cp:revision>
  <dcterms:created xsi:type="dcterms:W3CDTF">2022-09-27T12:58:13Z</dcterms:created>
  <dcterms:modified xsi:type="dcterms:W3CDTF">2024-10-16T15:15:21Z</dcterms:modified>
</cp:coreProperties>
</file>