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2"/>
  </p:handoutMasterIdLst>
  <p:sldIdLst>
    <p:sldId id="256" r:id="rId2"/>
    <p:sldId id="257" r:id="rId3"/>
    <p:sldId id="258" r:id="rId4"/>
    <p:sldId id="259" r:id="rId5"/>
    <p:sldId id="260" r:id="rId6"/>
    <p:sldId id="261" r:id="rId7"/>
    <p:sldId id="262" r:id="rId8"/>
    <p:sldId id="267" r:id="rId9"/>
    <p:sldId id="268" r:id="rId10"/>
    <p:sldId id="266" r:id="rId11"/>
  </p:sldIdLst>
  <p:sldSz cx="18288000" cy="10287000"/>
  <p:notesSz cx="7102475" cy="9388475"/>
  <p:embeddedFontLst>
    <p:embeddedFont>
      <p:font typeface="Noto Sans Bold" charset="0"/>
      <p:regular r:id="rId13"/>
    </p:embeddedFont>
    <p:embeddedFont>
      <p:font typeface="Calibri" pitchFamily="34" charset="0"/>
      <p:regular r:id="rId14"/>
      <p:bold r:id="rId15"/>
      <p:italic r:id="rId16"/>
      <p:boldItalic r:id="rId17"/>
    </p:embeddedFont>
    <p:embeddedFont>
      <p:font typeface="Open Sans" charset="0"/>
      <p:regular r:id="rId18"/>
    </p:embeddedFont>
    <p:embeddedFont>
      <p:font typeface="Dekko" charset="0"/>
      <p:regular r:id="rId19"/>
    </p:embeddedFont>
    <p:embeddedFont>
      <p:font typeface="Century Gothic Paneuropean"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57" d="100"/>
          <a:sy n="57" d="100"/>
        </p:scale>
        <p:origin x="-2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A4D9EC96-DFC7-44E5-B2D4-918EF8447301}" type="datetimeFigureOut">
              <a:rPr lang="en-US" smtClean="0"/>
              <a:pPr/>
              <a:t>11/12/2024</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B0CFB70-6138-4F0F-8EF3-DA2A3313F00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jpe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9.png"/><Relationship Id="rId3" Type="http://schemas.openxmlformats.org/officeDocument/2006/relationships/image" Target="../media/image32.png"/><Relationship Id="rId7" Type="http://schemas.openxmlformats.org/officeDocument/2006/relationships/image" Target="../media/image14.png"/><Relationship Id="rId12" Type="http://schemas.openxmlformats.org/officeDocument/2006/relationships/image" Target="../media/image6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image" Target="../media/image58.svg"/><Relationship Id="rId9" Type="http://schemas.openxmlformats.org/officeDocument/2006/relationships/image" Target="../media/image34.jpeg"/><Relationship Id="rId14" Type="http://schemas.openxmlformats.org/officeDocument/2006/relationships/image" Target="../media/image32.svg"/></Relationships>
</file>

<file path=ppt/slides/_rels/slide2.xml.rels><?xml version="1.0" encoding="UTF-8" standalone="yes"?>
<Relationships xmlns="http://schemas.openxmlformats.org/package/2006/relationships"><Relationship Id="rId13" Type="http://schemas.openxmlformats.org/officeDocument/2006/relationships/hyperlink" Target="https://thuvienphapluat.vn/documents/law.aspx?id=0=RZME5UQTTk&amp;mode=" TargetMode="External"/><Relationship Id="rId3" Type="http://schemas.openxmlformats.org/officeDocument/2006/relationships/image" Target="../media/image15.svg"/><Relationship Id="rId12" Type="http://schemas.openxmlformats.org/officeDocument/2006/relationships/hyperlink" Target="https://thuvienphapluat.vn/documents/law.aspx?id=c=pNNE5qUXTW&amp;mode="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10.svg"/><Relationship Id="rId10" Type="http://schemas.openxmlformats.org/officeDocument/2006/relationships/image" Target="../media/image8.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thuvienphapluat.vn/documents/law.aspx?id=k=prek1qQXTW&amp;mode=" TargetMode="External"/><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hyperlink" Target="https://thuvienphapluat.vn/documents/law.aspx?id=g=RFMU5UTXTl&amp;mode=" TargetMode="External"/><Relationship Id="rId10" Type="http://schemas.openxmlformats.org/officeDocument/2006/relationships/image" Target="../media/image5.png"/><Relationship Id="rId4" Type="http://schemas.openxmlformats.org/officeDocument/2006/relationships/hyperlink" Target="https://thuvienphapluat.vn/documents/law.aspx?id=c=pNNE5qUXTW&amp;mode=" TargetMode="External"/><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13" Type="http://schemas.openxmlformats.org/officeDocument/2006/relationships/hyperlink" Target="https://thuvienphapluat.vn/documents/law.aspx?id=k=pZME5qSXTW&amp;mode=" TargetMode="External"/><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10.svg"/><Relationship Id="rId10" Type="http://schemas.openxmlformats.org/officeDocument/2006/relationships/image" Target="../media/image8.svg"/><Relationship Id="rId4" Type="http://schemas.openxmlformats.org/officeDocument/2006/relationships/image" Target="../media/image5.png"/><Relationship Id="rId14" Type="http://schemas.openxmlformats.org/officeDocument/2006/relationships/hyperlink" Target="https://thuvienphapluat.vn/documents/law.aspx?id=Q=pFMU5EVTTX&amp;mode=" TargetMode="External"/></Relationships>
</file>

<file path=ppt/slides/_rels/slide5.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hyperlink" Target="https://thuvienphapluat.vn/documents/law.aspx?id=U=pZeU16YzTW&amp;mode=" TargetMode="External"/><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30.svg"/><Relationship Id="rId17" Type="http://schemas.openxmlformats.org/officeDocument/2006/relationships/hyperlink" Target="https://thuvienphapluat.vn/documents/law.aspx?id=A=pneU16QTTW&amp;mode=" TargetMode="External"/><Relationship Id="rId2" Type="http://schemas.openxmlformats.org/officeDocument/2006/relationships/image" Target="../media/image15.jpeg"/><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8.png"/><Relationship Id="rId15" Type="http://schemas.openxmlformats.org/officeDocument/2006/relationships/image" Target="../media/image20.png"/><Relationship Id="rId10" Type="http://schemas.openxmlformats.org/officeDocument/2006/relationships/image" Target="../media/image28.svg"/><Relationship Id="rId19" Type="http://schemas.openxmlformats.org/officeDocument/2006/relationships/hyperlink" Target="https://thuvienphapluat.vn/documents/law.aspx?id=g=preU5qRXTX&amp;mode=" TargetMode="External"/><Relationship Id="rId14"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svg"/><Relationship Id="rId3" Type="http://schemas.openxmlformats.org/officeDocument/2006/relationships/image" Target="../media/image21.png"/><Relationship Id="rId7" Type="http://schemas.openxmlformats.org/officeDocument/2006/relationships/image" Target="../media/image23.jpeg"/><Relationship Id="rId12"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32.sv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36.svg"/><Relationship Id="rId9" Type="http://schemas.openxmlformats.org/officeDocument/2006/relationships/hyperlink" Target="https://thuvienphapluat.vn/documents/law.aspx?id=c=pNNE5qUXTW&amp;mode=k=dsbGRWOHW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8.png"/><Relationship Id="rId10" Type="http://schemas.openxmlformats.org/officeDocument/2006/relationships/image" Target="../media/image46.svg"/><Relationship Id="rId4" Type="http://schemas.openxmlformats.org/officeDocument/2006/relationships/image" Target="../media/image27.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thuvienphapluat.vn/documents/law.aspx?id=c=pNNE5qUXTW&amp;mode=gxJodllXNWZNbDYT"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24600" y="-266700"/>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905000" y="0"/>
            <a:ext cx="14455567" cy="8670455"/>
          </a:xfrm>
          <a:custGeom>
            <a:avLst/>
            <a:gdLst/>
            <a:ahLst/>
            <a:cxnLst/>
            <a:rect l="l" t="t" r="r" b="b"/>
            <a:pathLst>
              <a:path w="11537534" h="7908455">
                <a:moveTo>
                  <a:pt x="0" y="0"/>
                </a:moveTo>
                <a:lnTo>
                  <a:pt x="11537534" y="0"/>
                </a:lnTo>
                <a:lnTo>
                  <a:pt x="11537534" y="7908455"/>
                </a:lnTo>
                <a:lnTo>
                  <a:pt x="0" y="79084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flipH="1">
            <a:off x="14478000" y="7277100"/>
            <a:ext cx="3133104" cy="2367738"/>
          </a:xfrm>
          <a:custGeom>
            <a:avLst/>
            <a:gdLst/>
            <a:ahLst/>
            <a:cxnLst/>
            <a:rect l="l" t="t" r="r" b="b"/>
            <a:pathLst>
              <a:path w="3680350" h="2850598">
                <a:moveTo>
                  <a:pt x="3680350" y="0"/>
                </a:moveTo>
                <a:lnTo>
                  <a:pt x="0" y="0"/>
                </a:lnTo>
                <a:lnTo>
                  <a:pt x="0" y="2850598"/>
                </a:lnTo>
                <a:lnTo>
                  <a:pt x="3680350" y="2850598"/>
                </a:lnTo>
                <a:lnTo>
                  <a:pt x="368035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10414307" flipV="1">
            <a:off x="15799923" y="92117"/>
            <a:ext cx="1830828" cy="3299065"/>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847289">
            <a:off x="241801" y="223163"/>
            <a:ext cx="2107200" cy="2243142"/>
          </a:xfrm>
          <a:custGeom>
            <a:avLst/>
            <a:gdLst/>
            <a:ahLst/>
            <a:cxnLst/>
            <a:rect l="l" t="t" r="r" b="b"/>
            <a:pathLst>
              <a:path w="2404542" h="2595997">
                <a:moveTo>
                  <a:pt x="0" y="0"/>
                </a:moveTo>
                <a:lnTo>
                  <a:pt x="2404541" y="0"/>
                </a:lnTo>
                <a:lnTo>
                  <a:pt x="2404541" y="2595997"/>
                </a:lnTo>
                <a:lnTo>
                  <a:pt x="0" y="2595997"/>
                </a:lnTo>
                <a:lnTo>
                  <a:pt x="0" y="0"/>
                </a:lnTo>
                <a:close/>
              </a:path>
            </a:pathLst>
          </a:custGeom>
          <a:blipFill>
            <a:blip r:embed="rId12" cstate="print"/>
            <a:stretch>
              <a:fillRect/>
            </a:stretch>
          </a:blipFill>
        </p:spPr>
      </p:sp>
      <p:sp>
        <p:nvSpPr>
          <p:cNvPr id="14" name="Freeform 14"/>
          <p:cNvSpPr/>
          <p:nvPr/>
        </p:nvSpPr>
        <p:spPr>
          <a:xfrm rot="-5400000">
            <a:off x="13836390" y="374910"/>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5" name="Freeform 15"/>
          <p:cNvSpPr/>
          <p:nvPr/>
        </p:nvSpPr>
        <p:spPr>
          <a:xfrm rot="4981409">
            <a:off x="16175806" y="4711041"/>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6" name="TextBox 16"/>
          <p:cNvSpPr txBox="1"/>
          <p:nvPr/>
        </p:nvSpPr>
        <p:spPr>
          <a:xfrm>
            <a:off x="4199071" y="1831340"/>
            <a:ext cx="10286260" cy="1545295"/>
          </a:xfrm>
          <a:prstGeom prst="rect">
            <a:avLst/>
          </a:prstGeom>
        </p:spPr>
        <p:txBody>
          <a:bodyPr lIns="0" tIns="0" rIns="0" bIns="0" rtlCol="0" anchor="t">
            <a:spAutoFit/>
          </a:bodyPr>
          <a:lstStyle/>
          <a:p>
            <a:pPr algn="ctr">
              <a:lnSpc>
                <a:spcPts val="12880"/>
              </a:lnSpc>
            </a:pPr>
            <a:r>
              <a:rPr lang="en-US" sz="9200" b="1" dirty="0">
                <a:solidFill>
                  <a:srgbClr val="000000"/>
                </a:solidFill>
                <a:latin typeface="Noto Sans Bold"/>
                <a:ea typeface="Noto Sans Bold"/>
                <a:cs typeface="Noto Sans Bold"/>
                <a:sym typeface="Noto Sans Bold"/>
              </a:rPr>
              <a:t> </a:t>
            </a:r>
            <a:endParaRPr lang="en-US" sz="9200" b="1" dirty="0">
              <a:solidFill>
                <a:srgbClr val="FF3131"/>
              </a:solidFill>
              <a:latin typeface="Noto Sans Bold"/>
              <a:ea typeface="Noto Sans Bold"/>
              <a:cs typeface="Noto Sans Bold"/>
              <a:sym typeface="Noto Sans Bold"/>
            </a:endParaRPr>
          </a:p>
        </p:txBody>
      </p:sp>
      <p:sp>
        <p:nvSpPr>
          <p:cNvPr id="11265" name="Rectangle 1"/>
          <p:cNvSpPr>
            <a:spLocks noChangeArrowheads="1"/>
          </p:cNvSpPr>
          <p:nvPr/>
        </p:nvSpPr>
        <p:spPr bwMode="auto">
          <a:xfrm>
            <a:off x="4267200" y="1409700"/>
            <a:ext cx="11963400"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7200" b="1" dirty="0" smtClean="0">
                <a:solidFill>
                  <a:srgbClr val="FF0000"/>
                </a:solidFill>
                <a:latin typeface="Times New Roman" pitchFamily="18" charset="0"/>
                <a:cs typeface="Times New Roman" pitchFamily="18" charset="0"/>
              </a:rPr>
              <a:t>T</a:t>
            </a:r>
            <a:r>
              <a:rPr lang="vi-VN" sz="7200" b="1" dirty="0" smtClean="0">
                <a:solidFill>
                  <a:srgbClr val="FF0000"/>
                </a:solidFill>
                <a:latin typeface="Times New Roman" pitchFamily="18" charset="0"/>
                <a:cs typeface="Times New Roman" pitchFamily="18" charset="0"/>
              </a:rPr>
              <a:t>ổng </a:t>
            </a:r>
            <a:r>
              <a:rPr lang="vi-VN" sz="7200" b="1" dirty="0" smtClean="0">
                <a:solidFill>
                  <a:srgbClr val="FF0000"/>
                </a:solidFill>
                <a:latin typeface="Times New Roman" pitchFamily="18" charset="0"/>
                <a:cs typeface="Times New Roman" pitchFamily="18" charset="0"/>
              </a:rPr>
              <a:t>hợp văn bản hướng dẫn Luật Hôn nhân và gia đình mới nhất</a:t>
            </a:r>
            <a:r>
              <a:rPr lang="vi-VN" sz="7200" b="1" dirty="0" smtClean="0">
                <a:solidFill>
                  <a:srgbClr val="FF0000"/>
                </a:solidFill>
                <a:latin typeface="Times New Roman" pitchFamily="18" charset="0"/>
                <a:cs typeface="Times New Roman" pitchFamily="18" charset="0"/>
              </a:rPr>
              <a:t>?</a:t>
            </a:r>
            <a:endParaRPr lang="en-US" sz="7200" b="1" dirty="0" smtClean="0">
              <a:solidFill>
                <a:srgbClr val="FF0000"/>
              </a:solidFill>
              <a:latin typeface="Times New Roman" pitchFamily="18" charset="0"/>
              <a:cs typeface="Times New Roman" pitchFamily="18" charset="0"/>
            </a:endParaRPr>
          </a:p>
          <a:p>
            <a:pPr algn="ctr"/>
            <a:endParaRPr lang="vi-VN" sz="7200" b="1" dirty="0">
              <a:solidFill>
                <a:srgbClr val="FF0000"/>
              </a:solidFill>
              <a:latin typeface="Times New Roman" pitchFamily="18" charset="0"/>
              <a:cs typeface="Times New Roman" pitchFamily="18" charset="0"/>
            </a:endParaRPr>
          </a:p>
        </p:txBody>
      </p:sp>
      <p:pic>
        <p:nvPicPr>
          <p:cNvPr id="11267" name="Picture 3" descr="https://pdcorel.com/wp-content/uploads/2023/02/46-binh-dang-gioi-pdcorel.com_-1.jpg"/>
          <p:cNvPicPr>
            <a:picLocks noChangeAspect="1" noChangeArrowheads="1"/>
          </p:cNvPicPr>
          <p:nvPr/>
        </p:nvPicPr>
        <p:blipFill>
          <a:blip r:embed="rId15"/>
          <a:srcRect/>
          <a:stretch>
            <a:fillRect/>
          </a:stretch>
        </p:blipFill>
        <p:spPr bwMode="auto">
          <a:xfrm>
            <a:off x="228600" y="5753100"/>
            <a:ext cx="4008753" cy="3829051"/>
          </a:xfrm>
          <a:prstGeom prst="rect">
            <a:avLst/>
          </a:prstGeom>
          <a:noFill/>
        </p:spPr>
      </p:pic>
      <p:pic>
        <p:nvPicPr>
          <p:cNvPr id="18" name="Picture 2" descr="https://cdn.thuvienphapluat.vn//uploads/Hoidapphapluat/2024/NTKL/30112024/luat-hon-nhan-va-gia-dinh.jpg"/>
          <p:cNvPicPr>
            <a:picLocks noChangeAspect="1" noChangeArrowheads="1"/>
          </p:cNvPicPr>
          <p:nvPr/>
        </p:nvPicPr>
        <p:blipFill>
          <a:blip r:embed="rId16"/>
          <a:srcRect/>
          <a:stretch>
            <a:fillRect/>
          </a:stretch>
        </p:blipFill>
        <p:spPr bwMode="auto">
          <a:xfrm>
            <a:off x="4724400" y="4991100"/>
            <a:ext cx="9601200" cy="495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517124"/>
            <a:ext cx="10287000" cy="10804123"/>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8382000" y="-495300"/>
            <a:ext cx="10287000" cy="107823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4" name="Freeform 4"/>
          <p:cNvSpPr/>
          <p:nvPr/>
        </p:nvSpPr>
        <p:spPr>
          <a:xfrm>
            <a:off x="5715000" y="3086100"/>
            <a:ext cx="6683420" cy="3962400"/>
          </a:xfrm>
          <a:custGeom>
            <a:avLst/>
            <a:gdLst/>
            <a:ahLst/>
            <a:cxnLst/>
            <a:rect l="l" t="t" r="r" b="b"/>
            <a:pathLst>
              <a:path w="6683420" h="3753131">
                <a:moveTo>
                  <a:pt x="0" y="0"/>
                </a:moveTo>
                <a:lnTo>
                  <a:pt x="6683420" y="0"/>
                </a:lnTo>
                <a:lnTo>
                  <a:pt x="6683420" y="3753131"/>
                </a:lnTo>
                <a:lnTo>
                  <a:pt x="0" y="37531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6477000" y="3543300"/>
            <a:ext cx="5463380" cy="3068007"/>
          </a:xfrm>
          <a:custGeom>
            <a:avLst/>
            <a:gdLst/>
            <a:ahLst/>
            <a:cxnLst/>
            <a:rect l="l" t="t" r="r" b="b"/>
            <a:pathLst>
              <a:path w="5463380" h="3068007">
                <a:moveTo>
                  <a:pt x="0" y="0"/>
                </a:moveTo>
                <a:lnTo>
                  <a:pt x="5463380" y="0"/>
                </a:lnTo>
                <a:lnTo>
                  <a:pt x="5463380" y="3068007"/>
                </a:lnTo>
                <a:lnTo>
                  <a:pt x="0" y="306800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6629400" y="3695700"/>
            <a:ext cx="4754014" cy="2111637"/>
          </a:xfrm>
          <a:prstGeom prst="rect">
            <a:avLst/>
          </a:prstGeom>
        </p:spPr>
        <p:txBody>
          <a:bodyPr lIns="0" tIns="0" rIns="0" bIns="0" rtlCol="0" anchor="t">
            <a:spAutoFit/>
          </a:bodyPr>
          <a:lstStyle/>
          <a:p>
            <a:pPr algn="ctr">
              <a:lnSpc>
                <a:spcPts val="8490"/>
              </a:lnSpc>
            </a:pPr>
            <a:r>
              <a:rPr lang="en-US" sz="6064" dirty="0">
                <a:solidFill>
                  <a:srgbClr val="8C213E"/>
                </a:solidFill>
                <a:latin typeface="Dekko"/>
                <a:ea typeface="Dekko"/>
                <a:cs typeface="Dekko"/>
                <a:sym typeface="Dekko"/>
              </a:rPr>
              <a:t> CẢM ƠN BẠN ĐÃ THEO DÕI</a:t>
            </a:r>
          </a:p>
        </p:txBody>
      </p:sp>
      <p:sp>
        <p:nvSpPr>
          <p:cNvPr id="7" name="Freeform 7"/>
          <p:cNvSpPr/>
          <p:nvPr/>
        </p:nvSpPr>
        <p:spPr>
          <a:xfrm rot="-5813165">
            <a:off x="-82694" y="-277443"/>
            <a:ext cx="1148839" cy="1926407"/>
          </a:xfrm>
          <a:custGeom>
            <a:avLst/>
            <a:gdLst/>
            <a:ahLst/>
            <a:cxnLst/>
            <a:rect l="l" t="t" r="r" b="b"/>
            <a:pathLst>
              <a:path w="1148839" h="1926407">
                <a:moveTo>
                  <a:pt x="0" y="0"/>
                </a:moveTo>
                <a:lnTo>
                  <a:pt x="1148839" y="0"/>
                </a:lnTo>
                <a:lnTo>
                  <a:pt x="1148839" y="1926407"/>
                </a:lnTo>
                <a:lnTo>
                  <a:pt x="0" y="192640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8" name="Group 8"/>
          <p:cNvGrpSpPr>
            <a:grpSpLocks noChangeAspect="1"/>
          </p:cNvGrpSpPr>
          <p:nvPr/>
        </p:nvGrpSpPr>
        <p:grpSpPr>
          <a:xfrm rot="-849170">
            <a:off x="2986272" y="6300994"/>
            <a:ext cx="2981869" cy="2981702"/>
            <a:chOff x="0" y="0"/>
            <a:chExt cx="6341849" cy="6341495"/>
          </a:xfrm>
        </p:grpSpPr>
        <p:sp>
          <p:nvSpPr>
            <p:cNvPr id="9" name="Freeform 9"/>
            <p:cNvSpPr/>
            <p:nvPr/>
          </p:nvSpPr>
          <p:spPr>
            <a:xfrm>
              <a:off x="349996" y="349492"/>
              <a:ext cx="5641857" cy="5642510"/>
            </a:xfrm>
            <a:custGeom>
              <a:avLst/>
              <a:gdLst/>
              <a:ahLst/>
              <a:cxnLst/>
              <a:rect l="l" t="t" r="r" b="b"/>
              <a:pathLst>
                <a:path w="5641857" h="5642510">
                  <a:moveTo>
                    <a:pt x="5641857" y="1520964"/>
                  </a:moveTo>
                  <a:lnTo>
                    <a:pt x="5387409" y="1520964"/>
                  </a:lnTo>
                  <a:lnTo>
                    <a:pt x="5387409" y="309104"/>
                  </a:lnTo>
                  <a:lnTo>
                    <a:pt x="4149312" y="309104"/>
                  </a:lnTo>
                  <a:lnTo>
                    <a:pt x="4149312" y="0"/>
                  </a:lnTo>
                  <a:lnTo>
                    <a:pt x="1492545" y="0"/>
                  </a:lnTo>
                  <a:lnTo>
                    <a:pt x="1492545" y="309104"/>
                  </a:lnTo>
                  <a:lnTo>
                    <a:pt x="254448" y="309104"/>
                  </a:lnTo>
                  <a:lnTo>
                    <a:pt x="254448" y="1520964"/>
                  </a:lnTo>
                  <a:lnTo>
                    <a:pt x="0" y="1520964"/>
                  </a:lnTo>
                  <a:lnTo>
                    <a:pt x="0" y="4121546"/>
                  </a:lnTo>
                  <a:lnTo>
                    <a:pt x="254448" y="4121546"/>
                  </a:lnTo>
                  <a:lnTo>
                    <a:pt x="254448" y="5333406"/>
                  </a:lnTo>
                  <a:lnTo>
                    <a:pt x="1492545" y="5333406"/>
                  </a:lnTo>
                  <a:lnTo>
                    <a:pt x="1492545" y="5642510"/>
                  </a:lnTo>
                  <a:lnTo>
                    <a:pt x="4149312" y="5642510"/>
                  </a:lnTo>
                  <a:lnTo>
                    <a:pt x="4149312" y="5333406"/>
                  </a:lnTo>
                  <a:lnTo>
                    <a:pt x="5387409" y="5333406"/>
                  </a:lnTo>
                  <a:lnTo>
                    <a:pt x="5387409" y="4121546"/>
                  </a:lnTo>
                  <a:lnTo>
                    <a:pt x="5641857" y="4121546"/>
                  </a:lnTo>
                  <a:close/>
                </a:path>
              </a:pathLst>
            </a:custGeom>
            <a:blipFill>
              <a:blip r:embed="rId9"/>
              <a:stretch>
                <a:fillRect t="-24991" b="-24991"/>
              </a:stretch>
            </a:blipFill>
          </p:spPr>
        </p:sp>
        <p:sp>
          <p:nvSpPr>
            <p:cNvPr id="10" name="Freeform 10"/>
            <p:cNvSpPr/>
            <p:nvPr/>
          </p:nvSpPr>
          <p:spPr>
            <a:xfrm>
              <a:off x="-4076" y="-4253"/>
              <a:ext cx="6350000" cy="6350000"/>
            </a:xfrm>
            <a:custGeom>
              <a:avLst/>
              <a:gdLst/>
              <a:ahLst/>
              <a:cxnLst/>
              <a:rect l="l" t="t" r="r" b="b"/>
              <a:pathLst>
                <a:path w="6350000" h="6350000">
                  <a:moveTo>
                    <a:pt x="0" y="0"/>
                  </a:moveTo>
                  <a:lnTo>
                    <a:pt x="6350000" y="0"/>
                  </a:lnTo>
                  <a:lnTo>
                    <a:pt x="6350000" y="6350001"/>
                  </a:lnTo>
                  <a:lnTo>
                    <a:pt x="0" y="6350001"/>
                  </a:lnTo>
                  <a:close/>
                </a:path>
              </a:pathLst>
            </a:custGeom>
            <a:blipFill>
              <a:blip r:embed="rId10"/>
              <a:stretch>
                <a:fillRect l="-62" r="-62"/>
              </a:stretch>
            </a:blipFill>
          </p:spPr>
        </p:sp>
      </p:grpSp>
      <p:sp>
        <p:nvSpPr>
          <p:cNvPr id="11" name="Freeform 11"/>
          <p:cNvSpPr/>
          <p:nvPr/>
        </p:nvSpPr>
        <p:spPr>
          <a:xfrm>
            <a:off x="15240000" y="8039100"/>
            <a:ext cx="1511176" cy="1368301"/>
          </a:xfrm>
          <a:custGeom>
            <a:avLst/>
            <a:gdLst/>
            <a:ahLst/>
            <a:cxnLst/>
            <a:rect l="l" t="t" r="r" b="b"/>
            <a:pathLst>
              <a:path w="1511176" h="1368301">
                <a:moveTo>
                  <a:pt x="0" y="0"/>
                </a:moveTo>
                <a:lnTo>
                  <a:pt x="1511176" y="0"/>
                </a:lnTo>
                <a:lnTo>
                  <a:pt x="1511176" y="1368301"/>
                </a:lnTo>
                <a:lnTo>
                  <a:pt x="0" y="1368301"/>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sp>
        <p:nvSpPr>
          <p:cNvPr id="12" name="TextBox 12"/>
          <p:cNvSpPr txBox="1"/>
          <p:nvPr/>
        </p:nvSpPr>
        <p:spPr>
          <a:xfrm>
            <a:off x="685800" y="0"/>
            <a:ext cx="17602200" cy="2616101"/>
          </a:xfrm>
          <a:prstGeom prst="rect">
            <a:avLst/>
          </a:prstGeom>
        </p:spPr>
        <p:txBody>
          <a:bodyPr wrap="square" lIns="0" tIns="0" rIns="0" bIns="0" rtlCol="0" anchor="t">
            <a:spAutoFit/>
          </a:bodyPr>
          <a:lstStyle/>
          <a:p>
            <a:pPr indent="914400">
              <a:spcBef>
                <a:spcPts val="600"/>
              </a:spcBef>
              <a:spcAft>
                <a:spcPts val="600"/>
              </a:spcAft>
            </a:pPr>
            <a:r>
              <a:rPr lang="en-US" sz="8800" dirty="0">
                <a:solidFill>
                  <a:srgbClr val="000000"/>
                </a:solidFill>
                <a:latin typeface="Times New Roman" pitchFamily="18" charset="0"/>
                <a:ea typeface="Century Gothic Paneuropean"/>
                <a:cs typeface="Times New Roman" pitchFamily="18" charset="0"/>
                <a:sym typeface="Century Gothic Paneuropean"/>
              </a:rPr>
              <a:t> </a:t>
            </a:r>
            <a:r>
              <a:rPr lang="en-US" sz="7200" b="1" dirty="0" err="1" smtClean="0">
                <a:solidFill>
                  <a:srgbClr val="FF0000"/>
                </a:solidFill>
                <a:latin typeface="Times New Roman" pitchFamily="18" charset="0"/>
                <a:cs typeface="Times New Roman" pitchFamily="18" charset="0"/>
              </a:rPr>
              <a:t>Tập</a:t>
            </a:r>
            <a:r>
              <a:rPr lang="en-US" sz="7200" b="1" dirty="0" smtClean="0">
                <a:solidFill>
                  <a:srgbClr val="FF0000"/>
                </a:solidFill>
                <a:latin typeface="Times New Roman" pitchFamily="18" charset="0"/>
                <a:cs typeface="Times New Roman" pitchFamily="18" charset="0"/>
              </a:rPr>
              <a:t> </a:t>
            </a:r>
            <a:r>
              <a:rPr lang="en-US" sz="7200" b="1" dirty="0" err="1" smtClean="0">
                <a:solidFill>
                  <a:srgbClr val="FF0000"/>
                </a:solidFill>
                <a:latin typeface="Times New Roman" pitchFamily="18" charset="0"/>
                <a:cs typeface="Times New Roman" pitchFamily="18" charset="0"/>
              </a:rPr>
              <a:t>thể</a:t>
            </a:r>
            <a:r>
              <a:rPr lang="en-US" sz="7200" b="1" dirty="0" smtClean="0">
                <a:solidFill>
                  <a:srgbClr val="FF0000"/>
                </a:solidFill>
                <a:latin typeface="Times New Roman" pitchFamily="18" charset="0"/>
                <a:cs typeface="Times New Roman" pitchFamily="18" charset="0"/>
              </a:rPr>
              <a:t> </a:t>
            </a:r>
            <a:r>
              <a:rPr lang="en-US" sz="7200" b="1" dirty="0" err="1" smtClean="0">
                <a:solidFill>
                  <a:srgbClr val="FF0000"/>
                </a:solidFill>
                <a:latin typeface="Times New Roman" pitchFamily="18" charset="0"/>
                <a:cs typeface="Times New Roman" pitchFamily="18" charset="0"/>
              </a:rPr>
              <a:t>trường</a:t>
            </a:r>
            <a:r>
              <a:rPr lang="en-US" sz="7200" b="1" dirty="0" smtClean="0">
                <a:solidFill>
                  <a:srgbClr val="FF0000"/>
                </a:solidFill>
                <a:latin typeface="Times New Roman" pitchFamily="18" charset="0"/>
                <a:cs typeface="Times New Roman" pitchFamily="18" charset="0"/>
              </a:rPr>
              <a:t> </a:t>
            </a:r>
            <a:r>
              <a:rPr lang="en-US" sz="7200" b="1" dirty="0" err="1" smtClean="0">
                <a:solidFill>
                  <a:srgbClr val="FF0000"/>
                </a:solidFill>
                <a:latin typeface="Times New Roman" pitchFamily="18" charset="0"/>
                <a:cs typeface="Times New Roman" pitchFamily="18" charset="0"/>
              </a:rPr>
              <a:t>mẫu</a:t>
            </a:r>
            <a:r>
              <a:rPr lang="en-US" sz="7200" b="1" dirty="0" smtClean="0">
                <a:solidFill>
                  <a:srgbClr val="FF0000"/>
                </a:solidFill>
                <a:latin typeface="Times New Roman" pitchFamily="18" charset="0"/>
                <a:cs typeface="Times New Roman" pitchFamily="18" charset="0"/>
              </a:rPr>
              <a:t> </a:t>
            </a:r>
            <a:r>
              <a:rPr lang="en-US" sz="7200" b="1" dirty="0" err="1" smtClean="0">
                <a:solidFill>
                  <a:srgbClr val="FF0000"/>
                </a:solidFill>
                <a:latin typeface="Times New Roman" pitchFamily="18" charset="0"/>
                <a:cs typeface="Times New Roman" pitchFamily="18" charset="0"/>
              </a:rPr>
              <a:t>giáo</a:t>
            </a:r>
            <a:r>
              <a:rPr lang="en-US" sz="7200" b="1" dirty="0" smtClean="0">
                <a:solidFill>
                  <a:srgbClr val="FF0000"/>
                </a:solidFill>
                <a:latin typeface="Times New Roman" pitchFamily="18" charset="0"/>
                <a:cs typeface="Times New Roman" pitchFamily="18" charset="0"/>
              </a:rPr>
              <a:t> </a:t>
            </a:r>
            <a:r>
              <a:rPr lang="en-US" sz="7200" b="1" dirty="0" err="1" smtClean="0">
                <a:solidFill>
                  <a:srgbClr val="FF0000"/>
                </a:solidFill>
                <a:latin typeface="Times New Roman" pitchFamily="18" charset="0"/>
                <a:cs typeface="Times New Roman" pitchFamily="18" charset="0"/>
              </a:rPr>
              <a:t>hoa</a:t>
            </a:r>
            <a:r>
              <a:rPr lang="en-US" sz="7200" b="1" dirty="0" smtClean="0">
                <a:solidFill>
                  <a:srgbClr val="FF0000"/>
                </a:solidFill>
                <a:latin typeface="Times New Roman" pitchFamily="18" charset="0"/>
                <a:cs typeface="Times New Roman" pitchFamily="18" charset="0"/>
              </a:rPr>
              <a:t> </a:t>
            </a:r>
            <a:r>
              <a:rPr lang="en-US" sz="7200" b="1" dirty="0" err="1" smtClean="0">
                <a:solidFill>
                  <a:srgbClr val="FF0000"/>
                </a:solidFill>
                <a:latin typeface="Times New Roman" pitchFamily="18" charset="0"/>
                <a:cs typeface="Times New Roman" pitchFamily="18" charset="0"/>
              </a:rPr>
              <a:t>phượng</a:t>
            </a:r>
            <a:r>
              <a:rPr lang="en-US" sz="7200" b="1" dirty="0" smtClean="0">
                <a:solidFill>
                  <a:srgbClr val="FF0000"/>
                </a:solidFill>
                <a:latin typeface="Times New Roman" pitchFamily="18" charset="0"/>
                <a:cs typeface="Times New Roman" pitchFamily="18" charset="0"/>
              </a:rPr>
              <a:t> </a:t>
            </a:r>
          </a:p>
          <a:p>
            <a:pPr indent="914400">
              <a:spcBef>
                <a:spcPts val="600"/>
              </a:spcBef>
              <a:spcAft>
                <a:spcPts val="600"/>
              </a:spcAft>
            </a:pPr>
            <a:r>
              <a:rPr lang="en-US" sz="7200" b="1" dirty="0" err="1" smtClean="0">
                <a:solidFill>
                  <a:srgbClr val="FF0000"/>
                </a:solidFill>
                <a:latin typeface="Times New Roman" pitchFamily="18" charset="0"/>
                <a:cs typeface="Times New Roman" pitchFamily="18" charset="0"/>
              </a:rPr>
              <a:t>thực</a:t>
            </a:r>
            <a:r>
              <a:rPr lang="en-US" sz="7200" b="1" dirty="0" smtClean="0">
                <a:solidFill>
                  <a:srgbClr val="FF0000"/>
                </a:solidFill>
                <a:latin typeface="Times New Roman" pitchFamily="18" charset="0"/>
                <a:cs typeface="Times New Roman" pitchFamily="18" charset="0"/>
              </a:rPr>
              <a:t> </a:t>
            </a:r>
            <a:r>
              <a:rPr lang="en-US" sz="7200" b="1" dirty="0" err="1" smtClean="0">
                <a:solidFill>
                  <a:srgbClr val="FF0000"/>
                </a:solidFill>
                <a:latin typeface="Times New Roman" pitchFamily="18" charset="0"/>
                <a:cs typeface="Times New Roman" pitchFamily="18" charset="0"/>
              </a:rPr>
              <a:t>hiện</a:t>
            </a:r>
            <a:r>
              <a:rPr lang="en-US" sz="7200" b="1" dirty="0" smtClean="0">
                <a:solidFill>
                  <a:srgbClr val="FF0000"/>
                </a:solidFill>
                <a:latin typeface="Times New Roman" pitchFamily="18" charset="0"/>
                <a:cs typeface="Times New Roman" pitchFamily="18" charset="0"/>
              </a:rPr>
              <a:t> </a:t>
            </a:r>
            <a:r>
              <a:rPr lang="en-US" sz="7200" b="1" dirty="0" err="1" smtClean="0">
                <a:solidFill>
                  <a:srgbClr val="FF0000"/>
                </a:solidFill>
                <a:latin typeface="Times New Roman" pitchFamily="18" charset="0"/>
                <a:cs typeface="Times New Roman" pitchFamily="18" charset="0"/>
              </a:rPr>
              <a:t>đúng</a:t>
            </a:r>
            <a:r>
              <a:rPr lang="vi-VN" sz="7200" b="1" dirty="0" smtClean="0">
                <a:solidFill>
                  <a:srgbClr val="FF0000"/>
                </a:solidFill>
                <a:latin typeface="Times New Roman" pitchFamily="18" charset="0"/>
                <a:cs typeface="Times New Roman" pitchFamily="18" charset="0"/>
              </a:rPr>
              <a:t> </a:t>
            </a:r>
            <a:r>
              <a:rPr lang="en-US" sz="7200" b="1" dirty="0" smtClean="0">
                <a:solidFill>
                  <a:srgbClr val="FF0000"/>
                </a:solidFill>
                <a:latin typeface="Times New Roman" pitchFamily="18" charset="0"/>
                <a:cs typeface="Times New Roman" pitchFamily="18" charset="0"/>
              </a:rPr>
              <a:t>l</a:t>
            </a:r>
            <a:r>
              <a:rPr lang="vi-VN" sz="7200" b="1" dirty="0" smtClean="0">
                <a:solidFill>
                  <a:srgbClr val="FF0000"/>
                </a:solidFill>
                <a:latin typeface="Times New Roman" pitchFamily="18" charset="0"/>
                <a:cs typeface="Times New Roman" pitchFamily="18" charset="0"/>
              </a:rPr>
              <a:t>uật </a:t>
            </a:r>
            <a:r>
              <a:rPr lang="vi-VN" sz="7200" b="1" dirty="0" smtClean="0">
                <a:solidFill>
                  <a:srgbClr val="FF0000"/>
                </a:solidFill>
                <a:latin typeface="Times New Roman" pitchFamily="18" charset="0"/>
                <a:cs typeface="Times New Roman" pitchFamily="18" charset="0"/>
              </a:rPr>
              <a:t>Hôn nhân và gia đình</a:t>
            </a:r>
            <a:r>
              <a:rPr lang="en-US" sz="7200" b="1" dirty="0" smtClean="0">
                <a:solidFill>
                  <a:srgbClr val="0070C0"/>
                </a:solidFill>
                <a:latin typeface="Times New Roman" pitchFamily="18" charset="0"/>
                <a:cs typeface="Times New Roman" pitchFamily="18" charset="0"/>
              </a:rPr>
              <a:t>  </a:t>
            </a:r>
            <a:endParaRPr lang="en-US" sz="7200" b="1" dirty="0">
              <a:solidFill>
                <a:srgbClr val="0070C0"/>
              </a:solidFill>
              <a:latin typeface="Times New Roman" pitchFamily="18" charset="0"/>
              <a:ea typeface="Century Gothic Paneuropean"/>
              <a:cs typeface="Times New Roman" pitchFamily="18" charset="0"/>
              <a:sym typeface="Century Gothic Paneuropean"/>
            </a:endParaRPr>
          </a:p>
        </p:txBody>
      </p:sp>
      <p:sp>
        <p:nvSpPr>
          <p:cNvPr id="13" name="Freeform 13"/>
          <p:cNvSpPr/>
          <p:nvPr/>
        </p:nvSpPr>
        <p:spPr>
          <a:xfrm>
            <a:off x="3864074" y="8687233"/>
            <a:ext cx="1511176" cy="1368301"/>
          </a:xfrm>
          <a:custGeom>
            <a:avLst/>
            <a:gdLst/>
            <a:ahLst/>
            <a:cxnLst/>
            <a:rect l="l" t="t" r="r" b="b"/>
            <a:pathLst>
              <a:path w="1511176" h="1368301">
                <a:moveTo>
                  <a:pt x="0" y="0"/>
                </a:moveTo>
                <a:lnTo>
                  <a:pt x="1511175" y="0"/>
                </a:lnTo>
                <a:lnTo>
                  <a:pt x="1511175" y="1368301"/>
                </a:lnTo>
                <a:lnTo>
                  <a:pt x="0" y="1368301"/>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sp>
        <p:nvSpPr>
          <p:cNvPr id="14" name="Freeform 13"/>
          <p:cNvSpPr/>
          <p:nvPr/>
        </p:nvSpPr>
        <p:spPr>
          <a:xfrm>
            <a:off x="12649200" y="5981700"/>
            <a:ext cx="1527558" cy="1463678"/>
          </a:xfrm>
          <a:custGeom>
            <a:avLst/>
            <a:gdLst/>
            <a:ahLst/>
            <a:cxnLst/>
            <a:rect l="l" t="t" r="r" b="b"/>
            <a:pathLst>
              <a:path w="1527558" h="1463678">
                <a:moveTo>
                  <a:pt x="0" y="0"/>
                </a:moveTo>
                <a:lnTo>
                  <a:pt x="1527558" y="0"/>
                </a:lnTo>
                <a:lnTo>
                  <a:pt x="1527558" y="1463678"/>
                </a:lnTo>
                <a:lnTo>
                  <a:pt x="0" y="1463678"/>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3" name="Freeform 3"/>
          <p:cNvSpPr/>
          <p:nvPr/>
        </p:nvSpPr>
        <p:spPr>
          <a:xfrm>
            <a:off x="533400" y="8877300"/>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3993417" flipH="1">
            <a:off x="15302978" y="6210708"/>
            <a:ext cx="2367040" cy="3351984"/>
          </a:xfrm>
          <a:custGeom>
            <a:avLst/>
            <a:gdLst/>
            <a:ahLst/>
            <a:cxnLst/>
            <a:rect l="l" t="t" r="r" b="b"/>
            <a:pathLst>
              <a:path w="3676036" h="4919269">
                <a:moveTo>
                  <a:pt x="3676036" y="0"/>
                </a:moveTo>
                <a:lnTo>
                  <a:pt x="0" y="0"/>
                </a:lnTo>
                <a:lnTo>
                  <a:pt x="0" y="4919270"/>
                </a:lnTo>
                <a:lnTo>
                  <a:pt x="3676036" y="4919270"/>
                </a:lnTo>
                <a:lnTo>
                  <a:pt x="367603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17"/>
          <p:cNvSpPr/>
          <p:nvPr/>
        </p:nvSpPr>
        <p:spPr>
          <a:xfrm flipH="1">
            <a:off x="304800" y="0"/>
            <a:ext cx="2168963" cy="2216786"/>
          </a:xfrm>
          <a:custGeom>
            <a:avLst/>
            <a:gdLst/>
            <a:ahLst/>
            <a:cxnLst/>
            <a:rect l="l" t="t" r="r" b="b"/>
            <a:pathLst>
              <a:path w="3571291" h="2766128">
                <a:moveTo>
                  <a:pt x="3571291" y="0"/>
                </a:moveTo>
                <a:lnTo>
                  <a:pt x="0" y="0"/>
                </a:lnTo>
                <a:lnTo>
                  <a:pt x="0" y="2766128"/>
                </a:lnTo>
                <a:lnTo>
                  <a:pt x="3571291" y="2766128"/>
                </a:lnTo>
                <a:lnTo>
                  <a:pt x="3571291" y="0"/>
                </a:lnTo>
                <a:close/>
              </a:path>
            </a:pathLst>
          </a:custGeom>
          <a:blipFill>
            <a:blip r:embed="rId6">
              <a:extLst>
                <a:ext uri="{96DAC541-7B7A-43D3-8B79-37D633B846F1}">
                  <asvg:svgBlip xmlns:asvg="http://schemas.microsoft.com/office/drawing/2016/SVG/main" xmlns="" r:embed="rId10"/>
                </a:ext>
              </a:extLst>
            </a:blip>
            <a:stretch>
              <a:fillRect/>
            </a:stretch>
          </a:blipFill>
        </p:spPr>
      </p:sp>
      <p:sp>
        <p:nvSpPr>
          <p:cNvPr id="6" name="Freeform 14"/>
          <p:cNvSpPr/>
          <p:nvPr/>
        </p:nvSpPr>
        <p:spPr>
          <a:xfrm rot="10414307" flipV="1">
            <a:off x="15839975" y="104523"/>
            <a:ext cx="2016765" cy="2663759"/>
          </a:xfrm>
          <a:custGeom>
            <a:avLst/>
            <a:gdLst/>
            <a:ahLst/>
            <a:cxnLst/>
            <a:rect l="l" t="t" r="r" b="b"/>
            <a:pathLst>
              <a:path w="3083346" h="4126132">
                <a:moveTo>
                  <a:pt x="0" y="4126132"/>
                </a:moveTo>
                <a:lnTo>
                  <a:pt x="3083347" y="4126132"/>
                </a:lnTo>
                <a:lnTo>
                  <a:pt x="3083347" y="0"/>
                </a:lnTo>
                <a:lnTo>
                  <a:pt x="0" y="0"/>
                </a:lnTo>
                <a:lnTo>
                  <a:pt x="0" y="4126132"/>
                </a:lnTo>
                <a:close/>
              </a:path>
            </a:pathLst>
          </a:custGeom>
          <a:blipFill>
            <a:blip r:embed="rId4">
              <a:extLst>
                <a:ext uri="{96DAC541-7B7A-43D3-8B79-37D633B846F1}">
                  <asvg:svgBlip xmlns:asvg="http://schemas.microsoft.com/office/drawing/2016/SVG/main" xmlns="" r:embed="rId11"/>
                </a:ext>
              </a:extLst>
            </a:blip>
            <a:stretch>
              <a:fillRect/>
            </a:stretch>
          </a:blipFill>
        </p:spPr>
      </p:sp>
      <p:sp>
        <p:nvSpPr>
          <p:cNvPr id="8" name="Rectangle 7"/>
          <p:cNvSpPr/>
          <p:nvPr/>
        </p:nvSpPr>
        <p:spPr>
          <a:xfrm>
            <a:off x="2514600" y="800100"/>
            <a:ext cx="13335000" cy="7478970"/>
          </a:xfrm>
          <a:prstGeom prst="rect">
            <a:avLst/>
          </a:prstGeom>
        </p:spPr>
        <p:txBody>
          <a:bodyPr wrap="square">
            <a:spAutoFit/>
          </a:bodyPr>
          <a:lstStyle/>
          <a:p>
            <a:pPr algn="ctr"/>
            <a:r>
              <a:rPr lang="vi-VN" sz="6000" dirty="0" smtClean="0">
                <a:latin typeface="+mj-lt"/>
              </a:rPr>
              <a:t>Luật Hôn nhân và gia đình mới nhất là </a:t>
            </a:r>
            <a:r>
              <a:rPr lang="vi-VN" sz="6000" dirty="0" smtClean="0">
                <a:latin typeface="+mj-lt"/>
                <a:hlinkClick r:id="rId12"/>
              </a:rPr>
              <a:t>Luật Hôn nhân và gia đình 2014</a:t>
            </a:r>
            <a:r>
              <a:rPr lang="vi-VN" sz="6000" dirty="0" smtClean="0">
                <a:latin typeface="+mj-lt"/>
              </a:rPr>
              <a:t>.</a:t>
            </a:r>
          </a:p>
          <a:p>
            <a:r>
              <a:rPr lang="vi-VN" sz="6000" u="sng" dirty="0" smtClean="0">
                <a:latin typeface="+mj-lt"/>
                <a:hlinkClick r:id="rId12"/>
              </a:rPr>
              <a:t>Luật Hôn nhân và gia đình 2014</a:t>
            </a:r>
            <a:r>
              <a:rPr lang="vi-VN" sz="6000" dirty="0" smtClean="0">
                <a:latin typeface="+mj-lt"/>
              </a:rPr>
              <a:t> được ban hành ngày 19/06/2014 và có hiệu lực thi hành từ ngày 01/01/2015 đến nay, gồm 09 Chương và 133 Điều. </a:t>
            </a:r>
            <a:r>
              <a:rPr lang="vi-VN" sz="6000" dirty="0" smtClean="0">
                <a:latin typeface="+mj-lt"/>
                <a:hlinkClick r:id="rId12"/>
              </a:rPr>
              <a:t>Luật Hôn nhân và gia đình 2014</a:t>
            </a:r>
            <a:r>
              <a:rPr lang="vi-VN" sz="6000" dirty="0" smtClean="0">
                <a:latin typeface="+mj-lt"/>
              </a:rPr>
              <a:t> thay thế </a:t>
            </a:r>
            <a:r>
              <a:rPr lang="vi-VN" sz="6000" dirty="0" smtClean="0">
                <a:latin typeface="+mj-lt"/>
                <a:hlinkClick r:id="rId13"/>
              </a:rPr>
              <a:t>Luật Hôn nhân và Gia đình 2000</a:t>
            </a:r>
            <a:r>
              <a:rPr lang="vi-VN" sz="6000" dirty="0" smtClean="0">
                <a:latin typeface="+mj-lt"/>
              </a:rPr>
              <a:t>.</a:t>
            </a:r>
            <a:endParaRPr lang="vi-VN" sz="60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4706600" y="6042825"/>
            <a:ext cx="690017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3565234" y="2996470"/>
            <a:ext cx="11157532" cy="5746342"/>
            <a:chOff x="0" y="0"/>
            <a:chExt cx="3279444" cy="1688976"/>
          </a:xfrm>
        </p:grpSpPr>
        <p:sp>
          <p:nvSpPr>
            <p:cNvPr id="9" name="Freeform 9"/>
            <p:cNvSpPr/>
            <p:nvPr/>
          </p:nvSpPr>
          <p:spPr>
            <a:xfrm>
              <a:off x="0" y="0"/>
              <a:ext cx="3279444" cy="1688977"/>
            </a:xfrm>
            <a:custGeom>
              <a:avLst/>
              <a:gdLst/>
              <a:ahLst/>
              <a:cxnLst/>
              <a:rect l="l" t="t" r="r" b="b"/>
              <a:pathLst>
                <a:path w="3279444" h="1688977">
                  <a:moveTo>
                    <a:pt x="35388" y="0"/>
                  </a:moveTo>
                  <a:lnTo>
                    <a:pt x="3244056" y="0"/>
                  </a:lnTo>
                  <a:cubicBezTo>
                    <a:pt x="3263600" y="0"/>
                    <a:pt x="3279444" y="15844"/>
                    <a:pt x="3279444" y="35388"/>
                  </a:cubicBezTo>
                  <a:lnTo>
                    <a:pt x="3279444" y="1653589"/>
                  </a:lnTo>
                  <a:cubicBezTo>
                    <a:pt x="3279444" y="1673133"/>
                    <a:pt x="3263600" y="1688977"/>
                    <a:pt x="3244056" y="1688977"/>
                  </a:cubicBezTo>
                  <a:lnTo>
                    <a:pt x="35388" y="1688977"/>
                  </a:lnTo>
                  <a:cubicBezTo>
                    <a:pt x="15844" y="1688977"/>
                    <a:pt x="0" y="1673133"/>
                    <a:pt x="0" y="1653589"/>
                  </a:cubicBezTo>
                  <a:lnTo>
                    <a:pt x="0" y="35388"/>
                  </a:lnTo>
                  <a:cubicBezTo>
                    <a:pt x="0" y="15844"/>
                    <a:pt x="15844" y="0"/>
                    <a:pt x="35388" y="0"/>
                  </a:cubicBezTo>
                  <a:close/>
                </a:path>
              </a:pathLst>
            </a:custGeom>
            <a:solidFill>
              <a:srgbClr val="FFFFFF"/>
            </a:solidFill>
          </p:spPr>
        </p:sp>
        <p:sp>
          <p:nvSpPr>
            <p:cNvPr id="10" name="TextBox 10"/>
            <p:cNvSpPr txBox="1"/>
            <p:nvPr/>
          </p:nvSpPr>
          <p:spPr>
            <a:xfrm>
              <a:off x="0" y="-38100"/>
              <a:ext cx="3279444" cy="1727076"/>
            </a:xfrm>
            <a:prstGeom prst="rect">
              <a:avLst/>
            </a:prstGeom>
          </p:spPr>
          <p:txBody>
            <a:bodyPr lIns="45520" tIns="45520" rIns="45520" bIns="45520" rtlCol="0" anchor="ctr"/>
            <a:lstStyle/>
            <a:p>
              <a:pPr algn="ctr">
                <a:lnSpc>
                  <a:spcPts val="2659"/>
                </a:lnSpc>
              </a:pPr>
              <a:endParaRPr/>
            </a:p>
          </p:txBody>
        </p:sp>
      </p:grpSp>
      <p:grpSp>
        <p:nvGrpSpPr>
          <p:cNvPr id="11" name="Group 11"/>
          <p:cNvGrpSpPr/>
          <p:nvPr/>
        </p:nvGrpSpPr>
        <p:grpSpPr>
          <a:xfrm>
            <a:off x="1828800" y="342900"/>
            <a:ext cx="14478000" cy="9067800"/>
            <a:chOff x="0" y="0"/>
            <a:chExt cx="3800149" cy="2860658"/>
          </a:xfrm>
        </p:grpSpPr>
        <p:sp>
          <p:nvSpPr>
            <p:cNvPr id="12" name="Freeform 12"/>
            <p:cNvSpPr/>
            <p:nvPr/>
          </p:nvSpPr>
          <p:spPr>
            <a:xfrm>
              <a:off x="0" y="0"/>
              <a:ext cx="3800149" cy="2860658"/>
            </a:xfrm>
            <a:custGeom>
              <a:avLst/>
              <a:gdLst/>
              <a:ahLst/>
              <a:cxnLst/>
              <a:rect l="l" t="t" r="r" b="b"/>
              <a:pathLst>
                <a:path w="3800149" h="2860658">
                  <a:moveTo>
                    <a:pt x="30539" y="0"/>
                  </a:moveTo>
                  <a:lnTo>
                    <a:pt x="3769610" y="0"/>
                  </a:lnTo>
                  <a:cubicBezTo>
                    <a:pt x="3777710" y="0"/>
                    <a:pt x="3785477" y="3217"/>
                    <a:pt x="3791205" y="8945"/>
                  </a:cubicBezTo>
                  <a:cubicBezTo>
                    <a:pt x="3796931" y="14672"/>
                    <a:pt x="3800149" y="22439"/>
                    <a:pt x="3800149" y="30539"/>
                  </a:cubicBezTo>
                  <a:lnTo>
                    <a:pt x="3800149" y="2830119"/>
                  </a:lnTo>
                  <a:cubicBezTo>
                    <a:pt x="3800149" y="2838219"/>
                    <a:pt x="3796931" y="2845986"/>
                    <a:pt x="3791205" y="2851713"/>
                  </a:cubicBezTo>
                  <a:cubicBezTo>
                    <a:pt x="3785477" y="2857441"/>
                    <a:pt x="3777710" y="2860658"/>
                    <a:pt x="3769610" y="2860658"/>
                  </a:cubicBezTo>
                  <a:lnTo>
                    <a:pt x="30539" y="2860658"/>
                  </a:lnTo>
                  <a:cubicBezTo>
                    <a:pt x="22439" y="2860658"/>
                    <a:pt x="14672" y="2857441"/>
                    <a:pt x="8945" y="2851713"/>
                  </a:cubicBezTo>
                  <a:cubicBezTo>
                    <a:pt x="3217" y="2845986"/>
                    <a:pt x="0" y="2838219"/>
                    <a:pt x="0" y="2830119"/>
                  </a:cubicBezTo>
                  <a:lnTo>
                    <a:pt x="0" y="30539"/>
                  </a:lnTo>
                  <a:cubicBezTo>
                    <a:pt x="0" y="22439"/>
                    <a:pt x="3217" y="14672"/>
                    <a:pt x="8945" y="8945"/>
                  </a:cubicBezTo>
                  <a:cubicBezTo>
                    <a:pt x="14672" y="3217"/>
                    <a:pt x="22439" y="0"/>
                    <a:pt x="30539" y="0"/>
                  </a:cubicBezTo>
                  <a:close/>
                </a:path>
              </a:pathLst>
            </a:custGeom>
            <a:solidFill>
              <a:srgbClr val="FFFFFF"/>
            </a:solidFill>
            <a:ln w="57150" cap="rnd">
              <a:solidFill>
                <a:srgbClr val="F4AC78"/>
              </a:solidFill>
              <a:prstDash val="lgDash"/>
              <a:round/>
            </a:ln>
          </p:spPr>
        </p:sp>
        <p:sp>
          <p:nvSpPr>
            <p:cNvPr id="13" name="TextBox 13"/>
            <p:cNvSpPr txBox="1"/>
            <p:nvPr/>
          </p:nvSpPr>
          <p:spPr>
            <a:xfrm>
              <a:off x="0" y="-38100"/>
              <a:ext cx="3800149" cy="2898758"/>
            </a:xfrm>
            <a:prstGeom prst="rect">
              <a:avLst/>
            </a:prstGeom>
          </p:spPr>
          <p:txBody>
            <a:bodyPr lIns="45520" tIns="45520" rIns="45520" bIns="45520" rtlCol="0" anchor="ctr"/>
            <a:lstStyle/>
            <a:p>
              <a:pPr algn="ctr">
                <a:lnSpc>
                  <a:spcPts val="2659"/>
                </a:lnSpc>
              </a:pPr>
              <a:endParaRPr/>
            </a:p>
          </p:txBody>
        </p:sp>
      </p:grpSp>
      <p:sp>
        <p:nvSpPr>
          <p:cNvPr id="14" name="TextBox 14"/>
          <p:cNvSpPr txBox="1"/>
          <p:nvPr/>
        </p:nvSpPr>
        <p:spPr>
          <a:xfrm>
            <a:off x="2057401" y="305722"/>
            <a:ext cx="14097000" cy="7622600"/>
          </a:xfrm>
          <a:prstGeom prst="rect">
            <a:avLst/>
          </a:prstGeom>
        </p:spPr>
        <p:txBody>
          <a:bodyPr wrap="square" lIns="0" tIns="0" rIns="0" bIns="0" rtlCol="0" anchor="t">
            <a:spAutoFit/>
          </a:bodyPr>
          <a:lstStyle/>
          <a:p>
            <a:pPr algn="ctr"/>
            <a:r>
              <a:rPr lang="vi-VN" sz="5400" dirty="0" smtClean="0">
                <a:solidFill>
                  <a:srgbClr val="FF0000"/>
                </a:solidFill>
              </a:rPr>
              <a:t>Dưới đây là tổng hợp văn bản hướng </a:t>
            </a:r>
            <a:r>
              <a:rPr lang="vi-VN" sz="5400" dirty="0" smtClean="0">
                <a:solidFill>
                  <a:srgbClr val="FF0000"/>
                </a:solidFill>
              </a:rPr>
              <a:t>dẫn</a:t>
            </a:r>
            <a:r>
              <a:rPr lang="vi-VN" sz="5400" dirty="0" smtClean="0">
                <a:solidFill>
                  <a:srgbClr val="FF0000"/>
                </a:solidFill>
              </a:rPr>
              <a:t> </a:t>
            </a:r>
            <a:endParaRPr lang="en-US" sz="5400" dirty="0" smtClean="0">
              <a:solidFill>
                <a:srgbClr val="FF0000"/>
              </a:solidFill>
            </a:endParaRPr>
          </a:p>
          <a:p>
            <a:pPr algn="ctr"/>
            <a:r>
              <a:rPr lang="en-US" sz="5400" u="sng" dirty="0" smtClean="0">
                <a:solidFill>
                  <a:srgbClr val="FF0000"/>
                </a:solidFill>
                <a:hlinkClick r:id="rId4"/>
              </a:rPr>
              <a:t> </a:t>
            </a:r>
            <a:r>
              <a:rPr lang="vi-VN" sz="5400" dirty="0" smtClean="0">
                <a:solidFill>
                  <a:srgbClr val="FF0000"/>
                </a:solidFill>
                <a:hlinkClick r:id="rId4"/>
              </a:rPr>
              <a:t>Luật </a:t>
            </a:r>
            <a:r>
              <a:rPr lang="vi-VN" sz="5400" dirty="0" smtClean="0">
                <a:solidFill>
                  <a:srgbClr val="FF0000"/>
                </a:solidFill>
                <a:hlinkClick r:id="rId4"/>
              </a:rPr>
              <a:t>Hôn nhân và gia đình 2014</a:t>
            </a:r>
            <a:r>
              <a:rPr lang="vi-VN" sz="5400" dirty="0" smtClean="0">
                <a:solidFill>
                  <a:srgbClr val="FF0000"/>
                </a:solidFill>
              </a:rPr>
              <a:t> </a:t>
            </a:r>
            <a:endParaRPr lang="en-US" sz="5400" dirty="0" smtClean="0">
              <a:solidFill>
                <a:srgbClr val="FF0000"/>
              </a:solidFill>
            </a:endParaRPr>
          </a:p>
          <a:p>
            <a:r>
              <a:rPr lang="en-US" sz="5400" dirty="0" smtClean="0">
                <a:solidFill>
                  <a:srgbClr val="FF0000"/>
                </a:solidFill>
              </a:rPr>
              <a:t>                                      </a:t>
            </a:r>
            <a:r>
              <a:rPr lang="vi-VN" sz="5400" dirty="0" smtClean="0">
                <a:solidFill>
                  <a:srgbClr val="FF0000"/>
                </a:solidFill>
              </a:rPr>
              <a:t>còn </a:t>
            </a:r>
            <a:r>
              <a:rPr lang="vi-VN" sz="5400" dirty="0" smtClean="0">
                <a:solidFill>
                  <a:srgbClr val="FF0000"/>
                </a:solidFill>
              </a:rPr>
              <a:t>hiệu lực:</a:t>
            </a:r>
          </a:p>
          <a:p>
            <a:r>
              <a:rPr lang="vi-VN" sz="5400" dirty="0" smtClean="0"/>
              <a:t>- </a:t>
            </a:r>
            <a:r>
              <a:rPr lang="vi-VN" sz="5400" dirty="0" smtClean="0">
                <a:hlinkClick r:id="rId5"/>
              </a:rPr>
              <a:t>Nghị quyết 01/2024/NQ-HĐTP</a:t>
            </a:r>
            <a:r>
              <a:rPr lang="vi-VN" sz="5400" dirty="0" smtClean="0"/>
              <a:t> hướng dẫn áp dụng quy định của pháp luật trong giải quyết vụ việc về hôn nhân gia </a:t>
            </a:r>
            <a:r>
              <a:rPr lang="vi-VN" sz="5400" dirty="0" smtClean="0"/>
              <a:t>đình</a:t>
            </a:r>
            <a:endParaRPr lang="en-US" sz="5400" dirty="0" smtClean="0"/>
          </a:p>
          <a:p>
            <a:endParaRPr lang="en-US" sz="5400" dirty="0" smtClean="0"/>
          </a:p>
          <a:p>
            <a:endParaRPr lang="vi-VN" sz="5400" dirty="0" smtClean="0"/>
          </a:p>
          <a:p>
            <a:pPr algn="ctr">
              <a:lnSpc>
                <a:spcPts val="7593"/>
              </a:lnSpc>
            </a:pPr>
            <a:endParaRPr>
              <a:latin typeface="Times New Roman" pitchFamily="18" charset="0"/>
              <a:cs typeface="Times New Roman" pitchFamily="18" charset="0"/>
            </a:endParaRPr>
          </a:p>
        </p:txBody>
      </p:sp>
      <p:sp>
        <p:nvSpPr>
          <p:cNvPr id="15" name="Freeform 15"/>
          <p:cNvSpPr/>
          <p:nvPr/>
        </p:nvSpPr>
        <p:spPr>
          <a:xfrm>
            <a:off x="16535400" y="1181100"/>
            <a:ext cx="1752600" cy="1737660"/>
          </a:xfrm>
          <a:custGeom>
            <a:avLst/>
            <a:gdLst/>
            <a:ahLst/>
            <a:cxnLst/>
            <a:rect l="l" t="t" r="r" b="b"/>
            <a:pathLst>
              <a:path w="3337128" h="2584757">
                <a:moveTo>
                  <a:pt x="0" y="0"/>
                </a:moveTo>
                <a:lnTo>
                  <a:pt x="3337128" y="0"/>
                </a:lnTo>
                <a:lnTo>
                  <a:pt x="3337128" y="2584757"/>
                </a:lnTo>
                <a:lnTo>
                  <a:pt x="0" y="2584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Freeform 16"/>
          <p:cNvSpPr/>
          <p:nvPr/>
        </p:nvSpPr>
        <p:spPr>
          <a:xfrm>
            <a:off x="16383000" y="6134100"/>
            <a:ext cx="1709256" cy="3728042"/>
          </a:xfrm>
          <a:custGeom>
            <a:avLst/>
            <a:gdLst/>
            <a:ahLst/>
            <a:cxnLst/>
            <a:rect l="l" t="t" r="r" b="b"/>
            <a:pathLst>
              <a:path w="2229473" h="4114800">
                <a:moveTo>
                  <a:pt x="0" y="0"/>
                </a:moveTo>
                <a:lnTo>
                  <a:pt x="2229474" y="0"/>
                </a:lnTo>
                <a:lnTo>
                  <a:pt x="222947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Freeform 17"/>
          <p:cNvSpPr/>
          <p:nvPr/>
        </p:nvSpPr>
        <p:spPr>
          <a:xfrm rot="9263529" flipH="1" flipV="1">
            <a:off x="-141724" y="447053"/>
            <a:ext cx="2203291" cy="3370988"/>
          </a:xfrm>
          <a:custGeom>
            <a:avLst/>
            <a:gdLst/>
            <a:ahLst/>
            <a:cxnLst/>
            <a:rect l="l" t="t" r="r" b="b"/>
            <a:pathLst>
              <a:path w="2519047" h="3370988">
                <a:moveTo>
                  <a:pt x="2519047" y="3370988"/>
                </a:moveTo>
                <a:lnTo>
                  <a:pt x="0" y="3370988"/>
                </a:lnTo>
                <a:lnTo>
                  <a:pt x="0" y="0"/>
                </a:lnTo>
                <a:lnTo>
                  <a:pt x="2519047" y="0"/>
                </a:lnTo>
                <a:lnTo>
                  <a:pt x="2519047" y="3370988"/>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8" name="Freeform 18"/>
          <p:cNvSpPr/>
          <p:nvPr/>
        </p:nvSpPr>
        <p:spPr>
          <a:xfrm rot="-993839">
            <a:off x="80344" y="7302751"/>
            <a:ext cx="1981278" cy="2759080"/>
          </a:xfrm>
          <a:custGeom>
            <a:avLst/>
            <a:gdLst/>
            <a:ahLst/>
            <a:cxnLst/>
            <a:rect l="l" t="t" r="r" b="b"/>
            <a:pathLst>
              <a:path w="2585605" h="3142000">
                <a:moveTo>
                  <a:pt x="0" y="0"/>
                </a:moveTo>
                <a:lnTo>
                  <a:pt x="2585605" y="0"/>
                </a:lnTo>
                <a:lnTo>
                  <a:pt x="2585605" y="3142001"/>
                </a:lnTo>
                <a:lnTo>
                  <a:pt x="0" y="3142001"/>
                </a:lnTo>
                <a:lnTo>
                  <a:pt x="0" y="0"/>
                </a:lnTo>
                <a:close/>
              </a:path>
            </a:pathLst>
          </a:custGeom>
          <a:blipFill>
            <a:blip r:embed="rId12" cstate="print"/>
            <a:stretch>
              <a:fillRect/>
            </a:stretch>
          </a:blipFill>
        </p:spPr>
      </p:sp>
      <p:sp>
        <p:nvSpPr>
          <p:cNvPr id="19" name="Rectangle 18"/>
          <p:cNvSpPr/>
          <p:nvPr/>
        </p:nvSpPr>
        <p:spPr>
          <a:xfrm>
            <a:off x="2286000" y="5524500"/>
            <a:ext cx="13944600" cy="3785652"/>
          </a:xfrm>
          <a:prstGeom prst="rect">
            <a:avLst/>
          </a:prstGeom>
        </p:spPr>
        <p:txBody>
          <a:bodyPr wrap="square">
            <a:spAutoFit/>
          </a:bodyPr>
          <a:lstStyle/>
          <a:p>
            <a:r>
              <a:rPr lang="vi-VN" sz="6000" dirty="0" smtClean="0">
                <a:latin typeface="Times New Roman" pitchFamily="18" charset="0"/>
                <a:cs typeface="Times New Roman" pitchFamily="18" charset="0"/>
              </a:rPr>
              <a:t>- </a:t>
            </a:r>
            <a:r>
              <a:rPr lang="vi-VN" sz="6000" u="sng" dirty="0" smtClean="0">
                <a:latin typeface="Times New Roman" pitchFamily="18" charset="0"/>
                <a:cs typeface="Times New Roman" pitchFamily="18" charset="0"/>
                <a:hlinkClick r:id="rId13"/>
              </a:rPr>
              <a:t>Thông tư liên tịch 01/2016/TTLT-TANDTC-VKSNDTC-BTP</a:t>
            </a:r>
            <a:r>
              <a:rPr lang="vi-VN" sz="6000" dirty="0" smtClean="0">
                <a:latin typeface="Times New Roman" pitchFamily="18" charset="0"/>
                <a:cs typeface="Times New Roman" pitchFamily="18" charset="0"/>
              </a:rPr>
              <a:t> hướng dẫn thi hành quy định của Luật hôn nhân và gia đình</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295400" y="-1866900"/>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858000" y="-1562100"/>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487400" y="-1104900"/>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8"/>
          <p:cNvGrpSpPr/>
          <p:nvPr/>
        </p:nvGrpSpPr>
        <p:grpSpPr>
          <a:xfrm>
            <a:off x="1219200" y="0"/>
            <a:ext cx="15345099" cy="13087179"/>
            <a:chOff x="38100" y="-117997"/>
            <a:chExt cx="831162" cy="575197"/>
          </a:xfrm>
        </p:grpSpPr>
        <p:sp>
          <p:nvSpPr>
            <p:cNvPr id="9" name="Freeform 9"/>
            <p:cNvSpPr/>
            <p:nvPr/>
          </p:nvSpPr>
          <p:spPr>
            <a:xfrm>
              <a:off x="41273" y="-117997"/>
              <a:ext cx="827989" cy="459849"/>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10" name="TextBox 10"/>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grpSp>
        <p:nvGrpSpPr>
          <p:cNvPr id="11" name="Group 11"/>
          <p:cNvGrpSpPr/>
          <p:nvPr/>
        </p:nvGrpSpPr>
        <p:grpSpPr>
          <a:xfrm>
            <a:off x="533400" y="723900"/>
            <a:ext cx="16916400" cy="9220200"/>
            <a:chOff x="0" y="38235"/>
            <a:chExt cx="827989" cy="558646"/>
          </a:xfrm>
        </p:grpSpPr>
        <p:sp>
          <p:nvSpPr>
            <p:cNvPr id="12" name="Freeform 12"/>
            <p:cNvSpPr/>
            <p:nvPr/>
          </p:nvSpPr>
          <p:spPr>
            <a:xfrm>
              <a:off x="0" y="38235"/>
              <a:ext cx="827989" cy="558646"/>
            </a:xfrm>
            <a:custGeom>
              <a:avLst/>
              <a:gdLst/>
              <a:ahLst/>
              <a:cxnLst/>
              <a:rect l="l" t="t" r="r" b="b"/>
              <a:pathLst>
                <a:path w="827989" h="596881">
                  <a:moveTo>
                    <a:pt x="461490" y="0"/>
                  </a:moveTo>
                  <a:cubicBezTo>
                    <a:pt x="470405" y="0"/>
                    <a:pt x="479374" y="0"/>
                    <a:pt x="488272" y="0"/>
                  </a:cubicBezTo>
                  <a:cubicBezTo>
                    <a:pt x="559210" y="9898"/>
                    <a:pt x="603543" y="42848"/>
                    <a:pt x="623736" y="96763"/>
                  </a:cubicBezTo>
                  <a:cubicBezTo>
                    <a:pt x="742003" y="89573"/>
                    <a:pt x="827989" y="191518"/>
                    <a:pt x="775586" y="291573"/>
                  </a:cubicBezTo>
                  <a:cubicBezTo>
                    <a:pt x="793012" y="312598"/>
                    <a:pt x="807550" y="336116"/>
                    <a:pt x="812800" y="367681"/>
                  </a:cubicBezTo>
                  <a:cubicBezTo>
                    <a:pt x="812800" y="376724"/>
                    <a:pt x="812800" y="385744"/>
                    <a:pt x="812800" y="394785"/>
                  </a:cubicBezTo>
                  <a:cubicBezTo>
                    <a:pt x="797154" y="475122"/>
                    <a:pt x="729827" y="529408"/>
                    <a:pt x="619295" y="514794"/>
                  </a:cubicBezTo>
                  <a:cubicBezTo>
                    <a:pt x="590856" y="556043"/>
                    <a:pt x="540252" y="596881"/>
                    <a:pt x="461507" y="592207"/>
                  </a:cubicBezTo>
                  <a:cubicBezTo>
                    <a:pt x="420804" y="589499"/>
                    <a:pt x="392488" y="573814"/>
                    <a:pt x="367697" y="554758"/>
                  </a:cubicBezTo>
                  <a:cubicBezTo>
                    <a:pt x="341584" y="570598"/>
                    <a:pt x="313304" y="583030"/>
                    <a:pt x="272443" y="583167"/>
                  </a:cubicBezTo>
                  <a:cubicBezTo>
                    <a:pt x="177910" y="583401"/>
                    <a:pt x="114672" y="522374"/>
                    <a:pt x="113139" y="438666"/>
                  </a:cubicBezTo>
                  <a:cubicBezTo>
                    <a:pt x="52367" y="419083"/>
                    <a:pt x="11206" y="382530"/>
                    <a:pt x="0" y="319982"/>
                  </a:cubicBezTo>
                  <a:cubicBezTo>
                    <a:pt x="0" y="310942"/>
                    <a:pt x="0" y="301881"/>
                    <a:pt x="0" y="292879"/>
                  </a:cubicBezTo>
                  <a:cubicBezTo>
                    <a:pt x="12369" y="230898"/>
                    <a:pt x="51292" y="191966"/>
                    <a:pt x="116099" y="175462"/>
                  </a:cubicBezTo>
                  <a:cubicBezTo>
                    <a:pt x="112205" y="70906"/>
                    <a:pt x="241837" y="5573"/>
                    <a:pt x="348333" y="51635"/>
                  </a:cubicBezTo>
                  <a:cubicBezTo>
                    <a:pt x="373689" y="28857"/>
                    <a:pt x="409562" y="4014"/>
                    <a:pt x="461490" y="0"/>
                  </a:cubicBezTo>
                  <a:close/>
                </a:path>
              </a:pathLst>
            </a:custGeom>
            <a:solidFill>
              <a:srgbClr val="FFFFFF"/>
            </a:solidFill>
            <a:ln w="104775" cap="sq">
              <a:solidFill>
                <a:srgbClr val="F4AC78"/>
              </a:solidFill>
              <a:prstDash val="lgDash"/>
              <a:miter/>
            </a:ln>
          </p:spPr>
        </p:sp>
        <p:sp>
          <p:nvSpPr>
            <p:cNvPr id="13" name="TextBox 13"/>
            <p:cNvSpPr txBox="1"/>
            <p:nvPr/>
          </p:nvSpPr>
          <p:spPr>
            <a:xfrm>
              <a:off x="38100" y="60674"/>
              <a:ext cx="736600" cy="447306"/>
            </a:xfrm>
            <a:prstGeom prst="rect">
              <a:avLst/>
            </a:prstGeom>
          </p:spPr>
          <p:txBody>
            <a:bodyPr lIns="82889" tIns="82889" rIns="82889" bIns="82889" rtlCol="0" anchor="ctr"/>
            <a:lstStyle/>
            <a:p>
              <a:pPr algn="ctr">
                <a:lnSpc>
                  <a:spcPts val="2659"/>
                </a:lnSpc>
                <a:spcBef>
                  <a:spcPct val="0"/>
                </a:spcBef>
              </a:pPr>
              <a:endParaRPr/>
            </a:p>
          </p:txBody>
        </p:sp>
      </p:grpSp>
      <p:sp>
        <p:nvSpPr>
          <p:cNvPr id="14" name="Freeform 14"/>
          <p:cNvSpPr/>
          <p:nvPr/>
        </p:nvSpPr>
        <p:spPr>
          <a:xfrm rot="10414307" flipV="1">
            <a:off x="15489792" y="306862"/>
            <a:ext cx="2259930" cy="3227932"/>
          </a:xfrm>
          <a:custGeom>
            <a:avLst/>
            <a:gdLst/>
            <a:ahLst/>
            <a:cxnLst/>
            <a:rect l="l" t="t" r="r" b="b"/>
            <a:pathLst>
              <a:path w="3083346" h="4126132">
                <a:moveTo>
                  <a:pt x="0" y="4126132"/>
                </a:moveTo>
                <a:lnTo>
                  <a:pt x="3083347" y="4126132"/>
                </a:lnTo>
                <a:lnTo>
                  <a:pt x="3083347" y="0"/>
                </a:lnTo>
                <a:lnTo>
                  <a:pt x="0" y="0"/>
                </a:lnTo>
                <a:lnTo>
                  <a:pt x="0" y="4126132"/>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a:off x="15621000" y="7562471"/>
            <a:ext cx="2216026" cy="2724529"/>
          </a:xfrm>
          <a:custGeom>
            <a:avLst/>
            <a:gdLst/>
            <a:ahLst/>
            <a:cxnLst/>
            <a:rect l="l" t="t" r="r" b="b"/>
            <a:pathLst>
              <a:path w="5486931" h="3690070">
                <a:moveTo>
                  <a:pt x="0" y="0"/>
                </a:moveTo>
                <a:lnTo>
                  <a:pt x="5486930" y="0"/>
                </a:lnTo>
                <a:lnTo>
                  <a:pt x="5486930" y="3690070"/>
                </a:lnTo>
                <a:lnTo>
                  <a:pt x="0" y="3690070"/>
                </a:lnTo>
                <a:lnTo>
                  <a:pt x="0" y="0"/>
                </a:lnTo>
                <a:close/>
              </a:path>
            </a:pathLst>
          </a:custGeom>
          <a:blipFill>
            <a:blip r:embed="rId6"/>
            <a:stretch>
              <a:fillRect t="-14123"/>
            </a:stretch>
          </a:blipFill>
        </p:spPr>
      </p:sp>
      <p:sp>
        <p:nvSpPr>
          <p:cNvPr id="17" name="Freeform 17"/>
          <p:cNvSpPr/>
          <p:nvPr/>
        </p:nvSpPr>
        <p:spPr>
          <a:xfrm flipH="1">
            <a:off x="0" y="0"/>
            <a:ext cx="2850128" cy="2378142"/>
          </a:xfrm>
          <a:custGeom>
            <a:avLst/>
            <a:gdLst/>
            <a:ahLst/>
            <a:cxnLst/>
            <a:rect l="l" t="t" r="r" b="b"/>
            <a:pathLst>
              <a:path w="3571291" h="2766128">
                <a:moveTo>
                  <a:pt x="3571291" y="0"/>
                </a:moveTo>
                <a:lnTo>
                  <a:pt x="0" y="0"/>
                </a:lnTo>
                <a:lnTo>
                  <a:pt x="0" y="2766128"/>
                </a:lnTo>
                <a:lnTo>
                  <a:pt x="3571291" y="2766128"/>
                </a:lnTo>
                <a:lnTo>
                  <a:pt x="3571291" y="0"/>
                </a:lnTo>
                <a:close/>
              </a:path>
            </a:pathLst>
          </a:custGeom>
          <a:blipFill>
            <a:blip r:embed="rId7">
              <a:extLst>
                <a:ext uri="{96DAC541-7B7A-43D3-8B79-37D633B846F1}">
                  <asvg:svgBlip xmlns:asvg="http://schemas.microsoft.com/office/drawing/2016/SVG/main" xmlns="" r:embed="rId10"/>
                </a:ext>
              </a:extLst>
            </a:blip>
            <a:stretch>
              <a:fillRect/>
            </a:stretch>
          </a:blipFill>
        </p:spPr>
      </p:sp>
      <p:sp>
        <p:nvSpPr>
          <p:cNvPr id="19" name="Freeform 9"/>
          <p:cNvSpPr/>
          <p:nvPr/>
        </p:nvSpPr>
        <p:spPr>
          <a:xfrm rot="-5813165">
            <a:off x="907906" y="7456857"/>
            <a:ext cx="1148839" cy="1926407"/>
          </a:xfrm>
          <a:custGeom>
            <a:avLst/>
            <a:gdLst/>
            <a:ahLst/>
            <a:cxnLst/>
            <a:rect l="l" t="t" r="r" b="b"/>
            <a:pathLst>
              <a:path w="1148839" h="1926407">
                <a:moveTo>
                  <a:pt x="0" y="0"/>
                </a:moveTo>
                <a:lnTo>
                  <a:pt x="1148839" y="0"/>
                </a:lnTo>
                <a:lnTo>
                  <a:pt x="1148839" y="1926407"/>
                </a:lnTo>
                <a:lnTo>
                  <a:pt x="0" y="192640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0" name="Rectangle 19"/>
          <p:cNvSpPr/>
          <p:nvPr/>
        </p:nvSpPr>
        <p:spPr>
          <a:xfrm>
            <a:off x="3429000" y="2247900"/>
            <a:ext cx="12420600" cy="6001643"/>
          </a:xfrm>
          <a:prstGeom prst="rect">
            <a:avLst/>
          </a:prstGeom>
        </p:spPr>
        <p:txBody>
          <a:bodyPr wrap="square">
            <a:spAutoFit/>
          </a:bodyPr>
          <a:lstStyle/>
          <a:p>
            <a:r>
              <a:rPr lang="vi-VN" sz="4800" dirty="0" smtClean="0">
                <a:solidFill>
                  <a:srgbClr val="FF0000"/>
                </a:solidFill>
                <a:latin typeface="+mj-lt"/>
              </a:rPr>
              <a:t>- </a:t>
            </a:r>
            <a:r>
              <a:rPr lang="vi-VN" sz="4800" dirty="0" smtClean="0">
                <a:solidFill>
                  <a:srgbClr val="FF0000"/>
                </a:solidFill>
                <a:latin typeface="+mj-lt"/>
                <a:hlinkClick r:id="rId13"/>
              </a:rPr>
              <a:t>Nghị định 10/2015/NĐ-CP</a:t>
            </a:r>
            <a:r>
              <a:rPr lang="vi-VN" sz="4800" dirty="0" smtClean="0">
                <a:solidFill>
                  <a:srgbClr val="FF0000"/>
                </a:solidFill>
                <a:latin typeface="+mj-lt"/>
              </a:rPr>
              <a:t> Quy định về sinh con bằng kỹ thuật thụ tinh trong ống nghiệm và điều kiện mang thai hộ vì mục đích nhân </a:t>
            </a:r>
            <a:r>
              <a:rPr lang="vi-VN" sz="4800" dirty="0" smtClean="0">
                <a:solidFill>
                  <a:srgbClr val="FF0000"/>
                </a:solidFill>
                <a:latin typeface="+mj-lt"/>
              </a:rPr>
              <a:t>đạo</a:t>
            </a:r>
            <a:endParaRPr lang="en-US" sz="4800" dirty="0" smtClean="0">
              <a:solidFill>
                <a:srgbClr val="FF0000"/>
              </a:solidFill>
              <a:latin typeface="+mj-lt"/>
            </a:endParaRPr>
          </a:p>
          <a:p>
            <a:endParaRPr lang="vi-VN" sz="4800" dirty="0" smtClean="0">
              <a:solidFill>
                <a:srgbClr val="FF0000"/>
              </a:solidFill>
              <a:latin typeface="+mj-lt"/>
            </a:endParaRPr>
          </a:p>
          <a:p>
            <a:r>
              <a:rPr lang="vi-VN" sz="4800" dirty="0" smtClean="0">
                <a:solidFill>
                  <a:srgbClr val="FF0000"/>
                </a:solidFill>
                <a:latin typeface="+mj-lt"/>
              </a:rPr>
              <a:t>- </a:t>
            </a:r>
            <a:r>
              <a:rPr lang="vi-VN" sz="4800" dirty="0" smtClean="0">
                <a:solidFill>
                  <a:srgbClr val="FF0000"/>
                </a:solidFill>
                <a:latin typeface="+mj-lt"/>
                <a:hlinkClick r:id="rId14"/>
              </a:rPr>
              <a:t>Nghị định 98/2016/NĐ-CP</a:t>
            </a:r>
            <a:r>
              <a:rPr lang="vi-VN" sz="4800" dirty="0" smtClean="0">
                <a:solidFill>
                  <a:srgbClr val="FF0000"/>
                </a:solidFill>
                <a:latin typeface="+mj-lt"/>
              </a:rPr>
              <a:t> sửa đổi </a:t>
            </a:r>
            <a:r>
              <a:rPr lang="vi-VN" sz="4800" dirty="0" smtClean="0">
                <a:solidFill>
                  <a:srgbClr val="FF0000"/>
                </a:solidFill>
                <a:latin typeface="+mj-lt"/>
                <a:hlinkClick r:id="rId13"/>
              </a:rPr>
              <a:t>Nghị định 10/2015/NĐ-CP</a:t>
            </a:r>
            <a:r>
              <a:rPr lang="vi-VN" sz="4800" dirty="0" smtClean="0">
                <a:solidFill>
                  <a:srgbClr val="FF0000"/>
                </a:solidFill>
                <a:latin typeface="+mj-lt"/>
              </a:rPr>
              <a:t> quy định về sinh con bằng kỹ thuật thụ tinh trong ống nghiệm và điều kiện mang thai hộ vì mục đích nhân đạo</a:t>
            </a:r>
            <a:endParaRPr lang="vi-VN" sz="4800" dirty="0">
              <a:solidFill>
                <a:srgbClr val="FF0000"/>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8839200" y="1141068"/>
            <a:ext cx="9448800" cy="9145932"/>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5" name="Freeform 5"/>
          <p:cNvSpPr/>
          <p:nvPr/>
        </p:nvSpPr>
        <p:spPr>
          <a:xfrm>
            <a:off x="1447800" y="266700"/>
            <a:ext cx="15849600" cy="4343400"/>
          </a:xfrm>
          <a:custGeom>
            <a:avLst/>
            <a:gdLst/>
            <a:ahLst/>
            <a:cxnLst/>
            <a:rect l="l" t="t" r="r" b="b"/>
            <a:pathLst>
              <a:path w="14569769" h="2702030">
                <a:moveTo>
                  <a:pt x="0" y="0"/>
                </a:moveTo>
                <a:lnTo>
                  <a:pt x="14569769" y="0"/>
                </a:lnTo>
                <a:lnTo>
                  <a:pt x="14569769" y="2702030"/>
                </a:lnTo>
                <a:lnTo>
                  <a:pt x="0" y="270203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838200" y="4762500"/>
            <a:ext cx="15983389" cy="5524500"/>
          </a:xfrm>
          <a:custGeom>
            <a:avLst/>
            <a:gdLst/>
            <a:ahLst/>
            <a:cxnLst/>
            <a:rect l="l" t="t" r="r" b="b"/>
            <a:pathLst>
              <a:path w="14569769" h="2702030">
                <a:moveTo>
                  <a:pt x="0" y="0"/>
                </a:moveTo>
                <a:lnTo>
                  <a:pt x="14569769" y="0"/>
                </a:lnTo>
                <a:lnTo>
                  <a:pt x="14569769" y="2702030"/>
                </a:lnTo>
                <a:lnTo>
                  <a:pt x="0" y="270203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9" name="Freeform 9"/>
          <p:cNvSpPr/>
          <p:nvPr/>
        </p:nvSpPr>
        <p:spPr>
          <a:xfrm rot="-5813165">
            <a:off x="19962" y="1895359"/>
            <a:ext cx="1241100" cy="1162164"/>
          </a:xfrm>
          <a:custGeom>
            <a:avLst/>
            <a:gdLst/>
            <a:ahLst/>
            <a:cxnLst/>
            <a:rect l="l" t="t" r="r" b="b"/>
            <a:pathLst>
              <a:path w="1148839" h="1926407">
                <a:moveTo>
                  <a:pt x="0" y="0"/>
                </a:moveTo>
                <a:lnTo>
                  <a:pt x="1148839" y="0"/>
                </a:lnTo>
                <a:lnTo>
                  <a:pt x="1148839" y="1926407"/>
                </a:lnTo>
                <a:lnTo>
                  <a:pt x="0" y="1926407"/>
                </a:lnTo>
                <a:lnTo>
                  <a:pt x="0" y="0"/>
                </a:lnTo>
                <a:close/>
              </a:path>
            </a:pathLst>
          </a:custGeom>
          <a:blipFill>
            <a:blip r:embed="rId7" cstate="print">
              <a:extLst>
                <a:ext uri="{96DAC541-7B7A-43D3-8B79-37D633B846F1}">
                  <asvg:svgBlip xmlns:asvg="http://schemas.microsoft.com/office/drawing/2016/SVG/main" xmlns="" r:embed="rId10"/>
                </a:ext>
              </a:extLst>
            </a:blip>
            <a:stretch>
              <a:fillRect/>
            </a:stretch>
          </a:blipFill>
        </p:spPr>
      </p:sp>
      <p:sp>
        <p:nvSpPr>
          <p:cNvPr id="10" name="Freeform 10"/>
          <p:cNvSpPr/>
          <p:nvPr/>
        </p:nvSpPr>
        <p:spPr>
          <a:xfrm rot="-1142132">
            <a:off x="16019470" y="9099220"/>
            <a:ext cx="1928823" cy="897779"/>
          </a:xfrm>
          <a:custGeom>
            <a:avLst/>
            <a:gdLst/>
            <a:ahLst/>
            <a:cxnLst/>
            <a:rect l="l" t="t" r="r" b="b"/>
            <a:pathLst>
              <a:path w="1928823" h="897779">
                <a:moveTo>
                  <a:pt x="0" y="0"/>
                </a:moveTo>
                <a:lnTo>
                  <a:pt x="1928823" y="0"/>
                </a:lnTo>
                <a:lnTo>
                  <a:pt x="1928823" y="897779"/>
                </a:lnTo>
                <a:lnTo>
                  <a:pt x="0" y="89777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2" name="Freeform 12"/>
          <p:cNvSpPr/>
          <p:nvPr/>
        </p:nvSpPr>
        <p:spPr>
          <a:xfrm rot="-1142132">
            <a:off x="-134930" y="290000"/>
            <a:ext cx="1928823" cy="897779"/>
          </a:xfrm>
          <a:custGeom>
            <a:avLst/>
            <a:gdLst/>
            <a:ahLst/>
            <a:cxnLst/>
            <a:rect l="l" t="t" r="r" b="b"/>
            <a:pathLst>
              <a:path w="1928823" h="897779">
                <a:moveTo>
                  <a:pt x="0" y="0"/>
                </a:moveTo>
                <a:lnTo>
                  <a:pt x="1928822" y="0"/>
                </a:lnTo>
                <a:lnTo>
                  <a:pt x="1928822" y="897780"/>
                </a:lnTo>
                <a:lnTo>
                  <a:pt x="0" y="8977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3" name="Freeform 13"/>
          <p:cNvSpPr/>
          <p:nvPr/>
        </p:nvSpPr>
        <p:spPr>
          <a:xfrm>
            <a:off x="-763779" y="7658100"/>
            <a:ext cx="1527558" cy="1463678"/>
          </a:xfrm>
          <a:custGeom>
            <a:avLst/>
            <a:gdLst/>
            <a:ahLst/>
            <a:cxnLst/>
            <a:rect l="l" t="t" r="r" b="b"/>
            <a:pathLst>
              <a:path w="1527558" h="1463678">
                <a:moveTo>
                  <a:pt x="0" y="0"/>
                </a:moveTo>
                <a:lnTo>
                  <a:pt x="1527558" y="0"/>
                </a:lnTo>
                <a:lnTo>
                  <a:pt x="1527558" y="1463678"/>
                </a:lnTo>
                <a:lnTo>
                  <a:pt x="0" y="1463678"/>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sp>
      <p:sp>
        <p:nvSpPr>
          <p:cNvPr id="14" name="Freeform 14"/>
          <p:cNvSpPr/>
          <p:nvPr/>
        </p:nvSpPr>
        <p:spPr>
          <a:xfrm>
            <a:off x="16231975" y="0"/>
            <a:ext cx="2056025" cy="1708370"/>
          </a:xfrm>
          <a:custGeom>
            <a:avLst/>
            <a:gdLst/>
            <a:ahLst/>
            <a:cxnLst/>
            <a:rect l="l" t="t" r="r" b="b"/>
            <a:pathLst>
              <a:path w="2056025" h="1708370">
                <a:moveTo>
                  <a:pt x="0" y="0"/>
                </a:moveTo>
                <a:lnTo>
                  <a:pt x="2056025" y="0"/>
                </a:lnTo>
                <a:lnTo>
                  <a:pt x="2056025" y="1708370"/>
                </a:lnTo>
                <a:lnTo>
                  <a:pt x="0" y="170837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5" name="TextBox 15"/>
          <p:cNvSpPr txBox="1"/>
          <p:nvPr/>
        </p:nvSpPr>
        <p:spPr>
          <a:xfrm>
            <a:off x="1295400" y="571500"/>
            <a:ext cx="15697200" cy="4462760"/>
          </a:xfrm>
          <a:prstGeom prst="rect">
            <a:avLst/>
          </a:prstGeom>
        </p:spPr>
        <p:txBody>
          <a:bodyPr wrap="square" lIns="0" tIns="0" rIns="0" bIns="0" rtlCol="0" anchor="t">
            <a:spAutoFit/>
          </a:bodyPr>
          <a:lstStyle/>
          <a:p>
            <a:pPr algn="ctr"/>
            <a:r>
              <a:rPr lang="en-US" sz="6000" dirty="0">
                <a:solidFill>
                  <a:srgbClr val="004AAD"/>
                </a:solidFill>
                <a:latin typeface="Times New Roman" pitchFamily="18" charset="0"/>
                <a:ea typeface="Times New Roman"/>
                <a:cs typeface="Times New Roman" pitchFamily="18" charset="0"/>
                <a:sym typeface="Times New Roman"/>
              </a:rPr>
              <a:t> </a:t>
            </a:r>
            <a:r>
              <a:rPr lang="vi-VN" sz="6000" dirty="0" smtClean="0">
                <a:solidFill>
                  <a:srgbClr val="FF0000"/>
                </a:solidFill>
                <a:latin typeface="Times New Roman" pitchFamily="18" charset="0"/>
                <a:cs typeface="Times New Roman" pitchFamily="18" charset="0"/>
              </a:rPr>
              <a:t>- </a:t>
            </a:r>
            <a:r>
              <a:rPr lang="vi-VN" sz="6000" u="sng" dirty="0" smtClean="0">
                <a:solidFill>
                  <a:srgbClr val="FF0000"/>
                </a:solidFill>
                <a:latin typeface="Times New Roman" pitchFamily="18" charset="0"/>
                <a:cs typeface="Times New Roman" pitchFamily="18" charset="0"/>
                <a:hlinkClick r:id="rId17"/>
              </a:rPr>
              <a:t>Nghị định 123/2015/NĐ-CP</a:t>
            </a:r>
            <a:r>
              <a:rPr lang="vi-VN" sz="6000" dirty="0" smtClean="0">
                <a:solidFill>
                  <a:srgbClr val="FF0000"/>
                </a:solidFill>
                <a:latin typeface="Times New Roman" pitchFamily="18" charset="0"/>
                <a:cs typeface="Times New Roman" pitchFamily="18" charset="0"/>
              </a:rPr>
              <a:t> hướng dẫn </a:t>
            </a:r>
            <a:endParaRPr lang="en-US" sz="6000" dirty="0" smtClean="0">
              <a:solidFill>
                <a:srgbClr val="FF0000"/>
              </a:solidFill>
              <a:latin typeface="Times New Roman" pitchFamily="18" charset="0"/>
              <a:cs typeface="Times New Roman" pitchFamily="18" charset="0"/>
            </a:endParaRPr>
          </a:p>
          <a:p>
            <a:pPr algn="ctr"/>
            <a:r>
              <a:rPr lang="vi-VN" sz="6000" dirty="0" smtClean="0">
                <a:solidFill>
                  <a:srgbClr val="FF0000"/>
                </a:solidFill>
                <a:latin typeface="Times New Roman" pitchFamily="18" charset="0"/>
                <a:cs typeface="Times New Roman" pitchFamily="18" charset="0"/>
              </a:rPr>
              <a:t>Luật </a:t>
            </a:r>
            <a:r>
              <a:rPr lang="vi-VN" sz="6000" dirty="0" smtClean="0">
                <a:solidFill>
                  <a:srgbClr val="FF0000"/>
                </a:solidFill>
                <a:latin typeface="Times New Roman" pitchFamily="18" charset="0"/>
                <a:cs typeface="Times New Roman" pitchFamily="18" charset="0"/>
              </a:rPr>
              <a:t>hộ tịch</a:t>
            </a:r>
          </a:p>
          <a:p>
            <a:pPr algn="ctr"/>
            <a:r>
              <a:rPr lang="vi-VN" sz="6000" dirty="0" smtClean="0">
                <a:solidFill>
                  <a:srgbClr val="FF0000"/>
                </a:solidFill>
                <a:latin typeface="Times New Roman" pitchFamily="18" charset="0"/>
                <a:cs typeface="Times New Roman" pitchFamily="18" charset="0"/>
              </a:rPr>
              <a:t>- </a:t>
            </a:r>
            <a:r>
              <a:rPr lang="vi-VN" sz="6000" dirty="0" smtClean="0">
                <a:solidFill>
                  <a:srgbClr val="FF0000"/>
                </a:solidFill>
                <a:latin typeface="Times New Roman" pitchFamily="18" charset="0"/>
                <a:cs typeface="Times New Roman" pitchFamily="18" charset="0"/>
                <a:hlinkClick r:id="rId18"/>
              </a:rPr>
              <a:t>Nghị định 126/2014/NĐ-CP</a:t>
            </a:r>
            <a:r>
              <a:rPr lang="vi-VN" sz="6000" dirty="0" smtClean="0">
                <a:solidFill>
                  <a:srgbClr val="FF0000"/>
                </a:solidFill>
                <a:latin typeface="Times New Roman" pitchFamily="18" charset="0"/>
                <a:cs typeface="Times New Roman" pitchFamily="18" charset="0"/>
              </a:rPr>
              <a:t> hướng dẫn thi hành Luật Hôn nhân và gia đình</a:t>
            </a:r>
          </a:p>
          <a:p>
            <a:pPr algn="ctr">
              <a:lnSpc>
                <a:spcPts val="6019"/>
              </a:lnSpc>
            </a:pPr>
            <a:endParaRPr lang="en-US" sz="4000" b="1" dirty="0">
              <a:solidFill>
                <a:srgbClr val="00B050"/>
              </a:solidFill>
              <a:latin typeface="+mj-lt"/>
              <a:ea typeface="Times New Roman"/>
              <a:cs typeface="Times New Roman"/>
              <a:sym typeface="Times New Roman"/>
            </a:endParaRPr>
          </a:p>
        </p:txBody>
      </p:sp>
      <p:sp>
        <p:nvSpPr>
          <p:cNvPr id="18" name="TextBox 18"/>
          <p:cNvSpPr txBox="1"/>
          <p:nvPr/>
        </p:nvSpPr>
        <p:spPr>
          <a:xfrm>
            <a:off x="1143000" y="5448300"/>
            <a:ext cx="15544800" cy="4321696"/>
          </a:xfrm>
          <a:prstGeom prst="rect">
            <a:avLst/>
          </a:prstGeom>
        </p:spPr>
        <p:txBody>
          <a:bodyPr wrap="square" lIns="0" tIns="0" rIns="0" bIns="0" rtlCol="0" anchor="t">
            <a:spAutoFit/>
          </a:bodyPr>
          <a:lstStyle/>
          <a:p>
            <a:pPr algn="ctr">
              <a:spcBef>
                <a:spcPct val="0"/>
              </a:spcBef>
            </a:pPr>
            <a:r>
              <a:rPr lang="en-US" sz="4000" dirty="0">
                <a:solidFill>
                  <a:srgbClr val="7030A0"/>
                </a:solidFill>
                <a:latin typeface="Open Sans"/>
                <a:ea typeface="Open Sans"/>
                <a:cs typeface="Open Sans"/>
                <a:sym typeface="Open Sans"/>
              </a:rPr>
              <a:t> </a:t>
            </a:r>
            <a:r>
              <a:rPr lang="vi-VN" sz="6000" dirty="0" smtClean="0">
                <a:latin typeface="+mj-lt"/>
              </a:rPr>
              <a:t>-</a:t>
            </a:r>
            <a:r>
              <a:rPr lang="vi-VN" sz="6000" dirty="0" smtClean="0">
                <a:latin typeface="+mj-lt"/>
                <a:cs typeface="Times New Roman" pitchFamily="18" charset="0"/>
              </a:rPr>
              <a:t> </a:t>
            </a:r>
            <a:r>
              <a:rPr lang="vi-VN" sz="6000" u="sng" dirty="0" smtClean="0">
                <a:latin typeface="+mj-lt"/>
                <a:cs typeface="Times New Roman" pitchFamily="18" charset="0"/>
                <a:hlinkClick r:id="rId19"/>
              </a:rPr>
              <a:t>Nghị định 82/2020/NĐ-CP</a:t>
            </a:r>
            <a:r>
              <a:rPr lang="vi-VN" sz="6000" u="sng" dirty="0" smtClean="0">
                <a:latin typeface="+mj-lt"/>
                <a:cs typeface="Times New Roman" pitchFamily="18" charset="0"/>
              </a:rPr>
              <a:t> </a:t>
            </a:r>
            <a:r>
              <a:rPr lang="vi-VN" sz="6000" dirty="0" smtClean="0">
                <a:solidFill>
                  <a:srgbClr val="FF0000"/>
                </a:solidFill>
                <a:latin typeface="+mj-lt"/>
                <a:cs typeface="Times New Roman" pitchFamily="18" charset="0"/>
              </a:rPr>
              <a:t>quy định về xử </a:t>
            </a:r>
            <a:r>
              <a:rPr lang="vi-VN" sz="6000" dirty="0" smtClean="0">
                <a:solidFill>
                  <a:srgbClr val="FF0000"/>
                </a:solidFill>
                <a:latin typeface="+mj-lt"/>
                <a:cs typeface="Times New Roman" pitchFamily="18" charset="0"/>
              </a:rPr>
              <a:t>phạt </a:t>
            </a:r>
            <a:r>
              <a:rPr lang="vi-VN" sz="6000" dirty="0" smtClean="0">
                <a:solidFill>
                  <a:srgbClr val="FF0000"/>
                </a:solidFill>
                <a:latin typeface="+mj-lt"/>
                <a:cs typeface="Times New Roman" pitchFamily="18" charset="0"/>
              </a:rPr>
              <a:t>vi phạm hành chính trong lĩnh vực bổ trợ tư pháp; hành chính tư pháp; hôn nhân và gia đình; thi hành án dân sự; phá sản doanh nghiệp, hợp tác xã</a:t>
            </a:r>
          </a:p>
          <a:p>
            <a:pPr algn="ctr">
              <a:lnSpc>
                <a:spcPts val="4899"/>
              </a:lnSpc>
              <a:spcBef>
                <a:spcPct val="0"/>
              </a:spcBef>
            </a:pPr>
            <a:r>
              <a:rPr lang="vi-VN" sz="6000" b="1" dirty="0" smtClean="0">
                <a:solidFill>
                  <a:srgbClr val="00B050"/>
                </a:solidFill>
                <a:latin typeface="+mj-lt"/>
                <a:cs typeface="Times New Roman" pitchFamily="18" charset="0"/>
              </a:rPr>
              <a:t> </a:t>
            </a:r>
            <a:endParaRPr lang="en-US" sz="6000" b="1" dirty="0">
              <a:solidFill>
                <a:srgbClr val="00B050"/>
              </a:solidFill>
              <a:latin typeface="+mj-lt"/>
              <a:ea typeface="Open Sans"/>
              <a:cs typeface="Times New Roman" pitchFamily="18" charset="0"/>
              <a:sym typeface="Open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9144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4" name="Freeform 4"/>
          <p:cNvSpPr/>
          <p:nvPr/>
        </p:nvSpPr>
        <p:spPr>
          <a:xfrm>
            <a:off x="0" y="190500"/>
            <a:ext cx="18669000" cy="9601200"/>
          </a:xfrm>
          <a:custGeom>
            <a:avLst/>
            <a:gdLst/>
            <a:ahLst/>
            <a:cxnLst/>
            <a:rect l="l" t="t" r="r" b="b"/>
            <a:pathLst>
              <a:path w="13514423" h="5725201">
                <a:moveTo>
                  <a:pt x="0" y="0"/>
                </a:moveTo>
                <a:lnTo>
                  <a:pt x="13514423" y="0"/>
                </a:lnTo>
                <a:lnTo>
                  <a:pt x="13514423" y="5725201"/>
                </a:lnTo>
                <a:lnTo>
                  <a:pt x="0" y="572520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609600" y="419100"/>
            <a:ext cx="17449800" cy="8381999"/>
          </a:xfrm>
          <a:custGeom>
            <a:avLst/>
            <a:gdLst/>
            <a:ahLst/>
            <a:cxnLst/>
            <a:rect l="l" t="t" r="r" b="b"/>
            <a:pathLst>
              <a:path w="16887736" h="7154259">
                <a:moveTo>
                  <a:pt x="0" y="0"/>
                </a:moveTo>
                <a:lnTo>
                  <a:pt x="16887736" y="0"/>
                </a:lnTo>
                <a:lnTo>
                  <a:pt x="16887736" y="7154259"/>
                </a:lnTo>
                <a:lnTo>
                  <a:pt x="0" y="71542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6" name="Group 6"/>
          <p:cNvGrpSpPr>
            <a:grpSpLocks noChangeAspect="1"/>
          </p:cNvGrpSpPr>
          <p:nvPr/>
        </p:nvGrpSpPr>
        <p:grpSpPr>
          <a:xfrm>
            <a:off x="-769081" y="8496300"/>
            <a:ext cx="1538162" cy="1538076"/>
            <a:chOff x="0" y="0"/>
            <a:chExt cx="6341849" cy="6341495"/>
          </a:xfrm>
        </p:grpSpPr>
        <p:sp>
          <p:nvSpPr>
            <p:cNvPr id="7" name="Freeform 7"/>
            <p:cNvSpPr/>
            <p:nvPr/>
          </p:nvSpPr>
          <p:spPr>
            <a:xfrm>
              <a:off x="140977" y="140800"/>
              <a:ext cx="6059895" cy="6059895"/>
            </a:xfrm>
            <a:custGeom>
              <a:avLst/>
              <a:gdLst/>
              <a:ahLst/>
              <a:cxnLst/>
              <a:rect l="l" t="t" r="r" b="b"/>
              <a:pathLst>
                <a:path w="6059895" h="6059895">
                  <a:moveTo>
                    <a:pt x="5896258" y="1809986"/>
                  </a:moveTo>
                  <a:cubicBezTo>
                    <a:pt x="6049530" y="2170100"/>
                    <a:pt x="5685077" y="2635633"/>
                    <a:pt x="5688507" y="3004052"/>
                  </a:cubicBezTo>
                  <a:cubicBezTo>
                    <a:pt x="5692063" y="3385973"/>
                    <a:pt x="6059895" y="3845327"/>
                    <a:pt x="5919377" y="4194094"/>
                  </a:cubicBezTo>
                  <a:cubicBezTo>
                    <a:pt x="5778860" y="4542861"/>
                    <a:pt x="5195317" y="4618906"/>
                    <a:pt x="4927985" y="4891685"/>
                  </a:cubicBezTo>
                  <a:cubicBezTo>
                    <a:pt x="4670103" y="5154822"/>
                    <a:pt x="4610024" y="5742985"/>
                    <a:pt x="4249909" y="5896257"/>
                  </a:cubicBezTo>
                  <a:cubicBezTo>
                    <a:pt x="3889795" y="6049530"/>
                    <a:pt x="3424262" y="5685078"/>
                    <a:pt x="3055843" y="5688507"/>
                  </a:cubicBezTo>
                  <a:cubicBezTo>
                    <a:pt x="2673922" y="5692063"/>
                    <a:pt x="2214568" y="6059895"/>
                    <a:pt x="1865800" y="5919377"/>
                  </a:cubicBezTo>
                  <a:cubicBezTo>
                    <a:pt x="1517034" y="5778860"/>
                    <a:pt x="1440989" y="5195317"/>
                    <a:pt x="1168210" y="4927984"/>
                  </a:cubicBezTo>
                  <a:cubicBezTo>
                    <a:pt x="905073" y="4670102"/>
                    <a:pt x="316909" y="4610024"/>
                    <a:pt x="163637" y="4249909"/>
                  </a:cubicBezTo>
                  <a:cubicBezTo>
                    <a:pt x="10365" y="3889795"/>
                    <a:pt x="374817" y="3424261"/>
                    <a:pt x="371387" y="3055843"/>
                  </a:cubicBezTo>
                  <a:cubicBezTo>
                    <a:pt x="367832" y="2673922"/>
                    <a:pt x="0" y="2214568"/>
                    <a:pt x="140518" y="1865800"/>
                  </a:cubicBezTo>
                  <a:cubicBezTo>
                    <a:pt x="281035" y="1517034"/>
                    <a:pt x="864578" y="1440989"/>
                    <a:pt x="1131910" y="1168210"/>
                  </a:cubicBezTo>
                  <a:cubicBezTo>
                    <a:pt x="1389792" y="905073"/>
                    <a:pt x="1449871" y="316909"/>
                    <a:pt x="1809986" y="163637"/>
                  </a:cubicBezTo>
                  <a:cubicBezTo>
                    <a:pt x="2170100" y="10365"/>
                    <a:pt x="2635633" y="374817"/>
                    <a:pt x="3004052" y="371387"/>
                  </a:cubicBezTo>
                  <a:cubicBezTo>
                    <a:pt x="3385973" y="367832"/>
                    <a:pt x="3845327" y="0"/>
                    <a:pt x="4194095" y="140518"/>
                  </a:cubicBezTo>
                  <a:cubicBezTo>
                    <a:pt x="4542861" y="281035"/>
                    <a:pt x="4618906" y="864578"/>
                    <a:pt x="4891686" y="1131910"/>
                  </a:cubicBezTo>
                  <a:cubicBezTo>
                    <a:pt x="5154822" y="1389792"/>
                    <a:pt x="5742986" y="1449871"/>
                    <a:pt x="5896258" y="1809986"/>
                  </a:cubicBezTo>
                  <a:close/>
                </a:path>
              </a:pathLst>
            </a:custGeom>
            <a:blipFill>
              <a:blip r:embed="rId7" cstate="print"/>
              <a:stretch>
                <a:fillRect l="-25000" r="-25000"/>
              </a:stretch>
            </a:blipFill>
          </p:spPr>
        </p:sp>
        <p:sp>
          <p:nvSpPr>
            <p:cNvPr id="8" name="Freeform 8"/>
            <p:cNvSpPr/>
            <p:nvPr/>
          </p:nvSpPr>
          <p:spPr>
            <a:xfrm>
              <a:off x="-4076" y="-4253"/>
              <a:ext cx="6350000" cy="6350000"/>
            </a:xfrm>
            <a:custGeom>
              <a:avLst/>
              <a:gdLst/>
              <a:ahLst/>
              <a:cxnLst/>
              <a:rect l="l" t="t" r="r" b="b"/>
              <a:pathLst>
                <a:path w="6350000" h="6350000">
                  <a:moveTo>
                    <a:pt x="0" y="0"/>
                  </a:moveTo>
                  <a:lnTo>
                    <a:pt x="6350000" y="0"/>
                  </a:lnTo>
                  <a:lnTo>
                    <a:pt x="6350000" y="6350001"/>
                  </a:lnTo>
                  <a:lnTo>
                    <a:pt x="0" y="6350001"/>
                  </a:lnTo>
                  <a:close/>
                </a:path>
              </a:pathLst>
            </a:custGeom>
            <a:blipFill>
              <a:blip r:embed="rId8" cstate="print"/>
              <a:stretch>
                <a:fillRect l="-62" r="-62"/>
              </a:stretch>
            </a:blipFill>
          </p:spPr>
        </p:sp>
      </p:grpSp>
      <p:sp>
        <p:nvSpPr>
          <p:cNvPr id="9" name="TextBox 9"/>
          <p:cNvSpPr txBox="1"/>
          <p:nvPr/>
        </p:nvSpPr>
        <p:spPr>
          <a:xfrm>
            <a:off x="719955" y="377880"/>
            <a:ext cx="17196481" cy="8309967"/>
          </a:xfrm>
          <a:prstGeom prst="rect">
            <a:avLst/>
          </a:prstGeom>
        </p:spPr>
        <p:txBody>
          <a:bodyPr lIns="0" tIns="0" rIns="0" bIns="0" rtlCol="0" anchor="t">
            <a:spAutoFit/>
          </a:bodyPr>
          <a:lstStyle/>
          <a:p>
            <a:pPr algn="ctr"/>
            <a:r>
              <a:rPr lang="vi-VN" sz="5400" dirty="0" smtClean="0">
                <a:solidFill>
                  <a:srgbClr val="FF0000"/>
                </a:solidFill>
              </a:rPr>
              <a:t>Căn </a:t>
            </a:r>
            <a:r>
              <a:rPr lang="vi-VN" sz="5400" dirty="0" smtClean="0">
                <a:solidFill>
                  <a:srgbClr val="FF0000"/>
                </a:solidFill>
              </a:rPr>
              <a:t>cứ theo Điều 2 </a:t>
            </a:r>
            <a:r>
              <a:rPr lang="vi-VN" sz="5400" dirty="0" smtClean="0">
                <a:solidFill>
                  <a:srgbClr val="FF0000"/>
                </a:solidFill>
                <a:hlinkClick r:id="rId9"/>
              </a:rPr>
              <a:t>Luật Hôn nhân và gia đình 2014</a:t>
            </a:r>
            <a:r>
              <a:rPr lang="vi-VN" sz="5400" dirty="0" smtClean="0">
                <a:solidFill>
                  <a:srgbClr val="FF0000"/>
                </a:solidFill>
              </a:rPr>
              <a:t>, có 05 nguyên tắc cơ bản của chế độ hôn nhân và gia đình bao gồm:</a:t>
            </a:r>
          </a:p>
          <a:p>
            <a:r>
              <a:rPr lang="en-US" sz="5400" dirty="0" smtClean="0">
                <a:solidFill>
                  <a:srgbClr val="7030A0"/>
                </a:solidFill>
              </a:rPr>
              <a:t>1.</a:t>
            </a:r>
            <a:r>
              <a:rPr lang="vi-VN" sz="5400" dirty="0" smtClean="0">
                <a:solidFill>
                  <a:srgbClr val="7030A0"/>
                </a:solidFill>
              </a:rPr>
              <a:t> </a:t>
            </a:r>
            <a:r>
              <a:rPr lang="vi-VN" sz="5400" dirty="0" smtClean="0">
                <a:solidFill>
                  <a:srgbClr val="7030A0"/>
                </a:solidFill>
              </a:rPr>
              <a:t>Hôn nhân tự nguyện, tiến bộ, một vợ một chồng, vợ </a:t>
            </a:r>
            <a:r>
              <a:rPr lang="en-US" sz="5400" dirty="0" smtClean="0">
                <a:solidFill>
                  <a:srgbClr val="7030A0"/>
                </a:solidFill>
              </a:rPr>
              <a:t>     </a:t>
            </a:r>
            <a:r>
              <a:rPr lang="vi-VN" sz="5400" dirty="0" smtClean="0">
                <a:solidFill>
                  <a:srgbClr val="7030A0"/>
                </a:solidFill>
              </a:rPr>
              <a:t>chồng </a:t>
            </a:r>
            <a:r>
              <a:rPr lang="vi-VN" sz="5400" dirty="0" smtClean="0">
                <a:solidFill>
                  <a:srgbClr val="7030A0"/>
                </a:solidFill>
              </a:rPr>
              <a:t>bình đẳng.</a:t>
            </a:r>
          </a:p>
          <a:p>
            <a:r>
              <a:rPr lang="en-US" sz="5400" dirty="0" smtClean="0">
                <a:solidFill>
                  <a:srgbClr val="7030A0"/>
                </a:solidFill>
              </a:rPr>
              <a:t>2.</a:t>
            </a:r>
            <a:r>
              <a:rPr lang="vi-VN" sz="5400" dirty="0" smtClean="0">
                <a:solidFill>
                  <a:srgbClr val="7030A0"/>
                </a:solidFill>
              </a:rPr>
              <a:t> </a:t>
            </a:r>
            <a:r>
              <a:rPr lang="vi-VN" sz="5400" dirty="0" smtClean="0">
                <a:solidFill>
                  <a:srgbClr val="7030A0"/>
                </a:solidFill>
              </a:rPr>
              <a:t>Hôn nhân giữa công dân Việt Nam thuộc các dân tộc, tôn giáo, giữa người theo tôn giáo với người không theo tôn giáo, giữa người có tín ngưỡng với người không có tín ngưỡng, giữa công dân Việt Nam với người nước ngoài được tôn trọng và được pháp luật bảo vệ.</a:t>
            </a:r>
            <a:endParaRPr lang="vi-VN" sz="5400" dirty="0">
              <a:solidFill>
                <a:srgbClr val="7030A0"/>
              </a:solidFill>
            </a:endParaRPr>
          </a:p>
        </p:txBody>
      </p:sp>
      <p:sp>
        <p:nvSpPr>
          <p:cNvPr id="10" name="Freeform 10"/>
          <p:cNvSpPr/>
          <p:nvPr/>
        </p:nvSpPr>
        <p:spPr>
          <a:xfrm rot="1266707">
            <a:off x="17464845" y="8465987"/>
            <a:ext cx="1646309" cy="1577463"/>
          </a:xfrm>
          <a:custGeom>
            <a:avLst/>
            <a:gdLst/>
            <a:ahLst/>
            <a:cxnLst/>
            <a:rect l="l" t="t" r="r" b="b"/>
            <a:pathLst>
              <a:path w="1646309" h="1577463">
                <a:moveTo>
                  <a:pt x="0" y="0"/>
                </a:moveTo>
                <a:lnTo>
                  <a:pt x="1646309" y="0"/>
                </a:lnTo>
                <a:lnTo>
                  <a:pt x="1646309" y="1577464"/>
                </a:lnTo>
                <a:lnTo>
                  <a:pt x="0" y="157746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9"/>
          <p:cNvSpPr/>
          <p:nvPr/>
        </p:nvSpPr>
        <p:spPr>
          <a:xfrm rot="-5813165">
            <a:off x="-883658" y="295161"/>
            <a:ext cx="1241100" cy="1162164"/>
          </a:xfrm>
          <a:custGeom>
            <a:avLst/>
            <a:gdLst/>
            <a:ahLst/>
            <a:cxnLst/>
            <a:rect l="l" t="t" r="r" b="b"/>
            <a:pathLst>
              <a:path w="1148839" h="1926407">
                <a:moveTo>
                  <a:pt x="0" y="0"/>
                </a:moveTo>
                <a:lnTo>
                  <a:pt x="1148839" y="0"/>
                </a:lnTo>
                <a:lnTo>
                  <a:pt x="1148839" y="1926407"/>
                </a:lnTo>
                <a:lnTo>
                  <a:pt x="0" y="1926407"/>
                </a:lnTo>
                <a:lnTo>
                  <a:pt x="0" y="0"/>
                </a:lnTo>
                <a:close/>
              </a:path>
            </a:pathLst>
          </a:custGeom>
          <a:blipFill>
            <a:blip r:embed="rId12" cstate="print">
              <a:extLst>
                <a:ext uri="{96DAC541-7B7A-43D3-8B79-37D633B846F1}">
                  <asvg:svgBlip xmlns:asvg="http://schemas.microsoft.com/office/drawing/2016/SVG/main" xmlns="" r:embed="rId13"/>
                </a:ext>
              </a:extLst>
            </a:blip>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9144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783220" y="266701"/>
            <a:ext cx="16921766" cy="9960941"/>
            <a:chOff x="0" y="-101158"/>
            <a:chExt cx="4456761" cy="2623458"/>
          </a:xfrm>
        </p:grpSpPr>
        <p:sp>
          <p:nvSpPr>
            <p:cNvPr id="5" name="Freeform 5"/>
            <p:cNvSpPr/>
            <p:nvPr/>
          </p:nvSpPr>
          <p:spPr>
            <a:xfrm>
              <a:off x="14480" y="-101158"/>
              <a:ext cx="4442281" cy="2522300"/>
            </a:xfrm>
            <a:custGeom>
              <a:avLst/>
              <a:gdLst/>
              <a:ahLst/>
              <a:cxnLst/>
              <a:rect l="l" t="t" r="r" b="b"/>
              <a:pathLst>
                <a:path w="4442281" h="2522300">
                  <a:moveTo>
                    <a:pt x="23409" y="0"/>
                  </a:moveTo>
                  <a:lnTo>
                    <a:pt x="4418872" y="0"/>
                  </a:lnTo>
                  <a:cubicBezTo>
                    <a:pt x="4425081" y="0"/>
                    <a:pt x="4431035" y="2466"/>
                    <a:pt x="4435425" y="6856"/>
                  </a:cubicBezTo>
                  <a:cubicBezTo>
                    <a:pt x="4439815" y="11246"/>
                    <a:pt x="4442281" y="17201"/>
                    <a:pt x="4442281" y="23409"/>
                  </a:cubicBezTo>
                  <a:lnTo>
                    <a:pt x="4442281" y="2498890"/>
                  </a:lnTo>
                  <a:cubicBezTo>
                    <a:pt x="4442281" y="2505099"/>
                    <a:pt x="4439815" y="2511053"/>
                    <a:pt x="4435425" y="2515443"/>
                  </a:cubicBezTo>
                  <a:cubicBezTo>
                    <a:pt x="4431035" y="2519833"/>
                    <a:pt x="4425081" y="2522300"/>
                    <a:pt x="4418872" y="2522300"/>
                  </a:cubicBezTo>
                  <a:lnTo>
                    <a:pt x="23409" y="2522300"/>
                  </a:lnTo>
                  <a:cubicBezTo>
                    <a:pt x="17201" y="2522300"/>
                    <a:pt x="11246" y="2519833"/>
                    <a:pt x="6856" y="2515443"/>
                  </a:cubicBezTo>
                  <a:cubicBezTo>
                    <a:pt x="2466" y="2511053"/>
                    <a:pt x="0" y="2505099"/>
                    <a:pt x="0" y="2498890"/>
                  </a:cubicBezTo>
                  <a:lnTo>
                    <a:pt x="0" y="23409"/>
                  </a:lnTo>
                  <a:cubicBezTo>
                    <a:pt x="0" y="17201"/>
                    <a:pt x="2466" y="11246"/>
                    <a:pt x="6856" y="6856"/>
                  </a:cubicBezTo>
                  <a:cubicBezTo>
                    <a:pt x="11246" y="2466"/>
                    <a:pt x="17201" y="0"/>
                    <a:pt x="23409" y="0"/>
                  </a:cubicBezTo>
                  <a:close/>
                </a:path>
              </a:pathLst>
            </a:custGeom>
            <a:solidFill>
              <a:srgbClr val="FFFFFF"/>
            </a:solidFill>
          </p:spPr>
        </p:sp>
        <p:sp>
          <p:nvSpPr>
            <p:cNvPr id="6" name="TextBox 6"/>
            <p:cNvSpPr txBox="1"/>
            <p:nvPr/>
          </p:nvSpPr>
          <p:spPr>
            <a:xfrm>
              <a:off x="0" y="-38100"/>
              <a:ext cx="4442281" cy="2560400"/>
            </a:xfrm>
            <a:prstGeom prst="rect">
              <a:avLst/>
            </a:prstGeom>
          </p:spPr>
          <p:txBody>
            <a:bodyPr lIns="50800" tIns="50800" rIns="50800" bIns="50800" rtlCol="0" anchor="ctr"/>
            <a:lstStyle/>
            <a:p>
              <a:pPr algn="ctr">
                <a:lnSpc>
                  <a:spcPts val="2659"/>
                </a:lnSpc>
              </a:pPr>
              <a:endParaRPr/>
            </a:p>
          </p:txBody>
        </p:sp>
      </p:grpSp>
      <p:grpSp>
        <p:nvGrpSpPr>
          <p:cNvPr id="7" name="Group 7"/>
          <p:cNvGrpSpPr>
            <a:grpSpLocks noChangeAspect="1"/>
          </p:cNvGrpSpPr>
          <p:nvPr/>
        </p:nvGrpSpPr>
        <p:grpSpPr>
          <a:xfrm rot="563332">
            <a:off x="17422199" y="243625"/>
            <a:ext cx="761470" cy="1341616"/>
            <a:chOff x="0" y="0"/>
            <a:chExt cx="3569081" cy="6288278"/>
          </a:xfrm>
        </p:grpSpPr>
        <p:sp>
          <p:nvSpPr>
            <p:cNvPr id="8" name="Freeform 8"/>
            <p:cNvSpPr/>
            <p:nvPr/>
          </p:nvSpPr>
          <p:spPr>
            <a:xfrm>
              <a:off x="342482" y="346416"/>
              <a:ext cx="2889414" cy="5612709"/>
            </a:xfrm>
            <a:custGeom>
              <a:avLst/>
              <a:gdLst/>
              <a:ahLst/>
              <a:cxnLst/>
              <a:rect l="l" t="t" r="r" b="b"/>
              <a:pathLst>
                <a:path w="2889414" h="5612709">
                  <a:moveTo>
                    <a:pt x="2449952" y="5612709"/>
                  </a:moveTo>
                  <a:lnTo>
                    <a:pt x="439462" y="5612709"/>
                  </a:lnTo>
                  <a:cubicBezTo>
                    <a:pt x="196754" y="5612709"/>
                    <a:pt x="0" y="5415955"/>
                    <a:pt x="0" y="5173247"/>
                  </a:cubicBezTo>
                  <a:lnTo>
                    <a:pt x="0" y="439462"/>
                  </a:lnTo>
                  <a:cubicBezTo>
                    <a:pt x="0" y="196754"/>
                    <a:pt x="196754" y="0"/>
                    <a:pt x="439462" y="0"/>
                  </a:cubicBezTo>
                  <a:lnTo>
                    <a:pt x="2449952" y="0"/>
                  </a:lnTo>
                  <a:cubicBezTo>
                    <a:pt x="2692660" y="0"/>
                    <a:pt x="2889414" y="196754"/>
                    <a:pt x="2889414" y="439462"/>
                  </a:cubicBezTo>
                  <a:lnTo>
                    <a:pt x="2889414" y="5173247"/>
                  </a:lnTo>
                  <a:cubicBezTo>
                    <a:pt x="2889414" y="5415955"/>
                    <a:pt x="2692660" y="5612709"/>
                    <a:pt x="2449952" y="5612709"/>
                  </a:cubicBezTo>
                  <a:close/>
                </a:path>
              </a:pathLst>
            </a:custGeom>
            <a:blipFill>
              <a:blip r:embed="rId3" cstate="print"/>
              <a:stretch>
                <a:fillRect l="-95688" r="-95688"/>
              </a:stretch>
            </a:blipFill>
          </p:spPr>
        </p:sp>
        <p:sp>
          <p:nvSpPr>
            <p:cNvPr id="9" name="Freeform 9"/>
            <p:cNvSpPr/>
            <p:nvPr/>
          </p:nvSpPr>
          <p:spPr>
            <a:xfrm>
              <a:off x="0" y="6350"/>
              <a:ext cx="3569081" cy="6275578"/>
            </a:xfrm>
            <a:custGeom>
              <a:avLst/>
              <a:gdLst/>
              <a:ahLst/>
              <a:cxnLst/>
              <a:rect l="l" t="t" r="r" b="b"/>
              <a:pathLst>
                <a:path w="3569081" h="6275578">
                  <a:moveTo>
                    <a:pt x="0" y="0"/>
                  </a:moveTo>
                  <a:lnTo>
                    <a:pt x="3569081" y="0"/>
                  </a:lnTo>
                  <a:lnTo>
                    <a:pt x="3569081" y="6275578"/>
                  </a:lnTo>
                  <a:lnTo>
                    <a:pt x="0" y="6275578"/>
                  </a:lnTo>
                  <a:close/>
                </a:path>
              </a:pathLst>
            </a:custGeom>
            <a:blipFill>
              <a:blip r:embed="rId4" cstate="print"/>
              <a:stretch>
                <a:fillRect t="-52" b="-52"/>
              </a:stretch>
            </a:blipFill>
          </p:spPr>
        </p:sp>
      </p:grpSp>
      <p:sp>
        <p:nvSpPr>
          <p:cNvPr id="11" name="Freeform 11"/>
          <p:cNvSpPr/>
          <p:nvPr/>
        </p:nvSpPr>
        <p:spPr>
          <a:xfrm rot="-5813165">
            <a:off x="16542816" y="8865707"/>
            <a:ext cx="990220" cy="1660430"/>
          </a:xfrm>
          <a:custGeom>
            <a:avLst/>
            <a:gdLst/>
            <a:ahLst/>
            <a:cxnLst/>
            <a:rect l="l" t="t" r="r" b="b"/>
            <a:pathLst>
              <a:path w="990220" h="1660430">
                <a:moveTo>
                  <a:pt x="0" y="0"/>
                </a:moveTo>
                <a:lnTo>
                  <a:pt x="990220" y="0"/>
                </a:lnTo>
                <a:lnTo>
                  <a:pt x="990220" y="1660430"/>
                </a:lnTo>
                <a:lnTo>
                  <a:pt x="0" y="1660430"/>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12" name="Freeform 12"/>
          <p:cNvSpPr/>
          <p:nvPr/>
        </p:nvSpPr>
        <p:spPr>
          <a:xfrm rot="-928209">
            <a:off x="-896390" y="7842509"/>
            <a:ext cx="1792779" cy="2246079"/>
          </a:xfrm>
          <a:custGeom>
            <a:avLst/>
            <a:gdLst/>
            <a:ahLst/>
            <a:cxnLst/>
            <a:rect l="l" t="t" r="r" b="b"/>
            <a:pathLst>
              <a:path w="1792779" h="2246079">
                <a:moveTo>
                  <a:pt x="0" y="0"/>
                </a:moveTo>
                <a:lnTo>
                  <a:pt x="1792780" y="0"/>
                </a:lnTo>
                <a:lnTo>
                  <a:pt x="1792780" y="2246079"/>
                </a:lnTo>
                <a:lnTo>
                  <a:pt x="0" y="224607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a:off x="-609600" y="190500"/>
            <a:ext cx="1828800" cy="1181100"/>
          </a:xfrm>
          <a:custGeom>
            <a:avLst/>
            <a:gdLst/>
            <a:ahLst/>
            <a:cxnLst/>
            <a:rect l="l" t="t" r="r" b="b"/>
            <a:pathLst>
              <a:path w="1566441" h="1301570">
                <a:moveTo>
                  <a:pt x="0" y="0"/>
                </a:moveTo>
                <a:lnTo>
                  <a:pt x="1566441" y="0"/>
                </a:lnTo>
                <a:lnTo>
                  <a:pt x="1566441" y="1301570"/>
                </a:lnTo>
                <a:lnTo>
                  <a:pt x="0" y="130157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Rectangle 14"/>
          <p:cNvSpPr/>
          <p:nvPr/>
        </p:nvSpPr>
        <p:spPr>
          <a:xfrm>
            <a:off x="1295400" y="1333500"/>
            <a:ext cx="16078200" cy="7478970"/>
          </a:xfrm>
          <a:prstGeom prst="rect">
            <a:avLst/>
          </a:prstGeom>
        </p:spPr>
        <p:txBody>
          <a:bodyPr wrap="square">
            <a:spAutoFit/>
          </a:bodyPr>
          <a:lstStyle/>
          <a:p>
            <a:r>
              <a:rPr lang="en-US" sz="4800" dirty="0" smtClean="0">
                <a:solidFill>
                  <a:srgbClr val="7030A0"/>
                </a:solidFill>
              </a:rPr>
              <a:t>3.</a:t>
            </a:r>
            <a:r>
              <a:rPr lang="vi-VN" sz="4800" dirty="0" smtClean="0">
                <a:solidFill>
                  <a:srgbClr val="7030A0"/>
                </a:solidFill>
              </a:rPr>
              <a:t> </a:t>
            </a:r>
            <a:r>
              <a:rPr lang="vi-VN" sz="4800" dirty="0" smtClean="0">
                <a:solidFill>
                  <a:srgbClr val="7030A0"/>
                </a:solidFill>
              </a:rPr>
              <a:t>Xây dựng gia đình ấm no, tiến bộ, hạnh phúc; các thành viên gia đình có nghĩa vụ tôn trọng, quan tâm, chăm sóc, giúp đỡ nhau; không phân biệt đối xử giữa các con.</a:t>
            </a:r>
          </a:p>
          <a:p>
            <a:r>
              <a:rPr lang="en-US" sz="4800" dirty="0" smtClean="0">
                <a:solidFill>
                  <a:srgbClr val="7030A0"/>
                </a:solidFill>
              </a:rPr>
              <a:t>4.</a:t>
            </a:r>
            <a:r>
              <a:rPr lang="vi-VN" sz="4800" dirty="0" smtClean="0">
                <a:solidFill>
                  <a:srgbClr val="7030A0"/>
                </a:solidFill>
              </a:rPr>
              <a:t> </a:t>
            </a:r>
            <a:r>
              <a:rPr lang="vi-VN" sz="4800" dirty="0" smtClean="0">
                <a:solidFill>
                  <a:srgbClr val="7030A0"/>
                </a:solidFill>
              </a:rPr>
              <a:t>Nhà nước, xã hội và gia đình có trách nhiệm bảo vệ, hỗ trợ trẻ em, người cao tuổi, người khuyết tật thực hiện các quyền về hôn nhân và gia đình; giúp đỡ các bà mẹ thực hiện tốt chức năng cao quý của người mẹ; thực hiện kế hoạch hóa gia đình.</a:t>
            </a:r>
          </a:p>
          <a:p>
            <a:r>
              <a:rPr lang="en-US" sz="4800" dirty="0" smtClean="0">
                <a:solidFill>
                  <a:srgbClr val="7030A0"/>
                </a:solidFill>
              </a:rPr>
              <a:t>5.</a:t>
            </a:r>
            <a:r>
              <a:rPr lang="vi-VN" sz="4800" dirty="0" smtClean="0">
                <a:solidFill>
                  <a:srgbClr val="7030A0"/>
                </a:solidFill>
              </a:rPr>
              <a:t> </a:t>
            </a:r>
            <a:r>
              <a:rPr lang="vi-VN" sz="4800" dirty="0" smtClean="0">
                <a:solidFill>
                  <a:srgbClr val="7030A0"/>
                </a:solidFill>
              </a:rPr>
              <a:t>Kế thừa, phát huy truyền thống văn hóa, đạo đức tốt đẹp của dân tộc Việt Nam về hôn nhân và gia đình.</a:t>
            </a:r>
            <a:endParaRPr lang="vi-VN" sz="4800"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4" name="Freeform 5"/>
          <p:cNvSpPr/>
          <p:nvPr/>
        </p:nvSpPr>
        <p:spPr>
          <a:xfrm>
            <a:off x="0" y="495300"/>
            <a:ext cx="17449800" cy="8381999"/>
          </a:xfrm>
          <a:custGeom>
            <a:avLst/>
            <a:gdLst/>
            <a:ahLst/>
            <a:cxnLst/>
            <a:rect l="l" t="t" r="r" b="b"/>
            <a:pathLst>
              <a:path w="16887736" h="7154259">
                <a:moveTo>
                  <a:pt x="0" y="0"/>
                </a:moveTo>
                <a:lnTo>
                  <a:pt x="16887736" y="0"/>
                </a:lnTo>
                <a:lnTo>
                  <a:pt x="16887736" y="7154259"/>
                </a:lnTo>
                <a:lnTo>
                  <a:pt x="0" y="7154259"/>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22529" name="Rectangle 1"/>
          <p:cNvSpPr>
            <a:spLocks noChangeArrowheads="1"/>
          </p:cNvSpPr>
          <p:nvPr/>
        </p:nvSpPr>
        <p:spPr bwMode="auto">
          <a:xfrm>
            <a:off x="457200" y="1104900"/>
            <a:ext cx="16459200" cy="7740581"/>
          </a:xfrm>
          <a:prstGeom prst="rect">
            <a:avLst/>
          </a:prstGeom>
          <a:solidFill>
            <a:srgbClr val="FFFFFF"/>
          </a:solidFill>
          <a:ln w="9525">
            <a:noFill/>
            <a:miter lim="800000"/>
            <a:headEnd/>
            <a:tailEnd/>
          </a:ln>
          <a:effectLst/>
        </p:spPr>
        <p:txBody>
          <a:bodyPr vert="horz" wrap="square" lIns="91440" tIns="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Hành</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vi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nào</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bị</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cấm</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để</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bảo</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vệ</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chế</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độ</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hôn</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nhân</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gia</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5200" b="1" i="0" u="none" strike="noStrike" cap="none" normalizeH="0" baseline="0" dirty="0" err="1" smtClean="0">
                <a:ln>
                  <a:noFill/>
                </a:ln>
                <a:solidFill>
                  <a:srgbClr val="FF0000"/>
                </a:solidFill>
                <a:effectLst/>
                <a:latin typeface="Times New Roman" pitchFamily="18" charset="0"/>
                <a:cs typeface="Times New Roman" pitchFamily="18" charset="0"/>
              </a:rPr>
              <a:t>đình</a:t>
            </a:r>
            <a:r>
              <a:rPr kumimoji="0" lang="en-US" sz="5200" b="1" i="0" u="none" strike="noStrike" cap="none" normalizeH="0" baseline="0" dirty="0" smtClean="0">
                <a:ln>
                  <a:noFill/>
                </a:ln>
                <a:solidFill>
                  <a:srgbClr val="FF0000"/>
                </a:solidFill>
                <a:effectLst/>
                <a:latin typeface="Times New Roman" pitchFamily="18" charset="0"/>
                <a:cs typeface="Times New Roman" pitchFamily="18" charset="0"/>
              </a:rPr>
              <a:t>?</a:t>
            </a:r>
            <a:endParaRPr kumimoji="0" lang="en-US" sz="5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Căn</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cứ</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theo</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khoản</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2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Điều</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5 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hlinkClick r:id="rId7"/>
              </a:rPr>
              <a:t>Luật</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hlinkClick r:id="rId7"/>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hlinkClick r:id="rId7"/>
              </a:rPr>
              <a:t>Hôn</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hlinkClick r:id="rId7"/>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hlinkClick r:id="rId7"/>
              </a:rPr>
              <a:t>nhân</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hlinkClick r:id="rId7"/>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hlinkClick r:id="rId7"/>
              </a:rPr>
              <a:t>và</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hlinkClick r:id="rId7"/>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hlinkClick r:id="rId7"/>
              </a:rPr>
              <a:t>gia</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hlinkClick r:id="rId7"/>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hlinkClick r:id="rId7"/>
              </a:rPr>
              <a:t>đình</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hlinkClick r:id="rId7"/>
              </a:rPr>
              <a:t> 2014</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các</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hành</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vi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bị</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cấm</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để</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bảo</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vệ</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chế</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độ</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hôn</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nhân</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và</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gia</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đình</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đó</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 </a:t>
            </a:r>
            <a:r>
              <a:rPr kumimoji="0" lang="en-US" sz="5200" b="0" i="0" u="none" strike="noStrike" cap="none" normalizeH="0" baseline="0" dirty="0" err="1" smtClean="0">
                <a:ln>
                  <a:noFill/>
                </a:ln>
                <a:solidFill>
                  <a:srgbClr val="00B050"/>
                </a:solidFill>
                <a:effectLst/>
                <a:latin typeface="Times New Roman" pitchFamily="18" charset="0"/>
                <a:cs typeface="Times New Roman" pitchFamily="18" charset="0"/>
              </a:rPr>
              <a:t>là</a:t>
            </a:r>
            <a:r>
              <a:rPr kumimoji="0" lang="en-US" sz="5200" b="0" i="0" u="none" strike="noStrike" cap="none" normalizeH="0" baseline="0" dirty="0" smtClean="0">
                <a:ln>
                  <a:noFill/>
                </a:ln>
                <a:solidFill>
                  <a:srgbClr val="00B05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Kết</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giả</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tạo</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ly</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giả</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tạo</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Tảo</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cưỡng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ép</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kết</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lừa</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dối</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kết</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cản</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trở</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kết</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Người</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đang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có</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vợ</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có</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chồng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mà</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kết</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hoặc</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chung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sống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như</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vợ</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chồng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với</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người</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khác</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hoặc</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chưa</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có</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vợ</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chưa</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có</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chồng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mà</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kết</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hoặc</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chung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sống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như</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vợ</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chồng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với</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người</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đang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có</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chồng</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có</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800" b="0" i="0" u="none" strike="noStrike" cap="none" normalizeH="0" baseline="0" dirty="0" err="1" smtClean="0">
                <a:ln>
                  <a:noFill/>
                </a:ln>
                <a:solidFill>
                  <a:srgbClr val="0070C0"/>
                </a:solidFill>
                <a:effectLst/>
                <a:latin typeface="Times New Roman" pitchFamily="18" charset="0"/>
                <a:cs typeface="Times New Roman" pitchFamily="18" charset="0"/>
              </a:rPr>
              <a:t>vợ</a:t>
            </a:r>
            <a:r>
              <a:rPr kumimoji="0" lang="en-US" sz="4800" b="0" i="0" u="none" strike="noStrike" cap="none" normalizeH="0" baseline="0" dirty="0" smtClean="0">
                <a:ln>
                  <a:noFill/>
                </a:ln>
                <a:solidFill>
                  <a:srgbClr val="0070C0"/>
                </a:solidFill>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4" name="Freeform 5"/>
          <p:cNvSpPr/>
          <p:nvPr/>
        </p:nvSpPr>
        <p:spPr>
          <a:xfrm>
            <a:off x="0" y="495300"/>
            <a:ext cx="17449800" cy="9220200"/>
          </a:xfrm>
          <a:custGeom>
            <a:avLst/>
            <a:gdLst/>
            <a:ahLst/>
            <a:cxnLst/>
            <a:rect l="l" t="t" r="r" b="b"/>
            <a:pathLst>
              <a:path w="16887736" h="7154259">
                <a:moveTo>
                  <a:pt x="0" y="0"/>
                </a:moveTo>
                <a:lnTo>
                  <a:pt x="16887736" y="0"/>
                </a:lnTo>
                <a:lnTo>
                  <a:pt x="16887736" y="7154259"/>
                </a:lnTo>
                <a:lnTo>
                  <a:pt x="0" y="7154259"/>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23553" name="Rectangle 1"/>
          <p:cNvSpPr>
            <a:spLocks noChangeArrowheads="1"/>
          </p:cNvSpPr>
          <p:nvPr/>
        </p:nvSpPr>
        <p:spPr bwMode="auto">
          <a:xfrm>
            <a:off x="457200" y="876300"/>
            <a:ext cx="16535400" cy="8710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Kết</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hoặc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chung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sống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như</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vợ</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chồng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giữa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những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người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cùng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dòng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máu</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về</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trực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hệ</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giữa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những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người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có</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họ</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trong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phạm</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vi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ba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đời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giữa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cha,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mẹ</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nuôi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với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con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nuôi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giữa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người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đã</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từng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là</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cha,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mẹ</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nuôi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với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con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nuôi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cha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chồng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với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con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dâu</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mẹ</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vợ</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với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con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rể</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cha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dượng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với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con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riêng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của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vợ</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mẹ</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kế</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với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con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riêng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của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chồng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Yêu</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sách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của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cải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trong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kết</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Cưỡng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ép</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ly</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lừa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dối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ly</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cản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trở</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ly</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Thực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hiện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sinh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con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bằng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kỹ</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thuật</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hỗ</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trợ</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sinh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sản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vì</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mục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đích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thương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mại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mang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thai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hộ</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vì</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mục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đích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thương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mại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lựa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chọn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giới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tính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thai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nhi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sinh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sản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vô</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tính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Bạo</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lực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gia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đình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Lợi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dụng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việc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thực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hiện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quyền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về</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hôn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nhân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và</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gia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đình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để</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mua</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bán</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người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bóc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lột</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sức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lao</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động</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xâm</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phạm</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tình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dục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hoặc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có</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hành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vi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khác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nhằm</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mục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đích</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trục</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 </a:t>
            </a:r>
            <a:r>
              <a:rPr kumimoji="0" lang="en-US" sz="4000" b="0" i="0" u="none" strike="noStrike" cap="none" normalizeH="0" baseline="0" dirty="0" err="1" smtClean="0">
                <a:ln>
                  <a:noFill/>
                </a:ln>
                <a:solidFill>
                  <a:srgbClr val="0070C0"/>
                </a:solidFill>
                <a:effectLst/>
                <a:latin typeface="Times New Roman" pitchFamily="18" charset="0"/>
                <a:cs typeface="Times New Roman" pitchFamily="18" charset="0"/>
              </a:rPr>
              <a:t>lợi</a:t>
            </a:r>
            <a:r>
              <a:rPr kumimoji="0" lang="en-US" sz="4000" b="0" i="0" u="none" strike="noStrike" cap="none" normalizeH="0" baseline="0" dirty="0" smtClean="0">
                <a:ln>
                  <a:noFill/>
                </a:ln>
                <a:solidFill>
                  <a:srgbClr val="0070C0"/>
                </a:solidFill>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419</Words>
  <Application>Microsoft Office PowerPoint</Application>
  <PresentationFormat>Custom</PresentationFormat>
  <Paragraphs>38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Noto Sans Bold</vt:lpstr>
      <vt:lpstr>Times New Roman</vt:lpstr>
      <vt:lpstr>Calibri</vt:lpstr>
      <vt:lpstr>Open Sans</vt:lpstr>
      <vt:lpstr>Dekko</vt:lpstr>
      <vt:lpstr>Century Gothic Paneuropean</vt: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Thêm tiêu đề</dc:title>
  <dc:creator>welcome</dc:creator>
  <cp:lastModifiedBy>welcome</cp:lastModifiedBy>
  <cp:revision>11</cp:revision>
  <dcterms:created xsi:type="dcterms:W3CDTF">2006-08-16T00:00:00Z</dcterms:created>
  <dcterms:modified xsi:type="dcterms:W3CDTF">2024-12-11T14:42:34Z</dcterms:modified>
  <dc:identifier>DAGR3AyQj8Y</dc:identifier>
</cp:coreProperties>
</file>