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
  </p:handoutMasterIdLst>
  <p:sldIdLst>
    <p:sldId id="256" r:id="rId2"/>
    <p:sldId id="257" r:id="rId3"/>
    <p:sldId id="258" r:id="rId4"/>
    <p:sldId id="259" r:id="rId5"/>
    <p:sldId id="263" r:id="rId6"/>
    <p:sldId id="262" r:id="rId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58" autoAdjust="0"/>
    <p:restoredTop sz="94660"/>
  </p:normalViewPr>
  <p:slideViewPr>
    <p:cSldViewPr snapToGrid="0">
      <p:cViewPr varScale="1">
        <p:scale>
          <a:sx n="86" d="100"/>
          <a:sy n="86" d="100"/>
        </p:scale>
        <p:origin x="-78" y="-18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BDC8CAB7-EA4D-496D-B759-CC5262BA39D8}" type="datetimeFigureOut">
              <a:rPr lang="en-US" smtClean="0"/>
              <a:pPr/>
              <a:t>11/12/2024</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08EF5634-0409-46A5-8680-3CDA48AAEBF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D32AD3-42B2-4A98-AB6A-5D98EF30E2EB}"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3399025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32AD3-42B2-4A98-AB6A-5D98EF30E2EB}"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152782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32AD3-42B2-4A98-AB6A-5D98EF30E2EB}"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220284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32AD3-42B2-4A98-AB6A-5D98EF30E2EB}"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349874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D32AD3-42B2-4A98-AB6A-5D98EF30E2EB}"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22330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D32AD3-42B2-4A98-AB6A-5D98EF30E2EB}"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205749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D32AD3-42B2-4A98-AB6A-5D98EF30E2EB}" type="datetimeFigureOut">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419244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D32AD3-42B2-4A98-AB6A-5D98EF30E2EB}" type="datetimeFigureOut">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348814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32AD3-42B2-4A98-AB6A-5D98EF30E2EB}" type="datetimeFigureOut">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303696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D32AD3-42B2-4A98-AB6A-5D98EF30E2EB}"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367191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D32AD3-42B2-4A98-AB6A-5D98EF30E2EB}"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422453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32AD3-42B2-4A98-AB6A-5D98EF30E2EB}" type="datetimeFigureOut">
              <a:rPr lang="en-US" smtClean="0"/>
              <a:pPr/>
              <a:t>11/12/2024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4C207-A7F5-48DF-B8E3-9F46C5D178FA}" type="slidenum">
              <a:rPr lang="en-US" smtClean="0"/>
              <a:pPr/>
              <a:t>‹#›</a:t>
            </a:fld>
            <a:endParaRPr lang="en-US"/>
          </a:p>
        </p:txBody>
      </p:sp>
    </p:spTree>
    <p:extLst>
      <p:ext uri="{BB962C8B-B14F-4D97-AF65-F5344CB8AC3E}">
        <p14:creationId xmlns="" xmlns:p14="http://schemas.microsoft.com/office/powerpoint/2010/main" val="3410002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thuvienphapluat.vn/van-ban/Quyen-dan-su/Luat-Hon-nhan-va-gia-dinh-2014-238640.aspx"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huvienphapluat.vn/van-ban/Quyen-dan-su/Luat-Hon-nhan-va-gia-dinh-2014-238640.aspx"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huvienphapluat.vn/van-ban/Doanh-nghiep/Nghi-dinh-82-2020-ND-CP-xu-phat-hanh-chinh-linh-vuc-hon-nhan-thi-hanh-an-pha-san-doanh-nghiep-392611.aspx"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thuvienphapluat.vn/van-ban/Trach-nhiem-hinh-su/Bo-luat-hinh-su-2015-296661.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1"/>
          </a:xfrm>
          <a:prstGeom prst="rect">
            <a:avLst/>
          </a:prstGeom>
        </p:spPr>
      </p:pic>
      <p:sp>
        <p:nvSpPr>
          <p:cNvPr id="5" name="Rectangle 4"/>
          <p:cNvSpPr/>
          <p:nvPr/>
        </p:nvSpPr>
        <p:spPr>
          <a:xfrm>
            <a:off x="459036" y="263483"/>
            <a:ext cx="8079036" cy="1569660"/>
          </a:xfrm>
          <a:prstGeom prst="rect">
            <a:avLst/>
          </a:prstGeom>
        </p:spPr>
        <p:txBody>
          <a:bodyPr wrap="square">
            <a:spAutoFit/>
          </a:bodyPr>
          <a:lstStyle/>
          <a:p>
            <a:r>
              <a:rPr lang="vi-VN" sz="4800" b="1" dirty="0" smtClean="0">
                <a:solidFill>
                  <a:srgbClr val="FF0000"/>
                </a:solidFill>
                <a:latin typeface="+mj-lt"/>
              </a:rPr>
              <a:t>Quy định pháp luật mới nhất về Mang thai hộ tại Việt Nam</a:t>
            </a:r>
            <a:endParaRPr lang="vi-VN" sz="4800" b="1" dirty="0">
              <a:solidFill>
                <a:srgbClr val="FF0000"/>
              </a:solidFill>
              <a:latin typeface="+mj-lt"/>
            </a:endParaRPr>
          </a:p>
        </p:txBody>
      </p:sp>
      <p:sp>
        <p:nvSpPr>
          <p:cNvPr id="7" name="Rectangle 6"/>
          <p:cNvSpPr/>
          <p:nvPr/>
        </p:nvSpPr>
        <p:spPr>
          <a:xfrm>
            <a:off x="5658998" y="3132587"/>
            <a:ext cx="6096000" cy="3416320"/>
          </a:xfrm>
          <a:prstGeom prst="rect">
            <a:avLst/>
          </a:prstGeom>
        </p:spPr>
        <p:txBody>
          <a:bodyPr>
            <a:spAutoFit/>
          </a:bodyPr>
          <a:lstStyle/>
          <a:p>
            <a:r>
              <a:rPr lang="vi-VN" sz="3600" b="1" dirty="0" smtClean="0">
                <a:solidFill>
                  <a:srgbClr val="002060"/>
                </a:solidFill>
                <a:latin typeface="+mj-lt"/>
              </a:rPr>
              <a:t>Mang thai hộ là một bước đột phá trong công tác lập pháp, mở ra cơ hội được làm cha, làm mẹ cho nhiều cặp vợ chồng vô sinh hiếm muộn không thể sinh con.</a:t>
            </a:r>
            <a:endParaRPr lang="en-US" sz="3600" b="1" dirty="0" smtClean="0">
              <a:solidFill>
                <a:srgbClr val="002060"/>
              </a:solidFill>
              <a:latin typeface="+mj-lt"/>
            </a:endParaRPr>
          </a:p>
        </p:txBody>
      </p:sp>
      <p:pic>
        <p:nvPicPr>
          <p:cNvPr id="9" name="Picture 2" descr="https://tse1.mm.bing.net/th?id=OIP.Jn_Z8MoHuPzoVVn_A2KS0AHaEH&amp;pid=Api&amp;P=0&amp;h=220"/>
          <p:cNvPicPr>
            <a:picLocks noChangeAspect="1" noChangeArrowheads="1"/>
          </p:cNvPicPr>
          <p:nvPr/>
        </p:nvPicPr>
        <p:blipFill>
          <a:blip r:embed="rId3"/>
          <a:srcRect/>
          <a:stretch>
            <a:fillRect/>
          </a:stretch>
        </p:blipFill>
        <p:spPr bwMode="auto">
          <a:xfrm>
            <a:off x="231354" y="2379643"/>
            <a:ext cx="5078776" cy="3426246"/>
          </a:xfrm>
          <a:prstGeom prst="rect">
            <a:avLst/>
          </a:prstGeom>
          <a:noFill/>
        </p:spPr>
      </p:pic>
    </p:spTree>
    <p:extLst>
      <p:ext uri="{BB962C8B-B14F-4D97-AF65-F5344CB8AC3E}">
        <p14:creationId xmlns="" xmlns:p14="http://schemas.microsoft.com/office/powerpoint/2010/main" val="371631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594"/>
            <a:ext cx="12193057" cy="6858594"/>
          </a:xfrm>
          <a:prstGeom prst="rect">
            <a:avLst/>
          </a:prstGeom>
        </p:spPr>
      </p:pic>
      <p:sp>
        <p:nvSpPr>
          <p:cNvPr id="5" name="Rectangle 4"/>
          <p:cNvSpPr/>
          <p:nvPr/>
        </p:nvSpPr>
        <p:spPr>
          <a:xfrm>
            <a:off x="286440" y="603405"/>
            <a:ext cx="11424491" cy="6124754"/>
          </a:xfrm>
          <a:prstGeom prst="rect">
            <a:avLst/>
          </a:prstGeom>
        </p:spPr>
        <p:txBody>
          <a:bodyPr wrap="square">
            <a:spAutoFit/>
          </a:bodyPr>
          <a:lstStyle/>
          <a:p>
            <a:pPr algn="ctr"/>
            <a:r>
              <a:rPr lang="vi-VN" sz="2800" b="1" dirty="0" smtClean="0">
                <a:solidFill>
                  <a:srgbClr val="FF0000"/>
                </a:solidFill>
                <a:latin typeface="+mj-lt"/>
              </a:rPr>
              <a:t>1. Mang thai hộ là gì?</a:t>
            </a:r>
          </a:p>
          <a:p>
            <a:r>
              <a:rPr lang="vi-VN" sz="2800" dirty="0" smtClean="0">
                <a:solidFill>
                  <a:srgbClr val="FF0000"/>
                </a:solidFill>
                <a:latin typeface="+mj-lt"/>
              </a:rPr>
              <a:t>Mang thai hộ theo </a:t>
            </a:r>
            <a:r>
              <a:rPr lang="vi-VN" sz="2800" dirty="0" smtClean="0">
                <a:solidFill>
                  <a:srgbClr val="FF0000"/>
                </a:solidFill>
                <a:latin typeface="+mj-lt"/>
                <a:hlinkClick r:id="rId3"/>
              </a:rPr>
              <a:t>Luật Hôn nhân gia đình 2014</a:t>
            </a:r>
            <a:r>
              <a:rPr lang="vi-VN" sz="2800" dirty="0" smtClean="0">
                <a:solidFill>
                  <a:srgbClr val="FF0000"/>
                </a:solidFill>
                <a:latin typeface="+mj-lt"/>
              </a:rPr>
              <a:t> bao gồm: Mang thai hộ vì mục đích nhân đạo và Mang thai hộ vì mục đích thương mại.</a:t>
            </a:r>
          </a:p>
          <a:p>
            <a:r>
              <a:rPr lang="vi-VN" sz="2800" dirty="0" smtClean="0">
                <a:solidFill>
                  <a:srgbClr val="002060"/>
                </a:solidFill>
                <a:latin typeface="+mj-lt"/>
              </a:rPr>
              <a:t>- Mang thai hộ vì mục đích nhân đạo theo quy định tại khoản 22 Điều 3 </a:t>
            </a:r>
            <a:r>
              <a:rPr lang="vi-VN" sz="2800" dirty="0" smtClean="0">
                <a:solidFill>
                  <a:srgbClr val="002060"/>
                </a:solidFill>
                <a:latin typeface="+mj-lt"/>
                <a:hlinkClick r:id="rId3"/>
              </a:rPr>
              <a:t>Luật Hôn nhân gia đình 2014</a:t>
            </a:r>
            <a:r>
              <a:rPr lang="vi-VN" sz="2800" dirty="0" smtClean="0">
                <a:solidFill>
                  <a:srgbClr val="002060"/>
                </a:solidFill>
                <a:latin typeface="+mj-lt"/>
              </a:rPr>
              <a:t> là việc một người phụ nữ tự nguyện, không vì mục đích thương mại giúp mang thai cho cặp vợ chồng mà người vợ không thể mang thai và sinh con ngay cả khi áp dụng kỹ thuật hỗ trợ sinh sản, bằng việc lấy noãn của người vợ và tinh trùng của người chồng để thụ tinh trong ống nghiệm, sau đó cấy vào tử cung của người phụ nữ tự nguyện mang thai để người này mang thai và sinh con.</a:t>
            </a:r>
          </a:p>
          <a:p>
            <a:r>
              <a:rPr lang="vi-VN" sz="2800" dirty="0" smtClean="0">
                <a:solidFill>
                  <a:srgbClr val="002060"/>
                </a:solidFill>
                <a:latin typeface="+mj-lt"/>
              </a:rPr>
              <a:t>-  Mang thai hộ vì mục đích thương mại theo quy định tại khoản 23 Điều 3 </a:t>
            </a:r>
            <a:r>
              <a:rPr lang="vi-VN" sz="2800" dirty="0" smtClean="0">
                <a:solidFill>
                  <a:srgbClr val="002060"/>
                </a:solidFill>
                <a:latin typeface="+mj-lt"/>
                <a:hlinkClick r:id="rId3"/>
              </a:rPr>
              <a:t>Luật Hôn nhân gia đình 2014</a:t>
            </a:r>
            <a:r>
              <a:rPr lang="vi-VN" sz="2800" dirty="0" smtClean="0">
                <a:solidFill>
                  <a:srgbClr val="002060"/>
                </a:solidFill>
                <a:latin typeface="+mj-lt"/>
              </a:rPr>
              <a:t> là việc một người phụ nữ mang thai cho người khác bằng việc áp dụng kỹ thuật hỗ trợ sinh sản để được hưởng lợi về kinh tế hoặc lợi ích khác.</a:t>
            </a:r>
            <a:endParaRPr lang="vi-VN" sz="2800" dirty="0">
              <a:solidFill>
                <a:srgbClr val="002060"/>
              </a:solidFill>
              <a:latin typeface="+mj-lt"/>
            </a:endParaRPr>
          </a:p>
        </p:txBody>
      </p:sp>
    </p:spTree>
    <p:extLst>
      <p:ext uri="{BB962C8B-B14F-4D97-AF65-F5344CB8AC3E}">
        <p14:creationId xmlns="" xmlns:p14="http://schemas.microsoft.com/office/powerpoint/2010/main" val="6477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8" name="Rectangle 7"/>
          <p:cNvSpPr/>
          <p:nvPr/>
        </p:nvSpPr>
        <p:spPr>
          <a:xfrm>
            <a:off x="238699" y="341524"/>
            <a:ext cx="11428164" cy="6524863"/>
          </a:xfrm>
          <a:prstGeom prst="rect">
            <a:avLst/>
          </a:prstGeom>
        </p:spPr>
        <p:txBody>
          <a:bodyPr wrap="square">
            <a:spAutoFit/>
          </a:bodyPr>
          <a:lstStyle/>
          <a:p>
            <a:r>
              <a:rPr lang="vi-VN" sz="3600" b="1" dirty="0" smtClean="0">
                <a:solidFill>
                  <a:srgbClr val="FF0000"/>
                </a:solidFill>
                <a:latin typeface="+mj-lt"/>
              </a:rPr>
              <a:t>2. Điều kiện mang thai hộ vì mục đích nhân đạo</a:t>
            </a:r>
          </a:p>
          <a:p>
            <a:r>
              <a:rPr lang="vi-VN" sz="2800" dirty="0" smtClean="0">
                <a:solidFill>
                  <a:srgbClr val="FF0000"/>
                </a:solidFill>
                <a:latin typeface="+mj-lt"/>
              </a:rPr>
              <a:t>Theo Điều 95 </a:t>
            </a:r>
            <a:r>
              <a:rPr lang="vi-VN" sz="2800" dirty="0" smtClean="0">
                <a:solidFill>
                  <a:srgbClr val="FF0000"/>
                </a:solidFill>
                <a:latin typeface="+mj-lt"/>
                <a:hlinkClick r:id="rId3"/>
              </a:rPr>
              <a:t>Luật Hôn nhân và gia đình 2014</a:t>
            </a:r>
            <a:r>
              <a:rPr lang="vi-VN" sz="2800" dirty="0" smtClean="0">
                <a:solidFill>
                  <a:srgbClr val="FF0000"/>
                </a:solidFill>
                <a:latin typeface="+mj-lt"/>
              </a:rPr>
              <a:t>, điều kiện </a:t>
            </a:r>
            <a:r>
              <a:rPr lang="vi-VN" sz="2800" dirty="0" smtClean="0">
                <a:solidFill>
                  <a:srgbClr val="FF0000"/>
                </a:solidFill>
                <a:latin typeface="+mj-lt"/>
              </a:rPr>
              <a:t>mang</a:t>
            </a:r>
            <a:endParaRPr lang="en-US" sz="2800" dirty="0" smtClean="0">
              <a:solidFill>
                <a:srgbClr val="FF0000"/>
              </a:solidFill>
              <a:latin typeface="+mj-lt"/>
            </a:endParaRPr>
          </a:p>
          <a:p>
            <a:r>
              <a:rPr lang="vi-VN" sz="2800" dirty="0" smtClean="0">
                <a:solidFill>
                  <a:srgbClr val="FF0000"/>
                </a:solidFill>
                <a:latin typeface="+mj-lt"/>
              </a:rPr>
              <a:t> </a:t>
            </a:r>
            <a:r>
              <a:rPr lang="vi-VN" sz="2800" dirty="0" smtClean="0">
                <a:solidFill>
                  <a:srgbClr val="FF0000"/>
                </a:solidFill>
                <a:latin typeface="+mj-lt"/>
              </a:rPr>
              <a:t>thai hộ vì mục đích nhân đạo được quy định như sau:</a:t>
            </a:r>
          </a:p>
          <a:p>
            <a:pPr>
              <a:buFontTx/>
              <a:buChar char="-"/>
            </a:pPr>
            <a:r>
              <a:rPr lang="vi-VN" sz="2800" dirty="0" smtClean="0">
                <a:solidFill>
                  <a:srgbClr val="7030A0"/>
                </a:solidFill>
                <a:latin typeface="+mj-lt"/>
              </a:rPr>
              <a:t>Việc </a:t>
            </a:r>
            <a:r>
              <a:rPr lang="vi-VN" sz="2800" dirty="0" smtClean="0">
                <a:solidFill>
                  <a:srgbClr val="7030A0"/>
                </a:solidFill>
                <a:latin typeface="+mj-lt"/>
              </a:rPr>
              <a:t>mang thai hộ vì mục đích nhân đạo phải được thực hiện </a:t>
            </a:r>
            <a:r>
              <a:rPr lang="vi-VN" sz="2800" dirty="0" smtClean="0">
                <a:solidFill>
                  <a:srgbClr val="7030A0"/>
                </a:solidFill>
                <a:latin typeface="+mj-lt"/>
              </a:rPr>
              <a:t>trên</a:t>
            </a:r>
            <a:endParaRPr lang="en-US" sz="2800" dirty="0" smtClean="0">
              <a:solidFill>
                <a:srgbClr val="7030A0"/>
              </a:solidFill>
              <a:latin typeface="+mj-lt"/>
            </a:endParaRPr>
          </a:p>
          <a:p>
            <a:r>
              <a:rPr lang="vi-VN" sz="2800" dirty="0" smtClean="0">
                <a:solidFill>
                  <a:srgbClr val="7030A0"/>
                </a:solidFill>
                <a:latin typeface="+mj-lt"/>
              </a:rPr>
              <a:t> </a:t>
            </a:r>
            <a:r>
              <a:rPr lang="vi-VN" sz="2800" dirty="0" smtClean="0">
                <a:solidFill>
                  <a:srgbClr val="7030A0"/>
                </a:solidFill>
                <a:latin typeface="+mj-lt"/>
              </a:rPr>
              <a:t>cơ sở tự nguyện của các bên và được lập thành văn bản.</a:t>
            </a:r>
          </a:p>
          <a:p>
            <a:pPr>
              <a:buFontTx/>
              <a:buChar char="-"/>
            </a:pPr>
            <a:r>
              <a:rPr lang="vi-VN" sz="2800" dirty="0" smtClean="0">
                <a:solidFill>
                  <a:srgbClr val="7030A0"/>
                </a:solidFill>
                <a:latin typeface="+mj-lt"/>
              </a:rPr>
              <a:t>Vợ </a:t>
            </a:r>
            <a:r>
              <a:rPr lang="vi-VN" sz="2800" dirty="0" smtClean="0">
                <a:solidFill>
                  <a:srgbClr val="7030A0"/>
                </a:solidFill>
                <a:latin typeface="+mj-lt"/>
              </a:rPr>
              <a:t>chồng có quyền nhờ người mang thai hộ khi có đủ các </a:t>
            </a:r>
            <a:endParaRPr lang="en-US" sz="2800" dirty="0" smtClean="0">
              <a:solidFill>
                <a:srgbClr val="7030A0"/>
              </a:solidFill>
              <a:latin typeface="+mj-lt"/>
            </a:endParaRPr>
          </a:p>
          <a:p>
            <a:r>
              <a:rPr lang="vi-VN" sz="2800" dirty="0" smtClean="0">
                <a:solidFill>
                  <a:srgbClr val="7030A0"/>
                </a:solidFill>
                <a:latin typeface="+mj-lt"/>
              </a:rPr>
              <a:t>điều </a:t>
            </a:r>
            <a:r>
              <a:rPr lang="vi-VN" sz="2800" dirty="0" smtClean="0">
                <a:solidFill>
                  <a:srgbClr val="7030A0"/>
                </a:solidFill>
                <a:latin typeface="+mj-lt"/>
              </a:rPr>
              <a:t>kiện sau đây:</a:t>
            </a:r>
          </a:p>
          <a:p>
            <a:r>
              <a:rPr lang="vi-VN" sz="2800" dirty="0" smtClean="0">
                <a:latin typeface="+mj-lt"/>
              </a:rPr>
              <a:t>+ Có xác nhận của tổ chức y tế có thẩm quyền về việc người vợ không thể mang thai và sinh con ngay cả khi áp dụng kỹ thuật hỗ trợ sinh sản;</a:t>
            </a:r>
          </a:p>
          <a:p>
            <a:r>
              <a:rPr lang="vi-VN" sz="2800" dirty="0" smtClean="0">
                <a:latin typeface="+mj-lt"/>
              </a:rPr>
              <a:t>+ Vợ chồng đang không có con chung;</a:t>
            </a:r>
          </a:p>
          <a:p>
            <a:r>
              <a:rPr lang="vi-VN" sz="2800" dirty="0" smtClean="0">
                <a:latin typeface="+mj-lt"/>
              </a:rPr>
              <a:t>+ Đã được tư vấn về y tế, pháp lý, tâm lý.</a:t>
            </a:r>
          </a:p>
          <a:p>
            <a:r>
              <a:rPr lang="vi-VN" sz="2800" dirty="0" smtClean="0">
                <a:solidFill>
                  <a:srgbClr val="7030A0"/>
                </a:solidFill>
                <a:latin typeface="+mj-lt"/>
              </a:rPr>
              <a:t>- Người được nhờ mang thai hộ phải có đủ các điều kiện sau đây:</a:t>
            </a:r>
          </a:p>
          <a:p>
            <a:r>
              <a:rPr lang="vi-VN" sz="2800" dirty="0" smtClean="0">
                <a:latin typeface="+mj-lt"/>
              </a:rPr>
              <a:t>+ Là người thân thích cùng hàng của bên vợ hoặc bên chồng nhờ mang thai hộ;</a:t>
            </a:r>
          </a:p>
          <a:p>
            <a:endParaRPr lang="en-US" dirty="0">
              <a:latin typeface="+mj-lt"/>
            </a:endParaRPr>
          </a:p>
        </p:txBody>
      </p:sp>
    </p:spTree>
    <p:extLst>
      <p:ext uri="{BB962C8B-B14F-4D97-AF65-F5344CB8AC3E}">
        <p14:creationId xmlns="" xmlns:p14="http://schemas.microsoft.com/office/powerpoint/2010/main" val="166981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57" y="0"/>
            <a:ext cx="12193057" cy="6858594"/>
          </a:xfrm>
          <a:prstGeom prst="rect">
            <a:avLst/>
          </a:prstGeom>
        </p:spPr>
      </p:pic>
      <p:sp>
        <p:nvSpPr>
          <p:cNvPr id="10" name="Rectangle 9"/>
          <p:cNvSpPr/>
          <p:nvPr/>
        </p:nvSpPr>
        <p:spPr>
          <a:xfrm>
            <a:off x="396607" y="482220"/>
            <a:ext cx="10994834" cy="5693866"/>
          </a:xfrm>
          <a:prstGeom prst="rect">
            <a:avLst/>
          </a:prstGeom>
        </p:spPr>
        <p:txBody>
          <a:bodyPr wrap="square">
            <a:spAutoFit/>
          </a:bodyPr>
          <a:lstStyle/>
          <a:p>
            <a:r>
              <a:rPr lang="vi-VN" sz="2800" dirty="0" smtClean="0">
                <a:latin typeface="+mj-lt"/>
              </a:rPr>
              <a:t>+ Ở độ tuổi phù hợp và có xác nhận của tổ chức y tế có thẩm </a:t>
            </a:r>
            <a:endParaRPr lang="en-US" sz="2800" dirty="0" smtClean="0">
              <a:latin typeface="+mj-lt"/>
            </a:endParaRPr>
          </a:p>
          <a:p>
            <a:r>
              <a:rPr lang="vi-VN" sz="2800" dirty="0" smtClean="0">
                <a:latin typeface="+mj-lt"/>
              </a:rPr>
              <a:t>quyền </a:t>
            </a:r>
            <a:r>
              <a:rPr lang="vi-VN" sz="2800" dirty="0" smtClean="0">
                <a:latin typeface="+mj-lt"/>
              </a:rPr>
              <a:t>về khả năng mang thai hộ;</a:t>
            </a:r>
          </a:p>
          <a:p>
            <a:r>
              <a:rPr lang="vi-VN" sz="2800" dirty="0" smtClean="0">
                <a:latin typeface="+mj-lt"/>
              </a:rPr>
              <a:t>+ Trường hợp người phụ nữ mang thai hộ có chồng thì </a:t>
            </a:r>
            <a:endParaRPr lang="en-US" sz="2800" dirty="0" smtClean="0">
              <a:latin typeface="+mj-lt"/>
            </a:endParaRPr>
          </a:p>
          <a:p>
            <a:r>
              <a:rPr lang="vi-VN" sz="2800" dirty="0" smtClean="0">
                <a:latin typeface="+mj-lt"/>
              </a:rPr>
              <a:t>phải có </a:t>
            </a:r>
            <a:r>
              <a:rPr lang="vi-VN" sz="2800" dirty="0" smtClean="0">
                <a:latin typeface="+mj-lt"/>
              </a:rPr>
              <a:t>sự đồng ý bằng văn bản của người chồng;</a:t>
            </a:r>
          </a:p>
          <a:p>
            <a:r>
              <a:rPr lang="vi-VN" sz="2800" dirty="0" smtClean="0">
                <a:latin typeface="+mj-lt"/>
              </a:rPr>
              <a:t>+ Đã được tư vấn về y tế, pháp lý, tâm lý.</a:t>
            </a:r>
          </a:p>
          <a:p>
            <a:pPr>
              <a:buFontTx/>
              <a:buChar char="-"/>
            </a:pPr>
            <a:r>
              <a:rPr lang="vi-VN" sz="2800" dirty="0" smtClean="0">
                <a:solidFill>
                  <a:srgbClr val="7030A0"/>
                </a:solidFill>
                <a:latin typeface="+mj-lt"/>
              </a:rPr>
              <a:t>Việc </a:t>
            </a:r>
            <a:r>
              <a:rPr lang="vi-VN" sz="2800" dirty="0" smtClean="0">
                <a:solidFill>
                  <a:srgbClr val="7030A0"/>
                </a:solidFill>
                <a:latin typeface="+mj-lt"/>
              </a:rPr>
              <a:t>mang thai hộ vì mục đích nhân đạo không được trái với </a:t>
            </a:r>
            <a:endParaRPr lang="en-US" sz="2800" dirty="0" smtClean="0">
              <a:solidFill>
                <a:srgbClr val="7030A0"/>
              </a:solidFill>
              <a:latin typeface="+mj-lt"/>
            </a:endParaRPr>
          </a:p>
          <a:p>
            <a:r>
              <a:rPr lang="vi-VN" sz="2800" dirty="0" smtClean="0">
                <a:solidFill>
                  <a:srgbClr val="7030A0"/>
                </a:solidFill>
                <a:latin typeface="+mj-lt"/>
              </a:rPr>
              <a:t>quy </a:t>
            </a:r>
            <a:r>
              <a:rPr lang="vi-VN" sz="2800" dirty="0" smtClean="0">
                <a:solidFill>
                  <a:srgbClr val="7030A0"/>
                </a:solidFill>
                <a:latin typeface="+mj-lt"/>
              </a:rPr>
              <a:t>định của pháp luật về sinh con bằng kỹ thuật hỗ trợ sinh sản.</a:t>
            </a:r>
          </a:p>
          <a:p>
            <a:r>
              <a:rPr lang="vi-VN" sz="2800" dirty="0" smtClean="0">
                <a:solidFill>
                  <a:srgbClr val="7030A0"/>
                </a:solidFill>
                <a:latin typeface="+mj-lt"/>
              </a:rPr>
              <a:t>- Cơ sở khám bệnh, chữa bệnh được phép thực hiện kỹ thuật mang thai hộ vì mục đích nhân đạo phải đáp ứng các điều kiện sau:</a:t>
            </a:r>
          </a:p>
          <a:p>
            <a:r>
              <a:rPr lang="vi-VN" sz="2800" dirty="0" smtClean="0">
                <a:latin typeface="+mj-lt"/>
              </a:rPr>
              <a:t>+ Có ít nhất 02 năm kinh nghiệm thực hiện kỹ thuật thụ tinh trong ống nghiệm, kể từ ngày được Bộ Y tế cho phép thực hiện kỹ thuật này;</a:t>
            </a:r>
          </a:p>
          <a:p>
            <a:r>
              <a:rPr lang="vi-VN" sz="2800" dirty="0" smtClean="0">
                <a:latin typeface="+mj-lt"/>
              </a:rPr>
              <a:t>+ Tổng số chu kỳ thụ tinh trong ống nghiệm tối thiểu là 1.000 chu kỳ mỗi năm trong 02 năm</a:t>
            </a:r>
            <a:r>
              <a:rPr lang="vi-VN" sz="2800" dirty="0" smtClean="0">
                <a:latin typeface="+mj-lt"/>
              </a:rPr>
              <a:t>.</a:t>
            </a:r>
            <a:endParaRPr lang="vi-VN" sz="2800" dirty="0" smtClean="0">
              <a:latin typeface="+mj-lt"/>
            </a:endParaRPr>
          </a:p>
        </p:txBody>
      </p:sp>
    </p:spTree>
    <p:extLst>
      <p:ext uri="{BB962C8B-B14F-4D97-AF65-F5344CB8AC3E}">
        <p14:creationId xmlns="" xmlns:p14="http://schemas.microsoft.com/office/powerpoint/2010/main" val="307676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0"/>
            <a:ext cx="12193057" cy="6858594"/>
          </a:xfrm>
          <a:prstGeom prst="rect">
            <a:avLst/>
          </a:prstGeom>
        </p:spPr>
      </p:pic>
      <p:sp>
        <p:nvSpPr>
          <p:cNvPr id="5" name="Rectangle 4"/>
          <p:cNvSpPr/>
          <p:nvPr/>
        </p:nvSpPr>
        <p:spPr>
          <a:xfrm>
            <a:off x="187287" y="326395"/>
            <a:ext cx="11732963" cy="6001643"/>
          </a:xfrm>
          <a:prstGeom prst="rect">
            <a:avLst/>
          </a:prstGeom>
        </p:spPr>
        <p:txBody>
          <a:bodyPr wrap="square">
            <a:spAutoFit/>
          </a:bodyPr>
          <a:lstStyle/>
          <a:p>
            <a:r>
              <a:rPr lang="vi-VN" sz="2800" b="1" dirty="0" smtClean="0">
                <a:solidFill>
                  <a:srgbClr val="FF0000"/>
                </a:solidFill>
                <a:latin typeface="+mj-lt"/>
              </a:rPr>
              <a:t>3. Mang thai hộ vì mục đích thương mại bị xử lý như thế nào?</a:t>
            </a:r>
          </a:p>
          <a:p>
            <a:r>
              <a:rPr lang="vi-VN" sz="2400" b="1" i="1" dirty="0" smtClean="0">
                <a:solidFill>
                  <a:srgbClr val="FF0000"/>
                </a:solidFill>
                <a:latin typeface="+mj-lt"/>
              </a:rPr>
              <a:t>* Xử phạt vi phạm hành chính đối với hành vi mang thai hộ vì mục đích thương mại</a:t>
            </a:r>
            <a:endParaRPr lang="vi-VN" sz="2400" b="1" dirty="0" smtClean="0">
              <a:solidFill>
                <a:srgbClr val="FF0000"/>
              </a:solidFill>
              <a:latin typeface="+mj-lt"/>
            </a:endParaRPr>
          </a:p>
          <a:p>
            <a:r>
              <a:rPr lang="vi-VN" sz="2400" dirty="0" smtClean="0">
                <a:solidFill>
                  <a:srgbClr val="FF0000"/>
                </a:solidFill>
                <a:latin typeface="+mj-lt"/>
              </a:rPr>
              <a:t>Theo Điều 60 </a:t>
            </a:r>
            <a:r>
              <a:rPr lang="vi-VN" sz="2400" dirty="0" smtClean="0">
                <a:solidFill>
                  <a:srgbClr val="FF0000"/>
                </a:solidFill>
                <a:latin typeface="+mj-lt"/>
                <a:hlinkClick r:id="rId3"/>
              </a:rPr>
              <a:t>Nghị định 82/2020/NĐ-CP</a:t>
            </a:r>
            <a:r>
              <a:rPr lang="vi-VN" sz="2400" dirty="0" smtClean="0">
                <a:solidFill>
                  <a:srgbClr val="FF0000"/>
                </a:solidFill>
                <a:latin typeface="+mj-lt"/>
              </a:rPr>
              <a:t> quy định:</a:t>
            </a:r>
          </a:p>
          <a:p>
            <a:pPr>
              <a:buFontTx/>
              <a:buChar char="-"/>
            </a:pPr>
            <a:r>
              <a:rPr lang="vi-VN" sz="2000" dirty="0" smtClean="0">
                <a:latin typeface="+mj-lt"/>
              </a:rPr>
              <a:t>Phạt </a:t>
            </a:r>
            <a:r>
              <a:rPr lang="vi-VN" sz="2000" dirty="0" smtClean="0">
                <a:latin typeface="+mj-lt"/>
              </a:rPr>
              <a:t>tiền từ 5 triệu đồng đến 10 triệu đồng đối với hành vi mang thai hộ vì mục đích </a:t>
            </a:r>
            <a:endParaRPr lang="en-US" sz="2000" dirty="0" smtClean="0">
              <a:latin typeface="+mj-lt"/>
            </a:endParaRPr>
          </a:p>
          <a:p>
            <a:r>
              <a:rPr lang="vi-VN" sz="2000" dirty="0" smtClean="0">
                <a:latin typeface="+mj-lt"/>
              </a:rPr>
              <a:t>thương </a:t>
            </a:r>
            <a:r>
              <a:rPr lang="vi-VN" sz="2000" dirty="0" smtClean="0">
                <a:latin typeface="+mj-lt"/>
              </a:rPr>
              <a:t>mại.</a:t>
            </a:r>
          </a:p>
          <a:p>
            <a:pPr>
              <a:buFontTx/>
              <a:buChar char="-"/>
            </a:pPr>
            <a:r>
              <a:rPr lang="vi-VN" sz="2000" dirty="0" smtClean="0">
                <a:latin typeface="+mj-lt"/>
              </a:rPr>
              <a:t>Người </a:t>
            </a:r>
            <a:r>
              <a:rPr lang="vi-VN" sz="2000" dirty="0" smtClean="0">
                <a:latin typeface="+mj-lt"/>
              </a:rPr>
              <a:t>vi phạm còn có thể bị áp dụng biện pháp khắc phục hậu quả buộc nộp lại số lợi bất </a:t>
            </a:r>
            <a:r>
              <a:rPr lang="vi-VN" sz="2000" dirty="0" smtClean="0">
                <a:latin typeface="+mj-lt"/>
              </a:rPr>
              <a:t>hợp</a:t>
            </a:r>
            <a:endParaRPr lang="en-US" sz="2000" dirty="0" smtClean="0">
              <a:latin typeface="+mj-lt"/>
            </a:endParaRPr>
          </a:p>
          <a:p>
            <a:r>
              <a:rPr lang="vi-VN" sz="2000" dirty="0" smtClean="0">
                <a:latin typeface="+mj-lt"/>
              </a:rPr>
              <a:t> </a:t>
            </a:r>
            <a:r>
              <a:rPr lang="vi-VN" sz="2000" dirty="0" smtClean="0">
                <a:latin typeface="+mj-lt"/>
              </a:rPr>
              <a:t>pháp có được do thực hiện hành vi vi phạm.</a:t>
            </a:r>
          </a:p>
          <a:p>
            <a:r>
              <a:rPr lang="vi-VN" sz="2400" b="1" i="1" dirty="0" smtClean="0">
                <a:solidFill>
                  <a:srgbClr val="FF0000"/>
                </a:solidFill>
                <a:latin typeface="+mj-lt"/>
              </a:rPr>
              <a:t>* Truy cứu trách nhiệm hình sự liên quan đến mang thai hộ vì mục đích thương mại</a:t>
            </a:r>
            <a:endParaRPr lang="vi-VN" sz="2400" b="1" dirty="0" smtClean="0">
              <a:solidFill>
                <a:srgbClr val="FF0000"/>
              </a:solidFill>
              <a:latin typeface="+mj-lt"/>
            </a:endParaRPr>
          </a:p>
          <a:p>
            <a:r>
              <a:rPr lang="vi-VN" sz="2400" dirty="0" smtClean="0">
                <a:solidFill>
                  <a:srgbClr val="FF0000"/>
                </a:solidFill>
                <a:latin typeface="+mj-lt"/>
              </a:rPr>
              <a:t>Theo Điều 187 </a:t>
            </a:r>
            <a:r>
              <a:rPr lang="vi-VN" sz="2400" dirty="0" smtClean="0">
                <a:solidFill>
                  <a:srgbClr val="FF0000"/>
                </a:solidFill>
                <a:latin typeface="+mj-lt"/>
                <a:hlinkClick r:id="rId4"/>
              </a:rPr>
              <a:t>Bộ luật Hình sự 2015</a:t>
            </a:r>
            <a:r>
              <a:rPr lang="vi-VN" sz="2400" dirty="0" smtClean="0">
                <a:solidFill>
                  <a:srgbClr val="FF0000"/>
                </a:solidFill>
                <a:latin typeface="+mj-lt"/>
              </a:rPr>
              <a:t> quy định:</a:t>
            </a:r>
          </a:p>
          <a:p>
            <a:r>
              <a:rPr lang="vi-VN" sz="2000" dirty="0" smtClean="0">
                <a:latin typeface="+mj-lt"/>
              </a:rPr>
              <a:t>- Người nào tổ chức mang thai hộ vì mục đích thương mại, thì bị phạt tiền từ 50 triệu đồng đến 200 triệu đồng, phạt cải tạo không giam giữ đến 02 năm hoặc phạt tù từ 03 tháng đến 02 năm.</a:t>
            </a:r>
          </a:p>
          <a:p>
            <a:r>
              <a:rPr lang="vi-VN" sz="2000" dirty="0" smtClean="0">
                <a:latin typeface="+mj-lt"/>
              </a:rPr>
              <a:t>- Phạm tội thuộc một trong các trường hợp sau đây, thì bị phạt tù từ 01 năm đến 05 năm:</a:t>
            </a:r>
          </a:p>
          <a:p>
            <a:r>
              <a:rPr lang="vi-VN" sz="2000" dirty="0" smtClean="0">
                <a:latin typeface="+mj-lt"/>
              </a:rPr>
              <a:t>+ Đối với 02 người trở lên;</a:t>
            </a:r>
          </a:p>
          <a:p>
            <a:r>
              <a:rPr lang="vi-VN" sz="2000" dirty="0" smtClean="0">
                <a:latin typeface="+mj-lt"/>
              </a:rPr>
              <a:t>+ Phạm tội 02 lần trở lên;</a:t>
            </a:r>
          </a:p>
          <a:p>
            <a:r>
              <a:rPr lang="vi-VN" sz="2000" dirty="0" smtClean="0">
                <a:latin typeface="+mj-lt"/>
              </a:rPr>
              <a:t>+ Lợi dụng danh nghĩa của cơ quan, tổ chức;</a:t>
            </a:r>
          </a:p>
          <a:p>
            <a:r>
              <a:rPr lang="vi-VN" sz="2000" dirty="0" smtClean="0">
                <a:latin typeface="+mj-lt"/>
              </a:rPr>
              <a:t>+ Tái phạm nguy hiểm.</a:t>
            </a:r>
          </a:p>
          <a:p>
            <a:r>
              <a:rPr lang="vi-VN" sz="2000" dirty="0" smtClean="0">
                <a:latin typeface="+mj-lt"/>
              </a:rPr>
              <a:t>Bên cạnh đó, người phạm tội còn có thể bị áp dụng biện pháp xử phạt bổ sung là phạt tiền từ 10 triệu đồng đến 50 triệu đồng, cấm đảm nhiệm chức vụ, cấm hành nghề hoặc làm công việc nhất định từ 01 năm đến 05 năm.</a:t>
            </a:r>
            <a:endParaRPr lang="vi-VN" sz="20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1028" name="Picture 4" descr="https://q8laser.com/wp-content/uploads/2022/07/hinh-nen-powerpoint-cam-on-cuoi-slide-5.jpeg"/>
          <p:cNvPicPr>
            <a:picLocks noChangeAspect="1" noChangeArrowheads="1"/>
          </p:cNvPicPr>
          <p:nvPr/>
        </p:nvPicPr>
        <p:blipFill>
          <a:blip r:embed="rId3"/>
          <a:srcRect/>
          <a:stretch>
            <a:fillRect/>
          </a:stretch>
        </p:blipFill>
        <p:spPr bwMode="auto">
          <a:xfrm>
            <a:off x="2247441" y="4285561"/>
            <a:ext cx="4778069" cy="2283561"/>
          </a:xfrm>
          <a:prstGeom prst="rect">
            <a:avLst/>
          </a:prstGeom>
          <a:noFill/>
        </p:spPr>
      </p:pic>
      <p:pic>
        <p:nvPicPr>
          <p:cNvPr id="7" name="Picture 2" descr="https://cdn.thuvienphapluat.vn/uploads/chu-de-van-ban/ToUyen/mang-thai-ho-nhung-van-ban-can-biet.jpg"/>
          <p:cNvPicPr>
            <a:picLocks noChangeAspect="1" noChangeArrowheads="1"/>
          </p:cNvPicPr>
          <p:nvPr/>
        </p:nvPicPr>
        <p:blipFill>
          <a:blip r:embed="rId4"/>
          <a:srcRect/>
          <a:stretch>
            <a:fillRect/>
          </a:stretch>
        </p:blipFill>
        <p:spPr bwMode="auto">
          <a:xfrm>
            <a:off x="308472" y="275421"/>
            <a:ext cx="8042314" cy="3810000"/>
          </a:xfrm>
          <a:prstGeom prst="rect">
            <a:avLst/>
          </a:prstGeom>
          <a:noFill/>
        </p:spPr>
      </p:pic>
    </p:spTree>
    <p:extLst>
      <p:ext uri="{BB962C8B-B14F-4D97-AF65-F5344CB8AC3E}">
        <p14:creationId xmlns="" xmlns:p14="http://schemas.microsoft.com/office/powerpoint/2010/main" val="2847249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295</Words>
  <Application>Microsoft Office PowerPoint</Application>
  <PresentationFormat>Custom</PresentationFormat>
  <Paragraphs>44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welcome</cp:lastModifiedBy>
  <cp:revision>17</cp:revision>
  <dcterms:created xsi:type="dcterms:W3CDTF">2022-09-27T12:58:13Z</dcterms:created>
  <dcterms:modified xsi:type="dcterms:W3CDTF">2024-12-11T15:03:20Z</dcterms:modified>
</cp:coreProperties>
</file>