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83" r:id="rId7"/>
    <p:sldId id="261" r:id="rId8"/>
    <p:sldId id="265" r:id="rId9"/>
    <p:sldId id="266" r:id="rId10"/>
    <p:sldId id="267" r:id="rId11"/>
    <p:sldId id="268" r:id="rId12"/>
    <p:sldId id="271" r:id="rId13"/>
    <p:sldId id="272" r:id="rId14"/>
    <p:sldId id="284" r:id="rId15"/>
    <p:sldId id="285" r:id="rId16"/>
    <p:sldId id="286" r:id="rId17"/>
  </p:sldIdLst>
  <p:sldSz cx="18288000" cy="10287000"/>
  <p:notesSz cx="6858000" cy="9144000"/>
  <p:embeddedFontLst>
    <p:embeddedFont>
      <p:font typeface="Calibri" pitchFamily="34" charset="0"/>
      <p:regular r:id="rId18"/>
      <p:bold r:id="rId19"/>
      <p:italic r:id="rId20"/>
      <p:boldItalic r:id="rId21"/>
    </p:embeddedFont>
    <p:embeddedFont>
      <p:font typeface="Paytone One" charset="0"/>
      <p:regular r:id="rId22"/>
    </p:embeddedFont>
    <p:embeddedFont>
      <p:font typeface="Montaser Arabic" charset="-78"/>
      <p:regular r:id="rId23"/>
    </p:embeddedFont>
    <p:embeddedFont>
      <p:font typeface="Canva Sans Bold"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D2DFE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58" d="100"/>
          <a:sy n="58" d="100"/>
        </p:scale>
        <p:origin x="-22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0.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7" Type="http://schemas.openxmlformats.org/officeDocument/2006/relationships/image" Target="../media/image9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8.svg"/><Relationship Id="rId9" Type="http://schemas.openxmlformats.org/officeDocument/2006/relationships/image" Target="../media/image92.svg"/></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88.svg"/><Relationship Id="rId10" Type="http://schemas.openxmlformats.org/officeDocument/2006/relationships/image" Target="../media/image31.png"/><Relationship Id="rId9" Type="http://schemas.openxmlformats.org/officeDocument/2006/relationships/image" Target="../media/image92.sv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thuvienphapluat.vn/chinh-sach-phap-luat-moi/vn/thoi-su-phap-luat/chinh-sach-moi/44699/da-co-luat-phong-chong-bao-luc-gia-dinh-2022-co-hieu-luc-tu-ngay-01-7-2023"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png"/><Relationship Id="rId7" Type="http://schemas.openxmlformats.org/officeDocument/2006/relationships/image" Target="../media/image24.jpeg"/><Relationship Id="rId12" Type="http://schemas.openxmlformats.org/officeDocument/2006/relationships/image" Target="../media/image48.sv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46.svg"/><Relationship Id="rId4" Type="http://schemas.openxmlformats.org/officeDocument/2006/relationships/image" Target="../media/image52.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7.png"/><Relationship Id="rId10" Type="http://schemas.openxmlformats.org/officeDocument/2006/relationships/image" Target="../media/image46.svg"/><Relationship Id="rId4" Type="http://schemas.openxmlformats.org/officeDocument/2006/relationships/image" Target="../media/image58.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id="3" name="Freeform 3"/>
          <p:cNvSpPr/>
          <p:nvPr/>
        </p:nvSpPr>
        <p:spPr>
          <a:xfrm rot="6508468">
            <a:off x="15500301" y="-7486"/>
            <a:ext cx="2109001" cy="2950127"/>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cstate="print"/>
            <a:stretch>
              <a:fillRect/>
            </a:stretch>
          </a:blipFill>
        </p:spPr>
      </p:sp>
      <p:sp>
        <p:nvSpPr>
          <p:cNvPr id="7" name="Freeform 7"/>
          <p:cNvSpPr/>
          <p:nvPr/>
        </p:nvSpPr>
        <p:spPr>
          <a:xfrm rot="374455">
            <a:off x="7631111" y="8860506"/>
            <a:ext cx="7158821" cy="1439866"/>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9" name="Freeform 9"/>
          <p:cNvSpPr/>
          <p:nvPr/>
        </p:nvSpPr>
        <p:spPr>
          <a:xfrm rot="5792438">
            <a:off x="332221" y="270526"/>
            <a:ext cx="2903544" cy="2644865"/>
          </a:xfrm>
          <a:custGeom>
            <a:avLst/>
            <a:gdLst/>
            <a:ahLst/>
            <a:cxnLst/>
            <a:rect l="l" t="t" r="r" b="b"/>
            <a:pathLst>
              <a:path w="2903544" h="2644865">
                <a:moveTo>
                  <a:pt x="0" y="0"/>
                </a:moveTo>
                <a:lnTo>
                  <a:pt x="2903545" y="0"/>
                </a:lnTo>
                <a:lnTo>
                  <a:pt x="2903545" y="2644865"/>
                </a:lnTo>
                <a:lnTo>
                  <a:pt x="0" y="2644865"/>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pic>
        <p:nvPicPr>
          <p:cNvPr id="27650" name="Picture 2" descr="https://bcp.cdnchinhphu.vn/334894974524682240/2024/4/16/cham-dut-bao-luc-vun-dap-yeu-thuong-1713243274870944385180.png"/>
          <p:cNvPicPr>
            <a:picLocks noChangeAspect="1" noChangeArrowheads="1"/>
          </p:cNvPicPr>
          <p:nvPr/>
        </p:nvPicPr>
        <p:blipFill>
          <a:blip r:embed="rId12"/>
          <a:srcRect/>
          <a:stretch>
            <a:fillRect/>
          </a:stretch>
        </p:blipFill>
        <p:spPr bwMode="auto">
          <a:xfrm>
            <a:off x="3124200" y="495300"/>
            <a:ext cx="12411075" cy="8305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5" name="TextBox 5"/>
          <p:cNvSpPr txBox="1"/>
          <p:nvPr/>
        </p:nvSpPr>
        <p:spPr>
          <a:xfrm>
            <a:off x="228600" y="-199066"/>
            <a:ext cx="16687800" cy="10486066"/>
          </a:xfrm>
          <a:prstGeom prst="rect">
            <a:avLst/>
          </a:prstGeom>
        </p:spPr>
        <p:txBody>
          <a:bodyPr lIns="50800" tIns="50800" rIns="50800" bIns="50800" rtlCol="0" anchor="ctr"/>
          <a:lstStyle/>
          <a:p>
            <a:pPr algn="ctr">
              <a:lnSpc>
                <a:spcPts val="3210"/>
              </a:lnSpc>
            </a:pPr>
            <a:endParaRPr/>
          </a:p>
        </p:txBody>
      </p:sp>
      <p:sp>
        <p:nvSpPr>
          <p:cNvPr id="9" name="TextBox 9"/>
          <p:cNvSpPr txBox="1"/>
          <p:nvPr/>
        </p:nvSpPr>
        <p:spPr>
          <a:xfrm>
            <a:off x="381000" y="419100"/>
            <a:ext cx="17373600" cy="6093976"/>
          </a:xfrm>
          <a:prstGeom prst="rect">
            <a:avLst/>
          </a:prstGeom>
        </p:spPr>
        <p:txBody>
          <a:bodyPr wrap="square" lIns="0" tIns="0" rIns="0" bIns="0" rtlCol="0" anchor="t">
            <a:spAutoFit/>
          </a:bodyPr>
          <a:lstStyle/>
          <a:p>
            <a:pPr algn="ctr"/>
            <a:r>
              <a:rPr lang="vi-VN" sz="4400" b="1" dirty="0" smtClean="0">
                <a:solidFill>
                  <a:srgbClr val="FF0000"/>
                </a:solidFill>
                <a:latin typeface="+mj-lt"/>
              </a:rPr>
              <a:t>Đặt người bị bạo lực gia đình là trung tâm phòng, chống bạo lực gia đình</a:t>
            </a:r>
          </a:p>
          <a:p>
            <a:r>
              <a:rPr lang="vi-VN" sz="4400" dirty="0" smtClean="0">
                <a:solidFill>
                  <a:srgbClr val="7030A0"/>
                </a:solidFill>
                <a:latin typeface="+mj-lt"/>
              </a:rPr>
              <a:t>Đây là nguyên tắc phòng, chống bạo lực gia đình được đặc biệt nhấn mạnh tại khoản 1 Điều 4 Luật Phòng chống bạo lực gia đình năm 2022</a:t>
            </a:r>
            <a:r>
              <a:rPr lang="vi-VN" sz="4400" dirty="0" smtClean="0">
                <a:solidFill>
                  <a:srgbClr val="7030A0"/>
                </a:solidFill>
                <a:latin typeface="+mj-lt"/>
              </a:rPr>
              <a:t>:</a:t>
            </a:r>
          </a:p>
          <a:p>
            <a:pPr algn="ctr"/>
            <a:r>
              <a:rPr lang="vi-VN" sz="4400" b="1" i="1" dirty="0" smtClean="0">
                <a:solidFill>
                  <a:srgbClr val="FF0000"/>
                </a:solidFill>
                <a:latin typeface="+mj-lt"/>
              </a:rPr>
              <a:t>Điều 4. Nguyên tắc phòng, chống bạo lực gia đình</a:t>
            </a:r>
            <a:endParaRPr lang="vi-VN" sz="4400" dirty="0" smtClean="0">
              <a:solidFill>
                <a:srgbClr val="FF0000"/>
              </a:solidFill>
              <a:latin typeface="+mj-lt"/>
            </a:endParaRPr>
          </a:p>
          <a:p>
            <a:r>
              <a:rPr lang="vi-VN" sz="4400" b="1" i="1" dirty="0" smtClean="0">
                <a:solidFill>
                  <a:srgbClr val="7030A0"/>
                </a:solidFill>
                <a:latin typeface="+mj-lt"/>
              </a:rPr>
              <a:t>1. Phòng ngừa là chính, lấy người bị bạo lực gia đình là trung tâm.</a:t>
            </a:r>
            <a:endParaRPr lang="vi-VN" sz="4400" b="1" dirty="0" smtClean="0">
              <a:solidFill>
                <a:srgbClr val="7030A0"/>
              </a:solidFill>
              <a:latin typeface="+mj-lt"/>
            </a:endParaRPr>
          </a:p>
          <a:p>
            <a:r>
              <a:rPr lang="vi-VN" sz="4400" b="1" i="1" dirty="0" smtClean="0">
                <a:solidFill>
                  <a:srgbClr val="7030A0"/>
                </a:solidFill>
                <a:latin typeface="+mj-lt"/>
              </a:rPr>
              <a:t>Người bị bạo lực gia đình là đối tượng chịu nhiều hậu quả trực tiếp cả về thể chất và tâm lý, là đối tượng cần được bảo vệ đặc biệt khi họ là những người yếu thế trong xã hội như phụ nữ và trẻ em.</a:t>
            </a:r>
            <a:endParaRPr lang="vi-VN" sz="4400" b="1" dirty="0">
              <a:solidFill>
                <a:srgbClr val="7030A0"/>
              </a:solidFill>
              <a:latin typeface="+mj-lt"/>
            </a:endParaRPr>
          </a:p>
        </p:txBody>
      </p:sp>
      <p:pic>
        <p:nvPicPr>
          <p:cNvPr id="17412" name="Picture 4" descr="https://cdn.luatvietnam.vn/uploaded/Images/Original/2022/12/19/diem-moi-luat-bao-luc-gia-dinh-2022-2_1912160000.png"/>
          <p:cNvPicPr>
            <a:picLocks noChangeAspect="1" noChangeArrowheads="1"/>
          </p:cNvPicPr>
          <p:nvPr/>
        </p:nvPicPr>
        <p:blipFill>
          <a:blip r:embed="rId3"/>
          <a:srcRect/>
          <a:stretch>
            <a:fillRect/>
          </a:stretch>
        </p:blipFill>
        <p:spPr bwMode="auto">
          <a:xfrm>
            <a:off x="3200400" y="6743700"/>
            <a:ext cx="11430000" cy="35433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9" name="Freeform 9"/>
          <p:cNvSpPr/>
          <p:nvPr/>
        </p:nvSpPr>
        <p:spPr>
          <a:xfrm>
            <a:off x="3367827" y="5145682"/>
            <a:ext cx="686539" cy="584182"/>
          </a:xfrm>
          <a:custGeom>
            <a:avLst/>
            <a:gdLst/>
            <a:ahLst/>
            <a:cxnLst/>
            <a:rect l="l" t="t" r="r" b="b"/>
            <a:pathLst>
              <a:path w="686539" h="584182">
                <a:moveTo>
                  <a:pt x="0" y="0"/>
                </a:moveTo>
                <a:lnTo>
                  <a:pt x="686538" y="0"/>
                </a:lnTo>
                <a:lnTo>
                  <a:pt x="686538" y="584182"/>
                </a:lnTo>
                <a:lnTo>
                  <a:pt x="0" y="58418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TextBox 12"/>
          <p:cNvSpPr txBox="1"/>
          <p:nvPr/>
        </p:nvSpPr>
        <p:spPr>
          <a:xfrm>
            <a:off x="533400" y="800100"/>
            <a:ext cx="17373600" cy="8617744"/>
          </a:xfrm>
          <a:prstGeom prst="rect">
            <a:avLst/>
          </a:prstGeom>
        </p:spPr>
        <p:txBody>
          <a:bodyPr wrap="square" lIns="0" tIns="0" rIns="0" bIns="0" rtlCol="0" anchor="t">
            <a:spAutoFit/>
          </a:bodyPr>
          <a:lstStyle/>
          <a:p>
            <a:r>
              <a:rPr lang="vi-VN" sz="4000" dirty="0" smtClean="0">
                <a:solidFill>
                  <a:srgbClr val="7030A0"/>
                </a:solidFill>
                <a:latin typeface="Times New Roman" pitchFamily="18" charset="0"/>
                <a:cs typeface="Times New Roman" pitchFamily="18" charset="0"/>
              </a:rPr>
              <a:t>Do đó, khi ban hành Luật Phòng, chống bạo lực gia đình, người bị bạo lực gia đình phải là trung tâm của các biện pháp phòng chống bạo lực. Đồng thời, không chỉ trẻ em, người cao tuổi, người tàn tật và phụ nữ là các đối tượng được ưu tiên bảo vệ mà luật mới còn bổ sung thêm một số đối tượng nữa:</a:t>
            </a:r>
          </a:p>
          <a:p>
            <a:r>
              <a:rPr lang="vi-VN" sz="4000" b="1" i="1" dirty="0" smtClean="0">
                <a:solidFill>
                  <a:srgbClr val="FF0000"/>
                </a:solidFill>
                <a:latin typeface="Times New Roman" pitchFamily="18" charset="0"/>
                <a:cs typeface="Times New Roman" pitchFamily="18" charset="0"/>
              </a:rPr>
              <a:t>2. Tôn trọng, bảo vệ quyền và lợi ích hợp pháp của người có liên quan; bảo đảm lợi ích tốt nhất của trẻ em; ưu tiên bảo vệ quyền và lợi ích hợp pháp của người bị bạo lực gia đình là phụ nữ mang thai, phụ nữ đang nuôi con dưới 36 tháng tuổi, người cao tuổi, người khuyết tật, người không có khả năng tự chăm sóc; thực hiện bình đẳng giới</a:t>
            </a:r>
            <a:r>
              <a:rPr lang="vi-VN" sz="4000" b="1" i="1" dirty="0" smtClean="0">
                <a:solidFill>
                  <a:srgbClr val="FF0000"/>
                </a:solidFill>
                <a:latin typeface="Times New Roman" pitchFamily="18" charset="0"/>
                <a:cs typeface="Times New Roman" pitchFamily="18" charset="0"/>
              </a:rPr>
              <a:t>.</a:t>
            </a:r>
            <a:r>
              <a:rPr lang="vi-VN" sz="4000" b="1" dirty="0" smtClean="0"/>
              <a:t> </a:t>
            </a:r>
            <a:endParaRPr lang="en-US" sz="4000" b="1" dirty="0" smtClean="0"/>
          </a:p>
          <a:p>
            <a:r>
              <a:rPr lang="vi-VN" sz="4000" b="1" dirty="0" smtClean="0"/>
              <a:t>Từ </a:t>
            </a:r>
            <a:r>
              <a:rPr lang="vi-VN" sz="4000" b="1" dirty="0" smtClean="0"/>
              <a:t>01/7/2023</a:t>
            </a:r>
            <a:r>
              <a:rPr lang="vi-VN" sz="4000" dirty="0" smtClean="0"/>
              <a:t>, Luật mới nhấn mạnh “bảo đảm lợi ích tốt nhất của trẻ em” và bổ sung, quy định rõ thêm các đối tượng ưu tiên bảo vệ quyền, lợi ích gồm “phụ nữ mang thai, đang nuôi con dưới 36 tháng tuổi (không chỉ là phụ nữ chung chung như hiện nay), người cao tuổi, người khuyết tật, người không có khả năng tự chăm sóc…</a:t>
            </a:r>
            <a:endParaRPr lang="vi-VN" sz="40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1862385" y="8272574"/>
            <a:ext cx="7368837" cy="2746567"/>
          </a:xfrm>
          <a:custGeom>
            <a:avLst/>
            <a:gdLst/>
            <a:ahLst/>
            <a:cxnLst/>
            <a:rect l="l" t="t" r="r" b="b"/>
            <a:pathLst>
              <a:path w="7368837" h="2746567">
                <a:moveTo>
                  <a:pt x="0" y="0"/>
                </a:moveTo>
                <a:lnTo>
                  <a:pt x="7368837" y="0"/>
                </a:lnTo>
                <a:lnTo>
                  <a:pt x="7368837" y="2746566"/>
                </a:lnTo>
                <a:lnTo>
                  <a:pt x="0" y="27465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a:ln cap="sq">
            <a:noFill/>
            <a:prstDash val="solid"/>
            <a:miter/>
          </a:ln>
        </p:spPr>
      </p:sp>
      <p:sp>
        <p:nvSpPr>
          <p:cNvPr id="4" name="Freeform 4"/>
          <p:cNvSpPr/>
          <p:nvPr/>
        </p:nvSpPr>
        <p:spPr>
          <a:xfrm>
            <a:off x="15223851" y="-2677225"/>
            <a:ext cx="5060588" cy="6254659"/>
          </a:xfrm>
          <a:custGeom>
            <a:avLst/>
            <a:gdLst/>
            <a:ahLst/>
            <a:cxnLst/>
            <a:rect l="l" t="t" r="r" b="b"/>
            <a:pathLst>
              <a:path w="5060588" h="6254659">
                <a:moveTo>
                  <a:pt x="0" y="0"/>
                </a:moveTo>
                <a:lnTo>
                  <a:pt x="5060588" y="0"/>
                </a:lnTo>
                <a:lnTo>
                  <a:pt x="5060588" y="6254659"/>
                </a:lnTo>
                <a:lnTo>
                  <a:pt x="0" y="625465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a:ln cap="sq">
            <a:noFill/>
            <a:prstDash val="solid"/>
            <a:miter/>
          </a:ln>
        </p:spPr>
      </p:sp>
      <p:sp>
        <p:nvSpPr>
          <p:cNvPr id="5" name="Freeform 5"/>
          <p:cNvSpPr/>
          <p:nvPr/>
        </p:nvSpPr>
        <p:spPr>
          <a:xfrm rot="-10800000">
            <a:off x="-1824381" y="-1233661"/>
            <a:ext cx="8014741" cy="2987313"/>
          </a:xfrm>
          <a:custGeom>
            <a:avLst/>
            <a:gdLst/>
            <a:ahLst/>
            <a:cxnLst/>
            <a:rect l="l" t="t" r="r" b="b"/>
            <a:pathLst>
              <a:path w="8014741" h="2987313">
                <a:moveTo>
                  <a:pt x="0" y="0"/>
                </a:moveTo>
                <a:lnTo>
                  <a:pt x="8014741" y="0"/>
                </a:lnTo>
                <a:lnTo>
                  <a:pt x="8014741" y="2987313"/>
                </a:lnTo>
                <a:lnTo>
                  <a:pt x="0" y="29873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6" name="TextBox 6"/>
          <p:cNvSpPr txBox="1"/>
          <p:nvPr/>
        </p:nvSpPr>
        <p:spPr>
          <a:xfrm>
            <a:off x="1219200" y="342900"/>
            <a:ext cx="16217486" cy="8802410"/>
          </a:xfrm>
          <a:prstGeom prst="rect">
            <a:avLst/>
          </a:prstGeom>
        </p:spPr>
        <p:txBody>
          <a:bodyPr wrap="square" lIns="0" tIns="0" rIns="0" bIns="0" rtlCol="0" anchor="t">
            <a:spAutoFit/>
          </a:bodyPr>
          <a:lstStyle/>
          <a:p>
            <a:r>
              <a:rPr lang="vi-VN" sz="4400" b="1" dirty="0" smtClean="0"/>
              <a:t> </a:t>
            </a:r>
            <a:r>
              <a:rPr lang="en-US" sz="4400" b="1" dirty="0" smtClean="0">
                <a:solidFill>
                  <a:srgbClr val="FF0000"/>
                </a:solidFill>
              </a:rPr>
              <a:t>T</a:t>
            </a:r>
            <a:r>
              <a:rPr lang="vi-VN" sz="4400" b="1" dirty="0" smtClean="0">
                <a:solidFill>
                  <a:srgbClr val="FF0000"/>
                </a:solidFill>
              </a:rPr>
              <a:t>ừ </a:t>
            </a:r>
            <a:r>
              <a:rPr lang="vi-VN" sz="4400" b="1" dirty="0" smtClean="0">
                <a:solidFill>
                  <a:srgbClr val="FF0000"/>
                </a:solidFill>
              </a:rPr>
              <a:t>01/7/2023</a:t>
            </a:r>
            <a:r>
              <a:rPr lang="vi-VN" sz="4400" dirty="0" smtClean="0">
                <a:solidFill>
                  <a:srgbClr val="FF0000"/>
                </a:solidFill>
              </a:rPr>
              <a:t>, Điều 9 Luật năm 2022 có sửa đổi như sau:</a:t>
            </a:r>
          </a:p>
          <a:p>
            <a:r>
              <a:rPr lang="vi-VN" sz="4400" dirty="0" smtClean="0"/>
              <a:t>- Quy định cụ thể các thông tin được giữ bí mật: Thông tin về đời sống riêng tư, bí mật cá nhân, bí mật gia đình.</a:t>
            </a:r>
          </a:p>
          <a:p>
            <a:r>
              <a:rPr lang="vi-VN" sz="4400" dirty="0" smtClean="0"/>
              <a:t>- Bổ sung quyền được cung cấp các kỹ năng để ứng phó với bạo lực gia đình và quyền được trợ giúp xã hội.</a:t>
            </a:r>
          </a:p>
          <a:p>
            <a:r>
              <a:rPr lang="vi-VN" sz="4400" dirty="0" smtClean="0">
                <a:solidFill>
                  <a:srgbClr val="FF0000"/>
                </a:solidFill>
              </a:rPr>
              <a:t>- Bổ sung quyền:</a:t>
            </a:r>
          </a:p>
          <a:p>
            <a:r>
              <a:rPr lang="vi-VN" sz="4400" dirty="0" smtClean="0"/>
              <a:t>Được yêu cầu người bạo lực gia đình bồi thường thiệt hại về sức khoẻ, danh dự, nhân phẩm, tài sản và khắc phục hậu quả;</a:t>
            </a:r>
          </a:p>
          <a:p>
            <a:r>
              <a:rPr lang="vi-VN" sz="4400" dirty="0" smtClean="0"/>
              <a:t>Được thông tin về quyền, nghĩa vụ về quá trình giải quyết mâu thuẫn, tranh chấp giữa các thành viên gia đình cũng như việc xử lý hành vi bạo lực gia đình.</a:t>
            </a:r>
          </a:p>
          <a:p>
            <a:r>
              <a:rPr lang="vi-VN" sz="4400" dirty="0" smtClean="0"/>
              <a:t>Khiếu nại, khởi kiện, tố cáo hành vi vi phạm phòng, chống bạo lực gia đình.</a:t>
            </a:r>
            <a:endParaRPr lang="vi-VN" sz="4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3655377" y="6809666"/>
            <a:ext cx="6229999" cy="6954669"/>
          </a:xfrm>
          <a:prstGeom prst="rect">
            <a:avLst/>
          </a:prstGeom>
        </p:spPr>
      </p:pic>
      <p:pic>
        <p:nvPicPr>
          <p:cNvPr id="4" name="Picture 4"/>
          <p:cNvPicPr>
            <a:picLocks noChangeAspect="1"/>
          </p:cNvPicPr>
          <p:nvPr/>
        </p:nvPicPr>
        <p:blipFill>
          <a:blip r:embed="rId3"/>
          <a:srcRect/>
          <a:stretch>
            <a:fillRect/>
          </a:stretch>
        </p:blipFill>
        <p:spPr>
          <a:xfrm>
            <a:off x="0" y="0"/>
            <a:ext cx="6925457" cy="4700654"/>
          </a:xfrm>
          <a:prstGeom prst="rect">
            <a:avLst/>
          </a:prstGeom>
        </p:spPr>
      </p:pic>
      <p:pic>
        <p:nvPicPr>
          <p:cNvPr id="12290" name="Picture 2" descr="https://cdn.luatvietnam.vn/uploaded/Images/Original/2022/12/19/diem-moi-luat-bao-luc-gia-dinh-2022_1912160000.png"/>
          <p:cNvPicPr>
            <a:picLocks noChangeAspect="1" noChangeArrowheads="1"/>
          </p:cNvPicPr>
          <p:nvPr/>
        </p:nvPicPr>
        <p:blipFill>
          <a:blip r:embed="rId4"/>
          <a:srcRect/>
          <a:stretch>
            <a:fillRect/>
          </a:stretch>
        </p:blipFill>
        <p:spPr bwMode="auto">
          <a:xfrm>
            <a:off x="2667000" y="0"/>
            <a:ext cx="14020800" cy="10287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a:xfrm rot="-10800000">
            <a:off x="-762000" y="0"/>
            <a:ext cx="8014741" cy="2987313"/>
          </a:xfrm>
          <a:custGeom>
            <a:avLst/>
            <a:gdLst/>
            <a:ahLst/>
            <a:cxnLst/>
            <a:rect l="l" t="t" r="r" b="b"/>
            <a:pathLst>
              <a:path w="8014741" h="2987313">
                <a:moveTo>
                  <a:pt x="0" y="0"/>
                </a:moveTo>
                <a:lnTo>
                  <a:pt x="8014741" y="0"/>
                </a:lnTo>
                <a:lnTo>
                  <a:pt x="8014741" y="2987313"/>
                </a:lnTo>
                <a:lnTo>
                  <a:pt x="0" y="2987313"/>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a:ln cap="sq">
            <a:noFill/>
            <a:prstDash val="solid"/>
            <a:miter/>
          </a:ln>
        </p:spPr>
      </p:sp>
      <p:sp>
        <p:nvSpPr>
          <p:cNvPr id="3" name="Freeform 3"/>
          <p:cNvSpPr/>
          <p:nvPr/>
        </p:nvSpPr>
        <p:spPr>
          <a:xfrm>
            <a:off x="11430000" y="7540433"/>
            <a:ext cx="7368837" cy="2746567"/>
          </a:xfrm>
          <a:custGeom>
            <a:avLst/>
            <a:gdLst/>
            <a:ahLst/>
            <a:cxnLst/>
            <a:rect l="l" t="t" r="r" b="b"/>
            <a:pathLst>
              <a:path w="7368837" h="2746567">
                <a:moveTo>
                  <a:pt x="0" y="0"/>
                </a:moveTo>
                <a:lnTo>
                  <a:pt x="7368837" y="0"/>
                </a:lnTo>
                <a:lnTo>
                  <a:pt x="7368837" y="2746566"/>
                </a:lnTo>
                <a:lnTo>
                  <a:pt x="0" y="2746566"/>
                </a:lnTo>
                <a:lnTo>
                  <a:pt x="0" y="0"/>
                </a:lnTo>
                <a:close/>
              </a:path>
            </a:pathLst>
          </a:custGeom>
          <a:blipFill>
            <a:blip r:embed="rId10">
              <a:extLst>
                <a:ext uri="{96DAC541-7B7A-43D3-8B79-37D633B846F1}">
                  <asvg:svgBlip xmlns="" xmlns:asvg="http://schemas.microsoft.com/office/drawing/2016/SVG/main" r:embed="rId5"/>
                </a:ext>
              </a:extLst>
            </a:blip>
            <a:stretch>
              <a:fillRect/>
            </a:stretch>
          </a:blipFill>
          <a:ln cap="sq">
            <a:noFill/>
            <a:prstDash val="solid"/>
            <a:miter/>
          </a:ln>
        </p:spPr>
      </p:sp>
      <p:sp>
        <p:nvSpPr>
          <p:cNvPr id="4" name="Rectangle 3"/>
          <p:cNvSpPr/>
          <p:nvPr/>
        </p:nvSpPr>
        <p:spPr>
          <a:xfrm>
            <a:off x="762000" y="2324100"/>
            <a:ext cx="16840200" cy="6186309"/>
          </a:xfrm>
          <a:prstGeom prst="rect">
            <a:avLst/>
          </a:prstGeom>
        </p:spPr>
        <p:txBody>
          <a:bodyPr wrap="square">
            <a:spAutoFit/>
          </a:bodyPr>
          <a:lstStyle/>
          <a:p>
            <a:pPr algn="ctr"/>
            <a:r>
              <a:rPr lang="vi-VN" b="1" dirty="0" smtClean="0"/>
              <a:t> </a:t>
            </a:r>
            <a:r>
              <a:rPr lang="vi-VN" sz="3600" b="1" dirty="0" smtClean="0">
                <a:solidFill>
                  <a:srgbClr val="FF0000"/>
                </a:solidFill>
                <a:latin typeface="+mj-lt"/>
              </a:rPr>
              <a:t>Người bạo lực gia đình phải lao động công ích</a:t>
            </a:r>
          </a:p>
          <a:p>
            <a:r>
              <a:rPr lang="vi-VN" sz="3600" b="1" dirty="0" smtClean="0">
                <a:solidFill>
                  <a:srgbClr val="FF0000"/>
                </a:solidFill>
                <a:latin typeface="+mj-lt"/>
              </a:rPr>
              <a:t>Từ 01/7/2023</a:t>
            </a:r>
            <a:r>
              <a:rPr lang="vi-VN" sz="3600" dirty="0" smtClean="0">
                <a:solidFill>
                  <a:srgbClr val="FF0000"/>
                </a:solidFill>
                <a:latin typeface="+mj-lt"/>
              </a:rPr>
              <a:t>, theo điểm i khoản 1 Điều 22 Luật năm 2022, thực hiện công việc phục vụ cộng đồng là một trong những biện pháp để ngăn chặn bạo lực gia đình, bảo vệ, hỗ trợ người bị bạo lực.</a:t>
            </a:r>
          </a:p>
          <a:p>
            <a:r>
              <a:rPr lang="vi-VN" sz="3600" dirty="0" smtClean="0">
                <a:solidFill>
                  <a:srgbClr val="7030A0"/>
                </a:solidFill>
                <a:latin typeface="+mj-lt"/>
              </a:rPr>
              <a:t>Trong khi đó, </a:t>
            </a:r>
            <a:r>
              <a:rPr lang="vi-VN" sz="3600" b="1" dirty="0" smtClean="0">
                <a:solidFill>
                  <a:srgbClr val="7030A0"/>
                </a:solidFill>
                <a:latin typeface="+mj-lt"/>
              </a:rPr>
              <a:t>theo quy định hiện nay</a:t>
            </a:r>
            <a:r>
              <a:rPr lang="vi-VN" sz="3600" dirty="0" smtClean="0">
                <a:solidFill>
                  <a:srgbClr val="7030A0"/>
                </a:solidFill>
                <a:latin typeface="+mj-lt"/>
              </a:rPr>
              <a:t>, Luật 2007 không đưa ra biện pháp này. Theo đó, đây là việc có quy mô nhỏ, trực tiếp phục vụ lợi ích của cộng đồng gồm:</a:t>
            </a:r>
          </a:p>
          <a:p>
            <a:r>
              <a:rPr lang="vi-VN" sz="3600" dirty="0" smtClean="0">
                <a:solidFill>
                  <a:srgbClr val="7030A0"/>
                </a:solidFill>
                <a:latin typeface="+mj-lt"/>
              </a:rPr>
              <a:t>- Trồng, chăm sóc cây xanh ở nơi công cộng;</a:t>
            </a:r>
          </a:p>
          <a:p>
            <a:r>
              <a:rPr lang="vi-VN" sz="3600" dirty="0" smtClean="0">
                <a:solidFill>
                  <a:srgbClr val="7030A0"/>
                </a:solidFill>
                <a:latin typeface="+mj-lt"/>
              </a:rPr>
              <a:t>- Sửa chữa, làm sạch đường làng, ngõ xóm, nhà văn hoá…</a:t>
            </a:r>
          </a:p>
          <a:p>
            <a:r>
              <a:rPr lang="vi-VN" sz="3600" dirty="0" smtClean="0">
                <a:solidFill>
                  <a:srgbClr val="7030A0"/>
                </a:solidFill>
                <a:latin typeface="+mj-lt"/>
              </a:rPr>
              <a:t>- Thực hiện các công việc cải thiện môi trường sống, cảnh quan của cộng đồng.</a:t>
            </a:r>
          </a:p>
          <a:p>
            <a:r>
              <a:rPr lang="vi-VN" sz="3600" dirty="0" smtClean="0">
                <a:solidFill>
                  <a:srgbClr val="7030A0"/>
                </a:solidFill>
                <a:latin typeface="+mj-lt"/>
              </a:rPr>
              <a:t>Do đó, người có hành vi bạo lực gia đình có thể phải tham gia phục vụ công ích theo danh mục công việc do Chủ tịch UBND cấp xã công nhận và quyết định, tổ chức.</a:t>
            </a:r>
            <a:endParaRPr lang="vi-VN" sz="3600" dirty="0">
              <a:solidFill>
                <a:srgbClr val="7030A0"/>
              </a:solidFill>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a:stretch>
            <a:fillRect/>
          </a:stretch>
        </p:blipFill>
        <p:spPr>
          <a:xfrm>
            <a:off x="1" y="0"/>
            <a:ext cx="5334000" cy="1866900"/>
          </a:xfrm>
          <a:prstGeom prst="rect">
            <a:avLst/>
          </a:prstGeom>
        </p:spPr>
      </p:pic>
      <p:sp>
        <p:nvSpPr>
          <p:cNvPr id="3" name="Rectangle 2"/>
          <p:cNvSpPr/>
          <p:nvPr/>
        </p:nvSpPr>
        <p:spPr>
          <a:xfrm>
            <a:off x="6248400" y="419100"/>
            <a:ext cx="11277600" cy="8956298"/>
          </a:xfrm>
          <a:prstGeom prst="rect">
            <a:avLst/>
          </a:prstGeom>
        </p:spPr>
        <p:txBody>
          <a:bodyPr wrap="square">
            <a:spAutoFit/>
          </a:bodyPr>
          <a:lstStyle/>
          <a:p>
            <a:r>
              <a:rPr lang="vi-VN" sz="3600" b="1" dirty="0" smtClean="0">
                <a:latin typeface="+mj-lt"/>
              </a:rPr>
              <a:t>2 trường hợp công an xã yêu cầu người bạo lực gia đình đến trụ sở làm việc</a:t>
            </a:r>
          </a:p>
          <a:p>
            <a:r>
              <a:rPr lang="vi-VN" sz="3600" dirty="0" smtClean="0">
                <a:solidFill>
                  <a:srgbClr val="7030A0"/>
                </a:solidFill>
                <a:latin typeface="+mj-lt"/>
              </a:rPr>
              <a:t>Nội dung này là nội dung mới được quy định tại Điều 24 Luật năm 2022. Theo đó, sau khi được phân công giải quyết vụ việc bạo lực gia đình, Trưởng Công an xã có quyền yêu cầu người bạo lực đến trụ sở để làm rõ thêm các thông tin, giải quyết trong trường hợp:</a:t>
            </a:r>
          </a:p>
          <a:p>
            <a:r>
              <a:rPr lang="vi-VN" sz="3600" dirty="0" smtClean="0">
                <a:latin typeface="+mj-lt"/>
              </a:rPr>
              <a:t>- Trẻ em, phụ nữ mang thai hoặc đang nuôi con dưới 36 tháng tuổi, người cao tuổi, người khuyết tật, người không có khả năng tự chăm sóc bản thân minh là người bị bạo lực gia đình.</a:t>
            </a:r>
          </a:p>
          <a:p>
            <a:r>
              <a:rPr lang="vi-VN" sz="3600" dirty="0" smtClean="0">
                <a:latin typeface="+mj-lt"/>
              </a:rPr>
              <a:t>- Có căn cứ cho rằng việc bạo lực gia đình đã/có thể tiếp tục gây nguy hiểm đến sức khoẻ, tính mạng của nạn nhân bị bạo lực gia đình.</a:t>
            </a:r>
          </a:p>
          <a:p>
            <a:r>
              <a:rPr lang="vi-VN" sz="3600" dirty="0" smtClean="0">
                <a:latin typeface="+mj-lt"/>
              </a:rPr>
              <a:t>Việc yêu cầu đến trụ sở làm việc phải được lập biên bản và có người trong cộng đồng dân cư chứng kiến.</a:t>
            </a:r>
            <a:endParaRPr lang="vi-VN" sz="3600" dirty="0">
              <a:latin typeface="+mj-lt"/>
            </a:endParaRPr>
          </a:p>
        </p:txBody>
      </p:sp>
      <p:pic>
        <p:nvPicPr>
          <p:cNvPr id="4" name="Picture 2" descr="https://congan.hanam.gov.vn/uploads/news/2022_12/image-20221206131759-1.jpeg"/>
          <p:cNvPicPr>
            <a:picLocks noChangeAspect="1" noChangeArrowheads="1"/>
          </p:cNvPicPr>
          <p:nvPr/>
        </p:nvPicPr>
        <p:blipFill>
          <a:blip r:embed="rId3"/>
          <a:srcRect/>
          <a:stretch>
            <a:fillRect/>
          </a:stretch>
        </p:blipFill>
        <p:spPr bwMode="auto">
          <a:xfrm>
            <a:off x="0" y="2171700"/>
            <a:ext cx="6019800" cy="73533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https://chamsocxehoi.org/wp-content/uploads/2023/05/nhung-loi-cam-on-y-nghia-nhat-2023.jpg"/>
          <p:cNvPicPr>
            <a:picLocks noChangeAspect="1" noChangeArrowheads="1"/>
          </p:cNvPicPr>
          <p:nvPr/>
        </p:nvPicPr>
        <p:blipFill>
          <a:blip r:embed="rId2"/>
          <a:srcRect t="16055"/>
          <a:stretch>
            <a:fillRect/>
          </a:stretch>
        </p:blipFill>
        <p:spPr bwMode="auto">
          <a:xfrm>
            <a:off x="0" y="0"/>
            <a:ext cx="18288000" cy="6972300"/>
          </a:xfrm>
          <a:prstGeom prst="rect">
            <a:avLst/>
          </a:prstGeom>
          <a:noFill/>
        </p:spPr>
      </p:pic>
      <p:pic>
        <p:nvPicPr>
          <p:cNvPr id="41992" name="Picture 8" descr="https://file.vfo.vn/hinh/2017/07/cam-on-hay-cam-on-dung-chinh-ta-2(1).jpg"/>
          <p:cNvPicPr>
            <a:picLocks noChangeAspect="1" noChangeArrowheads="1"/>
          </p:cNvPicPr>
          <p:nvPr/>
        </p:nvPicPr>
        <p:blipFill>
          <a:blip r:embed="rId3"/>
          <a:srcRect t="10959" b="17025"/>
          <a:stretch>
            <a:fillRect/>
          </a:stretch>
        </p:blipFill>
        <p:spPr bwMode="auto">
          <a:xfrm>
            <a:off x="5181600" y="6972300"/>
            <a:ext cx="6858000" cy="30861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295650" y="-3295650"/>
            <a:ext cx="116967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id="3" name="Freeform 3"/>
          <p:cNvSpPr/>
          <p:nvPr/>
        </p:nvSpPr>
        <p:spPr>
          <a:xfrm rot="256584">
            <a:off x="4734384" y="8323459"/>
            <a:ext cx="13881432" cy="3301495"/>
          </a:xfrm>
          <a:custGeom>
            <a:avLst/>
            <a:gdLst/>
            <a:ahLst/>
            <a:cxnLst/>
            <a:rect l="l" t="t" r="r" b="b"/>
            <a:pathLst>
              <a:path w="19195802" h="6484822">
                <a:moveTo>
                  <a:pt x="0" y="0"/>
                </a:moveTo>
                <a:lnTo>
                  <a:pt x="19195802" y="0"/>
                </a:lnTo>
                <a:lnTo>
                  <a:pt x="19195802" y="6484822"/>
                </a:lnTo>
                <a:lnTo>
                  <a:pt x="0" y="6484822"/>
                </a:lnTo>
                <a:lnTo>
                  <a:pt x="0" y="0"/>
                </a:lnTo>
                <a:close/>
              </a:path>
            </a:pathLst>
          </a:custGeom>
          <a:blipFill>
            <a:blip r:embed="rId3"/>
            <a:stretch>
              <a:fillRect t="-13343" r="-21841" b="-144532"/>
            </a:stretch>
          </a:blipFill>
        </p:spPr>
      </p:sp>
      <p:sp>
        <p:nvSpPr>
          <p:cNvPr id="7" name="Freeform 7"/>
          <p:cNvSpPr/>
          <p:nvPr/>
        </p:nvSpPr>
        <p:spPr>
          <a:xfrm>
            <a:off x="381000" y="571500"/>
            <a:ext cx="2667824" cy="2926154"/>
          </a:xfrm>
          <a:custGeom>
            <a:avLst/>
            <a:gdLst/>
            <a:ahLst/>
            <a:cxnLst/>
            <a:rect l="l" t="t" r="r" b="b"/>
            <a:pathLst>
              <a:path w="5258624" h="6278954">
                <a:moveTo>
                  <a:pt x="0" y="0"/>
                </a:moveTo>
                <a:lnTo>
                  <a:pt x="5258624" y="0"/>
                </a:lnTo>
                <a:lnTo>
                  <a:pt x="5258624" y="6278954"/>
                </a:lnTo>
                <a:lnTo>
                  <a:pt x="0" y="6278954"/>
                </a:lnTo>
                <a:lnTo>
                  <a:pt x="0" y="0"/>
                </a:lnTo>
                <a:close/>
              </a:path>
            </a:pathLst>
          </a:custGeom>
          <a:blipFill>
            <a:blip r:embed="rId4" cstate="print"/>
            <a:stretch>
              <a:fillRect/>
            </a:stretch>
          </a:blipFill>
        </p:spPr>
      </p:sp>
      <p:sp>
        <p:nvSpPr>
          <p:cNvPr id="8" name="TextBox 8"/>
          <p:cNvSpPr txBox="1"/>
          <p:nvPr/>
        </p:nvSpPr>
        <p:spPr>
          <a:xfrm>
            <a:off x="3352800" y="419100"/>
            <a:ext cx="14480989" cy="4616648"/>
          </a:xfrm>
          <a:prstGeom prst="rect">
            <a:avLst/>
          </a:prstGeom>
        </p:spPr>
        <p:txBody>
          <a:bodyPr lIns="0" tIns="0" rIns="0" bIns="0" rtlCol="0" anchor="t">
            <a:spAutoFit/>
          </a:bodyPr>
          <a:lstStyle/>
          <a:p>
            <a:pPr algn="ctr"/>
            <a:r>
              <a:rPr lang="en-US" sz="6000" b="1" dirty="0" err="1" smtClean="0">
                <a:solidFill>
                  <a:srgbClr val="7030A0"/>
                </a:solidFill>
                <a:latin typeface="Times New Roman" pitchFamily="18" charset="0"/>
                <a:cs typeface="Times New Roman" pitchFamily="18" charset="0"/>
              </a:rPr>
              <a:t>Trường</a:t>
            </a:r>
            <a:r>
              <a:rPr lang="en-US" sz="6000" b="1" dirty="0" smtClean="0">
                <a:solidFill>
                  <a:srgbClr val="7030A0"/>
                </a:solidFill>
                <a:latin typeface="Times New Roman" pitchFamily="18" charset="0"/>
                <a:cs typeface="Times New Roman" pitchFamily="18" charset="0"/>
              </a:rPr>
              <a:t> </a:t>
            </a:r>
            <a:r>
              <a:rPr lang="en-US" sz="6000" b="1" dirty="0" err="1" smtClean="0">
                <a:solidFill>
                  <a:srgbClr val="7030A0"/>
                </a:solidFill>
                <a:latin typeface="Times New Roman" pitchFamily="18" charset="0"/>
                <a:cs typeface="Times New Roman" pitchFamily="18" charset="0"/>
              </a:rPr>
              <a:t>mẫu</a:t>
            </a:r>
            <a:r>
              <a:rPr lang="en-US" sz="6000" b="1" dirty="0" smtClean="0">
                <a:solidFill>
                  <a:srgbClr val="7030A0"/>
                </a:solidFill>
                <a:latin typeface="Times New Roman" pitchFamily="18" charset="0"/>
                <a:cs typeface="Times New Roman" pitchFamily="18" charset="0"/>
              </a:rPr>
              <a:t> </a:t>
            </a:r>
            <a:r>
              <a:rPr lang="en-US" sz="6000" b="1" dirty="0" err="1" smtClean="0">
                <a:solidFill>
                  <a:srgbClr val="7030A0"/>
                </a:solidFill>
                <a:latin typeface="Times New Roman" pitchFamily="18" charset="0"/>
                <a:cs typeface="Times New Roman" pitchFamily="18" charset="0"/>
              </a:rPr>
              <a:t>Giáo</a:t>
            </a:r>
            <a:r>
              <a:rPr lang="en-US" sz="6000" b="1" dirty="0" smtClean="0">
                <a:solidFill>
                  <a:srgbClr val="7030A0"/>
                </a:solidFill>
                <a:latin typeface="Times New Roman" pitchFamily="18" charset="0"/>
                <a:cs typeface="Times New Roman" pitchFamily="18" charset="0"/>
              </a:rPr>
              <a:t> </a:t>
            </a:r>
            <a:r>
              <a:rPr lang="en-US" sz="6000" b="1" dirty="0" err="1" smtClean="0">
                <a:solidFill>
                  <a:srgbClr val="7030A0"/>
                </a:solidFill>
                <a:latin typeface="Times New Roman" pitchFamily="18" charset="0"/>
                <a:cs typeface="Times New Roman" pitchFamily="18" charset="0"/>
              </a:rPr>
              <a:t>Hoa</a:t>
            </a:r>
            <a:r>
              <a:rPr lang="en-US" sz="6000" b="1" dirty="0" smtClean="0">
                <a:solidFill>
                  <a:srgbClr val="7030A0"/>
                </a:solidFill>
                <a:latin typeface="Times New Roman" pitchFamily="18" charset="0"/>
                <a:cs typeface="Times New Roman" pitchFamily="18" charset="0"/>
              </a:rPr>
              <a:t> </a:t>
            </a:r>
            <a:r>
              <a:rPr lang="en-US" sz="6000" b="1" dirty="0" err="1" smtClean="0">
                <a:solidFill>
                  <a:srgbClr val="7030A0"/>
                </a:solidFill>
                <a:latin typeface="Times New Roman" pitchFamily="18" charset="0"/>
                <a:cs typeface="Times New Roman" pitchFamily="18" charset="0"/>
              </a:rPr>
              <a:t>Phượng</a:t>
            </a:r>
            <a:r>
              <a:rPr lang="en-US" sz="6000" b="1" dirty="0" smtClean="0">
                <a:solidFill>
                  <a:srgbClr val="7030A0"/>
                </a:solidFill>
                <a:latin typeface="Times New Roman" pitchFamily="18" charset="0"/>
                <a:cs typeface="Times New Roman" pitchFamily="18" charset="0"/>
              </a:rPr>
              <a:t> </a:t>
            </a:r>
            <a:r>
              <a:rPr lang="en-US" sz="6000" b="1" dirty="0" err="1" smtClean="0">
                <a:solidFill>
                  <a:srgbClr val="7030A0"/>
                </a:solidFill>
                <a:latin typeface="Times New Roman" pitchFamily="18" charset="0"/>
                <a:cs typeface="Times New Roman" pitchFamily="18" charset="0"/>
              </a:rPr>
              <a:t>tích</a:t>
            </a:r>
            <a:r>
              <a:rPr lang="en-US" sz="6000" b="1" dirty="0" smtClean="0">
                <a:solidFill>
                  <a:srgbClr val="7030A0"/>
                </a:solidFill>
                <a:latin typeface="Times New Roman" pitchFamily="18" charset="0"/>
                <a:cs typeface="Times New Roman" pitchFamily="18" charset="0"/>
              </a:rPr>
              <a:t> </a:t>
            </a:r>
            <a:r>
              <a:rPr lang="en-US" sz="6000" b="1" dirty="0" err="1" smtClean="0">
                <a:solidFill>
                  <a:srgbClr val="7030A0"/>
                </a:solidFill>
                <a:latin typeface="Times New Roman" pitchFamily="18" charset="0"/>
                <a:cs typeface="Times New Roman" pitchFamily="18" charset="0"/>
              </a:rPr>
              <a:t>cực</a:t>
            </a:r>
            <a:r>
              <a:rPr lang="en-US" sz="6000" b="1" dirty="0" smtClean="0">
                <a:solidFill>
                  <a:srgbClr val="7030A0"/>
                </a:solidFill>
                <a:latin typeface="Times New Roman" pitchFamily="18" charset="0"/>
                <a:cs typeface="Times New Roman" pitchFamily="18" charset="0"/>
              </a:rPr>
              <a:t> </a:t>
            </a:r>
            <a:r>
              <a:rPr lang="en-US" sz="6000" b="1" dirty="0" err="1" smtClean="0">
                <a:solidFill>
                  <a:srgbClr val="7030A0"/>
                </a:solidFill>
                <a:latin typeface="Times New Roman" pitchFamily="18" charset="0"/>
                <a:cs typeface="Times New Roman" pitchFamily="18" charset="0"/>
              </a:rPr>
              <a:t>hưởng</a:t>
            </a:r>
            <a:r>
              <a:rPr lang="en-US" sz="6000" b="1" dirty="0" smtClean="0">
                <a:solidFill>
                  <a:srgbClr val="7030A0"/>
                </a:solidFill>
                <a:latin typeface="Times New Roman" pitchFamily="18" charset="0"/>
                <a:cs typeface="Times New Roman" pitchFamily="18" charset="0"/>
              </a:rPr>
              <a:t> </a:t>
            </a:r>
            <a:r>
              <a:rPr lang="en-US" sz="6000" b="1" dirty="0" err="1" smtClean="0">
                <a:solidFill>
                  <a:srgbClr val="7030A0"/>
                </a:solidFill>
                <a:latin typeface="Times New Roman" pitchFamily="18" charset="0"/>
                <a:cs typeface="Times New Roman" pitchFamily="18" charset="0"/>
              </a:rPr>
              <a:t>ứng</a:t>
            </a:r>
            <a:r>
              <a:rPr lang="en-US" sz="6000" b="1" dirty="0" smtClean="0">
                <a:solidFill>
                  <a:srgbClr val="7030A0"/>
                </a:solidFill>
                <a:latin typeface="Times New Roman" pitchFamily="18" charset="0"/>
                <a:cs typeface="Times New Roman" pitchFamily="18" charset="0"/>
              </a:rPr>
              <a:t> </a:t>
            </a:r>
            <a:r>
              <a:rPr lang="vi-VN" sz="6000" b="1" dirty="0" smtClean="0">
                <a:solidFill>
                  <a:srgbClr val="7030A0"/>
                </a:solidFill>
                <a:latin typeface="+mj-lt"/>
              </a:rPr>
              <a:t>Tháng hành động quốc gia về phòng, chống bạo lực gia đình năm 2024 với chủ đề: "Chấm dứt bạo lực, vun đắp yêu thương"</a:t>
            </a:r>
            <a:endParaRPr lang="en-US" sz="6000" b="1" dirty="0">
              <a:solidFill>
                <a:srgbClr val="7030A0"/>
              </a:solidFill>
              <a:latin typeface="+mj-lt"/>
              <a:ea typeface="Paytone One"/>
              <a:cs typeface="Paytone One"/>
              <a:sym typeface="Paytone One"/>
            </a:endParaRPr>
          </a:p>
        </p:txBody>
      </p:sp>
      <p:pic>
        <p:nvPicPr>
          <p:cNvPr id="26628" name="Picture 4" descr="https://cdn.thuvienphapluat.vn/phap-luat/2022-2/PPH/thang-hanh-dong-bao-luc.jpg"/>
          <p:cNvPicPr>
            <a:picLocks noChangeAspect="1" noChangeArrowheads="1"/>
          </p:cNvPicPr>
          <p:nvPr/>
        </p:nvPicPr>
        <p:blipFill>
          <a:blip r:embed="rId5"/>
          <a:srcRect/>
          <a:stretch>
            <a:fillRect/>
          </a:stretch>
        </p:blipFill>
        <p:spPr bwMode="auto">
          <a:xfrm>
            <a:off x="457200" y="5219700"/>
            <a:ext cx="9372600" cy="4686300"/>
          </a:xfrm>
          <a:prstGeom prst="rect">
            <a:avLst/>
          </a:prstGeom>
          <a:noFill/>
        </p:spPr>
      </p:pic>
      <p:pic>
        <p:nvPicPr>
          <p:cNvPr id="26630" name="Picture 6" descr="https://tse3.mm.bing.net/th?id=OIP.LmkTdivGHnWdgMhSMAHEVwAAAA&amp;pid=Api&amp;P=0&amp;h=220"/>
          <p:cNvPicPr>
            <a:picLocks noChangeAspect="1" noChangeArrowheads="1"/>
          </p:cNvPicPr>
          <p:nvPr/>
        </p:nvPicPr>
        <p:blipFill>
          <a:blip r:embed="rId6"/>
          <a:srcRect/>
          <a:stretch>
            <a:fillRect/>
          </a:stretch>
        </p:blipFill>
        <p:spPr bwMode="auto">
          <a:xfrm>
            <a:off x="10058400" y="5219700"/>
            <a:ext cx="7543800" cy="46863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id="3" name="Freeform 3"/>
          <p:cNvSpPr/>
          <p:nvPr/>
        </p:nvSpPr>
        <p:spPr>
          <a:xfrm rot="-5257575">
            <a:off x="6299356" y="-1468752"/>
            <a:ext cx="10326757" cy="13256892"/>
          </a:xfrm>
          <a:custGeom>
            <a:avLst/>
            <a:gdLst/>
            <a:ahLst/>
            <a:cxnLst/>
            <a:rect l="l" t="t" r="r" b="b"/>
            <a:pathLst>
              <a:path w="14872766" h="14945141">
                <a:moveTo>
                  <a:pt x="0" y="0"/>
                </a:moveTo>
                <a:lnTo>
                  <a:pt x="14872766" y="0"/>
                </a:lnTo>
                <a:lnTo>
                  <a:pt x="14872766" y="14945141"/>
                </a:lnTo>
                <a:lnTo>
                  <a:pt x="0" y="14945141"/>
                </a:lnTo>
                <a:lnTo>
                  <a:pt x="0" y="0"/>
                </a:lnTo>
                <a:close/>
              </a:path>
            </a:pathLst>
          </a:custGeom>
          <a:blipFill>
            <a:blip r:embed="rId3"/>
            <a:stretch>
              <a:fillRect l="-20270" r="-20270"/>
            </a:stretch>
          </a:blipFill>
        </p:spPr>
      </p:sp>
      <p:sp>
        <p:nvSpPr>
          <p:cNvPr id="4" name="TextBox 4"/>
          <p:cNvSpPr txBox="1"/>
          <p:nvPr/>
        </p:nvSpPr>
        <p:spPr>
          <a:xfrm>
            <a:off x="762000" y="800100"/>
            <a:ext cx="5282166" cy="8309967"/>
          </a:xfrm>
          <a:prstGeom prst="rect">
            <a:avLst/>
          </a:prstGeom>
        </p:spPr>
        <p:txBody>
          <a:bodyPr lIns="0" tIns="0" rIns="0" bIns="0" rtlCol="0" anchor="t">
            <a:spAutoFit/>
          </a:bodyPr>
          <a:lstStyle/>
          <a:p>
            <a:r>
              <a:rPr lang="vi-VN" sz="5400" i="1" dirty="0" smtClean="0">
                <a:solidFill>
                  <a:srgbClr val="FF0000"/>
                </a:solidFill>
                <a:latin typeface="+mj-lt"/>
              </a:rPr>
              <a:t>Bắt đầu từ năm 2024, các hành vi bạo lực gia đình đã được xác định trong từng trường hợp cụ thể, làm căn cứ xử lý hành vi này và bảo vệ người bị bạo lực gia đình.</a:t>
            </a:r>
            <a:endParaRPr lang="vi-VN" sz="5400" i="1" dirty="0">
              <a:solidFill>
                <a:srgbClr val="FF0000"/>
              </a:solidFill>
              <a:latin typeface="+mj-lt"/>
            </a:endParaRPr>
          </a:p>
        </p:txBody>
      </p:sp>
      <p:sp>
        <p:nvSpPr>
          <p:cNvPr id="5" name="TextBox 5"/>
          <p:cNvSpPr txBox="1"/>
          <p:nvPr/>
        </p:nvSpPr>
        <p:spPr>
          <a:xfrm>
            <a:off x="6553200" y="647700"/>
            <a:ext cx="11277600" cy="3516475"/>
          </a:xfrm>
          <a:prstGeom prst="rect">
            <a:avLst/>
          </a:prstGeom>
        </p:spPr>
        <p:txBody>
          <a:bodyPr wrap="square" lIns="0" tIns="0" rIns="0" bIns="0" rtlCol="0" anchor="t">
            <a:spAutoFit/>
          </a:bodyPr>
          <a:lstStyle/>
          <a:p>
            <a:pPr algn="ctr">
              <a:lnSpc>
                <a:spcPts val="4462"/>
              </a:lnSpc>
            </a:pPr>
            <a:r>
              <a:rPr lang="vi-VN" sz="6000" dirty="0" smtClean="0">
                <a:solidFill>
                  <a:srgbClr val="0070C0"/>
                </a:solidFill>
                <a:latin typeface="+mj-lt"/>
              </a:rPr>
              <a:t>Ngày 1/11/2023, Chính phủ đã ban hành Nghị định 76/2023/NĐ-CP quy định chi tiết một số điều của Luật Phòng, chống bạo lực gia đình. Nghị định này có hiệu lực thi hành từ ngày 25/12/2023.</a:t>
            </a:r>
            <a:endParaRPr lang="en-US" sz="6000" dirty="0">
              <a:solidFill>
                <a:srgbClr val="0070C0"/>
              </a:solidFill>
              <a:latin typeface="+mj-lt"/>
              <a:ea typeface="Montaser Arabic"/>
              <a:cs typeface="Montaser Arabic"/>
              <a:sym typeface="Montaser Arabic"/>
            </a:endParaRPr>
          </a:p>
        </p:txBody>
      </p:sp>
      <p:sp>
        <p:nvSpPr>
          <p:cNvPr id="6" name="TextBox 6"/>
          <p:cNvSpPr txBox="1"/>
          <p:nvPr/>
        </p:nvSpPr>
        <p:spPr>
          <a:xfrm>
            <a:off x="7162800" y="4533900"/>
            <a:ext cx="10439400" cy="5193729"/>
          </a:xfrm>
          <a:prstGeom prst="rect">
            <a:avLst/>
          </a:prstGeom>
        </p:spPr>
        <p:txBody>
          <a:bodyPr wrap="square" lIns="0" tIns="0" rIns="0" bIns="0" rtlCol="0" anchor="t">
            <a:spAutoFit/>
          </a:bodyPr>
          <a:lstStyle/>
          <a:p>
            <a:pPr algn="ctr">
              <a:lnSpc>
                <a:spcPts val="4462"/>
              </a:lnSpc>
            </a:pPr>
            <a:r>
              <a:rPr lang="vi-VN" sz="4800" dirty="0" smtClean="0">
                <a:solidFill>
                  <a:srgbClr val="7030A0"/>
                </a:solidFill>
                <a:latin typeface="+mj-lt"/>
              </a:rPr>
              <a:t>Nghị định 76/2023/NĐ-CP quy định rõ các hành vi bạo lực gia đình cho từng trường hợp cụ thể; quy trình tiếp nhận, xử lý tin báo, tố giác về hành vi bạo lực gia đình; đơn vị có trách nhiệm giải quyết của cơ quan chức năng; quy trình thực hiện biện pháp cấm người có hành vi bạo lực tiếp xúc với nạn nhân; cơ chế tuyên truyền phòng chống bạo lực gia đình…</a:t>
            </a:r>
            <a:endParaRPr lang="en-US" sz="4800" dirty="0">
              <a:solidFill>
                <a:srgbClr val="7030A0"/>
              </a:solidFill>
              <a:latin typeface="+mj-lt"/>
              <a:ea typeface="Montaser Arabic"/>
              <a:cs typeface="Montaser Arabic"/>
              <a:sym typeface="Montaser Arabic"/>
            </a:endParaRPr>
          </a:p>
        </p:txBody>
      </p:sp>
    </p:spTree>
  </p:cSld>
  <p:clrMapOvr>
    <a:masterClrMapping/>
  </p:clrMapOvr>
  <p:transition>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p:spPr>
      </p:sp>
      <p:sp>
        <p:nvSpPr>
          <p:cNvPr id="3" name="Freeform 3"/>
          <p:cNvSpPr/>
          <p:nvPr/>
        </p:nvSpPr>
        <p:spPr>
          <a:xfrm rot="8925892" flipV="1">
            <a:off x="8387548" y="5429343"/>
            <a:ext cx="8448306" cy="4734166"/>
          </a:xfrm>
          <a:custGeom>
            <a:avLst/>
            <a:gdLst/>
            <a:ahLst/>
            <a:cxnLst/>
            <a:rect l="l" t="t" r="r" b="b"/>
            <a:pathLst>
              <a:path w="14348538" h="9339721">
                <a:moveTo>
                  <a:pt x="0" y="9339721"/>
                </a:moveTo>
                <a:lnTo>
                  <a:pt x="14348539" y="9339721"/>
                </a:lnTo>
                <a:lnTo>
                  <a:pt x="14348539" y="0"/>
                </a:lnTo>
                <a:lnTo>
                  <a:pt x="0" y="0"/>
                </a:lnTo>
                <a:lnTo>
                  <a:pt x="0" y="9339721"/>
                </a:lnTo>
                <a:close/>
              </a:path>
            </a:pathLst>
          </a:custGeom>
          <a:blipFill>
            <a:blip r:embed="rId3">
              <a:alphaModFix amt="70000"/>
            </a:blip>
            <a:stretch>
              <a:fillRect l="-23637" r="-20212"/>
            </a:stretch>
          </a:blipFill>
        </p:spPr>
      </p:sp>
      <p:sp>
        <p:nvSpPr>
          <p:cNvPr id="5" name="Freeform 5"/>
          <p:cNvSpPr/>
          <p:nvPr/>
        </p:nvSpPr>
        <p:spPr>
          <a:xfrm rot="-5400000" flipV="1">
            <a:off x="-2271999" y="1525558"/>
            <a:ext cx="11229308" cy="7568593"/>
          </a:xfrm>
          <a:custGeom>
            <a:avLst/>
            <a:gdLst/>
            <a:ahLst/>
            <a:cxnLst/>
            <a:rect l="l" t="t" r="r" b="b"/>
            <a:pathLst>
              <a:path w="11229308" h="7568593">
                <a:moveTo>
                  <a:pt x="0" y="7568592"/>
                </a:moveTo>
                <a:lnTo>
                  <a:pt x="11229307" y="7568592"/>
                </a:lnTo>
                <a:lnTo>
                  <a:pt x="11229307" y="0"/>
                </a:lnTo>
                <a:lnTo>
                  <a:pt x="0" y="0"/>
                </a:lnTo>
                <a:lnTo>
                  <a:pt x="0" y="7568592"/>
                </a:lnTo>
                <a:close/>
              </a:path>
            </a:pathLst>
          </a:custGeom>
          <a:blipFill>
            <a:blip r:embed="rId3">
              <a:alphaModFix amt="90000"/>
            </a:blip>
            <a:stretch>
              <a:fillRect l="-24475" r="-24475"/>
            </a:stretch>
          </a:blipFill>
        </p:spPr>
      </p:sp>
      <p:grpSp>
        <p:nvGrpSpPr>
          <p:cNvPr id="6" name="Group 6"/>
          <p:cNvGrpSpPr>
            <a:grpSpLocks noChangeAspect="1"/>
          </p:cNvGrpSpPr>
          <p:nvPr/>
        </p:nvGrpSpPr>
        <p:grpSpPr>
          <a:xfrm>
            <a:off x="0" y="952500"/>
            <a:ext cx="6440130" cy="7081017"/>
            <a:chOff x="0" y="0"/>
            <a:chExt cx="5232400" cy="5753100"/>
          </a:xfrm>
        </p:grpSpPr>
        <p:sp>
          <p:nvSpPr>
            <p:cNvPr id="7" name="Freeform 7"/>
            <p:cNvSpPr/>
            <p:nvPr/>
          </p:nvSpPr>
          <p:spPr>
            <a:xfrm>
              <a:off x="1269" y="0"/>
              <a:ext cx="5231131" cy="5722620"/>
            </a:xfrm>
            <a:custGeom>
              <a:avLst/>
              <a:gdLst/>
              <a:ahLst/>
              <a:cxnLst/>
              <a:rect l="l" t="t" r="r" b="b"/>
              <a:pathLst>
                <a:path w="5231131" h="5722620">
                  <a:moveTo>
                    <a:pt x="5231131" y="0"/>
                  </a:moveTo>
                  <a:lnTo>
                    <a:pt x="5231131" y="5293360"/>
                  </a:lnTo>
                  <a:lnTo>
                    <a:pt x="5231131" y="5416550"/>
                  </a:lnTo>
                  <a:lnTo>
                    <a:pt x="5231131" y="5661660"/>
                  </a:lnTo>
                  <a:cubicBezTo>
                    <a:pt x="5231131" y="5661660"/>
                    <a:pt x="5170171" y="5692140"/>
                    <a:pt x="5139691" y="5692140"/>
                  </a:cubicBezTo>
                  <a:cubicBezTo>
                    <a:pt x="5139691" y="5692140"/>
                    <a:pt x="5078731" y="5692140"/>
                    <a:pt x="5048251" y="5692140"/>
                  </a:cubicBezTo>
                  <a:cubicBezTo>
                    <a:pt x="5048251" y="5692140"/>
                    <a:pt x="4987291" y="5661660"/>
                    <a:pt x="4956811" y="5661660"/>
                  </a:cubicBezTo>
                  <a:cubicBezTo>
                    <a:pt x="4926330" y="5661660"/>
                    <a:pt x="4895851" y="5661660"/>
                    <a:pt x="4834890" y="5661660"/>
                  </a:cubicBezTo>
                  <a:cubicBezTo>
                    <a:pt x="4834890" y="5661660"/>
                    <a:pt x="4773931" y="5661660"/>
                    <a:pt x="4743450" y="5661660"/>
                  </a:cubicBezTo>
                  <a:lnTo>
                    <a:pt x="4498340" y="5631180"/>
                  </a:lnTo>
                  <a:cubicBezTo>
                    <a:pt x="4498340" y="5631180"/>
                    <a:pt x="4467861" y="5600700"/>
                    <a:pt x="4406900" y="5631180"/>
                  </a:cubicBezTo>
                  <a:cubicBezTo>
                    <a:pt x="4406900" y="5631180"/>
                    <a:pt x="4222750" y="5692140"/>
                    <a:pt x="4131310" y="5661660"/>
                  </a:cubicBezTo>
                  <a:cubicBezTo>
                    <a:pt x="4131310" y="5661660"/>
                    <a:pt x="3978910" y="5631180"/>
                    <a:pt x="3947160" y="5631180"/>
                  </a:cubicBezTo>
                  <a:cubicBezTo>
                    <a:pt x="3915410" y="5631180"/>
                    <a:pt x="3855720" y="5661660"/>
                    <a:pt x="3855720" y="5661660"/>
                  </a:cubicBezTo>
                  <a:cubicBezTo>
                    <a:pt x="3855720" y="5661660"/>
                    <a:pt x="3733800" y="5692140"/>
                    <a:pt x="3671570" y="5661660"/>
                  </a:cubicBezTo>
                  <a:cubicBezTo>
                    <a:pt x="3671570" y="5661660"/>
                    <a:pt x="3549650" y="5600700"/>
                    <a:pt x="3456940" y="5661660"/>
                  </a:cubicBezTo>
                  <a:cubicBezTo>
                    <a:pt x="3456940" y="5661660"/>
                    <a:pt x="3365500" y="5692140"/>
                    <a:pt x="3335020" y="5661660"/>
                  </a:cubicBezTo>
                  <a:cubicBezTo>
                    <a:pt x="3335020" y="5661660"/>
                    <a:pt x="3059430" y="5692140"/>
                    <a:pt x="2998470" y="5722620"/>
                  </a:cubicBezTo>
                  <a:lnTo>
                    <a:pt x="2722880" y="5600700"/>
                  </a:lnTo>
                  <a:lnTo>
                    <a:pt x="2661920" y="5600700"/>
                  </a:lnTo>
                  <a:cubicBezTo>
                    <a:pt x="2661920" y="5600700"/>
                    <a:pt x="2540000" y="5600700"/>
                    <a:pt x="2447290" y="5509259"/>
                  </a:cubicBezTo>
                  <a:lnTo>
                    <a:pt x="2294890" y="5509259"/>
                  </a:lnTo>
                  <a:lnTo>
                    <a:pt x="2142490" y="5570219"/>
                  </a:lnTo>
                  <a:cubicBezTo>
                    <a:pt x="2142490" y="5570219"/>
                    <a:pt x="1990090" y="5631179"/>
                    <a:pt x="1927860" y="5600699"/>
                  </a:cubicBezTo>
                  <a:lnTo>
                    <a:pt x="1591310" y="5631179"/>
                  </a:lnTo>
                  <a:lnTo>
                    <a:pt x="1469390" y="5631179"/>
                  </a:lnTo>
                  <a:cubicBezTo>
                    <a:pt x="1469390" y="5631179"/>
                    <a:pt x="1438910" y="5570219"/>
                    <a:pt x="1377950" y="5631179"/>
                  </a:cubicBezTo>
                  <a:cubicBezTo>
                    <a:pt x="1377950" y="5631179"/>
                    <a:pt x="1225550" y="5692139"/>
                    <a:pt x="1163320" y="5661659"/>
                  </a:cubicBezTo>
                  <a:lnTo>
                    <a:pt x="948690" y="5631179"/>
                  </a:lnTo>
                  <a:cubicBezTo>
                    <a:pt x="948690" y="5631179"/>
                    <a:pt x="796290" y="5661659"/>
                    <a:pt x="764540" y="5631179"/>
                  </a:cubicBezTo>
                  <a:cubicBezTo>
                    <a:pt x="764540" y="5631179"/>
                    <a:pt x="673100" y="5600699"/>
                    <a:pt x="580390" y="5631179"/>
                  </a:cubicBezTo>
                  <a:cubicBezTo>
                    <a:pt x="580390" y="5631179"/>
                    <a:pt x="488950" y="5570219"/>
                    <a:pt x="458470" y="5600699"/>
                  </a:cubicBezTo>
                  <a:cubicBezTo>
                    <a:pt x="427990" y="5631179"/>
                    <a:pt x="306070" y="5631179"/>
                    <a:pt x="306070" y="5631179"/>
                  </a:cubicBezTo>
                  <a:cubicBezTo>
                    <a:pt x="306070" y="5631179"/>
                    <a:pt x="184150" y="5692139"/>
                    <a:pt x="121920" y="5692139"/>
                  </a:cubicBezTo>
                  <a:cubicBezTo>
                    <a:pt x="59690" y="5692139"/>
                    <a:pt x="0" y="5692139"/>
                    <a:pt x="0" y="5692139"/>
                  </a:cubicBezTo>
                  <a:lnTo>
                    <a:pt x="0" y="5416549"/>
                  </a:lnTo>
                  <a:lnTo>
                    <a:pt x="0" y="5337809"/>
                  </a:lnTo>
                  <a:lnTo>
                    <a:pt x="0" y="0"/>
                  </a:lnTo>
                  <a:lnTo>
                    <a:pt x="5231131" y="0"/>
                  </a:lnTo>
                  <a:close/>
                </a:path>
              </a:pathLst>
            </a:custGeom>
            <a:blipFill>
              <a:blip r:embed="rId4"/>
              <a:stretch>
                <a:fillRect l="-32097" r="-32097"/>
              </a:stretch>
            </a:blipFill>
          </p:spPr>
        </p:sp>
        <p:sp>
          <p:nvSpPr>
            <p:cNvPr id="8" name="Freeform 8"/>
            <p:cNvSpPr/>
            <p:nvPr/>
          </p:nvSpPr>
          <p:spPr>
            <a:xfrm>
              <a:off x="0" y="5477510"/>
              <a:ext cx="5232400" cy="275590"/>
            </a:xfrm>
            <a:custGeom>
              <a:avLst/>
              <a:gdLst/>
              <a:ahLst/>
              <a:cxnLst/>
              <a:rect l="l" t="t" r="r" b="b"/>
              <a:pathLst>
                <a:path w="5232400" h="275590">
                  <a:moveTo>
                    <a:pt x="5232400" y="275590"/>
                  </a:moveTo>
                  <a:lnTo>
                    <a:pt x="0" y="275590"/>
                  </a:lnTo>
                  <a:lnTo>
                    <a:pt x="0" y="0"/>
                  </a:lnTo>
                  <a:lnTo>
                    <a:pt x="5232400" y="0"/>
                  </a:lnTo>
                  <a:lnTo>
                    <a:pt x="5232400" y="275590"/>
                  </a:lnTo>
                  <a:close/>
                </a:path>
              </a:pathLst>
            </a:custGeom>
            <a:blipFill>
              <a:blip r:embed="rId5"/>
              <a:stretch>
                <a:fillRect l="-6641" t="-51757" r="-11933" b="-33974"/>
              </a:stretch>
            </a:blipFill>
          </p:spPr>
        </p:sp>
      </p:grpSp>
      <p:sp>
        <p:nvSpPr>
          <p:cNvPr id="9" name="Freeform 9"/>
          <p:cNvSpPr/>
          <p:nvPr/>
        </p:nvSpPr>
        <p:spPr>
          <a:xfrm rot="-862815">
            <a:off x="3267904" y="6092418"/>
            <a:ext cx="5006540" cy="3629742"/>
          </a:xfrm>
          <a:custGeom>
            <a:avLst/>
            <a:gdLst/>
            <a:ahLst/>
            <a:cxnLst/>
            <a:rect l="l" t="t" r="r" b="b"/>
            <a:pathLst>
              <a:path w="5006540" h="3629742">
                <a:moveTo>
                  <a:pt x="0" y="0"/>
                </a:moveTo>
                <a:lnTo>
                  <a:pt x="5006541" y="0"/>
                </a:lnTo>
                <a:lnTo>
                  <a:pt x="5006541" y="3629741"/>
                </a:lnTo>
                <a:lnTo>
                  <a:pt x="0" y="3629741"/>
                </a:lnTo>
                <a:lnTo>
                  <a:pt x="0" y="0"/>
                </a:lnTo>
                <a:close/>
              </a:path>
            </a:pathLst>
          </a:custGeom>
          <a:blipFill>
            <a:blip r:embed="rId6" cstate="print"/>
            <a:stretch>
              <a:fillRect/>
            </a:stretch>
          </a:blipFill>
        </p:spPr>
      </p:sp>
      <p:sp>
        <p:nvSpPr>
          <p:cNvPr id="24577" name="Rectangle 1"/>
          <p:cNvSpPr>
            <a:spLocks noChangeArrowheads="1"/>
          </p:cNvSpPr>
          <p:nvPr/>
        </p:nvSpPr>
        <p:spPr bwMode="auto">
          <a:xfrm>
            <a:off x="7086600" y="419100"/>
            <a:ext cx="10744200" cy="4778122"/>
          </a:xfrm>
          <a:prstGeom prst="rect">
            <a:avLst/>
          </a:prstGeom>
          <a:solidFill>
            <a:srgbClr val="FFFFFF"/>
          </a:solidFill>
          <a:ln w="9525">
            <a:noFill/>
            <a:miter lim="800000"/>
            <a:headEnd/>
            <a:tailEnd/>
          </a:ln>
          <a:effectLst/>
        </p:spPr>
        <p:txBody>
          <a:bodyPr vert="horz" wrap="square" lIns="91440" tIns="228528" rIns="91440" bIns="114264"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err="1" smtClean="0">
                <a:ln>
                  <a:noFill/>
                </a:ln>
                <a:solidFill>
                  <a:srgbClr val="FF0000"/>
                </a:solidFill>
                <a:effectLst/>
                <a:latin typeface="Times New Roman" pitchFamily="18" charset="0"/>
                <a:cs typeface="Times New Roman" pitchFamily="18" charset="0"/>
              </a:rPr>
              <a:t>Bạo</a:t>
            </a:r>
            <a:r>
              <a:rPr kumimoji="0" lang="en-US" sz="48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1" i="0" u="none" strike="noStrike" cap="none" normalizeH="0" baseline="0" dirty="0" err="1" smtClean="0">
                <a:ln>
                  <a:noFill/>
                </a:ln>
                <a:solidFill>
                  <a:srgbClr val="FF0000"/>
                </a:solidFill>
                <a:effectLst/>
                <a:latin typeface="Times New Roman" pitchFamily="18" charset="0"/>
                <a:cs typeface="Times New Roman" pitchFamily="18" charset="0"/>
              </a:rPr>
              <a:t>lực</a:t>
            </a:r>
            <a:r>
              <a:rPr kumimoji="0" lang="en-US" sz="48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1" i="0" u="none" strike="noStrike" cap="none" normalizeH="0" baseline="0" dirty="0" err="1" smtClean="0">
                <a:ln>
                  <a:noFill/>
                </a:ln>
                <a:solidFill>
                  <a:srgbClr val="FF0000"/>
                </a:solidFill>
                <a:effectLst/>
                <a:latin typeface="Times New Roman" pitchFamily="18" charset="0"/>
                <a:cs typeface="Times New Roman" pitchFamily="18" charset="0"/>
              </a:rPr>
              <a:t>gia</a:t>
            </a:r>
            <a:r>
              <a:rPr kumimoji="0" lang="en-US" sz="48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1" i="0" u="none" strike="noStrike" cap="none" normalizeH="0" baseline="0" dirty="0" err="1" smtClean="0">
                <a:ln>
                  <a:noFill/>
                </a:ln>
                <a:solidFill>
                  <a:srgbClr val="FF0000"/>
                </a:solidFill>
                <a:effectLst/>
                <a:latin typeface="Times New Roman" pitchFamily="18" charset="0"/>
                <a:cs typeface="Times New Roman" pitchFamily="18" charset="0"/>
              </a:rPr>
              <a:t>đình</a:t>
            </a:r>
            <a:r>
              <a:rPr kumimoji="0" lang="en-US" sz="48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1" i="0" u="none" strike="noStrike" cap="none" normalizeH="0" baseline="0" dirty="0" err="1" smtClean="0">
                <a:ln>
                  <a:noFill/>
                </a:ln>
                <a:solidFill>
                  <a:srgbClr val="FF0000"/>
                </a:solidFill>
                <a:effectLst/>
                <a:latin typeface="Times New Roman" pitchFamily="18" charset="0"/>
                <a:cs typeface="Times New Roman" pitchFamily="18" charset="0"/>
              </a:rPr>
              <a:t>được</a:t>
            </a:r>
            <a:r>
              <a:rPr kumimoji="0" lang="en-US" sz="48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1" i="0" u="none" strike="noStrike" cap="none" normalizeH="0" baseline="0" dirty="0" err="1" smtClean="0">
                <a:ln>
                  <a:noFill/>
                </a:ln>
                <a:solidFill>
                  <a:srgbClr val="FF0000"/>
                </a:solidFill>
                <a:effectLst/>
                <a:latin typeface="Times New Roman" pitchFamily="18" charset="0"/>
                <a:cs typeface="Times New Roman" pitchFamily="18" charset="0"/>
              </a:rPr>
              <a:t>hiểu</a:t>
            </a:r>
            <a:r>
              <a:rPr kumimoji="0" lang="en-US" sz="48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1" i="0" u="none" strike="noStrike" cap="none" normalizeH="0" baseline="0" dirty="0" err="1" smtClean="0">
                <a:ln>
                  <a:noFill/>
                </a:ln>
                <a:solidFill>
                  <a:srgbClr val="FF0000"/>
                </a:solidFill>
                <a:effectLst/>
                <a:latin typeface="Times New Roman" pitchFamily="18" charset="0"/>
                <a:cs typeface="Times New Roman" pitchFamily="18" charset="0"/>
              </a:rPr>
              <a:t>thế</a:t>
            </a:r>
            <a:r>
              <a:rPr kumimoji="0" lang="en-US" sz="48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1" i="0" u="none" strike="noStrike" cap="none" normalizeH="0" baseline="0" dirty="0" err="1" smtClean="0">
                <a:ln>
                  <a:noFill/>
                </a:ln>
                <a:solidFill>
                  <a:srgbClr val="FF0000"/>
                </a:solidFill>
                <a:effectLst/>
                <a:latin typeface="Times New Roman" pitchFamily="18" charset="0"/>
                <a:cs typeface="Times New Roman" pitchFamily="18" charset="0"/>
              </a:rPr>
              <a:t>nào</a:t>
            </a:r>
            <a:r>
              <a:rPr kumimoji="0" lang="en-US" sz="4800" b="1" i="0" u="none" strike="noStrike" cap="none" normalizeH="0" baseline="0" dirty="0" smtClean="0">
                <a:ln>
                  <a:noFill/>
                </a:ln>
                <a:solidFill>
                  <a:srgbClr val="FF0000"/>
                </a:solidFill>
                <a:effectLst/>
                <a:latin typeface="Times New Roman" pitchFamily="18" charset="0"/>
                <a:cs typeface="Times New Roman" pitchFamily="18" charset="0"/>
              </a:rPr>
              <a:t>?</a:t>
            </a:r>
            <a:endParaRPr kumimoji="0" lang="en-US" sz="48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Bạo</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lực</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gia</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đình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là</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hành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vi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cố</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ý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của</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thành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viên</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gia</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đình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gây</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tổn</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hại</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hoặc</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có</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khả</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năng</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gây</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tổn</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hại</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về</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thể</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chất</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tinh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thần</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tình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dục</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kinh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tế</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đối</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với</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thành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viên</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khác</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trong</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gia</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4800" b="0" i="0" u="none" strike="noStrike" cap="none" normalizeH="0" baseline="0" dirty="0" err="1" smtClean="0">
                <a:ln>
                  <a:noFill/>
                </a:ln>
                <a:solidFill>
                  <a:srgbClr val="FF0000"/>
                </a:solidFill>
                <a:effectLst/>
                <a:latin typeface="Times New Roman" pitchFamily="18" charset="0"/>
                <a:cs typeface="Times New Roman" pitchFamily="18" charset="0"/>
              </a:rPr>
              <a:t>đình</a:t>
            </a:r>
            <a:r>
              <a:rPr kumimoji="0" lang="en-US" sz="4800" b="0" i="0" u="none" strike="noStrike" cap="none" normalizeH="0" baseline="0" dirty="0" smtClean="0">
                <a:ln>
                  <a:noFill/>
                </a:ln>
                <a:solidFill>
                  <a:srgbClr val="FF0000"/>
                </a:solidFill>
                <a:effectLst/>
                <a:latin typeface="Times New Roman" pitchFamily="18" charset="0"/>
                <a:cs typeface="Times New Roman" pitchFamily="18" charset="0"/>
              </a:rPr>
              <a:t>.</a:t>
            </a:r>
          </a:p>
        </p:txBody>
      </p:sp>
      <p:sp>
        <p:nvSpPr>
          <p:cNvPr id="24579" name="Rectangle 3"/>
          <p:cNvSpPr>
            <a:spLocks noChangeArrowheads="1"/>
          </p:cNvSpPr>
          <p:nvPr/>
        </p:nvSpPr>
        <p:spPr bwMode="auto">
          <a:xfrm flipH="1">
            <a:off x="7467600" y="5295900"/>
            <a:ext cx="9982200" cy="175432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400" b="1" i="0" u="none" strike="noStrike" cap="none" normalizeH="0" baseline="0" dirty="0" smtClean="0">
                <a:ln>
                  <a:noFill/>
                </a:ln>
                <a:solidFill>
                  <a:srgbClr val="0070C0"/>
                </a:solidFill>
                <a:effectLst/>
                <a:latin typeface="Times New Roman" pitchFamily="18" charset="0"/>
                <a:cs typeface="Times New Roman" pitchFamily="18" charset="0"/>
              </a:rPr>
              <a:t>(</a:t>
            </a:r>
            <a:r>
              <a:rPr kumimoji="0" lang="en-US" sz="5400" b="1" i="0" u="none" strike="noStrike" cap="none" normalizeH="0" baseline="0" dirty="0" err="1" smtClean="0">
                <a:ln>
                  <a:noFill/>
                </a:ln>
                <a:solidFill>
                  <a:srgbClr val="0070C0"/>
                </a:solidFill>
                <a:effectLst/>
                <a:latin typeface="Times New Roman" pitchFamily="18" charset="0"/>
                <a:cs typeface="Times New Roman" pitchFamily="18" charset="0"/>
              </a:rPr>
              <a:t>Khoản</a:t>
            </a:r>
            <a:r>
              <a:rPr kumimoji="0" lang="en-US" sz="5400" b="1" i="0" u="none" strike="noStrike" cap="none" normalizeH="0" baseline="0" dirty="0" smtClean="0">
                <a:ln>
                  <a:noFill/>
                </a:ln>
                <a:solidFill>
                  <a:srgbClr val="0070C0"/>
                </a:solidFill>
                <a:effectLst/>
                <a:latin typeface="Times New Roman" pitchFamily="18" charset="0"/>
                <a:cs typeface="Times New Roman" pitchFamily="18" charset="0"/>
              </a:rPr>
              <a:t> 1 </a:t>
            </a:r>
            <a:r>
              <a:rPr kumimoji="0" lang="en-US" sz="5400" b="1" i="0" u="none" strike="noStrike" cap="none" normalizeH="0" baseline="0" dirty="0" err="1" smtClean="0">
                <a:ln>
                  <a:noFill/>
                </a:ln>
                <a:solidFill>
                  <a:srgbClr val="0070C0"/>
                </a:solidFill>
                <a:effectLst/>
                <a:latin typeface="Times New Roman" pitchFamily="18" charset="0"/>
                <a:cs typeface="Times New Roman" pitchFamily="18" charset="0"/>
              </a:rPr>
              <a:t>Điều</a:t>
            </a:r>
            <a:r>
              <a:rPr kumimoji="0" lang="en-US" sz="5400" b="1" i="0" u="none" strike="noStrike" cap="none" normalizeH="0" baseline="0" dirty="0" smtClean="0">
                <a:ln>
                  <a:noFill/>
                </a:ln>
                <a:solidFill>
                  <a:srgbClr val="0070C0"/>
                </a:solidFill>
                <a:effectLst/>
                <a:latin typeface="Times New Roman" pitchFamily="18" charset="0"/>
                <a:cs typeface="Times New Roman" pitchFamily="18" charset="0"/>
              </a:rPr>
              <a:t> 2 </a:t>
            </a:r>
            <a:r>
              <a:rPr kumimoji="0" lang="en-US" sz="5400" b="1" i="0" u="sng" strike="noStrike" cap="none" normalizeH="0" baseline="0" dirty="0" err="1" smtClean="0">
                <a:ln>
                  <a:noFill/>
                </a:ln>
                <a:solidFill>
                  <a:srgbClr val="0070C0"/>
                </a:solidFill>
                <a:effectLst/>
                <a:latin typeface="Times New Roman" pitchFamily="18" charset="0"/>
                <a:cs typeface="Times New Roman" pitchFamily="18" charset="0"/>
                <a:hlinkClick r:id="rId7"/>
              </a:rPr>
              <a:t>Luật</a:t>
            </a:r>
            <a:r>
              <a:rPr kumimoji="0" lang="en-US" sz="5400" b="1" i="0" u="sng" strike="noStrike" cap="none" normalizeH="0" baseline="0" dirty="0" smtClean="0">
                <a:ln>
                  <a:noFill/>
                </a:ln>
                <a:solidFill>
                  <a:srgbClr val="0070C0"/>
                </a:solidFill>
                <a:effectLst/>
                <a:latin typeface="Times New Roman" pitchFamily="18" charset="0"/>
                <a:cs typeface="Times New Roman" pitchFamily="18" charset="0"/>
                <a:hlinkClick r:id="rId7"/>
              </a:rPr>
              <a:t> </a:t>
            </a:r>
            <a:r>
              <a:rPr kumimoji="0" lang="en-US" sz="5400" b="1" i="0" u="sng" strike="noStrike" cap="none" normalizeH="0" baseline="0" dirty="0" err="1" smtClean="0">
                <a:ln>
                  <a:noFill/>
                </a:ln>
                <a:solidFill>
                  <a:srgbClr val="0070C0"/>
                </a:solidFill>
                <a:effectLst/>
                <a:latin typeface="Times New Roman" pitchFamily="18" charset="0"/>
                <a:cs typeface="Times New Roman" pitchFamily="18" charset="0"/>
                <a:hlinkClick r:id="rId7"/>
              </a:rPr>
              <a:t>phòng</a:t>
            </a:r>
            <a:r>
              <a:rPr kumimoji="0" lang="en-US" sz="5400" b="1" i="0" u="sng" strike="noStrike" cap="none" normalizeH="0" baseline="0" dirty="0" smtClean="0">
                <a:ln>
                  <a:noFill/>
                </a:ln>
                <a:solidFill>
                  <a:srgbClr val="0070C0"/>
                </a:solidFill>
                <a:effectLst/>
                <a:latin typeface="Times New Roman" pitchFamily="18" charset="0"/>
                <a:cs typeface="Times New Roman" pitchFamily="18" charset="0"/>
                <a:hlinkClick r:id="rId7"/>
              </a:rPr>
              <a:t>, </a:t>
            </a:r>
            <a:r>
              <a:rPr kumimoji="0" lang="en-US" sz="5400" b="1" i="0" u="sng" strike="noStrike" cap="none" normalizeH="0" baseline="0" dirty="0" err="1" smtClean="0">
                <a:ln>
                  <a:noFill/>
                </a:ln>
                <a:solidFill>
                  <a:srgbClr val="0070C0"/>
                </a:solidFill>
                <a:effectLst/>
                <a:latin typeface="Times New Roman" pitchFamily="18" charset="0"/>
                <a:cs typeface="Times New Roman" pitchFamily="18" charset="0"/>
                <a:hlinkClick r:id="rId7"/>
              </a:rPr>
              <a:t>chống</a:t>
            </a:r>
            <a:r>
              <a:rPr kumimoji="0" lang="en-US" sz="5400" b="1" i="0" u="sng" strike="noStrike" cap="none" normalizeH="0" baseline="0" dirty="0" smtClean="0">
                <a:ln>
                  <a:noFill/>
                </a:ln>
                <a:solidFill>
                  <a:srgbClr val="0070C0"/>
                </a:solidFill>
                <a:effectLst/>
                <a:latin typeface="Times New Roman" pitchFamily="18" charset="0"/>
                <a:cs typeface="Times New Roman" pitchFamily="18" charset="0"/>
                <a:hlinkClick r:id="rId7"/>
              </a:rPr>
              <a:t> </a:t>
            </a:r>
            <a:r>
              <a:rPr kumimoji="0" lang="en-US" sz="5400" b="1" i="0" u="sng" strike="noStrike" cap="none" normalizeH="0" baseline="0" dirty="0" err="1" smtClean="0">
                <a:ln>
                  <a:noFill/>
                </a:ln>
                <a:solidFill>
                  <a:srgbClr val="0070C0"/>
                </a:solidFill>
                <a:effectLst/>
                <a:latin typeface="Times New Roman" pitchFamily="18" charset="0"/>
                <a:cs typeface="Times New Roman" pitchFamily="18" charset="0"/>
                <a:hlinkClick r:id="rId7"/>
              </a:rPr>
              <a:t>bạo</a:t>
            </a:r>
            <a:r>
              <a:rPr kumimoji="0" lang="en-US" sz="5400" b="1" i="0" u="sng" strike="noStrike" cap="none" normalizeH="0" baseline="0" dirty="0" smtClean="0">
                <a:ln>
                  <a:noFill/>
                </a:ln>
                <a:solidFill>
                  <a:srgbClr val="0070C0"/>
                </a:solidFill>
                <a:effectLst/>
                <a:latin typeface="Times New Roman" pitchFamily="18" charset="0"/>
                <a:cs typeface="Times New Roman" pitchFamily="18" charset="0"/>
                <a:hlinkClick r:id="rId7"/>
              </a:rPr>
              <a:t> </a:t>
            </a:r>
            <a:r>
              <a:rPr kumimoji="0" lang="en-US" sz="5400" b="1" i="0" u="sng" strike="noStrike" cap="none" normalizeH="0" baseline="0" dirty="0" err="1" smtClean="0">
                <a:ln>
                  <a:noFill/>
                </a:ln>
                <a:solidFill>
                  <a:srgbClr val="0070C0"/>
                </a:solidFill>
                <a:effectLst/>
                <a:latin typeface="Times New Roman" pitchFamily="18" charset="0"/>
                <a:cs typeface="Times New Roman" pitchFamily="18" charset="0"/>
                <a:hlinkClick r:id="rId7"/>
              </a:rPr>
              <a:t>lực</a:t>
            </a:r>
            <a:r>
              <a:rPr kumimoji="0" lang="en-US" sz="5400" b="1" i="0" u="sng" strike="noStrike" cap="none" normalizeH="0" baseline="0" dirty="0" smtClean="0">
                <a:ln>
                  <a:noFill/>
                </a:ln>
                <a:solidFill>
                  <a:srgbClr val="0070C0"/>
                </a:solidFill>
                <a:effectLst/>
                <a:latin typeface="Times New Roman" pitchFamily="18" charset="0"/>
                <a:cs typeface="Times New Roman" pitchFamily="18" charset="0"/>
                <a:hlinkClick r:id="rId7"/>
              </a:rPr>
              <a:t> </a:t>
            </a:r>
            <a:r>
              <a:rPr kumimoji="0" lang="en-US" sz="5400" b="1" i="0" u="sng" strike="noStrike" cap="none" normalizeH="0" baseline="0" dirty="0" err="1" smtClean="0">
                <a:ln>
                  <a:noFill/>
                </a:ln>
                <a:solidFill>
                  <a:srgbClr val="0070C0"/>
                </a:solidFill>
                <a:effectLst/>
                <a:latin typeface="Times New Roman" pitchFamily="18" charset="0"/>
                <a:cs typeface="Times New Roman" pitchFamily="18" charset="0"/>
                <a:hlinkClick r:id="rId7"/>
              </a:rPr>
              <a:t>gia</a:t>
            </a:r>
            <a:r>
              <a:rPr kumimoji="0" lang="en-US" sz="5400" b="1" i="0" u="sng" strike="noStrike" cap="none" normalizeH="0" baseline="0" dirty="0" smtClean="0">
                <a:ln>
                  <a:noFill/>
                </a:ln>
                <a:solidFill>
                  <a:srgbClr val="0070C0"/>
                </a:solidFill>
                <a:effectLst/>
                <a:latin typeface="Times New Roman" pitchFamily="18" charset="0"/>
                <a:cs typeface="Times New Roman" pitchFamily="18" charset="0"/>
                <a:hlinkClick r:id="rId7"/>
              </a:rPr>
              <a:t> </a:t>
            </a:r>
            <a:r>
              <a:rPr kumimoji="0" lang="en-US" sz="5400" b="1" i="0" u="sng" strike="noStrike" cap="none" normalizeH="0" baseline="0" dirty="0" err="1" smtClean="0">
                <a:ln>
                  <a:noFill/>
                </a:ln>
                <a:solidFill>
                  <a:srgbClr val="0070C0"/>
                </a:solidFill>
                <a:effectLst/>
                <a:latin typeface="Times New Roman" pitchFamily="18" charset="0"/>
                <a:cs typeface="Times New Roman" pitchFamily="18" charset="0"/>
                <a:hlinkClick r:id="rId7"/>
              </a:rPr>
              <a:t>đình</a:t>
            </a:r>
            <a:r>
              <a:rPr kumimoji="0" lang="en-US" sz="5400" b="1" i="0" u="sng" strike="noStrike" cap="none" normalizeH="0" baseline="0" dirty="0" smtClean="0">
                <a:ln>
                  <a:noFill/>
                </a:ln>
                <a:solidFill>
                  <a:srgbClr val="0070C0"/>
                </a:solidFill>
                <a:effectLst/>
                <a:latin typeface="Times New Roman" pitchFamily="18" charset="0"/>
                <a:cs typeface="Times New Roman" pitchFamily="18" charset="0"/>
                <a:hlinkClick r:id="rId7"/>
              </a:rPr>
              <a:t> 2022</a:t>
            </a:r>
            <a:r>
              <a:rPr kumimoji="0" lang="en-US" sz="5400" b="1" i="0" u="sng" strike="noStrike" cap="none" normalizeH="0" baseline="0" dirty="0" smtClean="0">
                <a:ln>
                  <a:noFill/>
                </a:ln>
                <a:solidFill>
                  <a:srgbClr val="0070C0"/>
                </a:solidFill>
                <a:effectLst/>
                <a:latin typeface="Times New Roman" pitchFamily="18" charset="0"/>
                <a:cs typeface="Times New Roman" pitchFamily="18" charset="0"/>
              </a:rPr>
              <a:t>) </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4577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a:ln>
            <a:solidFill>
              <a:srgbClr val="FFFF99"/>
            </a:solidFill>
          </a:ln>
        </p:spPr>
      </p:sp>
      <p:sp>
        <p:nvSpPr>
          <p:cNvPr id="9" name="TextBox 9"/>
          <p:cNvSpPr txBox="1"/>
          <p:nvPr/>
        </p:nvSpPr>
        <p:spPr>
          <a:xfrm>
            <a:off x="533400" y="487701"/>
            <a:ext cx="17373600" cy="2585323"/>
          </a:xfrm>
          <a:prstGeom prst="rect">
            <a:avLst/>
          </a:prstGeom>
        </p:spPr>
        <p:txBody>
          <a:bodyPr wrap="square" lIns="0" tIns="0" rIns="0" bIns="0" rtlCol="0" anchor="t">
            <a:spAutoFit/>
          </a:bodyPr>
          <a:lstStyle/>
          <a:p>
            <a:pPr algn="ctr"/>
            <a:r>
              <a:rPr lang="en-US" sz="6000" b="1" dirty="0" smtClean="0">
                <a:solidFill>
                  <a:srgbClr val="FF0000"/>
                </a:solidFill>
                <a:latin typeface="Times New Roman" pitchFamily="18" charset="0"/>
                <a:cs typeface="Times New Roman" pitchFamily="18" charset="0"/>
              </a:rPr>
              <a:t>T</a:t>
            </a:r>
            <a:r>
              <a:rPr lang="vi-VN" sz="3600" b="1" dirty="0" smtClean="0">
                <a:solidFill>
                  <a:srgbClr val="FF0000"/>
                </a:solidFill>
                <a:latin typeface="Times New Roman" pitchFamily="18" charset="0"/>
                <a:cs typeface="Times New Roman" pitchFamily="18" charset="0"/>
              </a:rPr>
              <a:t>ừ </a:t>
            </a:r>
            <a:r>
              <a:rPr lang="vi-VN" sz="3600" b="1" dirty="0" smtClean="0">
                <a:solidFill>
                  <a:srgbClr val="FF0000"/>
                </a:solidFill>
                <a:latin typeface="Times New Roman" pitchFamily="18" charset="0"/>
                <a:cs typeface="Times New Roman" pitchFamily="18" charset="0"/>
              </a:rPr>
              <a:t>01/7/2023 - thời điểm Luật Phòng chống bạo lực gia đình 2022 có hiệu lực, Luật mới đã nâng các hành vi bị coi là bạo lực gia đình lên 16 hành vi và sửa đổi một số hành vi, cụ thể </a:t>
            </a:r>
            <a:r>
              <a:rPr lang="vi-VN" sz="3600" b="1" dirty="0" smtClean="0">
                <a:solidFill>
                  <a:srgbClr val="FF0000"/>
                </a:solidFill>
                <a:latin typeface="Times New Roman" pitchFamily="18" charset="0"/>
                <a:cs typeface="Times New Roman" pitchFamily="18" charset="0"/>
              </a:rPr>
              <a:t>gồm</a:t>
            </a:r>
            <a:r>
              <a:rPr lang="en-US" sz="3600" b="1"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 </a:t>
            </a:r>
            <a:endParaRPr lang="en-US" sz="3600" b="1" dirty="0" smtClean="0">
              <a:solidFill>
                <a:srgbClr val="FF0000"/>
              </a:solidFill>
              <a:latin typeface="Times New Roman" pitchFamily="18" charset="0"/>
              <a:cs typeface="Times New Roman" pitchFamily="18" charset="0"/>
            </a:endParaRPr>
          </a:p>
          <a:p>
            <a:r>
              <a:rPr lang="en-US" sz="3600" b="1" u="sng" dirty="0" smtClean="0">
                <a:solidFill>
                  <a:srgbClr val="FF0000"/>
                </a:solidFill>
                <a:latin typeface="Times New Roman" pitchFamily="18" charset="0"/>
                <a:cs typeface="Times New Roman" pitchFamily="18" charset="0"/>
              </a:rPr>
              <a:t>* </a:t>
            </a:r>
            <a:r>
              <a:rPr lang="vi-VN" sz="3600" b="1" u="sng" dirty="0" smtClean="0">
                <a:solidFill>
                  <a:srgbClr val="FF0000"/>
                </a:solidFill>
                <a:latin typeface="Times New Roman" pitchFamily="18" charset="0"/>
                <a:cs typeface="Times New Roman" pitchFamily="18" charset="0"/>
              </a:rPr>
              <a:t>Bổ </a:t>
            </a:r>
            <a:r>
              <a:rPr lang="vi-VN" sz="3600" b="1" u="sng" dirty="0" smtClean="0">
                <a:solidFill>
                  <a:srgbClr val="FF0000"/>
                </a:solidFill>
                <a:latin typeface="Times New Roman" pitchFamily="18" charset="0"/>
                <a:cs typeface="Times New Roman" pitchFamily="18" charset="0"/>
              </a:rPr>
              <a:t>sung </a:t>
            </a:r>
            <a:r>
              <a:rPr lang="vi-VN" sz="3600" b="1" u="sng" dirty="0" smtClean="0">
                <a:solidFill>
                  <a:srgbClr val="FF0000"/>
                </a:solidFill>
                <a:latin typeface="Times New Roman" pitchFamily="18" charset="0"/>
                <a:cs typeface="Times New Roman" pitchFamily="18" charset="0"/>
              </a:rPr>
              <a:t>mới</a:t>
            </a:r>
            <a:r>
              <a:rPr lang="en-US" sz="3600" b="1" u="sng" dirty="0" smtClean="0">
                <a:solidFill>
                  <a:srgbClr val="FF0000"/>
                </a:solidFill>
                <a:latin typeface="Times New Roman" pitchFamily="18" charset="0"/>
                <a:cs typeface="Times New Roman" pitchFamily="18" charset="0"/>
              </a:rPr>
              <a:t>:</a:t>
            </a:r>
            <a:endParaRPr lang="vi-VN" sz="3600" b="1" u="sng" dirty="0">
              <a:solidFill>
                <a:srgbClr val="FF0000"/>
              </a:solidFill>
              <a:latin typeface="Times New Roman" pitchFamily="18" charset="0"/>
              <a:cs typeface="Times New Roman" pitchFamily="18" charset="0"/>
            </a:endParaRPr>
          </a:p>
        </p:txBody>
      </p:sp>
      <p:sp>
        <p:nvSpPr>
          <p:cNvPr id="13" name="Rectangle 12"/>
          <p:cNvSpPr/>
          <p:nvPr/>
        </p:nvSpPr>
        <p:spPr>
          <a:xfrm>
            <a:off x="685800" y="3467100"/>
            <a:ext cx="4495800" cy="66294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solidFill>
                <a:latin typeface="+mj-lt"/>
              </a:rPr>
              <a:t>Cưỡng ép chứng kiến bạo lực với người, vật nhằm gây áp lực thường xuyên về tâm lý.</a:t>
            </a:r>
            <a:endParaRPr lang="vi-VN" sz="5400" dirty="0">
              <a:solidFill>
                <a:schemeClr val="tx1"/>
              </a:solidFill>
              <a:latin typeface="+mj-lt"/>
            </a:endParaRPr>
          </a:p>
        </p:txBody>
      </p:sp>
      <p:sp>
        <p:nvSpPr>
          <p:cNvPr id="14" name="Rectangle 13"/>
          <p:cNvSpPr/>
          <p:nvPr/>
        </p:nvSpPr>
        <p:spPr>
          <a:xfrm>
            <a:off x="5486400" y="3467100"/>
            <a:ext cx="7010400" cy="65532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chemeClr val="tx1"/>
                </a:solidFill>
                <a:latin typeface="+mj-lt"/>
              </a:rPr>
              <a:t>Bỏ mặc, không quan tâm; không nuôi dưỡng, chăm sóc trẻ em, phụ nữ mang thai, phụ nữ đang nuôi con dưới 36 tháng tuổi, người cao tuổi, người khuyết tật, người không có khả năng tự chăm sóc (là thành viên gia đình); không giáo dục thành viên gia đình là trẻ em.</a:t>
            </a:r>
            <a:endParaRPr lang="vi-VN" sz="4000" b="1" dirty="0">
              <a:solidFill>
                <a:schemeClr val="tx1"/>
              </a:solidFill>
              <a:latin typeface="+mj-lt"/>
            </a:endParaRPr>
          </a:p>
        </p:txBody>
      </p:sp>
      <p:sp>
        <p:nvSpPr>
          <p:cNvPr id="15" name="Rectangle 14"/>
          <p:cNvSpPr/>
          <p:nvPr/>
        </p:nvSpPr>
        <p:spPr>
          <a:xfrm>
            <a:off x="12877800" y="3467100"/>
            <a:ext cx="4572000" cy="64770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smtClean="0">
                <a:solidFill>
                  <a:schemeClr val="tx1"/>
                </a:solidFill>
                <a:latin typeface="+mj-lt"/>
              </a:rPr>
              <a:t>Kỳ thị, phân biệt đối xử về giới, giới tính, hình thể, năng lực của thành viên gia đình;</a:t>
            </a:r>
            <a:endParaRPr lang="vi-VN" sz="4800" dirty="0">
              <a:solidFill>
                <a:schemeClr val="tx1"/>
              </a:solidFill>
              <a:latin typeface="+mj-lt"/>
            </a:endParaRPr>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81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4942" t="-984" r="-20267" b="-1276"/>
            </a:stretch>
          </a:blipFill>
          <a:ln>
            <a:solidFill>
              <a:srgbClr val="FFFF99"/>
            </a:solidFill>
          </a:ln>
        </p:spPr>
      </p:sp>
      <p:sp>
        <p:nvSpPr>
          <p:cNvPr id="3" name="Rectangle 2"/>
          <p:cNvSpPr/>
          <p:nvPr/>
        </p:nvSpPr>
        <p:spPr>
          <a:xfrm>
            <a:off x="6477000" y="800100"/>
            <a:ext cx="5181600" cy="79248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solidFill>
                <a:latin typeface="+mj-lt"/>
              </a:rPr>
              <a:t>Tiết lộ/phát tán thông tin về đời sống riêng tư, bí mật cá nhân và gia đình của thành viên gia đình nhằm xúc phạm danh dự, nhân phẩm.</a:t>
            </a:r>
            <a:endParaRPr lang="vi-VN" sz="5400" dirty="0">
              <a:solidFill>
                <a:schemeClr val="tx1"/>
              </a:solidFill>
              <a:latin typeface="+mj-lt"/>
            </a:endParaRPr>
          </a:p>
        </p:txBody>
      </p:sp>
      <p:sp>
        <p:nvSpPr>
          <p:cNvPr id="4" name="Rectangle 3"/>
          <p:cNvSpPr/>
          <p:nvPr/>
        </p:nvSpPr>
        <p:spPr>
          <a:xfrm>
            <a:off x="838200" y="190500"/>
            <a:ext cx="5181600" cy="64770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solidFill>
                <a:latin typeface="+mj-lt"/>
              </a:rPr>
              <a:t>Cưỡng ép trình diễn khiêu dâm; cưỡng ép nghe âm thanh, xem hình ảnh, đọc nội dung khiêu dâm, kích thích bạo lực.</a:t>
            </a:r>
            <a:endParaRPr lang="vi-VN" sz="5400" dirty="0">
              <a:solidFill>
                <a:schemeClr val="tx1"/>
              </a:solidFill>
              <a:latin typeface="+mj-lt"/>
            </a:endParaRPr>
          </a:p>
        </p:txBody>
      </p:sp>
      <p:sp>
        <p:nvSpPr>
          <p:cNvPr id="5" name="Rectangle 4"/>
          <p:cNvSpPr/>
          <p:nvPr/>
        </p:nvSpPr>
        <p:spPr>
          <a:xfrm>
            <a:off x="12115800" y="419100"/>
            <a:ext cx="5029200" cy="48006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solidFill>
                <a:latin typeface="+mj-lt"/>
              </a:rPr>
              <a:t>Cưỡng ép mang thai, lựa chọn giới tính thai nhi, phá thai;</a:t>
            </a:r>
            <a:endParaRPr lang="vi-VN" sz="5400" dirty="0">
              <a:solidFill>
                <a:schemeClr val="tx1"/>
              </a:solidFill>
              <a:latin typeface="+mj-lt"/>
            </a:endParaRPr>
          </a:p>
        </p:txBody>
      </p:sp>
      <p:pic>
        <p:nvPicPr>
          <p:cNvPr id="1026" name="Picture 2" descr="https://vietjack.com/kinh-te-phap-luat-11-kn/images/ly-thuyet-bai-9-quyen-binh-dang-cua-cong-dan-truoc.PNG"/>
          <p:cNvPicPr>
            <a:picLocks noChangeAspect="1" noChangeArrowheads="1"/>
          </p:cNvPicPr>
          <p:nvPr/>
        </p:nvPicPr>
        <p:blipFill>
          <a:blip r:embed="rId3"/>
          <a:srcRect/>
          <a:stretch>
            <a:fillRect/>
          </a:stretch>
        </p:blipFill>
        <p:spPr bwMode="auto">
          <a:xfrm>
            <a:off x="11734800" y="5067300"/>
            <a:ext cx="6238875" cy="4876194"/>
          </a:xfrm>
          <a:prstGeom prst="rect">
            <a:avLst/>
          </a:prstGeom>
          <a:noFill/>
        </p:spPr>
      </p:pic>
      <p:pic>
        <p:nvPicPr>
          <p:cNvPr id="1028" name="Picture 4" descr="https://vpubnd.daklak.gov.vn/CMS/Content/HinhTinTuc/NAM%202021/thang%2002/a8.jpg"/>
          <p:cNvPicPr>
            <a:picLocks noChangeAspect="1" noChangeArrowheads="1"/>
          </p:cNvPicPr>
          <p:nvPr/>
        </p:nvPicPr>
        <p:blipFill>
          <a:blip r:embed="rId4"/>
          <a:srcRect/>
          <a:stretch>
            <a:fillRect/>
          </a:stretch>
        </p:blipFill>
        <p:spPr bwMode="auto">
          <a:xfrm>
            <a:off x="533400" y="6829424"/>
            <a:ext cx="5715000" cy="345757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6024690">
            <a:off x="-5653159" y="3186408"/>
            <a:ext cx="12043643" cy="3914184"/>
          </a:xfrm>
          <a:custGeom>
            <a:avLst/>
            <a:gdLst/>
            <a:ahLst/>
            <a:cxnLst/>
            <a:rect l="l" t="t" r="r" b="b"/>
            <a:pathLst>
              <a:path w="12043643" h="3914184">
                <a:moveTo>
                  <a:pt x="0" y="0"/>
                </a:moveTo>
                <a:lnTo>
                  <a:pt x="12043643" y="0"/>
                </a:lnTo>
                <a:lnTo>
                  <a:pt x="12043643" y="3914184"/>
                </a:lnTo>
                <a:lnTo>
                  <a:pt x="0" y="3914184"/>
                </a:lnTo>
                <a:lnTo>
                  <a:pt x="0" y="0"/>
                </a:lnTo>
                <a:close/>
              </a:path>
            </a:pathLst>
          </a:custGeom>
          <a:blipFill>
            <a:blip r:embed="rId2"/>
            <a:stretch>
              <a:fillRect/>
            </a:stretch>
          </a:blipFill>
        </p:spPr>
      </p:sp>
      <p:sp>
        <p:nvSpPr>
          <p:cNvPr id="4" name="Freeform 4"/>
          <p:cNvSpPr/>
          <p:nvPr/>
        </p:nvSpPr>
        <p:spPr>
          <a:xfrm rot="4779868">
            <a:off x="11237479" y="3187523"/>
            <a:ext cx="12043643" cy="3914184"/>
          </a:xfrm>
          <a:custGeom>
            <a:avLst/>
            <a:gdLst/>
            <a:ahLst/>
            <a:cxnLst/>
            <a:rect l="l" t="t" r="r" b="b"/>
            <a:pathLst>
              <a:path w="12043643" h="3914184">
                <a:moveTo>
                  <a:pt x="0" y="0"/>
                </a:moveTo>
                <a:lnTo>
                  <a:pt x="12043642" y="0"/>
                </a:lnTo>
                <a:lnTo>
                  <a:pt x="12043642" y="3914184"/>
                </a:lnTo>
                <a:lnTo>
                  <a:pt x="0" y="3914184"/>
                </a:lnTo>
                <a:lnTo>
                  <a:pt x="0" y="0"/>
                </a:lnTo>
                <a:close/>
              </a:path>
            </a:pathLst>
          </a:custGeom>
          <a:blipFill>
            <a:blip r:embed="rId3"/>
            <a:stretch>
              <a:fillRect/>
            </a:stretch>
          </a:blipFill>
        </p:spPr>
      </p:sp>
      <p:grpSp>
        <p:nvGrpSpPr>
          <p:cNvPr id="8" name="Group 8"/>
          <p:cNvGrpSpPr/>
          <p:nvPr/>
        </p:nvGrpSpPr>
        <p:grpSpPr>
          <a:xfrm rot="592442">
            <a:off x="3131962" y="7223491"/>
            <a:ext cx="3315561" cy="3523111"/>
            <a:chOff x="0" y="0"/>
            <a:chExt cx="873234" cy="927898"/>
          </a:xfrm>
        </p:grpSpPr>
        <p:sp>
          <p:nvSpPr>
            <p:cNvPr id="9" name="Freeform 9"/>
            <p:cNvSpPr/>
            <p:nvPr/>
          </p:nvSpPr>
          <p:spPr>
            <a:xfrm>
              <a:off x="0" y="0"/>
              <a:ext cx="873234" cy="927898"/>
            </a:xfrm>
            <a:custGeom>
              <a:avLst/>
              <a:gdLst/>
              <a:ahLst/>
              <a:cxnLst/>
              <a:rect l="l" t="t" r="r" b="b"/>
              <a:pathLst>
                <a:path w="873234" h="927898">
                  <a:moveTo>
                    <a:pt x="0" y="0"/>
                  </a:moveTo>
                  <a:lnTo>
                    <a:pt x="873234" y="0"/>
                  </a:lnTo>
                  <a:lnTo>
                    <a:pt x="873234" y="927898"/>
                  </a:lnTo>
                  <a:lnTo>
                    <a:pt x="0" y="927898"/>
                  </a:lnTo>
                  <a:close/>
                </a:path>
              </a:pathLst>
            </a:custGeom>
            <a:solidFill>
              <a:srgbClr val="FFFFFF"/>
            </a:solidFill>
          </p:spPr>
        </p:sp>
        <p:sp>
          <p:nvSpPr>
            <p:cNvPr id="10" name="TextBox 10"/>
            <p:cNvSpPr txBox="1"/>
            <p:nvPr/>
          </p:nvSpPr>
          <p:spPr>
            <a:xfrm>
              <a:off x="0" y="-38100"/>
              <a:ext cx="873234" cy="965998"/>
            </a:xfrm>
            <a:prstGeom prst="rect">
              <a:avLst/>
            </a:prstGeom>
          </p:spPr>
          <p:txBody>
            <a:bodyPr lIns="50800" tIns="50800" rIns="50800" bIns="50800" rtlCol="0" anchor="ctr"/>
            <a:lstStyle/>
            <a:p>
              <a:pPr algn="ctr">
                <a:lnSpc>
                  <a:spcPts val="3354"/>
                </a:lnSpc>
              </a:pPr>
              <a:endParaRPr/>
            </a:p>
          </p:txBody>
        </p:sp>
      </p:grpSp>
      <p:sp>
        <p:nvSpPr>
          <p:cNvPr id="14" name="Rectangle 13"/>
          <p:cNvSpPr/>
          <p:nvPr/>
        </p:nvSpPr>
        <p:spPr>
          <a:xfrm>
            <a:off x="1066800" y="5600700"/>
            <a:ext cx="4495800" cy="42672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solidFill>
                <a:latin typeface="+mj-lt"/>
              </a:rPr>
              <a:t>Cô lập, giam cầm thành viên gia đình;</a:t>
            </a:r>
          </a:p>
          <a:p>
            <a:pPr algn="ctr"/>
            <a:endParaRPr lang="en-US" sz="5000" b="1" dirty="0">
              <a:solidFill>
                <a:srgbClr val="7030A0"/>
              </a:solidFill>
              <a:latin typeface="Times New Roman" pitchFamily="18" charset="0"/>
              <a:cs typeface="Times New Roman" pitchFamily="18" charset="0"/>
            </a:endParaRPr>
          </a:p>
        </p:txBody>
      </p:sp>
      <p:sp>
        <p:nvSpPr>
          <p:cNvPr id="15" name="Rectangle 14"/>
          <p:cNvSpPr/>
          <p:nvPr/>
        </p:nvSpPr>
        <p:spPr>
          <a:xfrm>
            <a:off x="5943600" y="5448300"/>
            <a:ext cx="4495800" cy="40386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smtClean="0">
                <a:solidFill>
                  <a:schemeClr val="tx1"/>
                </a:solidFill>
                <a:latin typeface="+mj-lt"/>
              </a:rPr>
              <a:t>Cưỡng ép thành viên gia đình học tập.</a:t>
            </a:r>
            <a:endParaRPr lang="vi-VN" sz="5400" dirty="0">
              <a:solidFill>
                <a:schemeClr val="tx1"/>
              </a:solidFill>
              <a:latin typeface="+mj-lt"/>
            </a:endParaRPr>
          </a:p>
        </p:txBody>
      </p:sp>
      <p:sp>
        <p:nvSpPr>
          <p:cNvPr id="16" name="Rectangle 15"/>
          <p:cNvSpPr/>
          <p:nvPr/>
        </p:nvSpPr>
        <p:spPr>
          <a:xfrm>
            <a:off x="10668000" y="1866900"/>
            <a:ext cx="5791200" cy="76200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smtClean="0">
              <a:solidFill>
                <a:schemeClr val="tx1"/>
              </a:solidFill>
              <a:latin typeface="+mj-lt"/>
            </a:endParaRPr>
          </a:p>
          <a:p>
            <a:pPr algn="ctr"/>
            <a:endParaRPr lang="en-US" sz="5400" dirty="0" smtClean="0">
              <a:solidFill>
                <a:schemeClr val="tx1"/>
              </a:solidFill>
              <a:latin typeface="+mj-lt"/>
            </a:endParaRPr>
          </a:p>
          <a:p>
            <a:pPr algn="ctr"/>
            <a:r>
              <a:rPr lang="vi-VN" sz="5400" b="1" u="sng" dirty="0" smtClean="0">
                <a:solidFill>
                  <a:srgbClr val="FF0000"/>
                </a:solidFill>
                <a:latin typeface="+mj-lt"/>
              </a:rPr>
              <a:t>- </a:t>
            </a:r>
            <a:r>
              <a:rPr lang="vi-VN" sz="5400" b="1" u="sng" dirty="0" smtClean="0">
                <a:solidFill>
                  <a:srgbClr val="FF0000"/>
                </a:solidFill>
                <a:latin typeface="+mj-lt"/>
              </a:rPr>
              <a:t>Sửa đổi: </a:t>
            </a:r>
            <a:r>
              <a:rPr lang="vi-VN" sz="5400" dirty="0" smtClean="0">
                <a:solidFill>
                  <a:schemeClr val="tx1"/>
                </a:solidFill>
                <a:latin typeface="+mj-lt"/>
              </a:rPr>
              <a:t>Cưỡng ép thực hiện hành vi quan hệ tình dục trái ý muốn của vợ hoặc chồng trong khi trước chỉ quy định “Cưỡng ép quan hệ tình dục”.</a:t>
            </a:r>
          </a:p>
          <a:p>
            <a:r>
              <a:rPr lang="vi-VN" sz="5400" dirty="0" smtClean="0"/>
              <a:t/>
            </a:r>
            <a:br>
              <a:rPr lang="vi-VN" sz="5400" dirty="0" smtClean="0"/>
            </a:br>
            <a:endParaRPr lang="en-US" sz="5000" b="1" dirty="0">
              <a:solidFill>
                <a:srgbClr val="7030A0"/>
              </a:solidFill>
              <a:latin typeface="Times New Roman" pitchFamily="18" charset="0"/>
              <a:cs typeface="Times New Roman" pitchFamily="18" charset="0"/>
            </a:endParaRPr>
          </a:p>
        </p:txBody>
      </p:sp>
      <p:pic>
        <p:nvPicPr>
          <p:cNvPr id="23554" name="Picture 2" descr="https://baotangphunu.com/wp-content/uploads/2017/12/100-dia-phuong-co-mo-hinh-can-thiep-phong-ngua-bao-luc-gia-dinh-164108219932518_9620221536.jpg"/>
          <p:cNvPicPr>
            <a:picLocks noChangeAspect="1" noChangeArrowheads="1"/>
          </p:cNvPicPr>
          <p:nvPr/>
        </p:nvPicPr>
        <p:blipFill>
          <a:blip r:embed="rId4"/>
          <a:srcRect/>
          <a:stretch>
            <a:fillRect/>
          </a:stretch>
        </p:blipFill>
        <p:spPr bwMode="auto">
          <a:xfrm>
            <a:off x="381000" y="266700"/>
            <a:ext cx="10153650" cy="5162551"/>
          </a:xfrm>
          <a:prstGeom prst="rect">
            <a:avLst/>
          </a:prstGeom>
          <a:noFill/>
        </p:spPr>
      </p:pic>
      <p:sp>
        <p:nvSpPr>
          <p:cNvPr id="18" name="Freeform 9"/>
          <p:cNvSpPr/>
          <p:nvPr/>
        </p:nvSpPr>
        <p:spPr>
          <a:xfrm rot="-862815">
            <a:off x="11557221" y="-290155"/>
            <a:ext cx="5006540" cy="2269736"/>
          </a:xfrm>
          <a:custGeom>
            <a:avLst/>
            <a:gdLst/>
            <a:ahLst/>
            <a:cxnLst/>
            <a:rect l="l" t="t" r="r" b="b"/>
            <a:pathLst>
              <a:path w="5006540" h="3629742">
                <a:moveTo>
                  <a:pt x="0" y="0"/>
                </a:moveTo>
                <a:lnTo>
                  <a:pt x="5006541" y="0"/>
                </a:lnTo>
                <a:lnTo>
                  <a:pt x="5006541" y="3629741"/>
                </a:lnTo>
                <a:lnTo>
                  <a:pt x="0" y="3629741"/>
                </a:lnTo>
                <a:lnTo>
                  <a:pt x="0" y="0"/>
                </a:lnTo>
                <a:close/>
              </a:path>
            </a:pathLst>
          </a:custGeom>
          <a:blipFill>
            <a:blip r:embed="rId5" cstate="print"/>
            <a:stretch>
              <a:fillRect/>
            </a:stretch>
          </a:blipFill>
        </p:spPr>
      </p:sp>
    </p:spTree>
  </p:cSld>
  <p:clrMapOvr>
    <a:masterClrMapping/>
  </p:clrMapOvr>
  <p:transition>
    <p:cover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2007541" y="1028700"/>
            <a:ext cx="14154503" cy="8229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cap="sq">
              <a:solidFill>
                <a:srgbClr val="000000"/>
              </a:solidFill>
              <a:prstDash val="solid"/>
              <a:miter/>
            </a:ln>
          </p:spPr>
        </p:sp>
        <p:sp>
          <p:nvSpPr>
            <p:cNvPr id="5" name="TextBox 5"/>
            <p:cNvSpPr txBox="1"/>
            <p:nvPr/>
          </p:nvSpPr>
          <p:spPr>
            <a:xfrm>
              <a:off x="0" y="-47625"/>
              <a:ext cx="3727935" cy="2215092"/>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028700" y="130421"/>
            <a:ext cx="3518234" cy="2836500"/>
          </a:xfrm>
          <a:custGeom>
            <a:avLst/>
            <a:gdLst/>
            <a:ahLst/>
            <a:cxnLst/>
            <a:rect l="l" t="t" r="r" b="b"/>
            <a:pathLst>
              <a:path w="3518234" h="2836500">
                <a:moveTo>
                  <a:pt x="0" y="0"/>
                </a:moveTo>
                <a:lnTo>
                  <a:pt x="3518234" y="0"/>
                </a:lnTo>
                <a:lnTo>
                  <a:pt x="3518234" y="2836500"/>
                </a:lnTo>
                <a:lnTo>
                  <a:pt x="0" y="28365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1866302" y="520988"/>
            <a:ext cx="5616883" cy="2445933"/>
          </a:xfrm>
          <a:custGeom>
            <a:avLst/>
            <a:gdLst/>
            <a:ahLst/>
            <a:cxnLst/>
            <a:rect l="l" t="t" r="r" b="b"/>
            <a:pathLst>
              <a:path w="5616883" h="2445933">
                <a:moveTo>
                  <a:pt x="0" y="0"/>
                </a:moveTo>
                <a:lnTo>
                  <a:pt x="5616882" y="0"/>
                </a:lnTo>
                <a:lnTo>
                  <a:pt x="5616882" y="2445933"/>
                </a:lnTo>
                <a:lnTo>
                  <a:pt x="0" y="24459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TextBox 8"/>
          <p:cNvSpPr txBox="1"/>
          <p:nvPr/>
        </p:nvSpPr>
        <p:spPr>
          <a:xfrm>
            <a:off x="3602490" y="3074707"/>
            <a:ext cx="10964605" cy="4348434"/>
          </a:xfrm>
          <a:prstGeom prst="rect">
            <a:avLst/>
          </a:prstGeom>
        </p:spPr>
        <p:txBody>
          <a:bodyPr lIns="0" tIns="0" rIns="0" bIns="0" rtlCol="0" anchor="t">
            <a:spAutoFit/>
          </a:bodyPr>
          <a:lstStyle/>
          <a:p>
            <a:pPr marL="876694" lvl="1" indent="-438347" algn="ctr">
              <a:lnSpc>
                <a:spcPts val="5684"/>
              </a:lnSpc>
              <a:buFont typeface="Arial"/>
              <a:buChar char="•"/>
            </a:pPr>
            <a:r>
              <a:rPr lang="vi-VN" sz="4400" b="1" dirty="0" smtClean="0">
                <a:solidFill>
                  <a:srgbClr val="FF0000"/>
                </a:solidFill>
                <a:latin typeface="+mj-lt"/>
              </a:rPr>
              <a:t>Như vậy, so với quy định hiện hành chỉ có 09 hành vi bạo lực gia đình, Luật mới đã tăng lên 16 hành vi trong đó có nhiều hành vi mà trước nay nhiều người chưa nghĩ tới đó là bạo lực gia đình và không lường trước được hậu quả có thể xảy ra.</a:t>
            </a:r>
            <a:endParaRPr lang="en-US" sz="4060" b="1" dirty="0">
              <a:solidFill>
                <a:srgbClr val="FF0000"/>
              </a:solidFill>
              <a:latin typeface="+mj-lt"/>
              <a:ea typeface="Canva Sans Bold"/>
              <a:cs typeface="Canva Sans Bold"/>
              <a:sym typeface="Canva Sans Bold"/>
            </a:endParaRPr>
          </a:p>
        </p:txBody>
      </p:sp>
      <p:sp>
        <p:nvSpPr>
          <p:cNvPr id="9" name="Freeform 9"/>
          <p:cNvSpPr/>
          <p:nvPr/>
        </p:nvSpPr>
        <p:spPr>
          <a:xfrm rot="442125">
            <a:off x="890495" y="7103742"/>
            <a:ext cx="3381017" cy="2221462"/>
          </a:xfrm>
          <a:custGeom>
            <a:avLst/>
            <a:gdLst/>
            <a:ahLst/>
            <a:cxnLst/>
            <a:rect l="l" t="t" r="r" b="b"/>
            <a:pathLst>
              <a:path w="3381017" h="2221462">
                <a:moveTo>
                  <a:pt x="0" y="0"/>
                </a:moveTo>
                <a:lnTo>
                  <a:pt x="3381017" y="0"/>
                </a:lnTo>
                <a:lnTo>
                  <a:pt x="3381017" y="2221462"/>
                </a:lnTo>
                <a:lnTo>
                  <a:pt x="0" y="2221462"/>
                </a:lnTo>
                <a:lnTo>
                  <a:pt x="0" y="0"/>
                </a:lnTo>
                <a:close/>
              </a:path>
            </a:pathLst>
          </a:custGeom>
          <a:blipFill>
            <a:blip r:embed="rId7"/>
            <a:stretch>
              <a:fillRect/>
            </a:stretch>
          </a:blipFill>
        </p:spPr>
      </p:sp>
      <p:sp>
        <p:nvSpPr>
          <p:cNvPr id="10" name="Freeform 10"/>
          <p:cNvSpPr/>
          <p:nvPr/>
        </p:nvSpPr>
        <p:spPr>
          <a:xfrm rot="-511398">
            <a:off x="14378444" y="7533936"/>
            <a:ext cx="2581627" cy="1933728"/>
          </a:xfrm>
          <a:custGeom>
            <a:avLst/>
            <a:gdLst/>
            <a:ahLst/>
            <a:cxnLst/>
            <a:rect l="l" t="t" r="r" b="b"/>
            <a:pathLst>
              <a:path w="2581627" h="1933728">
                <a:moveTo>
                  <a:pt x="0" y="0"/>
                </a:moveTo>
                <a:lnTo>
                  <a:pt x="2581627" y="0"/>
                </a:lnTo>
                <a:lnTo>
                  <a:pt x="2581627" y="1933728"/>
                </a:lnTo>
                <a:lnTo>
                  <a:pt x="0" y="1933728"/>
                </a:lnTo>
                <a:lnTo>
                  <a:pt x="0" y="0"/>
                </a:lnTo>
                <a:close/>
              </a:path>
            </a:pathLst>
          </a:custGeom>
          <a:blipFill>
            <a:blip r:embed="rId8"/>
            <a:stretch>
              <a:fillRect/>
            </a:stretch>
          </a:blipFill>
        </p:spPr>
      </p:sp>
      <p:sp>
        <p:nvSpPr>
          <p:cNvPr id="11" name="Freeform 11"/>
          <p:cNvSpPr/>
          <p:nvPr/>
        </p:nvSpPr>
        <p:spPr>
          <a:xfrm rot="1114328">
            <a:off x="2803046" y="4863755"/>
            <a:ext cx="1598888" cy="1859172"/>
          </a:xfrm>
          <a:custGeom>
            <a:avLst/>
            <a:gdLst/>
            <a:ahLst/>
            <a:cxnLst/>
            <a:rect l="l" t="t" r="r" b="b"/>
            <a:pathLst>
              <a:path w="1598888" h="1859172">
                <a:moveTo>
                  <a:pt x="0" y="0"/>
                </a:moveTo>
                <a:lnTo>
                  <a:pt x="1598888" y="0"/>
                </a:lnTo>
                <a:lnTo>
                  <a:pt x="1598888" y="1859172"/>
                </a:lnTo>
                <a:lnTo>
                  <a:pt x="0" y="185917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2" name="Freeform 12"/>
          <p:cNvSpPr/>
          <p:nvPr/>
        </p:nvSpPr>
        <p:spPr>
          <a:xfrm rot="-2777738">
            <a:off x="13893537" y="5370947"/>
            <a:ext cx="1873843" cy="1240144"/>
          </a:xfrm>
          <a:custGeom>
            <a:avLst/>
            <a:gdLst/>
            <a:ahLst/>
            <a:cxnLst/>
            <a:rect l="l" t="t" r="r" b="b"/>
            <a:pathLst>
              <a:path w="1873843" h="1240144">
                <a:moveTo>
                  <a:pt x="0" y="0"/>
                </a:moveTo>
                <a:lnTo>
                  <a:pt x="1873843" y="0"/>
                </a:lnTo>
                <a:lnTo>
                  <a:pt x="1873843" y="1240144"/>
                </a:lnTo>
                <a:lnTo>
                  <a:pt x="0" y="124014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cap="sq">
              <a:solidFill>
                <a:srgbClr val="1E3F48"/>
              </a:solidFill>
              <a:prstDash val="solid"/>
              <a:miter/>
            </a:ln>
          </p:spPr>
        </p:sp>
        <p:sp>
          <p:nvSpPr>
            <p:cNvPr id="5" name="TextBox 5"/>
            <p:cNvSpPr txBox="1"/>
            <p:nvPr/>
          </p:nvSpPr>
          <p:spPr>
            <a:xfrm>
              <a:off x="0" y="-47625"/>
              <a:ext cx="4816593" cy="2756958"/>
            </a:xfrm>
            <a:prstGeom prst="rect">
              <a:avLst/>
            </a:prstGeom>
          </p:spPr>
          <p:txBody>
            <a:bodyPr lIns="50800" tIns="50800" rIns="50800" bIns="50800" rtlCol="0" anchor="ctr"/>
            <a:lstStyle/>
            <a:p>
              <a:pPr marL="0" lvl="0" indent="0" algn="ctr">
                <a:lnSpc>
                  <a:spcPts val="3210"/>
                </a:lnSpc>
                <a:spcBef>
                  <a:spcPct val="0"/>
                </a:spcBef>
              </a:pPr>
              <a:endParaRPr/>
            </a:p>
          </p:txBody>
        </p:sp>
      </p:grpSp>
      <p:sp>
        <p:nvSpPr>
          <p:cNvPr id="6" name="TextBox 6"/>
          <p:cNvSpPr txBox="1"/>
          <p:nvPr/>
        </p:nvSpPr>
        <p:spPr>
          <a:xfrm>
            <a:off x="1447800" y="800100"/>
            <a:ext cx="15163800" cy="5539978"/>
          </a:xfrm>
          <a:prstGeom prst="rect">
            <a:avLst/>
          </a:prstGeom>
        </p:spPr>
        <p:txBody>
          <a:bodyPr wrap="square" lIns="0" tIns="0" rIns="0" bIns="0" rtlCol="0" anchor="t">
            <a:spAutoFit/>
          </a:bodyPr>
          <a:lstStyle/>
          <a:p>
            <a:pPr algn="ctr"/>
            <a:r>
              <a:rPr lang="vi-VN" sz="4000" b="1" dirty="0" smtClean="0">
                <a:solidFill>
                  <a:srgbClr val="FF0000"/>
                </a:solidFill>
                <a:latin typeface="+mj-lt"/>
              </a:rPr>
              <a:t> </a:t>
            </a:r>
            <a:r>
              <a:rPr lang="vi-VN" sz="4000" b="1" dirty="0" smtClean="0"/>
              <a:t>Mở rộng đối tượng bạo lực gia đình ngoài hôn nhân</a:t>
            </a:r>
          </a:p>
          <a:p>
            <a:pPr algn="ctr"/>
            <a:r>
              <a:rPr lang="vi-VN" sz="4000" b="1" dirty="0" smtClean="0">
                <a:solidFill>
                  <a:srgbClr val="FF0000"/>
                </a:solidFill>
                <a:latin typeface="+mj-lt"/>
              </a:rPr>
              <a:t>khoản </a:t>
            </a:r>
            <a:r>
              <a:rPr lang="vi-VN" sz="4000" b="1" dirty="0" smtClean="0">
                <a:solidFill>
                  <a:srgbClr val="FF0000"/>
                </a:solidFill>
                <a:latin typeface="+mj-lt"/>
              </a:rPr>
              <a:t>2 Điều 3 Luật Phòng chống bạo lực gia đình đã bổ sung thêm một số đối tượng cũng áp dụng các hành vi bị coi là bạo lực gia đình gồm:</a:t>
            </a:r>
          </a:p>
          <a:p>
            <a:r>
              <a:rPr lang="vi-VN" sz="4000" b="1" i="1" dirty="0" smtClean="0">
                <a:solidFill>
                  <a:srgbClr val="FF0000"/>
                </a:solidFill>
                <a:latin typeface="+mj-lt"/>
              </a:rPr>
              <a:t>2. Hành vi quy định tại khoản 1 Điều này được thực hiện giữa người đã ly hôn; người chung sống như vợ chồng; người là cha, mẹ, con riêng, anh, chị, em của người đã ly hôn, của người chung sống như vợ chồng; người đã từng có quan hệ cha mẹ nuôi và con nuôi với nhau cũng được xác định là hành vi bạo lực gia đình theo quy định của Chính phủ.</a:t>
            </a:r>
            <a:endParaRPr lang="vi-VN" sz="4000" b="1" dirty="0">
              <a:solidFill>
                <a:srgbClr val="FF0000"/>
              </a:solidFill>
              <a:latin typeface="+mj-lt"/>
            </a:endParaRPr>
          </a:p>
        </p:txBody>
      </p:sp>
      <p:sp>
        <p:nvSpPr>
          <p:cNvPr id="7" name="Freeform 7"/>
          <p:cNvSpPr/>
          <p:nvPr/>
        </p:nvSpPr>
        <p:spPr>
          <a:xfrm>
            <a:off x="0" y="7810500"/>
            <a:ext cx="3281610" cy="2787706"/>
          </a:xfrm>
          <a:custGeom>
            <a:avLst/>
            <a:gdLst/>
            <a:ahLst/>
            <a:cxnLst/>
            <a:rect l="l" t="t" r="r" b="b"/>
            <a:pathLst>
              <a:path w="4653210" h="3244906">
                <a:moveTo>
                  <a:pt x="0" y="0"/>
                </a:moveTo>
                <a:lnTo>
                  <a:pt x="4653210" y="0"/>
                </a:lnTo>
                <a:lnTo>
                  <a:pt x="4653210" y="3244906"/>
                </a:lnTo>
                <a:lnTo>
                  <a:pt x="0" y="32449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14935200" y="7277100"/>
            <a:ext cx="2922732" cy="2604126"/>
          </a:xfrm>
          <a:custGeom>
            <a:avLst/>
            <a:gdLst/>
            <a:ahLst/>
            <a:cxnLst/>
            <a:rect l="l" t="t" r="r" b="b"/>
            <a:pathLst>
              <a:path w="4653210" h="3244906">
                <a:moveTo>
                  <a:pt x="0" y="0"/>
                </a:moveTo>
                <a:lnTo>
                  <a:pt x="4653209" y="0"/>
                </a:lnTo>
                <a:lnTo>
                  <a:pt x="4653209" y="3244906"/>
                </a:lnTo>
                <a:lnTo>
                  <a:pt x="0" y="32449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rot="8100000">
            <a:off x="-38428" y="1205200"/>
            <a:ext cx="2172370" cy="1437714"/>
          </a:xfrm>
          <a:custGeom>
            <a:avLst/>
            <a:gdLst/>
            <a:ahLst/>
            <a:cxnLst/>
            <a:rect l="l" t="t" r="r" b="b"/>
            <a:pathLst>
              <a:path w="2172370" h="1437714">
                <a:moveTo>
                  <a:pt x="0" y="0"/>
                </a:moveTo>
                <a:lnTo>
                  <a:pt x="2172371" y="0"/>
                </a:lnTo>
                <a:lnTo>
                  <a:pt x="2172371" y="1437714"/>
                </a:lnTo>
                <a:lnTo>
                  <a:pt x="0" y="1437714"/>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12" name="Freeform 12"/>
          <p:cNvSpPr/>
          <p:nvPr/>
        </p:nvSpPr>
        <p:spPr>
          <a:xfrm rot="10202140">
            <a:off x="16226992" y="467210"/>
            <a:ext cx="1598888" cy="1859172"/>
          </a:xfrm>
          <a:custGeom>
            <a:avLst/>
            <a:gdLst/>
            <a:ahLst/>
            <a:cxnLst/>
            <a:rect l="l" t="t" r="r" b="b"/>
            <a:pathLst>
              <a:path w="1598888" h="1859172">
                <a:moveTo>
                  <a:pt x="0" y="0"/>
                </a:moveTo>
                <a:lnTo>
                  <a:pt x="1598888" y="0"/>
                </a:lnTo>
                <a:lnTo>
                  <a:pt x="1598888" y="1859172"/>
                </a:lnTo>
                <a:lnTo>
                  <a:pt x="0" y="185917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Rectangle 12"/>
          <p:cNvSpPr/>
          <p:nvPr/>
        </p:nvSpPr>
        <p:spPr>
          <a:xfrm>
            <a:off x="3276600" y="6743700"/>
            <a:ext cx="11887200" cy="2800767"/>
          </a:xfrm>
          <a:prstGeom prst="rect">
            <a:avLst/>
          </a:prstGeom>
        </p:spPr>
        <p:txBody>
          <a:bodyPr wrap="square">
            <a:spAutoFit/>
          </a:bodyPr>
          <a:lstStyle/>
          <a:p>
            <a:r>
              <a:rPr lang="vi-VN" sz="4400" b="1" dirty="0" smtClean="0">
                <a:solidFill>
                  <a:srgbClr val="7030A0"/>
                </a:solidFill>
                <a:latin typeface="+mj-lt"/>
              </a:rPr>
              <a:t>Hiện nay</a:t>
            </a:r>
            <a:r>
              <a:rPr lang="vi-VN" sz="4400" dirty="0" smtClean="0">
                <a:solidFill>
                  <a:srgbClr val="7030A0"/>
                </a:solidFill>
                <a:latin typeface="+mj-lt"/>
              </a:rPr>
              <a:t>, quy định này chỉ áp dụng với “thành viên gia đình của vợ, chồng đã ly hôn hoặc nam, nữ không đăng ký kết hôn mà chung sống với nhau như vợ chồng”.</a:t>
            </a:r>
            <a:endParaRPr lang="en-US" sz="4400" dirty="0">
              <a:solidFill>
                <a:srgbClr val="7030A0"/>
              </a:solidFill>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1150</Words>
  <Application>Microsoft Office PowerPoint</Application>
  <PresentationFormat>Custom</PresentationFormat>
  <Paragraphs>53</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Times New Roman</vt:lpstr>
      <vt:lpstr>Calibri</vt:lpstr>
      <vt:lpstr>Paytone One</vt:lpstr>
      <vt:lpstr>Montaser Arabic</vt:lpstr>
      <vt:lpstr>Canva Sans Bold</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Thuyết trình bởi Nhóm A</dc:title>
  <dc:creator>welcome</dc:creator>
  <cp:lastModifiedBy>welcome</cp:lastModifiedBy>
  <cp:revision>11</cp:revision>
  <dcterms:created xsi:type="dcterms:W3CDTF">2006-08-16T00:00:00Z</dcterms:created>
  <dcterms:modified xsi:type="dcterms:W3CDTF">2024-12-04T14:01:59Z</dcterms:modified>
  <dc:identifier>DAGQjApLmhI</dc:identifier>
</cp:coreProperties>
</file>