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4"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58" autoAdjust="0"/>
    <p:restoredTop sz="94660"/>
  </p:normalViewPr>
  <p:slideViewPr>
    <p:cSldViewPr snapToGrid="0">
      <p:cViewPr varScale="1">
        <p:scale>
          <a:sx n="86" d="100"/>
          <a:sy n="86" d="100"/>
        </p:scale>
        <p:origin x="-78" y="-1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33990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152782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220284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349874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22330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205749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419244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34881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303696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367191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D32AD3-42B2-4A98-AB6A-5D98EF30E2EB}" type="datetimeFigureOut">
              <a:rPr lang="en-US" smtClean="0"/>
              <a:pPr/>
              <a:t>29/09/2022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422453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32AD3-42B2-4A98-AB6A-5D98EF30E2EB}" type="datetimeFigureOut">
              <a:rPr lang="en-US" smtClean="0"/>
              <a:pPr/>
              <a:t>29/09/2022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4C207-A7F5-48DF-B8E3-9F46C5D178FA}" type="slidenum">
              <a:rPr lang="en-US" smtClean="0"/>
              <a:pPr/>
              <a:t>‹#›</a:t>
            </a:fld>
            <a:endParaRPr lang="en-US"/>
          </a:p>
        </p:txBody>
      </p:sp>
    </p:spTree>
    <p:extLst>
      <p:ext uri="{BB962C8B-B14F-4D97-AF65-F5344CB8AC3E}">
        <p14:creationId xmlns:p14="http://schemas.microsoft.com/office/powerpoint/2010/main" xmlns="" val="341000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sp>
        <p:nvSpPr>
          <p:cNvPr id="6" name="Rectangle 5"/>
          <p:cNvSpPr/>
          <p:nvPr/>
        </p:nvSpPr>
        <p:spPr>
          <a:xfrm>
            <a:off x="528809" y="627961"/>
            <a:ext cx="8229600" cy="1211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cap="all" dirty="0" smtClean="0">
                <a:solidFill>
                  <a:srgbClr val="FF0000"/>
                </a:solidFill>
                <a:latin typeface="+mj-lt"/>
              </a:rPr>
              <a:t>GIÁO </a:t>
            </a:r>
            <a:r>
              <a:rPr lang="vi-VN" sz="3200" cap="all" dirty="0" smtClean="0">
                <a:solidFill>
                  <a:srgbClr val="FF0000"/>
                </a:solidFill>
                <a:latin typeface="+mj-lt"/>
              </a:rPr>
              <a:t>DỤC KỸ NĂNG SỐNG CHO TRẺ MẦM NON QUAN TRỌNG NHƯ </a:t>
            </a:r>
            <a:r>
              <a:rPr lang="vi-VN" sz="3200" cap="all" dirty="0" smtClean="0">
                <a:solidFill>
                  <a:srgbClr val="FF0000"/>
                </a:solidFill>
                <a:latin typeface="+mj-lt"/>
              </a:rPr>
              <a:t>THẾ NÀO</a:t>
            </a:r>
            <a:r>
              <a:rPr lang="en-US" sz="3200" cap="all" dirty="0" smtClean="0">
                <a:solidFill>
                  <a:srgbClr val="FF0000"/>
                </a:solidFill>
                <a:latin typeface="+mj-lt"/>
              </a:rPr>
              <a:t>?</a:t>
            </a:r>
            <a:endParaRPr lang="vi-VN" sz="3200" cap="all" dirty="0" smtClean="0">
              <a:solidFill>
                <a:srgbClr val="FF0000"/>
              </a:solidFill>
              <a:latin typeface="+mj-lt"/>
            </a:endParaRPr>
          </a:p>
        </p:txBody>
      </p:sp>
      <p:pic>
        <p:nvPicPr>
          <p:cNvPr id="7170" name="Picture 2" descr="https://tse3.mm.bing.net/th?id=OIP.9zouLSwd0D19gRMKFuRZ1AHaEK&amp;pid=Api&amp;P=0"/>
          <p:cNvPicPr>
            <a:picLocks noChangeAspect="1" noChangeArrowheads="1"/>
          </p:cNvPicPr>
          <p:nvPr/>
        </p:nvPicPr>
        <p:blipFill>
          <a:blip r:embed="rId3"/>
          <a:srcRect/>
          <a:stretch>
            <a:fillRect/>
          </a:stretch>
        </p:blipFill>
        <p:spPr bwMode="auto">
          <a:xfrm>
            <a:off x="1191160" y="2248033"/>
            <a:ext cx="7236744" cy="4061128"/>
          </a:xfrm>
          <a:prstGeom prst="rect">
            <a:avLst/>
          </a:prstGeom>
          <a:noFill/>
        </p:spPr>
      </p:pic>
    </p:spTree>
    <p:extLst>
      <p:ext uri="{BB962C8B-B14F-4D97-AF65-F5344CB8AC3E}">
        <p14:creationId xmlns:p14="http://schemas.microsoft.com/office/powerpoint/2010/main" xmlns="" val="371631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xmlns="" val="284724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sp>
        <p:nvSpPr>
          <p:cNvPr id="5" name="Rectangle 4"/>
          <p:cNvSpPr/>
          <p:nvPr/>
        </p:nvSpPr>
        <p:spPr>
          <a:xfrm>
            <a:off x="621772" y="512151"/>
            <a:ext cx="7310373" cy="1015663"/>
          </a:xfrm>
          <a:prstGeom prst="rect">
            <a:avLst/>
          </a:prstGeom>
        </p:spPr>
        <p:txBody>
          <a:bodyPr wrap="square">
            <a:spAutoFit/>
          </a:bodyPr>
          <a:lstStyle/>
          <a:p>
            <a:pPr algn="ct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hỏi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endParaRPr lang="en-US" sz="3200" b="1" dirty="0" smtClean="0">
              <a:solidFill>
                <a:srgbClr val="FF0000"/>
              </a:solidFill>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1. </a:t>
            </a:r>
            <a:r>
              <a:rPr lang="vi-VN" sz="2800" b="1" dirty="0" smtClean="0">
                <a:solidFill>
                  <a:srgbClr val="FF0000"/>
                </a:solidFill>
                <a:latin typeface="Times New Roman" pitchFamily="18" charset="0"/>
                <a:cs typeface="Times New Roman" pitchFamily="18" charset="0"/>
              </a:rPr>
              <a:t>kỹ </a:t>
            </a:r>
            <a:r>
              <a:rPr lang="vi-VN" sz="2800" b="1" dirty="0" smtClean="0">
                <a:solidFill>
                  <a:srgbClr val="FF0000"/>
                </a:solidFill>
                <a:latin typeface="Times New Roman" pitchFamily="18" charset="0"/>
                <a:cs typeface="Times New Roman" pitchFamily="18" charset="0"/>
              </a:rPr>
              <a:t>năng </a:t>
            </a:r>
            <a:r>
              <a:rPr lang="vi-VN" sz="2800" b="1" dirty="0" smtClean="0">
                <a:solidFill>
                  <a:srgbClr val="FF0000"/>
                </a:solidFill>
                <a:latin typeface="Times New Roman" pitchFamily="18" charset="0"/>
                <a:cs typeface="Times New Roman" pitchFamily="18" charset="0"/>
              </a:rPr>
              <a:t>sống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640578" y="1569771"/>
            <a:ext cx="7803739" cy="523220"/>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2. </a:t>
            </a:r>
            <a:r>
              <a:rPr lang="vi-VN" sz="2800" b="1" dirty="0" smtClean="0">
                <a:solidFill>
                  <a:srgbClr val="FF0000"/>
                </a:solidFill>
                <a:latin typeface="Times New Roman" pitchFamily="18" charset="0"/>
                <a:cs typeface="Times New Roman" pitchFamily="18" charset="0"/>
              </a:rPr>
              <a:t>Giáo </a:t>
            </a:r>
            <a:r>
              <a:rPr lang="vi-VN" sz="2800" b="1" dirty="0" smtClean="0">
                <a:solidFill>
                  <a:srgbClr val="FF0000"/>
                </a:solidFill>
                <a:latin typeface="Times New Roman" pitchFamily="18" charset="0"/>
                <a:cs typeface="Times New Roman" pitchFamily="18" charset="0"/>
              </a:rPr>
              <a:t>dục kỹ năng sống cho trẻ mầm non là gì?</a:t>
            </a:r>
            <a:endParaRPr lang="en-US" sz="2800" dirty="0">
              <a:latin typeface="Times New Roman" pitchFamily="18" charset="0"/>
              <a:cs typeface="Times New Roman" pitchFamily="18" charset="0"/>
            </a:endParaRPr>
          </a:p>
        </p:txBody>
      </p:sp>
      <p:sp>
        <p:nvSpPr>
          <p:cNvPr id="8" name="Rectangle 7"/>
          <p:cNvSpPr/>
          <p:nvPr/>
        </p:nvSpPr>
        <p:spPr>
          <a:xfrm>
            <a:off x="668356" y="2169402"/>
            <a:ext cx="8993437"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3</a:t>
            </a:r>
            <a:r>
              <a:rPr lang="vi-VN"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Vì sao cần giáo dục kỹ năng sống cho trẻ mầm non?</a:t>
            </a:r>
            <a:endParaRPr lang="vi-VN" sz="2800" dirty="0" smtClean="0">
              <a:solidFill>
                <a:srgbClr val="FF0000"/>
              </a:solidFill>
              <a:latin typeface="Times New Roman" pitchFamily="18" charset="0"/>
              <a:cs typeface="Times New Roman" pitchFamily="18" charset="0"/>
            </a:endParaRPr>
          </a:p>
        </p:txBody>
      </p:sp>
      <p:sp>
        <p:nvSpPr>
          <p:cNvPr id="9" name="Rectangle 8"/>
          <p:cNvSpPr/>
          <p:nvPr/>
        </p:nvSpPr>
        <p:spPr>
          <a:xfrm>
            <a:off x="670623" y="2814675"/>
            <a:ext cx="6051657"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4</a:t>
            </a:r>
            <a:r>
              <a:rPr lang="vi-VN"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Một số kỹ năng sống cơ </a:t>
            </a:r>
            <a:r>
              <a:rPr lang="vi-VN" sz="2800" b="1" dirty="0"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a:t>
            </a:r>
            <a:endParaRPr lang="vi-VN" sz="2800" b="1" dirty="0" smtClean="0">
              <a:solidFill>
                <a:srgbClr val="FF0000"/>
              </a:solidFill>
              <a:latin typeface="Times New Roman" pitchFamily="18" charset="0"/>
              <a:cs typeface="Times New Roman" pitchFamily="18" charset="0"/>
            </a:endParaRPr>
          </a:p>
        </p:txBody>
      </p:sp>
      <p:sp>
        <p:nvSpPr>
          <p:cNvPr id="10" name="Rectangle 9"/>
          <p:cNvSpPr/>
          <p:nvPr/>
        </p:nvSpPr>
        <p:spPr>
          <a:xfrm>
            <a:off x="724798" y="3585857"/>
            <a:ext cx="6096541"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5</a:t>
            </a:r>
            <a:r>
              <a:rPr lang="vi-VN"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Các bước dạy kỹ năng sống cho </a:t>
            </a:r>
            <a:r>
              <a:rPr lang="vi-VN" sz="2800" b="1" dirty="0" smtClean="0">
                <a:solidFill>
                  <a:srgbClr val="FF0000"/>
                </a:solidFill>
                <a:latin typeface="Times New Roman" pitchFamily="18" charset="0"/>
                <a:cs typeface="Times New Roman" pitchFamily="18" charset="0"/>
              </a:rPr>
              <a:t>trẻ</a:t>
            </a:r>
            <a:r>
              <a:rPr lang="en-US" sz="2800" b="1" dirty="0" smtClean="0">
                <a:solidFill>
                  <a:srgbClr val="FF0000"/>
                </a:solidFill>
                <a:latin typeface="Times New Roman" pitchFamily="18" charset="0"/>
                <a:cs typeface="Times New Roman" pitchFamily="18" charset="0"/>
              </a:rPr>
              <a:t>?</a:t>
            </a:r>
            <a:endParaRPr lang="vi-VN" sz="2800" dirty="0" smtClean="0">
              <a:solidFill>
                <a:srgbClr val="FF0000"/>
              </a:solidFill>
              <a:latin typeface="Times New Roman" pitchFamily="18" charset="0"/>
              <a:cs typeface="Times New Roman" pitchFamily="18" charset="0"/>
            </a:endParaRPr>
          </a:p>
        </p:txBody>
      </p:sp>
      <p:sp>
        <p:nvSpPr>
          <p:cNvPr id="11" name="Rectangle 10"/>
          <p:cNvSpPr/>
          <p:nvPr/>
        </p:nvSpPr>
        <p:spPr>
          <a:xfrm>
            <a:off x="734457" y="4350741"/>
            <a:ext cx="9610382"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6</a:t>
            </a:r>
            <a:r>
              <a:rPr lang="vi-VN"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Các phương pháp giáo dục kỹ năng sống cho trẻ mầm </a:t>
            </a:r>
            <a:r>
              <a:rPr lang="vi-VN" sz="2800" b="1" dirty="0" smtClean="0">
                <a:solidFill>
                  <a:srgbClr val="FF0000"/>
                </a:solidFill>
                <a:latin typeface="Times New Roman" pitchFamily="18" charset="0"/>
                <a:cs typeface="Times New Roman" pitchFamily="18" charset="0"/>
              </a:rPr>
              <a:t>non</a:t>
            </a:r>
            <a:r>
              <a:rPr lang="en-US" sz="2800" b="1" dirty="0" smtClean="0">
                <a:solidFill>
                  <a:srgbClr val="FF0000"/>
                </a:solidFill>
                <a:latin typeface="Times New Roman" pitchFamily="18" charset="0"/>
                <a:cs typeface="Times New Roman" pitchFamily="18" charset="0"/>
              </a:rPr>
              <a:t>?</a:t>
            </a:r>
            <a:endParaRPr lang="vi-VN" sz="2800" dirty="0" smtClean="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94"/>
            <a:ext cx="12193057" cy="6858594"/>
          </a:xfrm>
          <a:prstGeom prst="rect">
            <a:avLst/>
          </a:prstGeom>
        </p:spPr>
      </p:pic>
      <p:sp>
        <p:nvSpPr>
          <p:cNvPr id="5" name="Rectangle 4"/>
          <p:cNvSpPr/>
          <p:nvPr/>
        </p:nvSpPr>
        <p:spPr>
          <a:xfrm>
            <a:off x="134938" y="197049"/>
            <a:ext cx="11921066" cy="3693319"/>
          </a:xfrm>
          <a:prstGeom prst="rect">
            <a:avLst/>
          </a:prstGeom>
        </p:spPr>
        <p:txBody>
          <a:bodyPr wrap="square">
            <a:spAutoFit/>
          </a:bodyPr>
          <a:lstStyle/>
          <a:p>
            <a:r>
              <a:rPr lang="en-US" sz="2000" b="1" dirty="0" smtClean="0">
                <a:solidFill>
                  <a:srgbClr val="FF0000"/>
                </a:solidFill>
                <a:latin typeface="+mj-lt"/>
              </a:rPr>
              <a:t>I</a:t>
            </a:r>
            <a:r>
              <a:rPr lang="vi-VN" sz="2000" b="1" dirty="0" smtClean="0">
                <a:solidFill>
                  <a:srgbClr val="FF0000"/>
                </a:solidFill>
                <a:latin typeface="+mj-lt"/>
              </a:rPr>
              <a:t>. </a:t>
            </a:r>
            <a:r>
              <a:rPr lang="vi-VN" sz="2000" b="1" dirty="0" smtClean="0">
                <a:solidFill>
                  <a:srgbClr val="FF0000"/>
                </a:solidFill>
                <a:latin typeface="+mj-lt"/>
              </a:rPr>
              <a:t>Khái niệm về kỹ năng sống</a:t>
            </a:r>
          </a:p>
          <a:p>
            <a:r>
              <a:rPr lang="vi-VN" sz="2000" b="1" dirty="0" smtClean="0">
                <a:latin typeface="+mj-lt"/>
              </a:rPr>
              <a:t>Kỹ năng sống là khả năng thích ứng, phản hồi, giải quyết các tình huống xảy ra trong đời sống. Một người có kỹ năng sống tốt có thể đối mặt và xử lý mọi việc trở nên dễ dàng. Kỹ năng sống có được dựa vào quá trình tích lũy các bài học kinh nghiệm theo thời gian, từ quá trình lớn lên, học tập và làm việc. Và để có được những kỹ năng hữu ích cho đời sống, đòi hỏi ba mẹ, thầy cô phải biết cách truyền tải kiến thức cho con ngay từ khi các con còn nhỏ</a:t>
            </a:r>
            <a:r>
              <a:rPr lang="vi-VN" sz="2000" b="1" dirty="0" smtClean="0">
                <a:latin typeface="+mj-lt"/>
              </a:rPr>
              <a:t>.</a:t>
            </a:r>
            <a:r>
              <a:rPr lang="vi-VN" sz="2000" b="1" dirty="0" smtClean="0">
                <a:latin typeface="+mj-lt"/>
              </a:rPr>
              <a:t/>
            </a:r>
            <a:br>
              <a:rPr lang="vi-VN" sz="2000" b="1" dirty="0" smtClean="0">
                <a:latin typeface="+mj-lt"/>
              </a:rPr>
            </a:br>
            <a:r>
              <a:rPr lang="vi-VN" sz="2000" b="1" dirty="0" smtClean="0">
                <a:latin typeface="+mj-lt"/>
              </a:rPr>
              <a:t>Tóm lại, kỹ năng sống không chỉ dừng lại ở những bài học tích lũy mà còn là khả năng vận dụng những kiến thức, bài học kinh nghiệm đó vào đời sống. Để làm được điều này, cần có sự va chạm, cơ hội thực hành để có thể ứng dụng các kỹ năng thành thạo</a:t>
            </a:r>
            <a:r>
              <a:rPr lang="vi-VN" sz="2000" b="1" dirty="0" smtClean="0">
                <a:latin typeface="+mj-lt"/>
              </a:rPr>
              <a:t>.</a:t>
            </a:r>
            <a:endParaRPr lang="en-US" sz="2000" b="1" dirty="0" smtClean="0">
              <a:latin typeface="+mj-lt"/>
            </a:endParaRPr>
          </a:p>
          <a:p>
            <a:r>
              <a:rPr lang="vi-VN" dirty="0" smtClean="0">
                <a:latin typeface="+mj-lt"/>
              </a:rPr>
              <a:t/>
            </a:r>
            <a:br>
              <a:rPr lang="vi-VN" dirty="0" smtClean="0">
                <a:latin typeface="+mj-lt"/>
              </a:rPr>
            </a:br>
            <a:r>
              <a:rPr lang="vi-VN" dirty="0" smtClean="0">
                <a:latin typeface="+mj-lt"/>
              </a:rPr>
              <a:t/>
            </a:r>
            <a:br>
              <a:rPr lang="vi-VN" dirty="0" smtClean="0">
                <a:latin typeface="+mj-lt"/>
              </a:rPr>
            </a:br>
            <a:endParaRPr lang="en-US" dirty="0">
              <a:latin typeface="+mj-lt"/>
            </a:endParaRPr>
          </a:p>
        </p:txBody>
      </p:sp>
      <p:sp>
        <p:nvSpPr>
          <p:cNvPr id="6" name="Rectangle 5"/>
          <p:cNvSpPr/>
          <p:nvPr/>
        </p:nvSpPr>
        <p:spPr>
          <a:xfrm>
            <a:off x="216665" y="2981484"/>
            <a:ext cx="11637484" cy="2800767"/>
          </a:xfrm>
          <a:prstGeom prst="rect">
            <a:avLst/>
          </a:prstGeom>
        </p:spPr>
        <p:txBody>
          <a:bodyPr wrap="square">
            <a:spAutoFit/>
          </a:bodyPr>
          <a:lstStyle/>
          <a:p>
            <a:r>
              <a:rPr lang="vi-VN" sz="2000" b="1" dirty="0" smtClean="0">
                <a:solidFill>
                  <a:srgbClr val="FF0000"/>
                </a:solidFill>
                <a:latin typeface="+mj-lt"/>
              </a:rPr>
              <a:t>II. Giáo dục kỹ năng sống cho trẻ mầm non là gì?</a:t>
            </a:r>
            <a:endParaRPr lang="vi-VN" sz="2000" dirty="0" smtClean="0">
              <a:solidFill>
                <a:srgbClr val="FF0000"/>
              </a:solidFill>
              <a:latin typeface="+mj-lt"/>
            </a:endParaRPr>
          </a:p>
          <a:p>
            <a:r>
              <a:rPr lang="vi-VN" sz="2000" b="1" dirty="0" smtClean="0">
                <a:latin typeface="+mj-lt"/>
              </a:rPr>
              <a:t>Giáo dục kỹ năng sống cho trẻ mầm non</a:t>
            </a:r>
            <a:r>
              <a:rPr lang="vi-VN" sz="2000" dirty="0" smtClean="0">
                <a:latin typeface="+mj-lt"/>
              </a:rPr>
              <a:t> </a:t>
            </a:r>
            <a:r>
              <a:rPr lang="vi-VN" sz="2000" b="1" dirty="0" smtClean="0">
                <a:latin typeface="+mj-lt"/>
              </a:rPr>
              <a:t>là việc tổ chức, hướng dẫn, dạy bảo và rèn luyện các kỹ năng sống cần thiết cho trẻ em ở độ tuổi mầm non. Giúp bé có được kiến thức, khả năng tư duy, kỹ năng ứng dụng những gì đã học vào việc xử lý các tình huống, giải quyết các vấn đề trong môi trường sống xung quanh. Khi học được các kỹ năng sống và vận dụng được những kiến thức vào thực tiễn, các bé sẽ trở nên hòa đồng, tự tin và hoạt bát hơn; đặc biệt là sẽ biết cách cư xử đúng đắn đối với bạn bè, thầy cô, ông bà, ba mẹ.</a:t>
            </a:r>
          </a:p>
          <a:p>
            <a:r>
              <a:rPr lang="vi-VN" dirty="0" smtClean="0"/>
              <a:t/>
            </a:r>
            <a:br>
              <a:rPr lang="vi-VN" dirty="0" smtClean="0"/>
            </a:br>
            <a:endParaRPr lang="en-US" dirty="0"/>
          </a:p>
        </p:txBody>
      </p:sp>
    </p:spTree>
    <p:extLst>
      <p:ext uri="{BB962C8B-B14F-4D97-AF65-F5344CB8AC3E}">
        <p14:creationId xmlns:p14="http://schemas.microsoft.com/office/powerpoint/2010/main" xmlns="" val="6477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7" name="Rectangle 6"/>
          <p:cNvSpPr/>
          <p:nvPr/>
        </p:nvSpPr>
        <p:spPr>
          <a:xfrm>
            <a:off x="165253" y="209320"/>
            <a:ext cx="11843133" cy="6555641"/>
          </a:xfrm>
          <a:prstGeom prst="rect">
            <a:avLst/>
          </a:prstGeom>
        </p:spPr>
        <p:txBody>
          <a:bodyPr wrap="square">
            <a:spAutoFit/>
          </a:bodyPr>
          <a:lstStyle/>
          <a:p>
            <a:r>
              <a:rPr lang="vi-VN" sz="2000" b="1" dirty="0" smtClean="0">
                <a:solidFill>
                  <a:srgbClr val="FF0000"/>
                </a:solidFill>
                <a:latin typeface="+mj-lt"/>
              </a:rPr>
              <a:t>III. Vì sao cần giáo dục kỹ năng sống cho trẻ mầm non?</a:t>
            </a:r>
            <a:endParaRPr lang="vi-VN" sz="2000" dirty="0" smtClean="0">
              <a:solidFill>
                <a:srgbClr val="FF0000"/>
              </a:solidFill>
              <a:latin typeface="+mj-lt"/>
            </a:endParaRPr>
          </a:p>
          <a:p>
            <a:r>
              <a:rPr lang="vi-VN" sz="2000" dirty="0" smtClean="0">
                <a:latin typeface="+mj-lt"/>
              </a:rPr>
              <a:t>Để trả lời được cho câu hỏi này, chúng ta cần phải hiểu rõ tầm quan trọng và lợi ích của việc cần có kỹ năng sống. Hay nói cách khác, một người không có kỹ năng sống sẽ bị hạn chế những điều gì, từ đó sẽ chỉ ra được sự cần thiết phải có kỹ năng sống.</a:t>
            </a:r>
          </a:p>
          <a:p>
            <a:r>
              <a:rPr lang="vi-VN" sz="2000" b="1" dirty="0" smtClean="0">
                <a:solidFill>
                  <a:srgbClr val="FF0000"/>
                </a:solidFill>
                <a:latin typeface="+mj-lt"/>
              </a:rPr>
              <a:t>1. Tầm quan trọng của kỹ năng sống:</a:t>
            </a:r>
            <a:endParaRPr lang="vi-VN" sz="2000" dirty="0" smtClean="0">
              <a:solidFill>
                <a:srgbClr val="FF0000"/>
              </a:solidFill>
              <a:latin typeface="+mj-lt"/>
            </a:endParaRPr>
          </a:p>
          <a:p>
            <a:r>
              <a:rPr lang="vi-VN" sz="2000" dirty="0" smtClean="0">
                <a:latin typeface="+mj-lt"/>
              </a:rPr>
              <a:t>Một đứa trẻ không có kỹ năng sống sẽ trở nên rụt rè, nhút nhát, kém tự tin. Bé không thể giao tiếp với bất kỳ ai, không thể hòa nhập vào cộng đồng, xã hội. Khi không có kỹ năng sống, bé sẽ tự cô lập mình bởi không thể kết nối được với mọi người xung quanh. Điều này rất ảnh hưởng đến tâm lý, nhân cách của trẻ về sau nếu tình trạng kéo dài. </a:t>
            </a:r>
          </a:p>
          <a:p>
            <a:r>
              <a:rPr lang="vi-VN" sz="2000" dirty="0" smtClean="0">
                <a:latin typeface="+mj-lt"/>
              </a:rPr>
              <a:t>Vì thế, để có thể bước ra khỏi “bóng tối” của mình, xóa bỏ giới hạn của bản thân, các bé cần phải chủ động hoặc cần có ba mẹ, thầy cô dìu dắt, hướng dẫn những kiến thức, bài học thực tiễn. Các bé cần được tự thân thực hiện những điều các bé muốn làm. Sau nhiều lần thực hiện, rút tỉa kinh nghiệm, các bé sẽ dần dần khắc phục được những hạn chế của mình, và trở nên tự tin, mạnh dạn hơn và chủ động hơn trong mọi tình huống.</a:t>
            </a:r>
          </a:p>
          <a:p>
            <a:r>
              <a:rPr lang="vi-VN" sz="2000" b="1" dirty="0" smtClean="0">
                <a:solidFill>
                  <a:srgbClr val="FF0000"/>
                </a:solidFill>
                <a:latin typeface="+mj-lt"/>
              </a:rPr>
              <a:t>2. Những lợi ích của việc giáo dục kỹ năng sống cho trẻ:</a:t>
            </a:r>
            <a:endParaRPr lang="vi-VN" sz="2000" dirty="0" smtClean="0">
              <a:solidFill>
                <a:srgbClr val="FF0000"/>
              </a:solidFill>
              <a:latin typeface="+mj-lt"/>
            </a:endParaRPr>
          </a:p>
          <a:p>
            <a:r>
              <a:rPr lang="vi-VN" sz="2000" b="1" dirty="0" smtClean="0">
                <a:latin typeface="+mj-lt"/>
              </a:rPr>
              <a:t>Giáo dục kỹ năng sống cho trẻ mầm non</a:t>
            </a:r>
            <a:r>
              <a:rPr lang="vi-VN" sz="2000" dirty="0" smtClean="0">
                <a:latin typeface="+mj-lt"/>
              </a:rPr>
              <a:t> sẽ mang lại cho các bé rất nhiều lợi ích như:</a:t>
            </a:r>
          </a:p>
          <a:p>
            <a:r>
              <a:rPr lang="vi-VN" sz="2000" dirty="0" smtClean="0">
                <a:latin typeface="+mj-lt"/>
              </a:rPr>
              <a:t>Chủ động kết nối với mọi người xung quanh, tạo mối quan hệ hòa đồng, thân thiện với bạn bè, thầy cô, gia đình.</a:t>
            </a:r>
          </a:p>
          <a:p>
            <a:r>
              <a:rPr lang="vi-VN" sz="2000" dirty="0" smtClean="0">
                <a:latin typeface="+mj-lt"/>
              </a:rPr>
              <a:t>Khả năng tự lập và tự tin rằng những việc người khác làm được, con cũng có thể làm được.</a:t>
            </a:r>
          </a:p>
          <a:p>
            <a:r>
              <a:rPr lang="vi-VN" sz="2000" dirty="0" smtClean="0">
                <a:latin typeface="+mj-lt"/>
              </a:rPr>
              <a:t>Khi đã có kỹ năng sống tốt, các bé có thể đối mặt với các tình huống, trở ngại, thử thách trong thực tế; các bé có thể giải quyết được bằng khả năng tư duy, sáng tạo và linh động của mình.</a:t>
            </a:r>
          </a:p>
          <a:p>
            <a:r>
              <a:rPr lang="vi-VN" sz="2000" dirty="0" smtClean="0">
                <a:latin typeface="+mj-lt"/>
              </a:rPr>
              <a:t>Hình thành và phát triển được những đức tính tốt cho tương lai: tự tin, lãnh đạm, giàu kinh nghiệm, nhiệt huyết và năng nổ, khả năng tự lập, làm chủ bản thân.</a:t>
            </a:r>
            <a:endParaRPr lang="vi-VN" sz="2000" dirty="0">
              <a:latin typeface="+mj-lt"/>
            </a:endParaRPr>
          </a:p>
        </p:txBody>
      </p:sp>
    </p:spTree>
    <p:extLst>
      <p:ext uri="{BB962C8B-B14F-4D97-AF65-F5344CB8AC3E}">
        <p14:creationId xmlns:p14="http://schemas.microsoft.com/office/powerpoint/2010/main" xmlns="" val="166981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57" y="0"/>
            <a:ext cx="12193057" cy="6858594"/>
          </a:xfrm>
          <a:prstGeom prst="rect">
            <a:avLst/>
          </a:prstGeom>
        </p:spPr>
      </p:pic>
      <p:sp>
        <p:nvSpPr>
          <p:cNvPr id="5" name="Rectangle 4"/>
          <p:cNvSpPr/>
          <p:nvPr/>
        </p:nvSpPr>
        <p:spPr>
          <a:xfrm>
            <a:off x="0" y="365125"/>
            <a:ext cx="12192000" cy="3970318"/>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IV</a:t>
            </a:r>
            <a:r>
              <a:rPr lang="vi-VN"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Một số kỹ năng sống cơ bản</a:t>
            </a:r>
          </a:p>
          <a:p>
            <a:r>
              <a:rPr lang="vi-VN" sz="2800" dirty="0" smtClean="0">
                <a:latin typeface="Times New Roman" pitchFamily="18" charset="0"/>
                <a:cs typeface="Times New Roman" pitchFamily="18" charset="0"/>
              </a:rPr>
              <a:t>Kỹ năng sống cũng giống như một số vô tỉ vậy, không thể đếm được hết. Nhưng khi áp dụng vào việc </a:t>
            </a:r>
            <a:r>
              <a:rPr lang="vi-VN" sz="2800" b="1" dirty="0" smtClean="0">
                <a:latin typeface="Times New Roman" pitchFamily="18" charset="0"/>
                <a:cs typeface="Times New Roman" pitchFamily="18" charset="0"/>
              </a:rPr>
              <a:t>giáo dục kỹ năng sống cho trẻ mầm non</a:t>
            </a:r>
            <a:r>
              <a:rPr lang="vi-VN" sz="2800" dirty="0" smtClean="0">
                <a:latin typeface="Times New Roman" pitchFamily="18" charset="0"/>
                <a:cs typeface="Times New Roman" pitchFamily="18" charset="0"/>
              </a:rPr>
              <a:t>, các </a:t>
            </a:r>
            <a:r>
              <a:rPr lang="en-US" sz="2800" dirty="0" err="1" smtClean="0">
                <a:latin typeface="Times New Roman" pitchFamily="18" charset="0"/>
                <a:cs typeface="Times New Roman" pitchFamily="18" charset="0"/>
              </a:rPr>
              <a:t>bé</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chỉ </a:t>
            </a:r>
            <a:r>
              <a:rPr lang="vi-VN" sz="2800" dirty="0" smtClean="0">
                <a:latin typeface="Times New Roman" pitchFamily="18" charset="0"/>
                <a:cs typeface="Times New Roman" pitchFamily="18" charset="0"/>
              </a:rPr>
              <a:t>cần nắm rõ một số kỹ năng sống cơ bản sau:</a:t>
            </a:r>
          </a:p>
          <a:p>
            <a:r>
              <a:rPr lang="en-US" sz="2800" dirty="0" smtClean="0">
                <a:latin typeface="Times New Roman" pitchFamily="18" charset="0"/>
                <a:cs typeface="Times New Roman" pitchFamily="18" charset="0"/>
              </a:rPr>
              <a:t>  1. </a:t>
            </a:r>
            <a:r>
              <a:rPr lang="vi-VN" sz="2800" dirty="0" smtClean="0">
                <a:latin typeface="Times New Roman" pitchFamily="18" charset="0"/>
                <a:cs typeface="Times New Roman" pitchFamily="18" charset="0"/>
              </a:rPr>
              <a:t>Kỹ </a:t>
            </a:r>
            <a:r>
              <a:rPr lang="vi-VN" sz="2800" dirty="0" smtClean="0">
                <a:latin typeface="Times New Roman" pitchFamily="18" charset="0"/>
                <a:cs typeface="Times New Roman" pitchFamily="18" charset="0"/>
              </a:rPr>
              <a:t>năng giao tiếp.</a:t>
            </a:r>
          </a:p>
          <a:p>
            <a:r>
              <a:rPr lang="en-US" sz="2800" dirty="0" smtClean="0">
                <a:latin typeface="Times New Roman" pitchFamily="18" charset="0"/>
                <a:cs typeface="Times New Roman" pitchFamily="18" charset="0"/>
              </a:rPr>
              <a:t>  2. </a:t>
            </a:r>
            <a:r>
              <a:rPr lang="vi-VN" sz="2800" dirty="0" smtClean="0">
                <a:latin typeface="Times New Roman" pitchFamily="18" charset="0"/>
                <a:cs typeface="Times New Roman" pitchFamily="18" charset="0"/>
              </a:rPr>
              <a:t>Kỹ </a:t>
            </a:r>
            <a:r>
              <a:rPr lang="vi-VN" sz="2800" dirty="0" smtClean="0">
                <a:latin typeface="Times New Roman" pitchFamily="18" charset="0"/>
                <a:cs typeface="Times New Roman" pitchFamily="18" charset="0"/>
              </a:rPr>
              <a:t>năng tự nhận thức.</a:t>
            </a:r>
          </a:p>
          <a:p>
            <a:r>
              <a:rPr lang="en-US" sz="2800" dirty="0" smtClean="0">
                <a:latin typeface="Times New Roman" pitchFamily="18" charset="0"/>
                <a:cs typeface="Times New Roman" pitchFamily="18" charset="0"/>
              </a:rPr>
              <a:t>  3. </a:t>
            </a:r>
            <a:r>
              <a:rPr lang="vi-VN" sz="2800" dirty="0" smtClean="0">
                <a:latin typeface="Times New Roman" pitchFamily="18" charset="0"/>
                <a:cs typeface="Times New Roman" pitchFamily="18" charset="0"/>
              </a:rPr>
              <a:t>Kỹ </a:t>
            </a:r>
            <a:r>
              <a:rPr lang="vi-VN" sz="2800" dirty="0" smtClean="0">
                <a:latin typeface="Times New Roman" pitchFamily="18" charset="0"/>
                <a:cs typeface="Times New Roman" pitchFamily="18" charset="0"/>
              </a:rPr>
              <a:t>năng xác định mục tiêu.</a:t>
            </a:r>
          </a:p>
          <a:p>
            <a:r>
              <a:rPr lang="en-US" sz="2800" dirty="0" smtClean="0">
                <a:latin typeface="Times New Roman" pitchFamily="18" charset="0"/>
                <a:cs typeface="Times New Roman" pitchFamily="18" charset="0"/>
              </a:rPr>
              <a:t>  4. </a:t>
            </a:r>
            <a:r>
              <a:rPr lang="vi-VN" sz="2800" dirty="0" smtClean="0">
                <a:latin typeface="Times New Roman" pitchFamily="18" charset="0"/>
                <a:cs typeface="Times New Roman" pitchFamily="18" charset="0"/>
              </a:rPr>
              <a:t>Kỹ </a:t>
            </a:r>
            <a:r>
              <a:rPr lang="vi-VN" sz="2800" dirty="0" smtClean="0">
                <a:latin typeface="Times New Roman" pitchFamily="18" charset="0"/>
                <a:cs typeface="Times New Roman" pitchFamily="18" charset="0"/>
              </a:rPr>
              <a:t>năng tư duy.</a:t>
            </a:r>
          </a:p>
          <a:p>
            <a:r>
              <a:rPr lang="en-US" sz="2800" dirty="0" smtClean="0">
                <a:latin typeface="Times New Roman" pitchFamily="18" charset="0"/>
                <a:cs typeface="Times New Roman" pitchFamily="18" charset="0"/>
              </a:rPr>
              <a:t>  5. </a:t>
            </a:r>
            <a:r>
              <a:rPr lang="vi-VN" sz="2800" dirty="0" smtClean="0">
                <a:latin typeface="Times New Roman" pitchFamily="18" charset="0"/>
                <a:cs typeface="Times New Roman" pitchFamily="18" charset="0"/>
              </a:rPr>
              <a:t>Kỹ </a:t>
            </a:r>
            <a:r>
              <a:rPr lang="vi-VN" sz="2800" dirty="0" smtClean="0">
                <a:latin typeface="Times New Roman" pitchFamily="18" charset="0"/>
                <a:cs typeface="Times New Roman" pitchFamily="18" charset="0"/>
              </a:rPr>
              <a:t>năng đưa ra quyết định và xử lý tình huống.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7676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3057" cy="6858594"/>
          </a:xfrm>
          <a:prstGeom prst="rect">
            <a:avLst/>
          </a:prstGeom>
        </p:spPr>
      </p:pic>
      <p:sp>
        <p:nvSpPr>
          <p:cNvPr id="6" name="Rectangle 5"/>
          <p:cNvSpPr/>
          <p:nvPr/>
        </p:nvSpPr>
        <p:spPr>
          <a:xfrm>
            <a:off x="286437" y="594911"/>
            <a:ext cx="11589745" cy="5632311"/>
          </a:xfrm>
          <a:prstGeom prst="rect">
            <a:avLst/>
          </a:prstGeom>
        </p:spPr>
        <p:txBody>
          <a:bodyPr wrap="square">
            <a:spAutoFit/>
          </a:bodyPr>
          <a:lstStyle/>
          <a:p>
            <a:r>
              <a:rPr lang="vi-VN" sz="2400" b="1" dirty="0" smtClean="0">
                <a:solidFill>
                  <a:srgbClr val="FF0000"/>
                </a:solidFill>
                <a:latin typeface="Times New Roman" pitchFamily="18" charset="0"/>
                <a:cs typeface="Times New Roman" pitchFamily="18" charset="0"/>
              </a:rPr>
              <a:t>V. </a:t>
            </a:r>
            <a:r>
              <a:rPr lang="vi-VN" sz="2400" b="1" dirty="0" smtClean="0">
                <a:solidFill>
                  <a:srgbClr val="FF0000"/>
                </a:solidFill>
                <a:latin typeface="Times New Roman" pitchFamily="18" charset="0"/>
                <a:cs typeface="Times New Roman" pitchFamily="18" charset="0"/>
              </a:rPr>
              <a:t>Các bước dạy kỹ năng sống cho trẻ</a:t>
            </a:r>
            <a:endParaRPr lang="vi-VN" sz="2400" dirty="0" smtClean="0">
              <a:solidFill>
                <a:srgbClr val="FF0000"/>
              </a:solidFill>
              <a:latin typeface="Times New Roman" pitchFamily="18" charset="0"/>
              <a:cs typeface="Times New Roman" pitchFamily="18" charset="0"/>
            </a:endParaRPr>
          </a:p>
          <a:p>
            <a:r>
              <a:rPr lang="vi-VN" sz="2400" dirty="0" smtClean="0">
                <a:latin typeface="Times New Roman" pitchFamily="18" charset="0"/>
                <a:cs typeface="Times New Roman" pitchFamily="18" charset="0"/>
              </a:rPr>
              <a:t>Để có thể dạy cho trẻ và giúp trẻ ghi nhớ những gì đã học, các ba mẹ cần có sự hướng dẫn một cách cụ thể, rõ ràng, súc tích và ngắn gọn. Các hướng dẫn cần được lặp đi lặp lại nhiều lần một cách nhất quán, chính xác để trẻ có thể ghi nhớ và tự rút ra kinh nghiệm theo cách riêng của mình. Cách hướng dẫn như vậy sẽ giúp trẻ nhận thức được quy tắc thực hiện việc đó cần làm đúng như vậy và nếu làm sai một bước sẽ không cho ra được kết quả </a:t>
            </a:r>
            <a:r>
              <a:rPr lang="vi-VN" sz="2400" dirty="0" smtClean="0">
                <a:latin typeface="Times New Roman" pitchFamily="18" charset="0"/>
                <a:cs typeface="Times New Roman" pitchFamily="18" charset="0"/>
              </a:rPr>
              <a:t>đúng:</a:t>
            </a:r>
            <a:endParaRPr lang="vi-VN" sz="2400" dirty="0" smtClean="0">
              <a:latin typeface="Times New Roman" pitchFamily="18" charset="0"/>
              <a:cs typeface="Times New Roman" pitchFamily="18" charset="0"/>
            </a:endParaRPr>
          </a:p>
          <a:p>
            <a:r>
              <a:rPr lang="vi-VN" sz="2400" b="1" dirty="0" smtClean="0">
                <a:latin typeface="Times New Roman" pitchFamily="18" charset="0"/>
                <a:cs typeface="Times New Roman" pitchFamily="18" charset="0"/>
              </a:rPr>
              <a:t>Bước 1:</a:t>
            </a:r>
            <a:r>
              <a:rPr lang="vi-VN" sz="2400" dirty="0" smtClean="0">
                <a:latin typeface="Times New Roman" pitchFamily="18" charset="0"/>
                <a:cs typeface="Times New Roman" pitchFamily="18" charset="0"/>
              </a:rPr>
              <a:t> Đưa ra 1 chủ đề các bé sẽ được học hôm nay.</a:t>
            </a:r>
          </a:p>
          <a:p>
            <a:r>
              <a:rPr lang="vi-VN" sz="2400" b="1" dirty="0" smtClean="0">
                <a:latin typeface="Times New Roman" pitchFamily="18" charset="0"/>
                <a:cs typeface="Times New Roman" pitchFamily="18" charset="0"/>
              </a:rPr>
              <a:t>Bước 2:</a:t>
            </a:r>
            <a:r>
              <a:rPr lang="vi-VN" sz="2400" dirty="0" smtClean="0">
                <a:latin typeface="Times New Roman" pitchFamily="18" charset="0"/>
                <a:cs typeface="Times New Roman" pitchFamily="18" charset="0"/>
              </a:rPr>
              <a:t> Giải thích một cách ngắn gọn, súc tích, nói trọng tâm về học chủ đề này để làm gì? Nó được ứng dụng vào những lúc nào? </a:t>
            </a:r>
          </a:p>
          <a:p>
            <a:r>
              <a:rPr lang="vi-VN" sz="2400" b="1" dirty="0" smtClean="0">
                <a:latin typeface="Times New Roman" pitchFamily="18" charset="0"/>
                <a:cs typeface="Times New Roman" pitchFamily="18" charset="0"/>
              </a:rPr>
              <a:t>Bước 3:</a:t>
            </a:r>
            <a:r>
              <a:rPr lang="vi-VN" sz="2400" dirty="0" smtClean="0">
                <a:latin typeface="Times New Roman" pitchFamily="18" charset="0"/>
                <a:cs typeface="Times New Roman" pitchFamily="18" charset="0"/>
              </a:rPr>
              <a:t> Thị phạm các thao tác một cách rõ ràng từng bước một, chú ý khả năng tập trung và tiếp thu của bé.</a:t>
            </a:r>
          </a:p>
          <a:p>
            <a:r>
              <a:rPr lang="vi-VN" sz="2400" b="1" dirty="0" smtClean="0">
                <a:latin typeface="Times New Roman" pitchFamily="18" charset="0"/>
                <a:cs typeface="Times New Roman" pitchFamily="18" charset="0"/>
              </a:rPr>
              <a:t>Bước 4:</a:t>
            </a:r>
            <a:r>
              <a:rPr lang="vi-VN" sz="2400" dirty="0" smtClean="0">
                <a:latin typeface="Times New Roman" pitchFamily="18" charset="0"/>
                <a:cs typeface="Times New Roman" pitchFamily="18" charset="0"/>
              </a:rPr>
              <a:t> Xác định rằng trẻ đã hiểu.</a:t>
            </a:r>
          </a:p>
          <a:p>
            <a:r>
              <a:rPr lang="vi-VN" sz="2400" b="1" dirty="0" smtClean="0">
                <a:latin typeface="Times New Roman" pitchFamily="18" charset="0"/>
                <a:cs typeface="Times New Roman" pitchFamily="18" charset="0"/>
              </a:rPr>
              <a:t>Bước 5:</a:t>
            </a:r>
            <a:r>
              <a:rPr lang="vi-VN" sz="2400" dirty="0" smtClean="0">
                <a:latin typeface="Times New Roman" pitchFamily="18" charset="0"/>
                <a:cs typeface="Times New Roman" pitchFamily="18" charset="0"/>
              </a:rPr>
              <a:t> Nếu trẻ đã hiểu, hãy để trẻ bắt đầu thực hành dưới sự quan sát chỉ dẫn của ba mẹ. Nếu trẻ chưa hiểu, hãy hướng dẫn lại một lần nữa và nhất quán với lần hướng dẫn trước cho đến khi bé đã hiểu và muốn tự tay làm.</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5330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94"/>
            <a:ext cx="12193057" cy="6858594"/>
          </a:xfrm>
          <a:prstGeom prst="rect">
            <a:avLst/>
          </a:prstGeom>
        </p:spPr>
      </p:pic>
      <p:sp>
        <p:nvSpPr>
          <p:cNvPr id="6" name="Rectangle 5"/>
          <p:cNvSpPr/>
          <p:nvPr/>
        </p:nvSpPr>
        <p:spPr>
          <a:xfrm>
            <a:off x="297455" y="474345"/>
            <a:ext cx="11699914" cy="4524315"/>
          </a:xfrm>
          <a:prstGeom prst="rect">
            <a:avLst/>
          </a:prstGeom>
        </p:spPr>
        <p:txBody>
          <a:bodyPr wrap="square">
            <a:spAutoFit/>
          </a:bodyPr>
          <a:lstStyle/>
          <a:p>
            <a:r>
              <a:rPr lang="vi-VN" sz="2400" b="1" dirty="0" smtClean="0">
                <a:solidFill>
                  <a:srgbClr val="FF0000"/>
                </a:solidFill>
                <a:latin typeface="Times New Roman" pitchFamily="18" charset="0"/>
                <a:cs typeface="Times New Roman" pitchFamily="18" charset="0"/>
              </a:rPr>
              <a:t>V</a:t>
            </a:r>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Các phương pháp giáo dục kỹ năng sống cho trẻ mầm non</a:t>
            </a:r>
            <a:endParaRPr lang="vi-VN" sz="2400" dirty="0" smtClean="0">
              <a:solidFill>
                <a:srgbClr val="FF0000"/>
              </a:solidFill>
              <a:latin typeface="Times New Roman" pitchFamily="18" charset="0"/>
              <a:cs typeface="Times New Roman" pitchFamily="18" charset="0"/>
            </a:endParaRPr>
          </a:p>
          <a:p>
            <a:r>
              <a:rPr lang="vi-VN" sz="2400" dirty="0" smtClean="0">
                <a:latin typeface="Times New Roman" pitchFamily="18" charset="0"/>
                <a:cs typeface="Times New Roman" pitchFamily="18" charset="0"/>
              </a:rPr>
              <a:t>Các kỹ năng sống quan trọng đối với trẻ em là thế, nhưng đa phần các phụ huynh vẫn chưa biết những phương pháp nào có thể </a:t>
            </a:r>
            <a:r>
              <a:rPr lang="vi-VN" sz="2400" b="1" dirty="0" smtClean="0">
                <a:latin typeface="Times New Roman" pitchFamily="18" charset="0"/>
                <a:cs typeface="Times New Roman" pitchFamily="18" charset="0"/>
              </a:rPr>
              <a:t>giáo dục kỹ năng sống cho trẻ mầm non</a:t>
            </a:r>
            <a:r>
              <a:rPr lang="vi-VN" sz="2400" dirty="0" smtClean="0">
                <a:latin typeface="Times New Roman" pitchFamily="18" charset="0"/>
                <a:cs typeface="Times New Roman" pitchFamily="18" charset="0"/>
              </a:rPr>
              <a:t> hiệu quả. </a:t>
            </a:r>
          </a:p>
          <a:p>
            <a:r>
              <a:rPr lang="vi-VN" sz="2400" b="1" dirty="0" smtClean="0">
                <a:solidFill>
                  <a:srgbClr val="FF0000"/>
                </a:solidFill>
                <a:latin typeface="Times New Roman" pitchFamily="18" charset="0"/>
                <a:cs typeface="Times New Roman" pitchFamily="18" charset="0"/>
              </a:rPr>
              <a:t>1. Các con làm chủ:</a:t>
            </a:r>
            <a:endParaRPr lang="vi-VN" sz="2400" dirty="0" smtClean="0">
              <a:solidFill>
                <a:srgbClr val="FF0000"/>
              </a:solidFill>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a:t>
            </a:r>
            <a:r>
              <a:rPr lang="vi-VN" sz="2400" dirty="0" smtClean="0">
                <a:latin typeface="Times New Roman" pitchFamily="18" charset="0"/>
                <a:cs typeface="Times New Roman" pitchFamily="18" charset="0"/>
              </a:rPr>
              <a:t>hụ </a:t>
            </a:r>
            <a:r>
              <a:rPr lang="vi-VN" sz="2400" dirty="0" smtClean="0">
                <a:latin typeface="Times New Roman" pitchFamily="18" charset="0"/>
                <a:cs typeface="Times New Roman" pitchFamily="18" charset="0"/>
              </a:rPr>
              <a:t>huynh cần lắng lòng, lắng nghe những điều con muốn nói, hãy để cho các con được tự do bày tỏ ý kiến, mong muốn của mình với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ba </a:t>
            </a:r>
            <a:r>
              <a:rPr lang="vi-VN" sz="2400" dirty="0" smtClean="0">
                <a:latin typeface="Times New Roman" pitchFamily="18" charset="0"/>
                <a:cs typeface="Times New Roman" pitchFamily="18" charset="0"/>
              </a:rPr>
              <a:t>mẹ. Từ đó,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ba </a:t>
            </a:r>
            <a:r>
              <a:rPr lang="vi-VN" sz="2400" dirty="0" smtClean="0">
                <a:latin typeface="Times New Roman" pitchFamily="18" charset="0"/>
                <a:cs typeface="Times New Roman" pitchFamily="18" charset="0"/>
              </a:rPr>
              <a:t>mẹ sẽ hiểu được mong mỏi của các con là gì. Qua đó</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ba mẹ có thể đưa ra những ý kiến đóng góp cho con, hoặc cung cấp kiến thức đáp ứng những điều mà con muốn biết. Nếu không thể đáp ứng được,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ba </a:t>
            </a:r>
            <a:r>
              <a:rPr lang="vi-VN" sz="2400" dirty="0" smtClean="0">
                <a:latin typeface="Times New Roman" pitchFamily="18" charset="0"/>
                <a:cs typeface="Times New Roman" pitchFamily="18" charset="0"/>
              </a:rPr>
              <a:t>mẹ có thể tạo điều kiện cho con được tìm hiểu và giải đáp những điều con cần biết. Hãy để các con được tự do học hỏi, tìm tòi theo cách riêng của mình và thông qua đó, các con sẽ học được nhiều kỹ năng cùng lúc. Đó là kỹ năng xác định mục tiêu, kỹ năng tư duy, kỹ năng đưa ra quyết định và xử lý tình huống.</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8617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94"/>
            <a:ext cx="12193057" cy="6858594"/>
          </a:xfrm>
          <a:prstGeom prst="rect">
            <a:avLst/>
          </a:prstGeom>
        </p:spPr>
      </p:pic>
      <p:sp>
        <p:nvSpPr>
          <p:cNvPr id="5" name="Rectangle 4"/>
          <p:cNvSpPr/>
          <p:nvPr/>
        </p:nvSpPr>
        <p:spPr>
          <a:xfrm>
            <a:off x="198304" y="335846"/>
            <a:ext cx="11743980" cy="5262979"/>
          </a:xfrm>
          <a:prstGeom prst="rect">
            <a:avLst/>
          </a:prstGeom>
        </p:spPr>
        <p:txBody>
          <a:bodyPr wrap="square">
            <a:spAutoFit/>
          </a:bodyPr>
          <a:lstStyle/>
          <a:p>
            <a:r>
              <a:rPr lang="vi-VN" sz="2400" b="1" dirty="0" smtClean="0">
                <a:solidFill>
                  <a:srgbClr val="FF0000"/>
                </a:solidFill>
                <a:latin typeface="+mj-lt"/>
                <a:cs typeface="Times New Roman" pitchFamily="18" charset="0"/>
              </a:rPr>
              <a:t>2. Học được kỹ năng thông qua trò chơi:</a:t>
            </a:r>
            <a:endParaRPr lang="vi-VN" sz="2400" dirty="0" smtClean="0">
              <a:solidFill>
                <a:srgbClr val="FF0000"/>
              </a:solidFill>
              <a:latin typeface="+mj-lt"/>
              <a:cs typeface="Times New Roman" pitchFamily="18" charset="0"/>
            </a:endParaRPr>
          </a:p>
          <a:p>
            <a:r>
              <a:rPr lang="vi-VN" sz="2400" dirty="0" smtClean="0">
                <a:latin typeface="+mj-lt"/>
                <a:cs typeface="Times New Roman" pitchFamily="18" charset="0"/>
              </a:rPr>
              <a:t>Giai đoạn tuổi mầm non, việc vui chơi có tác động rất lớn đến khả năng tiếp thu kiến thức của trẻ. Bởi ở giai đoạn này, mọi thứ xung quanh đều gây cho bé cảm giác tò mò và bé muốn sáng tạo từ những vật dụng xung quanh. Đôi khi các ba </a:t>
            </a:r>
            <a:r>
              <a:rPr lang="vi-VN" sz="2400" dirty="0" smtClean="0">
                <a:latin typeface="+mj-lt"/>
                <a:cs typeface="Times New Roman" pitchFamily="18" charset="0"/>
              </a:rPr>
              <a:t>mẹ</a:t>
            </a:r>
            <a:r>
              <a:rPr lang="en-US" sz="2400" dirty="0" smtClean="0">
                <a:latin typeface="+mj-lt"/>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vi-VN" sz="2400" dirty="0" smtClean="0">
                <a:latin typeface="Times New Roman" pitchFamily="18" charset="0"/>
                <a:cs typeface="Times New Roman" pitchFamily="18" charset="0"/>
              </a:rPr>
              <a:t> </a:t>
            </a:r>
            <a:r>
              <a:rPr lang="vi-VN" sz="2400" dirty="0" smtClean="0">
                <a:latin typeface="+mj-lt"/>
                <a:cs typeface="Times New Roman" pitchFamily="18" charset="0"/>
              </a:rPr>
              <a:t>hay ngăn cản và không thích các con dùng chén, đũa, ly, hay những vật dụng khác </a:t>
            </a:r>
            <a:r>
              <a:rPr lang="vi-VN" sz="2400" dirty="0" smtClean="0">
                <a:latin typeface="+mj-lt"/>
                <a:cs typeface="Times New Roman" pitchFamily="18" charset="0"/>
              </a:rPr>
              <a:t>làm </a:t>
            </a:r>
            <a:r>
              <a:rPr lang="vi-VN" sz="2400" dirty="0" smtClean="0">
                <a:latin typeface="+mj-lt"/>
                <a:cs typeface="Times New Roman" pitchFamily="18" charset="0"/>
              </a:rPr>
              <a:t>đồ chơi và làm xáo trộn trật tự hay làm hư các đồ </a:t>
            </a:r>
            <a:r>
              <a:rPr lang="vi-VN" sz="2400" dirty="0" smtClean="0">
                <a:latin typeface="+mj-lt"/>
                <a:cs typeface="Times New Roman" pitchFamily="18" charset="0"/>
              </a:rPr>
              <a:t>dùng. </a:t>
            </a:r>
            <a:r>
              <a:rPr lang="vi-VN" sz="2400" dirty="0" smtClean="0">
                <a:latin typeface="+mj-lt"/>
                <a:cs typeface="Times New Roman" pitchFamily="18" charset="0"/>
              </a:rPr>
              <a:t>Nhưng chính việc cho các bé “phá” đồ dùng </a:t>
            </a:r>
            <a:r>
              <a:rPr lang="vi-VN" sz="2400" dirty="0" smtClean="0">
                <a:latin typeface="+mj-lt"/>
                <a:cs typeface="Times New Roman" pitchFamily="18" charset="0"/>
              </a:rPr>
              <a:t>lại </a:t>
            </a:r>
            <a:r>
              <a:rPr lang="vi-VN" sz="2400" dirty="0" smtClean="0">
                <a:latin typeface="+mj-lt"/>
                <a:cs typeface="Times New Roman" pitchFamily="18" charset="0"/>
              </a:rPr>
              <a:t>giúp trẻ phát huy được tối đa kỹ năng tư duy, sáng tạo của mình. Trí thông minh của trẻ và sự linh hoạt, năng động sẽ được phát triển nhanh chóng thông qua những trò chơi mang đầy sự sáng tạo của các bé. Các ba </a:t>
            </a:r>
            <a:r>
              <a:rPr lang="vi-VN" sz="2400" dirty="0" smtClean="0">
                <a:latin typeface="+mj-lt"/>
                <a:cs typeface="Times New Roman" pitchFamily="18" charset="0"/>
              </a:rPr>
              <a:t>mẹ</a:t>
            </a:r>
            <a:r>
              <a:rPr lang="en-US" sz="2400" dirty="0" smtClean="0">
                <a:latin typeface="+mj-lt"/>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vi-VN" sz="2400" dirty="0" smtClean="0">
                <a:latin typeface="+mj-lt"/>
                <a:cs typeface="Times New Roman" pitchFamily="18" charset="0"/>
              </a:rPr>
              <a:t> </a:t>
            </a:r>
            <a:r>
              <a:rPr lang="vi-VN" sz="2400" dirty="0" smtClean="0">
                <a:latin typeface="+mj-lt"/>
                <a:cs typeface="Times New Roman" pitchFamily="18" charset="0"/>
              </a:rPr>
              <a:t>có thể nhắc nhở con rằng món đồ đó dễ bị vỡ, con có thể dùng các vật dụng bằng nhựa sẽ an toàn hơn và nhớ chơi xong phải cất lại chỗ cũ. Hoặc ba </a:t>
            </a:r>
            <a:r>
              <a:rPr lang="vi-VN" sz="2400" dirty="0" smtClean="0">
                <a:latin typeface="+mj-lt"/>
                <a:cs typeface="Times New Roman" pitchFamily="18" charset="0"/>
              </a:rPr>
              <a:t>mẹ</a:t>
            </a:r>
            <a:r>
              <a:rPr lang="en-US" sz="2400" dirty="0" smtClean="0">
                <a:latin typeface="+mj-lt"/>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vi-VN" sz="2400" dirty="0" smtClean="0">
                <a:latin typeface="+mj-lt"/>
                <a:cs typeface="Times New Roman" pitchFamily="18" charset="0"/>
              </a:rPr>
              <a:t> </a:t>
            </a:r>
            <a:r>
              <a:rPr lang="vi-VN" sz="2400" dirty="0" smtClean="0">
                <a:latin typeface="+mj-lt"/>
                <a:cs typeface="Times New Roman" pitchFamily="18" charset="0"/>
              </a:rPr>
              <a:t>có thể nói cho con biết những món đồ nào con có thể sử dụng để “nghiên cứu” và những món đồ nào không nên, giải thích lý do cho con hiểu. Ngoài ra, các ba </a:t>
            </a:r>
            <a:r>
              <a:rPr lang="vi-VN" sz="2400" dirty="0" smtClean="0">
                <a:latin typeface="+mj-lt"/>
                <a:cs typeface="Times New Roman" pitchFamily="18" charset="0"/>
              </a:rPr>
              <a:t>mẹ</a:t>
            </a:r>
            <a:r>
              <a:rPr lang="en-US" sz="2400" dirty="0" smtClean="0">
                <a:latin typeface="+mj-lt"/>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vi-VN" sz="2400" dirty="0" smtClean="0">
                <a:latin typeface="+mj-lt"/>
                <a:cs typeface="Times New Roman" pitchFamily="18" charset="0"/>
              </a:rPr>
              <a:t> </a:t>
            </a:r>
            <a:r>
              <a:rPr lang="vi-VN" sz="2400" dirty="0" smtClean="0">
                <a:latin typeface="+mj-lt"/>
                <a:cs typeface="Times New Roman" pitchFamily="18" charset="0"/>
              </a:rPr>
              <a:t>cũng có thể dành thời gian sáng tạo ra những món đồ chơi thú vị cùng bé. Như vậy, các bé vẫn có thể thỏa mãn tính tò mò, nghiên cứu, học hỏi mà vẫn an toàn.</a:t>
            </a:r>
            <a:endParaRPr lang="vi-VN" sz="2400" dirty="0">
              <a:latin typeface="+mj-lt"/>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
        <p:nvSpPr>
          <p:cNvPr id="5" name="Rectangle 4"/>
          <p:cNvSpPr/>
          <p:nvPr/>
        </p:nvSpPr>
        <p:spPr>
          <a:xfrm>
            <a:off x="275421" y="198304"/>
            <a:ext cx="11600761" cy="4893647"/>
          </a:xfrm>
          <a:prstGeom prst="rect">
            <a:avLst/>
          </a:prstGeom>
        </p:spPr>
        <p:txBody>
          <a:bodyPr wrap="square">
            <a:spAutoFit/>
          </a:bodyPr>
          <a:lstStyle/>
          <a:p>
            <a:r>
              <a:rPr lang="vi-VN" sz="2400" b="1" dirty="0" smtClean="0">
                <a:solidFill>
                  <a:srgbClr val="FF0000"/>
                </a:solidFill>
                <a:latin typeface="+mj-lt"/>
              </a:rPr>
              <a:t>3. Thông qua hoạt động sinh hoạt hằng ngày:</a:t>
            </a:r>
            <a:endParaRPr lang="vi-VN" sz="2400" dirty="0" smtClean="0">
              <a:solidFill>
                <a:srgbClr val="FF0000"/>
              </a:solidFill>
              <a:latin typeface="+mj-lt"/>
            </a:endParaRPr>
          </a:p>
          <a:p>
            <a:r>
              <a:rPr lang="vi-VN" sz="2400" dirty="0" smtClean="0">
                <a:latin typeface="+mj-lt"/>
              </a:rPr>
              <a:t>Thay vì làm thay các bé những công việc sinh hoạt hằng ngày, thì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vi-VN" sz="2400" dirty="0" smtClean="0">
                <a:latin typeface="+mj-lt"/>
              </a:rPr>
              <a:t>ba </a:t>
            </a:r>
            <a:r>
              <a:rPr lang="vi-VN" sz="2400" dirty="0" smtClean="0">
                <a:latin typeface="+mj-lt"/>
              </a:rPr>
              <a:t>mẹ hãy nên chuyển sang đồng hành và hướng dẫn các con tự thực hành các công việc cơ bản như: tự gấp chăn, tự đánh răng, tự rửa mặt, tự uống nước, v.v… Từ đó, các bé sẽ tích lũy cho mình kỹ năng tự nhận thức, tự ý thức, kỹ năng ra quyết định và xử lý tình huống.</a:t>
            </a:r>
          </a:p>
          <a:p>
            <a:r>
              <a:rPr lang="vi-VN" sz="2400" b="1" dirty="0" smtClean="0">
                <a:solidFill>
                  <a:srgbClr val="FF0000"/>
                </a:solidFill>
                <a:latin typeface="+mj-lt"/>
              </a:rPr>
              <a:t>4. Thông qua phim ảnh, âm nhạc và truyện tranh:</a:t>
            </a:r>
            <a:endParaRPr lang="vi-VN" sz="2400" dirty="0" smtClean="0">
              <a:solidFill>
                <a:srgbClr val="FF0000"/>
              </a:solidFill>
              <a:latin typeface="+mj-lt"/>
            </a:endParaRPr>
          </a:p>
          <a:p>
            <a:r>
              <a:rPr lang="vi-VN" sz="2400" dirty="0" smtClean="0">
                <a:latin typeface="+mj-lt"/>
              </a:rPr>
              <a:t>Rất nhiều phụ huynh cho rằng các con thích xem phim hoạt hình, thích nghe nhạc thiếu nhi hay thích xem truyện tranh là những hoạt động giải trí vô bổ. Tuy nhiên, nếu cho các bé những khung thời gian giải trí nhất định, cùng xem phim hoạt hình, đọc truyện tranh sẽ nhận ra trong những thước phim, truyện tranh đó luôn truyền tải thông điệp giáo dục trẻ hợp lý. Nếu phụ huynh có thể dựa vào những điều đó truyền tải thông điệp giáo dục cho trẻ, các bé sẽ dần hình thành kỹ năng tư duy hiệu quả và tích lũy nhiều kiến thức hữu ích thông qua hoạt động giải trí.</a:t>
            </a:r>
            <a:endParaRPr lang="vi-VN" sz="2400" dirty="0">
              <a:latin typeface="+mj-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1161</Words>
  <Application>Microsoft Office PowerPoint</Application>
  <PresentationFormat>Custom</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welcome</cp:lastModifiedBy>
  <cp:revision>6</cp:revision>
  <dcterms:created xsi:type="dcterms:W3CDTF">2022-09-27T12:58:13Z</dcterms:created>
  <dcterms:modified xsi:type="dcterms:W3CDTF">2022-09-29T12:27:46Z</dcterms:modified>
</cp:coreProperties>
</file>