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0" r:id="rId3"/>
    <p:sldId id="258" r:id="rId4"/>
    <p:sldId id="259" r:id="rId5"/>
    <p:sldId id="263" r:id="rId6"/>
    <p:sldId id="262" r:id="rId7"/>
    <p:sldId id="265"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90" d="100"/>
          <a:sy n="90" d="100"/>
        </p:scale>
        <p:origin x="-126" y="-1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06/11/2023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06/11/2023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309852" cy="1478570"/>
          </a:xfrm>
        </p:spPr>
        <p:txBody>
          <a:bodyPr>
            <a:normAutofit/>
          </a:bodyPr>
          <a:lstStyle/>
          <a:p>
            <a:pPr algn="ctr"/>
            <a:r>
              <a:rPr lang="en-US" sz="4800" dirty="0" err="1" smtClean="0">
                <a:solidFill>
                  <a:srgbClr val="C00000"/>
                </a:solidFill>
                <a:latin typeface="Times New Roman" pitchFamily="18" charset="0"/>
                <a:cs typeface="Times New Roman" pitchFamily="18" charset="0"/>
              </a:rPr>
              <a:t>Trường</a:t>
            </a:r>
            <a:r>
              <a:rPr lang="en-US" sz="4800" dirty="0" smtClean="0">
                <a:solidFill>
                  <a:srgbClr val="C00000"/>
                </a:solidFill>
                <a:latin typeface="Times New Roman" pitchFamily="18" charset="0"/>
                <a:cs typeface="Times New Roman" pitchFamily="18" charset="0"/>
              </a:rPr>
              <a:t> </a:t>
            </a:r>
            <a:r>
              <a:rPr lang="en-US" sz="4800" dirty="0" err="1" smtClean="0">
                <a:solidFill>
                  <a:srgbClr val="C00000"/>
                </a:solidFill>
                <a:latin typeface="Times New Roman" pitchFamily="18" charset="0"/>
                <a:cs typeface="Times New Roman" pitchFamily="18" charset="0"/>
              </a:rPr>
              <a:t>mẫu</a:t>
            </a:r>
            <a:r>
              <a:rPr lang="en-US" sz="4800" dirty="0" smtClean="0">
                <a:solidFill>
                  <a:srgbClr val="C00000"/>
                </a:solidFill>
                <a:latin typeface="Times New Roman" pitchFamily="18" charset="0"/>
                <a:cs typeface="Times New Roman" pitchFamily="18" charset="0"/>
              </a:rPr>
              <a:t> </a:t>
            </a:r>
            <a:r>
              <a:rPr lang="en-US" sz="4800" dirty="0" err="1" smtClean="0">
                <a:solidFill>
                  <a:srgbClr val="C00000"/>
                </a:solidFill>
                <a:latin typeface="Times New Roman" pitchFamily="18" charset="0"/>
                <a:cs typeface="Times New Roman" pitchFamily="18" charset="0"/>
              </a:rPr>
              <a:t>giáo</a:t>
            </a:r>
            <a:r>
              <a:rPr lang="en-US" sz="4800" dirty="0" smtClean="0">
                <a:solidFill>
                  <a:srgbClr val="C00000"/>
                </a:solidFill>
                <a:latin typeface="Times New Roman" pitchFamily="18" charset="0"/>
                <a:cs typeface="Times New Roman" pitchFamily="18" charset="0"/>
              </a:rPr>
              <a:t> </a:t>
            </a:r>
            <a:r>
              <a:rPr lang="en-US" sz="4800" dirty="0" err="1" smtClean="0">
                <a:solidFill>
                  <a:srgbClr val="C00000"/>
                </a:solidFill>
                <a:latin typeface="Times New Roman" pitchFamily="18" charset="0"/>
                <a:cs typeface="Times New Roman" pitchFamily="18" charset="0"/>
              </a:rPr>
              <a:t>hoa</a:t>
            </a:r>
            <a:r>
              <a:rPr lang="en-US" sz="4800" dirty="0" smtClean="0">
                <a:solidFill>
                  <a:srgbClr val="C00000"/>
                </a:solidFill>
                <a:latin typeface="Times New Roman" pitchFamily="18" charset="0"/>
                <a:cs typeface="Times New Roman" pitchFamily="18" charset="0"/>
              </a:rPr>
              <a:t> </a:t>
            </a:r>
            <a:r>
              <a:rPr lang="en-US" sz="4800" dirty="0" err="1" smtClean="0">
                <a:solidFill>
                  <a:srgbClr val="C00000"/>
                </a:solidFill>
                <a:latin typeface="Times New Roman" pitchFamily="18" charset="0"/>
                <a:cs typeface="Times New Roman" pitchFamily="18" charset="0"/>
              </a:rPr>
              <a:t>phượng</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541867" y="1775353"/>
            <a:ext cx="11300177" cy="4410957"/>
          </a:xfrm>
        </p:spPr>
        <p:txBody>
          <a:bodyPr>
            <a:normAutofit fontScale="55000" lnSpcReduction="20000"/>
          </a:bodyPr>
          <a:lstStyle/>
          <a:p>
            <a:pPr marL="0" indent="0" algn="ctr">
              <a:buNone/>
            </a:pPr>
            <a:endParaRPr lang="en-US" sz="6000" b="1" dirty="0" smtClean="0">
              <a:solidFill>
                <a:srgbClr val="FFFF00"/>
              </a:solidFill>
              <a:latin typeface="Times New Roman" panose="02020603050405020304" pitchFamily="18" charset="0"/>
              <a:cs typeface="Times New Roman" panose="02020603050405020304" pitchFamily="18" charset="0"/>
            </a:endParaRPr>
          </a:p>
          <a:p>
            <a:pPr marL="0" indent="0" algn="ctr">
              <a:buNone/>
            </a:pPr>
            <a:r>
              <a:rPr lang="en-US" sz="10900" b="1" dirty="0" err="1" smtClean="0">
                <a:solidFill>
                  <a:srgbClr val="FFFF00"/>
                </a:solidFill>
                <a:latin typeface="Times New Roman" panose="02020603050405020304" pitchFamily="18" charset="0"/>
                <a:cs typeface="Times New Roman" panose="02020603050405020304" pitchFamily="18" charset="0"/>
              </a:rPr>
              <a:t>Ngày</a:t>
            </a:r>
            <a:r>
              <a:rPr lang="en-US" sz="10900" b="1" dirty="0" smtClean="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pháp</a:t>
            </a:r>
            <a:r>
              <a:rPr lang="en-US" sz="10900" b="1" dirty="0">
                <a:solidFill>
                  <a:srgbClr val="FFFF00"/>
                </a:solidFill>
                <a:latin typeface="Times New Roman" panose="02020603050405020304" pitchFamily="18" charset="0"/>
                <a:cs typeface="Times New Roman" panose="02020603050405020304" pitchFamily="18" charset="0"/>
              </a:rPr>
              <a:t> </a:t>
            </a:r>
            <a:r>
              <a:rPr lang="en-US" sz="10900" b="1" dirty="0" err="1" smtClean="0">
                <a:solidFill>
                  <a:srgbClr val="FFFF00"/>
                </a:solidFill>
                <a:latin typeface="Times New Roman" panose="02020603050405020304" pitchFamily="18" charset="0"/>
                <a:cs typeface="Times New Roman" panose="02020603050405020304" pitchFamily="18" charset="0"/>
              </a:rPr>
              <a:t>luật</a:t>
            </a:r>
            <a:r>
              <a:rPr lang="en-US" sz="10900" dirty="0">
                <a:solidFill>
                  <a:srgbClr val="FFFF00"/>
                </a:solidFill>
                <a:latin typeface="Times New Roman" panose="02020603050405020304" pitchFamily="18" charset="0"/>
                <a:cs typeface="Times New Roman" panose="02020603050405020304" pitchFamily="18" charset="0"/>
              </a:rPr>
              <a:t> </a:t>
            </a:r>
            <a:r>
              <a:rPr lang="en-US" sz="10900" b="1" dirty="0" err="1" smtClean="0">
                <a:solidFill>
                  <a:srgbClr val="FFFF00"/>
                </a:solidFill>
                <a:latin typeface="Times New Roman" panose="02020603050405020304" pitchFamily="18" charset="0"/>
                <a:cs typeface="Times New Roman" panose="02020603050405020304" pitchFamily="18" charset="0"/>
              </a:rPr>
              <a:t>nước</a:t>
            </a:r>
            <a:r>
              <a:rPr lang="en-US" sz="10900" b="1" dirty="0" smtClean="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Cộng</a:t>
            </a:r>
            <a:r>
              <a:rPr lang="en-US" sz="10900" b="1" dirty="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hòa</a:t>
            </a:r>
            <a:r>
              <a:rPr lang="en-US" sz="10900" b="1" dirty="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xã</a:t>
            </a:r>
            <a:r>
              <a:rPr lang="en-US" sz="10900" b="1" dirty="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hội</a:t>
            </a:r>
            <a:r>
              <a:rPr lang="en-US" sz="10900" b="1" dirty="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chủ</a:t>
            </a:r>
            <a:r>
              <a:rPr lang="en-US" sz="10900" b="1" dirty="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nghĩa</a:t>
            </a:r>
            <a:r>
              <a:rPr lang="en-US" sz="10900" b="1" dirty="0">
                <a:solidFill>
                  <a:srgbClr val="FFFF00"/>
                </a:solidFill>
                <a:latin typeface="Times New Roman" panose="02020603050405020304" pitchFamily="18" charset="0"/>
                <a:cs typeface="Times New Roman" panose="02020603050405020304" pitchFamily="18" charset="0"/>
              </a:rPr>
              <a:t> </a:t>
            </a:r>
            <a:r>
              <a:rPr lang="en-US" sz="10900" b="1" dirty="0" err="1">
                <a:solidFill>
                  <a:srgbClr val="FFFF00"/>
                </a:solidFill>
                <a:latin typeface="Times New Roman" panose="02020603050405020304" pitchFamily="18" charset="0"/>
                <a:cs typeface="Times New Roman" panose="02020603050405020304" pitchFamily="18" charset="0"/>
              </a:rPr>
              <a:t>Việt</a:t>
            </a:r>
            <a:r>
              <a:rPr lang="en-US" sz="10900" b="1" dirty="0">
                <a:solidFill>
                  <a:srgbClr val="FFFF00"/>
                </a:solidFill>
                <a:latin typeface="Times New Roman" panose="02020603050405020304" pitchFamily="18" charset="0"/>
                <a:cs typeface="Times New Roman" panose="02020603050405020304" pitchFamily="18" charset="0"/>
              </a:rPr>
              <a:t> Nam – </a:t>
            </a:r>
            <a:r>
              <a:rPr lang="en-US" sz="10900" b="1" dirty="0" smtClean="0">
                <a:solidFill>
                  <a:srgbClr val="FFFF00"/>
                </a:solidFill>
                <a:latin typeface="Times New Roman" panose="02020603050405020304" pitchFamily="18" charset="0"/>
                <a:cs typeface="Times New Roman" panose="02020603050405020304" pitchFamily="18" charset="0"/>
              </a:rPr>
              <a:t>09/11</a:t>
            </a:r>
          </a:p>
          <a:p>
            <a:pPr marL="0" indent="0" algn="ctr">
              <a:buNone/>
            </a:pPr>
            <a:r>
              <a:rPr lang="en-US" sz="6000" b="1" dirty="0">
                <a:solidFill>
                  <a:srgbClr val="FFFF00"/>
                </a:solidFill>
                <a:latin typeface="Times New Roman" panose="02020603050405020304" pitchFamily="18" charset="0"/>
                <a:cs typeface="Times New Roman" panose="02020603050405020304" pitchFamily="18" charset="0"/>
              </a:rPr>
              <a:t> </a:t>
            </a:r>
            <a:r>
              <a:rPr lang="en-US" sz="6000" b="1" dirty="0" smtClean="0">
                <a:solidFill>
                  <a:srgbClr val="FFFF00"/>
                </a:solidFill>
                <a:latin typeface="Times New Roman" panose="02020603050405020304" pitchFamily="18" charset="0"/>
                <a:cs typeface="Times New Roman" panose="02020603050405020304" pitchFamily="18" charset="0"/>
              </a:rPr>
              <a:t>                                   </a:t>
            </a:r>
          </a:p>
          <a:p>
            <a:pPr marL="0" indent="0">
              <a:buNone/>
            </a:pPr>
            <a:r>
              <a:rPr lang="en-US" sz="6000" b="1" dirty="0">
                <a:solidFill>
                  <a:srgbClr val="FFFF00"/>
                </a:solidFill>
                <a:latin typeface="Times New Roman" panose="02020603050405020304" pitchFamily="18" charset="0"/>
                <a:cs typeface="Times New Roman" panose="02020603050405020304" pitchFamily="18" charset="0"/>
              </a:rPr>
              <a:t> </a:t>
            </a:r>
            <a:r>
              <a:rPr lang="en-US" sz="6000" b="1" dirty="0" smtClean="0">
                <a:solidFill>
                  <a:srgbClr val="FFFF00"/>
                </a:solidFill>
                <a:latin typeface="Times New Roman" panose="02020603050405020304" pitchFamily="18" charset="0"/>
                <a:cs typeface="Times New Roman" panose="02020603050405020304" pitchFamily="18" charset="0"/>
              </a:rPr>
              <a:t>                                              </a:t>
            </a:r>
          </a:p>
          <a:p>
            <a:pPr marL="0" indent="0">
              <a:buNone/>
            </a:pPr>
            <a:r>
              <a:rPr lang="en-US" sz="5200" b="1" dirty="0">
                <a:solidFill>
                  <a:srgbClr val="FFFF00"/>
                </a:solidFill>
                <a:latin typeface="Times New Roman" panose="02020603050405020304" pitchFamily="18" charset="0"/>
                <a:cs typeface="Times New Roman" panose="02020603050405020304" pitchFamily="18" charset="0"/>
              </a:rPr>
              <a:t> </a:t>
            </a:r>
            <a:r>
              <a:rPr lang="en-US" sz="5200" b="1" dirty="0" smtClean="0">
                <a:solidFill>
                  <a:srgbClr val="FFFF00"/>
                </a:solidFill>
                <a:latin typeface="Times New Roman" panose="02020603050405020304" pitchFamily="18" charset="0"/>
                <a:cs typeface="Times New Roman" panose="02020603050405020304" pitchFamily="18" charset="0"/>
              </a:rPr>
              <a:t>                                            </a:t>
            </a:r>
            <a:r>
              <a:rPr lang="en-US" sz="5200" dirty="0" smtClean="0">
                <a:solidFill>
                  <a:srgbClr val="FF0000"/>
                </a:solidFill>
                <a:latin typeface="Times New Roman" panose="02020603050405020304" pitchFamily="18" charset="0"/>
                <a:cs typeface="Times New Roman" panose="02020603050405020304" pitchFamily="18" charset="0"/>
              </a:rPr>
              <a:t>NGÀY </a:t>
            </a:r>
            <a:r>
              <a:rPr lang="en-US" sz="5200" dirty="0" smtClean="0">
                <a:solidFill>
                  <a:srgbClr val="FF0000"/>
                </a:solidFill>
                <a:latin typeface="Times New Roman" panose="02020603050405020304" pitchFamily="18" charset="0"/>
                <a:cs typeface="Times New Roman" panose="02020603050405020304" pitchFamily="18" charset="0"/>
              </a:rPr>
              <a:t>07/11/202</a:t>
            </a:r>
            <a:r>
              <a:rPr lang="vi-VN" sz="5200" dirty="0" smtClean="0">
                <a:solidFill>
                  <a:srgbClr val="FF0000"/>
                </a:solidFill>
                <a:latin typeface="Times New Roman" panose="02020603050405020304" pitchFamily="18" charset="0"/>
                <a:cs typeface="Times New Roman" panose="02020603050405020304" pitchFamily="18" charset="0"/>
              </a:rPr>
              <a:t>3</a:t>
            </a:r>
            <a:endParaRPr lang="en-US" sz="5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17810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90" y="839095"/>
            <a:ext cx="11548532" cy="4507455"/>
          </a:xfrm>
        </p:spPr>
        <p:txBody>
          <a:bodyPr>
            <a:noAutofit/>
          </a:bodyPr>
          <a:lstStyle/>
          <a:p>
            <a:pPr algn="ctr"/>
            <a:r>
              <a:rPr lang="en-US" sz="8000" dirty="0" smtClean="0">
                <a:solidFill>
                  <a:srgbClr val="FF0000"/>
                </a:solidFill>
                <a:latin typeface="Times New Roman" pitchFamily="18" charset="0"/>
                <a:cs typeface="Times New Roman" pitchFamily="18" charset="0"/>
              </a:rPr>
              <a:t>PHÒNG CHỐNG </a:t>
            </a:r>
            <a:br>
              <a:rPr lang="en-US" sz="8000" dirty="0" smtClean="0">
                <a:solidFill>
                  <a:srgbClr val="FF0000"/>
                </a:solidFill>
                <a:latin typeface="Times New Roman" pitchFamily="18" charset="0"/>
                <a:cs typeface="Times New Roman" pitchFamily="18" charset="0"/>
              </a:rPr>
            </a:br>
            <a:r>
              <a:rPr lang="en-US" sz="8000" dirty="0" smtClean="0">
                <a:solidFill>
                  <a:srgbClr val="FF0000"/>
                </a:solidFill>
                <a:latin typeface="Times New Roman" pitchFamily="18" charset="0"/>
                <a:cs typeface="Times New Roman" pitchFamily="18" charset="0"/>
              </a:rPr>
              <a:t>BẠO LỰC HỌC ĐƯỜNG </a:t>
            </a:r>
            <a:br>
              <a:rPr lang="en-US" sz="8000" dirty="0" smtClean="0">
                <a:solidFill>
                  <a:srgbClr val="FF0000"/>
                </a:solidFill>
                <a:latin typeface="Times New Roman" pitchFamily="18" charset="0"/>
                <a:cs typeface="Times New Roman" pitchFamily="18" charset="0"/>
              </a:rPr>
            </a:br>
            <a:r>
              <a:rPr lang="en-US" sz="8000" dirty="0" smtClean="0">
                <a:solidFill>
                  <a:srgbClr val="FF0000"/>
                </a:solidFill>
                <a:latin typeface="Times New Roman" pitchFamily="18" charset="0"/>
                <a:cs typeface="Times New Roman" pitchFamily="18" charset="0"/>
              </a:rPr>
              <a:t>TRONG TRƯỜNG MẦM NON</a:t>
            </a:r>
            <a:endParaRPr lang="en-US" sz="8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86138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248356"/>
            <a:ext cx="9905998" cy="2720622"/>
          </a:xfrm>
        </p:spPr>
        <p:txBody>
          <a:bodyPr>
            <a:normAutofit fontScale="90000"/>
          </a:bodyPr>
          <a:lstStyle/>
          <a:p>
            <a:pPr algn="ctr" fontAlgn="base"/>
            <a:r>
              <a:rPr lang="vi-VN" b="1" dirty="0">
                <a:solidFill>
                  <a:schemeClr val="bg1"/>
                </a:solidFill>
              </a:rPr>
              <a:t>NGHỊ ĐỊNH</a:t>
            </a:r>
            <a:r>
              <a:rPr lang="vi-VN" dirty="0">
                <a:solidFill>
                  <a:schemeClr val="bg1"/>
                </a:solidFill>
              </a:rPr>
              <a:t/>
            </a:r>
            <a:br>
              <a:rPr lang="vi-VN" dirty="0">
                <a:solidFill>
                  <a:schemeClr val="bg1"/>
                </a:solidFill>
              </a:rPr>
            </a:br>
            <a:r>
              <a:rPr lang="vi-VN" b="1" dirty="0">
                <a:solidFill>
                  <a:schemeClr val="bg1"/>
                </a:solidFill>
              </a:rPr>
              <a:t>QUY ĐỊNH VỀ MÔI TRƯỜNG GIÁO DỤC AN TOÀN, LÀNH MẠNH, THÂN THIỆN, PHÒNG, CHỐNG BẠO LỰC HỌC ĐƯỜNG</a:t>
            </a:r>
            <a:r>
              <a:rPr lang="vi-VN" dirty="0">
                <a:solidFill>
                  <a:schemeClr val="bg1"/>
                </a:solidFill>
              </a:rPr>
              <a:t/>
            </a:r>
            <a:br>
              <a:rPr lang="vi-VN" dirty="0">
                <a:solidFill>
                  <a:schemeClr val="bg1"/>
                </a:solidFill>
              </a:rPr>
            </a:br>
            <a:r>
              <a:rPr lang="en-US" dirty="0" err="1">
                <a:solidFill>
                  <a:schemeClr val="bg1"/>
                </a:solidFill>
              </a:rPr>
              <a:t>Số</a:t>
            </a:r>
            <a:r>
              <a:rPr lang="en-US" dirty="0">
                <a:solidFill>
                  <a:schemeClr val="bg1"/>
                </a:solidFill>
              </a:rPr>
              <a:t>: 80/2017/NĐ-CP</a:t>
            </a:r>
            <a:r>
              <a:rPr lang="en-US" i="1" dirty="0">
                <a:solidFill>
                  <a:schemeClr val="bg1"/>
                </a:solidFill>
              </a:rPr>
              <a:t> </a:t>
            </a:r>
            <a:r>
              <a:rPr lang="en-US" i="1" dirty="0" err="1">
                <a:solidFill>
                  <a:schemeClr val="bg1"/>
                </a:solidFill>
              </a:rPr>
              <a:t>ngày</a:t>
            </a:r>
            <a:r>
              <a:rPr lang="en-US" i="1" dirty="0">
                <a:solidFill>
                  <a:schemeClr val="bg1"/>
                </a:solidFill>
              </a:rPr>
              <a:t> 17 </a:t>
            </a:r>
            <a:r>
              <a:rPr lang="en-US" i="1" dirty="0" err="1">
                <a:solidFill>
                  <a:schemeClr val="bg1"/>
                </a:solidFill>
              </a:rPr>
              <a:t>tháng</a:t>
            </a:r>
            <a:r>
              <a:rPr lang="en-US" i="1" dirty="0">
                <a:solidFill>
                  <a:schemeClr val="bg1"/>
                </a:solidFill>
              </a:rPr>
              <a:t> 7 </a:t>
            </a:r>
            <a:r>
              <a:rPr lang="en-US" i="1" dirty="0" err="1">
                <a:solidFill>
                  <a:schemeClr val="bg1"/>
                </a:solidFill>
              </a:rPr>
              <a:t>năm</a:t>
            </a:r>
            <a:r>
              <a:rPr lang="en-US" i="1" dirty="0">
                <a:solidFill>
                  <a:schemeClr val="bg1"/>
                </a:solidFill>
              </a:rPr>
              <a:t> 2017</a:t>
            </a:r>
            <a:r>
              <a:rPr lang="en-US" dirty="0"/>
              <a:t/>
            </a:r>
            <a:br>
              <a:rPr lang="en-US" dirty="0"/>
            </a:br>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2914564" y="2690037"/>
            <a:ext cx="5894435" cy="4167963"/>
          </a:xfrm>
          <a:prstGeom prst="rect">
            <a:avLst/>
          </a:prstGeom>
          <a:noFill/>
          <a:ln w="9525">
            <a:noFill/>
            <a:miter lim="800000"/>
            <a:headEnd/>
            <a:tailEnd/>
          </a:ln>
          <a:effectLst/>
        </p:spPr>
      </p:pic>
    </p:spTree>
    <p:extLst>
      <p:ext uri="{BB962C8B-B14F-4D97-AF65-F5344CB8AC3E}">
        <p14:creationId xmlns:p14="http://schemas.microsoft.com/office/powerpoint/2010/main" xmlns="" val="310443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Rectangle 3"/>
          <p:cNvSpPr/>
          <p:nvPr/>
        </p:nvSpPr>
        <p:spPr>
          <a:xfrm>
            <a:off x="970844" y="137028"/>
            <a:ext cx="10769600" cy="6093976"/>
          </a:xfrm>
          <a:prstGeom prst="rect">
            <a:avLst/>
          </a:prstGeom>
        </p:spPr>
        <p:txBody>
          <a:bodyPr wrap="square">
            <a:spAutoFit/>
          </a:bodyPr>
          <a:lstStyle/>
          <a:p>
            <a:r>
              <a:rPr lang="vi-VN" sz="2600" dirty="0">
                <a:solidFill>
                  <a:schemeClr val="bg1"/>
                </a:solidFill>
                <a:latin typeface="+mj-lt"/>
              </a:rPr>
              <a:t>Trong điều lệ trường mầm non có quy định về nhiệm vụ của giáo viên như sau:</a:t>
            </a:r>
          </a:p>
          <a:p>
            <a:pPr algn="ctr"/>
            <a:r>
              <a:rPr lang="vi-VN" sz="2600" b="1" dirty="0" smtClean="0">
                <a:solidFill>
                  <a:srgbClr val="FF0000"/>
                </a:solidFill>
                <a:latin typeface="+mj-lt"/>
              </a:rPr>
              <a:t>Điều </a:t>
            </a:r>
            <a:r>
              <a:rPr lang="vi-VN" sz="2600" b="1" dirty="0">
                <a:solidFill>
                  <a:srgbClr val="FF0000"/>
                </a:solidFill>
                <a:latin typeface="+mj-lt"/>
              </a:rPr>
              <a:t>35. Nhiệm vụ của giáo viên</a:t>
            </a:r>
          </a:p>
          <a:p>
            <a:r>
              <a:rPr lang="en-US" sz="2600" dirty="0" smtClean="0">
                <a:solidFill>
                  <a:schemeClr val="bg1"/>
                </a:solidFill>
                <a:latin typeface="+mj-lt"/>
              </a:rPr>
              <a:t>1. </a:t>
            </a:r>
            <a:r>
              <a:rPr lang="vi-VN" sz="2600" dirty="0" smtClean="0">
                <a:solidFill>
                  <a:schemeClr val="bg1"/>
                </a:solidFill>
                <a:latin typeface="+mj-lt"/>
              </a:rPr>
              <a:t>Bảo </a:t>
            </a:r>
            <a:r>
              <a:rPr lang="vi-VN" sz="2600" dirty="0">
                <a:solidFill>
                  <a:schemeClr val="bg1"/>
                </a:solidFill>
                <a:latin typeface="+mj-lt"/>
              </a:rPr>
              <a:t>vệ an toàn sức khỏe, tính mạng của </a:t>
            </a:r>
            <a:r>
              <a:rPr lang="vi-VN" sz="2600" dirty="0" smtClean="0">
                <a:solidFill>
                  <a:schemeClr val="bg1"/>
                </a:solidFill>
                <a:latin typeface="+mj-lt"/>
              </a:rPr>
              <a:t>trẻ</a:t>
            </a:r>
            <a:r>
              <a:rPr lang="en-US" sz="2600" dirty="0" smtClean="0">
                <a:solidFill>
                  <a:schemeClr val="bg1"/>
                </a:solidFill>
                <a:latin typeface="Times New Roman" panose="02020603050405020304" pitchFamily="18" charset="0"/>
                <a:cs typeface="Times New Roman" panose="02020603050405020304" pitchFamily="18" charset="0"/>
              </a:rPr>
              <a:t>.</a:t>
            </a:r>
          </a:p>
          <a:p>
            <a:r>
              <a:rPr lang="vi-VN" sz="2600" dirty="0" smtClean="0">
                <a:solidFill>
                  <a:schemeClr val="bg1"/>
                </a:solidFill>
                <a:latin typeface="+mj-lt"/>
              </a:rPr>
              <a:t>2</a:t>
            </a:r>
            <a:r>
              <a:rPr lang="vi-VN" sz="2600" dirty="0">
                <a:solidFill>
                  <a:schemeClr val="bg1"/>
                </a:solidFill>
                <a:latin typeface="+mj-lt"/>
              </a:rPr>
              <a:t>. Thực hiện công tác nuôi dưỡng, chăm sóc, giáo dục trẻ em theo chương trình giáo dục mầm </a:t>
            </a:r>
            <a:r>
              <a:rPr lang="vi-VN" sz="2600" dirty="0" smtClean="0">
                <a:solidFill>
                  <a:schemeClr val="bg1"/>
                </a:solidFill>
                <a:latin typeface="+mj-lt"/>
              </a:rPr>
              <a:t>non</a:t>
            </a:r>
            <a:endParaRPr lang="en-US" sz="2600" dirty="0" smtClean="0">
              <a:solidFill>
                <a:schemeClr val="bg1"/>
              </a:solidFill>
              <a:latin typeface="+mj-lt"/>
            </a:endParaRPr>
          </a:p>
          <a:p>
            <a:r>
              <a:rPr lang="vi-VN" sz="2600" dirty="0" smtClean="0">
                <a:solidFill>
                  <a:schemeClr val="bg1"/>
                </a:solidFill>
                <a:latin typeface="+mj-lt"/>
              </a:rPr>
              <a:t>3</a:t>
            </a:r>
            <a:r>
              <a:rPr lang="vi-VN" sz="2600" dirty="0">
                <a:solidFill>
                  <a:schemeClr val="bg1"/>
                </a:solidFill>
                <a:latin typeface="+mj-lt"/>
              </a:rPr>
              <a:t>. Trau dồi đạo đức, giữ gìn phẩm chất, danh dự, uy tín của nhà giáo; Gương mẫu, thương yêu trẻ em, đối xử công bằng và tôn trọng nhân cách của trẻ em; Bảo vệ các quyền và lợi ích chính đáng của trẻ em; Đoàn kết, giúp đỡ đồng nghiệp.</a:t>
            </a:r>
          </a:p>
          <a:p>
            <a:r>
              <a:rPr lang="vi-VN" sz="2600" dirty="0">
                <a:solidFill>
                  <a:schemeClr val="bg1"/>
                </a:solidFill>
                <a:latin typeface="+mj-lt"/>
              </a:rPr>
              <a:t>4. Tuyên truyền phổ biến kiến thức khoa học nuôi dạy trẻ em cho cha mẹ trẻ. Chủ động phối hợp với gia đình trẻ để thực hiện mục tiêu giáo dục trẻ em.</a:t>
            </a:r>
          </a:p>
          <a:p>
            <a:r>
              <a:rPr lang="vi-VN" sz="2600" dirty="0">
                <a:solidFill>
                  <a:schemeClr val="bg1"/>
                </a:solidFill>
                <a:latin typeface="+mj-lt"/>
              </a:rPr>
              <a:t>5. Rèn luyện sức khỏe; Học tập văn hóa; Bồi dưỡng chuyên môn nghiệp vụ để nâng cao chất lượng nuôi dưỡng, chăm sóc, giáo dục trẻ em.</a:t>
            </a:r>
          </a:p>
          <a:p>
            <a:r>
              <a:rPr lang="vi-VN" sz="2600" dirty="0">
                <a:solidFill>
                  <a:schemeClr val="bg1"/>
                </a:solidFill>
                <a:latin typeface="+mj-lt"/>
              </a:rPr>
              <a:t>6. Thực hiện các nghĩa vụ công dân, các quy định của pháp luật và của ngành, các quy định của nhà trường, quyết định của Hiệu trưởng</a:t>
            </a:r>
            <a:r>
              <a:rPr lang="vi-VN" sz="2600" dirty="0" smtClean="0">
                <a:solidFill>
                  <a:schemeClr val="bg1"/>
                </a:solidFill>
                <a:latin typeface="+mj-lt"/>
              </a:rPr>
              <a:t>.</a:t>
            </a:r>
            <a:endParaRPr lang="vi-VN" sz="2600" dirty="0">
              <a:solidFill>
                <a:schemeClr val="bg1"/>
              </a:solidFill>
              <a:latin typeface="+mj-lt"/>
            </a:endParaRPr>
          </a:p>
        </p:txBody>
      </p:sp>
    </p:spTree>
    <p:extLst>
      <p:ext uri="{BB962C8B-B14F-4D97-AF65-F5344CB8AC3E}">
        <p14:creationId xmlns:p14="http://schemas.microsoft.com/office/powerpoint/2010/main" xmlns="" val="1936183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Rectangle 3"/>
          <p:cNvSpPr/>
          <p:nvPr/>
        </p:nvSpPr>
        <p:spPr>
          <a:xfrm>
            <a:off x="967409" y="113943"/>
            <a:ext cx="10522226" cy="6555641"/>
          </a:xfrm>
          <a:prstGeom prst="rect">
            <a:avLst/>
          </a:prstGeom>
        </p:spPr>
        <p:txBody>
          <a:bodyPr wrap="square">
            <a:spAutoFit/>
          </a:bodyPr>
          <a:lstStyle/>
          <a:p>
            <a:pPr algn="just">
              <a:spcAft>
                <a:spcPts val="0"/>
              </a:spcAft>
            </a:pPr>
            <a:r>
              <a:rPr lang="vi-VN" sz="2800" b="1" dirty="0">
                <a:solidFill>
                  <a:srgbClr val="002060"/>
                </a:solidFill>
                <a:latin typeface="Times New Roman" panose="02020603050405020304" pitchFamily="18" charset="0"/>
                <a:cs typeface="Times New Roman" panose="02020603050405020304" pitchFamily="18" charset="0"/>
              </a:rPr>
              <a:t>*Thế nào là bạo hành?</a:t>
            </a:r>
            <a:r>
              <a:rPr lang="vi-VN" sz="2800" dirty="0">
                <a:solidFill>
                  <a:srgbClr val="002060"/>
                </a:solidFill>
                <a:latin typeface="Times New Roman" panose="02020603050405020304" pitchFamily="18" charset="0"/>
                <a:cs typeface="Times New Roman" panose="02020603050405020304" pitchFamily="18" charset="0"/>
              </a:rPr>
              <a:t> Đó là hành động và lời nói có tính chất lăng mạ, đay nghiến, xỉ vả, xúc phạm, chà đạp, đánh đập, tra tấn… bất chấp pháp luật, đạo lý, làm tổn thương thể xác và tinh thần của người khác.</a:t>
            </a:r>
            <a:endParaRPr lang="vi-VN" sz="2800" dirty="0">
              <a:solidFill>
                <a:srgbClr val="333333"/>
              </a:solidFill>
              <a:latin typeface="Times New Roman" panose="02020603050405020304" pitchFamily="18" charset="0"/>
              <a:cs typeface="Times New Roman" panose="02020603050405020304" pitchFamily="18" charset="0"/>
            </a:endParaRPr>
          </a:p>
          <a:p>
            <a:pPr algn="just">
              <a:spcAft>
                <a:spcPts val="0"/>
              </a:spcAft>
            </a:pPr>
            <a:r>
              <a:rPr lang="vi-VN" sz="2800" b="1" dirty="0">
                <a:solidFill>
                  <a:srgbClr val="002060"/>
                </a:solidFill>
                <a:latin typeface="Times New Roman" panose="02020603050405020304" pitchFamily="18" charset="0"/>
                <a:cs typeface="Times New Roman" panose="02020603050405020304" pitchFamily="18" charset="0"/>
              </a:rPr>
              <a:t>* Bạo lực đối với trẻ em là các hành vi sau</a:t>
            </a:r>
            <a:endParaRPr lang="vi-VN" sz="2800" dirty="0">
              <a:solidFill>
                <a:srgbClr val="333333"/>
              </a:solidFill>
              <a:latin typeface="Times New Roman" panose="02020603050405020304" pitchFamily="18" charset="0"/>
              <a:cs typeface="Times New Roman" panose="02020603050405020304" pitchFamily="18" charset="0"/>
            </a:endParaRPr>
          </a:p>
          <a:p>
            <a:pPr algn="just">
              <a:spcAft>
                <a:spcPts val="0"/>
              </a:spcAft>
            </a:pPr>
            <a:r>
              <a:rPr lang="vi-VN" sz="2800" dirty="0">
                <a:solidFill>
                  <a:srgbClr val="002060"/>
                </a:solidFill>
                <a:latin typeface="Times New Roman" panose="02020603050405020304" pitchFamily="18" charset="0"/>
                <a:cs typeface="Times New Roman" panose="02020603050405020304" pitchFamily="18" charset="0"/>
              </a:rPr>
              <a:t>- Lăng nhục, chửi mắng, xúc phạm nhân phẩm, danh dự, cô lập, xua đuổi hoặc gây áp lực thường xuyên về tâm lý, gây tổn thương về tinh thần, ảnh hưởng đến sự phát triển của trẻ.</a:t>
            </a:r>
            <a:endParaRPr lang="vi-VN" sz="2800" dirty="0">
              <a:solidFill>
                <a:srgbClr val="333333"/>
              </a:solidFill>
              <a:latin typeface="Times New Roman" panose="02020603050405020304" pitchFamily="18" charset="0"/>
              <a:cs typeface="Times New Roman" panose="02020603050405020304" pitchFamily="18" charset="0"/>
            </a:endParaRPr>
          </a:p>
          <a:p>
            <a:pPr algn="just">
              <a:spcAft>
                <a:spcPts val="0"/>
              </a:spcAft>
            </a:pPr>
            <a:r>
              <a:rPr lang="vi-VN" sz="2800" dirty="0">
                <a:solidFill>
                  <a:srgbClr val="002060"/>
                </a:solidFill>
                <a:latin typeface="Times New Roman" panose="02020603050405020304" pitchFamily="18" charset="0"/>
                <a:cs typeface="Times New Roman" panose="02020603050405020304" pitchFamily="18" charset="0"/>
              </a:rPr>
              <a:t>- Hành hạ, ngược đãi, đánh đập hoặc có hành vi cố ý khác xâm hại đến sức khoẻ, tính mạng của trẻ em.</a:t>
            </a:r>
            <a:endParaRPr lang="vi-VN" sz="2800" dirty="0">
              <a:solidFill>
                <a:srgbClr val="333333"/>
              </a:solidFill>
              <a:latin typeface="Times New Roman" panose="02020603050405020304" pitchFamily="18" charset="0"/>
              <a:cs typeface="Times New Roman" panose="02020603050405020304" pitchFamily="18" charset="0"/>
            </a:endParaRPr>
          </a:p>
          <a:p>
            <a:pPr algn="just">
              <a:spcAft>
                <a:spcPts val="0"/>
              </a:spcAft>
            </a:pPr>
            <a:r>
              <a:rPr lang="vi-VN" sz="2800" dirty="0">
                <a:solidFill>
                  <a:srgbClr val="002060"/>
                </a:solidFill>
                <a:latin typeface="Times New Roman" panose="02020603050405020304" pitchFamily="18" charset="0"/>
                <a:cs typeface="Times New Roman" panose="02020603050405020304" pitchFamily="18" charset="0"/>
              </a:rPr>
              <a:t>- Đối xử tồi tệ, bắt nhịn ăn, nhịn uống, bắt chịu rét, mặc rách, không cho hoặc hạn chế vệ sinh cá nhân, bắt làm những việc trái đạo đức xã hội.</a:t>
            </a:r>
            <a:endParaRPr lang="vi-VN" sz="2800" dirty="0">
              <a:solidFill>
                <a:srgbClr val="333333"/>
              </a:solidFill>
              <a:latin typeface="Times New Roman" panose="02020603050405020304" pitchFamily="18" charset="0"/>
              <a:cs typeface="Times New Roman" panose="02020603050405020304" pitchFamily="18" charset="0"/>
            </a:endParaRPr>
          </a:p>
          <a:p>
            <a:pPr algn="just">
              <a:spcAft>
                <a:spcPts val="0"/>
              </a:spcAft>
            </a:pPr>
            <a:r>
              <a:rPr lang="vi-VN" sz="2800" dirty="0">
                <a:solidFill>
                  <a:srgbClr val="002060"/>
                </a:solidFill>
                <a:latin typeface="Times New Roman" panose="02020603050405020304" pitchFamily="18" charset="0"/>
                <a:cs typeface="Times New Roman" panose="02020603050405020304" pitchFamily="18" charset="0"/>
              </a:rPr>
              <a:t>- Cưỡng ép lao động quá sức, quá thời gian quy định, làm công việc nặng nhọc, nguy hiểm hoặc tiếp xúc với chất độc hại và những công việc trong các cơ sở kinh doanh dịch vụ và dễ bị lợi dụng hoạt động mại dâm.</a:t>
            </a:r>
            <a:endParaRPr lang="vi-VN" sz="28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6467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 name="Rectangle 4"/>
          <p:cNvSpPr/>
          <p:nvPr/>
        </p:nvSpPr>
        <p:spPr>
          <a:xfrm>
            <a:off x="675862" y="577263"/>
            <a:ext cx="11171582" cy="5632311"/>
          </a:xfrm>
          <a:prstGeom prst="rect">
            <a:avLst/>
          </a:prstGeom>
          <a:blipFill>
            <a:blip r:embed="rId2"/>
            <a:tile tx="0" ty="0" sx="100000" sy="100000" flip="none" algn="tl"/>
          </a:blipFill>
          <a:ln>
            <a:solidFill>
              <a:srgbClr val="FF0000"/>
            </a:solidFill>
          </a:ln>
        </p:spPr>
        <p:txBody>
          <a:bodyPr wrap="square">
            <a:spAutoFit/>
          </a:bodyPr>
          <a:lstStyle/>
          <a:p>
            <a:r>
              <a:rPr lang="vi-VN" sz="3600" b="1" dirty="0" smtClean="0">
                <a:solidFill>
                  <a:schemeClr val="bg1"/>
                </a:solidFill>
                <a:latin typeface="Times New Roman" panose="02020603050405020304" pitchFamily="18" charset="0"/>
                <a:cs typeface="Times New Roman" panose="02020603050405020304" pitchFamily="18" charset="0"/>
              </a:rPr>
              <a:t>Theo</a:t>
            </a:r>
            <a:r>
              <a:rPr lang="vi-VN" sz="3600" b="1" dirty="0">
                <a:solidFill>
                  <a:schemeClr val="bg1"/>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luật</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trẻ</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em</a:t>
            </a:r>
            <a:r>
              <a:rPr lang="en-US" sz="3600" b="1" u="sng" dirty="0" smtClean="0">
                <a:solidFill>
                  <a:srgbClr val="FF0000"/>
                </a:solidFill>
                <a:latin typeface="Times New Roman" panose="02020603050405020304" pitchFamily="18" charset="0"/>
                <a:cs typeface="Times New Roman" panose="02020603050405020304" pitchFamily="18" charset="0"/>
              </a:rPr>
              <a:t> 2016</a:t>
            </a:r>
            <a:r>
              <a:rPr lang="vi-VN" sz="3600" b="1" dirty="0" smtClean="0">
                <a:solidFill>
                  <a:schemeClr val="bg1"/>
                </a:solidFill>
                <a:latin typeface="Times New Roman" panose="02020603050405020304" pitchFamily="18" charset="0"/>
                <a:cs typeface="Times New Roman" panose="02020603050405020304" pitchFamily="18" charset="0"/>
              </a:rPr>
              <a:t>, </a:t>
            </a:r>
            <a:r>
              <a:rPr lang="vi-VN" sz="3600" b="1" dirty="0">
                <a:solidFill>
                  <a:schemeClr val="bg1"/>
                </a:solidFill>
                <a:latin typeface="Times New Roman" panose="02020603050405020304" pitchFamily="18" charset="0"/>
                <a:cs typeface="Times New Roman" panose="02020603050405020304" pitchFamily="18" charset="0"/>
              </a:rPr>
              <a:t>trẻ em là những người dưới 16 tuổi. Đây là đối tượng luôn được hưởng sự ưu tiên cao nhất. Mọi hành vi xâm phạm đến quyền lợi của trẻ em đều bị xử lý nghiêm khắc theo quy định của pháp luật</a:t>
            </a:r>
            <a:r>
              <a:rPr lang="vi-VN" sz="3600" b="1" dirty="0" smtClean="0">
                <a:solidFill>
                  <a:schemeClr val="bg1"/>
                </a:solidFill>
                <a:latin typeface="Times New Roman" panose="02020603050405020304" pitchFamily="18" charset="0"/>
                <a:cs typeface="Times New Roman" panose="02020603050405020304" pitchFamily="18" charset="0"/>
              </a:rPr>
              <a:t>.</a:t>
            </a:r>
            <a:endParaRPr lang="en-US" sz="3600" b="1" i="0" dirty="0">
              <a:solidFill>
                <a:schemeClr val="bg1"/>
              </a:solidFill>
              <a:effectLst/>
              <a:latin typeface="Times New Roman" panose="02020603050405020304" pitchFamily="18" charset="0"/>
              <a:cs typeface="Times New Roman" panose="02020603050405020304" pitchFamily="18" charset="0"/>
            </a:endParaRPr>
          </a:p>
          <a:p>
            <a:pPr algn="ctr"/>
            <a:r>
              <a:rPr lang="vi-VN" sz="3600" b="1" dirty="0">
                <a:solidFill>
                  <a:schemeClr val="bg1"/>
                </a:solidFill>
                <a:latin typeface="Times New Roman" panose="02020603050405020304" pitchFamily="18" charset="0"/>
                <a:cs typeface="Times New Roman" panose="02020603050405020304" pitchFamily="18" charset="0"/>
              </a:rPr>
              <a:t>Điều 37 </a:t>
            </a:r>
            <a:r>
              <a:rPr lang="en-US" sz="3600" b="1" u="sng" dirty="0" err="1" smtClean="0">
                <a:solidFill>
                  <a:srgbClr val="FF0000"/>
                </a:solidFill>
                <a:latin typeface="Times New Roman" panose="02020603050405020304" pitchFamily="18" charset="0"/>
                <a:cs typeface="Times New Roman" panose="02020603050405020304" pitchFamily="18" charset="0"/>
              </a:rPr>
              <a:t>Hiến</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pháp</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năm</a:t>
            </a:r>
            <a:r>
              <a:rPr lang="en-US" sz="3600" b="1" u="sng" dirty="0" smtClean="0">
                <a:solidFill>
                  <a:srgbClr val="FF0000"/>
                </a:solidFill>
                <a:latin typeface="Times New Roman" panose="02020603050405020304" pitchFamily="18" charset="0"/>
                <a:cs typeface="Times New Roman" panose="02020603050405020304" pitchFamily="18" charset="0"/>
              </a:rPr>
              <a:t> 2013</a:t>
            </a:r>
            <a:r>
              <a:rPr lang="vi-VN" sz="3600" b="1" dirty="0">
                <a:solidFill>
                  <a:schemeClr val="bg1"/>
                </a:solidFill>
                <a:latin typeface="Times New Roman" panose="02020603050405020304" pitchFamily="18" charset="0"/>
                <a:cs typeface="Times New Roman" panose="02020603050405020304" pitchFamily="18" charset="0"/>
              </a:rPr>
              <a:t> khẳng định: “Nghiêm cấm xâm hại, hành hạ, ngược đãi, bỏ mặc, lạm dụng, bóc lột sức lao động và những hành vi khác vi phạm quyền trẻ em”, nhưng trên thực tế, tình trạng xâm hại, ngược đãi trẻ em vẫn liên tiếp diễn ra, ảnh hưởng nghiêm trọng đến thể chất, tinh thần của trẻ em.</a:t>
            </a:r>
            <a:endParaRPr lang="vi-VN" sz="36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9175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111" y="133096"/>
            <a:ext cx="11334044" cy="1478570"/>
          </a:xfrm>
        </p:spPr>
        <p:txBody>
          <a:bodyPr>
            <a:normAutofit/>
          </a:bodyPr>
          <a:lstStyle/>
          <a:p>
            <a:pPr algn="ctr"/>
            <a:r>
              <a:rPr lang="en-US" sz="4000" dirty="0" err="1" smtClean="0">
                <a:solidFill>
                  <a:srgbClr val="FF0000"/>
                </a:solidFill>
                <a:latin typeface="Times New Roman" pitchFamily="18" charset="0"/>
                <a:cs typeface="Times New Roman" pitchFamily="18" charset="0"/>
              </a:rPr>
              <a:t>Cách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phòng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chống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bạo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lực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học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đường</a:t>
            </a:r>
            <a:endParaRPr lang="en-US" sz="4000" dirty="0">
              <a:solidFill>
                <a:srgbClr val="FF0000"/>
              </a:solidFill>
              <a:latin typeface="Times New Roman" pitchFamily="18" charset="0"/>
              <a:cs typeface="Times New Roman" pitchFamily="18" charset="0"/>
            </a:endParaRPr>
          </a:p>
        </p:txBody>
      </p:sp>
      <p:sp>
        <p:nvSpPr>
          <p:cNvPr id="4" name="Rectangle 3"/>
          <p:cNvSpPr/>
          <p:nvPr/>
        </p:nvSpPr>
        <p:spPr>
          <a:xfrm>
            <a:off x="835378" y="1211999"/>
            <a:ext cx="10668000" cy="4708981"/>
          </a:xfrm>
          <a:prstGeom prst="rect">
            <a:avLst/>
          </a:prstGeom>
        </p:spPr>
        <p:txBody>
          <a:bodyPr wrap="square">
            <a:spAutoFit/>
          </a:bodyPr>
          <a:lstStyle/>
          <a:p>
            <a:r>
              <a:rPr lang="vi-VN" sz="2000" b="1" dirty="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Thực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hiện</a:t>
            </a:r>
            <a:r>
              <a:rPr lang="en-US" sz="2000" b="1" dirty="0" smtClean="0">
                <a:solidFill>
                  <a:schemeClr val="bg1"/>
                </a:solidFill>
                <a:latin typeface="Times New Roman" panose="02020603050405020304" pitchFamily="18" charset="0"/>
                <a:cs typeface="Times New Roman" panose="02020603050405020304" pitchFamily="18" charset="0"/>
              </a:rPr>
              <a:t> </a:t>
            </a:r>
            <a:r>
              <a:rPr lang="vi-VN" sz="2000" b="1" dirty="0" smtClean="0">
                <a:solidFill>
                  <a:schemeClr val="bg1"/>
                </a:solidFill>
                <a:latin typeface="Times New Roman" panose="02020603050405020304" pitchFamily="18" charset="0"/>
                <a:cs typeface="Times New Roman" panose="02020603050405020304" pitchFamily="18" charset="0"/>
              </a:rPr>
              <a:t>quy </a:t>
            </a:r>
            <a:r>
              <a:rPr lang="vi-VN" sz="2000" b="1" dirty="0">
                <a:solidFill>
                  <a:schemeClr val="bg1"/>
                </a:solidFill>
                <a:latin typeface="Times New Roman" panose="02020603050405020304" pitchFamily="18" charset="0"/>
                <a:cs typeface="Times New Roman" panose="02020603050405020304" pitchFamily="18" charset="0"/>
              </a:rPr>
              <a:t>tắc ứng xử văn hóa trong trường </a:t>
            </a:r>
            <a:r>
              <a:rPr lang="vi-VN" sz="2000" b="1" dirty="0" smtClean="0">
                <a:solidFill>
                  <a:schemeClr val="bg1"/>
                </a:solidFill>
                <a:latin typeface="Times New Roman" panose="02020603050405020304" pitchFamily="18" charset="0"/>
                <a:cs typeface="Times New Roman" panose="02020603050405020304" pitchFamily="18" charset="0"/>
              </a:rPr>
              <a:t>học</a:t>
            </a:r>
            <a:r>
              <a:rPr lang="en-US" sz="2000" b="1" dirty="0" smtClean="0">
                <a:solidFill>
                  <a:schemeClr val="bg1"/>
                </a:solidFill>
                <a:latin typeface="Times New Roman" panose="02020603050405020304" pitchFamily="18" charset="0"/>
                <a:cs typeface="Times New Roman" panose="02020603050405020304" pitchFamily="18" charset="0"/>
              </a:rPr>
              <a:t>, </a:t>
            </a:r>
            <a:r>
              <a:rPr lang="vi-VN"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tuyên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truyền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đến</a:t>
            </a:r>
            <a:r>
              <a:rPr lang="en-US" sz="2000" b="1" dirty="0" smtClean="0">
                <a:solidFill>
                  <a:schemeClr val="bg1"/>
                </a:solidFill>
                <a:latin typeface="Times New Roman" panose="02020603050405020304" pitchFamily="18" charset="0"/>
                <a:cs typeface="Times New Roman" panose="02020603050405020304" pitchFamily="18" charset="0"/>
              </a:rPr>
              <a:t> </a:t>
            </a:r>
            <a:r>
              <a:rPr lang="vi-VN" sz="2000" b="1" dirty="0" smtClean="0">
                <a:solidFill>
                  <a:schemeClr val="bg1"/>
                </a:solidFill>
                <a:latin typeface="Times New Roman" panose="02020603050405020304" pitchFamily="18" charset="0"/>
                <a:cs typeface="Times New Roman" panose="02020603050405020304" pitchFamily="18" charset="0"/>
              </a:rPr>
              <a:t>học </a:t>
            </a:r>
            <a:r>
              <a:rPr lang="vi-VN" sz="2000" b="1" dirty="0">
                <a:solidFill>
                  <a:schemeClr val="bg1"/>
                </a:solidFill>
                <a:latin typeface="Times New Roman" panose="02020603050405020304" pitchFamily="18" charset="0"/>
                <a:cs typeface="Times New Roman" panose="02020603050405020304" pitchFamily="18" charset="0"/>
              </a:rPr>
              <a:t>sinh và phụ huynh đẩy mạnh xây dựng môi trường văn hóa trong trường học.</a:t>
            </a:r>
          </a:p>
          <a:p>
            <a:r>
              <a:rPr lang="vi-VN" sz="2000" b="1" dirty="0" smtClean="0">
                <a:solidFill>
                  <a:schemeClr val="bg1"/>
                </a:solidFill>
                <a:latin typeface="Times New Roman" panose="02020603050405020304" pitchFamily="18"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T</a:t>
            </a:r>
            <a:r>
              <a:rPr lang="vi-VN" sz="2000" b="1" dirty="0" smtClean="0">
                <a:solidFill>
                  <a:schemeClr val="bg1"/>
                </a:solidFill>
                <a:latin typeface="Times New Roman" panose="02020603050405020304" pitchFamily="18" charset="0"/>
                <a:cs typeface="Times New Roman" panose="02020603050405020304" pitchFamily="18" charset="0"/>
              </a:rPr>
              <a:t>hực </a:t>
            </a:r>
            <a:r>
              <a:rPr lang="vi-VN" sz="2000" b="1" dirty="0">
                <a:solidFill>
                  <a:schemeClr val="bg1"/>
                </a:solidFill>
                <a:latin typeface="Times New Roman" panose="02020603050405020304" pitchFamily="18" charset="0"/>
                <a:cs typeface="Times New Roman" panose="02020603050405020304" pitchFamily="18" charset="0"/>
              </a:rPr>
              <a:t>hiện </a:t>
            </a:r>
            <a:r>
              <a:rPr lang="en-US" sz="2000" b="1" dirty="0" err="1" smtClean="0">
                <a:solidFill>
                  <a:schemeClr val="bg1"/>
                </a:solidFill>
                <a:latin typeface="Times New Roman" panose="02020603050405020304" pitchFamily="18" charset="0"/>
                <a:cs typeface="Times New Roman" panose="02020603050405020304" pitchFamily="18" charset="0"/>
              </a:rPr>
              <a:t>tốt</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nhiệm</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vụ</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của</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người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dạy</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và</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người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học</a:t>
            </a:r>
            <a:r>
              <a:rPr lang="vi-VN" sz="2000" b="1" dirty="0" smtClean="0">
                <a:solidFill>
                  <a:schemeClr val="bg1"/>
                </a:solidFill>
                <a:latin typeface="Times New Roman" panose="02020603050405020304" pitchFamily="18" charset="0"/>
                <a:cs typeface="Times New Roman" panose="02020603050405020304" pitchFamily="18" charset="0"/>
              </a:rPr>
              <a:t>.</a:t>
            </a:r>
            <a:endParaRPr lang="vi-VN" sz="2000" b="1" dirty="0">
              <a:solidFill>
                <a:schemeClr val="bg1"/>
              </a:solidFill>
              <a:latin typeface="Times New Roman" panose="02020603050405020304" pitchFamily="18" charset="0"/>
              <a:cs typeface="Times New Roman" panose="02020603050405020304" pitchFamily="18" charset="0"/>
            </a:endParaRPr>
          </a:p>
          <a:p>
            <a:r>
              <a:rPr lang="vi-VN" sz="2000" b="1" dirty="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Giáo</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dục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trẻ</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các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kỹ</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năng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sống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và</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kỹ</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năng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tự</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phục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vụ</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bản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thân</a:t>
            </a:r>
            <a:r>
              <a:rPr lang="vi-VN" sz="2000" b="1" dirty="0" smtClean="0">
                <a:solidFill>
                  <a:schemeClr val="bg1"/>
                </a:solidFill>
                <a:latin typeface="Times New Roman" panose="02020603050405020304" pitchFamily="18" charset="0"/>
                <a:cs typeface="Times New Roman" panose="02020603050405020304" pitchFamily="18" charset="0"/>
              </a:rPr>
              <a:t>.</a:t>
            </a:r>
            <a:endParaRPr lang="vi-VN" sz="2000" b="1" dirty="0">
              <a:solidFill>
                <a:schemeClr val="bg1"/>
              </a:solidFill>
              <a:latin typeface="Times New Roman" panose="02020603050405020304" pitchFamily="18" charset="0"/>
              <a:cs typeface="Times New Roman" panose="02020603050405020304" pitchFamily="18" charset="0"/>
            </a:endParaRPr>
          </a:p>
          <a:p>
            <a:r>
              <a:rPr lang="vi-VN" sz="2000" b="1" dirty="0">
                <a:solidFill>
                  <a:schemeClr val="bg1"/>
                </a:solidFill>
                <a:latin typeface="Times New Roman" panose="02020603050405020304" pitchFamily="18" charset="0"/>
                <a:cs typeface="Times New Roman" panose="02020603050405020304" pitchFamily="18" charset="0"/>
              </a:rPr>
              <a:t>+ Xây dựng các nội dung hoạt động </a:t>
            </a:r>
            <a:r>
              <a:rPr lang="en-US" sz="2000" b="1" dirty="0" err="1" smtClean="0">
                <a:solidFill>
                  <a:schemeClr val="bg1"/>
                </a:solidFill>
                <a:latin typeface="Times New Roman" panose="02020603050405020304" pitchFamily="18" charset="0"/>
                <a:cs typeface="Times New Roman" panose="02020603050405020304" pitchFamily="18" charset="0"/>
              </a:rPr>
              <a:t>rèn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luyện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phẩm</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chất</a:t>
            </a:r>
            <a:r>
              <a:rPr lang="vi-VN" sz="2000" b="1" dirty="0" smtClean="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Times New Roman" panose="02020603050405020304" pitchFamily="18" charset="0"/>
                <a:cs typeface="Times New Roman" panose="02020603050405020304" pitchFamily="18" charset="0"/>
              </a:rPr>
              <a:t>đạo đức lối sống cho CBGV, NV, học sinh và phụ huynh dưới nhiều hình thức.</a:t>
            </a:r>
          </a:p>
          <a:p>
            <a:r>
              <a:rPr lang="vi-VN"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Phối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hợp</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với</a:t>
            </a:r>
            <a:r>
              <a:rPr lang="en-US" sz="2000" b="1" dirty="0" smtClean="0">
                <a:solidFill>
                  <a:schemeClr val="bg1"/>
                </a:solidFill>
                <a:latin typeface="Times New Roman" panose="02020603050405020304" pitchFamily="18" charset="0"/>
                <a:cs typeface="Times New Roman" panose="02020603050405020304" pitchFamily="18" charset="0"/>
              </a:rPr>
              <a:t> </a:t>
            </a:r>
            <a:r>
              <a:rPr lang="vi-VN" sz="2000" b="1" dirty="0" smtClean="0">
                <a:solidFill>
                  <a:schemeClr val="bg1"/>
                </a:solidFill>
                <a:latin typeface="Times New Roman" panose="02020603050405020304" pitchFamily="18" charset="0"/>
                <a:cs typeface="Times New Roman" panose="02020603050405020304" pitchFamily="18" charset="0"/>
              </a:rPr>
              <a:t>cha </a:t>
            </a:r>
            <a:r>
              <a:rPr lang="vi-VN" sz="2000" b="1" dirty="0">
                <a:solidFill>
                  <a:schemeClr val="bg1"/>
                </a:solidFill>
                <a:latin typeface="Times New Roman" panose="02020603050405020304" pitchFamily="18" charset="0"/>
                <a:cs typeface="Times New Roman" panose="02020603050405020304" pitchFamily="18" charset="0"/>
              </a:rPr>
              <a:t>mẹ học sinh về việc “Nói không với hành vi bạo lực học đường” và “tệ nạn Xã hội”</a:t>
            </a:r>
          </a:p>
          <a:p>
            <a:r>
              <a:rPr lang="vi-VN" sz="2000" b="1" dirty="0">
                <a:solidFill>
                  <a:schemeClr val="bg1"/>
                </a:solidFill>
                <a:latin typeface="Times New Roman" panose="02020603050405020304" pitchFamily="18" charset="0"/>
                <a:cs typeface="Times New Roman" panose="02020603050405020304" pitchFamily="18" charset="0"/>
              </a:rPr>
              <a:t>- Tổ chức cho đội ngũ GV,NV trong trường được học tập, thảo luận, ký cam kết về nội quy, quy định của nhà trường về quyền và nhiệm vụ của nhà giáo thông qua các buổi họp đầu năm của nhà trường, không vi phạm đạo đức nhà giáo, bảo vệ quyền và lợi ích cho trẻ khi đến trường.</a:t>
            </a:r>
          </a:p>
          <a:p>
            <a:r>
              <a:rPr lang="vi-VN" sz="2000" b="1" dirty="0">
                <a:solidFill>
                  <a:schemeClr val="bg1"/>
                </a:solidFill>
                <a:latin typeface="Times New Roman" panose="02020603050405020304" pitchFamily="18"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G</a:t>
            </a:r>
            <a:r>
              <a:rPr lang="vi-VN" sz="2000" b="1" dirty="0" smtClean="0">
                <a:solidFill>
                  <a:schemeClr val="bg1"/>
                </a:solidFill>
                <a:latin typeface="Times New Roman" panose="02020603050405020304" pitchFamily="18" charset="0"/>
                <a:cs typeface="Times New Roman" panose="02020603050405020304" pitchFamily="18" charset="0"/>
              </a:rPr>
              <a:t>iáo </a:t>
            </a:r>
            <a:r>
              <a:rPr lang="vi-VN" sz="2000" b="1" dirty="0">
                <a:solidFill>
                  <a:schemeClr val="bg1"/>
                </a:solidFill>
                <a:latin typeface="Times New Roman" panose="02020603050405020304" pitchFamily="18" charset="0"/>
                <a:cs typeface="Times New Roman" panose="02020603050405020304" pitchFamily="18" charset="0"/>
              </a:rPr>
              <a:t>viên XD kế hoạch lồng ghép nội dung giáo dục nội dung phòng chống bạo lực học đường, tệ nạn xã hội phù hợp trong các hoạt động của trẻ.</a:t>
            </a:r>
          </a:p>
          <a:p>
            <a:r>
              <a:rPr lang="vi-VN" sz="2000" b="1" dirty="0">
                <a:solidFill>
                  <a:schemeClr val="bg1"/>
                </a:solidFill>
                <a:latin typeface="Times New Roman" panose="02020603050405020304" pitchFamily="18" charset="0"/>
                <a:cs typeface="Times New Roman" panose="02020603050405020304" pitchFamily="18" charset="0"/>
              </a:rPr>
              <a:t>- Quán triệt trong CB, GV, NV việc thực hiện đạo đức nhà giáo. Tuyệt đối không để xảy ra hiện tượng bạo lực, bạo hành học sinh, xúc phạm nhân phẩm, danh dự của học sinh ./.</a:t>
            </a:r>
          </a:p>
        </p:txBody>
      </p:sp>
    </p:spTree>
    <p:extLst>
      <p:ext uri="{BB962C8B-B14F-4D97-AF65-F5344CB8AC3E}">
        <p14:creationId xmlns:p14="http://schemas.microsoft.com/office/powerpoint/2010/main" xmlns="" val="2486029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52731"/>
            <a:ext cx="10387978" cy="1885053"/>
          </a:xfrm>
        </p:spPr>
        <p:txBody>
          <a:bodyPr>
            <a:noAutofit/>
          </a:bodyPr>
          <a:lstStyle/>
          <a:p>
            <a:r>
              <a:rPr lang="en-US" sz="6000" dirty="0" err="1" smtClean="0">
                <a:solidFill>
                  <a:srgbClr val="FF0000"/>
                </a:solidFill>
                <a:latin typeface="Times New Roman" panose="02020603050405020304" pitchFamily="18" charset="0"/>
                <a:cs typeface="Times New Roman" panose="02020603050405020304" pitchFamily="18" charset="0"/>
              </a:rPr>
              <a:t>Hãy</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yêu</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thương</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và</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đối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xử</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công</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bằng</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với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trẻ</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https://i.pinimg.com/originals/db/1d/40/db1d4042ede10f36ec19e34fccf6333e.jpg"/>
          <p:cNvPicPr>
            <a:picLocks noChangeAspect="1" noChangeArrowheads="1"/>
          </p:cNvPicPr>
          <p:nvPr/>
        </p:nvPicPr>
        <p:blipFill>
          <a:blip r:embed="rId2"/>
          <a:srcRect/>
          <a:stretch>
            <a:fillRect/>
          </a:stretch>
        </p:blipFill>
        <p:spPr bwMode="auto">
          <a:xfrm>
            <a:off x="3301039" y="2519916"/>
            <a:ext cx="5613991" cy="4040371"/>
          </a:xfrm>
          <a:prstGeom prst="rect">
            <a:avLst/>
          </a:prstGeom>
          <a:noFill/>
        </p:spPr>
      </p:pic>
    </p:spTree>
    <p:extLst>
      <p:ext uri="{BB962C8B-B14F-4D97-AF65-F5344CB8AC3E}">
        <p14:creationId xmlns:p14="http://schemas.microsoft.com/office/powerpoint/2010/main" xmlns="" val="2674656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87</TotalTime>
  <Words>554</Words>
  <Application>Microsoft Office PowerPoint</Application>
  <PresentationFormat>Custom</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Circuit</vt:lpstr>
      <vt:lpstr>Trường mẫu giáo hoa phượng</vt:lpstr>
      <vt:lpstr>PHÒNG CHỐNG  BẠO LỰC HỌC ĐƯỜNG  TRONG TRƯỜNG MẦM NON</vt:lpstr>
      <vt:lpstr>NGHỊ ĐỊNH QUY ĐỊNH VỀ MÔI TRƯỜNG GIÁO DỤC AN TOÀN, LÀNH MẠNH, THÂN THIỆN, PHÒNG, CHỐNG BẠO LỰC HỌC ĐƯỜNG Số: 80/2017/NĐ-CP ngày 17 tháng 7 năm 2017 </vt:lpstr>
      <vt:lpstr>Slide 4</vt:lpstr>
      <vt:lpstr>Slide 5</vt:lpstr>
      <vt:lpstr>Slide 6</vt:lpstr>
      <vt:lpstr>Cách phòng chống bạo lực học đường</vt:lpstr>
      <vt:lpstr>Hãy yêu thương và đối xử công bằng với trẻ</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mẫu giáo hoa phượng</dc:title>
  <dc:creator>welcome</dc:creator>
  <cp:lastModifiedBy>welcome</cp:lastModifiedBy>
  <cp:revision>10</cp:revision>
  <dcterms:created xsi:type="dcterms:W3CDTF">2020-11-04T14:13:26Z</dcterms:created>
  <dcterms:modified xsi:type="dcterms:W3CDTF">2023-11-06T12:03:29Z</dcterms:modified>
</cp:coreProperties>
</file>