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65" r:id="rId9"/>
    <p:sldId id="266" r:id="rId10"/>
  </p:sldIdLst>
  <p:sldSz cx="12192000" cy="6858000"/>
  <p:notesSz cx="6858000" cy="9144000"/>
  <p:custShowLst>
    <p:custShow name="Custom Show 1" id="0">
      <p:sldLst>
        <p:sld r:id="rId2"/>
        <p:sld r:id="rId3"/>
        <p:sld r:id="rId4"/>
        <p:sld r:id="rId5"/>
        <p:sld r:id="rId6"/>
        <p:sld r:id="rId7"/>
        <p:sld r:id="rId8"/>
        <p:sld r:id="rId9"/>
        <p:sld r:id="rId1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36E4-A496-E784-3EAD-D9E4565B8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3132BA-07FE-A3E8-A089-E99805D47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676C31-375A-D8F4-A28D-4D77D92E03AD}"/>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5" name="Footer Placeholder 4">
            <a:extLst>
              <a:ext uri="{FF2B5EF4-FFF2-40B4-BE49-F238E27FC236}">
                <a16:creationId xmlns:a16="http://schemas.microsoft.com/office/drawing/2014/main" id="{8043A19A-C429-EF49-4E17-A72C986CB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A9DF4-03E4-1E62-7DD1-97D3BDADD5F2}"/>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61334218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55E6-659D-1F26-671E-53B43A0F58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05B527-5FEC-B72A-1302-56D4E7138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52D24-EB70-43E4-BB3F-47319A141C00}"/>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5" name="Footer Placeholder 4">
            <a:extLst>
              <a:ext uri="{FF2B5EF4-FFF2-40B4-BE49-F238E27FC236}">
                <a16:creationId xmlns:a16="http://schemas.microsoft.com/office/drawing/2014/main" id="{5B388B3D-CC4E-C40D-724A-961FD563D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36D37-02B7-127A-AA13-9408CB5E6C4B}"/>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478232884"/>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1159A-107D-6322-062B-DA203A94C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F703EA-FEC4-E12E-B241-2D170B0753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C46B7-1A65-1A1E-9F42-E80D4EB93552}"/>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5" name="Footer Placeholder 4">
            <a:extLst>
              <a:ext uri="{FF2B5EF4-FFF2-40B4-BE49-F238E27FC236}">
                <a16:creationId xmlns:a16="http://schemas.microsoft.com/office/drawing/2014/main" id="{66D1A175-9FC5-263B-3037-CBBA914A4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8589A-BABB-44ED-BABE-FAD3C0A005DB}"/>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2012938873"/>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23BE-177D-2D19-6C9D-2AC62AA68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B4B4D-88B4-1475-8C34-75E8467ACE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80B98-1EDA-D35E-2851-280A8BFF0340}"/>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5" name="Footer Placeholder 4">
            <a:extLst>
              <a:ext uri="{FF2B5EF4-FFF2-40B4-BE49-F238E27FC236}">
                <a16:creationId xmlns:a16="http://schemas.microsoft.com/office/drawing/2014/main" id="{CDB6850F-9796-2E3B-FAD0-C1E1F1760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92352-C70B-64D3-5F30-EC705F31CB13}"/>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2091107905"/>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6C88-7616-847E-3F6A-B117490095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4BCBC5-68F5-F263-ABDF-59402EC69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DCDD5-19DE-5A7E-807E-8A58AC1F7909}"/>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5" name="Footer Placeholder 4">
            <a:extLst>
              <a:ext uri="{FF2B5EF4-FFF2-40B4-BE49-F238E27FC236}">
                <a16:creationId xmlns:a16="http://schemas.microsoft.com/office/drawing/2014/main" id="{D9650CBA-0D3F-07F2-08F2-CCC0450EC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51F0D-4601-469E-67A7-A090DB05FC69}"/>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1673374725"/>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A9E4-66E7-E904-8682-E774FBA96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1583A-C4BD-F52D-048B-C6DF801E22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FD733-41D5-19C0-7CB8-46044243E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3B018A-8330-6D1D-C859-4F6F29001495}"/>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6" name="Footer Placeholder 5">
            <a:extLst>
              <a:ext uri="{FF2B5EF4-FFF2-40B4-BE49-F238E27FC236}">
                <a16:creationId xmlns:a16="http://schemas.microsoft.com/office/drawing/2014/main" id="{A8F55C57-32F0-D4D9-DDFC-7DEBA8813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558D0-3752-560D-7341-F3EA8949A49D}"/>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217866132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76E5-E69D-75B5-D0C4-5E2D23C810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A03291-E0FE-D68C-7908-0F68F990E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BB00A-CE08-0955-5AFD-C75CD5F498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267F0C-EE7B-DBA2-EC6E-4D6BEC942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0E8222-518C-8EC2-D3FB-4720DD1290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FB855C-6766-68FB-820C-746AA3A08559}"/>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8" name="Footer Placeholder 7">
            <a:extLst>
              <a:ext uri="{FF2B5EF4-FFF2-40B4-BE49-F238E27FC236}">
                <a16:creationId xmlns:a16="http://schemas.microsoft.com/office/drawing/2014/main" id="{4F5CFF8B-6164-1B5F-EE5A-BAF2F5EBDD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F8CAF-B2E0-BD78-B5C6-E10AF9D24B90}"/>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3964240539"/>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A497-A434-BAD4-857A-FC0B5A0D19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00539-DED2-CDFE-302B-685A6FF32303}"/>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4" name="Footer Placeholder 3">
            <a:extLst>
              <a:ext uri="{FF2B5EF4-FFF2-40B4-BE49-F238E27FC236}">
                <a16:creationId xmlns:a16="http://schemas.microsoft.com/office/drawing/2014/main" id="{96045010-13E0-9997-4995-04F470C5C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5B02E5-0F05-7083-7B94-A10CC2AADFBF}"/>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310393497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EF71A-B211-A577-EE06-D0AE1A9182A7}"/>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3" name="Footer Placeholder 2">
            <a:extLst>
              <a:ext uri="{FF2B5EF4-FFF2-40B4-BE49-F238E27FC236}">
                <a16:creationId xmlns:a16="http://schemas.microsoft.com/office/drawing/2014/main" id="{ACB2D5C5-53B3-820E-7A80-AE88C53DC2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E75A9C-98EF-5CF5-C4BF-ECA2FAFFF025}"/>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3428289881"/>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7E56-CB38-5E7B-B369-3CE9802C5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DAFA91-639F-E3E7-E53B-113063FCC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1F37D9-8B6F-0490-003C-D3615AF9D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E6560-2957-BCB0-5DE3-B68AE70A0D29}"/>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6" name="Footer Placeholder 5">
            <a:extLst>
              <a:ext uri="{FF2B5EF4-FFF2-40B4-BE49-F238E27FC236}">
                <a16:creationId xmlns:a16="http://schemas.microsoft.com/office/drawing/2014/main" id="{72143715-0E8B-5ED5-00F3-0CF12BB0B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1EE26-3B07-3725-CCFF-C4B5C180D6CD}"/>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276990358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7CF4-EA65-855E-F589-73B240BD2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2D13F2-7068-426A-3B8C-4B2F46883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ECA2F1-1C5A-5E33-C4D9-8BA7B57DD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7EDEC-0BE9-3C7F-1308-B4C704D1A264}"/>
              </a:ext>
            </a:extLst>
          </p:cNvPr>
          <p:cNvSpPr>
            <a:spLocks noGrp="1"/>
          </p:cNvSpPr>
          <p:nvPr>
            <p:ph type="dt" sz="half" idx="10"/>
          </p:nvPr>
        </p:nvSpPr>
        <p:spPr/>
        <p:txBody>
          <a:bodyPr/>
          <a:lstStyle/>
          <a:p>
            <a:fld id="{12503DEA-82AD-4C72-816A-D31F3DC58A26}" type="datetimeFigureOut">
              <a:rPr lang="en-US" smtClean="0"/>
              <a:t>4/25/2024</a:t>
            </a:fld>
            <a:endParaRPr lang="en-US"/>
          </a:p>
        </p:txBody>
      </p:sp>
      <p:sp>
        <p:nvSpPr>
          <p:cNvPr id="6" name="Footer Placeholder 5">
            <a:extLst>
              <a:ext uri="{FF2B5EF4-FFF2-40B4-BE49-F238E27FC236}">
                <a16:creationId xmlns:a16="http://schemas.microsoft.com/office/drawing/2014/main" id="{271019FE-5184-83DB-A615-262E1D757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5B668-7E50-1CD7-6037-AED7FEE71BEA}"/>
              </a:ext>
            </a:extLst>
          </p:cNvPr>
          <p:cNvSpPr>
            <a:spLocks noGrp="1"/>
          </p:cNvSpPr>
          <p:nvPr>
            <p:ph type="sldNum" sz="quarter" idx="12"/>
          </p:nvPr>
        </p:nvSpPr>
        <p:spPr/>
        <p:txBody>
          <a:bodyPr/>
          <a:lstStyle/>
          <a:p>
            <a:fld id="{1BA7D7C9-5C95-44FD-AEF6-E19E2FA3854B}" type="slidenum">
              <a:rPr lang="en-US" smtClean="0"/>
              <a:t>‹#›</a:t>
            </a:fld>
            <a:endParaRPr lang="en-US"/>
          </a:p>
        </p:txBody>
      </p:sp>
    </p:spTree>
    <p:extLst>
      <p:ext uri="{BB962C8B-B14F-4D97-AF65-F5344CB8AC3E}">
        <p14:creationId xmlns:p14="http://schemas.microsoft.com/office/powerpoint/2010/main" val="922388913"/>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55C24-ABCC-2BA4-C1EE-D2560CD5BE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0F28B-4D66-0DFF-BDE7-48FF7BA801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24D10-3155-6BC3-ECBC-5201751E6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03DEA-82AD-4C72-816A-D31F3DC58A26}" type="datetimeFigureOut">
              <a:rPr lang="en-US" smtClean="0"/>
              <a:t>4/25/2024</a:t>
            </a:fld>
            <a:endParaRPr lang="en-US"/>
          </a:p>
        </p:txBody>
      </p:sp>
      <p:sp>
        <p:nvSpPr>
          <p:cNvPr id="5" name="Footer Placeholder 4">
            <a:extLst>
              <a:ext uri="{FF2B5EF4-FFF2-40B4-BE49-F238E27FC236}">
                <a16:creationId xmlns:a16="http://schemas.microsoft.com/office/drawing/2014/main" id="{015DDD15-236A-CBB8-2635-86B5AB5DD7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EF0877-78A9-5B8F-A3B8-D7F4E85B4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7D7C9-5C95-44FD-AEF6-E19E2FA3854B}" type="slidenum">
              <a:rPr lang="en-US" smtClean="0"/>
              <a:t>‹#›</a:t>
            </a:fld>
            <a:endParaRPr lang="en-US"/>
          </a:p>
        </p:txBody>
      </p:sp>
    </p:spTree>
    <p:extLst>
      <p:ext uri="{BB962C8B-B14F-4D97-AF65-F5344CB8AC3E}">
        <p14:creationId xmlns:p14="http://schemas.microsoft.com/office/powerpoint/2010/main" val="1162492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E626-1B92-D90C-8057-B912037E3BE2}"/>
              </a:ext>
            </a:extLst>
          </p:cNvPr>
          <p:cNvSpPr>
            <a:spLocks noGrp="1"/>
          </p:cNvSpPr>
          <p:nvPr>
            <p:ph type="ctrTitle"/>
          </p:nvPr>
        </p:nvSpPr>
        <p:spPr>
          <a:xfrm>
            <a:off x="2968727" y="4080386"/>
            <a:ext cx="5919634" cy="1641987"/>
          </a:xfrm>
        </p:spPr>
        <p:txBody>
          <a:bodyPr>
            <a:normAutofit/>
          </a:bodyPr>
          <a:lstStyle/>
          <a:p>
            <a:endParaRPr lang="en-US" dirty="0"/>
          </a:p>
        </p:txBody>
      </p:sp>
      <p:sp>
        <p:nvSpPr>
          <p:cNvPr id="3" name="Subtitle 2">
            <a:extLst>
              <a:ext uri="{FF2B5EF4-FFF2-40B4-BE49-F238E27FC236}">
                <a16:creationId xmlns:a16="http://schemas.microsoft.com/office/drawing/2014/main" id="{75AC6138-84AE-A5D6-4A74-CF8D8DF0FA9B}"/>
              </a:ext>
            </a:extLst>
          </p:cNvPr>
          <p:cNvSpPr>
            <a:spLocks noGrp="1"/>
          </p:cNvSpPr>
          <p:nvPr>
            <p:ph type="subTitle" idx="1"/>
          </p:nvPr>
        </p:nvSpPr>
        <p:spPr>
          <a:xfrm>
            <a:off x="1317523" y="4896465"/>
            <a:ext cx="9144000" cy="1020095"/>
          </a:xfrm>
        </p:spPr>
        <p:txBody>
          <a:bodyPr>
            <a:normAutofit/>
          </a:bodyPr>
          <a:lstStyle/>
          <a:p>
            <a:endParaRPr lang="vi-VN" dirty="0"/>
          </a:p>
          <a:p>
            <a:endParaRPr lang="vi-VN" dirty="0"/>
          </a:p>
        </p:txBody>
      </p:sp>
      <p:pic>
        <p:nvPicPr>
          <p:cNvPr id="6" name="Picture 5">
            <a:extLst>
              <a:ext uri="{FF2B5EF4-FFF2-40B4-BE49-F238E27FC236}">
                <a16:creationId xmlns:a16="http://schemas.microsoft.com/office/drawing/2014/main" id="{C0B7CBC6-A0AB-7EDC-6321-EECFBE64B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175044636"/>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14FD-E561-77AD-F72A-3E329349EC87}"/>
              </a:ext>
            </a:extLst>
          </p:cNvPr>
          <p:cNvSpPr>
            <a:spLocks noGrp="1"/>
          </p:cNvSpPr>
          <p:nvPr>
            <p:ph type="title"/>
          </p:nvPr>
        </p:nvSpPr>
        <p:spPr/>
        <p:txBody>
          <a:bodyPr>
            <a:normAutofit/>
          </a:bodyPr>
          <a:lstStyle/>
          <a:p>
            <a:pPr algn="ctr"/>
            <a:r>
              <a:rPr lang="vi-VN" dirty="0"/>
              <a:t>KPKH : TÌM HIỂU MỘT SỐ LOẠI RAU</a:t>
            </a:r>
            <a:endParaRPr lang="en-US" dirty="0"/>
          </a:p>
        </p:txBody>
      </p:sp>
      <p:sp>
        <p:nvSpPr>
          <p:cNvPr id="9" name="Content Placeholder 8">
            <a:extLst>
              <a:ext uri="{FF2B5EF4-FFF2-40B4-BE49-F238E27FC236}">
                <a16:creationId xmlns:a16="http://schemas.microsoft.com/office/drawing/2014/main" id="{2C3350F1-9D27-D070-5493-C2D6E2757120}"/>
              </a:ext>
            </a:extLst>
          </p:cNvPr>
          <p:cNvSpPr>
            <a:spLocks noGrp="1"/>
          </p:cNvSpPr>
          <p:nvPr>
            <p:ph idx="1"/>
          </p:nvPr>
        </p:nvSpPr>
        <p:spPr>
          <a:xfrm>
            <a:off x="838200" y="1825625"/>
            <a:ext cx="10515600" cy="4535846"/>
          </a:xfrm>
        </p:spPr>
        <p:txBody>
          <a:bodyPr>
            <a:noAutofit/>
          </a:bodyPr>
          <a:lstStyle/>
          <a:p>
            <a:pPr marL="0" indent="0" algn="l">
              <a:buNone/>
            </a:pPr>
            <a:r>
              <a:rPr lang="vi-VN" sz="1800" b="1" u="sng" dirty="0">
                <a:solidFill>
                  <a:srgbClr val="000000"/>
                </a:solidFill>
                <a:highlight>
                  <a:srgbClr val="FFFFFF"/>
                </a:highlight>
                <a:latin typeface="+mj-lt"/>
              </a:rPr>
              <a:t>I.MỤC ĐÍCH YÊU CẦU :</a:t>
            </a:r>
            <a:endParaRPr lang="vi-VN" sz="1800" b="0" i="0" u="sng" dirty="0">
              <a:solidFill>
                <a:srgbClr val="3C3C3C"/>
              </a:solidFill>
              <a:effectLst/>
              <a:highlight>
                <a:srgbClr val="FFFFFF"/>
              </a:highlight>
              <a:latin typeface="+mj-lt"/>
            </a:endParaRPr>
          </a:p>
          <a:p>
            <a:pPr marL="0" indent="0" algn="just">
              <a:buNone/>
            </a:pPr>
            <a:r>
              <a:rPr lang="vi-VN" sz="1800" b="0" i="0" dirty="0">
                <a:solidFill>
                  <a:srgbClr val="000000"/>
                </a:solidFill>
                <a:effectLst/>
                <a:highlight>
                  <a:srgbClr val="FFFFFF"/>
                </a:highlight>
                <a:latin typeface="+mj-lt"/>
              </a:rPr>
              <a:t>  - Trẻ biết gọi tên của nhiều loại rau khác nhau: rau ăn lá, rau ăn củ,rau ăn quả.</a:t>
            </a:r>
            <a:endParaRPr lang="vi-VN" sz="1800" dirty="0">
              <a:solidFill>
                <a:srgbClr val="3C3C3C"/>
              </a:solidFill>
              <a:highlight>
                <a:srgbClr val="FFFFFF"/>
              </a:highlight>
              <a:latin typeface="+mj-lt"/>
            </a:endParaRPr>
          </a:p>
          <a:p>
            <a:pPr marL="0" indent="0" algn="just">
              <a:buNone/>
            </a:pPr>
            <a:r>
              <a:rPr lang="vi-VN" sz="1800" b="0" i="0" dirty="0">
                <a:solidFill>
                  <a:srgbClr val="3C3C3C"/>
                </a:solidFill>
                <a:effectLst/>
                <a:highlight>
                  <a:srgbClr val="FFFFFF"/>
                </a:highlight>
                <a:latin typeface="+mj-lt"/>
              </a:rPr>
              <a:t>  </a:t>
            </a:r>
            <a:r>
              <a:rPr lang="vi-VN" sz="1800" b="0" i="0" dirty="0">
                <a:solidFill>
                  <a:srgbClr val="000000"/>
                </a:solidFill>
                <a:effectLst/>
                <a:highlight>
                  <a:srgbClr val="FFFFFF"/>
                </a:highlight>
                <a:latin typeface="+mj-lt"/>
              </a:rPr>
              <a:t>- Biết một số đặc điểm về màu sắc, hình dạng, công dụng, ích lợi của 1 số rau củ quả đó…</a:t>
            </a:r>
            <a:endParaRPr lang="vi-VN" sz="1800" b="0" i="0" dirty="0">
              <a:solidFill>
                <a:srgbClr val="3C3C3C"/>
              </a:solidFill>
              <a:effectLst/>
              <a:highlight>
                <a:srgbClr val="FFFFFF"/>
              </a:highlight>
              <a:latin typeface="+mj-lt"/>
            </a:endParaRPr>
          </a:p>
          <a:p>
            <a:pPr marL="0" indent="0" algn="just">
              <a:buNone/>
            </a:pPr>
            <a:r>
              <a:rPr lang="vi-VN" sz="1800" b="0" i="0" dirty="0">
                <a:solidFill>
                  <a:srgbClr val="000000"/>
                </a:solidFill>
                <a:effectLst/>
                <a:highlight>
                  <a:srgbClr val="FFFFFF"/>
                </a:highlight>
                <a:latin typeface="+mj-lt"/>
              </a:rPr>
              <a:t>  -  Biết chơi trò chơi</a:t>
            </a:r>
            <a:endParaRPr lang="vi-VN" sz="1800" b="0" i="0" dirty="0">
              <a:solidFill>
                <a:srgbClr val="3C3C3C"/>
              </a:solidFill>
              <a:effectLst/>
              <a:highlight>
                <a:srgbClr val="FFFFFF"/>
              </a:highlight>
              <a:latin typeface="+mj-lt"/>
            </a:endParaRPr>
          </a:p>
          <a:p>
            <a:pPr marL="0" indent="0" algn="just">
              <a:buNone/>
            </a:pPr>
            <a:r>
              <a:rPr lang="vi-VN" sz="1800" b="0" i="0" dirty="0">
                <a:solidFill>
                  <a:srgbClr val="000000"/>
                </a:solidFill>
                <a:effectLst/>
                <a:highlight>
                  <a:srgbClr val="FFFFFF"/>
                </a:highlight>
                <a:latin typeface="+mj-lt"/>
              </a:rPr>
              <a:t>  - Phát triển khả năng chú ý ghi nhớ có chủ định.</a:t>
            </a:r>
            <a:endParaRPr lang="vi-VN" sz="1800" b="0" i="0" dirty="0">
              <a:solidFill>
                <a:srgbClr val="3C3C3C"/>
              </a:solidFill>
              <a:effectLst/>
              <a:highlight>
                <a:srgbClr val="FFFFFF"/>
              </a:highlight>
              <a:latin typeface="+mj-lt"/>
            </a:endParaRPr>
          </a:p>
          <a:p>
            <a:pPr marL="0" indent="0" algn="just">
              <a:buNone/>
            </a:pPr>
            <a:r>
              <a:rPr lang="vi-VN" sz="1800" b="0" i="0" dirty="0">
                <a:solidFill>
                  <a:srgbClr val="000000"/>
                </a:solidFill>
                <a:effectLst/>
                <a:highlight>
                  <a:srgbClr val="FFFFFF"/>
                </a:highlight>
                <a:latin typeface="+mj-lt"/>
              </a:rPr>
              <a:t>  - Cung cấp vốn từ cho trẻ.</a:t>
            </a:r>
            <a:endParaRPr lang="vi-VN" sz="1800" b="0" i="0" dirty="0">
              <a:solidFill>
                <a:srgbClr val="3C3C3C"/>
              </a:solidFill>
              <a:effectLst/>
              <a:highlight>
                <a:srgbClr val="FFFFFF"/>
              </a:highlight>
              <a:latin typeface="+mj-lt"/>
            </a:endParaRPr>
          </a:p>
          <a:p>
            <a:pPr marL="0" indent="0" algn="just">
              <a:buNone/>
            </a:pPr>
            <a:r>
              <a:rPr lang="vi-VN" sz="1800" b="0" i="0" dirty="0">
                <a:solidFill>
                  <a:srgbClr val="000000"/>
                </a:solidFill>
                <a:effectLst/>
                <a:highlight>
                  <a:srgbClr val="FFFFFF"/>
                </a:highlight>
                <a:latin typeface="+mj-lt"/>
              </a:rPr>
              <a:t>  - Rèn luyện phát âm đúng.</a:t>
            </a:r>
            <a:endParaRPr lang="vi-VN" sz="1800" b="0" i="0" dirty="0">
              <a:solidFill>
                <a:srgbClr val="3C3C3C"/>
              </a:solidFill>
              <a:effectLst/>
              <a:highlight>
                <a:srgbClr val="FFFFFF"/>
              </a:highlight>
              <a:latin typeface="+mj-lt"/>
            </a:endParaRPr>
          </a:p>
          <a:p>
            <a:pPr marL="0" indent="0" algn="just">
              <a:buNone/>
            </a:pPr>
            <a:r>
              <a:rPr lang="vi-VN" sz="1800" b="0" i="0" dirty="0">
                <a:solidFill>
                  <a:srgbClr val="000000"/>
                </a:solidFill>
                <a:effectLst/>
                <a:highlight>
                  <a:srgbClr val="FFFFFF"/>
                </a:highlight>
                <a:latin typeface="+mj-lt"/>
              </a:rPr>
              <a:t>  - Giáo dục trẻ thích ăn rau và cách chăm sóc, bảo vệ rau…</a:t>
            </a:r>
          </a:p>
          <a:p>
            <a:pPr marL="0" indent="0" algn="just">
              <a:buNone/>
            </a:pPr>
            <a:r>
              <a:rPr lang="vi-VN" sz="1800" b="1" u="sng" dirty="0">
                <a:solidFill>
                  <a:srgbClr val="000000"/>
                </a:solidFill>
                <a:highlight>
                  <a:srgbClr val="FFFFFF"/>
                </a:highlight>
                <a:latin typeface="+mj-lt"/>
              </a:rPr>
              <a:t>II.CHUẨN BỊ :</a:t>
            </a:r>
            <a:endParaRPr lang="vi-VN" sz="1800" b="1" i="0" u="sng" dirty="0">
              <a:solidFill>
                <a:srgbClr val="3C3C3C"/>
              </a:solidFill>
              <a:effectLst/>
              <a:highlight>
                <a:srgbClr val="FFFFFF"/>
              </a:highlight>
              <a:latin typeface="+mj-lt"/>
            </a:endParaRPr>
          </a:p>
          <a:p>
            <a:pPr marL="0" indent="0">
              <a:buNone/>
            </a:pPr>
            <a:r>
              <a:rPr lang="vi-VN" sz="1800" dirty="0">
                <a:latin typeface="+mj-lt"/>
              </a:rPr>
              <a:t>  - </a:t>
            </a:r>
            <a:r>
              <a:rPr lang="en-US" sz="1800" b="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Một</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số</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loại</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rau</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thật</a:t>
            </a:r>
            <a:r>
              <a:rPr lang="en-US" sz="1800" i="0" dirty="0">
                <a:solidFill>
                  <a:srgbClr val="000000"/>
                </a:solidFill>
                <a:effectLst/>
                <a:highlight>
                  <a:srgbClr val="FFFFFF"/>
                </a:highlight>
                <a:latin typeface="+mj-lt"/>
              </a:rPr>
              <a:t>: Rau </a:t>
            </a:r>
            <a:r>
              <a:rPr lang="en-US" sz="1800" i="0" dirty="0" err="1">
                <a:solidFill>
                  <a:srgbClr val="000000"/>
                </a:solidFill>
                <a:effectLst/>
                <a:highlight>
                  <a:srgbClr val="FFFFFF"/>
                </a:highlight>
                <a:latin typeface="+mj-lt"/>
              </a:rPr>
              <a:t>ăn</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lá</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rau</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ăn</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củ</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rau</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ăn</a:t>
            </a:r>
            <a:r>
              <a:rPr lang="en-US" sz="1800" i="0" dirty="0">
                <a:solidFill>
                  <a:srgbClr val="000000"/>
                </a:solidFill>
                <a:effectLst/>
                <a:highlight>
                  <a:srgbClr val="FFFFFF"/>
                </a:highlight>
                <a:latin typeface="+mj-lt"/>
              </a:rPr>
              <a:t> </a:t>
            </a:r>
            <a:r>
              <a:rPr lang="en-US" sz="1800" i="0" dirty="0" err="1">
                <a:solidFill>
                  <a:srgbClr val="000000"/>
                </a:solidFill>
                <a:effectLst/>
                <a:highlight>
                  <a:srgbClr val="FFFFFF"/>
                </a:highlight>
                <a:latin typeface="+mj-lt"/>
              </a:rPr>
              <a:t>quả</a:t>
            </a:r>
            <a:r>
              <a:rPr lang="en-US" sz="1800" i="0" dirty="0">
                <a:solidFill>
                  <a:srgbClr val="000000"/>
                </a:solidFill>
                <a:effectLst/>
                <a:highlight>
                  <a:srgbClr val="FFFFFF"/>
                </a:highlight>
                <a:latin typeface="+mj-lt"/>
              </a:rPr>
              <a:t>.</a:t>
            </a:r>
            <a:endParaRPr lang="vi-VN" sz="1800" i="0" dirty="0">
              <a:solidFill>
                <a:srgbClr val="000000"/>
              </a:solidFill>
              <a:effectLst/>
              <a:highlight>
                <a:srgbClr val="FFFFFF"/>
              </a:highlight>
              <a:latin typeface="+mj-lt"/>
            </a:endParaRPr>
          </a:p>
          <a:p>
            <a:pPr marL="0" indent="0">
              <a:buNone/>
            </a:pPr>
            <a:r>
              <a:rPr lang="vi-VN" sz="1800" dirty="0">
                <a:solidFill>
                  <a:srgbClr val="000000"/>
                </a:solidFill>
                <a:highlight>
                  <a:srgbClr val="FFFFFF"/>
                </a:highlight>
                <a:latin typeface="+mj-lt"/>
              </a:rPr>
              <a:t>  - Nhạc</a:t>
            </a:r>
          </a:p>
          <a:p>
            <a:pPr marL="0" indent="0">
              <a:buNone/>
            </a:pPr>
            <a:r>
              <a:rPr lang="vi-VN" sz="1800" dirty="0">
                <a:latin typeface="+mj-lt"/>
              </a:rPr>
              <a:t>  - Lớp học thoát mát</a:t>
            </a:r>
            <a:endParaRPr lang="en-US" sz="1800" dirty="0">
              <a:latin typeface="+mj-lt"/>
            </a:endParaRPr>
          </a:p>
        </p:txBody>
      </p:sp>
    </p:spTree>
    <p:extLst>
      <p:ext uri="{BB962C8B-B14F-4D97-AF65-F5344CB8AC3E}">
        <p14:creationId xmlns:p14="http://schemas.microsoft.com/office/powerpoint/2010/main" val="214687944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AF75FB-AD2A-0EFF-37E8-E15761C4C5B6}"/>
              </a:ext>
            </a:extLst>
          </p:cNvPr>
          <p:cNvSpPr>
            <a:spLocks noGrp="1"/>
          </p:cNvSpPr>
          <p:nvPr>
            <p:ph type="title"/>
          </p:nvPr>
        </p:nvSpPr>
        <p:spPr>
          <a:xfrm>
            <a:off x="838200" y="365125"/>
            <a:ext cx="6054213" cy="1325563"/>
          </a:xfrm>
        </p:spPr>
        <p:txBody>
          <a:bodyPr/>
          <a:lstStyle/>
          <a:p>
            <a:endParaRPr lang="en-US" dirty="0"/>
          </a:p>
        </p:txBody>
      </p:sp>
      <p:sp>
        <p:nvSpPr>
          <p:cNvPr id="3" name="Content Placeholder 2">
            <a:extLst>
              <a:ext uri="{FF2B5EF4-FFF2-40B4-BE49-F238E27FC236}">
                <a16:creationId xmlns:a16="http://schemas.microsoft.com/office/drawing/2014/main" id="{D68F29D6-A415-EB98-2781-D90FF7DDB54D}"/>
              </a:ext>
            </a:extLst>
          </p:cNvPr>
          <p:cNvSpPr>
            <a:spLocks noGrp="1"/>
          </p:cNvSpPr>
          <p:nvPr>
            <p:ph idx="1"/>
          </p:nvPr>
        </p:nvSpPr>
        <p:spPr>
          <a:xfrm>
            <a:off x="838200" y="2422355"/>
            <a:ext cx="10515600" cy="3754607"/>
          </a:xfrm>
        </p:spPr>
        <p:txBody>
          <a:bodyPr>
            <a:normAutofit fontScale="92500" lnSpcReduction="20000"/>
          </a:bodyPr>
          <a:lstStyle/>
          <a:p>
            <a:pPr marL="0" indent="0" algn="just">
              <a:buNone/>
            </a:pPr>
            <a:r>
              <a:rPr lang="vi-VN" sz="1800" b="1" i="1" dirty="0">
                <a:solidFill>
                  <a:srgbClr val="000000"/>
                </a:solidFill>
                <a:effectLst/>
                <a:highlight>
                  <a:srgbClr val="FFFFFF"/>
                </a:highlight>
                <a:latin typeface="Times New Roman" panose="02020603050405020304" pitchFamily="18" charset="0"/>
              </a:rPr>
              <a:t> </a:t>
            </a:r>
            <a:r>
              <a:rPr lang="vi-VN" sz="1800" b="1" dirty="0">
                <a:solidFill>
                  <a:srgbClr val="000000"/>
                </a:solidFill>
                <a:effectLst/>
                <a:highlight>
                  <a:srgbClr val="FFFFFF"/>
                </a:highlight>
                <a:latin typeface="Times New Roman" panose="02020603050405020304" pitchFamily="18" charset="0"/>
              </a:rPr>
              <a:t>HĐ1: Tìm hiểu về một số loại rau ăn lá.</a:t>
            </a:r>
            <a:endParaRPr lang="vi-VN" b="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Cô cho trẻ khám phá hộp quà.</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Đố các con đó là loại rau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Trên tay cô có rau gì đây</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Đây là phần gì của rau?</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Con xem lá cải xanh thế nào Có màu ntn? Lá rau cải có dạng hình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Rau cải là loại rau ăn gì ?</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Rau cải thường nấu những món nào?</a:t>
            </a:r>
            <a:endParaRPr lang="vi-VN" b="0" i="0" dirty="0">
              <a:solidFill>
                <a:srgbClr val="3C3C3C"/>
              </a:solidFill>
              <a:effectLst/>
              <a:highlight>
                <a:srgbClr val="FFFFFF"/>
              </a:highlight>
              <a:latin typeface="Cuprum"/>
            </a:endParaRPr>
          </a:p>
          <a:p>
            <a:pPr marL="0" indent="0" algn="just">
              <a:buNone/>
            </a:pP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Cô</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trình</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chiếu</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các</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món</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ăn</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nấu</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từ</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rau</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cải</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cho</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trẻ</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xem</a:t>
            </a:r>
            <a:r>
              <a:rPr lang="en-US" sz="1800" b="0" i="0" dirty="0">
                <a:solidFill>
                  <a:srgbClr val="000000"/>
                </a:solidFill>
                <a:effectLst/>
                <a:highlight>
                  <a:srgbClr val="FFFFFF"/>
                </a:highlight>
                <a:latin typeface="Times New Roman" panose="02020603050405020304" pitchFamily="18" charset="0"/>
              </a:rPr>
              <a:t>.</a:t>
            </a:r>
            <a:endParaRPr lang="en-US" b="0" i="0" dirty="0">
              <a:solidFill>
                <a:srgbClr val="3C3C3C"/>
              </a:solidFill>
              <a:effectLst/>
              <a:highlight>
                <a:srgbClr val="FFFFFF"/>
              </a:highlight>
              <a:latin typeface="Cuprum"/>
            </a:endParaRPr>
          </a:p>
          <a:p>
            <a:pPr marL="0" indent="0" algn="just">
              <a:buNone/>
            </a:pP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Nhìn</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xem</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cô</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có</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rau</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gì</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nữa</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đây</a:t>
            </a:r>
            <a:r>
              <a:rPr lang="en-US" sz="1800" b="0" i="0" dirty="0">
                <a:solidFill>
                  <a:srgbClr val="000000"/>
                </a:solidFill>
                <a:effectLst/>
                <a:highlight>
                  <a:srgbClr val="FFFFFF"/>
                </a:highlight>
                <a:latin typeface="Times New Roman" panose="02020603050405020304" pitchFamily="18" charset="0"/>
              </a:rPr>
              <a:t>?</a:t>
            </a:r>
            <a:endParaRPr lang="en-US" b="0" i="0" dirty="0">
              <a:solidFill>
                <a:srgbClr val="3C3C3C"/>
              </a:solidFill>
              <a:effectLst/>
              <a:highlight>
                <a:srgbClr val="FFFFFF"/>
              </a:highlight>
              <a:latin typeface="Cuprum"/>
            </a:endParaRPr>
          </a:p>
          <a:p>
            <a:pPr marL="0" indent="0" algn="just">
              <a:buNone/>
            </a:pP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Bạn</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nào</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có</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nhận</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xét</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về</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rau</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bắp</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cải</a:t>
            </a:r>
            <a:r>
              <a:rPr lang="en-US" sz="1800" b="0" i="0" dirty="0">
                <a:solidFill>
                  <a:srgbClr val="000000"/>
                </a:solidFill>
                <a:effectLst/>
                <a:highlight>
                  <a:srgbClr val="FFFFFF"/>
                </a:highlight>
                <a:latin typeface="Times New Roman" panose="02020603050405020304" pitchFamily="18" charset="0"/>
              </a:rPr>
              <a:t>?</a:t>
            </a:r>
            <a:endParaRPr lang="en-US" b="0" i="0" dirty="0">
              <a:solidFill>
                <a:srgbClr val="3C3C3C"/>
              </a:solidFill>
              <a:effectLst/>
              <a:highlight>
                <a:srgbClr val="FFFFFF"/>
              </a:highlight>
              <a:latin typeface="Cuprum"/>
            </a:endParaRPr>
          </a:p>
          <a:p>
            <a:pPr marL="0" indent="0" algn="just">
              <a:buNone/>
            </a:pP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Lá</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rau</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bắp</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cải</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thế</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nào</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Có</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màu</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gì</a:t>
            </a:r>
            <a:r>
              <a:rPr lang="en-US" sz="1800" b="0" i="0" dirty="0">
                <a:solidFill>
                  <a:srgbClr val="000000"/>
                </a:solidFill>
                <a:effectLst/>
                <a:highlight>
                  <a:srgbClr val="FFFFFF"/>
                </a:highlight>
                <a:latin typeface="Times New Roman" panose="02020603050405020304" pitchFamily="18" charset="0"/>
              </a:rPr>
              <a:t>?</a:t>
            </a:r>
            <a:endParaRPr lang="vi-VN" sz="1800" b="0" i="0" dirty="0">
              <a:solidFill>
                <a:srgbClr val="000000"/>
              </a:solidFill>
              <a:effectLst/>
              <a:highlight>
                <a:srgbClr val="FFFFFF"/>
              </a:highlight>
              <a:latin typeface="Times New Roman" panose="02020603050405020304" pitchFamily="18" charset="0"/>
            </a:endParaRPr>
          </a:p>
          <a:p>
            <a:pPr algn="just"/>
            <a:endParaRPr lang="en-US" b="0" i="0" dirty="0">
              <a:solidFill>
                <a:srgbClr val="3C3C3C"/>
              </a:solidFill>
              <a:effectLst/>
              <a:highlight>
                <a:srgbClr val="FFFFFF"/>
              </a:highlight>
              <a:latin typeface="Cuprum"/>
            </a:endParaRPr>
          </a:p>
          <a:p>
            <a:endParaRPr lang="en-US" dirty="0"/>
          </a:p>
        </p:txBody>
      </p:sp>
      <p:pic>
        <p:nvPicPr>
          <p:cNvPr id="5" name="Picture 4">
            <a:extLst>
              <a:ext uri="{FF2B5EF4-FFF2-40B4-BE49-F238E27FC236}">
                <a16:creationId xmlns:a16="http://schemas.microsoft.com/office/drawing/2014/main" id="{7B75CC84-D9B7-881D-0302-8BD3819F4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8604"/>
            <a:ext cx="6762135" cy="1798184"/>
          </a:xfrm>
          <a:prstGeom prst="rect">
            <a:avLst/>
          </a:prstGeom>
        </p:spPr>
      </p:pic>
    </p:spTree>
    <p:extLst>
      <p:ext uri="{BB962C8B-B14F-4D97-AF65-F5344CB8AC3E}">
        <p14:creationId xmlns:p14="http://schemas.microsoft.com/office/powerpoint/2010/main" val="373898221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F785-8DA7-E732-FD0D-0932D311B2A8}"/>
              </a:ext>
            </a:extLst>
          </p:cNvPr>
          <p:cNvSpPr>
            <a:spLocks noGrp="1"/>
          </p:cNvSpPr>
          <p:nvPr>
            <p:ph type="title"/>
          </p:nvPr>
        </p:nvSpPr>
        <p:spPr>
          <a:xfrm>
            <a:off x="838200" y="365125"/>
            <a:ext cx="5257800" cy="1325563"/>
          </a:xfrm>
        </p:spPr>
        <p:txBody>
          <a:bodyPr/>
          <a:lstStyle/>
          <a:p>
            <a:endParaRPr lang="en-US" dirty="0"/>
          </a:p>
        </p:txBody>
      </p:sp>
      <p:sp>
        <p:nvSpPr>
          <p:cNvPr id="3" name="Content Placeholder 2">
            <a:extLst>
              <a:ext uri="{FF2B5EF4-FFF2-40B4-BE49-F238E27FC236}">
                <a16:creationId xmlns:a16="http://schemas.microsoft.com/office/drawing/2014/main" id="{5D4F4F42-F3BF-BE71-CD01-12662EAAC9BB}"/>
              </a:ext>
            </a:extLst>
          </p:cNvPr>
          <p:cNvSpPr>
            <a:spLocks noGrp="1"/>
          </p:cNvSpPr>
          <p:nvPr>
            <p:ph idx="1"/>
          </p:nvPr>
        </p:nvSpPr>
        <p:spPr>
          <a:xfrm>
            <a:off x="838200" y="2684205"/>
            <a:ext cx="10515600" cy="3492757"/>
          </a:xfrm>
        </p:spPr>
        <p:txBody>
          <a:bodyPr>
            <a:normAutofit lnSpcReduction="10000"/>
          </a:bodyPr>
          <a:lstStyle/>
          <a:p>
            <a:pPr marL="0" indent="0" algn="just">
              <a:buNone/>
            </a:pPr>
            <a:r>
              <a:rPr lang="vi-VN" sz="1800" dirty="0">
                <a:solidFill>
                  <a:srgbClr val="000000"/>
                </a:solidFill>
                <a:highlight>
                  <a:srgbClr val="FFFFFF"/>
                </a:highlight>
                <a:latin typeface="Times New Roman" panose="02020603050405020304" pitchFamily="18" charset="0"/>
              </a:rPr>
              <a:t>-</a:t>
            </a:r>
            <a:r>
              <a:rPr lang="vi-VN" sz="1800" b="0" i="0" dirty="0">
                <a:solidFill>
                  <a:srgbClr val="000000"/>
                </a:solidFill>
                <a:effectLst/>
                <a:highlight>
                  <a:srgbClr val="FFFFFF"/>
                </a:highlight>
                <a:latin typeface="Times New Roman" panose="02020603050405020304" pitchFamily="18" charset="0"/>
              </a:rPr>
              <a:t> Ta ăn phần nào của rau bắp cải?</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Bắp cải được chế biến thành các món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Trình chiếu cho trẻ xem các món ăn được chế biến từ rau bắp cải.</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Cho trẻ so sánh cải xanh và rau bắp cải.</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Giống nhau: Đều là rau ăn lá.</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Khác nhau: Lá rau cải có dạng hình dài; lá rau bắp cải có dạng hình tròn.</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Ngoài 2 loại rau ăn lá này các con còn biết loại rau ăn lá nào nữa?</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Cô trình chiếu cho trẻ xem hình ảnh rau muống, rau khoai, rau cúc, rau mùng tơi...</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Cô nhấn mạnh: các loại rau ăn lá có nhiều vitamin C, ăn vào giúp cơ thể các con mát mẽ, khỏe mạnh, kháng được bệnh, da dẻ hồng hào. Vì thế các con cần ăn nhiều loại rau nhé!</a:t>
            </a:r>
            <a:endParaRPr lang="vi-VN" b="0" i="0" dirty="0">
              <a:solidFill>
                <a:srgbClr val="3C3C3C"/>
              </a:solidFill>
              <a:effectLst/>
              <a:highlight>
                <a:srgbClr val="FFFFFF"/>
              </a:highlight>
              <a:latin typeface="Cuprum"/>
            </a:endParaRPr>
          </a:p>
          <a:p>
            <a:pPr marL="0" indent="0">
              <a:buNone/>
            </a:pPr>
            <a:endParaRPr lang="en-US" dirty="0"/>
          </a:p>
        </p:txBody>
      </p:sp>
      <p:pic>
        <p:nvPicPr>
          <p:cNvPr id="7" name="Picture 6">
            <a:extLst>
              <a:ext uri="{FF2B5EF4-FFF2-40B4-BE49-F238E27FC236}">
                <a16:creationId xmlns:a16="http://schemas.microsoft.com/office/drawing/2014/main" id="{29CFC833-44E0-C939-58E0-C6D4C885F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5424948" cy="1817636"/>
          </a:xfrm>
          <a:prstGeom prst="rect">
            <a:avLst/>
          </a:prstGeom>
        </p:spPr>
      </p:pic>
    </p:spTree>
    <p:extLst>
      <p:ext uri="{BB962C8B-B14F-4D97-AF65-F5344CB8AC3E}">
        <p14:creationId xmlns:p14="http://schemas.microsoft.com/office/powerpoint/2010/main" val="59885540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779F-D06A-701E-464F-FFB4B56D8A73}"/>
              </a:ext>
            </a:extLst>
          </p:cNvPr>
          <p:cNvSpPr>
            <a:spLocks noGrp="1"/>
          </p:cNvSpPr>
          <p:nvPr>
            <p:ph type="title"/>
          </p:nvPr>
        </p:nvSpPr>
        <p:spPr>
          <a:xfrm>
            <a:off x="838200" y="365125"/>
            <a:ext cx="3930445" cy="1437354"/>
          </a:xfrm>
        </p:spPr>
        <p:txBody>
          <a:bodyPr/>
          <a:lstStyle/>
          <a:p>
            <a:endParaRPr lang="en-US" dirty="0"/>
          </a:p>
        </p:txBody>
      </p:sp>
      <p:sp>
        <p:nvSpPr>
          <p:cNvPr id="3" name="Content Placeholder 2">
            <a:extLst>
              <a:ext uri="{FF2B5EF4-FFF2-40B4-BE49-F238E27FC236}">
                <a16:creationId xmlns:a16="http://schemas.microsoft.com/office/drawing/2014/main" id="{9721F87E-F62F-E309-5B43-247514BF9D83}"/>
              </a:ext>
            </a:extLst>
          </p:cNvPr>
          <p:cNvSpPr>
            <a:spLocks noGrp="1"/>
          </p:cNvSpPr>
          <p:nvPr>
            <p:ph idx="1"/>
          </p:nvPr>
        </p:nvSpPr>
        <p:spPr>
          <a:xfrm>
            <a:off x="838200" y="1995947"/>
            <a:ext cx="10515600" cy="4496927"/>
          </a:xfrm>
        </p:spPr>
        <p:txBody>
          <a:bodyPr>
            <a:normAutofit lnSpcReduction="10000"/>
          </a:bodyPr>
          <a:lstStyle/>
          <a:p>
            <a:pPr marL="0" indent="0" algn="just">
              <a:buNone/>
            </a:pPr>
            <a:r>
              <a:rPr lang="vi-VN" sz="1800" b="1" i="1" dirty="0">
                <a:solidFill>
                  <a:srgbClr val="000000"/>
                </a:solidFill>
                <a:effectLst/>
                <a:highlight>
                  <a:srgbClr val="FFFFFF"/>
                </a:highlight>
                <a:latin typeface="Times New Roman" panose="02020603050405020304" pitchFamily="18" charset="0"/>
              </a:rPr>
              <a:t>Tìm hiểu về một số loại rau ăn quả:</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Cô cho trẻ chơi “ Chiếc túi kỳ lạ”</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Cô mời 1, 2 lên sờ và đoán xem đó là quả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Đó là quả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Trên tay cô có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Khi chín có màu gì? Còn xanh có màu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Vỏ có đặc điểm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Cho 1 trẻ lên sờ thử.</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Quả có dạng hình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Trong ruột quả cà có gì? Hạt ít hay nhiều?</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Cô bổ quả cà chua ra cho trẻ xem</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Làm món gì để ăn? Ăn có vị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Cô trình chiếu các món ăn được chế biến từ quả cà chua cho trẻ xem.</a:t>
            </a:r>
            <a:endParaRPr lang="vi-VN" b="0" i="0" dirty="0">
              <a:solidFill>
                <a:srgbClr val="3C3C3C"/>
              </a:solidFill>
              <a:effectLst/>
              <a:highlight>
                <a:srgbClr val="FFFFFF"/>
              </a:highlight>
              <a:latin typeface="Cuprum"/>
            </a:endParaRPr>
          </a:p>
          <a:p>
            <a:endParaRPr lang="en-US" dirty="0"/>
          </a:p>
        </p:txBody>
      </p:sp>
      <p:pic>
        <p:nvPicPr>
          <p:cNvPr id="5" name="Picture 4">
            <a:extLst>
              <a:ext uri="{FF2B5EF4-FFF2-40B4-BE49-F238E27FC236}">
                <a16:creationId xmlns:a16="http://schemas.microsoft.com/office/drawing/2014/main" id="{2333C610-09DC-C4CC-94CC-2B428C9A6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3333"/>
            <a:ext cx="3854245" cy="1549145"/>
          </a:xfrm>
          <a:prstGeom prst="rect">
            <a:avLst/>
          </a:prstGeom>
        </p:spPr>
      </p:pic>
    </p:spTree>
    <p:extLst>
      <p:ext uri="{BB962C8B-B14F-4D97-AF65-F5344CB8AC3E}">
        <p14:creationId xmlns:p14="http://schemas.microsoft.com/office/powerpoint/2010/main" val="3847189323"/>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55E2-4E3A-C7DB-953B-E5C52003CEF6}"/>
              </a:ext>
            </a:extLst>
          </p:cNvPr>
          <p:cNvSpPr>
            <a:spLocks noGrp="1"/>
          </p:cNvSpPr>
          <p:nvPr>
            <p:ph type="title"/>
          </p:nvPr>
        </p:nvSpPr>
        <p:spPr>
          <a:xfrm>
            <a:off x="838200" y="365125"/>
            <a:ext cx="6545826" cy="1325563"/>
          </a:xfrm>
        </p:spPr>
        <p:txBody>
          <a:bodyPr/>
          <a:lstStyle/>
          <a:p>
            <a:endParaRPr lang="en-US" dirty="0"/>
          </a:p>
        </p:txBody>
      </p:sp>
      <p:sp>
        <p:nvSpPr>
          <p:cNvPr id="3" name="Content Placeholder 2">
            <a:extLst>
              <a:ext uri="{FF2B5EF4-FFF2-40B4-BE49-F238E27FC236}">
                <a16:creationId xmlns:a16="http://schemas.microsoft.com/office/drawing/2014/main" id="{4660507B-9869-6B30-D00F-96D9FC13C957}"/>
              </a:ext>
            </a:extLst>
          </p:cNvPr>
          <p:cNvSpPr>
            <a:spLocks noGrp="1"/>
          </p:cNvSpPr>
          <p:nvPr>
            <p:ph idx="1"/>
          </p:nvPr>
        </p:nvSpPr>
        <p:spPr>
          <a:xfrm>
            <a:off x="838200" y="2458065"/>
            <a:ext cx="10515600" cy="3718898"/>
          </a:xfrm>
        </p:spPr>
        <p:txBody>
          <a:bodyPr/>
          <a:lstStyle/>
          <a:p>
            <a:pPr marL="0" indent="0" algn="just">
              <a:buNone/>
            </a:pPr>
            <a:r>
              <a:rPr lang="vi-VN" sz="1800" b="0" i="0" dirty="0">
                <a:solidFill>
                  <a:srgbClr val="000000"/>
                </a:solidFill>
                <a:effectLst/>
                <a:highlight>
                  <a:srgbClr val="FFFFFF"/>
                </a:highlight>
                <a:latin typeface="Times New Roman" panose="02020603050405020304" pitchFamily="18" charset="0"/>
              </a:rPr>
              <a:t>- Quả cà chua làm được rất nhiều món ăn ngon và bổ dưỡng vì có rất nhiều vitamin A, C giúp mắt các con sáng hơn, tăng sức đề kháng cho cơ thể. Vì vậy các con cần ăn nhiều cà chua sẽ tốt cho cơ thể.</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Trên tay cô có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Quả bí có màu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Hình dạng ra sao?</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Cô mời 1 bạn lên sờ vỏ quả xem vỏ nó như thế nào?</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Vậy khi ăn quả bí ta phải làm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Quả bí là loại rau ăn quả hay ăn củ.</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Nấu món gì để ăn?</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Các món ăn được chế biến từ quả bí: nấu, luộc, xào…</a:t>
            </a:r>
            <a:endParaRPr lang="vi-VN" b="0" i="0" dirty="0">
              <a:solidFill>
                <a:srgbClr val="3C3C3C"/>
              </a:solidFill>
              <a:effectLst/>
              <a:highlight>
                <a:srgbClr val="FFFFFF"/>
              </a:highlight>
              <a:latin typeface="Cuprum"/>
            </a:endParaRPr>
          </a:p>
          <a:p>
            <a:endParaRPr lang="en-US" dirty="0"/>
          </a:p>
        </p:txBody>
      </p:sp>
      <p:pic>
        <p:nvPicPr>
          <p:cNvPr id="5" name="Picture 4">
            <a:extLst>
              <a:ext uri="{FF2B5EF4-FFF2-40B4-BE49-F238E27FC236}">
                <a16:creationId xmlns:a16="http://schemas.microsoft.com/office/drawing/2014/main" id="{12DA3B35-39D4-17F5-E2AB-FEB209C1B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125"/>
            <a:ext cx="6545826" cy="1738978"/>
          </a:xfrm>
          <a:prstGeom prst="rect">
            <a:avLst/>
          </a:prstGeom>
        </p:spPr>
      </p:pic>
    </p:spTree>
    <p:extLst>
      <p:ext uri="{BB962C8B-B14F-4D97-AF65-F5344CB8AC3E}">
        <p14:creationId xmlns:p14="http://schemas.microsoft.com/office/powerpoint/2010/main" val="423611010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3393-B19A-76E7-928B-9D09F01AC465}"/>
              </a:ext>
            </a:extLst>
          </p:cNvPr>
          <p:cNvSpPr>
            <a:spLocks noGrp="1"/>
          </p:cNvSpPr>
          <p:nvPr>
            <p:ph type="title"/>
          </p:nvPr>
        </p:nvSpPr>
        <p:spPr>
          <a:xfrm>
            <a:off x="838200" y="365125"/>
            <a:ext cx="5336458" cy="1325563"/>
          </a:xfrm>
        </p:spPr>
        <p:txBody>
          <a:bodyPr/>
          <a:lstStyle/>
          <a:p>
            <a:endParaRPr lang="en-US" dirty="0"/>
          </a:p>
        </p:txBody>
      </p:sp>
      <p:sp>
        <p:nvSpPr>
          <p:cNvPr id="3" name="Content Placeholder 2">
            <a:extLst>
              <a:ext uri="{FF2B5EF4-FFF2-40B4-BE49-F238E27FC236}">
                <a16:creationId xmlns:a16="http://schemas.microsoft.com/office/drawing/2014/main" id="{0EFFE886-6C14-F2AF-8CAB-F0B0D51B60D0}"/>
              </a:ext>
            </a:extLst>
          </p:cNvPr>
          <p:cNvSpPr>
            <a:spLocks noGrp="1"/>
          </p:cNvSpPr>
          <p:nvPr>
            <p:ph idx="1"/>
          </p:nvPr>
        </p:nvSpPr>
        <p:spPr>
          <a:xfrm>
            <a:off x="838200" y="2615381"/>
            <a:ext cx="10515600" cy="3877494"/>
          </a:xfrm>
        </p:spPr>
        <p:txBody>
          <a:bodyPr>
            <a:normAutofit fontScale="92500" lnSpcReduction="10000"/>
          </a:bodyPr>
          <a:lstStyle/>
          <a:p>
            <a:pPr marL="0" indent="0" algn="just">
              <a:buNone/>
            </a:pPr>
            <a:r>
              <a:rPr lang="vi-VN" sz="1800" b="1" i="1" dirty="0">
                <a:solidFill>
                  <a:srgbClr val="000000"/>
                </a:solidFill>
                <a:effectLst/>
                <a:highlight>
                  <a:srgbClr val="FFFFFF"/>
                </a:highlight>
                <a:latin typeface="Times New Roman" panose="02020603050405020304" pitchFamily="18" charset="0"/>
              </a:rPr>
              <a:t> </a:t>
            </a:r>
            <a:r>
              <a:rPr lang="vi-VN" sz="1800" b="1" dirty="0">
                <a:solidFill>
                  <a:srgbClr val="000000"/>
                </a:solidFill>
                <a:effectLst/>
                <a:highlight>
                  <a:srgbClr val="FFFFFF"/>
                </a:highlight>
                <a:latin typeface="Times New Roman" panose="02020603050405020304" pitchFamily="18" charset="0"/>
              </a:rPr>
              <a:t>HĐ2: Cho trẻ so sánh điểm giống và khác nhau giữa cà chua và quả bí.</a:t>
            </a:r>
            <a:endParaRPr lang="vi-VN" b="1"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Giống nhau: Đều là rau ăn quả</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Khác nhau: Cà chua màu đỏ - bí màu xanh</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Cà chua Tròn, nhỏ hơn – Bí dài, to hơn</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Cho trẻ kể tên 1 số loại rau ăn quả mà trẻ biết?</a:t>
            </a:r>
            <a:endParaRPr lang="vi-VN" b="0" i="0" dirty="0">
              <a:solidFill>
                <a:srgbClr val="3C3C3C"/>
              </a:solidFill>
              <a:effectLst/>
              <a:highlight>
                <a:srgbClr val="FFFFFF"/>
              </a:highlight>
              <a:latin typeface="Cuprum"/>
            </a:endParaRPr>
          </a:p>
          <a:p>
            <a:pPr marL="0" indent="0" algn="just">
              <a:buNone/>
            </a:pPr>
            <a:r>
              <a:rPr lang="en-US" sz="1800" b="1" i="1" dirty="0">
                <a:solidFill>
                  <a:srgbClr val="000000"/>
                </a:solidFill>
                <a:effectLst/>
                <a:highlight>
                  <a:srgbClr val="FFFFFF"/>
                </a:highlight>
                <a:latin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rPr>
              <a:t>Tìm</a:t>
            </a:r>
            <a:r>
              <a:rPr lang="en-US" sz="1800" b="1" i="1" dirty="0">
                <a:solidFill>
                  <a:srgbClr val="000000"/>
                </a:solidFill>
                <a:effectLst/>
                <a:highlight>
                  <a:srgbClr val="FFFFFF"/>
                </a:highlight>
                <a:latin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rPr>
              <a:t>hiểu</a:t>
            </a:r>
            <a:r>
              <a:rPr lang="en-US" sz="1800" b="1" i="1" dirty="0">
                <a:solidFill>
                  <a:srgbClr val="000000"/>
                </a:solidFill>
                <a:effectLst/>
                <a:highlight>
                  <a:srgbClr val="FFFFFF"/>
                </a:highlight>
                <a:latin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rPr>
              <a:t>về</a:t>
            </a:r>
            <a:r>
              <a:rPr lang="en-US" sz="1800" b="1" i="1" dirty="0">
                <a:solidFill>
                  <a:srgbClr val="000000"/>
                </a:solidFill>
                <a:effectLst/>
                <a:highlight>
                  <a:srgbClr val="FFFFFF"/>
                </a:highlight>
                <a:latin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rPr>
              <a:t>một</a:t>
            </a:r>
            <a:r>
              <a:rPr lang="en-US" sz="1800" b="1" i="1" dirty="0">
                <a:solidFill>
                  <a:srgbClr val="000000"/>
                </a:solidFill>
                <a:effectLst/>
                <a:highlight>
                  <a:srgbClr val="FFFFFF"/>
                </a:highlight>
                <a:latin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rPr>
              <a:t>số</a:t>
            </a:r>
            <a:r>
              <a:rPr lang="en-US" sz="1800" b="1" i="1" dirty="0">
                <a:solidFill>
                  <a:srgbClr val="000000"/>
                </a:solidFill>
                <a:effectLst/>
                <a:highlight>
                  <a:srgbClr val="FFFFFF"/>
                </a:highlight>
                <a:latin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rPr>
              <a:t>loại</a:t>
            </a:r>
            <a:r>
              <a:rPr lang="en-US" sz="1800" b="1" i="1" dirty="0">
                <a:solidFill>
                  <a:srgbClr val="000000"/>
                </a:solidFill>
                <a:effectLst/>
                <a:highlight>
                  <a:srgbClr val="FFFFFF"/>
                </a:highlight>
                <a:latin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rPr>
              <a:t>rau</a:t>
            </a:r>
            <a:r>
              <a:rPr lang="en-US" sz="1800" b="1" i="1" dirty="0">
                <a:solidFill>
                  <a:srgbClr val="000000"/>
                </a:solidFill>
                <a:effectLst/>
                <a:highlight>
                  <a:srgbClr val="FFFFFF"/>
                </a:highlight>
                <a:latin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rPr>
              <a:t>ăn</a:t>
            </a:r>
            <a:r>
              <a:rPr lang="en-US" sz="1800" b="1" i="1" dirty="0">
                <a:solidFill>
                  <a:srgbClr val="000000"/>
                </a:solidFill>
                <a:effectLst/>
                <a:highlight>
                  <a:srgbClr val="FFFFFF"/>
                </a:highlight>
                <a:latin typeface="Times New Roman" panose="02020603050405020304" pitchFamily="18" charset="0"/>
              </a:rPr>
              <a:t> </a:t>
            </a:r>
            <a:r>
              <a:rPr lang="en-US" sz="1800" b="1" i="1" dirty="0" err="1">
                <a:solidFill>
                  <a:srgbClr val="000000"/>
                </a:solidFill>
                <a:effectLst/>
                <a:highlight>
                  <a:srgbClr val="FFFFFF"/>
                </a:highlight>
                <a:latin typeface="Times New Roman" panose="02020603050405020304" pitchFamily="18" charset="0"/>
              </a:rPr>
              <a:t>củ</a:t>
            </a:r>
            <a:r>
              <a:rPr lang="en-US" sz="1800" b="1" i="1" dirty="0">
                <a:solidFill>
                  <a:srgbClr val="000000"/>
                </a:solidFill>
                <a:effectLst/>
                <a:highlight>
                  <a:srgbClr val="FFFFFF"/>
                </a:highlight>
                <a:latin typeface="Times New Roman" panose="02020603050405020304" pitchFamily="18" charset="0"/>
              </a:rPr>
              <a:t>:</a:t>
            </a:r>
            <a:endParaRPr lang="en-US" b="0" i="0" dirty="0">
              <a:solidFill>
                <a:srgbClr val="3C3C3C"/>
              </a:solidFill>
              <a:effectLst/>
              <a:highlight>
                <a:srgbClr val="FFFFFF"/>
              </a:highlight>
              <a:latin typeface="Cuprum"/>
            </a:endParaRPr>
          </a:p>
          <a:p>
            <a:pPr marL="0" indent="0" algn="just">
              <a:buNone/>
            </a:pP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Đố</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các</a:t>
            </a:r>
            <a:r>
              <a:rPr lang="en-US" sz="1800" b="0" i="0" dirty="0">
                <a:solidFill>
                  <a:srgbClr val="000000"/>
                </a:solidFill>
                <a:effectLst/>
                <a:highlight>
                  <a:srgbClr val="FFFFFF"/>
                </a:highlight>
                <a:latin typeface="Times New Roman" panose="02020603050405020304" pitchFamily="18" charset="0"/>
              </a:rPr>
              <a:t> con: “ </a:t>
            </a:r>
            <a:r>
              <a:rPr lang="en-US" sz="1800" b="0" i="0" dirty="0" err="1">
                <a:solidFill>
                  <a:srgbClr val="000000"/>
                </a:solidFill>
                <a:effectLst/>
                <a:highlight>
                  <a:srgbClr val="FFFFFF"/>
                </a:highlight>
                <a:latin typeface="Times New Roman" panose="02020603050405020304" pitchFamily="18" charset="0"/>
              </a:rPr>
              <a:t>Củ</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gì</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đo</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đỏ</a:t>
            </a:r>
            <a:r>
              <a:rPr lang="en-US" sz="1800" b="0" i="0" dirty="0">
                <a:solidFill>
                  <a:srgbClr val="000000"/>
                </a:solidFill>
                <a:effectLst/>
                <a:highlight>
                  <a:srgbClr val="FFFFFF"/>
                </a:highlight>
                <a:latin typeface="Times New Roman" panose="02020603050405020304" pitchFamily="18" charset="0"/>
              </a:rPr>
              <a:t> - con </a:t>
            </a:r>
            <a:r>
              <a:rPr lang="en-US" sz="1800" b="0" i="0" dirty="0" err="1">
                <a:solidFill>
                  <a:srgbClr val="000000"/>
                </a:solidFill>
                <a:effectLst/>
                <a:highlight>
                  <a:srgbClr val="FFFFFF"/>
                </a:highlight>
                <a:latin typeface="Times New Roman" panose="02020603050405020304" pitchFamily="18" charset="0"/>
              </a:rPr>
              <a:t>thỏ</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thích</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ăn</a:t>
            </a:r>
            <a:r>
              <a:rPr lang="en-US" sz="1800" b="0" i="0" dirty="0">
                <a:solidFill>
                  <a:srgbClr val="000000"/>
                </a:solidFill>
                <a:effectLst/>
                <a:highlight>
                  <a:srgbClr val="FFFFFF"/>
                </a:highlight>
                <a:latin typeface="Times New Roman" panose="02020603050405020304" pitchFamily="18" charset="0"/>
              </a:rPr>
              <a:t>?”</a:t>
            </a:r>
            <a:endParaRPr lang="en-US" b="0" i="0" dirty="0">
              <a:solidFill>
                <a:srgbClr val="3C3C3C"/>
              </a:solidFill>
              <a:effectLst/>
              <a:highlight>
                <a:srgbClr val="FFFFFF"/>
              </a:highlight>
              <a:latin typeface="Cuprum"/>
            </a:endParaRPr>
          </a:p>
          <a:p>
            <a:pPr marL="0" indent="0" algn="just">
              <a:buNone/>
            </a:pP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Nhìn</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xem</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cô</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có</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gì</a:t>
            </a:r>
            <a:r>
              <a:rPr lang="en-US" sz="1800" b="0" i="0" dirty="0">
                <a:solidFill>
                  <a:srgbClr val="000000"/>
                </a:solidFill>
                <a:effectLst/>
                <a:highlight>
                  <a:srgbClr val="FFFFFF"/>
                </a:highlight>
                <a:latin typeface="Times New Roman" panose="02020603050405020304" pitchFamily="18" charset="0"/>
              </a:rPr>
              <a:t> ?</a:t>
            </a:r>
            <a:endParaRPr lang="en-US" b="0" i="0" dirty="0">
              <a:solidFill>
                <a:srgbClr val="3C3C3C"/>
              </a:solidFill>
              <a:effectLst/>
              <a:highlight>
                <a:srgbClr val="FFFFFF"/>
              </a:highlight>
              <a:latin typeface="Cuprum"/>
            </a:endParaRPr>
          </a:p>
          <a:p>
            <a:pPr marL="0" indent="0" algn="just">
              <a:buNone/>
            </a:pP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Củ</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cà</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rốt</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có</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đặc</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điểm</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gì</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Dùng</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để</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làm</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gì</a:t>
            </a:r>
            <a:r>
              <a:rPr lang="en-US" sz="1800" b="0" i="0" dirty="0">
                <a:solidFill>
                  <a:srgbClr val="000000"/>
                </a:solidFill>
                <a:effectLst/>
                <a:highlight>
                  <a:srgbClr val="FFFFFF"/>
                </a:highlight>
                <a:latin typeface="Times New Roman" panose="02020603050405020304" pitchFamily="18" charset="0"/>
              </a:rPr>
              <a:t>?</a:t>
            </a:r>
            <a:endParaRPr lang="en-US" b="0" i="0" dirty="0">
              <a:solidFill>
                <a:srgbClr val="3C3C3C"/>
              </a:solidFill>
              <a:effectLst/>
              <a:highlight>
                <a:srgbClr val="FFFFFF"/>
              </a:highlight>
              <a:latin typeface="Cuprum"/>
            </a:endParaRPr>
          </a:p>
          <a:p>
            <a:pPr marL="0" indent="0" algn="just">
              <a:buNone/>
            </a:pP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Cà</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rốt</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là</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loại</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rau</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ăn</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gì</a:t>
            </a:r>
            <a:r>
              <a:rPr lang="en-US" sz="1800" b="0" i="0" dirty="0">
                <a:solidFill>
                  <a:srgbClr val="000000"/>
                </a:solidFill>
                <a:effectLst/>
                <a:highlight>
                  <a:srgbClr val="FFFFFF"/>
                </a:highlight>
                <a:latin typeface="Times New Roman" panose="02020603050405020304" pitchFamily="18" charset="0"/>
              </a:rPr>
              <a:t>?</a:t>
            </a:r>
            <a:endParaRPr lang="en-US" b="0" i="0" dirty="0">
              <a:solidFill>
                <a:srgbClr val="3C3C3C"/>
              </a:solidFill>
              <a:effectLst/>
              <a:highlight>
                <a:srgbClr val="FFFFFF"/>
              </a:highlight>
              <a:latin typeface="Cuprum"/>
            </a:endParaRPr>
          </a:p>
          <a:p>
            <a:pPr marL="0" indent="0" algn="just">
              <a:buNone/>
            </a:pP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Nấu</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món</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ăn</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gì</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từ</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củ</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cà</a:t>
            </a:r>
            <a:r>
              <a:rPr lang="en-US" sz="1800" b="0" i="0" dirty="0">
                <a:solidFill>
                  <a:srgbClr val="000000"/>
                </a:solidFill>
                <a:effectLst/>
                <a:highlight>
                  <a:srgbClr val="FFFFFF"/>
                </a:highlight>
                <a:latin typeface="Times New Roman" panose="02020603050405020304" pitchFamily="18" charset="0"/>
              </a:rPr>
              <a:t> </a:t>
            </a:r>
            <a:r>
              <a:rPr lang="en-US" sz="1800" b="0" i="0" dirty="0" err="1">
                <a:solidFill>
                  <a:srgbClr val="000000"/>
                </a:solidFill>
                <a:effectLst/>
                <a:highlight>
                  <a:srgbClr val="FFFFFF"/>
                </a:highlight>
                <a:latin typeface="Times New Roman" panose="02020603050405020304" pitchFamily="18" charset="0"/>
              </a:rPr>
              <a:t>rốt</a:t>
            </a:r>
            <a:r>
              <a:rPr lang="en-US" sz="1800" b="0" i="0" dirty="0">
                <a:solidFill>
                  <a:srgbClr val="000000"/>
                </a:solidFill>
                <a:effectLst/>
                <a:highlight>
                  <a:srgbClr val="FFFFFF"/>
                </a:highlight>
                <a:latin typeface="Times New Roman" panose="02020603050405020304" pitchFamily="18" charset="0"/>
              </a:rPr>
              <a:t>?</a:t>
            </a:r>
            <a:endParaRPr lang="en-US" b="0" i="0" dirty="0">
              <a:solidFill>
                <a:srgbClr val="3C3C3C"/>
              </a:solidFill>
              <a:effectLst/>
              <a:highlight>
                <a:srgbClr val="FFFFFF"/>
              </a:highlight>
              <a:latin typeface="Cuprum"/>
            </a:endParaRPr>
          </a:p>
          <a:p>
            <a:endParaRPr lang="en-US" dirty="0"/>
          </a:p>
        </p:txBody>
      </p:sp>
      <p:pic>
        <p:nvPicPr>
          <p:cNvPr id="5" name="Picture 4">
            <a:extLst>
              <a:ext uri="{FF2B5EF4-FFF2-40B4-BE49-F238E27FC236}">
                <a16:creationId xmlns:a16="http://schemas.microsoft.com/office/drawing/2014/main" id="{33FEB4DF-C0F4-72F2-F05A-520F425C1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2452"/>
            <a:ext cx="5336458" cy="1720645"/>
          </a:xfrm>
          <a:prstGeom prst="rect">
            <a:avLst/>
          </a:prstGeom>
        </p:spPr>
      </p:pic>
    </p:spTree>
    <p:extLst>
      <p:ext uri="{BB962C8B-B14F-4D97-AF65-F5344CB8AC3E}">
        <p14:creationId xmlns:p14="http://schemas.microsoft.com/office/powerpoint/2010/main" val="585461817"/>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CA24-7736-5C08-1883-9F918809329C}"/>
              </a:ext>
            </a:extLst>
          </p:cNvPr>
          <p:cNvSpPr>
            <a:spLocks noGrp="1"/>
          </p:cNvSpPr>
          <p:nvPr>
            <p:ph type="title"/>
          </p:nvPr>
        </p:nvSpPr>
        <p:spPr>
          <a:xfrm>
            <a:off x="838200" y="365125"/>
            <a:ext cx="4382729" cy="1325563"/>
          </a:xfrm>
        </p:spPr>
        <p:txBody>
          <a:bodyPr/>
          <a:lstStyle/>
          <a:p>
            <a:endParaRPr lang="en-US" dirty="0"/>
          </a:p>
        </p:txBody>
      </p:sp>
      <p:sp>
        <p:nvSpPr>
          <p:cNvPr id="3" name="Content Placeholder 2">
            <a:extLst>
              <a:ext uri="{FF2B5EF4-FFF2-40B4-BE49-F238E27FC236}">
                <a16:creationId xmlns:a16="http://schemas.microsoft.com/office/drawing/2014/main" id="{20CC7789-8DBE-2DC4-3EC3-764839E49BD9}"/>
              </a:ext>
            </a:extLst>
          </p:cNvPr>
          <p:cNvSpPr>
            <a:spLocks noGrp="1"/>
          </p:cNvSpPr>
          <p:nvPr>
            <p:ph idx="1"/>
          </p:nvPr>
        </p:nvSpPr>
        <p:spPr>
          <a:xfrm>
            <a:off x="838200" y="2190750"/>
            <a:ext cx="10515600" cy="4524681"/>
          </a:xfrm>
        </p:spPr>
        <p:txBody>
          <a:bodyPr/>
          <a:lstStyle/>
          <a:p>
            <a:pPr marL="0" indent="0" algn="just">
              <a:buNone/>
            </a:pPr>
            <a:r>
              <a:rPr lang="vi-VN" sz="1800" b="0" i="0" dirty="0">
                <a:solidFill>
                  <a:srgbClr val="000000"/>
                </a:solidFill>
                <a:effectLst/>
                <a:highlight>
                  <a:srgbClr val="FFFFFF"/>
                </a:highlight>
                <a:latin typeface="Times New Roman" panose="02020603050405020304" pitchFamily="18" charset="0"/>
              </a:rPr>
              <a:t>- Cô đưa </a:t>
            </a:r>
            <a:r>
              <a:rPr lang="vi-VN" sz="1800" b="1" i="1" dirty="0">
                <a:solidFill>
                  <a:srgbClr val="000000"/>
                </a:solidFill>
                <a:effectLst/>
                <a:highlight>
                  <a:srgbClr val="FFFFFF"/>
                </a:highlight>
                <a:latin typeface="Cuprum"/>
              </a:rPr>
              <a:t>“Củ cải trắng” </a:t>
            </a:r>
            <a:r>
              <a:rPr lang="vi-VN" sz="1800" b="0" i="0" dirty="0">
                <a:solidFill>
                  <a:srgbClr val="000000"/>
                </a:solidFill>
                <a:effectLst/>
                <a:highlight>
                  <a:srgbClr val="FFFFFF"/>
                </a:highlight>
                <a:latin typeface="Times New Roman" panose="02020603050405020304" pitchFamily="18" charset="0"/>
              </a:rPr>
              <a:t>ra cho trẻ quan sát:</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Hỏi trẻ đây là củ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Củ cải trắng có màu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Có dạng hình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Là loại rau ăn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Dùng để làm gì?</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Cô chiếu các món ăn nấu từ củ cải và củ cà rốt.</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Cho trẻ so sánh sự giống và khác nhau giữa cà rốt và củ cải trắng.</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Giống nhau: Đều là loại rau ăn củ, có dạng hình tròn dài, 1 đầu to, 1 đầu nhỏ</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Khác nhau: Cà rốt có màu cam, củ cải có màu trắng.</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Cho trẻ kể tên 1 số loại rau ăn củ mà trẻ biết.</a:t>
            </a:r>
            <a:endParaRPr lang="vi-VN" b="0" i="0" dirty="0">
              <a:solidFill>
                <a:srgbClr val="3C3C3C"/>
              </a:solidFill>
              <a:effectLst/>
              <a:highlight>
                <a:srgbClr val="FFFFFF"/>
              </a:highlight>
              <a:latin typeface="Cuprum"/>
            </a:endParaRPr>
          </a:p>
          <a:p>
            <a:endParaRPr lang="en-US" dirty="0"/>
          </a:p>
        </p:txBody>
      </p:sp>
      <p:pic>
        <p:nvPicPr>
          <p:cNvPr id="5" name="Picture 4">
            <a:extLst>
              <a:ext uri="{FF2B5EF4-FFF2-40B4-BE49-F238E27FC236}">
                <a16:creationId xmlns:a16="http://schemas.microsoft.com/office/drawing/2014/main" id="{884E7974-79DE-2882-829C-DA5E3759C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52" y="294968"/>
            <a:ext cx="4473677" cy="1530657"/>
          </a:xfrm>
          <a:prstGeom prst="rect">
            <a:avLst/>
          </a:prstGeom>
        </p:spPr>
      </p:pic>
    </p:spTree>
    <p:extLst>
      <p:ext uri="{BB962C8B-B14F-4D97-AF65-F5344CB8AC3E}">
        <p14:creationId xmlns:p14="http://schemas.microsoft.com/office/powerpoint/2010/main" val="2582035470"/>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F0C8-59D9-EC66-7EB3-290E66FD1020}"/>
              </a:ext>
            </a:extLst>
          </p:cNvPr>
          <p:cNvSpPr>
            <a:spLocks noGrp="1"/>
          </p:cNvSpPr>
          <p:nvPr>
            <p:ph type="title"/>
          </p:nvPr>
        </p:nvSpPr>
        <p:spPr>
          <a:xfrm>
            <a:off x="1120876" y="365125"/>
            <a:ext cx="6558117" cy="1325563"/>
          </a:xfrm>
        </p:spPr>
        <p:txBody>
          <a:bodyPr/>
          <a:lstStyle/>
          <a:p>
            <a:endParaRPr lang="en-US" dirty="0"/>
          </a:p>
        </p:txBody>
      </p:sp>
      <p:sp>
        <p:nvSpPr>
          <p:cNvPr id="3" name="Content Placeholder 2">
            <a:extLst>
              <a:ext uri="{FF2B5EF4-FFF2-40B4-BE49-F238E27FC236}">
                <a16:creationId xmlns:a16="http://schemas.microsoft.com/office/drawing/2014/main" id="{F4180F37-57CE-2EC9-3086-07E5B98B48E6}"/>
              </a:ext>
            </a:extLst>
          </p:cNvPr>
          <p:cNvSpPr>
            <a:spLocks noGrp="1"/>
          </p:cNvSpPr>
          <p:nvPr>
            <p:ph idx="1"/>
          </p:nvPr>
        </p:nvSpPr>
        <p:spPr>
          <a:xfrm>
            <a:off x="838200" y="2998839"/>
            <a:ext cx="10515600" cy="3178124"/>
          </a:xfrm>
        </p:spPr>
        <p:txBody>
          <a:bodyPr>
            <a:normAutofit lnSpcReduction="10000"/>
          </a:bodyPr>
          <a:lstStyle/>
          <a:p>
            <a:pPr marL="0" indent="0" algn="just">
              <a:buNone/>
            </a:pPr>
            <a:r>
              <a:rPr lang="vi-VN" sz="1800" b="0" i="0" dirty="0">
                <a:solidFill>
                  <a:srgbClr val="000000"/>
                </a:solidFill>
                <a:effectLst/>
                <a:highlight>
                  <a:srgbClr val="FFFFFF"/>
                </a:highlight>
                <a:latin typeface="Times New Roman" panose="02020603050405020304" pitchFamily="18" charset="0"/>
              </a:rPr>
              <a:t>=&gt; Cô nhấn mạnh: Các loại rau này tuy khác nhau vể tên gọi, đặc điểm… nhưng đều gọi chung là 1 số loại rau. Vì chúng thường được dùng để chế biến thức ăn trong bữa cơm hàng ngày, cung cấp các vitamin, chất bổ cần thiết, giúp cơ thể khỏe mạnh, hồng hào, thông minh, học giỏi. vì thế các con nhớ khi ăn cơm c/c phải ăn nhiều các loại rau nhé!</a:t>
            </a:r>
            <a:endParaRPr lang="vi-VN" b="0" i="0" dirty="0">
              <a:solidFill>
                <a:srgbClr val="3C3C3C"/>
              </a:solidFill>
              <a:effectLst/>
              <a:highlight>
                <a:srgbClr val="FFFFFF"/>
              </a:highlight>
              <a:latin typeface="Cuprum"/>
            </a:endParaRPr>
          </a:p>
          <a:p>
            <a:pPr marL="0" indent="0" algn="just">
              <a:buNone/>
            </a:pPr>
            <a:r>
              <a:rPr lang="vi-VN" sz="1800" b="1" i="0" dirty="0">
                <a:solidFill>
                  <a:srgbClr val="000000"/>
                </a:solidFill>
                <a:effectLst/>
                <a:highlight>
                  <a:srgbClr val="FFFFFF"/>
                </a:highlight>
                <a:latin typeface="Times New Roman" panose="02020603050405020304" pitchFamily="18" charset="0"/>
              </a:rPr>
              <a:t>* Hoạt động 3: Trò chơi 1: </a:t>
            </a:r>
            <a:r>
              <a:rPr lang="vi-VN" sz="1800" b="1" i="1" dirty="0">
                <a:solidFill>
                  <a:srgbClr val="000000"/>
                </a:solidFill>
                <a:effectLst/>
                <a:highlight>
                  <a:srgbClr val="FFFFFF"/>
                </a:highlight>
                <a:latin typeface="Cuprum"/>
              </a:rPr>
              <a:t>“Rau gì biến mất”</a:t>
            </a:r>
            <a:endParaRPr lang="vi-VN" b="0" i="0" dirty="0">
              <a:solidFill>
                <a:srgbClr val="3C3C3C"/>
              </a:solidFill>
              <a:effectLst/>
              <a:highlight>
                <a:srgbClr val="FFFFFF"/>
              </a:highlight>
              <a:latin typeface="Cuprum"/>
            </a:endParaRPr>
          </a:p>
          <a:p>
            <a:pPr marL="0" indent="0" algn="just">
              <a:buNone/>
            </a:pPr>
            <a:r>
              <a:rPr lang="vi-VN" sz="1800" b="0" i="0" u="sng" dirty="0">
                <a:solidFill>
                  <a:srgbClr val="000000"/>
                </a:solidFill>
                <a:effectLst/>
                <a:highlight>
                  <a:srgbClr val="FFFFFF"/>
                </a:highlight>
                <a:latin typeface="Times New Roman" panose="02020603050405020304" pitchFamily="18" charset="0"/>
              </a:rPr>
              <a:t>Cách chơi</a:t>
            </a:r>
            <a:r>
              <a:rPr lang="vi-VN" sz="1800" b="0" i="0" dirty="0">
                <a:solidFill>
                  <a:srgbClr val="000000"/>
                </a:solidFill>
                <a:effectLst/>
                <a:highlight>
                  <a:srgbClr val="FFFFFF"/>
                </a:highlight>
                <a:latin typeface="Times New Roman" panose="02020603050405020304" pitchFamily="18" charset="0"/>
              </a:rPr>
              <a:t>: Cô để chung các loại rau, cho trẻ nhắm mắt lại và cô dấu đi 1 hoặc 1 số loại rau, trẻ mở mắt và đoán những loại rau đã biến mất.</a:t>
            </a:r>
            <a:endParaRPr lang="vi-VN" b="0" i="0" dirty="0">
              <a:solidFill>
                <a:srgbClr val="3C3C3C"/>
              </a:solidFill>
              <a:effectLst/>
              <a:highlight>
                <a:srgbClr val="FFFFFF"/>
              </a:highlight>
              <a:latin typeface="Cuprum"/>
            </a:endParaRPr>
          </a:p>
          <a:p>
            <a:pPr marL="0" indent="0" algn="just">
              <a:buNone/>
            </a:pPr>
            <a:r>
              <a:rPr lang="vi-VN" sz="1800" b="0" i="0" dirty="0">
                <a:solidFill>
                  <a:srgbClr val="000000"/>
                </a:solidFill>
                <a:effectLst/>
                <a:highlight>
                  <a:srgbClr val="FFFFFF"/>
                </a:highlight>
                <a:latin typeface="Times New Roman" panose="02020603050405020304" pitchFamily="18" charset="0"/>
              </a:rPr>
              <a:t>- Cho trẻ chơi 2 – 3 lần.</a:t>
            </a:r>
            <a:endParaRPr lang="vi-VN" b="0" i="0" dirty="0">
              <a:solidFill>
                <a:srgbClr val="3C3C3C"/>
              </a:solidFill>
              <a:effectLst/>
              <a:highlight>
                <a:srgbClr val="FFFFFF"/>
              </a:highlight>
              <a:latin typeface="Cuprum"/>
            </a:endParaRPr>
          </a:p>
          <a:p>
            <a:pPr marL="0" indent="0" algn="just">
              <a:buNone/>
            </a:pPr>
            <a:r>
              <a:rPr lang="vi-VN" sz="1800" b="1" i="0" u="sng" dirty="0">
                <a:solidFill>
                  <a:srgbClr val="000000"/>
                </a:solidFill>
                <a:effectLst/>
                <a:highlight>
                  <a:srgbClr val="FFFFFF"/>
                </a:highlight>
                <a:latin typeface="Times New Roman" panose="02020603050405020304" pitchFamily="18" charset="0"/>
              </a:rPr>
              <a:t>IV.KẾT THÚC :</a:t>
            </a:r>
          </a:p>
          <a:p>
            <a:pPr marL="0" indent="0" algn="just">
              <a:buNone/>
            </a:pPr>
            <a:r>
              <a:rPr lang="vi-VN" sz="1800" b="0" i="0" dirty="0">
                <a:solidFill>
                  <a:srgbClr val="000000"/>
                </a:solidFill>
                <a:effectLst/>
                <a:highlight>
                  <a:srgbClr val="FFFFFF"/>
                </a:highlight>
                <a:latin typeface="Times New Roman" panose="02020603050405020304" pitchFamily="18" charset="0"/>
              </a:rPr>
              <a:t>- Cô nhận xét, tuyên dương trẻ</a:t>
            </a:r>
            <a:endParaRPr lang="vi-VN" b="0" i="0" dirty="0">
              <a:solidFill>
                <a:srgbClr val="3C3C3C"/>
              </a:solidFill>
              <a:effectLst/>
              <a:highlight>
                <a:srgbClr val="FFFFFF"/>
              </a:highlight>
              <a:latin typeface="Cuprum"/>
            </a:endParaRPr>
          </a:p>
          <a:p>
            <a:endParaRPr lang="en-US" dirty="0"/>
          </a:p>
        </p:txBody>
      </p:sp>
      <p:pic>
        <p:nvPicPr>
          <p:cNvPr id="5" name="Picture 4">
            <a:extLst>
              <a:ext uri="{FF2B5EF4-FFF2-40B4-BE49-F238E27FC236}">
                <a16:creationId xmlns:a16="http://schemas.microsoft.com/office/drawing/2014/main" id="{11BBB380-0426-F60F-7B5D-AA57C1F1B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65" y="166688"/>
            <a:ext cx="6744928" cy="2301209"/>
          </a:xfrm>
          <a:prstGeom prst="rect">
            <a:avLst/>
          </a:prstGeom>
        </p:spPr>
      </p:pic>
    </p:spTree>
    <p:extLst>
      <p:ext uri="{BB962C8B-B14F-4D97-AF65-F5344CB8AC3E}">
        <p14:creationId xmlns:p14="http://schemas.microsoft.com/office/powerpoint/2010/main" val="3111308902"/>
      </p:ext>
    </p:extLst>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1167</Words>
  <Application>Microsoft Office PowerPoint</Application>
  <PresentationFormat>Widescreen</PresentationFormat>
  <Paragraphs>84</Paragraphs>
  <Slides>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9</vt:i4>
      </vt:variant>
      <vt:variant>
        <vt:lpstr>Custom Shows</vt:lpstr>
      </vt:variant>
      <vt:variant>
        <vt:i4>1</vt:i4>
      </vt:variant>
    </vt:vector>
  </HeadingPairs>
  <TitlesOfParts>
    <vt:vector size="16" baseType="lpstr">
      <vt:lpstr>Arial</vt:lpstr>
      <vt:lpstr>Calibri</vt:lpstr>
      <vt:lpstr>Calibri Light</vt:lpstr>
      <vt:lpstr>Cuprum</vt:lpstr>
      <vt:lpstr>Times New Roman</vt:lpstr>
      <vt:lpstr>Office Theme</vt:lpstr>
      <vt:lpstr>PowerPoint Presentation</vt:lpstr>
      <vt:lpstr>KPKH : TÌM HIỂU MỘT SỐ LOẠI RAU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Bánh ít trần</dc:title>
  <dc:creator>nguyen phuong</dc:creator>
  <cp:lastModifiedBy>nguyen phuong</cp:lastModifiedBy>
  <cp:revision>12</cp:revision>
  <dcterms:created xsi:type="dcterms:W3CDTF">2024-04-22T13:23:21Z</dcterms:created>
  <dcterms:modified xsi:type="dcterms:W3CDTF">2024-04-25T16:21:02Z</dcterms:modified>
</cp:coreProperties>
</file>