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A937C-182A-4FFF-8029-8B0C3D4CFA7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C53C1-9E28-4DC6-82CC-E7CC07E7C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53C1-9E28-4DC6-82CC-E7CC07E7C4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3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3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6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6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904BE-8D4D-4994-9DCF-7189D93C0A3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9248-1258-48B9-8039-788DE182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244"/>
            <a:ext cx="1676400" cy="146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357"/>
            <a:ext cx="1966911" cy="160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129481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SO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SÁNH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KÍCH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THƯỚC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TO 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NHỎ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: 3- 4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Gv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42496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4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_200810310651519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838200"/>
            <a:ext cx="6629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Arial" charset="0"/>
              </a:rPr>
              <a:t>*</a:t>
            </a:r>
            <a:r>
              <a:rPr lang="en-US" sz="3200" b="1" u="sng" dirty="0" err="1" smtClean="0">
                <a:latin typeface="Times New Roman" pitchFamily="18" charset="0"/>
                <a:cs typeface="Arial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Arial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Arial" charset="0"/>
              </a:rPr>
              <a:t> 3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tập</a:t>
            </a:r>
            <a:endParaRPr lang="en-US" sz="3200" b="1" dirty="0" smtClean="0">
              <a:latin typeface="Times New Roman" pitchFamily="18" charset="0"/>
              <a:cs typeface="Arial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Arial" charset="0"/>
              </a:rPr>
              <a:t>+ 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Chọn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cầu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Arial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to,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quát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sửa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en-US" sz="3200" dirty="0" smtClean="0">
                <a:latin typeface="Times New Roman" pitchFamily="18" charset="0"/>
                <a:cs typeface="Arial" charset="0"/>
              </a:rPr>
              <a:t>+ 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chọn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lồng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to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ngược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quát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sửa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)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_200810310651519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1149927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Trò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chơi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Thi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ai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nhanh</a:t>
            </a:r>
            <a:endParaRPr lang="en-US" sz="3600" b="1" dirty="0" smtClean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Cô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chiếu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ảnh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trên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máy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cầu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trẻ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chỉ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gọi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tên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chơi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độ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to-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.(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Khi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trẻ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chơi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cầu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chú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ý,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xét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bạn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chỉ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đúng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độ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to-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3600" dirty="0" smtClean="0">
                <a:latin typeface="VNI-Vari" pitchFamily="2" charset="0"/>
                <a:cs typeface="Arial" charset="0"/>
              </a:rPr>
              <a:t> </a:t>
            </a:r>
            <a:endParaRPr lang="en-US" sz="3600" b="1" dirty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743200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509154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2869"/>
            <a:ext cx="8481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Bé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xem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chén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to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?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chén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3600" dirty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45" y="2021353"/>
            <a:ext cx="56769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957">
            <a:off x="911377" y="3907070"/>
            <a:ext cx="4008438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02040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Bé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ơi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chiếc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lá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to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hơn?chiếc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lá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3600" dirty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 rot="-987387">
            <a:off x="4698711" y="1327839"/>
            <a:ext cx="4066418" cy="5057775"/>
            <a:chOff x="996" y="768"/>
            <a:chExt cx="1272" cy="184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5846">
              <a:off x="1008" y="768"/>
              <a:ext cx="1260" cy="1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5719">
              <a:off x="996" y="1440"/>
              <a:ext cx="1212" cy="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814763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533400"/>
            <a:ext cx="8381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Bé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xem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bông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hoa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to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?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Bông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hoa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3600" dirty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4138613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1081"/>
            <a:ext cx="365760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85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6073" y="2895600"/>
            <a:ext cx="6934200" cy="1417767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CHÚC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CÁC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CON </a:t>
            </a:r>
            <a:r>
              <a:rPr lang="en-US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NGOAN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VÀ </a:t>
            </a:r>
            <a:r>
              <a:rPr lang="en-US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HỌC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GIỎI</a:t>
            </a:r>
            <a:endParaRPr lang="en-US" dirty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_200810310651519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638432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Tx/>
              <a:buAutoNum type="romanUcPeriod"/>
            </a:pPr>
            <a:r>
              <a:rPr lang="en-US" sz="3600" b="1" u="sng" dirty="0" err="1" smtClean="0">
                <a:latin typeface="Times New Roman" pitchFamily="18" charset="0"/>
                <a:cs typeface="Arial" charset="0"/>
              </a:rPr>
              <a:t>Mục</a:t>
            </a:r>
            <a:r>
              <a:rPr lang="en-US" sz="3600" b="1" u="sng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Arial" charset="0"/>
              </a:rPr>
              <a:t>tiêu</a:t>
            </a:r>
            <a:r>
              <a:rPr lang="en-US" sz="3600" b="1" u="sng" dirty="0" smtClean="0">
                <a:latin typeface="Times New Roman" pitchFamily="18" charset="0"/>
                <a:cs typeface="Arial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n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hận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kích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thước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to,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nhỏ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endParaRPr lang="en-US" sz="3600" dirty="0" smtClean="0">
              <a:latin typeface="Times New Roman" pitchFamily="18" charset="0"/>
              <a:cs typeface="Arial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Arial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triển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khả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ý,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ghi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. </a:t>
            </a:r>
          </a:p>
          <a:p>
            <a:r>
              <a:rPr lang="en-US" sz="3600" dirty="0" smtClean="0">
                <a:latin typeface="Times New Roman" pitchFamily="18" charset="0"/>
                <a:cs typeface="Arial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h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ứng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thú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10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21193589">
            <a:off x="498957" y="1603149"/>
            <a:ext cx="6753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II.</a:t>
            </a:r>
            <a:r>
              <a:rPr lang="en-US" sz="3200" b="1" u="sng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u="sng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Chuẩn</a:t>
            </a:r>
            <a:r>
              <a:rPr lang="en-US" sz="3200" b="1" u="sng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u="sng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bị</a:t>
            </a:r>
            <a:r>
              <a:rPr lang="en-US" sz="3200" b="1" u="sng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3200" dirty="0" smtClean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  <a:p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   -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Cô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: 2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quả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bóng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, 2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cái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chén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, 2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cái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rổ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                                    (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độ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to -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    +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chơi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to -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đặt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xung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      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quanh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Máy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vi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Trò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chơi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: “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Thi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ai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nhanh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”.</a:t>
            </a:r>
          </a:p>
          <a:p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Trẻ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Rô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̉,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hộp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độ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to,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) </a:t>
            </a:r>
            <a:endParaRPr lang="en-US" sz="3200" dirty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1066800"/>
            <a:ext cx="7585364" cy="43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5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90" y="3124200"/>
            <a:ext cx="344025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ết quả hình ảnh cho hinh anh qua bong 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2209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527761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Arial" charset="0"/>
              </a:rPr>
              <a:t>* </a:t>
            </a:r>
            <a:r>
              <a:rPr lang="en-US" sz="2800" b="1" u="sng" dirty="0" err="1" smtClean="0">
                <a:latin typeface="Times New Roman" pitchFamily="18" charset="0"/>
                <a:cs typeface="Arial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Arial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Arial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Arial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to - </a:t>
            </a:r>
            <a:r>
              <a:rPr lang="en-US" sz="2800" b="1" dirty="0" err="1" smtClean="0">
                <a:latin typeface="Times New Roman" pitchFamily="18" charset="0"/>
                <a:cs typeface="Arial" charset="0"/>
              </a:rPr>
              <a:t>nhỏ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Arial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đố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Arial" charset="0"/>
              </a:rPr>
              <a:t>+ 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Arial" charset="0"/>
              </a:rPr>
              <a:t>- Theo con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nào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  (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) </a:t>
            </a:r>
          </a:p>
          <a:p>
            <a:r>
              <a:rPr lang="en-US" sz="2800" dirty="0" smtClean="0">
                <a:latin typeface="Times New Roman" pitchFamily="18" charset="0"/>
                <a:cs typeface="Arial" charset="0"/>
              </a:rPr>
              <a:t>- Cho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Arial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Arial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). </a:t>
            </a:r>
            <a:endParaRPr lang="en-US" sz="28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Tương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tự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cô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cầu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trẻ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lên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chọn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giúp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cô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1cái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rô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̉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to,1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cái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rô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̉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quan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sát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xét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 - Cho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tre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̉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nói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đồng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thanh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: “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Rổ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đỏ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;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Rổ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xanh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to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.”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203749"/>
            <a:ext cx="4890655" cy="36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8" y="3581400"/>
            <a:ext cx="298565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192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lồng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rô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xét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to,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rô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̉. (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thanh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Rô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rô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xanh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;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rô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xanh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to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rô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  <a:p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lồng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ngược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rổ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? Cho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xét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.(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Rổ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xanh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lồng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rổ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rổ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xanh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rổ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).</a:t>
            </a:r>
            <a:endParaRPr lang="en-US" sz="3600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457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bóng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bỏ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rổ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bóng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to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bỏ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rổ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to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19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89095" y="2081818"/>
            <a:ext cx="3962400" cy="4261378"/>
            <a:chOff x="2880" y="431"/>
            <a:chExt cx="2016" cy="2301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 rot="2137376">
              <a:off x="3936" y="431"/>
              <a:ext cx="498" cy="625"/>
            </a:xfrm>
            <a:custGeom>
              <a:avLst/>
              <a:gdLst>
                <a:gd name="T0" fmla="*/ 53 w 498"/>
                <a:gd name="T1" fmla="*/ 538 h 625"/>
                <a:gd name="T2" fmla="*/ 77 w 498"/>
                <a:gd name="T3" fmla="*/ 286 h 625"/>
                <a:gd name="T4" fmla="*/ 140 w 498"/>
                <a:gd name="T5" fmla="*/ 207 h 625"/>
                <a:gd name="T6" fmla="*/ 187 w 498"/>
                <a:gd name="T7" fmla="*/ 175 h 625"/>
                <a:gd name="T8" fmla="*/ 211 w 498"/>
                <a:gd name="T9" fmla="*/ 160 h 625"/>
                <a:gd name="T10" fmla="*/ 226 w 498"/>
                <a:gd name="T11" fmla="*/ 128 h 625"/>
                <a:gd name="T12" fmla="*/ 274 w 498"/>
                <a:gd name="T13" fmla="*/ 112 h 625"/>
                <a:gd name="T14" fmla="*/ 369 w 498"/>
                <a:gd name="T15" fmla="*/ 65 h 625"/>
                <a:gd name="T16" fmla="*/ 463 w 498"/>
                <a:gd name="T17" fmla="*/ 18 h 625"/>
                <a:gd name="T18" fmla="*/ 495 w 498"/>
                <a:gd name="T19" fmla="*/ 2 h 625"/>
                <a:gd name="T20" fmla="*/ 471 w 498"/>
                <a:gd name="T21" fmla="*/ 57 h 625"/>
                <a:gd name="T22" fmla="*/ 416 w 498"/>
                <a:gd name="T23" fmla="*/ 302 h 625"/>
                <a:gd name="T24" fmla="*/ 369 w 498"/>
                <a:gd name="T25" fmla="*/ 420 h 625"/>
                <a:gd name="T26" fmla="*/ 124 w 498"/>
                <a:gd name="T27" fmla="*/ 625 h 625"/>
                <a:gd name="T28" fmla="*/ 53 w 498"/>
                <a:gd name="T29" fmla="*/ 388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625">
                  <a:moveTo>
                    <a:pt x="53" y="538"/>
                  </a:moveTo>
                  <a:cubicBezTo>
                    <a:pt x="62" y="316"/>
                    <a:pt x="39" y="398"/>
                    <a:pt x="77" y="286"/>
                  </a:cubicBezTo>
                  <a:cubicBezTo>
                    <a:pt x="80" y="277"/>
                    <a:pt x="131" y="214"/>
                    <a:pt x="140" y="207"/>
                  </a:cubicBezTo>
                  <a:cubicBezTo>
                    <a:pt x="155" y="195"/>
                    <a:pt x="171" y="185"/>
                    <a:pt x="187" y="175"/>
                  </a:cubicBezTo>
                  <a:cubicBezTo>
                    <a:pt x="195" y="170"/>
                    <a:pt x="211" y="160"/>
                    <a:pt x="211" y="160"/>
                  </a:cubicBezTo>
                  <a:cubicBezTo>
                    <a:pt x="216" y="149"/>
                    <a:pt x="217" y="135"/>
                    <a:pt x="226" y="128"/>
                  </a:cubicBezTo>
                  <a:cubicBezTo>
                    <a:pt x="239" y="118"/>
                    <a:pt x="258" y="117"/>
                    <a:pt x="274" y="112"/>
                  </a:cubicBezTo>
                  <a:cubicBezTo>
                    <a:pt x="310" y="100"/>
                    <a:pt x="331" y="74"/>
                    <a:pt x="369" y="65"/>
                  </a:cubicBezTo>
                  <a:cubicBezTo>
                    <a:pt x="498" y="0"/>
                    <a:pt x="384" y="57"/>
                    <a:pt x="463" y="18"/>
                  </a:cubicBezTo>
                  <a:cubicBezTo>
                    <a:pt x="474" y="13"/>
                    <a:pt x="495" y="2"/>
                    <a:pt x="495" y="2"/>
                  </a:cubicBezTo>
                  <a:cubicBezTo>
                    <a:pt x="489" y="21"/>
                    <a:pt x="477" y="38"/>
                    <a:pt x="471" y="57"/>
                  </a:cubicBezTo>
                  <a:cubicBezTo>
                    <a:pt x="447" y="136"/>
                    <a:pt x="464" y="230"/>
                    <a:pt x="416" y="302"/>
                  </a:cubicBezTo>
                  <a:cubicBezTo>
                    <a:pt x="403" y="355"/>
                    <a:pt x="404" y="383"/>
                    <a:pt x="369" y="420"/>
                  </a:cubicBezTo>
                  <a:cubicBezTo>
                    <a:pt x="341" y="532"/>
                    <a:pt x="215" y="578"/>
                    <a:pt x="124" y="625"/>
                  </a:cubicBezTo>
                  <a:cubicBezTo>
                    <a:pt x="0" y="589"/>
                    <a:pt x="53" y="555"/>
                    <a:pt x="53" y="388"/>
                  </a:cubicBezTo>
                </a:path>
              </a:pathLst>
            </a:custGeom>
            <a:gradFill rotWithShape="1">
              <a:gsLst>
                <a:gs pos="0">
                  <a:srgbClr val="669900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3800" y="543"/>
              <a:ext cx="244" cy="387"/>
            </a:xfrm>
            <a:custGeom>
              <a:avLst/>
              <a:gdLst>
                <a:gd name="T0" fmla="*/ 15 w 244"/>
                <a:gd name="T1" fmla="*/ 387 h 387"/>
                <a:gd name="T2" fmla="*/ 39 w 244"/>
                <a:gd name="T3" fmla="*/ 269 h 387"/>
                <a:gd name="T4" fmla="*/ 47 w 244"/>
                <a:gd name="T5" fmla="*/ 142 h 387"/>
                <a:gd name="T6" fmla="*/ 62 w 244"/>
                <a:gd name="T7" fmla="*/ 0 h 387"/>
                <a:gd name="T8" fmla="*/ 244 w 244"/>
                <a:gd name="T9" fmla="*/ 24 h 387"/>
                <a:gd name="T10" fmla="*/ 165 w 244"/>
                <a:gd name="T11" fmla="*/ 127 h 387"/>
                <a:gd name="T12" fmla="*/ 149 w 244"/>
                <a:gd name="T13" fmla="*/ 150 h 387"/>
                <a:gd name="T14" fmla="*/ 102 w 244"/>
                <a:gd name="T15" fmla="*/ 292 h 387"/>
                <a:gd name="T16" fmla="*/ 54 w 244"/>
                <a:gd name="T17" fmla="*/ 387 h 387"/>
                <a:gd name="T18" fmla="*/ 15 w 244"/>
                <a:gd name="T1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387">
                  <a:moveTo>
                    <a:pt x="15" y="387"/>
                  </a:moveTo>
                  <a:cubicBezTo>
                    <a:pt x="0" y="343"/>
                    <a:pt x="28" y="312"/>
                    <a:pt x="39" y="269"/>
                  </a:cubicBezTo>
                  <a:cubicBezTo>
                    <a:pt x="42" y="227"/>
                    <a:pt x="43" y="184"/>
                    <a:pt x="47" y="142"/>
                  </a:cubicBezTo>
                  <a:cubicBezTo>
                    <a:pt x="51" y="95"/>
                    <a:pt x="62" y="0"/>
                    <a:pt x="62" y="0"/>
                  </a:cubicBezTo>
                  <a:cubicBezTo>
                    <a:pt x="120" y="19"/>
                    <a:pt x="183" y="19"/>
                    <a:pt x="244" y="24"/>
                  </a:cubicBezTo>
                  <a:cubicBezTo>
                    <a:pt x="220" y="60"/>
                    <a:pt x="191" y="90"/>
                    <a:pt x="165" y="127"/>
                  </a:cubicBezTo>
                  <a:cubicBezTo>
                    <a:pt x="160" y="135"/>
                    <a:pt x="149" y="150"/>
                    <a:pt x="149" y="150"/>
                  </a:cubicBezTo>
                  <a:cubicBezTo>
                    <a:pt x="136" y="201"/>
                    <a:pt x="119" y="242"/>
                    <a:pt x="102" y="292"/>
                  </a:cubicBezTo>
                  <a:cubicBezTo>
                    <a:pt x="89" y="332"/>
                    <a:pt x="91" y="362"/>
                    <a:pt x="54" y="387"/>
                  </a:cubicBezTo>
                  <a:cubicBezTo>
                    <a:pt x="10" y="369"/>
                    <a:pt x="15" y="357"/>
                    <a:pt x="15" y="38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024" y="766"/>
              <a:ext cx="1854" cy="1966"/>
              <a:chOff x="2850" y="1257"/>
              <a:chExt cx="1326" cy="1335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gray">
              <a:xfrm>
                <a:off x="3129" y="2372"/>
                <a:ext cx="1047" cy="220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en-US"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2850" y="1335"/>
                <a:ext cx="1248" cy="111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2850" y="1342"/>
                <a:ext cx="1190" cy="1066"/>
              </a:xfrm>
              <a:prstGeom prst="ellipse">
                <a:avLst/>
              </a:prstGeom>
              <a:solidFill>
                <a:srgbClr val="FF9900">
                  <a:alpha val="85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2898" y="1403"/>
                <a:ext cx="1076" cy="963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latin typeface="VNI-Vari" pitchFamily="2" charset="0"/>
                  <a:cs typeface="Arial" charset="0"/>
                </a:endParaRPr>
              </a:p>
            </p:txBody>
          </p:sp>
          <p:pic>
            <p:nvPicPr>
              <p:cNvPr id="11" name="Picture 1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898" y="1257"/>
                <a:ext cx="790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80" y="1008"/>
              <a:ext cx="2016" cy="163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61592" y="2852627"/>
            <a:ext cx="2416175" cy="3214689"/>
            <a:chOff x="1104" y="1680"/>
            <a:chExt cx="1522" cy="202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 rot="2137376">
              <a:off x="1920" y="1680"/>
              <a:ext cx="402" cy="529"/>
            </a:xfrm>
            <a:custGeom>
              <a:avLst/>
              <a:gdLst>
                <a:gd name="T0" fmla="*/ 53 w 498"/>
                <a:gd name="T1" fmla="*/ 538 h 625"/>
                <a:gd name="T2" fmla="*/ 77 w 498"/>
                <a:gd name="T3" fmla="*/ 286 h 625"/>
                <a:gd name="T4" fmla="*/ 140 w 498"/>
                <a:gd name="T5" fmla="*/ 207 h 625"/>
                <a:gd name="T6" fmla="*/ 187 w 498"/>
                <a:gd name="T7" fmla="*/ 175 h 625"/>
                <a:gd name="T8" fmla="*/ 211 w 498"/>
                <a:gd name="T9" fmla="*/ 160 h 625"/>
                <a:gd name="T10" fmla="*/ 226 w 498"/>
                <a:gd name="T11" fmla="*/ 128 h 625"/>
                <a:gd name="T12" fmla="*/ 274 w 498"/>
                <a:gd name="T13" fmla="*/ 112 h 625"/>
                <a:gd name="T14" fmla="*/ 369 w 498"/>
                <a:gd name="T15" fmla="*/ 65 h 625"/>
                <a:gd name="T16" fmla="*/ 463 w 498"/>
                <a:gd name="T17" fmla="*/ 18 h 625"/>
                <a:gd name="T18" fmla="*/ 495 w 498"/>
                <a:gd name="T19" fmla="*/ 2 h 625"/>
                <a:gd name="T20" fmla="*/ 471 w 498"/>
                <a:gd name="T21" fmla="*/ 57 h 625"/>
                <a:gd name="T22" fmla="*/ 416 w 498"/>
                <a:gd name="T23" fmla="*/ 302 h 625"/>
                <a:gd name="T24" fmla="*/ 369 w 498"/>
                <a:gd name="T25" fmla="*/ 420 h 625"/>
                <a:gd name="T26" fmla="*/ 124 w 498"/>
                <a:gd name="T27" fmla="*/ 625 h 625"/>
                <a:gd name="T28" fmla="*/ 53 w 498"/>
                <a:gd name="T29" fmla="*/ 388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625">
                  <a:moveTo>
                    <a:pt x="53" y="538"/>
                  </a:moveTo>
                  <a:cubicBezTo>
                    <a:pt x="62" y="316"/>
                    <a:pt x="39" y="398"/>
                    <a:pt x="77" y="286"/>
                  </a:cubicBezTo>
                  <a:cubicBezTo>
                    <a:pt x="80" y="277"/>
                    <a:pt x="131" y="214"/>
                    <a:pt x="140" y="207"/>
                  </a:cubicBezTo>
                  <a:cubicBezTo>
                    <a:pt x="155" y="195"/>
                    <a:pt x="171" y="185"/>
                    <a:pt x="187" y="175"/>
                  </a:cubicBezTo>
                  <a:cubicBezTo>
                    <a:pt x="195" y="170"/>
                    <a:pt x="211" y="160"/>
                    <a:pt x="211" y="160"/>
                  </a:cubicBezTo>
                  <a:cubicBezTo>
                    <a:pt x="216" y="149"/>
                    <a:pt x="217" y="135"/>
                    <a:pt x="226" y="128"/>
                  </a:cubicBezTo>
                  <a:cubicBezTo>
                    <a:pt x="239" y="118"/>
                    <a:pt x="258" y="117"/>
                    <a:pt x="274" y="112"/>
                  </a:cubicBezTo>
                  <a:cubicBezTo>
                    <a:pt x="310" y="100"/>
                    <a:pt x="331" y="74"/>
                    <a:pt x="369" y="65"/>
                  </a:cubicBezTo>
                  <a:cubicBezTo>
                    <a:pt x="498" y="0"/>
                    <a:pt x="384" y="57"/>
                    <a:pt x="463" y="18"/>
                  </a:cubicBezTo>
                  <a:cubicBezTo>
                    <a:pt x="474" y="13"/>
                    <a:pt x="495" y="2"/>
                    <a:pt x="495" y="2"/>
                  </a:cubicBezTo>
                  <a:cubicBezTo>
                    <a:pt x="489" y="21"/>
                    <a:pt x="477" y="38"/>
                    <a:pt x="471" y="57"/>
                  </a:cubicBezTo>
                  <a:cubicBezTo>
                    <a:pt x="447" y="136"/>
                    <a:pt x="464" y="230"/>
                    <a:pt x="416" y="302"/>
                  </a:cubicBezTo>
                  <a:cubicBezTo>
                    <a:pt x="403" y="355"/>
                    <a:pt x="404" y="383"/>
                    <a:pt x="369" y="420"/>
                  </a:cubicBezTo>
                  <a:cubicBezTo>
                    <a:pt x="341" y="532"/>
                    <a:pt x="215" y="578"/>
                    <a:pt x="124" y="625"/>
                  </a:cubicBezTo>
                  <a:cubicBezTo>
                    <a:pt x="0" y="589"/>
                    <a:pt x="53" y="555"/>
                    <a:pt x="53" y="388"/>
                  </a:cubicBezTo>
                </a:path>
              </a:pathLst>
            </a:custGeom>
            <a:gradFill rotWithShape="1">
              <a:gsLst>
                <a:gs pos="0">
                  <a:srgbClr val="669900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104" y="2064"/>
              <a:ext cx="1522" cy="1641"/>
              <a:chOff x="1170" y="1479"/>
              <a:chExt cx="973" cy="1113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gray">
              <a:xfrm>
                <a:off x="1266" y="2400"/>
                <a:ext cx="816" cy="19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en-US"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1170" y="1479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57255"/>
                      <a:invGamma/>
                    </a:scheme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gray">
              <a:xfrm>
                <a:off x="1191" y="1502"/>
                <a:ext cx="928" cy="929"/>
              </a:xfrm>
              <a:prstGeom prst="ellipse">
                <a:avLst/>
              </a:prstGeom>
              <a:solidFill>
                <a:srgbClr val="669900">
                  <a:alpha val="85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gray">
              <a:xfrm>
                <a:off x="1227" y="1536"/>
                <a:ext cx="839" cy="839"/>
              </a:xfrm>
              <a:prstGeom prst="ellipse">
                <a:avLst/>
              </a:pr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latin typeface="VNI-Vari" pitchFamily="2" charset="0"/>
                  <a:cs typeface="Arial" charset="0"/>
                </a:endParaRPr>
              </a:p>
            </p:txBody>
          </p:sp>
          <p:pic>
            <p:nvPicPr>
              <p:cNvPr id="20" name="Picture 1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1" y="1536"/>
                <a:ext cx="616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784" y="1696"/>
              <a:ext cx="244" cy="387"/>
            </a:xfrm>
            <a:custGeom>
              <a:avLst/>
              <a:gdLst>
                <a:gd name="T0" fmla="*/ 15 w 244"/>
                <a:gd name="T1" fmla="*/ 387 h 387"/>
                <a:gd name="T2" fmla="*/ 39 w 244"/>
                <a:gd name="T3" fmla="*/ 269 h 387"/>
                <a:gd name="T4" fmla="*/ 47 w 244"/>
                <a:gd name="T5" fmla="*/ 142 h 387"/>
                <a:gd name="T6" fmla="*/ 62 w 244"/>
                <a:gd name="T7" fmla="*/ 0 h 387"/>
                <a:gd name="T8" fmla="*/ 244 w 244"/>
                <a:gd name="T9" fmla="*/ 24 h 387"/>
                <a:gd name="T10" fmla="*/ 165 w 244"/>
                <a:gd name="T11" fmla="*/ 127 h 387"/>
                <a:gd name="T12" fmla="*/ 149 w 244"/>
                <a:gd name="T13" fmla="*/ 150 h 387"/>
                <a:gd name="T14" fmla="*/ 102 w 244"/>
                <a:gd name="T15" fmla="*/ 292 h 387"/>
                <a:gd name="T16" fmla="*/ 54 w 244"/>
                <a:gd name="T17" fmla="*/ 387 h 387"/>
                <a:gd name="T18" fmla="*/ 15 w 244"/>
                <a:gd name="T1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387">
                  <a:moveTo>
                    <a:pt x="15" y="387"/>
                  </a:moveTo>
                  <a:cubicBezTo>
                    <a:pt x="0" y="343"/>
                    <a:pt x="28" y="312"/>
                    <a:pt x="39" y="269"/>
                  </a:cubicBezTo>
                  <a:cubicBezTo>
                    <a:pt x="42" y="227"/>
                    <a:pt x="43" y="184"/>
                    <a:pt x="47" y="142"/>
                  </a:cubicBezTo>
                  <a:cubicBezTo>
                    <a:pt x="51" y="95"/>
                    <a:pt x="62" y="0"/>
                    <a:pt x="62" y="0"/>
                  </a:cubicBezTo>
                  <a:cubicBezTo>
                    <a:pt x="120" y="19"/>
                    <a:pt x="183" y="19"/>
                    <a:pt x="244" y="24"/>
                  </a:cubicBezTo>
                  <a:cubicBezTo>
                    <a:pt x="220" y="60"/>
                    <a:pt x="191" y="90"/>
                    <a:pt x="165" y="127"/>
                  </a:cubicBezTo>
                  <a:cubicBezTo>
                    <a:pt x="160" y="135"/>
                    <a:pt x="149" y="150"/>
                    <a:pt x="149" y="150"/>
                  </a:cubicBezTo>
                  <a:cubicBezTo>
                    <a:pt x="136" y="201"/>
                    <a:pt x="119" y="242"/>
                    <a:pt x="102" y="292"/>
                  </a:cubicBezTo>
                  <a:cubicBezTo>
                    <a:pt x="89" y="332"/>
                    <a:pt x="91" y="362"/>
                    <a:pt x="54" y="387"/>
                  </a:cubicBezTo>
                  <a:cubicBezTo>
                    <a:pt x="10" y="369"/>
                    <a:pt x="15" y="357"/>
                    <a:pt x="15" y="38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28102" y="457200"/>
            <a:ext cx="7330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cầu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trẻ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lên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chỉ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cho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cô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quả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cam to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quả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cam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quan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sát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xét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đúng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sai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...)</a:t>
            </a:r>
            <a:endParaRPr lang="en-US" sz="3600" dirty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583</Words>
  <Application>Microsoft Office PowerPoint</Application>
  <PresentationFormat>On-screen Show (4:3)</PresentationFormat>
  <Paragraphs>41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2020-10-31T09:07:32Z</dcterms:created>
  <dcterms:modified xsi:type="dcterms:W3CDTF">2024-04-07T15:20:52Z</dcterms:modified>
</cp:coreProperties>
</file>