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9" r:id="rId1"/>
  </p:sldMasterIdLst>
  <p:notesMasterIdLst>
    <p:notesMasterId r:id="rId61"/>
  </p:notesMasterIdLst>
  <p:handoutMasterIdLst>
    <p:handoutMasterId r:id="rId62"/>
  </p:handoutMasterIdLst>
  <p:sldIdLst>
    <p:sldId id="256" r:id="rId2"/>
    <p:sldId id="809" r:id="rId3"/>
    <p:sldId id="695" r:id="rId4"/>
    <p:sldId id="821" r:id="rId5"/>
    <p:sldId id="812" r:id="rId6"/>
    <p:sldId id="807" r:id="rId7"/>
    <p:sldId id="719" r:id="rId8"/>
    <p:sldId id="718" r:id="rId9"/>
    <p:sldId id="813" r:id="rId10"/>
    <p:sldId id="721" r:id="rId11"/>
    <p:sldId id="722" r:id="rId12"/>
    <p:sldId id="715" r:id="rId13"/>
    <p:sldId id="708" r:id="rId14"/>
    <p:sldId id="704" r:id="rId15"/>
    <p:sldId id="712" r:id="rId16"/>
    <p:sldId id="713" r:id="rId17"/>
    <p:sldId id="729" r:id="rId18"/>
    <p:sldId id="731" r:id="rId19"/>
    <p:sldId id="732" r:id="rId20"/>
    <p:sldId id="734" r:id="rId21"/>
    <p:sldId id="736" r:id="rId22"/>
    <p:sldId id="737" r:id="rId23"/>
    <p:sldId id="738" r:id="rId24"/>
    <p:sldId id="739" r:id="rId25"/>
    <p:sldId id="740" r:id="rId26"/>
    <p:sldId id="741" r:id="rId27"/>
    <p:sldId id="836" r:id="rId28"/>
    <p:sldId id="837" r:id="rId29"/>
    <p:sldId id="814" r:id="rId30"/>
    <p:sldId id="305" r:id="rId31"/>
    <p:sldId id="317" r:id="rId32"/>
    <p:sldId id="817" r:id="rId33"/>
    <p:sldId id="806" r:id="rId34"/>
    <p:sldId id="816" r:id="rId35"/>
    <p:sldId id="818" r:id="rId36"/>
    <p:sldId id="819" r:id="rId37"/>
    <p:sldId id="820" r:id="rId38"/>
    <p:sldId id="830" r:id="rId39"/>
    <p:sldId id="824" r:id="rId40"/>
    <p:sldId id="825" r:id="rId41"/>
    <p:sldId id="826" r:id="rId42"/>
    <p:sldId id="827" r:id="rId43"/>
    <p:sldId id="840" r:id="rId44"/>
    <p:sldId id="828" r:id="rId45"/>
    <p:sldId id="829" r:id="rId46"/>
    <p:sldId id="832" r:id="rId47"/>
    <p:sldId id="811" r:id="rId48"/>
    <p:sldId id="648" r:id="rId49"/>
    <p:sldId id="794" r:id="rId50"/>
    <p:sldId id="291" r:id="rId51"/>
    <p:sldId id="796" r:id="rId52"/>
    <p:sldId id="797" r:id="rId53"/>
    <p:sldId id="636" r:id="rId54"/>
    <p:sldId id="800" r:id="rId55"/>
    <p:sldId id="805" r:id="rId56"/>
    <p:sldId id="801" r:id="rId57"/>
    <p:sldId id="815" r:id="rId58"/>
    <p:sldId id="834" r:id="rId59"/>
    <p:sldId id="271" r:id="rId60"/>
  </p:sldIdLst>
  <p:sldSz cx="18288000" cy="10287000"/>
  <p:notesSz cx="6797675" cy="9926638"/>
  <p:embeddedFontLst>
    <p:embeddedFont>
      <p:font typeface="Tahoma" panose="020B0604030504040204" pitchFamily="34" charset="0"/>
      <p:regular r:id="rId63"/>
      <p:bold r:id="rId64"/>
    </p:embeddedFont>
    <p:embeddedFont>
      <p:font typeface="Tw Cen MT" panose="020B0602020104020603" pitchFamily="34" charset="0"/>
      <p:regular r:id="rId65"/>
      <p:bold r:id="rId66"/>
      <p:italic r:id="rId67"/>
      <p:boldItalic r:id="rId68"/>
    </p:embeddedFont>
    <p:embeddedFont>
      <p:font typeface="Tw Cen MT Condensed" panose="020B0606020104020203" pitchFamily="34" charset="0"/>
      <p:regular r:id="rId69"/>
      <p:bold r:id="rId70"/>
    </p:embeddedFont>
    <p:embeddedFont>
      <p:font typeface="Wingdings 3" panose="05040102010807070707" pitchFamily="18" charset="2"/>
      <p:regular r:id="rId7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47C79-6876-4C55-AB7A-6BFB685ACFF8}" v="5121" dt="2024-06-19T08:43:18.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97" autoAdjust="0"/>
    <p:restoredTop sz="94622" autoAdjust="0"/>
  </p:normalViewPr>
  <p:slideViewPr>
    <p:cSldViewPr>
      <p:cViewPr varScale="1">
        <p:scale>
          <a:sx n="43" d="100"/>
          <a:sy n="43" d="100"/>
        </p:scale>
        <p:origin x="5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3F48A-50C5-4BD5-AA94-AE89FF21F73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A47F2A8-8813-4825-9A65-9834E003E136}">
      <dgm:prSet custT="1"/>
      <dgm:spPr/>
      <dgm:t>
        <a:bodyPr/>
        <a:lstStyle/>
        <a:p>
          <a:pPr rtl="0"/>
          <a:r>
            <a:rPr lang="en-US" sz="5000">
              <a:latin typeface="Arial" panose="020B0604020202020204" pitchFamily="34" charset="0"/>
              <a:cs typeface="Arial" panose="020B0604020202020204" pitchFamily="34" charset="0"/>
            </a:rPr>
            <a:t>Nhu cầu năng lượng tại trường của trẻ/ngày:</a:t>
          </a:r>
        </a:p>
        <a:p>
          <a:pPr rtl="0"/>
          <a:r>
            <a:rPr lang="en-US" sz="5000">
              <a:latin typeface="Arial" panose="020B0604020202020204" pitchFamily="34" charset="0"/>
              <a:cs typeface="Arial" panose="020B0604020202020204" pitchFamily="34" charset="0"/>
            </a:rPr>
            <a:t>+ Nhà trẻ: Từ 60-70 Kcal/ ngày.</a:t>
          </a:r>
        </a:p>
        <a:p>
          <a:pPr rtl="0"/>
          <a:r>
            <a:rPr lang="en-US" sz="5000">
              <a:latin typeface="Arial" panose="020B0604020202020204" pitchFamily="34" charset="0"/>
              <a:cs typeface="Arial" panose="020B0604020202020204" pitchFamily="34" charset="0"/>
            </a:rPr>
            <a:t>+ Mẫu giáo: Từ 55-60 Kcal/ ngày.</a:t>
          </a:r>
        </a:p>
      </dgm:t>
    </dgm:pt>
    <dgm:pt modelId="{3DC0A413-3F57-4BCF-AA9D-6A7C9DD715F4}" type="parTrans" cxnId="{00287BE4-B5E8-40D5-A466-C849D9547086}">
      <dgm:prSet/>
      <dgm:spPr/>
      <dgm:t>
        <a:bodyPr/>
        <a:lstStyle/>
        <a:p>
          <a:endParaRPr lang="en-US"/>
        </a:p>
      </dgm:t>
    </dgm:pt>
    <dgm:pt modelId="{55726606-B859-496F-8427-6190BEF47A5D}" type="sibTrans" cxnId="{00287BE4-B5E8-40D5-A466-C849D9547086}">
      <dgm:prSet/>
      <dgm:spPr/>
      <dgm:t>
        <a:bodyPr/>
        <a:lstStyle/>
        <a:p>
          <a:endParaRPr lang="en-US"/>
        </a:p>
      </dgm:t>
    </dgm:pt>
    <dgm:pt modelId="{163E5BD1-ACA7-4A62-9C92-7F1D47F37D42}">
      <dgm:prSet custT="1"/>
      <dgm:spPr/>
      <dgm:t>
        <a:bodyPr/>
        <a:lstStyle/>
        <a:p>
          <a:pPr rtl="0"/>
          <a:r>
            <a:rPr lang="en-US" sz="5000">
              <a:latin typeface="Arial" panose="020B0604020202020204" pitchFamily="34" charset="0"/>
              <a:cs typeface="Arial" panose="020B0604020202020204" pitchFamily="34" charset="0"/>
            </a:rPr>
            <a:t>Xây dựng chế độ ăn, khẩu phần dinh dưỡng </a:t>
          </a:r>
        </a:p>
        <a:p>
          <a:pPr rtl="0"/>
          <a:r>
            <a:rPr lang="en-US" sz="5000">
              <a:latin typeface="Arial" panose="020B0604020202020204" pitchFamily="34" charset="0"/>
              <a:cs typeface="Arial" panose="020B0604020202020204" pitchFamily="34" charset="0"/>
            </a:rPr>
            <a:t>phù hợp với độ tuổi.</a:t>
          </a:r>
        </a:p>
      </dgm:t>
    </dgm:pt>
    <dgm:pt modelId="{7AF294F6-89E9-4C83-8497-AC205A2250A6}" type="sibTrans" cxnId="{1B98E379-3C68-4C08-A5C4-BC561151C3D5}">
      <dgm:prSet/>
      <dgm:spPr/>
      <dgm:t>
        <a:bodyPr/>
        <a:lstStyle/>
        <a:p>
          <a:endParaRPr lang="en-US"/>
        </a:p>
      </dgm:t>
    </dgm:pt>
    <dgm:pt modelId="{1D829519-B9B5-4313-9A81-E83DA65D14C0}" type="parTrans" cxnId="{1B98E379-3C68-4C08-A5C4-BC561151C3D5}">
      <dgm:prSet/>
      <dgm:spPr/>
      <dgm:t>
        <a:bodyPr/>
        <a:lstStyle/>
        <a:p>
          <a:endParaRPr lang="en-US"/>
        </a:p>
      </dgm:t>
    </dgm:pt>
    <dgm:pt modelId="{340447CC-0625-4883-B526-DB0ABB0D3F00}" type="pres">
      <dgm:prSet presAssocID="{4023F48A-50C5-4BD5-AA94-AE89FF21F736}" presName="linearFlow" presStyleCnt="0">
        <dgm:presLayoutVars>
          <dgm:dir/>
          <dgm:resizeHandles val="exact"/>
        </dgm:presLayoutVars>
      </dgm:prSet>
      <dgm:spPr/>
    </dgm:pt>
    <dgm:pt modelId="{6515497C-AD3D-4C22-92A4-D9A6264822B6}" type="pres">
      <dgm:prSet presAssocID="{163E5BD1-ACA7-4A62-9C92-7F1D47F37D42}" presName="composite" presStyleCnt="0"/>
      <dgm:spPr/>
    </dgm:pt>
    <dgm:pt modelId="{455AF5EA-541E-4F37-BFFF-D06327C64799}" type="pres">
      <dgm:prSet presAssocID="{163E5BD1-ACA7-4A62-9C92-7F1D47F37D42}" presName="imgShp" presStyleLbl="fgImgPlace1" presStyleIdx="0" presStyleCnt="2" custFlipVert="1" custFlipHor="1" custScaleX="20936" custScaleY="22256" custLinFactX="-56036" custLinFactNeighborX="-100000" custLinFactNeighborY="-2082"/>
      <dgm:spPr/>
    </dgm:pt>
    <dgm:pt modelId="{FCFD7CC4-D255-4FF3-B5BE-63FDEB62FB5E}" type="pres">
      <dgm:prSet presAssocID="{163E5BD1-ACA7-4A62-9C92-7F1D47F37D42}" presName="txShp" presStyleLbl="node1" presStyleIdx="0" presStyleCnt="2" custScaleX="150376" custScaleY="115514" custLinFactNeighborX="0" custLinFactNeighborY="-3832">
        <dgm:presLayoutVars>
          <dgm:bulletEnabled val="1"/>
        </dgm:presLayoutVars>
      </dgm:prSet>
      <dgm:spPr/>
    </dgm:pt>
    <dgm:pt modelId="{933F5BCC-2FFB-4ACC-B1B4-A8C7769966EF}" type="pres">
      <dgm:prSet presAssocID="{7AF294F6-89E9-4C83-8497-AC205A2250A6}" presName="spacing" presStyleCnt="0"/>
      <dgm:spPr/>
    </dgm:pt>
    <dgm:pt modelId="{DC0B57A4-FF13-4D83-A0DC-6479E2E1923C}" type="pres">
      <dgm:prSet presAssocID="{FA47F2A8-8813-4825-9A65-9834E003E136}" presName="composite" presStyleCnt="0"/>
      <dgm:spPr/>
    </dgm:pt>
    <dgm:pt modelId="{65AD831D-1067-4023-A0BA-25A0DD7183DB}" type="pres">
      <dgm:prSet presAssocID="{FA47F2A8-8813-4825-9A65-9834E003E136}" presName="imgShp" presStyleLbl="fgImgPlace1" presStyleIdx="1" presStyleCnt="2" custFlipHor="1" custScaleX="19467" custScaleY="21021" custLinFactX="-61228" custLinFactNeighborX="-100000" custLinFactNeighborY="-19191"/>
      <dgm:spPr/>
    </dgm:pt>
    <dgm:pt modelId="{04BF41B3-626F-43AF-8D16-AD162217FB8F}" type="pres">
      <dgm:prSet presAssocID="{FA47F2A8-8813-4825-9A65-9834E003E136}" presName="txShp" presStyleLbl="node1" presStyleIdx="1" presStyleCnt="2" custScaleX="150376" custScaleY="145590" custLinFactNeighborX="-674" custLinFactNeighborY="-14856">
        <dgm:presLayoutVars>
          <dgm:bulletEnabled val="1"/>
        </dgm:presLayoutVars>
      </dgm:prSet>
      <dgm:spPr/>
    </dgm:pt>
  </dgm:ptLst>
  <dgm:cxnLst>
    <dgm:cxn modelId="{1242B008-C8BF-4162-95BA-6AA6A422F5A4}" type="presOf" srcId="{163E5BD1-ACA7-4A62-9C92-7F1D47F37D42}" destId="{FCFD7CC4-D255-4FF3-B5BE-63FDEB62FB5E}" srcOrd="0" destOrd="0" presId="urn:microsoft.com/office/officeart/2005/8/layout/vList3"/>
    <dgm:cxn modelId="{3F7A3630-5BD1-49AC-AD3A-E83E9EC915C2}" type="presOf" srcId="{4023F48A-50C5-4BD5-AA94-AE89FF21F736}" destId="{340447CC-0625-4883-B526-DB0ABB0D3F00}" srcOrd="0" destOrd="0" presId="urn:microsoft.com/office/officeart/2005/8/layout/vList3"/>
    <dgm:cxn modelId="{747F6A5D-FFCF-4E67-A04A-3C4B65703CC9}" type="presOf" srcId="{FA47F2A8-8813-4825-9A65-9834E003E136}" destId="{04BF41B3-626F-43AF-8D16-AD162217FB8F}" srcOrd="0" destOrd="0" presId="urn:microsoft.com/office/officeart/2005/8/layout/vList3"/>
    <dgm:cxn modelId="{1B98E379-3C68-4C08-A5C4-BC561151C3D5}" srcId="{4023F48A-50C5-4BD5-AA94-AE89FF21F736}" destId="{163E5BD1-ACA7-4A62-9C92-7F1D47F37D42}" srcOrd="0" destOrd="0" parTransId="{1D829519-B9B5-4313-9A81-E83DA65D14C0}" sibTransId="{7AF294F6-89E9-4C83-8497-AC205A2250A6}"/>
    <dgm:cxn modelId="{00287BE4-B5E8-40D5-A466-C849D9547086}" srcId="{4023F48A-50C5-4BD5-AA94-AE89FF21F736}" destId="{FA47F2A8-8813-4825-9A65-9834E003E136}" srcOrd="1" destOrd="0" parTransId="{3DC0A413-3F57-4BCF-AA9D-6A7C9DD715F4}" sibTransId="{55726606-B859-496F-8427-6190BEF47A5D}"/>
    <dgm:cxn modelId="{43B2D5C7-266E-4AEF-BDD2-A87A49ED371E}" type="presParOf" srcId="{340447CC-0625-4883-B526-DB0ABB0D3F00}" destId="{6515497C-AD3D-4C22-92A4-D9A6264822B6}" srcOrd="0" destOrd="0" presId="urn:microsoft.com/office/officeart/2005/8/layout/vList3"/>
    <dgm:cxn modelId="{327ACCC7-1F6E-4190-ACA3-29A070D3D715}" type="presParOf" srcId="{6515497C-AD3D-4C22-92A4-D9A6264822B6}" destId="{455AF5EA-541E-4F37-BFFF-D06327C64799}" srcOrd="0" destOrd="0" presId="urn:microsoft.com/office/officeart/2005/8/layout/vList3"/>
    <dgm:cxn modelId="{EBEC794D-5874-4677-A836-EA6F056C0B36}" type="presParOf" srcId="{6515497C-AD3D-4C22-92A4-D9A6264822B6}" destId="{FCFD7CC4-D255-4FF3-B5BE-63FDEB62FB5E}" srcOrd="1" destOrd="0" presId="urn:microsoft.com/office/officeart/2005/8/layout/vList3"/>
    <dgm:cxn modelId="{7C1C3470-B6D6-4369-9A41-F0F4FE115A09}" type="presParOf" srcId="{340447CC-0625-4883-B526-DB0ABB0D3F00}" destId="{933F5BCC-2FFB-4ACC-B1B4-A8C7769966EF}" srcOrd="1" destOrd="0" presId="urn:microsoft.com/office/officeart/2005/8/layout/vList3"/>
    <dgm:cxn modelId="{D2E25536-789B-4C11-9889-4B39B729EFAA}" type="presParOf" srcId="{340447CC-0625-4883-B526-DB0ABB0D3F00}" destId="{DC0B57A4-FF13-4D83-A0DC-6479E2E1923C}" srcOrd="2" destOrd="0" presId="urn:microsoft.com/office/officeart/2005/8/layout/vList3"/>
    <dgm:cxn modelId="{D9F9DBBC-BED5-44E7-9FC5-AB1C8A6C7B18}" type="presParOf" srcId="{DC0B57A4-FF13-4D83-A0DC-6479E2E1923C}" destId="{65AD831D-1067-4023-A0BA-25A0DD7183DB}" srcOrd="0" destOrd="0" presId="urn:microsoft.com/office/officeart/2005/8/layout/vList3"/>
    <dgm:cxn modelId="{5CA08470-494A-4FB5-AAE8-E5F9E83BC7F8}" type="presParOf" srcId="{DC0B57A4-FF13-4D83-A0DC-6479E2E1923C}" destId="{04BF41B3-626F-43AF-8D16-AD162217FB8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F5E2D8-2D12-4DA8-8DD9-46E38DB761B7}" type="doc">
      <dgm:prSet loTypeId="urn:microsoft.com/office/officeart/2005/8/layout/hProcess10" loCatId="picture" qsTypeId="urn:microsoft.com/office/officeart/2005/8/quickstyle/simple3" qsCatId="simple" csTypeId="urn:microsoft.com/office/officeart/2005/8/colors/accent1_2" csCatId="accent1" phldr="1"/>
      <dgm:spPr/>
      <dgm:t>
        <a:bodyPr/>
        <a:lstStyle/>
        <a:p>
          <a:endParaRPr lang="en-US"/>
        </a:p>
      </dgm:t>
    </dgm:pt>
    <dgm:pt modelId="{0A83290C-073F-42F1-88D3-43E4F1F5FC51}">
      <dgm:prSet phldrT="[Text]"/>
      <dgm:spPr/>
      <dgm:t>
        <a:bodyPr/>
        <a:lstStyle/>
        <a:p>
          <a:r>
            <a:rPr lang="en-US" dirty="0" err="1">
              <a:solidFill>
                <a:srgbClr val="00B050"/>
              </a:solidFill>
            </a:rPr>
            <a:t>Bảng</a:t>
          </a:r>
          <a:r>
            <a:rPr lang="en-US" dirty="0">
              <a:solidFill>
                <a:srgbClr val="00B050"/>
              </a:solidFill>
            </a:rPr>
            <a:t> </a:t>
          </a:r>
          <a:r>
            <a:rPr lang="en-US" dirty="0" err="1">
              <a:solidFill>
                <a:srgbClr val="00B050"/>
              </a:solidFill>
            </a:rPr>
            <a:t>biểu</a:t>
          </a:r>
          <a:r>
            <a:rPr lang="en-US" dirty="0">
              <a:solidFill>
                <a:srgbClr val="00B050"/>
              </a:solidFill>
            </a:rPr>
            <a:t> </a:t>
          </a:r>
          <a:r>
            <a:rPr lang="en-US" dirty="0" err="1">
              <a:solidFill>
                <a:srgbClr val="00B050"/>
              </a:solidFill>
            </a:rPr>
            <a:t>cần</a:t>
          </a:r>
          <a:r>
            <a:rPr lang="en-US" dirty="0">
              <a:solidFill>
                <a:srgbClr val="00B050"/>
              </a:solidFill>
            </a:rPr>
            <a:t> </a:t>
          </a:r>
          <a:r>
            <a:rPr lang="en-US" dirty="0" err="1">
              <a:solidFill>
                <a:srgbClr val="00B050"/>
              </a:solidFill>
            </a:rPr>
            <a:t>đầy</a:t>
          </a:r>
          <a:r>
            <a:rPr lang="en-US" dirty="0">
              <a:solidFill>
                <a:srgbClr val="00B050"/>
              </a:solidFill>
            </a:rPr>
            <a:t> </a:t>
          </a:r>
          <a:r>
            <a:rPr lang="en-US" dirty="0" err="1">
              <a:solidFill>
                <a:srgbClr val="00B050"/>
              </a:solidFill>
            </a:rPr>
            <a:t>đủ</a:t>
          </a:r>
          <a:r>
            <a:rPr lang="en-US" dirty="0">
              <a:solidFill>
                <a:srgbClr val="00B050"/>
              </a:solidFill>
            </a:rPr>
            <a:t> </a:t>
          </a:r>
          <a:r>
            <a:rPr lang="en-US" dirty="0" err="1">
              <a:solidFill>
                <a:srgbClr val="00B050"/>
              </a:solidFill>
            </a:rPr>
            <a:t>và</a:t>
          </a:r>
          <a:r>
            <a:rPr lang="en-US" dirty="0">
              <a:solidFill>
                <a:srgbClr val="00B050"/>
              </a:solidFill>
            </a:rPr>
            <a:t> </a:t>
          </a:r>
        </a:p>
        <a:p>
          <a:r>
            <a:rPr lang="en-US" dirty="0" err="1">
              <a:solidFill>
                <a:srgbClr val="00B050"/>
              </a:solidFill>
            </a:rPr>
            <a:t>Đúng</a:t>
          </a:r>
          <a:r>
            <a:rPr lang="en-US" dirty="0">
              <a:solidFill>
                <a:srgbClr val="00B050"/>
              </a:solidFill>
            </a:rPr>
            <a:t> </a:t>
          </a:r>
          <a:r>
            <a:rPr lang="en-US" dirty="0" err="1">
              <a:solidFill>
                <a:srgbClr val="00B050"/>
              </a:solidFill>
            </a:rPr>
            <a:t>quy</a:t>
          </a:r>
          <a:r>
            <a:rPr lang="en-US" dirty="0">
              <a:solidFill>
                <a:srgbClr val="00B050"/>
              </a:solidFill>
            </a:rPr>
            <a:t> </a:t>
          </a:r>
          <a:r>
            <a:rPr lang="en-US" dirty="0" err="1">
              <a:solidFill>
                <a:srgbClr val="00B050"/>
              </a:solidFill>
            </a:rPr>
            <a:t>định</a:t>
          </a:r>
          <a:endParaRPr lang="en-US" dirty="0">
            <a:solidFill>
              <a:srgbClr val="00B050"/>
            </a:solidFill>
          </a:endParaRPr>
        </a:p>
      </dgm:t>
    </dgm:pt>
    <dgm:pt modelId="{ABDD012C-8E16-43C8-95CE-61EC8F73B133}" type="parTrans" cxnId="{C91C9F8A-DC35-46D1-A722-438FF9FCA740}">
      <dgm:prSet/>
      <dgm:spPr/>
      <dgm:t>
        <a:bodyPr/>
        <a:lstStyle/>
        <a:p>
          <a:endParaRPr lang="en-US"/>
        </a:p>
      </dgm:t>
    </dgm:pt>
    <dgm:pt modelId="{9AB5BD3F-B5D3-4410-8351-32BEAA610FEE}" type="sibTrans" cxnId="{C91C9F8A-DC35-46D1-A722-438FF9FCA740}">
      <dgm:prSet/>
      <dgm:spPr/>
      <dgm:t>
        <a:bodyPr/>
        <a:lstStyle/>
        <a:p>
          <a:endParaRPr lang="en-US"/>
        </a:p>
      </dgm:t>
    </dgm:pt>
    <dgm:pt modelId="{675EFB97-9215-49C6-A386-74D172781EC6}">
      <dgm:prSet phldrT="[Text]"/>
      <dgm:spPr/>
      <dgm:t>
        <a:bodyPr/>
        <a:lstStyle/>
        <a:p>
          <a:r>
            <a:rPr lang="en-US" dirty="0">
              <a:solidFill>
                <a:srgbClr val="00B050"/>
              </a:solidFill>
            </a:rPr>
            <a:t>Dao </a:t>
          </a:r>
          <a:r>
            <a:rPr lang="en-US" dirty="0" err="1">
              <a:solidFill>
                <a:srgbClr val="00B050"/>
              </a:solidFill>
            </a:rPr>
            <a:t>thớt</a:t>
          </a:r>
          <a:r>
            <a:rPr lang="en-US" dirty="0">
              <a:solidFill>
                <a:srgbClr val="00B050"/>
              </a:solidFill>
            </a:rPr>
            <a:t> </a:t>
          </a:r>
          <a:r>
            <a:rPr lang="en-US" dirty="0" err="1">
              <a:solidFill>
                <a:srgbClr val="00B050"/>
              </a:solidFill>
            </a:rPr>
            <a:t>sống</a:t>
          </a:r>
          <a:r>
            <a:rPr lang="en-US" dirty="0">
              <a:solidFill>
                <a:srgbClr val="00B050"/>
              </a:solidFill>
            </a:rPr>
            <a:t>, </a:t>
          </a:r>
          <a:r>
            <a:rPr lang="en-US" dirty="0" err="1">
              <a:solidFill>
                <a:srgbClr val="00B050"/>
              </a:solidFill>
            </a:rPr>
            <a:t>chín</a:t>
          </a:r>
          <a:r>
            <a:rPr lang="en-US" dirty="0">
              <a:solidFill>
                <a:srgbClr val="00B050"/>
              </a:solidFill>
            </a:rPr>
            <a:t> </a:t>
          </a:r>
          <a:r>
            <a:rPr lang="en-US" dirty="0" err="1">
              <a:solidFill>
                <a:srgbClr val="00B050"/>
              </a:solidFill>
            </a:rPr>
            <a:t>cần</a:t>
          </a:r>
          <a:r>
            <a:rPr lang="en-US" dirty="0">
              <a:solidFill>
                <a:srgbClr val="00B050"/>
              </a:solidFill>
            </a:rPr>
            <a:t> </a:t>
          </a:r>
          <a:r>
            <a:rPr lang="en-US" dirty="0" err="1">
              <a:solidFill>
                <a:srgbClr val="00B050"/>
              </a:solidFill>
            </a:rPr>
            <a:t>để</a:t>
          </a:r>
          <a:r>
            <a:rPr lang="en-US" dirty="0">
              <a:solidFill>
                <a:srgbClr val="00B050"/>
              </a:solidFill>
            </a:rPr>
            <a:t> </a:t>
          </a:r>
          <a:r>
            <a:rPr lang="en-US" dirty="0" err="1">
              <a:solidFill>
                <a:srgbClr val="00B050"/>
              </a:solidFill>
            </a:rPr>
            <a:t>phù</a:t>
          </a:r>
          <a:r>
            <a:rPr lang="en-US" dirty="0">
              <a:solidFill>
                <a:srgbClr val="00B050"/>
              </a:solidFill>
            </a:rPr>
            <a:t> </a:t>
          </a:r>
          <a:r>
            <a:rPr lang="en-US" dirty="0" err="1">
              <a:solidFill>
                <a:srgbClr val="00B050"/>
              </a:solidFill>
            </a:rPr>
            <a:t>hợp</a:t>
          </a:r>
          <a:r>
            <a:rPr lang="en-US" dirty="0">
              <a:solidFill>
                <a:srgbClr val="00B050"/>
              </a:solidFill>
            </a:rPr>
            <a:t>, </a:t>
          </a:r>
          <a:r>
            <a:rPr lang="en-US" dirty="0" err="1">
              <a:solidFill>
                <a:srgbClr val="00B050"/>
              </a:solidFill>
            </a:rPr>
            <a:t>đúng</a:t>
          </a:r>
          <a:r>
            <a:rPr lang="en-US" dirty="0">
              <a:solidFill>
                <a:srgbClr val="00B050"/>
              </a:solidFill>
            </a:rPr>
            <a:t> </a:t>
          </a:r>
          <a:r>
            <a:rPr lang="en-US" dirty="0" err="1">
              <a:solidFill>
                <a:srgbClr val="00B050"/>
              </a:solidFill>
            </a:rPr>
            <a:t>nơi</a:t>
          </a:r>
          <a:r>
            <a:rPr lang="en-US" dirty="0">
              <a:solidFill>
                <a:srgbClr val="00B050"/>
              </a:solidFill>
            </a:rPr>
            <a:t> </a:t>
          </a:r>
          <a:r>
            <a:rPr lang="en-US" dirty="0" err="1">
              <a:solidFill>
                <a:srgbClr val="00B050"/>
              </a:solidFill>
            </a:rPr>
            <a:t>quy</a:t>
          </a:r>
          <a:r>
            <a:rPr lang="en-US" dirty="0">
              <a:solidFill>
                <a:srgbClr val="00B050"/>
              </a:solidFill>
            </a:rPr>
            <a:t> </a:t>
          </a:r>
          <a:r>
            <a:rPr lang="en-US" dirty="0" err="1">
              <a:solidFill>
                <a:srgbClr val="00B050"/>
              </a:solidFill>
            </a:rPr>
            <a:t>định</a:t>
          </a:r>
          <a:endParaRPr lang="en-US" dirty="0">
            <a:solidFill>
              <a:srgbClr val="00B050"/>
            </a:solidFill>
          </a:endParaRPr>
        </a:p>
      </dgm:t>
    </dgm:pt>
    <dgm:pt modelId="{3D998C76-1055-4CC8-8382-D9BC1A7A6002}" type="parTrans" cxnId="{70805C0D-22E8-4D72-B3CA-777DE9C0262F}">
      <dgm:prSet/>
      <dgm:spPr/>
      <dgm:t>
        <a:bodyPr/>
        <a:lstStyle/>
        <a:p>
          <a:endParaRPr lang="en-US"/>
        </a:p>
      </dgm:t>
    </dgm:pt>
    <dgm:pt modelId="{9010B355-2FA6-414D-85A2-9801E0A03DFD}" type="sibTrans" cxnId="{70805C0D-22E8-4D72-B3CA-777DE9C0262F}">
      <dgm:prSet/>
      <dgm:spPr/>
      <dgm:t>
        <a:bodyPr/>
        <a:lstStyle/>
        <a:p>
          <a:endParaRPr lang="en-US"/>
        </a:p>
      </dgm:t>
    </dgm:pt>
    <dgm:pt modelId="{EFB4DCED-7159-4894-A868-6E4E5BD8CF6B}">
      <dgm:prSet phldrT="[Text]"/>
      <dgm:spPr/>
      <dgm:t>
        <a:bodyPr/>
        <a:lstStyle/>
        <a:p>
          <a:r>
            <a:rPr lang="en-US" dirty="0" err="1">
              <a:solidFill>
                <a:srgbClr val="00B050"/>
              </a:solidFill>
            </a:rPr>
            <a:t>Lịch</a:t>
          </a:r>
          <a:r>
            <a:rPr lang="en-US" dirty="0">
              <a:solidFill>
                <a:srgbClr val="00B050"/>
              </a:solidFill>
            </a:rPr>
            <a:t> </a:t>
          </a:r>
          <a:r>
            <a:rPr lang="en-US" dirty="0" err="1">
              <a:solidFill>
                <a:srgbClr val="00B050"/>
              </a:solidFill>
            </a:rPr>
            <a:t>phân</a:t>
          </a:r>
          <a:r>
            <a:rPr lang="en-US" dirty="0">
              <a:solidFill>
                <a:srgbClr val="00B050"/>
              </a:solidFill>
            </a:rPr>
            <a:t> </a:t>
          </a:r>
          <a:r>
            <a:rPr lang="en-US" dirty="0" err="1">
              <a:solidFill>
                <a:srgbClr val="00B050"/>
              </a:solidFill>
            </a:rPr>
            <a:t>công</a:t>
          </a:r>
          <a:r>
            <a:rPr lang="en-US" dirty="0">
              <a:solidFill>
                <a:srgbClr val="00B050"/>
              </a:solidFill>
            </a:rPr>
            <a:t> </a:t>
          </a:r>
          <a:r>
            <a:rPr lang="en-US" dirty="0" err="1">
              <a:solidFill>
                <a:srgbClr val="00B050"/>
              </a:solidFill>
            </a:rPr>
            <a:t>tiếp</a:t>
          </a:r>
          <a:r>
            <a:rPr lang="en-US" dirty="0">
              <a:solidFill>
                <a:srgbClr val="00B050"/>
              </a:solidFill>
            </a:rPr>
            <a:t> </a:t>
          </a:r>
          <a:r>
            <a:rPr lang="en-US" dirty="0" err="1">
              <a:solidFill>
                <a:srgbClr val="00B050"/>
              </a:solidFill>
            </a:rPr>
            <a:t>phẩm</a:t>
          </a:r>
          <a:r>
            <a:rPr lang="en-US" dirty="0">
              <a:solidFill>
                <a:srgbClr val="00B050"/>
              </a:solidFill>
            </a:rPr>
            <a:t> </a:t>
          </a:r>
          <a:r>
            <a:rPr lang="en-US" dirty="0" err="1">
              <a:solidFill>
                <a:srgbClr val="00B050"/>
              </a:solidFill>
            </a:rPr>
            <a:t>cần</a:t>
          </a:r>
          <a:r>
            <a:rPr lang="en-US" dirty="0">
              <a:solidFill>
                <a:srgbClr val="00B050"/>
              </a:solidFill>
            </a:rPr>
            <a:t> </a:t>
          </a:r>
          <a:r>
            <a:rPr lang="en-US" dirty="0" err="1">
              <a:solidFill>
                <a:srgbClr val="00B050"/>
              </a:solidFill>
            </a:rPr>
            <a:t>dán</a:t>
          </a:r>
          <a:r>
            <a:rPr lang="en-US" dirty="0">
              <a:solidFill>
                <a:srgbClr val="00B050"/>
              </a:solidFill>
            </a:rPr>
            <a:t> </a:t>
          </a:r>
          <a:r>
            <a:rPr lang="en-US" dirty="0" err="1">
              <a:solidFill>
                <a:srgbClr val="00B050"/>
              </a:solidFill>
            </a:rPr>
            <a:t>tên</a:t>
          </a:r>
          <a:r>
            <a:rPr lang="en-US" dirty="0">
              <a:solidFill>
                <a:srgbClr val="00B050"/>
              </a:solidFill>
            </a:rPr>
            <a:t> di </a:t>
          </a:r>
          <a:r>
            <a:rPr lang="en-US" dirty="0" err="1">
              <a:solidFill>
                <a:srgbClr val="00B050"/>
              </a:solidFill>
            </a:rPr>
            <a:t>động</a:t>
          </a:r>
          <a:endParaRPr lang="en-US" dirty="0">
            <a:solidFill>
              <a:srgbClr val="00B050"/>
            </a:solidFill>
          </a:endParaRPr>
        </a:p>
      </dgm:t>
    </dgm:pt>
    <dgm:pt modelId="{6B4BCF50-F868-4755-B29C-364F08F52DEC}" type="parTrans" cxnId="{4A3174F7-43D8-444D-9033-19968B0C489B}">
      <dgm:prSet/>
      <dgm:spPr/>
      <dgm:t>
        <a:bodyPr/>
        <a:lstStyle/>
        <a:p>
          <a:endParaRPr lang="en-US"/>
        </a:p>
      </dgm:t>
    </dgm:pt>
    <dgm:pt modelId="{A21CFF9D-8024-4909-B220-A6C7C89CE2E7}" type="sibTrans" cxnId="{4A3174F7-43D8-444D-9033-19968B0C489B}">
      <dgm:prSet/>
      <dgm:spPr/>
      <dgm:t>
        <a:bodyPr/>
        <a:lstStyle/>
        <a:p>
          <a:endParaRPr lang="en-US"/>
        </a:p>
      </dgm:t>
    </dgm:pt>
    <dgm:pt modelId="{B384EBA3-3895-4718-A6EF-3AB906B415A5}">
      <dgm:prSet/>
      <dgm:spPr/>
      <dgm:t>
        <a:bodyPr/>
        <a:lstStyle/>
        <a:p>
          <a:r>
            <a:rPr lang="en-US" dirty="0" err="1">
              <a:solidFill>
                <a:srgbClr val="00B050"/>
              </a:solidFill>
            </a:rPr>
            <a:t>Khu</a:t>
          </a:r>
          <a:r>
            <a:rPr lang="en-US" dirty="0">
              <a:solidFill>
                <a:srgbClr val="00B050"/>
              </a:solidFill>
            </a:rPr>
            <a:t> </a:t>
          </a:r>
          <a:r>
            <a:rPr lang="en-US" dirty="0" err="1">
              <a:solidFill>
                <a:srgbClr val="00B050"/>
              </a:solidFill>
            </a:rPr>
            <a:t>vực</a:t>
          </a:r>
          <a:r>
            <a:rPr lang="en-US" dirty="0">
              <a:solidFill>
                <a:srgbClr val="00B050"/>
              </a:solidFill>
            </a:rPr>
            <a:t> </a:t>
          </a:r>
          <a:r>
            <a:rPr lang="en-US" dirty="0" err="1">
              <a:solidFill>
                <a:srgbClr val="00B050"/>
              </a:solidFill>
            </a:rPr>
            <a:t>bếp</a:t>
          </a:r>
          <a:r>
            <a:rPr lang="en-US" dirty="0">
              <a:solidFill>
                <a:srgbClr val="00B050"/>
              </a:solidFill>
            </a:rPr>
            <a:t> </a:t>
          </a:r>
          <a:r>
            <a:rPr lang="en-US" dirty="0" err="1">
              <a:solidFill>
                <a:srgbClr val="00B050"/>
              </a:solidFill>
            </a:rPr>
            <a:t>cần</a:t>
          </a:r>
          <a:r>
            <a:rPr lang="en-US" dirty="0">
              <a:solidFill>
                <a:srgbClr val="00B050"/>
              </a:solidFill>
            </a:rPr>
            <a:t> </a:t>
          </a:r>
          <a:r>
            <a:rPr lang="en-US" dirty="0" err="1">
              <a:solidFill>
                <a:srgbClr val="00B050"/>
              </a:solidFill>
            </a:rPr>
            <a:t>gọn</a:t>
          </a:r>
          <a:r>
            <a:rPr lang="en-US" dirty="0">
              <a:solidFill>
                <a:srgbClr val="00B050"/>
              </a:solidFill>
            </a:rPr>
            <a:t> </a:t>
          </a:r>
          <a:r>
            <a:rPr lang="en-US" dirty="0" err="1">
              <a:solidFill>
                <a:srgbClr val="00B050"/>
              </a:solidFill>
            </a:rPr>
            <a:t>gàng</a:t>
          </a:r>
          <a:r>
            <a:rPr lang="en-US" dirty="0">
              <a:solidFill>
                <a:srgbClr val="00B050"/>
              </a:solidFill>
            </a:rPr>
            <a:t>, </a:t>
          </a:r>
          <a:r>
            <a:rPr lang="en-US" dirty="0" err="1">
              <a:solidFill>
                <a:srgbClr val="00B050"/>
              </a:solidFill>
            </a:rPr>
            <a:t>sạch</a:t>
          </a:r>
          <a:r>
            <a:rPr lang="en-US" dirty="0">
              <a:solidFill>
                <a:srgbClr val="00B050"/>
              </a:solidFill>
            </a:rPr>
            <a:t> </a:t>
          </a:r>
          <a:r>
            <a:rPr lang="en-US" dirty="0" err="1">
              <a:solidFill>
                <a:srgbClr val="00B050"/>
              </a:solidFill>
            </a:rPr>
            <a:t>sẽ</a:t>
          </a:r>
          <a:r>
            <a:rPr lang="en-US" dirty="0">
              <a:solidFill>
                <a:srgbClr val="00B050"/>
              </a:solidFill>
            </a:rPr>
            <a:t>, </a:t>
          </a:r>
          <a:r>
            <a:rPr lang="en-US" dirty="0" err="1">
              <a:solidFill>
                <a:srgbClr val="00B050"/>
              </a:solidFill>
            </a:rPr>
            <a:t>che</a:t>
          </a:r>
          <a:r>
            <a:rPr lang="en-US" dirty="0">
              <a:solidFill>
                <a:srgbClr val="00B050"/>
              </a:solidFill>
            </a:rPr>
            <a:t> </a:t>
          </a:r>
          <a:r>
            <a:rPr lang="en-US" dirty="0" err="1">
              <a:solidFill>
                <a:srgbClr val="00B050"/>
              </a:solidFill>
            </a:rPr>
            <a:t>chắn</a:t>
          </a:r>
          <a:r>
            <a:rPr lang="en-US" dirty="0">
              <a:solidFill>
                <a:srgbClr val="00B050"/>
              </a:solidFill>
            </a:rPr>
            <a:t>.</a:t>
          </a:r>
        </a:p>
      </dgm:t>
    </dgm:pt>
    <dgm:pt modelId="{7FC70D55-E8CB-4B9D-82C0-6444DBF029BB}" type="parTrans" cxnId="{A439057F-F4C4-4AA7-9A1E-7CA4ADE29EC5}">
      <dgm:prSet/>
      <dgm:spPr/>
      <dgm:t>
        <a:bodyPr/>
        <a:lstStyle/>
        <a:p>
          <a:endParaRPr lang="en-US"/>
        </a:p>
      </dgm:t>
    </dgm:pt>
    <dgm:pt modelId="{4B0B22BF-1873-4990-9A14-AC2AE1F0C8B7}" type="sibTrans" cxnId="{A439057F-F4C4-4AA7-9A1E-7CA4ADE29EC5}">
      <dgm:prSet/>
      <dgm:spPr/>
      <dgm:t>
        <a:bodyPr/>
        <a:lstStyle/>
        <a:p>
          <a:endParaRPr lang="en-US"/>
        </a:p>
      </dgm:t>
    </dgm:pt>
    <dgm:pt modelId="{9D429BCD-3CEE-4F7C-90B7-216B88964595}" type="pres">
      <dgm:prSet presAssocID="{C9F5E2D8-2D12-4DA8-8DD9-46E38DB761B7}" presName="Name0" presStyleCnt="0">
        <dgm:presLayoutVars>
          <dgm:dir/>
          <dgm:resizeHandles val="exact"/>
        </dgm:presLayoutVars>
      </dgm:prSet>
      <dgm:spPr/>
    </dgm:pt>
    <dgm:pt modelId="{30F48127-9A6E-4A55-B925-367B4C52B6F8}" type="pres">
      <dgm:prSet presAssocID="{0A83290C-073F-42F1-88D3-43E4F1F5FC51}" presName="composite" presStyleCnt="0"/>
      <dgm:spPr/>
    </dgm:pt>
    <dgm:pt modelId="{FBE71268-71DE-4F7A-B780-F9155125A4B0}" type="pres">
      <dgm:prSet presAssocID="{0A83290C-073F-42F1-88D3-43E4F1F5FC51}" presName="imagSh" presStyleLbl="bgImgPlace1" presStyleIdx="0" presStyleCnt="4" custScaleX="164760" custScaleY="216310" custLinFactNeighborX="2969" custLinFactNeighborY="-3685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pt>
    <dgm:pt modelId="{77713318-23DF-4734-8800-08DDBCD2BEA9}" type="pres">
      <dgm:prSet presAssocID="{0A83290C-073F-42F1-88D3-43E4F1F5FC51}" presName="txNode" presStyleLbl="node1" presStyleIdx="0" presStyleCnt="4" custLinFactNeighborX="-6133" custLinFactNeighborY="56004">
        <dgm:presLayoutVars>
          <dgm:bulletEnabled val="1"/>
        </dgm:presLayoutVars>
      </dgm:prSet>
      <dgm:spPr/>
    </dgm:pt>
    <dgm:pt modelId="{121C76B0-C1D9-450C-AE98-1D6CFBF3F185}" type="pres">
      <dgm:prSet presAssocID="{9AB5BD3F-B5D3-4410-8351-32BEAA610FEE}" presName="sibTrans" presStyleLbl="sibTrans2D1" presStyleIdx="0" presStyleCnt="3"/>
      <dgm:spPr/>
    </dgm:pt>
    <dgm:pt modelId="{927B046D-201E-43E8-AC45-62B708C20EF7}" type="pres">
      <dgm:prSet presAssocID="{9AB5BD3F-B5D3-4410-8351-32BEAA610FEE}" presName="connTx" presStyleLbl="sibTrans2D1" presStyleIdx="0" presStyleCnt="3"/>
      <dgm:spPr/>
    </dgm:pt>
    <dgm:pt modelId="{951B59B9-AD08-40FE-9BBE-DE27E3BD0CAE}" type="pres">
      <dgm:prSet presAssocID="{675EFB97-9215-49C6-A386-74D172781EC6}" presName="composite" presStyleCnt="0"/>
      <dgm:spPr/>
    </dgm:pt>
    <dgm:pt modelId="{8315A0D9-2271-43A7-B6E9-5021A302F280}" type="pres">
      <dgm:prSet presAssocID="{675EFB97-9215-49C6-A386-74D172781EC6}" presName="imagSh" presStyleLbl="bgImgPlace1" presStyleIdx="1" presStyleCnt="4" custScaleX="155287" custScaleY="215204" custLinFactNeighborX="-2935" custLinFactNeighborY="-43826"/>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33378B1B-9DAA-4F00-9EF1-18C3E5F28D80}" type="pres">
      <dgm:prSet presAssocID="{675EFB97-9215-49C6-A386-74D172781EC6}" presName="txNode" presStyleLbl="node1" presStyleIdx="1" presStyleCnt="4" custLinFactNeighborX="-20062" custLinFactNeighborY="52931">
        <dgm:presLayoutVars>
          <dgm:bulletEnabled val="1"/>
        </dgm:presLayoutVars>
      </dgm:prSet>
      <dgm:spPr/>
    </dgm:pt>
    <dgm:pt modelId="{A4D6F0B2-8535-47BF-9133-4F406C01477E}" type="pres">
      <dgm:prSet presAssocID="{9010B355-2FA6-414D-85A2-9801E0A03DFD}" presName="sibTrans" presStyleLbl="sibTrans2D1" presStyleIdx="1" presStyleCnt="3"/>
      <dgm:spPr/>
    </dgm:pt>
    <dgm:pt modelId="{A311AE53-8C12-425B-BCED-CEFCD1B35A59}" type="pres">
      <dgm:prSet presAssocID="{9010B355-2FA6-414D-85A2-9801E0A03DFD}" presName="connTx" presStyleLbl="sibTrans2D1" presStyleIdx="1" presStyleCnt="3"/>
      <dgm:spPr/>
    </dgm:pt>
    <dgm:pt modelId="{3651A77D-862B-4500-B043-809FB00E23BA}" type="pres">
      <dgm:prSet presAssocID="{EFB4DCED-7159-4894-A868-6E4E5BD8CF6B}" presName="composite" presStyleCnt="0"/>
      <dgm:spPr/>
    </dgm:pt>
    <dgm:pt modelId="{258D7AED-F539-467B-9305-611932ABC50E}" type="pres">
      <dgm:prSet presAssocID="{EFB4DCED-7159-4894-A868-6E4E5BD8CF6B}" presName="imagSh" presStyleLbl="bgImgPlace1" presStyleIdx="2" presStyleCnt="4" custScaleX="160819" custScaleY="221089" custLinFactNeighborX="-2714" custLinFactNeighborY="-4878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 modelId="{026A3821-22BA-4473-9076-07A2CEFD5A47}" type="pres">
      <dgm:prSet presAssocID="{EFB4DCED-7159-4894-A868-6E4E5BD8CF6B}" presName="txNode" presStyleLbl="node1" presStyleIdx="2" presStyleCnt="4" custLinFactNeighborX="-19259" custLinFactNeighborY="51732">
        <dgm:presLayoutVars>
          <dgm:bulletEnabled val="1"/>
        </dgm:presLayoutVars>
      </dgm:prSet>
      <dgm:spPr/>
    </dgm:pt>
    <dgm:pt modelId="{C12C2EF3-62C8-4A6E-A4E5-3DD5BF2CE948}" type="pres">
      <dgm:prSet presAssocID="{A21CFF9D-8024-4909-B220-A6C7C89CE2E7}" presName="sibTrans" presStyleLbl="sibTrans2D1" presStyleIdx="2" presStyleCnt="3"/>
      <dgm:spPr/>
    </dgm:pt>
    <dgm:pt modelId="{6C585554-B86D-4D56-B6D6-EE31C64F7910}" type="pres">
      <dgm:prSet presAssocID="{A21CFF9D-8024-4909-B220-A6C7C89CE2E7}" presName="connTx" presStyleLbl="sibTrans2D1" presStyleIdx="2" presStyleCnt="3"/>
      <dgm:spPr/>
    </dgm:pt>
    <dgm:pt modelId="{D3130B4A-E7EC-4D34-BB98-1C11E612B3EA}" type="pres">
      <dgm:prSet presAssocID="{B384EBA3-3895-4718-A6EF-3AB906B415A5}" presName="composite" presStyleCnt="0"/>
      <dgm:spPr/>
    </dgm:pt>
    <dgm:pt modelId="{09B0120B-05D5-4228-B8A9-3A58D9ABC636}" type="pres">
      <dgm:prSet presAssocID="{B384EBA3-3895-4718-A6EF-3AB906B415A5}" presName="imagSh" presStyleLbl="bgImgPlace1" presStyleIdx="3" presStyleCnt="4" custScaleX="155712" custScaleY="246129" custLinFactNeighborX="-18074" custLinFactNeighborY="-4296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 modelId="{E4857A37-73D5-4400-A0A8-603160098D81}" type="pres">
      <dgm:prSet presAssocID="{B384EBA3-3895-4718-A6EF-3AB906B415A5}" presName="txNode" presStyleLbl="node1" presStyleIdx="3" presStyleCnt="4" custLinFactNeighborX="-22017" custLinFactNeighborY="71828">
        <dgm:presLayoutVars>
          <dgm:bulletEnabled val="1"/>
        </dgm:presLayoutVars>
      </dgm:prSet>
      <dgm:spPr/>
    </dgm:pt>
  </dgm:ptLst>
  <dgm:cxnLst>
    <dgm:cxn modelId="{80DE0602-6431-4D37-B404-660CCE7DC412}" type="presOf" srcId="{0A83290C-073F-42F1-88D3-43E4F1F5FC51}" destId="{77713318-23DF-4734-8800-08DDBCD2BEA9}" srcOrd="0" destOrd="0" presId="urn:microsoft.com/office/officeart/2005/8/layout/hProcess10"/>
    <dgm:cxn modelId="{28785907-F83A-40E4-9506-C9A9CC815CC1}" type="presOf" srcId="{A21CFF9D-8024-4909-B220-A6C7C89CE2E7}" destId="{C12C2EF3-62C8-4A6E-A4E5-3DD5BF2CE948}" srcOrd="0" destOrd="0" presId="urn:microsoft.com/office/officeart/2005/8/layout/hProcess10"/>
    <dgm:cxn modelId="{EED2B00C-7CB6-4187-AF9A-89204D267B78}" type="presOf" srcId="{9AB5BD3F-B5D3-4410-8351-32BEAA610FEE}" destId="{121C76B0-C1D9-450C-AE98-1D6CFBF3F185}" srcOrd="0" destOrd="0" presId="urn:microsoft.com/office/officeart/2005/8/layout/hProcess10"/>
    <dgm:cxn modelId="{70805C0D-22E8-4D72-B3CA-777DE9C0262F}" srcId="{C9F5E2D8-2D12-4DA8-8DD9-46E38DB761B7}" destId="{675EFB97-9215-49C6-A386-74D172781EC6}" srcOrd="1" destOrd="0" parTransId="{3D998C76-1055-4CC8-8382-D9BC1A7A6002}" sibTransId="{9010B355-2FA6-414D-85A2-9801E0A03DFD}"/>
    <dgm:cxn modelId="{1F0ED955-85C3-4A90-A617-0FAAA72E9F67}" type="presOf" srcId="{675EFB97-9215-49C6-A386-74D172781EC6}" destId="{33378B1B-9DAA-4F00-9EF1-18C3E5F28D80}" srcOrd="0" destOrd="0" presId="urn:microsoft.com/office/officeart/2005/8/layout/hProcess10"/>
    <dgm:cxn modelId="{A439057F-F4C4-4AA7-9A1E-7CA4ADE29EC5}" srcId="{C9F5E2D8-2D12-4DA8-8DD9-46E38DB761B7}" destId="{B384EBA3-3895-4718-A6EF-3AB906B415A5}" srcOrd="3" destOrd="0" parTransId="{7FC70D55-E8CB-4B9D-82C0-6444DBF029BB}" sibTransId="{4B0B22BF-1873-4990-9A14-AC2AE1F0C8B7}"/>
    <dgm:cxn modelId="{C91C9F8A-DC35-46D1-A722-438FF9FCA740}" srcId="{C9F5E2D8-2D12-4DA8-8DD9-46E38DB761B7}" destId="{0A83290C-073F-42F1-88D3-43E4F1F5FC51}" srcOrd="0" destOrd="0" parTransId="{ABDD012C-8E16-43C8-95CE-61EC8F73B133}" sibTransId="{9AB5BD3F-B5D3-4410-8351-32BEAA610FEE}"/>
    <dgm:cxn modelId="{AC5ABDA0-D739-42FE-A7D2-71D646E47080}" type="presOf" srcId="{9AB5BD3F-B5D3-4410-8351-32BEAA610FEE}" destId="{927B046D-201E-43E8-AC45-62B708C20EF7}" srcOrd="1" destOrd="0" presId="urn:microsoft.com/office/officeart/2005/8/layout/hProcess10"/>
    <dgm:cxn modelId="{71E783AD-BD5A-4F93-83ED-A0AFCC0BA66B}" type="presOf" srcId="{C9F5E2D8-2D12-4DA8-8DD9-46E38DB761B7}" destId="{9D429BCD-3CEE-4F7C-90B7-216B88964595}" srcOrd="0" destOrd="0" presId="urn:microsoft.com/office/officeart/2005/8/layout/hProcess10"/>
    <dgm:cxn modelId="{DA15B2BC-6409-4EB8-B462-A44475F03BE4}" type="presOf" srcId="{A21CFF9D-8024-4909-B220-A6C7C89CE2E7}" destId="{6C585554-B86D-4D56-B6D6-EE31C64F7910}" srcOrd="1" destOrd="0" presId="urn:microsoft.com/office/officeart/2005/8/layout/hProcess10"/>
    <dgm:cxn modelId="{196B96E0-A783-45D7-8A75-0CBF54E56F66}" type="presOf" srcId="{9010B355-2FA6-414D-85A2-9801E0A03DFD}" destId="{A4D6F0B2-8535-47BF-9133-4F406C01477E}" srcOrd="0" destOrd="0" presId="urn:microsoft.com/office/officeart/2005/8/layout/hProcess10"/>
    <dgm:cxn modelId="{03F89BEB-0D02-44C1-B550-2D038B55831C}" type="presOf" srcId="{9010B355-2FA6-414D-85A2-9801E0A03DFD}" destId="{A311AE53-8C12-425B-BCED-CEFCD1B35A59}" srcOrd="1" destOrd="0" presId="urn:microsoft.com/office/officeart/2005/8/layout/hProcess10"/>
    <dgm:cxn modelId="{A20528F2-B5FF-46B6-9030-C30CF18D0AE9}" type="presOf" srcId="{EFB4DCED-7159-4894-A868-6E4E5BD8CF6B}" destId="{026A3821-22BA-4473-9076-07A2CEFD5A47}" srcOrd="0" destOrd="0" presId="urn:microsoft.com/office/officeart/2005/8/layout/hProcess10"/>
    <dgm:cxn modelId="{4A3174F7-43D8-444D-9033-19968B0C489B}" srcId="{C9F5E2D8-2D12-4DA8-8DD9-46E38DB761B7}" destId="{EFB4DCED-7159-4894-A868-6E4E5BD8CF6B}" srcOrd="2" destOrd="0" parTransId="{6B4BCF50-F868-4755-B29C-364F08F52DEC}" sibTransId="{A21CFF9D-8024-4909-B220-A6C7C89CE2E7}"/>
    <dgm:cxn modelId="{2569A1FB-6561-4CFE-A9FE-894C0912C73A}" type="presOf" srcId="{B384EBA3-3895-4718-A6EF-3AB906B415A5}" destId="{E4857A37-73D5-4400-A0A8-603160098D81}" srcOrd="0" destOrd="0" presId="urn:microsoft.com/office/officeart/2005/8/layout/hProcess10"/>
    <dgm:cxn modelId="{5B0DD0D0-2E18-4012-971E-E1FA3267836B}" type="presParOf" srcId="{9D429BCD-3CEE-4F7C-90B7-216B88964595}" destId="{30F48127-9A6E-4A55-B925-367B4C52B6F8}" srcOrd="0" destOrd="0" presId="urn:microsoft.com/office/officeart/2005/8/layout/hProcess10"/>
    <dgm:cxn modelId="{9A7ADB3B-0D48-4670-8E7C-9FD57B297109}" type="presParOf" srcId="{30F48127-9A6E-4A55-B925-367B4C52B6F8}" destId="{FBE71268-71DE-4F7A-B780-F9155125A4B0}" srcOrd="0" destOrd="0" presId="urn:microsoft.com/office/officeart/2005/8/layout/hProcess10"/>
    <dgm:cxn modelId="{E515872A-4232-42D7-8158-A7BB16CA3C0F}" type="presParOf" srcId="{30F48127-9A6E-4A55-B925-367B4C52B6F8}" destId="{77713318-23DF-4734-8800-08DDBCD2BEA9}" srcOrd="1" destOrd="0" presId="urn:microsoft.com/office/officeart/2005/8/layout/hProcess10"/>
    <dgm:cxn modelId="{9106E921-FF0F-46EF-BFBB-B935A509F5E0}" type="presParOf" srcId="{9D429BCD-3CEE-4F7C-90B7-216B88964595}" destId="{121C76B0-C1D9-450C-AE98-1D6CFBF3F185}" srcOrd="1" destOrd="0" presId="urn:microsoft.com/office/officeart/2005/8/layout/hProcess10"/>
    <dgm:cxn modelId="{BDEFF70C-04BC-4A23-8213-BFFDD5EDC05F}" type="presParOf" srcId="{121C76B0-C1D9-450C-AE98-1D6CFBF3F185}" destId="{927B046D-201E-43E8-AC45-62B708C20EF7}" srcOrd="0" destOrd="0" presId="urn:microsoft.com/office/officeart/2005/8/layout/hProcess10"/>
    <dgm:cxn modelId="{FAC2C78B-44DB-4752-86B7-D4F29D29B56B}" type="presParOf" srcId="{9D429BCD-3CEE-4F7C-90B7-216B88964595}" destId="{951B59B9-AD08-40FE-9BBE-DE27E3BD0CAE}" srcOrd="2" destOrd="0" presId="urn:microsoft.com/office/officeart/2005/8/layout/hProcess10"/>
    <dgm:cxn modelId="{21B52385-8048-470D-99A6-92B729F0A95A}" type="presParOf" srcId="{951B59B9-AD08-40FE-9BBE-DE27E3BD0CAE}" destId="{8315A0D9-2271-43A7-B6E9-5021A302F280}" srcOrd="0" destOrd="0" presId="urn:microsoft.com/office/officeart/2005/8/layout/hProcess10"/>
    <dgm:cxn modelId="{2799F470-D4EE-4CE9-A842-A1A4DD452962}" type="presParOf" srcId="{951B59B9-AD08-40FE-9BBE-DE27E3BD0CAE}" destId="{33378B1B-9DAA-4F00-9EF1-18C3E5F28D80}" srcOrd="1" destOrd="0" presId="urn:microsoft.com/office/officeart/2005/8/layout/hProcess10"/>
    <dgm:cxn modelId="{3674C1E1-05F0-454D-BFE7-184DD8CF7042}" type="presParOf" srcId="{9D429BCD-3CEE-4F7C-90B7-216B88964595}" destId="{A4D6F0B2-8535-47BF-9133-4F406C01477E}" srcOrd="3" destOrd="0" presId="urn:microsoft.com/office/officeart/2005/8/layout/hProcess10"/>
    <dgm:cxn modelId="{EBF8C4A9-619F-47ED-AA08-30BDA5EE8130}" type="presParOf" srcId="{A4D6F0B2-8535-47BF-9133-4F406C01477E}" destId="{A311AE53-8C12-425B-BCED-CEFCD1B35A59}" srcOrd="0" destOrd="0" presId="urn:microsoft.com/office/officeart/2005/8/layout/hProcess10"/>
    <dgm:cxn modelId="{2DB469D2-9B91-40F3-B1CA-969E90ABA61B}" type="presParOf" srcId="{9D429BCD-3CEE-4F7C-90B7-216B88964595}" destId="{3651A77D-862B-4500-B043-809FB00E23BA}" srcOrd="4" destOrd="0" presId="urn:microsoft.com/office/officeart/2005/8/layout/hProcess10"/>
    <dgm:cxn modelId="{AD6B0230-EEBA-47FC-83A7-6DF132D74391}" type="presParOf" srcId="{3651A77D-862B-4500-B043-809FB00E23BA}" destId="{258D7AED-F539-467B-9305-611932ABC50E}" srcOrd="0" destOrd="0" presId="urn:microsoft.com/office/officeart/2005/8/layout/hProcess10"/>
    <dgm:cxn modelId="{EB788F79-D3E6-4E32-A53F-1A9599AF9700}" type="presParOf" srcId="{3651A77D-862B-4500-B043-809FB00E23BA}" destId="{026A3821-22BA-4473-9076-07A2CEFD5A47}" srcOrd="1" destOrd="0" presId="urn:microsoft.com/office/officeart/2005/8/layout/hProcess10"/>
    <dgm:cxn modelId="{7C430201-4A2E-45D3-B5E0-D498ADB39AE8}" type="presParOf" srcId="{9D429BCD-3CEE-4F7C-90B7-216B88964595}" destId="{C12C2EF3-62C8-4A6E-A4E5-3DD5BF2CE948}" srcOrd="5" destOrd="0" presId="urn:microsoft.com/office/officeart/2005/8/layout/hProcess10"/>
    <dgm:cxn modelId="{477BF597-7000-401A-B77A-85992476797F}" type="presParOf" srcId="{C12C2EF3-62C8-4A6E-A4E5-3DD5BF2CE948}" destId="{6C585554-B86D-4D56-B6D6-EE31C64F7910}" srcOrd="0" destOrd="0" presId="urn:microsoft.com/office/officeart/2005/8/layout/hProcess10"/>
    <dgm:cxn modelId="{5DE959E8-46D5-45F2-B5A8-F5C9B75BC4A1}" type="presParOf" srcId="{9D429BCD-3CEE-4F7C-90B7-216B88964595}" destId="{D3130B4A-E7EC-4D34-BB98-1C11E612B3EA}" srcOrd="6" destOrd="0" presId="urn:microsoft.com/office/officeart/2005/8/layout/hProcess10"/>
    <dgm:cxn modelId="{1226487A-11CB-4B32-AA2E-A1E31F3986D7}" type="presParOf" srcId="{D3130B4A-E7EC-4D34-BB98-1C11E612B3EA}" destId="{09B0120B-05D5-4228-B8A9-3A58D9ABC636}" srcOrd="0" destOrd="0" presId="urn:microsoft.com/office/officeart/2005/8/layout/hProcess10"/>
    <dgm:cxn modelId="{AAB08916-31B4-44AB-94FF-A1B9D27F3672}" type="presParOf" srcId="{D3130B4A-E7EC-4D34-BB98-1C11E612B3EA}" destId="{E4857A37-73D5-4400-A0A8-603160098D81}"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D7CC4-D255-4FF3-B5BE-63FDEB62FB5E}">
      <dsp:nvSpPr>
        <dsp:cNvPr id="0" name=""/>
        <dsp:cNvSpPr/>
      </dsp:nvSpPr>
      <dsp:spPr>
        <a:xfrm rot="10800000">
          <a:off x="-3" y="0"/>
          <a:ext cx="16992606" cy="269062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7141" tIns="190500" rIns="355600" bIns="190500" numCol="1" spcCol="1270" anchor="ctr" anchorCtr="0">
          <a:noAutofit/>
        </a:bodyPr>
        <a:lstStyle/>
        <a:p>
          <a:pPr marL="0" lvl="0" indent="0" algn="ctr" defTabSz="2222500" rtl="0">
            <a:lnSpc>
              <a:spcPct val="90000"/>
            </a:lnSpc>
            <a:spcBef>
              <a:spcPct val="0"/>
            </a:spcBef>
            <a:spcAft>
              <a:spcPct val="35000"/>
            </a:spcAft>
            <a:buNone/>
          </a:pPr>
          <a:r>
            <a:rPr lang="en-US" sz="5000" kern="1200">
              <a:latin typeface="Arial" panose="020B0604020202020204" pitchFamily="34" charset="0"/>
              <a:cs typeface="Arial" panose="020B0604020202020204" pitchFamily="34" charset="0"/>
            </a:rPr>
            <a:t>Xây dựng chế độ ăn, khẩu phần dinh dưỡng </a:t>
          </a:r>
        </a:p>
        <a:p>
          <a:pPr marL="0" lvl="0" indent="0" algn="ctr" defTabSz="2222500" rtl="0">
            <a:lnSpc>
              <a:spcPct val="90000"/>
            </a:lnSpc>
            <a:spcBef>
              <a:spcPct val="0"/>
            </a:spcBef>
            <a:spcAft>
              <a:spcPct val="35000"/>
            </a:spcAft>
            <a:buNone/>
          </a:pPr>
          <a:r>
            <a:rPr lang="en-US" sz="5000" kern="1200">
              <a:latin typeface="Arial" panose="020B0604020202020204" pitchFamily="34" charset="0"/>
              <a:cs typeface="Arial" panose="020B0604020202020204" pitchFamily="34" charset="0"/>
            </a:rPr>
            <a:t>phù hợp với độ tuổi.</a:t>
          </a:r>
        </a:p>
      </dsp:txBody>
      <dsp:txXfrm rot="10800000">
        <a:off x="672653" y="0"/>
        <a:ext cx="16319950" cy="2690625"/>
      </dsp:txXfrm>
    </dsp:sp>
    <dsp:sp modelId="{455AF5EA-541E-4F37-BFFF-D06327C64799}">
      <dsp:nvSpPr>
        <dsp:cNvPr id="0" name=""/>
        <dsp:cNvSpPr/>
      </dsp:nvSpPr>
      <dsp:spPr>
        <a:xfrm flipH="1" flipV="1">
          <a:off x="0" y="1040744"/>
          <a:ext cx="487654" cy="518400"/>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F41B3-626F-43AF-8D16-AD162217FB8F}">
      <dsp:nvSpPr>
        <dsp:cNvPr id="0" name=""/>
        <dsp:cNvSpPr/>
      </dsp:nvSpPr>
      <dsp:spPr>
        <a:xfrm rot="10800000">
          <a:off x="-3" y="3041461"/>
          <a:ext cx="16992606" cy="3391175"/>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7141" tIns="190500" rIns="355600" bIns="190500" numCol="1" spcCol="1270" anchor="ctr" anchorCtr="0">
          <a:noAutofit/>
        </a:bodyPr>
        <a:lstStyle/>
        <a:p>
          <a:pPr marL="0" lvl="0" indent="0" algn="ctr" defTabSz="2222500" rtl="0">
            <a:lnSpc>
              <a:spcPct val="90000"/>
            </a:lnSpc>
            <a:spcBef>
              <a:spcPct val="0"/>
            </a:spcBef>
            <a:spcAft>
              <a:spcPct val="35000"/>
            </a:spcAft>
            <a:buNone/>
          </a:pPr>
          <a:r>
            <a:rPr lang="en-US" sz="5000" kern="1200">
              <a:latin typeface="Arial" panose="020B0604020202020204" pitchFamily="34" charset="0"/>
              <a:cs typeface="Arial" panose="020B0604020202020204" pitchFamily="34" charset="0"/>
            </a:rPr>
            <a:t>Nhu cầu năng lượng tại trường của trẻ/ngày:</a:t>
          </a:r>
        </a:p>
        <a:p>
          <a:pPr marL="0" lvl="0" indent="0" algn="ctr" defTabSz="2222500" rtl="0">
            <a:lnSpc>
              <a:spcPct val="90000"/>
            </a:lnSpc>
            <a:spcBef>
              <a:spcPct val="0"/>
            </a:spcBef>
            <a:spcAft>
              <a:spcPct val="35000"/>
            </a:spcAft>
            <a:buNone/>
          </a:pPr>
          <a:r>
            <a:rPr lang="en-US" sz="5000" kern="1200">
              <a:latin typeface="Arial" panose="020B0604020202020204" pitchFamily="34" charset="0"/>
              <a:cs typeface="Arial" panose="020B0604020202020204" pitchFamily="34" charset="0"/>
            </a:rPr>
            <a:t>+ Nhà trẻ: Từ 60-70 Kcal/ ngày.</a:t>
          </a:r>
        </a:p>
        <a:p>
          <a:pPr marL="0" lvl="0" indent="0" algn="ctr" defTabSz="2222500" rtl="0">
            <a:lnSpc>
              <a:spcPct val="90000"/>
            </a:lnSpc>
            <a:spcBef>
              <a:spcPct val="0"/>
            </a:spcBef>
            <a:spcAft>
              <a:spcPct val="35000"/>
            </a:spcAft>
            <a:buNone/>
          </a:pPr>
          <a:r>
            <a:rPr lang="en-US" sz="5000" kern="1200">
              <a:latin typeface="Arial" panose="020B0604020202020204" pitchFamily="34" charset="0"/>
              <a:cs typeface="Arial" panose="020B0604020202020204" pitchFamily="34" charset="0"/>
            </a:rPr>
            <a:t>+ Mẫu giáo: Từ 55-60 Kcal/ ngày.</a:t>
          </a:r>
        </a:p>
      </dsp:txBody>
      <dsp:txXfrm rot="10800000">
        <a:off x="847791" y="3041461"/>
        <a:ext cx="16144812" cy="3391175"/>
      </dsp:txXfrm>
    </dsp:sp>
    <dsp:sp modelId="{65AD831D-1067-4023-A0BA-25A0DD7183DB}">
      <dsp:nvSpPr>
        <dsp:cNvPr id="0" name=""/>
        <dsp:cNvSpPr/>
      </dsp:nvSpPr>
      <dsp:spPr>
        <a:xfrm flipH="1">
          <a:off x="0" y="4391258"/>
          <a:ext cx="453437" cy="489634"/>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71268-71DE-4F7A-B780-F9155125A4B0}">
      <dsp:nvSpPr>
        <dsp:cNvPr id="0" name=""/>
        <dsp:cNvSpPr/>
      </dsp:nvSpPr>
      <dsp:spPr>
        <a:xfrm>
          <a:off x="76199" y="1374317"/>
          <a:ext cx="3748390" cy="49211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77713318-23DF-4734-8800-08DDBCD2BEA9}">
      <dsp:nvSpPr>
        <dsp:cNvPr id="0" name=""/>
        <dsp:cNvSpPr/>
      </dsp:nvSpPr>
      <dsp:spPr>
        <a:xfrm>
          <a:off x="976147" y="6174923"/>
          <a:ext cx="2275061" cy="2275061"/>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solidFill>
                <a:srgbClr val="00B050"/>
              </a:solidFill>
            </a:rPr>
            <a:t>Bảng</a:t>
          </a:r>
          <a:r>
            <a:rPr lang="en-US" sz="2700" kern="1200" dirty="0">
              <a:solidFill>
                <a:srgbClr val="00B050"/>
              </a:solidFill>
            </a:rPr>
            <a:t> </a:t>
          </a:r>
          <a:r>
            <a:rPr lang="en-US" sz="2700" kern="1200" dirty="0" err="1">
              <a:solidFill>
                <a:srgbClr val="00B050"/>
              </a:solidFill>
            </a:rPr>
            <a:t>biểu</a:t>
          </a:r>
          <a:r>
            <a:rPr lang="en-US" sz="2700" kern="1200" dirty="0">
              <a:solidFill>
                <a:srgbClr val="00B050"/>
              </a:solidFill>
            </a:rPr>
            <a:t> </a:t>
          </a:r>
          <a:r>
            <a:rPr lang="en-US" sz="2700" kern="1200" dirty="0" err="1">
              <a:solidFill>
                <a:srgbClr val="00B050"/>
              </a:solidFill>
            </a:rPr>
            <a:t>cần</a:t>
          </a:r>
          <a:r>
            <a:rPr lang="en-US" sz="2700" kern="1200" dirty="0">
              <a:solidFill>
                <a:srgbClr val="00B050"/>
              </a:solidFill>
            </a:rPr>
            <a:t> </a:t>
          </a:r>
          <a:r>
            <a:rPr lang="en-US" sz="2700" kern="1200" dirty="0" err="1">
              <a:solidFill>
                <a:srgbClr val="00B050"/>
              </a:solidFill>
            </a:rPr>
            <a:t>đầy</a:t>
          </a:r>
          <a:r>
            <a:rPr lang="en-US" sz="2700" kern="1200" dirty="0">
              <a:solidFill>
                <a:srgbClr val="00B050"/>
              </a:solidFill>
            </a:rPr>
            <a:t> </a:t>
          </a:r>
          <a:r>
            <a:rPr lang="en-US" sz="2700" kern="1200" dirty="0" err="1">
              <a:solidFill>
                <a:srgbClr val="00B050"/>
              </a:solidFill>
            </a:rPr>
            <a:t>đủ</a:t>
          </a:r>
          <a:r>
            <a:rPr lang="en-US" sz="2700" kern="1200" dirty="0">
              <a:solidFill>
                <a:srgbClr val="00B050"/>
              </a:solidFill>
            </a:rPr>
            <a:t> </a:t>
          </a:r>
          <a:r>
            <a:rPr lang="en-US" sz="2700" kern="1200" dirty="0" err="1">
              <a:solidFill>
                <a:srgbClr val="00B050"/>
              </a:solidFill>
            </a:rPr>
            <a:t>và</a:t>
          </a:r>
          <a:r>
            <a:rPr lang="en-US" sz="2700" kern="1200" dirty="0">
              <a:solidFill>
                <a:srgbClr val="00B050"/>
              </a:solidFill>
            </a:rPr>
            <a:t> </a:t>
          </a:r>
        </a:p>
        <a:p>
          <a:pPr marL="0" lvl="0" indent="0" algn="ctr" defTabSz="1200150">
            <a:lnSpc>
              <a:spcPct val="90000"/>
            </a:lnSpc>
            <a:spcBef>
              <a:spcPct val="0"/>
            </a:spcBef>
            <a:spcAft>
              <a:spcPct val="35000"/>
            </a:spcAft>
            <a:buNone/>
          </a:pPr>
          <a:r>
            <a:rPr lang="en-US" sz="2700" kern="1200" dirty="0" err="1">
              <a:solidFill>
                <a:srgbClr val="00B050"/>
              </a:solidFill>
            </a:rPr>
            <a:t>Đúng</a:t>
          </a:r>
          <a:r>
            <a:rPr lang="en-US" sz="2700" kern="1200" dirty="0">
              <a:solidFill>
                <a:srgbClr val="00B050"/>
              </a:solidFill>
            </a:rPr>
            <a:t> </a:t>
          </a:r>
          <a:r>
            <a:rPr lang="en-US" sz="2700" kern="1200" dirty="0" err="1">
              <a:solidFill>
                <a:srgbClr val="00B050"/>
              </a:solidFill>
            </a:rPr>
            <a:t>quy</a:t>
          </a:r>
          <a:r>
            <a:rPr lang="en-US" sz="2700" kern="1200" dirty="0">
              <a:solidFill>
                <a:srgbClr val="00B050"/>
              </a:solidFill>
            </a:rPr>
            <a:t> </a:t>
          </a:r>
          <a:r>
            <a:rPr lang="en-US" sz="2700" kern="1200" dirty="0" err="1">
              <a:solidFill>
                <a:srgbClr val="00B050"/>
              </a:solidFill>
            </a:rPr>
            <a:t>định</a:t>
          </a:r>
          <a:endParaRPr lang="en-US" sz="2700" kern="1200" dirty="0">
            <a:solidFill>
              <a:srgbClr val="00B050"/>
            </a:solidFill>
          </a:endParaRPr>
        </a:p>
      </dsp:txBody>
      <dsp:txXfrm>
        <a:off x="1042781" y="6241557"/>
        <a:ext cx="2141793" cy="2141793"/>
      </dsp:txXfrm>
    </dsp:sp>
    <dsp:sp modelId="{121C76B0-C1D9-450C-AE98-1D6CFBF3F185}">
      <dsp:nvSpPr>
        <dsp:cNvPr id="0" name=""/>
        <dsp:cNvSpPr/>
      </dsp:nvSpPr>
      <dsp:spPr>
        <a:xfrm rot="21470812">
          <a:off x="4086087" y="3476360"/>
          <a:ext cx="261774" cy="546665"/>
        </a:xfrm>
        <a:prstGeom prst="rightArrow">
          <a:avLst>
            <a:gd name="adj1" fmla="val 60000"/>
            <a:gd name="adj2" fmla="val 50000"/>
          </a:avLst>
        </a:prstGeom>
        <a:gradFill rotWithShape="0">
          <a:gsLst>
            <a:gs pos="0">
              <a:schemeClr val="accent1">
                <a:tint val="60000"/>
                <a:hueOff val="0"/>
                <a:satOff val="0"/>
                <a:lumOff val="0"/>
                <a:alphaOff val="0"/>
                <a:tint val="83000"/>
                <a:satMod val="100000"/>
                <a:lumMod val="100000"/>
              </a:schemeClr>
            </a:gs>
            <a:gs pos="100000">
              <a:schemeClr val="accent1">
                <a:tint val="60000"/>
                <a:hueOff val="0"/>
                <a:satOff val="0"/>
                <a:lumOff val="0"/>
                <a:alphaOff val="0"/>
                <a:tint val="61000"/>
                <a:satMod val="150000"/>
                <a:lumMod val="10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086115" y="3587168"/>
        <a:ext cx="183242" cy="327999"/>
      </dsp:txXfrm>
    </dsp:sp>
    <dsp:sp modelId="{8315A0D9-2271-43A7-B6E9-5021A302F280}">
      <dsp:nvSpPr>
        <dsp:cNvPr id="0" name=""/>
        <dsp:cNvSpPr/>
      </dsp:nvSpPr>
      <dsp:spPr>
        <a:xfrm>
          <a:off x="4571989" y="1221922"/>
          <a:ext cx="3532874" cy="489602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3378B1B-9DAA-4F00-9EF1-18C3E5F28D80}">
      <dsp:nvSpPr>
        <dsp:cNvPr id="0" name=""/>
        <dsp:cNvSpPr/>
      </dsp:nvSpPr>
      <dsp:spPr>
        <a:xfrm>
          <a:off x="5181604" y="6098720"/>
          <a:ext cx="2275061" cy="2275061"/>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rgbClr val="00B050"/>
              </a:solidFill>
            </a:rPr>
            <a:t>Dao </a:t>
          </a:r>
          <a:r>
            <a:rPr lang="en-US" sz="2700" kern="1200" dirty="0" err="1">
              <a:solidFill>
                <a:srgbClr val="00B050"/>
              </a:solidFill>
            </a:rPr>
            <a:t>thớt</a:t>
          </a:r>
          <a:r>
            <a:rPr lang="en-US" sz="2700" kern="1200" dirty="0">
              <a:solidFill>
                <a:srgbClr val="00B050"/>
              </a:solidFill>
            </a:rPr>
            <a:t> </a:t>
          </a:r>
          <a:r>
            <a:rPr lang="en-US" sz="2700" kern="1200" dirty="0" err="1">
              <a:solidFill>
                <a:srgbClr val="00B050"/>
              </a:solidFill>
            </a:rPr>
            <a:t>sống</a:t>
          </a:r>
          <a:r>
            <a:rPr lang="en-US" sz="2700" kern="1200" dirty="0">
              <a:solidFill>
                <a:srgbClr val="00B050"/>
              </a:solidFill>
            </a:rPr>
            <a:t>, </a:t>
          </a:r>
          <a:r>
            <a:rPr lang="en-US" sz="2700" kern="1200" dirty="0" err="1">
              <a:solidFill>
                <a:srgbClr val="00B050"/>
              </a:solidFill>
            </a:rPr>
            <a:t>chín</a:t>
          </a:r>
          <a:r>
            <a:rPr lang="en-US" sz="2700" kern="1200" dirty="0">
              <a:solidFill>
                <a:srgbClr val="00B050"/>
              </a:solidFill>
            </a:rPr>
            <a:t> </a:t>
          </a:r>
          <a:r>
            <a:rPr lang="en-US" sz="2700" kern="1200" dirty="0" err="1">
              <a:solidFill>
                <a:srgbClr val="00B050"/>
              </a:solidFill>
            </a:rPr>
            <a:t>cần</a:t>
          </a:r>
          <a:r>
            <a:rPr lang="en-US" sz="2700" kern="1200" dirty="0">
              <a:solidFill>
                <a:srgbClr val="00B050"/>
              </a:solidFill>
            </a:rPr>
            <a:t> </a:t>
          </a:r>
          <a:r>
            <a:rPr lang="en-US" sz="2700" kern="1200" dirty="0" err="1">
              <a:solidFill>
                <a:srgbClr val="00B050"/>
              </a:solidFill>
            </a:rPr>
            <a:t>để</a:t>
          </a:r>
          <a:r>
            <a:rPr lang="en-US" sz="2700" kern="1200" dirty="0">
              <a:solidFill>
                <a:srgbClr val="00B050"/>
              </a:solidFill>
            </a:rPr>
            <a:t> </a:t>
          </a:r>
          <a:r>
            <a:rPr lang="en-US" sz="2700" kern="1200" dirty="0" err="1">
              <a:solidFill>
                <a:srgbClr val="00B050"/>
              </a:solidFill>
            </a:rPr>
            <a:t>phù</a:t>
          </a:r>
          <a:r>
            <a:rPr lang="en-US" sz="2700" kern="1200" dirty="0">
              <a:solidFill>
                <a:srgbClr val="00B050"/>
              </a:solidFill>
            </a:rPr>
            <a:t> </a:t>
          </a:r>
          <a:r>
            <a:rPr lang="en-US" sz="2700" kern="1200" dirty="0" err="1">
              <a:solidFill>
                <a:srgbClr val="00B050"/>
              </a:solidFill>
            </a:rPr>
            <a:t>hợp</a:t>
          </a:r>
          <a:r>
            <a:rPr lang="en-US" sz="2700" kern="1200" dirty="0">
              <a:solidFill>
                <a:srgbClr val="00B050"/>
              </a:solidFill>
            </a:rPr>
            <a:t>, </a:t>
          </a:r>
          <a:r>
            <a:rPr lang="en-US" sz="2700" kern="1200" dirty="0" err="1">
              <a:solidFill>
                <a:srgbClr val="00B050"/>
              </a:solidFill>
            </a:rPr>
            <a:t>đúng</a:t>
          </a:r>
          <a:r>
            <a:rPr lang="en-US" sz="2700" kern="1200" dirty="0">
              <a:solidFill>
                <a:srgbClr val="00B050"/>
              </a:solidFill>
            </a:rPr>
            <a:t> </a:t>
          </a:r>
          <a:r>
            <a:rPr lang="en-US" sz="2700" kern="1200" dirty="0" err="1">
              <a:solidFill>
                <a:srgbClr val="00B050"/>
              </a:solidFill>
            </a:rPr>
            <a:t>nơi</a:t>
          </a:r>
          <a:r>
            <a:rPr lang="en-US" sz="2700" kern="1200" dirty="0">
              <a:solidFill>
                <a:srgbClr val="00B050"/>
              </a:solidFill>
            </a:rPr>
            <a:t> </a:t>
          </a:r>
          <a:r>
            <a:rPr lang="en-US" sz="2700" kern="1200" dirty="0" err="1">
              <a:solidFill>
                <a:srgbClr val="00B050"/>
              </a:solidFill>
            </a:rPr>
            <a:t>quy</a:t>
          </a:r>
          <a:r>
            <a:rPr lang="en-US" sz="2700" kern="1200" dirty="0">
              <a:solidFill>
                <a:srgbClr val="00B050"/>
              </a:solidFill>
            </a:rPr>
            <a:t> </a:t>
          </a:r>
          <a:r>
            <a:rPr lang="en-US" sz="2700" kern="1200" dirty="0" err="1">
              <a:solidFill>
                <a:srgbClr val="00B050"/>
              </a:solidFill>
            </a:rPr>
            <a:t>định</a:t>
          </a:r>
          <a:endParaRPr lang="en-US" sz="2700" kern="1200" dirty="0">
            <a:solidFill>
              <a:srgbClr val="00B050"/>
            </a:solidFill>
          </a:endParaRPr>
        </a:p>
      </dsp:txBody>
      <dsp:txXfrm>
        <a:off x="5248238" y="6165354"/>
        <a:ext cx="2141793" cy="2141793"/>
      </dsp:txXfrm>
    </dsp:sp>
    <dsp:sp modelId="{A4D6F0B2-8535-47BF-9133-4F406C01477E}">
      <dsp:nvSpPr>
        <dsp:cNvPr id="0" name=""/>
        <dsp:cNvSpPr/>
      </dsp:nvSpPr>
      <dsp:spPr>
        <a:xfrm rot="21534474">
          <a:off x="8415196" y="3354052"/>
          <a:ext cx="310417" cy="546665"/>
        </a:xfrm>
        <a:prstGeom prst="rightArrow">
          <a:avLst>
            <a:gd name="adj1" fmla="val 60000"/>
            <a:gd name="adj2" fmla="val 50000"/>
          </a:avLst>
        </a:prstGeom>
        <a:gradFill rotWithShape="0">
          <a:gsLst>
            <a:gs pos="0">
              <a:schemeClr val="accent1">
                <a:tint val="60000"/>
                <a:hueOff val="0"/>
                <a:satOff val="0"/>
                <a:lumOff val="0"/>
                <a:alphaOff val="0"/>
                <a:tint val="83000"/>
                <a:satMod val="100000"/>
                <a:lumMod val="100000"/>
              </a:schemeClr>
            </a:gs>
            <a:gs pos="100000">
              <a:schemeClr val="accent1">
                <a:tint val="60000"/>
                <a:hueOff val="0"/>
                <a:satOff val="0"/>
                <a:lumOff val="0"/>
                <a:alphaOff val="0"/>
                <a:tint val="61000"/>
                <a:satMod val="150000"/>
                <a:lumMod val="10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8415204" y="3464272"/>
        <a:ext cx="217292" cy="327999"/>
      </dsp:txXfrm>
    </dsp:sp>
    <dsp:sp modelId="{258D7AED-F539-467B-9305-611932ABC50E}">
      <dsp:nvSpPr>
        <dsp:cNvPr id="0" name=""/>
        <dsp:cNvSpPr/>
      </dsp:nvSpPr>
      <dsp:spPr>
        <a:xfrm>
          <a:off x="8991609" y="1069527"/>
          <a:ext cx="3658730" cy="502990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26A3821-22BA-4473-9076-07A2CEFD5A47}">
      <dsp:nvSpPr>
        <dsp:cNvPr id="0" name=""/>
        <dsp:cNvSpPr/>
      </dsp:nvSpPr>
      <dsp:spPr>
        <a:xfrm>
          <a:off x="9677394" y="6098720"/>
          <a:ext cx="2275061" cy="2275061"/>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solidFill>
                <a:srgbClr val="00B050"/>
              </a:solidFill>
            </a:rPr>
            <a:t>Lịch</a:t>
          </a:r>
          <a:r>
            <a:rPr lang="en-US" sz="2700" kern="1200" dirty="0">
              <a:solidFill>
                <a:srgbClr val="00B050"/>
              </a:solidFill>
            </a:rPr>
            <a:t> </a:t>
          </a:r>
          <a:r>
            <a:rPr lang="en-US" sz="2700" kern="1200" dirty="0" err="1">
              <a:solidFill>
                <a:srgbClr val="00B050"/>
              </a:solidFill>
            </a:rPr>
            <a:t>phân</a:t>
          </a:r>
          <a:r>
            <a:rPr lang="en-US" sz="2700" kern="1200" dirty="0">
              <a:solidFill>
                <a:srgbClr val="00B050"/>
              </a:solidFill>
            </a:rPr>
            <a:t> </a:t>
          </a:r>
          <a:r>
            <a:rPr lang="en-US" sz="2700" kern="1200" dirty="0" err="1">
              <a:solidFill>
                <a:srgbClr val="00B050"/>
              </a:solidFill>
            </a:rPr>
            <a:t>công</a:t>
          </a:r>
          <a:r>
            <a:rPr lang="en-US" sz="2700" kern="1200" dirty="0">
              <a:solidFill>
                <a:srgbClr val="00B050"/>
              </a:solidFill>
            </a:rPr>
            <a:t> </a:t>
          </a:r>
          <a:r>
            <a:rPr lang="en-US" sz="2700" kern="1200" dirty="0" err="1">
              <a:solidFill>
                <a:srgbClr val="00B050"/>
              </a:solidFill>
            </a:rPr>
            <a:t>tiếp</a:t>
          </a:r>
          <a:r>
            <a:rPr lang="en-US" sz="2700" kern="1200" dirty="0">
              <a:solidFill>
                <a:srgbClr val="00B050"/>
              </a:solidFill>
            </a:rPr>
            <a:t> </a:t>
          </a:r>
          <a:r>
            <a:rPr lang="en-US" sz="2700" kern="1200" dirty="0" err="1">
              <a:solidFill>
                <a:srgbClr val="00B050"/>
              </a:solidFill>
            </a:rPr>
            <a:t>phẩm</a:t>
          </a:r>
          <a:r>
            <a:rPr lang="en-US" sz="2700" kern="1200" dirty="0">
              <a:solidFill>
                <a:srgbClr val="00B050"/>
              </a:solidFill>
            </a:rPr>
            <a:t> </a:t>
          </a:r>
          <a:r>
            <a:rPr lang="en-US" sz="2700" kern="1200" dirty="0" err="1">
              <a:solidFill>
                <a:srgbClr val="00B050"/>
              </a:solidFill>
            </a:rPr>
            <a:t>cần</a:t>
          </a:r>
          <a:r>
            <a:rPr lang="en-US" sz="2700" kern="1200" dirty="0">
              <a:solidFill>
                <a:srgbClr val="00B050"/>
              </a:solidFill>
            </a:rPr>
            <a:t> </a:t>
          </a:r>
          <a:r>
            <a:rPr lang="en-US" sz="2700" kern="1200" dirty="0" err="1">
              <a:solidFill>
                <a:srgbClr val="00B050"/>
              </a:solidFill>
            </a:rPr>
            <a:t>dán</a:t>
          </a:r>
          <a:r>
            <a:rPr lang="en-US" sz="2700" kern="1200" dirty="0">
              <a:solidFill>
                <a:srgbClr val="00B050"/>
              </a:solidFill>
            </a:rPr>
            <a:t> </a:t>
          </a:r>
          <a:r>
            <a:rPr lang="en-US" sz="2700" kern="1200" dirty="0" err="1">
              <a:solidFill>
                <a:srgbClr val="00B050"/>
              </a:solidFill>
            </a:rPr>
            <a:t>tên</a:t>
          </a:r>
          <a:r>
            <a:rPr lang="en-US" sz="2700" kern="1200" dirty="0">
              <a:solidFill>
                <a:srgbClr val="00B050"/>
              </a:solidFill>
            </a:rPr>
            <a:t> di </a:t>
          </a:r>
          <a:r>
            <a:rPr lang="en-US" sz="2700" kern="1200" dirty="0" err="1">
              <a:solidFill>
                <a:srgbClr val="00B050"/>
              </a:solidFill>
            </a:rPr>
            <a:t>động</a:t>
          </a:r>
          <a:endParaRPr lang="en-US" sz="2700" kern="1200" dirty="0">
            <a:solidFill>
              <a:srgbClr val="00B050"/>
            </a:solidFill>
          </a:endParaRPr>
        </a:p>
      </dsp:txBody>
      <dsp:txXfrm>
        <a:off x="9744028" y="6165354"/>
        <a:ext cx="2141793" cy="2141793"/>
      </dsp:txXfrm>
    </dsp:sp>
    <dsp:sp modelId="{C12C2EF3-62C8-4A6E-A4E5-3DD5BF2CE948}">
      <dsp:nvSpPr>
        <dsp:cNvPr id="0" name=""/>
        <dsp:cNvSpPr/>
      </dsp:nvSpPr>
      <dsp:spPr>
        <a:xfrm rot="110119">
          <a:off x="12836586" y="3378722"/>
          <a:ext cx="186389" cy="546665"/>
        </a:xfrm>
        <a:prstGeom prst="rightArrow">
          <a:avLst>
            <a:gd name="adj1" fmla="val 60000"/>
            <a:gd name="adj2" fmla="val 50000"/>
          </a:avLst>
        </a:prstGeom>
        <a:gradFill rotWithShape="0">
          <a:gsLst>
            <a:gs pos="0">
              <a:schemeClr val="accent1">
                <a:tint val="60000"/>
                <a:hueOff val="0"/>
                <a:satOff val="0"/>
                <a:lumOff val="0"/>
                <a:alphaOff val="0"/>
                <a:tint val="83000"/>
                <a:satMod val="100000"/>
                <a:lumMod val="100000"/>
              </a:schemeClr>
            </a:gs>
            <a:gs pos="100000">
              <a:schemeClr val="accent1">
                <a:tint val="60000"/>
                <a:hueOff val="0"/>
                <a:satOff val="0"/>
                <a:lumOff val="0"/>
                <a:alphaOff val="0"/>
                <a:tint val="61000"/>
                <a:satMod val="150000"/>
                <a:lumMod val="10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12836600" y="3487160"/>
        <a:ext cx="130472" cy="327999"/>
      </dsp:txXfrm>
    </dsp:sp>
    <dsp:sp modelId="{09B0120B-05D5-4228-B8A9-3A58D9ABC636}">
      <dsp:nvSpPr>
        <dsp:cNvPr id="0" name=""/>
        <dsp:cNvSpPr/>
      </dsp:nvSpPr>
      <dsp:spPr>
        <a:xfrm>
          <a:off x="13182609" y="917121"/>
          <a:ext cx="3542543" cy="559958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4857A37-73D5-4400-A0A8-603160098D81}">
      <dsp:nvSpPr>
        <dsp:cNvPr id="0" name=""/>
        <dsp:cNvSpPr/>
      </dsp:nvSpPr>
      <dsp:spPr>
        <a:xfrm>
          <a:off x="14097003" y="6555917"/>
          <a:ext cx="2275061" cy="2275061"/>
        </a:xfrm>
        <a:prstGeom prst="roundRect">
          <a:avLst>
            <a:gd name="adj" fmla="val 10000"/>
          </a:avLst>
        </a:prstGeom>
        <a:gradFill rotWithShape="0">
          <a:gsLst>
            <a:gs pos="0">
              <a:schemeClr val="accent1">
                <a:hueOff val="0"/>
                <a:satOff val="0"/>
                <a:lumOff val="0"/>
                <a:alphaOff val="0"/>
                <a:tint val="83000"/>
                <a:satMod val="100000"/>
                <a:lumMod val="100000"/>
              </a:schemeClr>
            </a:gs>
            <a:gs pos="100000">
              <a:schemeClr val="accent1">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err="1">
              <a:solidFill>
                <a:srgbClr val="00B050"/>
              </a:solidFill>
            </a:rPr>
            <a:t>Khu</a:t>
          </a:r>
          <a:r>
            <a:rPr lang="en-US" sz="2700" kern="1200" dirty="0">
              <a:solidFill>
                <a:srgbClr val="00B050"/>
              </a:solidFill>
            </a:rPr>
            <a:t> </a:t>
          </a:r>
          <a:r>
            <a:rPr lang="en-US" sz="2700" kern="1200" dirty="0" err="1">
              <a:solidFill>
                <a:srgbClr val="00B050"/>
              </a:solidFill>
            </a:rPr>
            <a:t>vực</a:t>
          </a:r>
          <a:r>
            <a:rPr lang="en-US" sz="2700" kern="1200" dirty="0">
              <a:solidFill>
                <a:srgbClr val="00B050"/>
              </a:solidFill>
            </a:rPr>
            <a:t> </a:t>
          </a:r>
          <a:r>
            <a:rPr lang="en-US" sz="2700" kern="1200" dirty="0" err="1">
              <a:solidFill>
                <a:srgbClr val="00B050"/>
              </a:solidFill>
            </a:rPr>
            <a:t>bếp</a:t>
          </a:r>
          <a:r>
            <a:rPr lang="en-US" sz="2700" kern="1200" dirty="0">
              <a:solidFill>
                <a:srgbClr val="00B050"/>
              </a:solidFill>
            </a:rPr>
            <a:t> </a:t>
          </a:r>
          <a:r>
            <a:rPr lang="en-US" sz="2700" kern="1200" dirty="0" err="1">
              <a:solidFill>
                <a:srgbClr val="00B050"/>
              </a:solidFill>
            </a:rPr>
            <a:t>cần</a:t>
          </a:r>
          <a:r>
            <a:rPr lang="en-US" sz="2700" kern="1200" dirty="0">
              <a:solidFill>
                <a:srgbClr val="00B050"/>
              </a:solidFill>
            </a:rPr>
            <a:t> </a:t>
          </a:r>
          <a:r>
            <a:rPr lang="en-US" sz="2700" kern="1200" dirty="0" err="1">
              <a:solidFill>
                <a:srgbClr val="00B050"/>
              </a:solidFill>
            </a:rPr>
            <a:t>gọn</a:t>
          </a:r>
          <a:r>
            <a:rPr lang="en-US" sz="2700" kern="1200" dirty="0">
              <a:solidFill>
                <a:srgbClr val="00B050"/>
              </a:solidFill>
            </a:rPr>
            <a:t> </a:t>
          </a:r>
          <a:r>
            <a:rPr lang="en-US" sz="2700" kern="1200" dirty="0" err="1">
              <a:solidFill>
                <a:srgbClr val="00B050"/>
              </a:solidFill>
            </a:rPr>
            <a:t>gàng</a:t>
          </a:r>
          <a:r>
            <a:rPr lang="en-US" sz="2700" kern="1200" dirty="0">
              <a:solidFill>
                <a:srgbClr val="00B050"/>
              </a:solidFill>
            </a:rPr>
            <a:t>, </a:t>
          </a:r>
          <a:r>
            <a:rPr lang="en-US" sz="2700" kern="1200" dirty="0" err="1">
              <a:solidFill>
                <a:srgbClr val="00B050"/>
              </a:solidFill>
            </a:rPr>
            <a:t>sạch</a:t>
          </a:r>
          <a:r>
            <a:rPr lang="en-US" sz="2700" kern="1200" dirty="0">
              <a:solidFill>
                <a:srgbClr val="00B050"/>
              </a:solidFill>
            </a:rPr>
            <a:t> </a:t>
          </a:r>
          <a:r>
            <a:rPr lang="en-US" sz="2700" kern="1200" dirty="0" err="1">
              <a:solidFill>
                <a:srgbClr val="00B050"/>
              </a:solidFill>
            </a:rPr>
            <a:t>sẽ</a:t>
          </a:r>
          <a:r>
            <a:rPr lang="en-US" sz="2700" kern="1200" dirty="0">
              <a:solidFill>
                <a:srgbClr val="00B050"/>
              </a:solidFill>
            </a:rPr>
            <a:t>, </a:t>
          </a:r>
          <a:r>
            <a:rPr lang="en-US" sz="2700" kern="1200" dirty="0" err="1">
              <a:solidFill>
                <a:srgbClr val="00B050"/>
              </a:solidFill>
            </a:rPr>
            <a:t>che</a:t>
          </a:r>
          <a:r>
            <a:rPr lang="en-US" sz="2700" kern="1200" dirty="0">
              <a:solidFill>
                <a:srgbClr val="00B050"/>
              </a:solidFill>
            </a:rPr>
            <a:t> </a:t>
          </a:r>
          <a:r>
            <a:rPr lang="en-US" sz="2700" kern="1200" dirty="0" err="1">
              <a:solidFill>
                <a:srgbClr val="00B050"/>
              </a:solidFill>
            </a:rPr>
            <a:t>chắn</a:t>
          </a:r>
          <a:r>
            <a:rPr lang="en-US" sz="2700" kern="1200" dirty="0">
              <a:solidFill>
                <a:srgbClr val="00B050"/>
              </a:solidFill>
            </a:rPr>
            <a:t>.</a:t>
          </a:r>
        </a:p>
      </dsp:txBody>
      <dsp:txXfrm>
        <a:off x="14163637" y="6622551"/>
        <a:ext cx="2141793" cy="214179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sz="quarter" idx="1"/>
          </p:nvPr>
        </p:nvSpPr>
        <p:spPr>
          <a:xfrm>
            <a:off x="3850442" y="0"/>
            <a:ext cx="2945660" cy="496332"/>
          </a:xfrm>
          <a:prstGeom prst="rect">
            <a:avLst/>
          </a:prstGeom>
        </p:spPr>
        <p:txBody>
          <a:bodyPr vert="horz" lIns="92108" tIns="46054" rIns="92108" bIns="46054" rtlCol="0"/>
          <a:lstStyle>
            <a:lvl1pPr algn="r">
              <a:defRPr sz="1200"/>
            </a:lvl1pPr>
          </a:lstStyle>
          <a:p>
            <a:fld id="{01B2D300-B569-457C-8AC3-707538FC0C6F}" type="datetimeFigureOut">
              <a:rPr lang="en-US" smtClean="0"/>
              <a:t>6/8/2024</a:t>
            </a:fld>
            <a:endParaRPr lang="en-US"/>
          </a:p>
        </p:txBody>
      </p:sp>
      <p:sp>
        <p:nvSpPr>
          <p:cNvPr id="4" name="Footer Placeholder 3"/>
          <p:cNvSpPr>
            <a:spLocks noGrp="1"/>
          </p:cNvSpPr>
          <p:nvPr>
            <p:ph type="ftr" sz="quarter" idx="2"/>
          </p:nvPr>
        </p:nvSpPr>
        <p:spPr>
          <a:xfrm>
            <a:off x="0" y="9428583"/>
            <a:ext cx="2945660" cy="496332"/>
          </a:xfrm>
          <a:prstGeom prst="rect">
            <a:avLst/>
          </a:prstGeom>
        </p:spPr>
        <p:txBody>
          <a:bodyPr vert="horz" lIns="92108" tIns="46054" rIns="92108" bIns="46054" rtlCol="0" anchor="b"/>
          <a:lstStyle>
            <a:lvl1pPr algn="l">
              <a:defRPr sz="1200"/>
            </a:lvl1pPr>
          </a:lstStyle>
          <a:p>
            <a:endParaRPr lang="en-US"/>
          </a:p>
        </p:txBody>
      </p:sp>
      <p:sp>
        <p:nvSpPr>
          <p:cNvPr id="5" name="Slide Number Placeholder 4"/>
          <p:cNvSpPr>
            <a:spLocks noGrp="1"/>
          </p:cNvSpPr>
          <p:nvPr>
            <p:ph type="sldNum" sz="quarter" idx="3"/>
          </p:nvPr>
        </p:nvSpPr>
        <p:spPr>
          <a:xfrm>
            <a:off x="3850442" y="9428583"/>
            <a:ext cx="2945660" cy="496332"/>
          </a:xfrm>
          <a:prstGeom prst="rect">
            <a:avLst/>
          </a:prstGeom>
        </p:spPr>
        <p:txBody>
          <a:bodyPr vert="horz" lIns="92108" tIns="46054" rIns="92108" bIns="46054" rtlCol="0" anchor="b"/>
          <a:lstStyle>
            <a:lvl1pPr algn="r">
              <a:defRPr sz="1200"/>
            </a:lvl1pPr>
          </a:lstStyle>
          <a:p>
            <a:fld id="{47BA5D0A-E691-4F06-B6BF-6CF8A3595E1A}" type="slidenum">
              <a:rPr lang="en-US" smtClean="0"/>
              <a:t>‹#›</a:t>
            </a:fld>
            <a:endParaRPr lang="en-US"/>
          </a:p>
        </p:txBody>
      </p:sp>
    </p:spTree>
    <p:extLst>
      <p:ext uri="{BB962C8B-B14F-4D97-AF65-F5344CB8AC3E}">
        <p14:creationId xmlns:p14="http://schemas.microsoft.com/office/powerpoint/2010/main" val="1080188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2108" tIns="46054" rIns="92108" bIns="46054" rtlCol="0"/>
          <a:lstStyle>
            <a:lvl1pPr algn="l">
              <a:defRPr sz="1200"/>
            </a:lvl1pPr>
          </a:lstStyle>
          <a:p>
            <a:endParaRPr lang="en-US"/>
          </a:p>
        </p:txBody>
      </p:sp>
      <p:sp>
        <p:nvSpPr>
          <p:cNvPr id="3" name="Date Placeholder 2"/>
          <p:cNvSpPr>
            <a:spLocks noGrp="1"/>
          </p:cNvSpPr>
          <p:nvPr>
            <p:ph type="dt" idx="1"/>
          </p:nvPr>
        </p:nvSpPr>
        <p:spPr>
          <a:xfrm>
            <a:off x="3850442" y="0"/>
            <a:ext cx="2945660" cy="496332"/>
          </a:xfrm>
          <a:prstGeom prst="rect">
            <a:avLst/>
          </a:prstGeom>
        </p:spPr>
        <p:txBody>
          <a:bodyPr vert="horz" lIns="92108" tIns="46054" rIns="92108" bIns="46054" rtlCol="0"/>
          <a:lstStyle>
            <a:lvl1pPr algn="r">
              <a:defRPr sz="1200"/>
            </a:lvl1pPr>
          </a:lstStyle>
          <a:p>
            <a:fld id="{ACD26F35-787B-460E-B39D-2D7DD1432F4A}" type="datetimeFigureOut">
              <a:rPr lang="en-US" smtClean="0"/>
              <a:t>6/8/2024</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108" tIns="46054" rIns="92108" bIns="46054"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108" tIns="46054" rIns="92108" bIns="460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60" cy="496332"/>
          </a:xfrm>
          <a:prstGeom prst="rect">
            <a:avLst/>
          </a:prstGeom>
        </p:spPr>
        <p:txBody>
          <a:bodyPr vert="horz" lIns="92108" tIns="46054" rIns="92108" bIns="46054" rtlCol="0" anchor="b"/>
          <a:lstStyle>
            <a:lvl1pPr algn="l">
              <a:defRPr sz="1200"/>
            </a:lvl1pPr>
          </a:lstStyle>
          <a:p>
            <a:endParaRPr lang="en-US"/>
          </a:p>
        </p:txBody>
      </p:sp>
      <p:sp>
        <p:nvSpPr>
          <p:cNvPr id="7" name="Slide Number Placeholder 6"/>
          <p:cNvSpPr>
            <a:spLocks noGrp="1"/>
          </p:cNvSpPr>
          <p:nvPr>
            <p:ph type="sldNum" sz="quarter" idx="5"/>
          </p:nvPr>
        </p:nvSpPr>
        <p:spPr>
          <a:xfrm>
            <a:off x="3850442" y="9428583"/>
            <a:ext cx="2945660" cy="496332"/>
          </a:xfrm>
          <a:prstGeom prst="rect">
            <a:avLst/>
          </a:prstGeom>
        </p:spPr>
        <p:txBody>
          <a:bodyPr vert="horz" lIns="92108" tIns="46054" rIns="92108" bIns="46054" rtlCol="0" anchor="b"/>
          <a:lstStyle>
            <a:lvl1pPr algn="r">
              <a:defRPr sz="1200"/>
            </a:lvl1pPr>
          </a:lstStyle>
          <a:p>
            <a:fld id="{B2DCB825-8562-468B-A897-4AEC8A58069A}" type="slidenum">
              <a:rPr lang="en-US" smtClean="0"/>
              <a:t>‹#›</a:t>
            </a:fld>
            <a:endParaRPr lang="en-US"/>
          </a:p>
        </p:txBody>
      </p:sp>
    </p:spTree>
    <p:extLst>
      <p:ext uri="{BB962C8B-B14F-4D97-AF65-F5344CB8AC3E}">
        <p14:creationId xmlns:p14="http://schemas.microsoft.com/office/powerpoint/2010/main" val="213550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DCB825-8562-468B-A897-4AEC8A58069A}" type="slidenum">
              <a:rPr lang="en-US" smtClean="0"/>
              <a:t>1</a:t>
            </a:fld>
            <a:endParaRPr lang="en-US"/>
          </a:p>
        </p:txBody>
      </p:sp>
    </p:spTree>
    <p:extLst>
      <p:ext uri="{BB962C8B-B14F-4D97-AF65-F5344CB8AC3E}">
        <p14:creationId xmlns:p14="http://schemas.microsoft.com/office/powerpoint/2010/main" val="59651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56</a:t>
            </a:fld>
            <a:endParaRPr lang="en-US"/>
          </a:p>
        </p:txBody>
      </p:sp>
    </p:spTree>
    <p:extLst>
      <p:ext uri="{BB962C8B-B14F-4D97-AF65-F5344CB8AC3E}">
        <p14:creationId xmlns:p14="http://schemas.microsoft.com/office/powerpoint/2010/main" val="1180202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48</a:t>
            </a:fld>
            <a:endParaRPr lang="en-US"/>
          </a:p>
        </p:txBody>
      </p:sp>
    </p:spTree>
    <p:extLst>
      <p:ext uri="{BB962C8B-B14F-4D97-AF65-F5344CB8AC3E}">
        <p14:creationId xmlns:p14="http://schemas.microsoft.com/office/powerpoint/2010/main" val="393621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49</a:t>
            </a:fld>
            <a:endParaRPr lang="en-US"/>
          </a:p>
        </p:txBody>
      </p:sp>
    </p:spTree>
    <p:extLst>
      <p:ext uri="{BB962C8B-B14F-4D97-AF65-F5344CB8AC3E}">
        <p14:creationId xmlns:p14="http://schemas.microsoft.com/office/powerpoint/2010/main" val="1990092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50</a:t>
            </a:fld>
            <a:endParaRPr lang="en-US"/>
          </a:p>
        </p:txBody>
      </p:sp>
    </p:spTree>
    <p:extLst>
      <p:ext uri="{BB962C8B-B14F-4D97-AF65-F5344CB8AC3E}">
        <p14:creationId xmlns:p14="http://schemas.microsoft.com/office/powerpoint/2010/main" val="2547142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51</a:t>
            </a:fld>
            <a:endParaRPr lang="en-US"/>
          </a:p>
        </p:txBody>
      </p:sp>
    </p:spTree>
    <p:extLst>
      <p:ext uri="{BB962C8B-B14F-4D97-AF65-F5344CB8AC3E}">
        <p14:creationId xmlns:p14="http://schemas.microsoft.com/office/powerpoint/2010/main" val="1375932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52</a:t>
            </a:fld>
            <a:endParaRPr lang="en-US"/>
          </a:p>
        </p:txBody>
      </p:sp>
    </p:spTree>
    <p:extLst>
      <p:ext uri="{BB962C8B-B14F-4D97-AF65-F5344CB8AC3E}">
        <p14:creationId xmlns:p14="http://schemas.microsoft.com/office/powerpoint/2010/main" val="163329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53</a:t>
            </a:fld>
            <a:endParaRPr lang="en-US"/>
          </a:p>
        </p:txBody>
      </p:sp>
    </p:spTree>
    <p:extLst>
      <p:ext uri="{BB962C8B-B14F-4D97-AF65-F5344CB8AC3E}">
        <p14:creationId xmlns:p14="http://schemas.microsoft.com/office/powerpoint/2010/main" val="1885391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54</a:t>
            </a:fld>
            <a:endParaRPr lang="en-US"/>
          </a:p>
        </p:txBody>
      </p:sp>
    </p:spTree>
    <p:extLst>
      <p:ext uri="{BB962C8B-B14F-4D97-AF65-F5344CB8AC3E}">
        <p14:creationId xmlns:p14="http://schemas.microsoft.com/office/powerpoint/2010/main" val="1878849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2DCB825-8562-468B-A897-4AEC8A58069A}" type="slidenum">
              <a:rPr lang="en-US" smtClean="0"/>
              <a:t>55</a:t>
            </a:fld>
            <a:endParaRPr lang="en-US"/>
          </a:p>
        </p:txBody>
      </p:sp>
    </p:spTree>
    <p:extLst>
      <p:ext uri="{BB962C8B-B14F-4D97-AF65-F5344CB8AC3E}">
        <p14:creationId xmlns:p14="http://schemas.microsoft.com/office/powerpoint/2010/main" val="356438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3FE75512-727D-4066-AB2F-28EAECA3BE0D}" type="datetimeFigureOut">
              <a:rPr lang="en-US" smtClean="0"/>
              <a:pPr>
                <a:defRPr/>
              </a:pPr>
              <a:t>6/8/2024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396DF7D-A0AD-4835-BF46-7AACD9FFE0B0}" type="slidenum">
              <a:rPr lang="en-US" altLang="en-US" smtClean="0"/>
              <a:pPr>
                <a:defRPr/>
              </a:pPr>
              <a:t>‹#›</a:t>
            </a:fld>
            <a:endParaRPr lang="en-US" alt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888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7297F7A-BD46-4D03-8CE2-DF77D2C49592}" type="datetimeFigureOut">
              <a:rPr lang="en-US" smtClean="0"/>
              <a:pPr>
                <a:defRPr/>
              </a:pPr>
              <a:t>6/8/2024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D85C4C-FC34-40B6-A94C-BFC6634FC076}" type="slidenum">
              <a:rPr lang="en-US" altLang="en-US" smtClean="0"/>
              <a:pPr>
                <a:defRPr/>
              </a:pPr>
              <a:t>‹#›</a:t>
            </a:fld>
            <a:endParaRPr lang="en-US" altLang="en-US" dirty="0"/>
          </a:p>
        </p:txBody>
      </p:sp>
    </p:spTree>
    <p:extLst>
      <p:ext uri="{BB962C8B-B14F-4D97-AF65-F5344CB8AC3E}">
        <p14:creationId xmlns:p14="http://schemas.microsoft.com/office/powerpoint/2010/main" val="389289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7297F7A-BD46-4D03-8CE2-DF77D2C49592}" type="datetimeFigureOut">
              <a:rPr lang="en-US" smtClean="0"/>
              <a:pPr>
                <a:defRPr/>
              </a:pPr>
              <a:t>6/8/2024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D85C4C-FC34-40B6-A94C-BFC6634FC076}" type="slidenum">
              <a:rPr lang="en-US" altLang="en-US" smtClean="0"/>
              <a:pPr>
                <a:defRPr/>
              </a:pPr>
              <a:t>‹#›</a:t>
            </a:fld>
            <a:endParaRPr lang="en-US" altLang="en-US" dirty="0"/>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9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47297F7A-BD46-4D03-8CE2-DF77D2C49592}" type="datetimeFigureOut">
              <a:rPr lang="en-US" smtClean="0"/>
              <a:pPr>
                <a:defRPr/>
              </a:pPr>
              <a:t>6/8/2024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5D85C4C-FC34-40B6-A94C-BFC6634FC076}" type="slidenum">
              <a:rPr lang="en-US" altLang="en-US" smtClean="0"/>
              <a:pPr>
                <a:defRPr/>
              </a:pPr>
              <a:t>‹#›</a:t>
            </a:fld>
            <a:endParaRPr lang="en-US" altLang="en-US" dirty="0"/>
          </a:p>
        </p:txBody>
      </p:sp>
    </p:spTree>
    <p:extLst>
      <p:ext uri="{BB962C8B-B14F-4D97-AF65-F5344CB8AC3E}">
        <p14:creationId xmlns:p14="http://schemas.microsoft.com/office/powerpoint/2010/main" val="190985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endParaRPr lang="en-US" dirty="0"/>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934DC8CF-0026-4521-B8B5-D1AD02E32871}" type="datetimeFigureOut">
              <a:rPr lang="en-US" smtClean="0"/>
              <a:pPr>
                <a:defRPr/>
              </a:pPr>
              <a:t>6/8/2024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6688C8-C201-40F1-86EB-DB1EC867AF3D}" type="slidenum">
              <a:rPr lang="en-US" altLang="en-US" smtClean="0"/>
              <a:pPr>
                <a:defRPr/>
              </a:pPr>
              <a:t>‹#›</a:t>
            </a:fld>
            <a:endParaRPr lang="en-US" alt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686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7297F7A-BD46-4D03-8CE2-DF77D2C49592}" type="datetimeFigureOut">
              <a:rPr lang="en-US" smtClean="0"/>
              <a:pPr>
                <a:defRPr/>
              </a:pPr>
              <a:t>6/8/2024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5D85C4C-FC34-40B6-A94C-BFC6634FC076}" type="slidenum">
              <a:rPr lang="en-US" altLang="en-US" smtClean="0"/>
              <a:pPr>
                <a:defRPr/>
              </a:pPr>
              <a:t>‹#›</a:t>
            </a:fld>
            <a:endParaRPr lang="en-US" altLang="en-US" dirty="0"/>
          </a:p>
        </p:txBody>
      </p:sp>
    </p:spTree>
    <p:extLst>
      <p:ext uri="{BB962C8B-B14F-4D97-AF65-F5344CB8AC3E}">
        <p14:creationId xmlns:p14="http://schemas.microsoft.com/office/powerpoint/2010/main" val="1610989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7297F7A-BD46-4D03-8CE2-DF77D2C49592}" type="datetimeFigureOut">
              <a:rPr lang="en-US" smtClean="0"/>
              <a:pPr>
                <a:defRPr/>
              </a:pPr>
              <a:t>6/8/2024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5D85C4C-FC34-40B6-A94C-BFC6634FC076}" type="slidenum">
              <a:rPr lang="en-US" altLang="en-US" smtClean="0"/>
              <a:pPr>
                <a:defRPr/>
              </a:pPr>
              <a:t>‹#›</a:t>
            </a:fld>
            <a:endParaRPr lang="en-US" altLang="en-US" dirty="0"/>
          </a:p>
        </p:txBody>
      </p:sp>
    </p:spTree>
    <p:extLst>
      <p:ext uri="{BB962C8B-B14F-4D97-AF65-F5344CB8AC3E}">
        <p14:creationId xmlns:p14="http://schemas.microsoft.com/office/powerpoint/2010/main" val="103948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0FDBDAA-3584-4DE3-B41F-BBD16CF61250}" type="datetimeFigureOut">
              <a:rPr lang="en-US" smtClean="0"/>
              <a:pPr>
                <a:defRPr/>
              </a:pPr>
              <a:t>6/8/2024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4EB7D7-81D2-4910-9DFF-5B6FBAE99530}" type="slidenum">
              <a:rPr lang="en-US" altLang="en-US" smtClean="0"/>
              <a:pPr>
                <a:defRPr/>
              </a:pPr>
              <a:t>‹#›</a:t>
            </a:fld>
            <a:endParaRPr lang="en-US" altLang="en-US"/>
          </a:p>
        </p:txBody>
      </p:sp>
    </p:spTree>
    <p:extLst>
      <p:ext uri="{BB962C8B-B14F-4D97-AF65-F5344CB8AC3E}">
        <p14:creationId xmlns:p14="http://schemas.microsoft.com/office/powerpoint/2010/main" val="405288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398F92E-3F2A-46A8-8825-4F8E4F5930DB}" type="datetimeFigureOut">
              <a:rPr lang="en-US" smtClean="0"/>
              <a:pPr>
                <a:defRPr/>
              </a:pPr>
              <a:t>6/8/2024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908B2A3-FF50-49BB-B7FF-05FD959B3D0F}" type="slidenum">
              <a:rPr lang="en-US" altLang="en-US" smtClean="0"/>
              <a:pPr>
                <a:defRPr/>
              </a:pPr>
              <a:t>‹#›</a:t>
            </a:fld>
            <a:endParaRPr lang="en-US" altLang="en-US"/>
          </a:p>
        </p:txBody>
      </p:sp>
    </p:spTree>
    <p:extLst>
      <p:ext uri="{BB962C8B-B14F-4D97-AF65-F5344CB8AC3E}">
        <p14:creationId xmlns:p14="http://schemas.microsoft.com/office/powerpoint/2010/main" val="6261382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endParaRPr lang="en-US" dirty="0"/>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7297F7A-BD46-4D03-8CE2-DF77D2C49592}" type="datetimeFigureOut">
              <a:rPr lang="en-US" smtClean="0"/>
              <a:pPr>
                <a:defRPr/>
              </a:pPr>
              <a:t>6/8/2024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5D85C4C-FC34-40B6-A94C-BFC6634FC076}" type="slidenum">
              <a:rPr lang="en-US" altLang="en-US" smtClean="0"/>
              <a:pPr>
                <a:defRPr/>
              </a:pPr>
              <a:t>‹#›</a:t>
            </a:fld>
            <a:endParaRPr lang="en-US" altLang="en-US" dirty="0"/>
          </a:p>
        </p:txBody>
      </p:sp>
    </p:spTree>
    <p:extLst>
      <p:ext uri="{BB962C8B-B14F-4D97-AF65-F5344CB8AC3E}">
        <p14:creationId xmlns:p14="http://schemas.microsoft.com/office/powerpoint/2010/main" val="3623062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70C5851-6C91-4534-B444-4F3DB3A13A46}" type="datetimeFigureOut">
              <a:rPr lang="en-US" smtClean="0"/>
              <a:pPr>
                <a:defRPr/>
              </a:pPr>
              <a:t>6/8/2024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5040053-28A0-4EF0-BED3-99E32BAEFCE4}" type="slidenum">
              <a:rPr lang="en-US" altLang="en-US" smtClean="0"/>
              <a:pPr>
                <a:defRPr/>
              </a:pPr>
              <a:t>‹#›</a:t>
            </a:fld>
            <a:endParaRPr lang="en-US" alt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2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defRPr/>
            </a:pPr>
            <a:fld id="{47297F7A-BD46-4D03-8CE2-DF77D2C49592}" type="datetimeFigureOut">
              <a:rPr lang="en-US" smtClean="0"/>
              <a:pPr>
                <a:defRPr/>
              </a:pPr>
              <a:t>6/8/2024</a:t>
            </a:fld>
            <a:endParaRPr lang="en-US" dirty="0"/>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pPr>
              <a:defRPr/>
            </a:pPr>
            <a:endParaRPr lang="en-US" dirty="0"/>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pPr>
              <a:defRPr/>
            </a:pPr>
            <a:fld id="{A5D85C4C-FC34-40B6-A94C-BFC6634FC076}" type="slidenum">
              <a:rPr lang="en-US" altLang="en-US" smtClean="0"/>
              <a:pPr>
                <a:defRPr/>
              </a:pPr>
              <a:t>‹#›</a:t>
            </a:fld>
            <a:endParaRPr lang="en-US" altLang="en-US" dirty="0"/>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541480"/>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4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9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69000"/>
          </a:blip>
          <a:srcRect t="17713" b="20297"/>
          <a:stretch>
            <a:fillRect/>
          </a:stretch>
        </p:blipFill>
        <p:spPr>
          <a:xfrm>
            <a:off x="0" y="0"/>
            <a:ext cx="18288000" cy="10287000"/>
          </a:xfrm>
          <a:prstGeom prst="rect">
            <a:avLst/>
          </a:prstGeom>
        </p:spPr>
      </p:pic>
      <p:sp>
        <p:nvSpPr>
          <p:cNvPr id="3" name="TextBox 3"/>
          <p:cNvSpPr txBox="1"/>
          <p:nvPr/>
        </p:nvSpPr>
        <p:spPr>
          <a:xfrm>
            <a:off x="2590800" y="266700"/>
            <a:ext cx="13487400" cy="1107996"/>
          </a:xfrm>
          <a:prstGeom prst="rect">
            <a:avLst/>
          </a:prstGeom>
        </p:spPr>
        <p:txBody>
          <a:bodyPr wrap="square" lIns="0" tIns="0" rIns="0" bIns="0" rtlCol="0" anchor="t">
            <a:spAutoFit/>
          </a:bodyPr>
          <a:lstStyle/>
          <a:p>
            <a:pPr algn="ctr">
              <a:defRPr/>
            </a:pPr>
            <a:r>
              <a:rPr lang="en-US" sz="3600" dirty="0">
                <a:solidFill>
                  <a:srgbClr val="0C2374"/>
                </a:solidFill>
                <a:latin typeface="Arial" pitchFamily="34" charset="0"/>
                <a:cs typeface="Arial" pitchFamily="34" charset="0"/>
              </a:rPr>
              <a:t> </a:t>
            </a:r>
            <a:r>
              <a:rPr lang="en-US" sz="3600" b="1" dirty="0">
                <a:solidFill>
                  <a:srgbClr val="0000FF"/>
                </a:solidFill>
                <a:effectLst>
                  <a:outerShdw blurRad="38100" dist="38100" dir="2700000" algn="tl">
                    <a:srgbClr val="000000"/>
                  </a:outerShdw>
                </a:effectLst>
                <a:latin typeface="Arial" pitchFamily="34" charset="0"/>
                <a:cs typeface="Arial" pitchFamily="34" charset="0"/>
              </a:rPr>
              <a:t>ỦY BÂN NHÂN DÂN QUẬN TÂN BÌNH</a:t>
            </a:r>
          </a:p>
          <a:p>
            <a:pPr algn="ctr">
              <a:defRPr/>
            </a:pPr>
            <a:r>
              <a:rPr lang="en-US" sz="3600" b="1" dirty="0">
                <a:solidFill>
                  <a:srgbClr val="0000FF"/>
                </a:solidFill>
                <a:effectLst>
                  <a:outerShdw blurRad="38100" dist="38100" dir="2700000" algn="tl">
                    <a:srgbClr val="000000"/>
                  </a:outerShdw>
                </a:effectLst>
                <a:latin typeface="Arial" pitchFamily="34" charset="0"/>
                <a:cs typeface="Arial" pitchFamily="34" charset="0"/>
              </a:rPr>
              <a:t>TRƯỜNG MẦM NON 11</a:t>
            </a:r>
            <a:endParaRPr lang="en-US" sz="3600" b="1" dirty="0">
              <a:solidFill>
                <a:srgbClr val="0000FF"/>
              </a:solidFill>
              <a:effectLst>
                <a:outerShdw blurRad="38100" dist="38100" dir="2700000" algn="tl">
                  <a:srgbClr val="000000"/>
                </a:outerShdw>
              </a:effectLst>
              <a:cs typeface="Times New Roman" panose="02020603050405020304" pitchFamily="18" charset="0"/>
            </a:endParaRPr>
          </a:p>
        </p:txBody>
      </p:sp>
      <p:sp>
        <p:nvSpPr>
          <p:cNvPr id="4" name="TextBox 4"/>
          <p:cNvSpPr txBox="1"/>
          <p:nvPr/>
        </p:nvSpPr>
        <p:spPr>
          <a:xfrm>
            <a:off x="1257300" y="3242185"/>
            <a:ext cx="15697200" cy="4389600"/>
          </a:xfrm>
          <a:prstGeom prst="rect">
            <a:avLst/>
          </a:prstGeom>
        </p:spPr>
        <p:txBody>
          <a:bodyPr wrap="square" lIns="0" tIns="0" rIns="0" bIns="0" rtlCol="0" anchor="t">
            <a:spAutoFit/>
          </a:bodyPr>
          <a:lstStyle/>
          <a:p>
            <a:pPr algn="ctr">
              <a:lnSpc>
                <a:spcPts val="8800"/>
              </a:lnSpc>
            </a:pPr>
            <a:r>
              <a:rPr lang="en-US" sz="8000" dirty="0">
                <a:solidFill>
                  <a:srgbClr val="FF2768"/>
                </a:solidFill>
                <a:latin typeface="Arial" pitchFamily="34" charset="0"/>
                <a:cs typeface="Arial" pitchFamily="34" charset="0"/>
              </a:rPr>
              <a:t> </a:t>
            </a:r>
            <a:r>
              <a:rPr lang="en-US" sz="5400" b="1" dirty="0">
                <a:solidFill>
                  <a:srgbClr val="FF0000"/>
                </a:solidFill>
                <a:latin typeface="Arial" pitchFamily="34" charset="0"/>
                <a:cs typeface="Arial" pitchFamily="34" charset="0"/>
              </a:rPr>
              <a:t>RÚT KINH NGHIỆM CÔNG TÁC </a:t>
            </a:r>
          </a:p>
          <a:p>
            <a:pPr algn="ctr">
              <a:lnSpc>
                <a:spcPts val="8800"/>
              </a:lnSpc>
            </a:pPr>
            <a:r>
              <a:rPr lang="en-US" sz="5400" b="1" dirty="0">
                <a:solidFill>
                  <a:srgbClr val="FF0000"/>
                </a:solidFill>
                <a:latin typeface="Arial" pitchFamily="34" charset="0"/>
                <a:cs typeface="Arial" pitchFamily="34" charset="0"/>
              </a:rPr>
              <a:t>TỔ CHỨC BÁN TRÚ VÀ CÁC HOẠT ĐỘNG </a:t>
            </a:r>
          </a:p>
          <a:p>
            <a:pPr algn="ctr">
              <a:lnSpc>
                <a:spcPts val="8800"/>
              </a:lnSpc>
            </a:pPr>
            <a:r>
              <a:rPr lang="en-US" sz="5400" b="1" dirty="0">
                <a:solidFill>
                  <a:srgbClr val="FF0000"/>
                </a:solidFill>
                <a:latin typeface="Arial" pitchFamily="34" charset="0"/>
                <a:cs typeface="Arial" pitchFamily="34" charset="0"/>
              </a:rPr>
              <a:t>NUÔI DƯỠNG, CHĂM SÓC TRẺ </a:t>
            </a:r>
          </a:p>
          <a:p>
            <a:pPr algn="ctr">
              <a:lnSpc>
                <a:spcPts val="8800"/>
              </a:lnSpc>
            </a:pPr>
            <a:r>
              <a:rPr lang="en-US" sz="5400" b="1" dirty="0">
                <a:solidFill>
                  <a:srgbClr val="FF0000"/>
                </a:solidFill>
                <a:latin typeface="Arial" pitchFamily="34" charset="0"/>
                <a:cs typeface="Arial" pitchFamily="34" charset="0"/>
              </a:rPr>
              <a:t>TRONG CÁC CƠ SỞ GIÁO DỤC MẦM NON</a:t>
            </a:r>
            <a:endParaRPr lang="en-US" sz="5400" dirty="0">
              <a:solidFill>
                <a:srgbClr val="FF2768"/>
              </a:solidFill>
              <a:latin typeface="Arial" pitchFamily="34" charset="0"/>
              <a:cs typeface="Arial" pitchFamily="34" charset="0"/>
            </a:endParaRPr>
          </a:p>
        </p:txBody>
      </p:sp>
      <p:sp>
        <p:nvSpPr>
          <p:cNvPr id="5" name="TextBox 5"/>
          <p:cNvSpPr txBox="1"/>
          <p:nvPr/>
        </p:nvSpPr>
        <p:spPr>
          <a:xfrm>
            <a:off x="5257800" y="8547199"/>
            <a:ext cx="7467600" cy="657424"/>
          </a:xfrm>
          <a:prstGeom prst="rect">
            <a:avLst/>
          </a:prstGeom>
        </p:spPr>
        <p:txBody>
          <a:bodyPr wrap="square" lIns="0" tIns="0" rIns="0" bIns="0" rtlCol="0" anchor="t">
            <a:spAutoFit/>
          </a:bodyPr>
          <a:lstStyle/>
          <a:p>
            <a:pPr algn="ctr">
              <a:lnSpc>
                <a:spcPts val="5500"/>
              </a:lnSpc>
            </a:pPr>
            <a:r>
              <a:rPr lang="en-US" sz="4400" b="1" i="1" dirty="0" err="1">
                <a:solidFill>
                  <a:srgbClr val="0070C0"/>
                </a:solidFill>
                <a:latin typeface="Arial" pitchFamily="34" charset="0"/>
                <a:cs typeface="Arial" pitchFamily="34" charset="0"/>
              </a:rPr>
              <a:t>Tháng</a:t>
            </a:r>
            <a:r>
              <a:rPr lang="en-US" sz="4400" b="1" i="1" dirty="0">
                <a:solidFill>
                  <a:srgbClr val="0070C0"/>
                </a:solidFill>
                <a:latin typeface="Arial" pitchFamily="34" charset="0"/>
                <a:cs typeface="Arial" pitchFamily="34" charset="0"/>
              </a:rPr>
              <a:t> 8 </a:t>
            </a:r>
            <a:r>
              <a:rPr lang="en-US" sz="4400" b="1" i="1" dirty="0" err="1">
                <a:solidFill>
                  <a:srgbClr val="0070C0"/>
                </a:solidFill>
                <a:latin typeface="Arial" pitchFamily="34" charset="0"/>
                <a:cs typeface="Arial" pitchFamily="34" charset="0"/>
              </a:rPr>
              <a:t>năm</a:t>
            </a:r>
            <a:r>
              <a:rPr lang="en-US" sz="4400" b="1" i="1" dirty="0">
                <a:solidFill>
                  <a:srgbClr val="0070C0"/>
                </a:solidFill>
                <a:latin typeface="Arial" pitchFamily="34" charset="0"/>
                <a:cs typeface="Arial" pitchFamily="34" charset="0"/>
              </a:rPr>
              <a:t> 2024</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9737" y="1543726"/>
            <a:ext cx="1592326" cy="143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4E17A55-804F-66D4-AC4F-0303AC18291B}"/>
              </a:ext>
            </a:extLst>
          </p:cNvPr>
          <p:cNvSpPr txBox="1"/>
          <p:nvPr/>
        </p:nvSpPr>
        <p:spPr>
          <a:xfrm>
            <a:off x="1028700" y="2078338"/>
            <a:ext cx="16230600" cy="7332362"/>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just">
              <a:lnSpc>
                <a:spcPct val="150000"/>
              </a:lnSpc>
            </a:pPr>
            <a:r>
              <a:rPr lang="en-US" sz="3600" dirty="0">
                <a:latin typeface="Tahoma" panose="020B0604030504040204" pitchFamily="34" charset="0"/>
                <a:ea typeface="Tahoma" panose="020B0604030504040204" pitchFamily="34" charset="0"/>
                <a:cs typeface="Tahoma" panose="020B0604030504040204" pitchFamily="34" charset="0"/>
              </a:rPr>
              <a:t>- X</a:t>
            </a:r>
            <a:r>
              <a:rPr lang="vi-VN" sz="3600" dirty="0">
                <a:latin typeface="Tahoma" panose="020B0604030504040204" pitchFamily="34" charset="0"/>
                <a:ea typeface="Tahoma" panose="020B0604030504040204" pitchFamily="34" charset="0"/>
                <a:cs typeface="Tahoma" panose="020B0604030504040204" pitchFamily="34" charset="0"/>
              </a:rPr>
              <a:t>ây dựng thực đơn </a:t>
            </a:r>
            <a:r>
              <a:rPr lang="en-US" sz="3600" dirty="0" err="1">
                <a:latin typeface="Tahoma" panose="020B0604030504040204" pitchFamily="34" charset="0"/>
                <a:ea typeface="Tahoma" panose="020B0604030504040204" pitchFamily="34" charset="0"/>
                <a:cs typeface="Tahoma" panose="020B0604030504040204" pitchFamily="34" charset="0"/>
              </a:rPr>
              <a:t>dựa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vào</a:t>
            </a:r>
            <a:r>
              <a:rPr lang="en-US" sz="3600" dirty="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dinh dưỡng của trẻ, thói quen ăn uống, các thực phẩm sẵn có theo mùa, giá thực phẩm và bữa ăn của trẻ.</a:t>
            </a:r>
            <a:endParaRPr lang="en-US" sz="3600" dirty="0">
              <a:latin typeface="Tahoma" panose="020B0604030504040204" pitchFamily="34" charset="0"/>
              <a:ea typeface="Tahoma" panose="020B0604030504040204" pitchFamily="34" charset="0"/>
              <a:cs typeface="Tahoma" panose="020B0604030504040204" pitchFamily="34" charset="0"/>
            </a:endParaRPr>
          </a:p>
          <a:p>
            <a:pPr indent="0" algn="just">
              <a:lnSpc>
                <a:spcPct val="150000"/>
              </a:lnSpc>
            </a:pPr>
            <a:r>
              <a:rPr lang="en-US" sz="3600" dirty="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Xây dựng tiêu chuẩn về năng lượng, cơ cấu thực đơn cho từng lứa tuổi.</a:t>
            </a:r>
            <a:endParaRPr lang="en-US" sz="3600" dirty="0">
              <a:latin typeface="Tahoma" panose="020B0604030504040204" pitchFamily="34" charset="0"/>
              <a:ea typeface="Tahoma" panose="020B0604030504040204" pitchFamily="34" charset="0"/>
              <a:cs typeface="Tahoma" panose="020B0604030504040204" pitchFamily="34" charset="0"/>
            </a:endParaRPr>
          </a:p>
          <a:p>
            <a:pPr indent="0" algn="just">
              <a:lnSpc>
                <a:spcPct val="150000"/>
              </a:lnSpc>
            </a:pPr>
            <a:r>
              <a:rPr lang="en-US" sz="3600" dirty="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Xây dựng tiêu chuẩn chế độ ăn cho trẻ từng lứa tuổi</a:t>
            </a:r>
            <a:r>
              <a:rPr lang="en-US" sz="3600" dirty="0">
                <a:latin typeface="Tahoma" panose="020B0604030504040204" pitchFamily="34" charset="0"/>
                <a:ea typeface="Tahoma" panose="020B0604030504040204" pitchFamily="34" charset="0"/>
                <a:cs typeface="Tahoma" panose="020B0604030504040204" pitchFamily="34" charset="0"/>
              </a:rPr>
              <a:t>.</a:t>
            </a:r>
          </a:p>
          <a:p>
            <a:pPr indent="0" algn="just">
              <a:lnSpc>
                <a:spcPct val="150000"/>
              </a:lnSpc>
            </a:pPr>
            <a:r>
              <a:rPr lang="en-US" sz="3600" dirty="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Xây dựng khung thực đơn bao gồm tên món ăn và nguyên liệu sử dụng</a:t>
            </a:r>
            <a:r>
              <a:rPr lang="en-US" sz="3600" dirty="0">
                <a:latin typeface="Tahoma" panose="020B0604030504040204" pitchFamily="34" charset="0"/>
                <a:ea typeface="Tahoma" panose="020B0604030504040204" pitchFamily="34" charset="0"/>
                <a:cs typeface="Tahoma" panose="020B0604030504040204" pitchFamily="34" charset="0"/>
              </a:rPr>
              <a:t>.</a:t>
            </a:r>
          </a:p>
          <a:p>
            <a:pPr indent="0" algn="just">
              <a:lnSpc>
                <a:spcPct val="150000"/>
              </a:lnSpc>
            </a:pPr>
            <a:r>
              <a:rPr lang="en-US" sz="3600" dirty="0">
                <a:latin typeface="Tahoma" panose="020B0604030504040204" pitchFamily="34" charset="0"/>
                <a:ea typeface="Tahoma" panose="020B0604030504040204" pitchFamily="34" charset="0"/>
                <a:cs typeface="Tahoma" panose="020B0604030504040204" pitchFamily="34" charset="0"/>
              </a:rPr>
              <a:t>- </a:t>
            </a:r>
            <a:r>
              <a:rPr lang="vi-VN" sz="3600" dirty="0">
                <a:latin typeface="Tahoma" panose="020B0604030504040204" pitchFamily="34" charset="0"/>
                <a:ea typeface="Tahoma" panose="020B0604030504040204" pitchFamily="34" charset="0"/>
                <a:cs typeface="Tahoma" panose="020B0604030504040204" pitchFamily="34" charset="0"/>
              </a:rPr>
              <a:t>Tính toán định lượng thực phẩm dựa trên phần mềm xây dựng thực đơn (sử dụng bảng thành phần dinh dưỡng Việt Nam), đảm bảo đạt được các tiêu chuẩn tối thiểu của thực đơn bữa ăn bán trú cho trẻ.</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2770418F-461A-D740-F17C-B7DE601FFA1E}"/>
              </a:ext>
            </a:extLst>
          </p:cNvPr>
          <p:cNvSpPr txBox="1"/>
          <p:nvPr/>
        </p:nvSpPr>
        <p:spPr>
          <a:xfrm>
            <a:off x="1028700" y="723900"/>
            <a:ext cx="16230600" cy="98480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ctr">
              <a:lnSpc>
                <a:spcPct val="150000"/>
              </a:lnSpc>
            </a:pPr>
            <a:r>
              <a:rPr lang="en-US" altLang="en-US" sz="4000" b="1" dirty="0">
                <a:solidFill>
                  <a:srgbClr val="FF0000"/>
                </a:solidFill>
                <a:latin typeface="Tahoma" panose="020B0604030504040204" pitchFamily="34" charset="0"/>
                <a:cs typeface="Tahoma" panose="020B0604030504040204" pitchFamily="34" charset="0"/>
              </a:rPr>
              <a:t>3. </a:t>
            </a:r>
            <a:r>
              <a:rPr lang="en-US" altLang="en-US" sz="4000" b="1" dirty="0" err="1">
                <a:solidFill>
                  <a:srgbClr val="FF0000"/>
                </a:solidFill>
                <a:latin typeface="Tahoma" panose="020B0604030504040204" pitchFamily="34" charset="0"/>
                <a:cs typeface="Tahoma" panose="020B0604030504040204" pitchFamily="34" charset="0"/>
              </a:rPr>
              <a:t>Sử</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dụng</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phần</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mềm</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để</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xây</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dựng</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khẩu</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phần</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thực</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đơn</a:t>
            </a:r>
            <a:endParaRPr lang="en-US" altLang="en-US" sz="40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89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247216D-488F-095E-C2F8-863F07F3B6A0}"/>
              </a:ext>
            </a:extLst>
          </p:cNvPr>
          <p:cNvSpPr txBox="1"/>
          <p:nvPr/>
        </p:nvSpPr>
        <p:spPr>
          <a:xfrm>
            <a:off x="762000" y="1115837"/>
            <a:ext cx="16764000" cy="9296162"/>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685800" algn="just" defTabSz="1371600" eaLnBrk="0" fontAlgn="base" hangingPunct="0">
              <a:lnSpc>
                <a:spcPct val="150000"/>
              </a:lnSpc>
              <a:defRPr/>
            </a:pPr>
            <a:r>
              <a:rPr lang="en-US" altLang="en-US" sz="3600" err="1">
                <a:solidFill>
                  <a:srgbClr val="203864"/>
                </a:solidFill>
                <a:latin typeface="Tahoma" panose="020B0604030504040204" pitchFamily="34" charset="0"/>
                <a:cs typeface="Calibri" panose="020F0502020204030204" pitchFamily="34" charset="0"/>
              </a:rPr>
              <a:t>Cần</a:t>
            </a:r>
            <a:r>
              <a:rPr lang="en-US" altLang="en-US" sz="3600">
                <a:solidFill>
                  <a:srgbClr val="203864"/>
                </a:solidFill>
                <a:latin typeface="Tahoma" panose="020B0604030504040204" pitchFamily="34" charset="0"/>
                <a:cs typeface="Calibri" panose="020F0502020204030204" pitchFamily="34" charset="0"/>
              </a:rPr>
              <a:t> có 4 </a:t>
            </a:r>
            <a:r>
              <a:rPr lang="en-US" altLang="en-US" sz="3600" dirty="0" err="1">
                <a:solidFill>
                  <a:srgbClr val="203864"/>
                </a:solidFill>
                <a:latin typeface="Tahoma" panose="020B0604030504040204" pitchFamily="34" charset="0"/>
                <a:cs typeface="Calibri" panose="020F0502020204030204" pitchFamily="34" charset="0"/>
              </a:rPr>
              <a:t>yếu</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tố</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sau</a:t>
            </a:r>
            <a:r>
              <a:rPr lang="en-US" altLang="en-US" sz="36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lnSpc>
                <a:spcPct val="150000"/>
              </a:lnSpc>
              <a:defRPr/>
            </a:pP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Đủ</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năng</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lượng</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và</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các</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chất</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dinh</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dưỡng</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Đảm bảo đủ 4 nhóm chất dinh dưỡng, tối thiểu 5 trên 8 nhóm thực phẩm, trong đó nhóm chất béo là bắt buộc và đa dạng thực phẩm.</a:t>
            </a:r>
            <a:endPar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Tỉ</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lệ</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các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chất</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cung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cấp</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năng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lượng</a:t>
            </a:r>
            <a:r>
              <a:rPr lang="en-US" altLang="en-US" sz="3600" dirty="0">
                <a:solidFill>
                  <a:srgbClr val="203864"/>
                </a:solidFill>
                <a:latin typeface="Tahoma" panose="020B0604030504040204" pitchFamily="34" charset="0"/>
                <a:cs typeface="Calibri" panose="020F0502020204030204" pitchFamily="34" charset="0"/>
              </a:rPr>
              <a:t> (P-G-L): </a:t>
            </a:r>
            <a:r>
              <a:rPr lang="en-US" altLang="en-US" sz="3600" dirty="0" err="1">
                <a:solidFill>
                  <a:srgbClr val="203864"/>
                </a:solidFill>
                <a:latin typeface="Tahoma" panose="020B0604030504040204" pitchFamily="34" charset="0"/>
                <a:cs typeface="Calibri" panose="020F0502020204030204" pitchFamily="34" charset="0"/>
              </a:rPr>
              <a:t>cân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đối</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hợp</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lý</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theo nhu cầu khuyến nghị.</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Cân</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đối</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thành</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phần</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các</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chất</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dinh</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dưỡng</a:t>
            </a:r>
            <a:r>
              <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3600" i="0" u="none" strike="noStrike" kern="1200" cap="none" spc="0" normalizeH="0" noProof="0" err="1">
                <a:ln>
                  <a:noFill/>
                </a:ln>
                <a:solidFill>
                  <a:srgbClr val="203864"/>
                </a:solidFill>
                <a:effectLst/>
                <a:uLnTx/>
                <a:uFillTx/>
                <a:latin typeface="Tahoma" panose="020B0604030504040204" pitchFamily="34" charset="0"/>
                <a:cs typeface="Calibri" panose="020F0502020204030204" pitchFamily="34" charset="0"/>
              </a:rPr>
              <a:t>trong</a:t>
            </a:r>
            <a:r>
              <a:rPr kumimoji="0" lang="en-US" altLang="en-US" sz="3600" i="0" u="none" strike="noStrike" kern="1200" cap="none" spc="0" normalizeH="0" noProof="0">
                <a:ln>
                  <a:noFill/>
                </a:ln>
                <a:solidFill>
                  <a:srgbClr val="203864"/>
                </a:solidFill>
                <a:effectLst/>
                <a:uLnTx/>
                <a:uFillTx/>
                <a:latin typeface="Tahoma" panose="020B0604030504040204" pitchFamily="34" charset="0"/>
                <a:cs typeface="Calibri" panose="020F0502020204030204" pitchFamily="34" charset="0"/>
              </a:rPr>
              <a:t> khẩu phần </a:t>
            </a:r>
            <a:r>
              <a:rPr kumimoji="0" lang="en-US" altLang="en-US" sz="36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ăn</a:t>
            </a:r>
            <a:r>
              <a:rPr lang="en-US" altLang="en-US" sz="3600" dirty="0">
                <a:solidFill>
                  <a:srgbClr val="203864"/>
                </a:solidFill>
                <a:latin typeface="Tahoma" panose="020B0604030504040204" pitchFamily="34" charset="0"/>
                <a:cs typeface="Calibri" panose="020F0502020204030204" pitchFamily="34" charset="0"/>
              </a:rPr>
              <a:t>: T</a:t>
            </a:r>
            <a:r>
              <a:rPr lang="vi-VN" altLang="en-US" sz="3600" dirty="0">
                <a:solidFill>
                  <a:srgbClr val="203864"/>
                </a:solidFill>
                <a:latin typeface="Tahoma" panose="020B0604030504040204" pitchFamily="34" charset="0"/>
                <a:cs typeface="Calibri" panose="020F0502020204030204" pitchFamily="34" charset="0"/>
              </a:rPr>
              <a:t>ỉ lệ protein động vật từ 60% trở lên</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tỉ lệ lipid động vật và thực vật</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là 70% và 30%</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tỉ lệ glucid chiếm 47-50%</a:t>
            </a:r>
            <a:r>
              <a:rPr lang="en-US" altLang="en-US" sz="3600" dirty="0">
                <a:solidFill>
                  <a:srgbClr val="203864"/>
                </a:solidFill>
                <a:latin typeface="Tahoma" panose="020B0604030504040204" pitchFamily="34" charset="0"/>
                <a:cs typeface="Calibri" panose="020F0502020204030204" pitchFamily="34" charset="0"/>
              </a:rPr>
              <a:t> (NT); </a:t>
            </a:r>
            <a:r>
              <a:rPr lang="vi-VN" altLang="en-US" sz="3600" dirty="0">
                <a:solidFill>
                  <a:srgbClr val="203864"/>
                </a:solidFill>
                <a:latin typeface="Tahoma" panose="020B0604030504040204" pitchFamily="34" charset="0"/>
                <a:cs typeface="Calibri" panose="020F0502020204030204" pitchFamily="34" charset="0"/>
              </a:rPr>
              <a:t>chiếm</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52-60%</a:t>
            </a:r>
            <a:r>
              <a:rPr lang="en-US" altLang="en-US" sz="3600" dirty="0">
                <a:solidFill>
                  <a:srgbClr val="203864"/>
                </a:solidFill>
                <a:latin typeface="Tahoma" panose="020B0604030504040204" pitchFamily="34" charset="0"/>
                <a:cs typeface="Calibri" panose="020F0502020204030204" pitchFamily="34" charset="0"/>
              </a:rPr>
              <a:t> (MG)</a:t>
            </a:r>
            <a:r>
              <a:rPr lang="vi-VN" altLang="en-US" sz="3600" dirty="0">
                <a:solidFill>
                  <a:srgbClr val="203864"/>
                </a:solidFill>
                <a:latin typeface="Tahoma" panose="020B0604030504040204" pitchFamily="34" charset="0"/>
                <a:cs typeface="Calibri" panose="020F0502020204030204" pitchFamily="34" charset="0"/>
              </a:rPr>
              <a:t>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Cân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đối</a:t>
            </a:r>
            <a:r>
              <a:rPr lang="en-US" altLang="en-US" sz="3600" dirty="0">
                <a:solidFill>
                  <a:srgbClr val="203864"/>
                </a:solidFill>
                <a:latin typeface="Tahoma" panose="020B0604030504040204" pitchFamily="34" charset="0"/>
                <a:cs typeface="Calibri" panose="020F0502020204030204" pitchFamily="34" charset="0"/>
              </a:rPr>
              <a:t> vitamin </a:t>
            </a:r>
            <a:r>
              <a:rPr lang="en-US" altLang="en-US" sz="3600" dirty="0" err="1">
                <a:solidFill>
                  <a:srgbClr val="203864"/>
                </a:solidFill>
                <a:latin typeface="Tahoma" panose="020B0604030504040204" pitchFamily="34" charset="0"/>
                <a:cs typeface="Calibri" panose="020F0502020204030204" pitchFamily="34" charset="0"/>
              </a:rPr>
              <a:t>và</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khoáng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chất</a:t>
            </a:r>
            <a:r>
              <a:rPr lang="en-US" altLang="en-US" sz="3600" dirty="0">
                <a:solidFill>
                  <a:srgbClr val="203864"/>
                </a:solidFill>
                <a:latin typeface="Tahoma" panose="020B0604030504040204" pitchFamily="34" charset="0"/>
                <a:cs typeface="Calibri" panose="020F0502020204030204" pitchFamily="34" charset="0"/>
              </a:rPr>
              <a:t>.</a:t>
            </a:r>
            <a:endParaRPr kumimoji="0" lang="en-US" altLang="en-US" sz="36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750AD15-D83E-B2B1-E123-65E52D9101FA}"/>
              </a:ext>
            </a:extLst>
          </p:cNvPr>
          <p:cNvSpPr txBox="1"/>
          <p:nvPr/>
        </p:nvSpPr>
        <p:spPr>
          <a:xfrm>
            <a:off x="762000" y="54665"/>
            <a:ext cx="16764000" cy="98480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ctr">
              <a:lnSpc>
                <a:spcPct val="150000"/>
              </a:lnSpc>
            </a:pPr>
            <a:r>
              <a:rPr lang="en-US" altLang="en-US" sz="4000" b="1" dirty="0">
                <a:solidFill>
                  <a:srgbClr val="FF0000"/>
                </a:solidFill>
                <a:latin typeface="Tahoma" panose="020B0604030504040204" pitchFamily="34" charset="0"/>
                <a:cs typeface="Tahoma" panose="020B0604030504040204" pitchFamily="34" charset="0"/>
              </a:rPr>
              <a:t>4. </a:t>
            </a:r>
            <a:r>
              <a:rPr lang="en-US" altLang="en-US" sz="4000" b="1" dirty="0" err="1">
                <a:solidFill>
                  <a:srgbClr val="FF0000"/>
                </a:solidFill>
                <a:latin typeface="Tahoma" panose="020B0604030504040204" pitchFamily="34" charset="0"/>
                <a:cs typeface="Tahoma" panose="020B0604030504040204" pitchFamily="34" charset="0"/>
              </a:rPr>
              <a:t>Đánh</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giá</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khẩu</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phần</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ăn</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đạt</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tiêu</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chuẩn</a:t>
            </a:r>
            <a:endParaRPr lang="en-US" altLang="en-US" sz="40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47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B68AC5-6898-D967-2D8D-F327EFF59246}"/>
              </a:ext>
            </a:extLst>
          </p:cNvPr>
          <p:cNvSpPr txBox="1"/>
          <p:nvPr/>
        </p:nvSpPr>
        <p:spPr>
          <a:xfrm>
            <a:off x="1447800" y="952500"/>
            <a:ext cx="15468600" cy="653796"/>
          </a:xfrm>
          <a:prstGeom prst="roundRect">
            <a:avLst/>
          </a:prstGeom>
          <a:solidFill>
            <a:schemeClr val="accent6">
              <a:lumMod val="75000"/>
            </a:schemeClr>
          </a:solidFill>
        </p:spPr>
        <p:txBody>
          <a:bodyPr wrap="square">
            <a:spAutoFit/>
          </a:bodyPr>
          <a:lstStyle/>
          <a:p>
            <a:pPr lvl="0" algn="just" defTabSz="3867150" fontAlgn="base">
              <a:lnSpc>
                <a:spcPct val="90000"/>
              </a:lnSpc>
              <a:buClr>
                <a:srgbClr val="E5AD0E"/>
              </a:buClr>
              <a:buSzPct val="95000"/>
              <a:defRPr/>
            </a:pPr>
            <a:r>
              <a:rPr lang="en-US" sz="3600" b="1" dirty="0">
                <a:solidFill>
                  <a:prstClr val="white"/>
                </a:solidFill>
                <a:latin typeface="Arial" panose="020B0604020202020204" pitchFamily="34" charset="0"/>
                <a:ea typeface="SimSun" panose="02010600030101010101" pitchFamily="2" charset="-122"/>
              </a:rPr>
              <a:t>4.1. </a:t>
            </a:r>
            <a:r>
              <a:rPr lang="en-US" sz="3600" b="1" dirty="0" err="1">
                <a:solidFill>
                  <a:prstClr val="white"/>
                </a:solidFill>
                <a:latin typeface="Arial" panose="020B0604020202020204" pitchFamily="34" charset="0"/>
                <a:ea typeface="SimSun" panose="02010600030101010101" pitchFamily="2" charset="-122"/>
              </a:rPr>
              <a:t>Tiêu</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chuẩn</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về</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khẩu</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phần</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dinh</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dưỡng</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cho</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trẻ</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Nhà</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trẻ</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endParaRPr>
          </a:p>
        </p:txBody>
      </p:sp>
      <p:sp>
        <p:nvSpPr>
          <p:cNvPr id="5" name="TextBox 4">
            <a:extLst>
              <a:ext uri="{FF2B5EF4-FFF2-40B4-BE49-F238E27FC236}">
                <a16:creationId xmlns:a16="http://schemas.microsoft.com/office/drawing/2014/main" id="{8AA86D23-31AB-EB4E-D8C0-825D2ED7065A}"/>
              </a:ext>
            </a:extLst>
          </p:cNvPr>
          <p:cNvSpPr txBox="1"/>
          <p:nvPr/>
        </p:nvSpPr>
        <p:spPr>
          <a:xfrm>
            <a:off x="1219200" y="2171700"/>
            <a:ext cx="15925800" cy="6841986"/>
          </a:xfrm>
          <a:prstGeom prst="roundRect">
            <a:avLst>
              <a:gd name="adj" fmla="val 11751"/>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just" defTabSz="1371600" eaLnBrk="0" fontAlgn="base" hangingPunct="0">
              <a:lnSpc>
                <a:spcPct val="114000"/>
              </a:lnSpc>
              <a:defRPr/>
            </a:pPr>
            <a:r>
              <a:rPr lang="en-US" sz="3600" dirty="0">
                <a:cs typeface="Arial" panose="020B0604020202020204" pitchFamily="34" charset="0"/>
              </a:rPr>
              <a:t>- </a:t>
            </a:r>
            <a:r>
              <a:rPr lang="en-US" sz="3600" dirty="0" err="1">
                <a:cs typeface="Arial" panose="020B0604020202020204" pitchFamily="34" charset="0"/>
              </a:rPr>
              <a:t>Số</a:t>
            </a: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ăn</a:t>
            </a:r>
            <a:r>
              <a:rPr lang="en-US" sz="3600" dirty="0">
                <a:cs typeface="Arial" panose="020B0604020202020204" pitchFamily="34" charset="0"/>
              </a:rPr>
              <a:t> </a:t>
            </a:r>
            <a:r>
              <a:rPr lang="en-US" sz="3600" dirty="0" err="1">
                <a:cs typeface="Arial" panose="020B0604020202020204" pitchFamily="34" charset="0"/>
              </a:rPr>
              <a:t>cho</a:t>
            </a:r>
            <a:r>
              <a:rPr lang="en-US" sz="3600" dirty="0">
                <a:cs typeface="Arial" panose="020B0604020202020204" pitchFamily="34" charset="0"/>
              </a:rPr>
              <a:t> </a:t>
            </a:r>
            <a:r>
              <a:rPr lang="en-US" sz="3600" dirty="0" err="1">
                <a:cs typeface="Arial" panose="020B0604020202020204" pitchFamily="34" charset="0"/>
              </a:rPr>
              <a:t>trẻ</a:t>
            </a:r>
            <a:r>
              <a:rPr lang="en-US" sz="3600" dirty="0">
                <a:cs typeface="Arial" panose="020B0604020202020204" pitchFamily="34" charset="0"/>
              </a:rPr>
              <a:t> </a:t>
            </a:r>
            <a:r>
              <a:rPr lang="en-US" sz="3600" dirty="0" err="1">
                <a:cs typeface="Arial" panose="020B0604020202020204" pitchFamily="34" charset="0"/>
              </a:rPr>
              <a:t>tại</a:t>
            </a:r>
            <a:r>
              <a:rPr lang="en-US" sz="3600" dirty="0">
                <a:cs typeface="Arial" panose="020B0604020202020204" pitchFamily="34" charset="0"/>
              </a:rPr>
              <a:t> </a:t>
            </a:r>
            <a:r>
              <a:rPr lang="en-US" sz="3600" dirty="0" err="1">
                <a:cs typeface="Arial" panose="020B0604020202020204" pitchFamily="34" charset="0"/>
              </a:rPr>
              <a:t>trường</a:t>
            </a:r>
            <a:r>
              <a:rPr lang="en-US" sz="3600" dirty="0">
                <a:cs typeface="Arial" panose="020B0604020202020204" pitchFamily="34" charset="0"/>
              </a:rPr>
              <a:t>: Hai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chính</a:t>
            </a:r>
            <a:r>
              <a:rPr lang="en-US" sz="3600" dirty="0">
                <a:cs typeface="Arial" panose="020B0604020202020204" pitchFamily="34" charset="0"/>
              </a:rPr>
              <a:t> </a:t>
            </a:r>
            <a:r>
              <a:rPr lang="en-US" sz="3600" dirty="0" err="1">
                <a:cs typeface="Arial" panose="020B0604020202020204" pitchFamily="34" charset="0"/>
              </a:rPr>
              <a:t>và</a:t>
            </a:r>
            <a:r>
              <a:rPr lang="en-US" sz="3600" dirty="0">
                <a:cs typeface="Arial" panose="020B0604020202020204" pitchFamily="34" charset="0"/>
              </a:rPr>
              <a:t> </a:t>
            </a:r>
            <a:r>
              <a:rPr lang="en-US" sz="3600" dirty="0" err="1">
                <a:cs typeface="Arial" panose="020B0604020202020204" pitchFamily="34" charset="0"/>
              </a:rPr>
              <a:t>một</a:t>
            </a: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phụ</a:t>
            </a:r>
            <a:r>
              <a:rPr lang="en-US" sz="3600" dirty="0">
                <a:cs typeface="Arial" panose="020B0604020202020204" pitchFamily="34" charset="0"/>
              </a:rPr>
              <a:t>.</a:t>
            </a:r>
          </a:p>
          <a:p>
            <a:pPr indent="0" algn="just" defTabSz="1371600" eaLnBrk="0" fontAlgn="base" hangingPunct="0">
              <a:lnSpc>
                <a:spcPct val="114000"/>
              </a:lnSpc>
              <a:defRPr/>
            </a:pPr>
            <a:r>
              <a:rPr lang="en-US" sz="3600" dirty="0">
                <a:cs typeface="Arial" panose="020B0604020202020204" pitchFamily="34" charset="0"/>
              </a:rPr>
              <a:t>-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phân</a:t>
            </a:r>
            <a:r>
              <a:rPr lang="en-US" sz="3600" dirty="0">
                <a:cs typeface="Arial" panose="020B0604020202020204" pitchFamily="34" charset="0"/>
              </a:rPr>
              <a:t> </a:t>
            </a:r>
            <a:r>
              <a:rPr lang="en-US" sz="3600" dirty="0" err="1">
                <a:cs typeface="Arial" panose="020B0604020202020204" pitchFamily="34" charset="0"/>
              </a:rPr>
              <a:t>phối</a:t>
            </a:r>
            <a:r>
              <a:rPr lang="en-US" sz="3600" dirty="0">
                <a:cs typeface="Arial" panose="020B0604020202020204" pitchFamily="34" charset="0"/>
              </a:rPr>
              <a:t> </a:t>
            </a:r>
            <a:r>
              <a:rPr lang="en-US" sz="3600" dirty="0" err="1">
                <a:cs typeface="Arial" panose="020B0604020202020204" pitchFamily="34" charset="0"/>
              </a:rPr>
              <a:t>cho</a:t>
            </a:r>
            <a:r>
              <a:rPr lang="en-US" sz="3600" dirty="0">
                <a:cs typeface="Arial" panose="020B0604020202020204" pitchFamily="34" charset="0"/>
              </a:rPr>
              <a:t> </a:t>
            </a:r>
            <a:r>
              <a:rPr lang="en-US" sz="3600" dirty="0" err="1">
                <a:cs typeface="Arial" panose="020B0604020202020204" pitchFamily="34" charset="0"/>
              </a:rPr>
              <a:t>các</a:t>
            </a: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ăn</a:t>
            </a:r>
            <a:r>
              <a:rPr lang="en-US" sz="3600" dirty="0">
                <a:cs typeface="Arial" panose="020B0604020202020204" pitchFamily="34" charset="0"/>
              </a:rPr>
              <a:t>: </a:t>
            </a:r>
          </a:p>
          <a:p>
            <a:pPr indent="0" algn="just" defTabSz="1371600" eaLnBrk="0" fontAlgn="base" hangingPunct="0">
              <a:lnSpc>
                <a:spcPct val="114000"/>
              </a:lnSpc>
              <a:defRPr/>
            </a:pPr>
            <a:r>
              <a:rPr lang="en-US" sz="3600" dirty="0">
                <a:cs typeface="Arial" panose="020B0604020202020204" pitchFamily="34" charset="0"/>
              </a:rPr>
              <a:t>    +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ăn</a:t>
            </a:r>
            <a:r>
              <a:rPr lang="en-US" sz="3600" dirty="0">
                <a:cs typeface="Arial" panose="020B0604020202020204" pitchFamily="34" charset="0"/>
              </a:rPr>
              <a:t> </a:t>
            </a:r>
            <a:r>
              <a:rPr lang="en-US" sz="3600" dirty="0" err="1">
                <a:cs typeface="Arial" panose="020B0604020202020204" pitchFamily="34" charset="0"/>
              </a:rPr>
              <a:t>trưa</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từ</a:t>
            </a:r>
            <a:r>
              <a:rPr lang="en-US" sz="3600" dirty="0">
                <a:cs typeface="Arial" panose="020B0604020202020204" pitchFamily="34" charset="0"/>
              </a:rPr>
              <a:t> 30% </a:t>
            </a:r>
            <a:r>
              <a:rPr lang="en-US" sz="3600" dirty="0" err="1">
                <a:cs typeface="Arial" panose="020B0604020202020204" pitchFamily="34" charset="0"/>
              </a:rPr>
              <a:t>đến</a:t>
            </a:r>
            <a:r>
              <a:rPr lang="en-US" sz="3600" dirty="0">
                <a:cs typeface="Arial" panose="020B0604020202020204" pitchFamily="34" charset="0"/>
              </a:rPr>
              <a:t> 35%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cả</a:t>
            </a:r>
            <a:r>
              <a:rPr lang="en-US" sz="3600" dirty="0">
                <a:cs typeface="Arial" panose="020B0604020202020204" pitchFamily="34" charset="0"/>
              </a:rPr>
              <a:t> </a:t>
            </a:r>
            <a:r>
              <a:rPr lang="en-US" sz="3600" dirty="0" err="1">
                <a:cs typeface="Arial" panose="020B0604020202020204" pitchFamily="34" charset="0"/>
              </a:rPr>
              <a:t>ngày</a:t>
            </a:r>
            <a:r>
              <a:rPr lang="en-US" sz="3600" dirty="0">
                <a:cs typeface="Arial" panose="020B0604020202020204" pitchFamily="34" charset="0"/>
              </a:rPr>
              <a:t>. </a:t>
            </a:r>
          </a:p>
          <a:p>
            <a:pPr indent="0" algn="just" defTabSz="1371600" eaLnBrk="0" fontAlgn="base" hangingPunct="0">
              <a:lnSpc>
                <a:spcPct val="114000"/>
              </a:lnSpc>
              <a:defRPr/>
            </a:pPr>
            <a:r>
              <a:rPr lang="en-US" sz="3600" dirty="0">
                <a:cs typeface="Arial" panose="020B0604020202020204" pitchFamily="34" charset="0"/>
              </a:rPr>
              <a:t>    +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ăn</a:t>
            </a:r>
            <a:r>
              <a:rPr lang="en-US" sz="3600" dirty="0">
                <a:cs typeface="Arial" panose="020B0604020202020204" pitchFamily="34" charset="0"/>
              </a:rPr>
              <a:t> </a:t>
            </a:r>
            <a:r>
              <a:rPr lang="en-US" sz="3600" dirty="0" err="1">
                <a:cs typeface="Arial" panose="020B0604020202020204" pitchFamily="34" charset="0"/>
              </a:rPr>
              <a:t>chiều</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từ</a:t>
            </a:r>
            <a:r>
              <a:rPr lang="en-US" sz="3600" dirty="0">
                <a:cs typeface="Arial" panose="020B0604020202020204" pitchFamily="34" charset="0"/>
              </a:rPr>
              <a:t> 25% </a:t>
            </a:r>
            <a:r>
              <a:rPr lang="en-US" sz="3600" dirty="0" err="1">
                <a:cs typeface="Arial" panose="020B0604020202020204" pitchFamily="34" charset="0"/>
              </a:rPr>
              <a:t>đến</a:t>
            </a:r>
            <a:r>
              <a:rPr lang="en-US" sz="3600" dirty="0">
                <a:cs typeface="Arial" panose="020B0604020202020204" pitchFamily="34" charset="0"/>
              </a:rPr>
              <a:t> 30%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cả</a:t>
            </a:r>
            <a:r>
              <a:rPr lang="en-US" sz="3600" dirty="0">
                <a:cs typeface="Arial" panose="020B0604020202020204" pitchFamily="34" charset="0"/>
              </a:rPr>
              <a:t> </a:t>
            </a:r>
            <a:r>
              <a:rPr lang="en-US" sz="3600" dirty="0" err="1">
                <a:cs typeface="Arial" panose="020B0604020202020204" pitchFamily="34" charset="0"/>
              </a:rPr>
              <a:t>ngày</a:t>
            </a:r>
            <a:r>
              <a:rPr lang="en-US" sz="3600" dirty="0">
                <a:cs typeface="Arial" panose="020B0604020202020204" pitchFamily="34" charset="0"/>
              </a:rPr>
              <a:t>. </a:t>
            </a:r>
          </a:p>
          <a:p>
            <a:pPr indent="0" algn="just" defTabSz="1371600" eaLnBrk="0" fontAlgn="base" hangingPunct="0">
              <a:lnSpc>
                <a:spcPct val="114000"/>
              </a:lnSpc>
              <a:defRPr/>
            </a:pPr>
            <a:r>
              <a:rPr lang="en-US" sz="3600" dirty="0">
                <a:cs typeface="Arial" panose="020B0604020202020204" pitchFamily="34" charset="0"/>
              </a:rPr>
              <a:t>    +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phụ</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5% </a:t>
            </a:r>
            <a:r>
              <a:rPr lang="en-US" sz="3600" dirty="0" err="1">
                <a:cs typeface="Arial" panose="020B0604020202020204" pitchFamily="34" charset="0"/>
              </a:rPr>
              <a:t>đến</a:t>
            </a:r>
            <a:r>
              <a:rPr lang="en-US" sz="3600" dirty="0">
                <a:cs typeface="Arial" panose="020B0604020202020204" pitchFamily="34" charset="0"/>
              </a:rPr>
              <a:t> 10%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cả</a:t>
            </a:r>
            <a:r>
              <a:rPr lang="en-US" sz="3600" dirty="0">
                <a:cs typeface="Arial" panose="020B0604020202020204" pitchFamily="34" charset="0"/>
              </a:rPr>
              <a:t> </a:t>
            </a:r>
            <a:r>
              <a:rPr lang="en-US" sz="3600" dirty="0" err="1">
                <a:cs typeface="Arial" panose="020B0604020202020204" pitchFamily="34" charset="0"/>
              </a:rPr>
              <a:t>ngày</a:t>
            </a:r>
            <a:r>
              <a:rPr lang="en-US" sz="3600" dirty="0">
                <a:cs typeface="Arial" panose="020B0604020202020204" pitchFamily="34" charset="0"/>
              </a:rPr>
              <a:t>.</a:t>
            </a:r>
          </a:p>
          <a:p>
            <a:pPr lvl="0" indent="0" algn="just" defTabSz="1371600" eaLnBrk="0" fontAlgn="base" hangingPunct="0">
              <a:lnSpc>
                <a:spcPct val="114000"/>
              </a:lnSpc>
              <a:defRPr/>
            </a:pPr>
            <a:r>
              <a:rPr lang="en-US" sz="3600" dirty="0">
                <a:cs typeface="Arial" panose="020B0604020202020204" pitchFamily="34" charset="0"/>
              </a:rPr>
              <a:t>-  </a:t>
            </a:r>
            <a:r>
              <a:rPr lang="en-US" sz="3600" dirty="0" err="1">
                <a:cs typeface="Arial" panose="020B0604020202020204" pitchFamily="34" charset="0"/>
              </a:rPr>
              <a:t>Tỉ</a:t>
            </a:r>
            <a:r>
              <a:rPr lang="en-US" sz="3600" dirty="0">
                <a:cs typeface="Arial" panose="020B0604020202020204" pitchFamily="34" charset="0"/>
              </a:rPr>
              <a:t> </a:t>
            </a:r>
            <a:r>
              <a:rPr lang="en-US" sz="3600" dirty="0" err="1">
                <a:cs typeface="Arial" panose="020B0604020202020204" pitchFamily="34" charset="0"/>
              </a:rPr>
              <a:t>lệ</a:t>
            </a:r>
            <a:r>
              <a:rPr lang="en-US" sz="3600" dirty="0">
                <a:cs typeface="Arial" panose="020B0604020202020204" pitchFamily="34" charset="0"/>
              </a:rPr>
              <a:t> </a:t>
            </a:r>
            <a:r>
              <a:rPr lang="en-US" sz="3600" dirty="0" err="1">
                <a:cs typeface="Arial" panose="020B0604020202020204" pitchFamily="34" charset="0"/>
              </a:rPr>
              <a:t>các</a:t>
            </a: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được</a:t>
            </a:r>
            <a:r>
              <a:rPr lang="en-US" sz="3600" dirty="0">
                <a:cs typeface="Arial" panose="020B0604020202020204" pitchFamily="34" charset="0"/>
              </a:rPr>
              <a:t> </a:t>
            </a:r>
            <a:r>
              <a:rPr lang="en-US" sz="3600" dirty="0" err="1">
                <a:cs typeface="Arial" panose="020B0604020202020204" pitchFamily="34" charset="0"/>
              </a:rPr>
              <a:t>khuyến</a:t>
            </a:r>
            <a:r>
              <a:rPr lang="en-US" sz="3600" dirty="0">
                <a:cs typeface="Arial" panose="020B0604020202020204" pitchFamily="34" charset="0"/>
              </a:rPr>
              <a:t> </a:t>
            </a:r>
            <a:r>
              <a:rPr lang="en-US" sz="3600" dirty="0" err="1">
                <a:cs typeface="Arial" panose="020B0604020202020204" pitchFamily="34" charset="0"/>
              </a:rPr>
              <a:t>nghị</a:t>
            </a:r>
            <a:r>
              <a:rPr lang="en-US" sz="3600" dirty="0">
                <a:cs typeface="Arial" panose="020B0604020202020204" pitchFamily="34" charset="0"/>
              </a:rPr>
              <a:t> </a:t>
            </a:r>
            <a:r>
              <a:rPr lang="en-US" sz="3600" dirty="0" err="1">
                <a:cs typeface="Arial" panose="020B0604020202020204" pitchFamily="34" charset="0"/>
              </a:rPr>
              <a:t>theo</a:t>
            </a:r>
            <a:r>
              <a:rPr lang="en-US" sz="3600" dirty="0">
                <a:cs typeface="Arial" panose="020B0604020202020204" pitchFamily="34" charset="0"/>
              </a:rPr>
              <a:t> </a:t>
            </a:r>
            <a:r>
              <a:rPr lang="en-US" sz="3600" dirty="0" err="1">
                <a:cs typeface="Arial" panose="020B0604020202020204" pitchFamily="34" charset="0"/>
              </a:rPr>
              <a:t>cơ</a:t>
            </a:r>
            <a:r>
              <a:rPr lang="en-US" sz="3600" dirty="0">
                <a:cs typeface="Arial" panose="020B0604020202020204" pitchFamily="34" charset="0"/>
              </a:rPr>
              <a:t> </a:t>
            </a:r>
            <a:r>
              <a:rPr lang="en-US" sz="3600" dirty="0" err="1">
                <a:cs typeface="Arial" panose="020B0604020202020204" pitchFamily="34" charset="0"/>
              </a:rPr>
              <a:t>cấu</a:t>
            </a:r>
            <a:r>
              <a:rPr lang="en-US" sz="3600" dirty="0">
                <a:cs typeface="Arial" panose="020B0604020202020204" pitchFamily="34" charset="0"/>
              </a:rPr>
              <a:t>:</a:t>
            </a:r>
          </a:p>
          <a:p>
            <a:pPr>
              <a:lnSpc>
                <a:spcPct val="114000"/>
              </a:lnSpc>
            </a:pP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đạm</a:t>
            </a:r>
            <a:r>
              <a:rPr lang="en-US" sz="3600" dirty="0">
                <a:cs typeface="Arial" panose="020B0604020202020204" pitchFamily="34" charset="0"/>
              </a:rPr>
              <a:t> (</a:t>
            </a:r>
            <a:r>
              <a:rPr lang="en-US" sz="3600" dirty="0" err="1">
                <a:cs typeface="Arial" panose="020B0604020202020204" pitchFamily="34" charset="0"/>
              </a:rPr>
              <a:t>Protit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13% -</a:t>
            </a:r>
            <a:r>
              <a:rPr lang="en-US" sz="3600" b="1" dirty="0">
                <a:cs typeface="Arial" panose="020B0604020202020204" pitchFamily="34" charset="0"/>
              </a:rPr>
              <a:t> </a:t>
            </a:r>
            <a:r>
              <a:rPr lang="en-US" sz="3600" dirty="0">
                <a:cs typeface="Arial" panose="020B0604020202020204" pitchFamily="34" charset="0"/>
              </a:rPr>
              <a:t>20%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khẩu</a:t>
            </a:r>
            <a:r>
              <a:rPr lang="en-US" sz="3600" dirty="0">
                <a:cs typeface="Arial" panose="020B0604020202020204" pitchFamily="34" charset="0"/>
              </a:rPr>
              <a:t> </a:t>
            </a:r>
            <a:r>
              <a:rPr lang="en-US" sz="3600" dirty="0" err="1">
                <a:cs typeface="Arial" panose="020B0604020202020204" pitchFamily="34" charset="0"/>
              </a:rPr>
              <a:t>phần</a:t>
            </a:r>
            <a:r>
              <a:rPr lang="en-US" sz="3600" dirty="0">
                <a:cs typeface="Arial" panose="020B0604020202020204" pitchFamily="34" charset="0"/>
              </a:rPr>
              <a:t>. </a:t>
            </a:r>
          </a:p>
          <a:p>
            <a:pPr>
              <a:lnSpc>
                <a:spcPct val="114000"/>
              </a:lnSpc>
            </a:pP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béo</a:t>
            </a:r>
            <a:r>
              <a:rPr lang="en-US" sz="3600" dirty="0">
                <a:cs typeface="Arial" panose="020B0604020202020204" pitchFamily="34" charset="0"/>
              </a:rPr>
              <a:t> (</a:t>
            </a:r>
            <a:r>
              <a:rPr lang="en-US" sz="3600" dirty="0" err="1">
                <a:cs typeface="Arial" panose="020B0604020202020204" pitchFamily="34" charset="0"/>
              </a:rPr>
              <a:t>Lipit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30% -</a:t>
            </a:r>
            <a:r>
              <a:rPr lang="en-US" sz="3600" b="1" dirty="0">
                <a:cs typeface="Arial" panose="020B0604020202020204" pitchFamily="34" charset="0"/>
              </a:rPr>
              <a:t> </a:t>
            </a:r>
            <a:r>
              <a:rPr lang="en-US" sz="3600" dirty="0">
                <a:cs typeface="Arial" panose="020B0604020202020204" pitchFamily="34" charset="0"/>
              </a:rPr>
              <a:t>40%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khẩu</a:t>
            </a:r>
            <a:r>
              <a:rPr lang="en-US" sz="3600" dirty="0">
                <a:cs typeface="Arial" panose="020B0604020202020204" pitchFamily="34" charset="0"/>
              </a:rPr>
              <a:t> </a:t>
            </a:r>
            <a:r>
              <a:rPr lang="en-US" sz="3600" dirty="0" err="1">
                <a:cs typeface="Arial" panose="020B0604020202020204" pitchFamily="34" charset="0"/>
              </a:rPr>
              <a:t>phần</a:t>
            </a:r>
            <a:r>
              <a:rPr lang="en-US" sz="3600" dirty="0">
                <a:cs typeface="Arial" panose="020B0604020202020204" pitchFamily="34" charset="0"/>
              </a:rPr>
              <a:t> </a:t>
            </a:r>
          </a:p>
          <a:p>
            <a:pPr>
              <a:lnSpc>
                <a:spcPct val="114000"/>
              </a:lnSpc>
            </a:pP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bột</a:t>
            </a:r>
            <a:r>
              <a:rPr lang="en-US" sz="3600" dirty="0">
                <a:cs typeface="Arial" panose="020B0604020202020204" pitchFamily="34" charset="0"/>
              </a:rPr>
              <a:t> (</a:t>
            </a:r>
            <a:r>
              <a:rPr lang="en-US" sz="3600" dirty="0" err="1">
                <a:cs typeface="Arial" panose="020B0604020202020204" pitchFamily="34" charset="0"/>
              </a:rPr>
              <a:t>Gluxit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47% - 50%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khẩu</a:t>
            </a:r>
            <a:r>
              <a:rPr lang="en-US" sz="3600" dirty="0">
                <a:cs typeface="Arial" panose="020B0604020202020204" pitchFamily="34" charset="0"/>
              </a:rPr>
              <a:t> </a:t>
            </a:r>
            <a:r>
              <a:rPr lang="en-US" sz="3600" dirty="0" err="1">
                <a:cs typeface="Arial" panose="020B0604020202020204" pitchFamily="34" charset="0"/>
              </a:rPr>
              <a:t>phần</a:t>
            </a:r>
            <a:r>
              <a:rPr lang="en-US" sz="3600" dirty="0">
                <a:cs typeface="Arial" panose="020B0604020202020204" pitchFamily="34" charset="0"/>
              </a:rPr>
              <a:t>.     - </a:t>
            </a:r>
            <a:r>
              <a:rPr lang="en-US" sz="3600" dirty="0" err="1">
                <a:cs typeface="Arial" panose="020B0604020202020204" pitchFamily="34" charset="0"/>
              </a:rPr>
              <a:t>Nước</a:t>
            </a:r>
            <a:r>
              <a:rPr lang="en-US" sz="3600" dirty="0">
                <a:cs typeface="Arial" panose="020B0604020202020204" pitchFamily="34" charset="0"/>
              </a:rPr>
              <a:t> </a:t>
            </a:r>
            <a:r>
              <a:rPr lang="en-US" sz="3600" dirty="0" err="1">
                <a:cs typeface="Arial" panose="020B0604020202020204" pitchFamily="34" charset="0"/>
              </a:rPr>
              <a:t>uống</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0,8 - 1,6 </a:t>
            </a:r>
            <a:r>
              <a:rPr lang="en-US" sz="3600" dirty="0" err="1">
                <a:cs typeface="Arial" panose="020B0604020202020204" pitchFamily="34" charset="0"/>
              </a:rPr>
              <a:t>lít</a:t>
            </a:r>
            <a:r>
              <a:rPr lang="en-US" sz="3600" dirty="0">
                <a:cs typeface="Arial" panose="020B0604020202020204" pitchFamily="34" charset="0"/>
              </a:rPr>
              <a:t>/</a:t>
            </a:r>
            <a:r>
              <a:rPr lang="en-US" sz="3600" dirty="0" err="1">
                <a:cs typeface="Arial" panose="020B0604020202020204" pitchFamily="34" charset="0"/>
              </a:rPr>
              <a:t>trẻ</a:t>
            </a:r>
            <a:r>
              <a:rPr lang="en-US" sz="3600" dirty="0">
                <a:cs typeface="Arial" panose="020B0604020202020204" pitchFamily="34" charset="0"/>
              </a:rPr>
              <a:t>/ </a:t>
            </a:r>
            <a:r>
              <a:rPr lang="en-US" sz="3600" dirty="0" err="1">
                <a:cs typeface="Arial" panose="020B0604020202020204" pitchFamily="34" charset="0"/>
              </a:rPr>
              <a:t>ngày</a:t>
            </a:r>
            <a:r>
              <a:rPr lang="en-US" sz="3600" dirty="0">
                <a:cs typeface="Arial" panose="020B0604020202020204" pitchFamily="34" charset="0"/>
              </a:rPr>
              <a:t> (</a:t>
            </a:r>
            <a:r>
              <a:rPr lang="en-US" sz="3600" dirty="0" err="1">
                <a:cs typeface="Arial" panose="020B0604020202020204" pitchFamily="34" charset="0"/>
              </a:rPr>
              <a:t>kể</a:t>
            </a:r>
            <a:r>
              <a:rPr lang="en-US" sz="3600" dirty="0">
                <a:cs typeface="Arial" panose="020B0604020202020204" pitchFamily="34" charset="0"/>
              </a:rPr>
              <a:t> </a:t>
            </a:r>
            <a:r>
              <a:rPr lang="en-US" sz="3600" dirty="0" err="1">
                <a:cs typeface="Arial" panose="020B0604020202020204" pitchFamily="34" charset="0"/>
              </a:rPr>
              <a:t>cả</a:t>
            </a:r>
            <a:r>
              <a:rPr lang="en-US" sz="3600" dirty="0">
                <a:cs typeface="Arial" panose="020B0604020202020204" pitchFamily="34" charset="0"/>
              </a:rPr>
              <a:t> </a:t>
            </a:r>
            <a:r>
              <a:rPr lang="en-US" sz="3600" dirty="0" err="1">
                <a:cs typeface="Arial" panose="020B0604020202020204" pitchFamily="34" charset="0"/>
              </a:rPr>
              <a:t>nước</a:t>
            </a:r>
            <a:r>
              <a:rPr lang="en-US" sz="3600" dirty="0">
                <a:cs typeface="Arial" panose="020B0604020202020204" pitchFamily="34" charset="0"/>
              </a:rPr>
              <a:t> </a:t>
            </a:r>
            <a:r>
              <a:rPr lang="en-US" sz="3600" dirty="0" err="1">
                <a:cs typeface="Arial" panose="020B0604020202020204" pitchFamily="34" charset="0"/>
              </a:rPr>
              <a:t>trong</a:t>
            </a:r>
            <a:r>
              <a:rPr lang="en-US" sz="3600" dirty="0">
                <a:cs typeface="Arial" panose="020B0604020202020204" pitchFamily="34" charset="0"/>
              </a:rPr>
              <a:t> </a:t>
            </a:r>
            <a:r>
              <a:rPr lang="en-US" sz="3600" dirty="0" err="1">
                <a:cs typeface="Arial" panose="020B0604020202020204" pitchFamily="34" charset="0"/>
              </a:rPr>
              <a:t>thức</a:t>
            </a:r>
            <a:r>
              <a:rPr lang="en-US" sz="3600" dirty="0">
                <a:cs typeface="Arial" panose="020B0604020202020204" pitchFamily="34" charset="0"/>
              </a:rPr>
              <a:t> </a:t>
            </a:r>
            <a:r>
              <a:rPr lang="en-US" sz="3600" dirty="0" err="1">
                <a:cs typeface="Arial" panose="020B0604020202020204" pitchFamily="34" charset="0"/>
              </a:rPr>
              <a:t>ăn</a:t>
            </a:r>
            <a:r>
              <a:rPr lang="en-US" sz="3600">
                <a:cs typeface="Arial" panose="020B0604020202020204" pitchFamily="34" charset="0"/>
              </a:rPr>
              <a:t>).            </a:t>
            </a:r>
            <a:endParaRPr lang="en-US" sz="3600" dirty="0">
              <a:cs typeface="Arial" panose="020B0604020202020204" pitchFamily="34" charset="0"/>
            </a:endParaRPr>
          </a:p>
        </p:txBody>
      </p:sp>
    </p:spTree>
    <p:extLst>
      <p:ext uri="{BB962C8B-B14F-4D97-AF65-F5344CB8AC3E}">
        <p14:creationId xmlns:p14="http://schemas.microsoft.com/office/powerpoint/2010/main" val="40172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0E873AA-DA85-C43E-9358-AB5B158D0AA5}"/>
              </a:ext>
            </a:extLst>
          </p:cNvPr>
          <p:cNvGraphicFramePr>
            <a:graphicFrameLocks noGrp="1"/>
          </p:cNvGraphicFramePr>
          <p:nvPr>
            <p:extLst>
              <p:ext uri="{D42A27DB-BD31-4B8C-83A1-F6EECF244321}">
                <p14:modId xmlns:p14="http://schemas.microsoft.com/office/powerpoint/2010/main" val="1300881785"/>
              </p:ext>
            </p:extLst>
          </p:nvPr>
        </p:nvGraphicFramePr>
        <p:xfrm>
          <a:off x="647700" y="1714500"/>
          <a:ext cx="16992600" cy="7655964"/>
        </p:xfrm>
        <a:graphic>
          <a:graphicData uri="http://schemas.openxmlformats.org/drawingml/2006/table">
            <a:tbl>
              <a:tblPr firstRow="1" firstCol="1" bandRow="1">
                <a:tableStyleId>{5C22544A-7EE6-4342-B048-85BDC9FD1C3A}</a:tableStyleId>
              </a:tblPr>
              <a:tblGrid>
                <a:gridCol w="2929477">
                  <a:extLst>
                    <a:ext uri="{9D8B030D-6E8A-4147-A177-3AD203B41FA5}">
                      <a16:colId xmlns:a16="http://schemas.microsoft.com/office/drawing/2014/main" val="2869332277"/>
                    </a:ext>
                  </a:extLst>
                </a:gridCol>
                <a:gridCol w="3952325">
                  <a:extLst>
                    <a:ext uri="{9D8B030D-6E8A-4147-A177-3AD203B41FA5}">
                      <a16:colId xmlns:a16="http://schemas.microsoft.com/office/drawing/2014/main" val="2770180106"/>
                    </a:ext>
                  </a:extLst>
                </a:gridCol>
                <a:gridCol w="3699953">
                  <a:extLst>
                    <a:ext uri="{9D8B030D-6E8A-4147-A177-3AD203B41FA5}">
                      <a16:colId xmlns:a16="http://schemas.microsoft.com/office/drawing/2014/main" val="208435772"/>
                    </a:ext>
                  </a:extLst>
                </a:gridCol>
                <a:gridCol w="6410845">
                  <a:extLst>
                    <a:ext uri="{9D8B030D-6E8A-4147-A177-3AD203B41FA5}">
                      <a16:colId xmlns:a16="http://schemas.microsoft.com/office/drawing/2014/main" val="3213870216"/>
                    </a:ext>
                  </a:extLst>
                </a:gridCol>
              </a:tblGrid>
              <a:tr h="3160167">
                <a:tc>
                  <a:txBody>
                    <a:bodyPr/>
                    <a:lstStyle/>
                    <a:p>
                      <a:pPr algn="ctr"/>
                      <a:r>
                        <a:rPr lang="pt-BR" sz="3600" dirty="0">
                          <a:effectLst/>
                        </a:rPr>
                        <a:t>Nhóm tuổi</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pt-BR" sz="3600" dirty="0">
                          <a:effectLst/>
                        </a:rPr>
                        <a:t>Chế độ ăn</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pt-BR" sz="3600" dirty="0">
                          <a:effectLst/>
                        </a:rPr>
                        <a:t>Nhu cầu khuyến nghị năng lượng/ ngày/trẻ</a:t>
                      </a:r>
                      <a:endParaRPr lang="en-US" sz="3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pt-BR" sz="3600" dirty="0">
                          <a:effectLst/>
                        </a:rPr>
                        <a:t>Nhu cầu khuyến nghị năng lượng tại cơ sở GDMN/ngày/trẻ </a:t>
                      </a:r>
                      <a:r>
                        <a:rPr lang="pt-BR" sz="3600" dirty="0">
                          <a:solidFill>
                            <a:srgbClr val="FFFF00"/>
                          </a:solidFill>
                          <a:effectLst/>
                        </a:rPr>
                        <a:t>(chiếm 60-70% nhu cầu cả ngày)</a:t>
                      </a:r>
                      <a:endParaRPr lang="en-US" sz="3600" dirty="0">
                        <a:solidFill>
                          <a:srgbClr val="FFFF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45901331"/>
                  </a:ext>
                </a:extLst>
              </a:tr>
              <a:tr h="1335633">
                <a:tc>
                  <a:txBody>
                    <a:bodyPr/>
                    <a:lstStyle/>
                    <a:p>
                      <a:pPr algn="ctr">
                        <a:spcAft>
                          <a:spcPts val="600"/>
                        </a:spcAft>
                      </a:pPr>
                      <a:r>
                        <a:rPr lang="pt-BR" sz="3600" dirty="0">
                          <a:effectLst/>
                        </a:rPr>
                        <a:t>3 - 6 tháng</a:t>
                      </a:r>
                      <a:endParaRPr lang="en-US" sz="3600" dirty="0">
                        <a:effectLst/>
                      </a:endParaRPr>
                    </a:p>
                    <a:p>
                      <a:pPr algn="ctr"/>
                      <a:r>
                        <a:rPr lang="pt-BR" sz="3600" dirty="0">
                          <a:effectLst/>
                        </a:rPr>
                        <a:t>(179 ngày)</a:t>
                      </a:r>
                      <a:endParaRPr lang="en-US" sz="3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en-US" sz="3600" dirty="0" err="1">
                          <a:effectLst/>
                        </a:rPr>
                        <a:t>Sữa</a:t>
                      </a:r>
                      <a:r>
                        <a:rPr lang="en-US" sz="3600" dirty="0">
                          <a:effectLst/>
                        </a:rPr>
                        <a:t> </a:t>
                      </a:r>
                      <a:r>
                        <a:rPr lang="en-US" sz="3600" dirty="0" err="1">
                          <a:effectLst/>
                        </a:rPr>
                        <a:t>mẹ</a:t>
                      </a:r>
                      <a:r>
                        <a:rPr lang="en-US" sz="3600" dirty="0">
                          <a:effectLst/>
                        </a:rPr>
                        <a:t> </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en-US" sz="3600" dirty="0">
                          <a:effectLst/>
                        </a:rPr>
                        <a:t>500 - 550Kcal</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pt-BR" sz="3600" dirty="0">
                          <a:effectLst/>
                        </a:rPr>
                        <a:t>330 - 350 Kcal</a:t>
                      </a:r>
                      <a:endParaRPr lang="en-US" sz="3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860245936"/>
                  </a:ext>
                </a:extLst>
              </a:tr>
              <a:tr h="790041">
                <a:tc>
                  <a:txBody>
                    <a:bodyPr/>
                    <a:lstStyle/>
                    <a:p>
                      <a:pPr algn="ctr"/>
                      <a:r>
                        <a:rPr lang="pt-BR" sz="3600" dirty="0">
                          <a:effectLst/>
                        </a:rPr>
                        <a:t>6 - 12 tháng</a:t>
                      </a:r>
                      <a:endParaRPr lang="en-US" sz="3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en-US" sz="3600" dirty="0" err="1">
                          <a:effectLst/>
                        </a:rPr>
                        <a:t>Bột</a:t>
                      </a:r>
                      <a:r>
                        <a:rPr lang="en-US" sz="3600" dirty="0">
                          <a:effectLst/>
                        </a:rPr>
                        <a:t> + </a:t>
                      </a:r>
                      <a:r>
                        <a:rPr lang="en-US" sz="3600" dirty="0" err="1">
                          <a:effectLst/>
                        </a:rPr>
                        <a:t>sữa</a:t>
                      </a:r>
                      <a:r>
                        <a:rPr lang="en-US" sz="3600" dirty="0">
                          <a:effectLst/>
                        </a:rPr>
                        <a:t> </a:t>
                      </a:r>
                      <a:r>
                        <a:rPr lang="en-US" sz="3600" dirty="0" err="1">
                          <a:effectLst/>
                        </a:rPr>
                        <a:t>mẹ</a:t>
                      </a:r>
                      <a:r>
                        <a:rPr lang="en-US" sz="3600" dirty="0">
                          <a:effectLst/>
                        </a:rPr>
                        <a:t>  </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en-US" sz="3600">
                          <a:effectLst/>
                        </a:rPr>
                        <a:t>600 - 700 Kcal</a:t>
                      </a:r>
                      <a:endParaRPr lang="en-US" sz="360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pt-BR" sz="3600" dirty="0">
                          <a:effectLst/>
                        </a:rPr>
                        <a:t>420 Kcal</a:t>
                      </a:r>
                      <a:endParaRPr lang="en-US" sz="3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585948832"/>
                  </a:ext>
                </a:extLst>
              </a:tr>
              <a:tr h="790041">
                <a:tc>
                  <a:txBody>
                    <a:bodyPr/>
                    <a:lstStyle/>
                    <a:p>
                      <a:pPr algn="ctr"/>
                      <a:r>
                        <a:rPr lang="pt-BR" sz="3600" dirty="0">
                          <a:effectLst/>
                        </a:rPr>
                        <a:t>12 - 18 </a:t>
                      </a:r>
                      <a:r>
                        <a:rPr lang="en-US" sz="3600" dirty="0" err="1">
                          <a:effectLst/>
                        </a:rPr>
                        <a:t>tháng</a:t>
                      </a:r>
                      <a:endParaRPr lang="en-US" sz="3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en-US" sz="3600" dirty="0" err="1">
                          <a:effectLst/>
                        </a:rPr>
                        <a:t>Cháo</a:t>
                      </a:r>
                      <a:r>
                        <a:rPr lang="en-US" sz="3600" dirty="0">
                          <a:effectLst/>
                        </a:rPr>
                        <a:t> + </a:t>
                      </a:r>
                      <a:r>
                        <a:rPr lang="en-US" sz="3600" dirty="0" err="1">
                          <a:effectLst/>
                        </a:rPr>
                        <a:t>sữa</a:t>
                      </a:r>
                      <a:r>
                        <a:rPr lang="en-US" sz="3600" dirty="0">
                          <a:effectLst/>
                        </a:rPr>
                        <a:t> </a:t>
                      </a:r>
                      <a:r>
                        <a:rPr lang="en-US" sz="3600" dirty="0" err="1">
                          <a:effectLst/>
                        </a:rPr>
                        <a:t>mẹ</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rowSpan="3">
                  <a:txBody>
                    <a:bodyPr/>
                    <a:lstStyle/>
                    <a:p>
                      <a:pPr algn="ctr"/>
                      <a:r>
                        <a:rPr lang="en-US" sz="3600">
                          <a:effectLst/>
                        </a:rPr>
                        <a:t>930 - 1000 Kcal</a:t>
                      </a:r>
                      <a:endParaRPr lang="en-US" sz="3600">
                        <a:effectLst/>
                        <a:latin typeface="Times New Roman" panose="02020603050405020304" pitchFamily="18" charset="0"/>
                        <a:ea typeface="Times New Roman" panose="02020603050405020304" pitchFamily="18" charset="0"/>
                      </a:endParaRPr>
                    </a:p>
                  </a:txBody>
                  <a:tcPr marL="0" marR="0" marT="0" marB="0" anchor="ctr"/>
                </a:tc>
                <a:tc rowSpan="3">
                  <a:txBody>
                    <a:bodyPr/>
                    <a:lstStyle/>
                    <a:p>
                      <a:pPr algn="ctr"/>
                      <a:r>
                        <a:rPr lang="pt-BR" sz="3600" dirty="0">
                          <a:effectLst/>
                        </a:rPr>
                        <a:t>600 - 651 Kcal</a:t>
                      </a:r>
                      <a:endParaRPr lang="en-US" sz="3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2268744429"/>
                  </a:ext>
                </a:extLst>
              </a:tr>
              <a:tr h="790041">
                <a:tc>
                  <a:txBody>
                    <a:bodyPr/>
                    <a:lstStyle/>
                    <a:p>
                      <a:pPr algn="ctr"/>
                      <a:r>
                        <a:rPr lang="en-US" sz="3600" dirty="0">
                          <a:effectLst/>
                        </a:rPr>
                        <a:t>18 - 24 </a:t>
                      </a:r>
                      <a:r>
                        <a:rPr lang="en-US" sz="3600" dirty="0" err="1">
                          <a:effectLst/>
                        </a:rPr>
                        <a:t>tháng</a:t>
                      </a:r>
                      <a:endParaRPr lang="en-US" sz="3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en-US" sz="3600" dirty="0" err="1">
                          <a:effectLst/>
                        </a:rPr>
                        <a:t>Cơm</a:t>
                      </a:r>
                      <a:r>
                        <a:rPr lang="en-US" sz="3600" dirty="0">
                          <a:effectLst/>
                        </a:rPr>
                        <a:t> </a:t>
                      </a:r>
                      <a:r>
                        <a:rPr lang="en-US" sz="3600" dirty="0" err="1">
                          <a:effectLst/>
                        </a:rPr>
                        <a:t>nát</a:t>
                      </a:r>
                      <a:r>
                        <a:rPr lang="en-US" sz="3600" dirty="0">
                          <a:effectLst/>
                        </a:rPr>
                        <a:t> + </a:t>
                      </a:r>
                      <a:r>
                        <a:rPr lang="en-US" sz="3600" dirty="0" err="1">
                          <a:effectLst/>
                        </a:rPr>
                        <a:t>sữa</a:t>
                      </a:r>
                      <a:r>
                        <a:rPr lang="en-US" sz="3600" dirty="0">
                          <a:effectLst/>
                        </a:rPr>
                        <a:t> </a:t>
                      </a:r>
                      <a:r>
                        <a:rPr lang="en-US" sz="3600" dirty="0" err="1">
                          <a:effectLst/>
                        </a:rPr>
                        <a:t>mẹ</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35353909"/>
                  </a:ext>
                </a:extLst>
              </a:tr>
              <a:tr h="790041">
                <a:tc>
                  <a:txBody>
                    <a:bodyPr/>
                    <a:lstStyle/>
                    <a:p>
                      <a:pPr algn="ctr"/>
                      <a:r>
                        <a:rPr lang="en-US" sz="3600" dirty="0">
                          <a:effectLst/>
                        </a:rPr>
                        <a:t>24 - 36 </a:t>
                      </a:r>
                      <a:r>
                        <a:rPr lang="en-US" sz="3600" dirty="0" err="1">
                          <a:effectLst/>
                        </a:rPr>
                        <a:t>tháng</a:t>
                      </a:r>
                      <a:endParaRPr lang="en-US" sz="3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en-US" sz="3600" dirty="0" err="1">
                          <a:effectLst/>
                        </a:rPr>
                        <a:t>Cơm</a:t>
                      </a:r>
                      <a:r>
                        <a:rPr lang="en-US" sz="3600" dirty="0">
                          <a:effectLst/>
                        </a:rPr>
                        <a:t> </a:t>
                      </a:r>
                      <a:r>
                        <a:rPr lang="en-US" sz="3600" dirty="0" err="1">
                          <a:effectLst/>
                        </a:rPr>
                        <a:t>thường</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vMerge="1">
                  <a:txBody>
                    <a:bodyPr/>
                    <a:lstStyle/>
                    <a:p>
                      <a:endParaRPr lang="en-US"/>
                    </a:p>
                  </a:txBody>
                  <a:tcPr/>
                </a:tc>
                <a:tc vMerge="1">
                  <a:txBody>
                    <a:bodyPr/>
                    <a:lstStyle/>
                    <a:p>
                      <a:pPr algn="just"/>
                      <a:endParaRPr lang="en-US" sz="3600" dirty="0">
                        <a:effectLst/>
                      </a:endParaRPr>
                    </a:p>
                  </a:txBody>
                  <a:tcPr marL="0" marR="0" marT="0" marB="0" anchor="ctr"/>
                </a:tc>
                <a:extLst>
                  <a:ext uri="{0D108BD9-81ED-4DB2-BD59-A6C34878D82A}">
                    <a16:rowId xmlns:a16="http://schemas.microsoft.com/office/drawing/2014/main" val="1619722971"/>
                  </a:ext>
                </a:extLst>
              </a:tr>
            </a:tbl>
          </a:graphicData>
        </a:graphic>
      </p:graphicFrame>
      <p:sp>
        <p:nvSpPr>
          <p:cNvPr id="6" name="TextBox 5">
            <a:extLst>
              <a:ext uri="{FF2B5EF4-FFF2-40B4-BE49-F238E27FC236}">
                <a16:creationId xmlns:a16="http://schemas.microsoft.com/office/drawing/2014/main" id="{69726C1A-A1C0-6B9D-5F68-B5DC022D9FCA}"/>
              </a:ext>
            </a:extLst>
          </p:cNvPr>
          <p:cNvSpPr txBox="1"/>
          <p:nvPr/>
        </p:nvSpPr>
        <p:spPr>
          <a:xfrm>
            <a:off x="3276600" y="593370"/>
            <a:ext cx="12877800" cy="646331"/>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Chế</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độ</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ăn</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và</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nhu</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cầu</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năng</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lượng</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khuyến</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nghị</a:t>
            </a:r>
            <a:r>
              <a:rPr lang="en-US" altLang="en-US" sz="36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382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B68AC5-6898-D967-2D8D-F327EFF59246}"/>
              </a:ext>
            </a:extLst>
          </p:cNvPr>
          <p:cNvSpPr txBox="1"/>
          <p:nvPr/>
        </p:nvSpPr>
        <p:spPr>
          <a:xfrm>
            <a:off x="1409700" y="419100"/>
            <a:ext cx="15468600" cy="653796"/>
          </a:xfrm>
          <a:prstGeom prst="roundRect">
            <a:avLst/>
          </a:prstGeom>
          <a:solidFill>
            <a:schemeClr val="accent6">
              <a:lumMod val="75000"/>
            </a:schemeClr>
          </a:solidFill>
        </p:spPr>
        <p:txBody>
          <a:bodyPr wrap="square">
            <a:spAutoFit/>
          </a:bodyPr>
          <a:lstStyle/>
          <a:p>
            <a:pPr lvl="0" algn="just" defTabSz="3867150" fontAlgn="base">
              <a:lnSpc>
                <a:spcPct val="90000"/>
              </a:lnSpc>
              <a:buClr>
                <a:srgbClr val="E5AD0E"/>
              </a:buClr>
              <a:buSzPct val="95000"/>
              <a:defRPr/>
            </a:pPr>
            <a:r>
              <a:rPr lang="en-US" sz="3600" b="1" dirty="0">
                <a:solidFill>
                  <a:prstClr val="white"/>
                </a:solidFill>
                <a:latin typeface="Arial" panose="020B0604020202020204" pitchFamily="34" charset="0"/>
                <a:ea typeface="SimSun" panose="02010600030101010101" pitchFamily="2" charset="-122"/>
              </a:rPr>
              <a:t>4.2. </a:t>
            </a:r>
            <a:r>
              <a:rPr lang="en-US" sz="3600" b="1" dirty="0" err="1">
                <a:solidFill>
                  <a:prstClr val="white"/>
                </a:solidFill>
                <a:latin typeface="Arial" panose="020B0604020202020204" pitchFamily="34" charset="0"/>
                <a:ea typeface="SimSun" panose="02010600030101010101" pitchFamily="2" charset="-122"/>
              </a:rPr>
              <a:t>Tiêu</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chuẩn</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về</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khẩu</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phần</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dinh</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dưỡng</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cho</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trẻ</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Mẫu</a:t>
            </a:r>
            <a:r>
              <a:rPr lang="en-US" sz="3600" b="1" dirty="0">
                <a:solidFill>
                  <a:prstClr val="white"/>
                </a:solidFill>
                <a:latin typeface="Arial" panose="020B0604020202020204" pitchFamily="34" charset="0"/>
                <a:ea typeface="SimSun" panose="02010600030101010101" pitchFamily="2" charset="-122"/>
              </a:rPr>
              <a:t> </a:t>
            </a:r>
            <a:r>
              <a:rPr lang="en-US" sz="3600" b="1" dirty="0" err="1">
                <a:solidFill>
                  <a:prstClr val="white"/>
                </a:solidFill>
                <a:latin typeface="Arial" panose="020B0604020202020204" pitchFamily="34" charset="0"/>
                <a:ea typeface="SimSun" panose="02010600030101010101" pitchFamily="2" charset="-122"/>
              </a:rPr>
              <a:t>giáo</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SimSun" panose="02010600030101010101" pitchFamily="2" charset="-122"/>
            </a:endParaRPr>
          </a:p>
        </p:txBody>
      </p:sp>
      <p:sp>
        <p:nvSpPr>
          <p:cNvPr id="5" name="TextBox 4">
            <a:extLst>
              <a:ext uri="{FF2B5EF4-FFF2-40B4-BE49-F238E27FC236}">
                <a16:creationId xmlns:a16="http://schemas.microsoft.com/office/drawing/2014/main" id="{8AA86D23-31AB-EB4E-D8C0-825D2ED7065A}"/>
              </a:ext>
            </a:extLst>
          </p:cNvPr>
          <p:cNvSpPr txBox="1"/>
          <p:nvPr/>
        </p:nvSpPr>
        <p:spPr>
          <a:xfrm>
            <a:off x="609600" y="1409700"/>
            <a:ext cx="17068800" cy="8376761"/>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Số</a:t>
            </a: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ăn</a:t>
            </a:r>
            <a:r>
              <a:rPr lang="en-US" sz="3600" dirty="0">
                <a:cs typeface="Arial" panose="020B0604020202020204" pitchFamily="34" charset="0"/>
              </a:rPr>
              <a:t> </a:t>
            </a:r>
            <a:r>
              <a:rPr lang="en-US" sz="3600" dirty="0" err="1">
                <a:cs typeface="Arial" panose="020B0604020202020204" pitchFamily="34" charset="0"/>
              </a:rPr>
              <a:t>cho</a:t>
            </a:r>
            <a:r>
              <a:rPr lang="en-US" sz="3600" dirty="0">
                <a:cs typeface="Arial" panose="020B0604020202020204" pitchFamily="34" charset="0"/>
              </a:rPr>
              <a:t> </a:t>
            </a:r>
            <a:r>
              <a:rPr lang="en-US" sz="3600" dirty="0" err="1">
                <a:cs typeface="Arial" panose="020B0604020202020204" pitchFamily="34" charset="0"/>
              </a:rPr>
              <a:t>trẻ</a:t>
            </a:r>
            <a:r>
              <a:rPr lang="en-US" sz="3600" dirty="0">
                <a:cs typeface="Arial" panose="020B0604020202020204" pitchFamily="34" charset="0"/>
              </a:rPr>
              <a:t> </a:t>
            </a:r>
            <a:r>
              <a:rPr lang="en-US" sz="3600" dirty="0" err="1">
                <a:cs typeface="Arial" panose="020B0604020202020204" pitchFamily="34" charset="0"/>
              </a:rPr>
              <a:t>tại</a:t>
            </a:r>
            <a:r>
              <a:rPr lang="en-US" sz="3600" dirty="0">
                <a:cs typeface="Arial" panose="020B0604020202020204" pitchFamily="34" charset="0"/>
              </a:rPr>
              <a:t> </a:t>
            </a:r>
            <a:r>
              <a:rPr lang="en-US" sz="3600" dirty="0" err="1">
                <a:cs typeface="Arial" panose="020B0604020202020204" pitchFamily="34" charset="0"/>
              </a:rPr>
              <a:t>trường</a:t>
            </a:r>
            <a:r>
              <a:rPr lang="en-US" sz="3600" dirty="0">
                <a:cs typeface="Arial" panose="020B0604020202020204" pitchFamily="34" charset="0"/>
              </a:rPr>
              <a:t>: </a:t>
            </a:r>
            <a:r>
              <a:rPr lang="en-US" sz="3600" dirty="0" err="1">
                <a:cs typeface="Arial" panose="020B0604020202020204" pitchFamily="34" charset="0"/>
              </a:rPr>
              <a:t>Một</a:t>
            </a: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chính</a:t>
            </a:r>
            <a:r>
              <a:rPr lang="en-US" sz="3600" dirty="0">
                <a:cs typeface="Arial" panose="020B0604020202020204" pitchFamily="34" charset="0"/>
              </a:rPr>
              <a:t> </a:t>
            </a:r>
            <a:r>
              <a:rPr lang="en-US" sz="3600" dirty="0" err="1">
                <a:cs typeface="Arial" panose="020B0604020202020204" pitchFamily="34" charset="0"/>
              </a:rPr>
              <a:t>và</a:t>
            </a:r>
            <a:r>
              <a:rPr lang="en-US" sz="3600" dirty="0">
                <a:cs typeface="Arial" panose="020B0604020202020204" pitchFamily="34" charset="0"/>
              </a:rPr>
              <a:t> </a:t>
            </a:r>
            <a:r>
              <a:rPr lang="en-US" sz="3600" dirty="0" err="1">
                <a:cs typeface="Arial" panose="020B0604020202020204" pitchFamily="34" charset="0"/>
              </a:rPr>
              <a:t>một</a:t>
            </a: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phụ</a:t>
            </a:r>
            <a:r>
              <a:rPr lang="en-US" sz="3600" dirty="0">
                <a:cs typeface="Arial" panose="020B0604020202020204" pitchFamily="34" charset="0"/>
              </a:rPr>
              <a:t>.</a:t>
            </a:r>
          </a:p>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phân</a:t>
            </a:r>
            <a:r>
              <a:rPr lang="en-US" sz="3600" dirty="0">
                <a:cs typeface="Arial" panose="020B0604020202020204" pitchFamily="34" charset="0"/>
              </a:rPr>
              <a:t> </a:t>
            </a:r>
            <a:r>
              <a:rPr lang="en-US" sz="3600" dirty="0" err="1">
                <a:cs typeface="Arial" panose="020B0604020202020204" pitchFamily="34" charset="0"/>
              </a:rPr>
              <a:t>phối</a:t>
            </a:r>
            <a:r>
              <a:rPr lang="en-US" sz="3600" dirty="0">
                <a:cs typeface="Arial" panose="020B0604020202020204" pitchFamily="34" charset="0"/>
              </a:rPr>
              <a:t> </a:t>
            </a:r>
            <a:r>
              <a:rPr lang="en-US" sz="3600" dirty="0" err="1">
                <a:cs typeface="Arial" panose="020B0604020202020204" pitchFamily="34" charset="0"/>
              </a:rPr>
              <a:t>cho</a:t>
            </a:r>
            <a:r>
              <a:rPr lang="en-US" sz="3600" dirty="0">
                <a:cs typeface="Arial" panose="020B0604020202020204" pitchFamily="34" charset="0"/>
              </a:rPr>
              <a:t> </a:t>
            </a:r>
            <a:r>
              <a:rPr lang="en-US" sz="3600" dirty="0" err="1">
                <a:cs typeface="Arial" panose="020B0604020202020204" pitchFamily="34" charset="0"/>
              </a:rPr>
              <a:t>các</a:t>
            </a: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ăn</a:t>
            </a:r>
            <a:r>
              <a:rPr lang="en-US" sz="3600" dirty="0">
                <a:cs typeface="Arial" panose="020B0604020202020204" pitchFamily="34" charset="0"/>
              </a:rPr>
              <a:t>: </a:t>
            </a:r>
          </a:p>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ăn</a:t>
            </a:r>
            <a:r>
              <a:rPr lang="en-US" sz="3600" dirty="0">
                <a:cs typeface="Arial" panose="020B0604020202020204" pitchFamily="34" charset="0"/>
              </a:rPr>
              <a:t> </a:t>
            </a:r>
            <a:r>
              <a:rPr lang="en-US" sz="3600" dirty="0" err="1">
                <a:cs typeface="Arial" panose="020B0604020202020204" pitchFamily="34" charset="0"/>
              </a:rPr>
              <a:t>buổi</a:t>
            </a:r>
            <a:r>
              <a:rPr lang="en-US" sz="3600" dirty="0">
                <a:cs typeface="Arial" panose="020B0604020202020204" pitchFamily="34" charset="0"/>
              </a:rPr>
              <a:t> </a:t>
            </a:r>
            <a:r>
              <a:rPr lang="en-US" sz="3600" dirty="0" err="1">
                <a:cs typeface="Arial" panose="020B0604020202020204" pitchFamily="34" charset="0"/>
              </a:rPr>
              <a:t>trưa</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từ</a:t>
            </a:r>
            <a:r>
              <a:rPr lang="en-US" sz="3600" dirty="0">
                <a:cs typeface="Arial" panose="020B0604020202020204" pitchFamily="34" charset="0"/>
              </a:rPr>
              <a:t> 30% </a:t>
            </a:r>
            <a:r>
              <a:rPr lang="en-US" sz="3600" dirty="0" err="1">
                <a:cs typeface="Arial" panose="020B0604020202020204" pitchFamily="34" charset="0"/>
              </a:rPr>
              <a:t>đến</a:t>
            </a:r>
            <a:r>
              <a:rPr lang="en-US" sz="3600" dirty="0">
                <a:cs typeface="Arial" panose="020B0604020202020204" pitchFamily="34" charset="0"/>
              </a:rPr>
              <a:t> 35%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cả</a:t>
            </a:r>
            <a:r>
              <a:rPr lang="en-US" sz="3600" dirty="0">
                <a:cs typeface="Arial" panose="020B0604020202020204" pitchFamily="34" charset="0"/>
              </a:rPr>
              <a:t> </a:t>
            </a:r>
            <a:r>
              <a:rPr lang="en-US" sz="3600" dirty="0" err="1">
                <a:cs typeface="Arial" panose="020B0604020202020204" pitchFamily="34" charset="0"/>
              </a:rPr>
              <a:t>ngày</a:t>
            </a:r>
            <a:r>
              <a:rPr lang="en-US" sz="3600" dirty="0">
                <a:cs typeface="Arial" panose="020B0604020202020204" pitchFamily="34" charset="0"/>
              </a:rPr>
              <a:t>. </a:t>
            </a:r>
          </a:p>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Bữa</a:t>
            </a:r>
            <a:r>
              <a:rPr lang="en-US" sz="3600" dirty="0">
                <a:cs typeface="Arial" panose="020B0604020202020204" pitchFamily="34" charset="0"/>
              </a:rPr>
              <a:t> </a:t>
            </a:r>
            <a:r>
              <a:rPr lang="en-US" sz="3600" dirty="0" err="1">
                <a:cs typeface="Arial" panose="020B0604020202020204" pitchFamily="34" charset="0"/>
              </a:rPr>
              <a:t>phụ</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15% </a:t>
            </a:r>
            <a:r>
              <a:rPr lang="en-US" sz="3600" dirty="0" err="1">
                <a:cs typeface="Arial" panose="020B0604020202020204" pitchFamily="34" charset="0"/>
              </a:rPr>
              <a:t>đến</a:t>
            </a:r>
            <a:r>
              <a:rPr lang="en-US" sz="3600" dirty="0">
                <a:cs typeface="Arial" panose="020B0604020202020204" pitchFamily="34" charset="0"/>
              </a:rPr>
              <a:t> 25%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cả</a:t>
            </a:r>
            <a:r>
              <a:rPr lang="en-US" sz="3600" dirty="0">
                <a:cs typeface="Arial" panose="020B0604020202020204" pitchFamily="34" charset="0"/>
              </a:rPr>
              <a:t> </a:t>
            </a:r>
            <a:r>
              <a:rPr lang="en-US" sz="3600" dirty="0" err="1">
                <a:cs typeface="Arial" panose="020B0604020202020204" pitchFamily="34" charset="0"/>
              </a:rPr>
              <a:t>ngày</a:t>
            </a:r>
            <a:r>
              <a:rPr lang="en-US" sz="3600" dirty="0">
                <a:cs typeface="Arial" panose="020B0604020202020204" pitchFamily="34" charset="0"/>
              </a:rPr>
              <a:t>.</a:t>
            </a:r>
          </a:p>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Tỉ</a:t>
            </a:r>
            <a:r>
              <a:rPr lang="en-US" sz="3600" dirty="0">
                <a:cs typeface="Arial" panose="020B0604020202020204" pitchFamily="34" charset="0"/>
              </a:rPr>
              <a:t> </a:t>
            </a:r>
            <a:r>
              <a:rPr lang="en-US" sz="3600" dirty="0" err="1">
                <a:cs typeface="Arial" panose="020B0604020202020204" pitchFamily="34" charset="0"/>
              </a:rPr>
              <a:t>lệ</a:t>
            </a:r>
            <a:r>
              <a:rPr lang="en-US" sz="3600" dirty="0">
                <a:cs typeface="Arial" panose="020B0604020202020204" pitchFamily="34" charset="0"/>
              </a:rPr>
              <a:t> </a:t>
            </a:r>
            <a:r>
              <a:rPr lang="en-US" sz="3600" dirty="0" err="1">
                <a:cs typeface="Arial" panose="020B0604020202020204" pitchFamily="34" charset="0"/>
              </a:rPr>
              <a:t>các</a:t>
            </a: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được</a:t>
            </a:r>
            <a:r>
              <a:rPr lang="en-US" sz="3600" dirty="0">
                <a:cs typeface="Arial" panose="020B0604020202020204" pitchFamily="34" charset="0"/>
              </a:rPr>
              <a:t> </a:t>
            </a:r>
            <a:r>
              <a:rPr lang="en-US" sz="3600" dirty="0" err="1">
                <a:cs typeface="Arial" panose="020B0604020202020204" pitchFamily="34" charset="0"/>
              </a:rPr>
              <a:t>khuyến</a:t>
            </a:r>
            <a:r>
              <a:rPr lang="en-US" sz="3600" dirty="0">
                <a:cs typeface="Arial" panose="020B0604020202020204" pitchFamily="34" charset="0"/>
              </a:rPr>
              <a:t> </a:t>
            </a:r>
            <a:r>
              <a:rPr lang="en-US" sz="3600" dirty="0" err="1">
                <a:cs typeface="Arial" panose="020B0604020202020204" pitchFamily="34" charset="0"/>
              </a:rPr>
              <a:t>nghị</a:t>
            </a:r>
            <a:r>
              <a:rPr lang="en-US" sz="3600" dirty="0">
                <a:cs typeface="Arial" panose="020B0604020202020204" pitchFamily="34" charset="0"/>
              </a:rPr>
              <a:t> </a:t>
            </a:r>
            <a:r>
              <a:rPr lang="en-US" sz="3600" dirty="0" err="1">
                <a:cs typeface="Arial" panose="020B0604020202020204" pitchFamily="34" charset="0"/>
              </a:rPr>
              <a:t>theo</a:t>
            </a:r>
            <a:r>
              <a:rPr lang="en-US" sz="3600" dirty="0">
                <a:cs typeface="Arial" panose="020B0604020202020204" pitchFamily="34" charset="0"/>
              </a:rPr>
              <a:t> </a:t>
            </a:r>
            <a:r>
              <a:rPr lang="en-US" sz="3600" dirty="0" err="1">
                <a:cs typeface="Arial" panose="020B0604020202020204" pitchFamily="34" charset="0"/>
              </a:rPr>
              <a:t>cơ</a:t>
            </a:r>
            <a:r>
              <a:rPr lang="en-US" sz="3600" dirty="0">
                <a:cs typeface="Arial" panose="020B0604020202020204" pitchFamily="34" charset="0"/>
              </a:rPr>
              <a:t> </a:t>
            </a:r>
            <a:r>
              <a:rPr lang="en-US" sz="3600" dirty="0" err="1">
                <a:cs typeface="Arial" panose="020B0604020202020204" pitchFamily="34" charset="0"/>
              </a:rPr>
              <a:t>cấu</a:t>
            </a:r>
            <a:r>
              <a:rPr lang="en-US" sz="3600" dirty="0">
                <a:cs typeface="Arial" panose="020B0604020202020204" pitchFamily="34" charset="0"/>
              </a:rPr>
              <a:t>:</a:t>
            </a:r>
          </a:p>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đạm</a:t>
            </a:r>
            <a:r>
              <a:rPr lang="en-US" sz="3600" dirty="0">
                <a:cs typeface="Arial" panose="020B0604020202020204" pitchFamily="34" charset="0"/>
              </a:rPr>
              <a:t> (</a:t>
            </a:r>
            <a:r>
              <a:rPr lang="en-US" sz="3600" dirty="0" err="1">
                <a:cs typeface="Arial" panose="020B0604020202020204" pitchFamily="34" charset="0"/>
              </a:rPr>
              <a:t>Protit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13% -</a:t>
            </a:r>
            <a:r>
              <a:rPr lang="en-US" sz="3600" b="1" dirty="0">
                <a:cs typeface="Arial" panose="020B0604020202020204" pitchFamily="34" charset="0"/>
              </a:rPr>
              <a:t> </a:t>
            </a:r>
            <a:r>
              <a:rPr lang="en-US" sz="3600" dirty="0">
                <a:cs typeface="Arial" panose="020B0604020202020204" pitchFamily="34" charset="0"/>
              </a:rPr>
              <a:t>20%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khẩu</a:t>
            </a:r>
            <a:r>
              <a:rPr lang="en-US" sz="3600" dirty="0">
                <a:cs typeface="Arial" panose="020B0604020202020204" pitchFamily="34" charset="0"/>
              </a:rPr>
              <a:t> </a:t>
            </a:r>
            <a:r>
              <a:rPr lang="en-US" sz="3600" dirty="0" err="1">
                <a:cs typeface="Arial" panose="020B0604020202020204" pitchFamily="34" charset="0"/>
              </a:rPr>
              <a:t>phần</a:t>
            </a:r>
            <a:r>
              <a:rPr lang="en-US" sz="3600" dirty="0">
                <a:cs typeface="Arial" panose="020B0604020202020204" pitchFamily="34" charset="0"/>
              </a:rPr>
              <a:t>. </a:t>
            </a:r>
          </a:p>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béo</a:t>
            </a:r>
            <a:r>
              <a:rPr lang="en-US" sz="3600" dirty="0">
                <a:cs typeface="Arial" panose="020B0604020202020204" pitchFamily="34" charset="0"/>
              </a:rPr>
              <a:t> (</a:t>
            </a:r>
            <a:r>
              <a:rPr lang="en-US" sz="3600" dirty="0" err="1">
                <a:cs typeface="Arial" panose="020B0604020202020204" pitchFamily="34" charset="0"/>
              </a:rPr>
              <a:t>Lipit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25% -</a:t>
            </a:r>
            <a:r>
              <a:rPr lang="en-US" sz="3600" b="1" dirty="0">
                <a:cs typeface="Arial" panose="020B0604020202020204" pitchFamily="34" charset="0"/>
              </a:rPr>
              <a:t> </a:t>
            </a:r>
            <a:r>
              <a:rPr lang="en-US" sz="3600" dirty="0">
                <a:cs typeface="Arial" panose="020B0604020202020204" pitchFamily="34" charset="0"/>
              </a:rPr>
              <a:t>35%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khẩu</a:t>
            </a:r>
            <a:r>
              <a:rPr lang="en-US" sz="3600" dirty="0">
                <a:cs typeface="Arial" panose="020B0604020202020204" pitchFamily="34" charset="0"/>
              </a:rPr>
              <a:t> </a:t>
            </a:r>
            <a:r>
              <a:rPr lang="en-US" sz="3600" dirty="0" err="1">
                <a:cs typeface="Arial" panose="020B0604020202020204" pitchFamily="34" charset="0"/>
              </a:rPr>
              <a:t>phần</a:t>
            </a:r>
            <a:r>
              <a:rPr lang="en-US" sz="3600" dirty="0">
                <a:cs typeface="Arial" panose="020B0604020202020204" pitchFamily="34" charset="0"/>
              </a:rPr>
              <a:t> </a:t>
            </a:r>
          </a:p>
          <a:p>
            <a:pPr lvl="0" indent="0" algn="just" defTabSz="1371600" eaLnBrk="0" fontAlgn="base" hangingPunct="0">
              <a:lnSpc>
                <a:spcPct val="150000"/>
              </a:lnSpc>
              <a:defRPr/>
            </a:pPr>
            <a:r>
              <a:rPr lang="en-US" sz="3600" dirty="0">
                <a:cs typeface="Arial" panose="020B0604020202020204" pitchFamily="34" charset="0"/>
              </a:rPr>
              <a:t>+ </a:t>
            </a:r>
            <a:r>
              <a:rPr lang="en-US" sz="3600" dirty="0" err="1">
                <a:cs typeface="Arial" panose="020B0604020202020204" pitchFamily="34" charset="0"/>
              </a:rPr>
              <a:t>Chất</a:t>
            </a:r>
            <a:r>
              <a:rPr lang="en-US" sz="3600" dirty="0">
                <a:cs typeface="Arial" panose="020B0604020202020204" pitchFamily="34" charset="0"/>
              </a:rPr>
              <a:t> </a:t>
            </a:r>
            <a:r>
              <a:rPr lang="en-US" sz="3600" dirty="0" err="1">
                <a:cs typeface="Arial" panose="020B0604020202020204" pitchFamily="34" charset="0"/>
              </a:rPr>
              <a:t>bột</a:t>
            </a:r>
            <a:r>
              <a:rPr lang="en-US" sz="3600" dirty="0">
                <a:cs typeface="Arial" panose="020B0604020202020204" pitchFamily="34" charset="0"/>
              </a:rPr>
              <a:t> (</a:t>
            </a:r>
            <a:r>
              <a:rPr lang="en-US" sz="3600" dirty="0" err="1">
                <a:cs typeface="Arial" panose="020B0604020202020204" pitchFamily="34" charset="0"/>
              </a:rPr>
              <a:t>Gluxit</a:t>
            </a:r>
            <a:r>
              <a:rPr lang="en-US" sz="3600" dirty="0">
                <a:cs typeface="Arial" panose="020B0604020202020204" pitchFamily="34" charset="0"/>
              </a:rPr>
              <a:t>) </a:t>
            </a:r>
            <a:r>
              <a:rPr lang="en-US" sz="3600" dirty="0" err="1">
                <a:cs typeface="Arial" panose="020B0604020202020204" pitchFamily="34" charset="0"/>
              </a:rPr>
              <a:t>cung</a:t>
            </a:r>
            <a:r>
              <a:rPr lang="en-US" sz="3600" dirty="0">
                <a:cs typeface="Arial" panose="020B0604020202020204" pitchFamily="34" charset="0"/>
              </a:rPr>
              <a:t> </a:t>
            </a:r>
            <a:r>
              <a:rPr lang="en-US" sz="3600" dirty="0" err="1">
                <a:cs typeface="Arial" panose="020B0604020202020204" pitchFamily="34" charset="0"/>
              </a:rPr>
              <a:t>cấp</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52% - 60% </a:t>
            </a:r>
            <a:r>
              <a:rPr lang="en-US" sz="3600" dirty="0" err="1">
                <a:cs typeface="Arial" panose="020B0604020202020204" pitchFamily="34" charset="0"/>
              </a:rPr>
              <a:t>năng</a:t>
            </a:r>
            <a:r>
              <a:rPr lang="en-US" sz="3600" dirty="0">
                <a:cs typeface="Arial" panose="020B0604020202020204" pitchFamily="34" charset="0"/>
              </a:rPr>
              <a:t> </a:t>
            </a:r>
            <a:r>
              <a:rPr lang="en-US" sz="3600" dirty="0" err="1">
                <a:cs typeface="Arial" panose="020B0604020202020204" pitchFamily="34" charset="0"/>
              </a:rPr>
              <a:t>lượng</a:t>
            </a:r>
            <a:r>
              <a:rPr lang="en-US" sz="3600" dirty="0">
                <a:cs typeface="Arial" panose="020B0604020202020204" pitchFamily="34" charset="0"/>
              </a:rPr>
              <a:t> </a:t>
            </a:r>
            <a:r>
              <a:rPr lang="en-US" sz="3600" dirty="0" err="1">
                <a:cs typeface="Arial" panose="020B0604020202020204" pitchFamily="34" charset="0"/>
              </a:rPr>
              <a:t>khẩu</a:t>
            </a:r>
            <a:r>
              <a:rPr lang="en-US" sz="3600" dirty="0">
                <a:cs typeface="Arial" panose="020B0604020202020204" pitchFamily="34" charset="0"/>
              </a:rPr>
              <a:t> </a:t>
            </a:r>
            <a:r>
              <a:rPr lang="en-US" sz="3600" dirty="0" err="1">
                <a:cs typeface="Arial" panose="020B0604020202020204" pitchFamily="34" charset="0"/>
              </a:rPr>
              <a:t>phần</a:t>
            </a:r>
            <a:r>
              <a:rPr lang="en-US" sz="3600" dirty="0">
                <a:cs typeface="Arial" panose="020B0604020202020204" pitchFamily="34" charset="0"/>
              </a:rPr>
              <a:t>. </a:t>
            </a:r>
          </a:p>
          <a:p>
            <a:pPr indent="0">
              <a:lnSpc>
                <a:spcPct val="150000"/>
              </a:lnSpc>
            </a:pPr>
            <a:r>
              <a:rPr lang="en-US" sz="3600">
                <a:cs typeface="Arial" panose="020B0604020202020204" pitchFamily="34" charset="0"/>
              </a:rPr>
              <a:t>- Nước </a:t>
            </a:r>
            <a:r>
              <a:rPr lang="en-US" sz="3600" dirty="0" err="1">
                <a:cs typeface="Arial" panose="020B0604020202020204" pitchFamily="34" charset="0"/>
              </a:rPr>
              <a:t>uống</a:t>
            </a:r>
            <a:r>
              <a:rPr lang="en-US" sz="3600" dirty="0">
                <a:cs typeface="Arial" panose="020B0604020202020204" pitchFamily="34" charset="0"/>
              </a:rPr>
              <a:t>: </a:t>
            </a:r>
            <a:r>
              <a:rPr lang="en-US" sz="3600" dirty="0" err="1">
                <a:cs typeface="Arial" panose="020B0604020202020204" pitchFamily="34" charset="0"/>
              </a:rPr>
              <a:t>khoảng</a:t>
            </a:r>
            <a:r>
              <a:rPr lang="en-US" sz="3600" dirty="0">
                <a:cs typeface="Arial" panose="020B0604020202020204" pitchFamily="34" charset="0"/>
              </a:rPr>
              <a:t> </a:t>
            </a:r>
            <a:r>
              <a:rPr lang="en-US" sz="3600">
                <a:cs typeface="Arial" panose="020B0604020202020204" pitchFamily="34" charset="0"/>
              </a:rPr>
              <a:t>1,6 - </a:t>
            </a:r>
            <a:r>
              <a:rPr lang="en-US" sz="3600" dirty="0">
                <a:cs typeface="Arial" panose="020B0604020202020204" pitchFamily="34" charset="0"/>
              </a:rPr>
              <a:t>2,0 </a:t>
            </a:r>
            <a:r>
              <a:rPr lang="en-US" sz="3600" dirty="0" err="1">
                <a:cs typeface="Arial" panose="020B0604020202020204" pitchFamily="34" charset="0"/>
              </a:rPr>
              <a:t>lít</a:t>
            </a:r>
            <a:r>
              <a:rPr lang="en-US" sz="3600" dirty="0">
                <a:cs typeface="Arial" panose="020B0604020202020204" pitchFamily="34" charset="0"/>
              </a:rPr>
              <a:t>/</a:t>
            </a:r>
            <a:r>
              <a:rPr lang="en-US" sz="3600" dirty="0" err="1">
                <a:cs typeface="Arial" panose="020B0604020202020204" pitchFamily="34" charset="0"/>
              </a:rPr>
              <a:t>trẻ</a:t>
            </a:r>
            <a:r>
              <a:rPr lang="en-US" sz="3600" dirty="0">
                <a:cs typeface="Arial" panose="020B0604020202020204" pitchFamily="34" charset="0"/>
              </a:rPr>
              <a:t>/ </a:t>
            </a:r>
            <a:r>
              <a:rPr lang="en-US" sz="3600" dirty="0" err="1">
                <a:cs typeface="Arial" panose="020B0604020202020204" pitchFamily="34" charset="0"/>
              </a:rPr>
              <a:t>ngày</a:t>
            </a:r>
            <a:r>
              <a:rPr lang="en-US" sz="3600" dirty="0">
                <a:cs typeface="Arial" panose="020B0604020202020204" pitchFamily="34" charset="0"/>
              </a:rPr>
              <a:t> (</a:t>
            </a:r>
            <a:r>
              <a:rPr lang="en-US" sz="3600" dirty="0" err="1">
                <a:cs typeface="Arial" panose="020B0604020202020204" pitchFamily="34" charset="0"/>
              </a:rPr>
              <a:t>kể</a:t>
            </a:r>
            <a:r>
              <a:rPr lang="en-US" sz="3600" dirty="0">
                <a:cs typeface="Arial" panose="020B0604020202020204" pitchFamily="34" charset="0"/>
              </a:rPr>
              <a:t> </a:t>
            </a:r>
            <a:r>
              <a:rPr lang="en-US" sz="3600" dirty="0" err="1">
                <a:cs typeface="Arial" panose="020B0604020202020204" pitchFamily="34" charset="0"/>
              </a:rPr>
              <a:t>cả</a:t>
            </a:r>
            <a:r>
              <a:rPr lang="en-US" sz="3600" dirty="0">
                <a:cs typeface="Arial" panose="020B0604020202020204" pitchFamily="34" charset="0"/>
              </a:rPr>
              <a:t> </a:t>
            </a:r>
            <a:r>
              <a:rPr lang="en-US" sz="3600" dirty="0" err="1">
                <a:cs typeface="Arial" panose="020B0604020202020204" pitchFamily="34" charset="0"/>
              </a:rPr>
              <a:t>nước</a:t>
            </a:r>
            <a:r>
              <a:rPr lang="en-US" sz="3600" dirty="0">
                <a:cs typeface="Arial" panose="020B0604020202020204" pitchFamily="34" charset="0"/>
              </a:rPr>
              <a:t> </a:t>
            </a:r>
            <a:r>
              <a:rPr lang="en-US" sz="3600" dirty="0" err="1">
                <a:cs typeface="Arial" panose="020B0604020202020204" pitchFamily="34" charset="0"/>
              </a:rPr>
              <a:t>trong</a:t>
            </a:r>
            <a:r>
              <a:rPr lang="en-US" sz="3600" dirty="0">
                <a:cs typeface="Arial" panose="020B0604020202020204" pitchFamily="34" charset="0"/>
              </a:rPr>
              <a:t> </a:t>
            </a:r>
            <a:r>
              <a:rPr lang="en-US" sz="3600" dirty="0" err="1">
                <a:cs typeface="Arial" panose="020B0604020202020204" pitchFamily="34" charset="0"/>
              </a:rPr>
              <a:t>thức</a:t>
            </a:r>
            <a:r>
              <a:rPr lang="en-US" sz="3600" dirty="0">
                <a:cs typeface="Arial" panose="020B0604020202020204" pitchFamily="34" charset="0"/>
              </a:rPr>
              <a:t> </a:t>
            </a:r>
            <a:r>
              <a:rPr lang="en-US" sz="3600" err="1">
                <a:cs typeface="Arial" panose="020B0604020202020204" pitchFamily="34" charset="0"/>
              </a:rPr>
              <a:t>ăn</a:t>
            </a:r>
            <a:r>
              <a:rPr lang="en-US" sz="3600">
                <a:cs typeface="Arial" panose="020B0604020202020204" pitchFamily="34" charset="0"/>
              </a:rPr>
              <a:t>).</a:t>
            </a:r>
            <a:endParaRPr lang="en-US" sz="3600" dirty="0">
              <a:cs typeface="Arial" panose="020B0604020202020204" pitchFamily="34" charset="0"/>
            </a:endParaRPr>
          </a:p>
        </p:txBody>
      </p:sp>
    </p:spTree>
    <p:extLst>
      <p:ext uri="{BB962C8B-B14F-4D97-AF65-F5344CB8AC3E}">
        <p14:creationId xmlns:p14="http://schemas.microsoft.com/office/powerpoint/2010/main" val="314754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0E873AA-DA85-C43E-9358-AB5B158D0AA5}"/>
              </a:ext>
            </a:extLst>
          </p:cNvPr>
          <p:cNvGraphicFramePr>
            <a:graphicFrameLocks noGrp="1"/>
          </p:cNvGraphicFramePr>
          <p:nvPr>
            <p:extLst>
              <p:ext uri="{D42A27DB-BD31-4B8C-83A1-F6EECF244321}">
                <p14:modId xmlns:p14="http://schemas.microsoft.com/office/powerpoint/2010/main" val="1031839142"/>
              </p:ext>
            </p:extLst>
          </p:nvPr>
        </p:nvGraphicFramePr>
        <p:xfrm>
          <a:off x="790575" y="3238500"/>
          <a:ext cx="16706850" cy="4347667"/>
        </p:xfrm>
        <a:graphic>
          <a:graphicData uri="http://schemas.openxmlformats.org/drawingml/2006/table">
            <a:tbl>
              <a:tblPr firstRow="1" firstCol="1" bandRow="1">
                <a:tableStyleId>{5C22544A-7EE6-4342-B048-85BDC9FD1C3A}</a:tableStyleId>
              </a:tblPr>
              <a:tblGrid>
                <a:gridCol w="2880214">
                  <a:extLst>
                    <a:ext uri="{9D8B030D-6E8A-4147-A177-3AD203B41FA5}">
                      <a16:colId xmlns:a16="http://schemas.microsoft.com/office/drawing/2014/main" val="2869332277"/>
                    </a:ext>
                  </a:extLst>
                </a:gridCol>
                <a:gridCol w="2933384">
                  <a:extLst>
                    <a:ext uri="{9D8B030D-6E8A-4147-A177-3AD203B41FA5}">
                      <a16:colId xmlns:a16="http://schemas.microsoft.com/office/drawing/2014/main" val="2770180106"/>
                    </a:ext>
                  </a:extLst>
                </a:gridCol>
                <a:gridCol w="4558169">
                  <a:extLst>
                    <a:ext uri="{9D8B030D-6E8A-4147-A177-3AD203B41FA5}">
                      <a16:colId xmlns:a16="http://schemas.microsoft.com/office/drawing/2014/main" val="208435772"/>
                    </a:ext>
                  </a:extLst>
                </a:gridCol>
                <a:gridCol w="6335083">
                  <a:extLst>
                    <a:ext uri="{9D8B030D-6E8A-4147-A177-3AD203B41FA5}">
                      <a16:colId xmlns:a16="http://schemas.microsoft.com/office/drawing/2014/main" val="3213870216"/>
                    </a:ext>
                  </a:extLst>
                </a:gridCol>
              </a:tblGrid>
              <a:tr h="2438400">
                <a:tc>
                  <a:txBody>
                    <a:bodyPr/>
                    <a:lstStyle/>
                    <a:p>
                      <a:pPr algn="ctr"/>
                      <a:r>
                        <a:rPr lang="pt-BR" sz="3600" dirty="0">
                          <a:effectLst/>
                        </a:rPr>
                        <a:t>Nhóm tuổi</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pt-BR" sz="3600" dirty="0">
                          <a:effectLst/>
                        </a:rPr>
                        <a:t>Chế độ ăn</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pt-BR" sz="3600" dirty="0">
                          <a:effectLst/>
                        </a:rPr>
                        <a:t>Nhu cầu khuyến nghị năng lượng/ ngày/trẻ</a:t>
                      </a:r>
                      <a:endParaRPr lang="en-US" sz="3600" dirty="0">
                        <a:effectLst/>
                        <a:latin typeface="Times New Roman" panose="02020603050405020304" pitchFamily="18" charset="0"/>
                        <a:ea typeface="Times New Roman" panose="02020603050405020304" pitchFamily="18" charset="0"/>
                      </a:endParaRPr>
                    </a:p>
                  </a:txBody>
                  <a:tcPr marL="0" marR="0" marT="0" marB="0"/>
                </a:tc>
                <a:tc>
                  <a:txBody>
                    <a:bodyPr/>
                    <a:lstStyle/>
                    <a:p>
                      <a:pPr algn="ctr"/>
                      <a:r>
                        <a:rPr lang="pt-BR" sz="3600" dirty="0">
                          <a:effectLst/>
                        </a:rPr>
                        <a:t>Nhu cầu khuyến nghị năng lượng tại cơ sở GDMN/ngày/trẻ </a:t>
                      </a:r>
                    </a:p>
                    <a:p>
                      <a:pPr algn="ctr"/>
                      <a:r>
                        <a:rPr lang="pt-BR" sz="3600" dirty="0">
                          <a:solidFill>
                            <a:srgbClr val="FFFF00"/>
                          </a:solidFill>
                          <a:effectLst/>
                        </a:rPr>
                        <a:t>(chiếm 50-55% nhu cầu cả ngày)</a:t>
                      </a:r>
                      <a:endParaRPr lang="en-US" sz="3600" dirty="0">
                        <a:solidFill>
                          <a:srgbClr val="FFFF00"/>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545901331"/>
                  </a:ext>
                </a:extLst>
              </a:tr>
              <a:tr h="1909267">
                <a:tc>
                  <a:txBody>
                    <a:bodyPr/>
                    <a:lstStyle/>
                    <a:p>
                      <a:pPr algn="ctr">
                        <a:spcAft>
                          <a:spcPts val="600"/>
                        </a:spcAft>
                      </a:pPr>
                      <a:endParaRPr lang="pt-BR" sz="3600" dirty="0">
                        <a:effectLst/>
                      </a:endParaRPr>
                    </a:p>
                    <a:p>
                      <a:pPr algn="ctr">
                        <a:spcAft>
                          <a:spcPts val="600"/>
                        </a:spcAft>
                      </a:pPr>
                      <a:r>
                        <a:rPr lang="pt-BR" sz="3600" dirty="0">
                          <a:effectLst/>
                        </a:rPr>
                        <a:t>36 - 72 tháng</a:t>
                      </a:r>
                      <a:endParaRPr lang="en-US" sz="3600" dirty="0">
                        <a:effectLst/>
                      </a:endParaRPr>
                    </a:p>
                  </a:txBody>
                  <a:tcPr marL="0" marR="0" marT="0" marB="0"/>
                </a:tc>
                <a:tc>
                  <a:txBody>
                    <a:bodyPr/>
                    <a:lstStyle/>
                    <a:p>
                      <a:pPr algn="ctr"/>
                      <a:r>
                        <a:rPr lang="en-US" sz="3600" dirty="0" err="1">
                          <a:effectLst/>
                        </a:rPr>
                        <a:t>Cơm</a:t>
                      </a:r>
                      <a:r>
                        <a:rPr lang="en-US" sz="3600" dirty="0">
                          <a:effectLst/>
                        </a:rPr>
                        <a:t> </a:t>
                      </a:r>
                      <a:r>
                        <a:rPr lang="en-US" sz="3600" dirty="0" err="1">
                          <a:effectLst/>
                        </a:rPr>
                        <a:t>thường</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en-US" sz="3600" dirty="0">
                          <a:effectLst/>
                        </a:rPr>
                        <a:t>1230 - 1320 Kcal</a:t>
                      </a:r>
                      <a:endParaRPr lang="en-US" sz="3600" dirty="0">
                        <a:effectLst/>
                        <a:latin typeface="Times New Roman" panose="02020603050405020304" pitchFamily="18" charset="0"/>
                        <a:ea typeface="Times New Roman" panose="02020603050405020304" pitchFamily="18" charset="0"/>
                      </a:endParaRPr>
                    </a:p>
                  </a:txBody>
                  <a:tcPr marL="0" marR="0" marT="0" marB="0" anchor="ctr"/>
                </a:tc>
                <a:tc>
                  <a:txBody>
                    <a:bodyPr/>
                    <a:lstStyle/>
                    <a:p>
                      <a:pPr algn="ctr"/>
                      <a:r>
                        <a:rPr lang="pt-BR" sz="3600" dirty="0">
                          <a:effectLst/>
                        </a:rPr>
                        <a:t>615 - 726 Kcal</a:t>
                      </a:r>
                      <a:endParaRPr lang="en-US" sz="3600" dirty="0">
                        <a:effectLst/>
                        <a:latin typeface="Times New Roman" panose="02020603050405020304" pitchFamily="18" charset="0"/>
                        <a:ea typeface="Times New Roman" panose="02020603050405020304" pitchFamily="18" charset="0"/>
                      </a:endParaRPr>
                    </a:p>
                  </a:txBody>
                  <a:tcPr marL="0" marR="0" marT="0" marB="0" anchor="ctr"/>
                </a:tc>
                <a:extLst>
                  <a:ext uri="{0D108BD9-81ED-4DB2-BD59-A6C34878D82A}">
                    <a16:rowId xmlns:a16="http://schemas.microsoft.com/office/drawing/2014/main" val="1860245936"/>
                  </a:ext>
                </a:extLst>
              </a:tr>
            </a:tbl>
          </a:graphicData>
        </a:graphic>
      </p:graphicFrame>
      <p:sp>
        <p:nvSpPr>
          <p:cNvPr id="6" name="TextBox 5">
            <a:extLst>
              <a:ext uri="{FF2B5EF4-FFF2-40B4-BE49-F238E27FC236}">
                <a16:creationId xmlns:a16="http://schemas.microsoft.com/office/drawing/2014/main" id="{69726C1A-A1C0-6B9D-5F68-B5DC022D9FCA}"/>
              </a:ext>
            </a:extLst>
          </p:cNvPr>
          <p:cNvSpPr txBox="1"/>
          <p:nvPr/>
        </p:nvSpPr>
        <p:spPr>
          <a:xfrm>
            <a:off x="4267200" y="1485900"/>
            <a:ext cx="12877800" cy="646331"/>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Nhu </a:t>
            </a:r>
            <a:r>
              <a:rPr lang="en-US" altLang="en-US" sz="3600" dirty="0" err="1">
                <a:solidFill>
                  <a:srgbClr val="FF0000"/>
                </a:solidFill>
                <a:latin typeface="Arial" panose="020B0604020202020204" pitchFamily="34" charset="0"/>
                <a:cs typeface="Arial" panose="020B0604020202020204" pitchFamily="34" charset="0"/>
              </a:rPr>
              <a:t>cầu</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năng</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lượng</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khuyến</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nghị</a:t>
            </a:r>
            <a:r>
              <a:rPr lang="en-US" altLang="en-US" sz="36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899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DDEE28-5176-9D68-D7E5-1920337ED6E6}"/>
              </a:ext>
            </a:extLst>
          </p:cNvPr>
          <p:cNvSpPr txBox="1"/>
          <p:nvPr/>
        </p:nvSpPr>
        <p:spPr>
          <a:xfrm>
            <a:off x="609600" y="108185"/>
            <a:ext cx="16764000" cy="10317718"/>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Đối</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với</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bữa</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ăn</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sáng</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vi-VN" sz="4000" dirty="0">
                <a:latin typeface="Tahoma" panose="020B0604030504040204" pitchFamily="34" charset="0"/>
                <a:ea typeface="Tahoma" panose="020B0604030504040204" pitchFamily="34" charset="0"/>
                <a:cs typeface="Tahoma" panose="020B0604030504040204" pitchFamily="34" charset="0"/>
              </a:rPr>
              <a:t>- Trong điều kiện cho phép (về nhu cầu của </a:t>
            </a:r>
            <a:r>
              <a:rPr lang="en-US" sz="4000" dirty="0">
                <a:latin typeface="Tahoma" panose="020B0604030504040204" pitchFamily="34" charset="0"/>
                <a:ea typeface="Tahoma" panose="020B0604030504040204" pitchFamily="34" charset="0"/>
                <a:cs typeface="Tahoma" panose="020B0604030504040204" pitchFamily="34" charset="0"/>
              </a:rPr>
              <a:t>cha </a:t>
            </a:r>
            <a:r>
              <a:rPr lang="en-US" sz="4000" dirty="0" err="1">
                <a:latin typeface="Tahoma" panose="020B0604030504040204" pitchFamily="34" charset="0"/>
                <a:ea typeface="Tahoma" panose="020B0604030504040204" pitchFamily="34" charset="0"/>
                <a:cs typeface="Tahoma" panose="020B0604030504040204" pitchFamily="34" charset="0"/>
              </a:rPr>
              <a:t>mẹ</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a:t>
            </a:r>
            <a:r>
              <a:rPr lang="en-US" sz="4000" dirty="0" err="1">
                <a:latin typeface="Tahoma" panose="020B0604030504040204" pitchFamily="34" charset="0"/>
                <a:ea typeface="Tahoma" panose="020B0604030504040204" pitchFamily="34" charset="0"/>
                <a:cs typeface="Tahoma" panose="020B0604030504040204" pitchFamily="34" charset="0"/>
              </a:rPr>
              <a:t>người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chăm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sóc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vi-VN" sz="4000" dirty="0">
                <a:latin typeface="Tahoma" panose="020B0604030504040204" pitchFamily="34" charset="0"/>
                <a:ea typeface="Tahoma" panose="020B0604030504040204" pitchFamily="34" charset="0"/>
                <a:cs typeface="Tahoma" panose="020B0604030504040204" pitchFamily="34" charset="0"/>
              </a:rPr>
              <a:t>, điều kiện nhân lực, cơ sở vật chất...) cơ sở </a:t>
            </a:r>
            <a:r>
              <a:rPr lang="en-US" sz="4000" dirty="0">
                <a:latin typeface="Tahoma" panose="020B0604030504040204" pitchFamily="34" charset="0"/>
                <a:ea typeface="Tahoma" panose="020B0604030504040204" pitchFamily="34" charset="0"/>
                <a:cs typeface="Tahoma" panose="020B0604030504040204" pitchFamily="34" charset="0"/>
              </a:rPr>
              <a:t>GDMN </a:t>
            </a:r>
            <a:r>
              <a:rPr lang="vi-VN" sz="4000" dirty="0">
                <a:latin typeface="Tahoma" panose="020B0604030504040204" pitchFamily="34" charset="0"/>
                <a:ea typeface="Tahoma" panose="020B0604030504040204" pitchFamily="34" charset="0"/>
                <a:cs typeface="Tahoma" panose="020B0604030504040204" pitchFamily="34" charset="0"/>
              </a:rPr>
              <a:t>có thể tổ chức bữa ăn sáng cho trẻ. Tuy nhiên, khi tổ chức phải được sự thống nhất của </a:t>
            </a:r>
            <a:r>
              <a:rPr lang="en-US" sz="4000" dirty="0" err="1">
                <a:latin typeface="Tahoma" panose="020B0604030504040204" pitchFamily="34" charset="0"/>
                <a:ea typeface="Tahoma" panose="020B0604030504040204" pitchFamily="34" charset="0"/>
                <a:cs typeface="Tahoma" panose="020B0604030504040204" pitchFamily="34" charset="0"/>
              </a:rPr>
              <a:t>Lãnh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đạo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trường</a:t>
            </a:r>
            <a:r>
              <a:rPr lang="vi-VN" sz="4000" dirty="0">
                <a:latin typeface="Tahoma" panose="020B0604030504040204" pitchFamily="34" charset="0"/>
                <a:ea typeface="Tahoma" panose="020B0604030504040204" pitchFamily="34" charset="0"/>
                <a:cs typeface="Tahoma" panose="020B0604030504040204" pitchFamily="34" charset="0"/>
              </a:rPr>
              <a:t>, tập thể giáo viên và </a:t>
            </a:r>
            <a:r>
              <a:rPr lang="en-US" sz="4000" dirty="0">
                <a:latin typeface="Tahoma" panose="020B0604030504040204" pitchFamily="34" charset="0"/>
                <a:ea typeface="Tahoma" panose="020B0604030504040204" pitchFamily="34" charset="0"/>
                <a:cs typeface="Tahoma" panose="020B0604030504040204" pitchFamily="34" charset="0"/>
              </a:rPr>
              <a:t>cha </a:t>
            </a:r>
            <a:r>
              <a:rPr lang="en-US" sz="4000" dirty="0" err="1">
                <a:latin typeface="Tahoma" panose="020B0604030504040204" pitchFamily="34" charset="0"/>
                <a:ea typeface="Tahoma" panose="020B0604030504040204" pitchFamily="34" charset="0"/>
                <a:cs typeface="Tahoma" panose="020B0604030504040204" pitchFamily="34" charset="0"/>
              </a:rPr>
              <a:t>mẹ</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a:t>
            </a:r>
            <a:r>
              <a:rPr lang="en-US" sz="4000" dirty="0" err="1">
                <a:latin typeface="Tahoma" panose="020B0604030504040204" pitchFamily="34" charset="0"/>
                <a:ea typeface="Tahoma" panose="020B0604030504040204" pitchFamily="34" charset="0"/>
                <a:cs typeface="Tahoma" panose="020B0604030504040204" pitchFamily="34" charset="0"/>
              </a:rPr>
              <a:t>người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chăm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sóc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vi-VN" sz="4000" dirty="0">
                <a:latin typeface="Tahoma" panose="020B0604030504040204" pitchFamily="34" charset="0"/>
                <a:ea typeface="Tahoma" panose="020B0604030504040204" pitchFamily="34" charset="0"/>
                <a:cs typeface="Tahoma" panose="020B0604030504040204" pitchFamily="34" charset="0"/>
              </a:rPr>
              <a:t>. </a:t>
            </a:r>
            <a:endParaRPr lang="en-US" sz="4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dirty="0">
                <a:latin typeface="Tahoma" panose="020B0604030504040204" pitchFamily="34" charset="0"/>
                <a:ea typeface="Tahoma" panose="020B0604030504040204" pitchFamily="34" charset="0"/>
                <a:cs typeface="Tahoma" panose="020B0604030504040204" pitchFamily="34" charset="0"/>
              </a:rPr>
              <a:t>- </a:t>
            </a:r>
            <a:r>
              <a:rPr lang="vi-VN" sz="4000" dirty="0">
                <a:latin typeface="Tahoma" panose="020B0604030504040204" pitchFamily="34" charset="0"/>
                <a:ea typeface="Tahoma" panose="020B0604030504040204" pitchFamily="34" charset="0"/>
                <a:cs typeface="Tahoma" panose="020B0604030504040204" pitchFamily="34" charset="0"/>
              </a:rPr>
              <a:t>Bữa sáng cung cấp khoảng 10% - 15% nhu cầu năng lượng cả ngày.</a:t>
            </a:r>
            <a:endParaRPr lang="en-US" sz="4000" dirty="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Hồ</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sơ</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tổ</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chức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ăn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sáng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tách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riêng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không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nhập</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chung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với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ăn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bán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trú</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trưa</a:t>
            </a:r>
            <a:r>
              <a:rPr lang="en-US" sz="4000" dirty="0">
                <a:latin typeface="Tahoma" panose="020B0604030504040204" pitchFamily="34" charset="0"/>
                <a:ea typeface="Tahoma" panose="020B0604030504040204" pitchFamily="34" charset="0"/>
                <a:cs typeface="Tahoma" panose="020B0604030504040204" pitchFamily="34" charset="0"/>
              </a:rPr>
              <a:t> - </a:t>
            </a:r>
            <a:r>
              <a:rPr lang="en-US" sz="4000" err="1">
                <a:latin typeface="Tahoma" panose="020B0604030504040204" pitchFamily="34" charset="0"/>
                <a:ea typeface="Tahoma" panose="020B0604030504040204" pitchFamily="34" charset="0"/>
                <a:cs typeface="Tahoma" panose="020B0604030504040204" pitchFamily="34" charset="0"/>
              </a:rPr>
              <a:t>xế</a:t>
            </a:r>
            <a:r>
              <a:rPr lang="en-US" sz="4000">
                <a:latin typeface="Tahoma" panose="020B0604030504040204" pitchFamily="34" charset="0"/>
                <a:ea typeface="Tahoma" panose="020B0604030504040204" pitchFamily="34" charset="0"/>
                <a:cs typeface="Tahoma" panose="020B0604030504040204" pitchFamily="34" charset="0"/>
              </a:rPr>
              <a:t>).</a:t>
            </a:r>
            <a:endParaRPr lang="en-US"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87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876300" y="1333500"/>
            <a:ext cx="16535400" cy="9262110"/>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just" defTabSz="1371600" eaLnBrk="0" fontAlgn="base" hangingPunct="0">
              <a:spcBef>
                <a:spcPts val="600"/>
              </a:spcBef>
              <a:spcAft>
                <a:spcPts val="600"/>
              </a:spcAft>
              <a:defRPr/>
            </a:pPr>
            <a:r>
              <a:rPr lang="en-US" altLang="en-US" sz="3600" b="1" dirty="0">
                <a:solidFill>
                  <a:srgbClr val="00B0F0"/>
                </a:solidFill>
                <a:latin typeface="Tahoma" panose="020B0604030504040204" pitchFamily="34" charset="0"/>
                <a:cs typeface="Tahoma" panose="020B0604030504040204" pitchFamily="34" charset="0"/>
              </a:rPr>
              <a:t>5.1. </a:t>
            </a:r>
            <a:r>
              <a:rPr lang="en-US" altLang="en-US" sz="3600" b="1" dirty="0" err="1">
                <a:solidFill>
                  <a:srgbClr val="00B0F0"/>
                </a:solidFill>
                <a:latin typeface="Tahoma" panose="020B0604030504040204" pitchFamily="34" charset="0"/>
                <a:cs typeface="Tahoma" panose="020B0604030504040204" pitchFamily="34" charset="0"/>
              </a:rPr>
              <a:t>Về</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cơ</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sở</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vật</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chất</a:t>
            </a:r>
            <a:endParaRPr lang="en-US" altLang="en-US" sz="3600" b="1" dirty="0">
              <a:solidFill>
                <a:srgbClr val="00B0F0"/>
              </a:solidFill>
              <a:latin typeface="Tahoma" panose="020B0604030504040204" pitchFamily="34" charset="0"/>
              <a:cs typeface="Tahoma" panose="020B0604030504040204" pitchFamily="34" charset="0"/>
            </a:endParaRPr>
          </a:p>
          <a:p>
            <a:pPr marL="571500" lvl="0" indent="-571500" algn="just" defTabSz="1371600" eaLnBrk="0" fontAlgn="base" hangingPunct="0">
              <a:spcBef>
                <a:spcPts val="600"/>
              </a:spcBef>
              <a:spcAft>
                <a:spcPts val="600"/>
              </a:spcAft>
              <a:buFontTx/>
              <a:buChar char="-"/>
              <a:defRPr/>
            </a:pPr>
            <a:r>
              <a:rPr lang="vi-VN" altLang="en-US" sz="3600" dirty="0">
                <a:solidFill>
                  <a:srgbClr val="002060"/>
                </a:solidFill>
                <a:latin typeface="Tahoma" panose="020B0604030504040204" pitchFamily="34" charset="0"/>
                <a:cs typeface="Calibri" panose="020F0502020204030204" pitchFamily="34" charset="0"/>
              </a:rPr>
              <a:t>Địa điểm đặt bếp ăn phải cách xa nguồn ô nhiễm có nguy cơ gây ô nhiễm thực ph</a:t>
            </a:r>
            <a:r>
              <a:rPr lang="en-US" altLang="en-US" sz="3600" dirty="0">
                <a:solidFill>
                  <a:srgbClr val="002060"/>
                </a:solidFill>
                <a:latin typeface="Tahoma" panose="020B0604030504040204" pitchFamily="34" charset="0"/>
                <a:cs typeface="Calibri" panose="020F0502020204030204" pitchFamily="34" charset="0"/>
              </a:rPr>
              <a:t>ẩ</a:t>
            </a:r>
            <a:r>
              <a:rPr lang="vi-VN" altLang="en-US" sz="3600" dirty="0">
                <a:solidFill>
                  <a:srgbClr val="002060"/>
                </a:solidFill>
                <a:latin typeface="Tahoma" panose="020B0604030504040204" pitchFamily="34" charset="0"/>
                <a:cs typeface="Calibri" panose="020F0502020204030204" pitchFamily="34" charset="0"/>
              </a:rPr>
              <a:t>m.</a:t>
            </a:r>
            <a:endParaRPr lang="en-US" altLang="en-US" sz="3600" dirty="0">
              <a:solidFill>
                <a:srgbClr val="002060"/>
              </a:solidFill>
              <a:latin typeface="Tahoma" panose="020B0604030504040204" pitchFamily="34" charset="0"/>
              <a:cs typeface="Calibri" panose="020F0502020204030204" pitchFamily="34" charset="0"/>
            </a:endParaRPr>
          </a:p>
          <a:p>
            <a:pPr marL="571500" lvl="0" indent="-571500" algn="just" defTabSz="1371600" eaLnBrk="0" fontAlgn="base" hangingPunct="0">
              <a:spcBef>
                <a:spcPts val="600"/>
              </a:spcBef>
              <a:spcAft>
                <a:spcPts val="600"/>
              </a:spcAft>
              <a:buFontTx/>
              <a:buChar char="-"/>
              <a:defRPr/>
            </a:pPr>
            <a:r>
              <a:rPr lang="vi-VN" altLang="en-US" sz="3600" dirty="0">
                <a:solidFill>
                  <a:srgbClr val="002060"/>
                </a:solidFill>
                <a:latin typeface="Tahoma" panose="020B0604030504040204" pitchFamily="34" charset="0"/>
                <a:cs typeface="Calibri" panose="020F0502020204030204" pitchFamily="34" charset="0"/>
              </a:rPr>
              <a:t>Diện tích: đảm bảo 0,3 - 0,35m cho một trẻ.</a:t>
            </a:r>
            <a:endParaRPr lang="en-US" altLang="en-US" sz="3600" dirty="0">
              <a:solidFill>
                <a:srgbClr val="002060"/>
              </a:solidFill>
              <a:latin typeface="Tahoma" panose="020B0604030504040204" pitchFamily="34" charset="0"/>
              <a:cs typeface="Calibri" panose="020F0502020204030204" pitchFamily="34" charset="0"/>
            </a:endParaRPr>
          </a:p>
          <a:p>
            <a:pPr marL="571500" lvl="0" indent="-571500" algn="just" defTabSz="1371600" eaLnBrk="0" fontAlgn="base" hangingPunct="0">
              <a:spcBef>
                <a:spcPts val="600"/>
              </a:spcBef>
              <a:spcAft>
                <a:spcPts val="600"/>
              </a:spcAft>
              <a:buFontTx/>
              <a:buChar char="-"/>
              <a:defRPr/>
            </a:pPr>
            <a:r>
              <a:rPr lang="en-US" altLang="en-US" sz="3600" dirty="0">
                <a:solidFill>
                  <a:srgbClr val="002060"/>
                </a:solidFill>
                <a:latin typeface="Tahoma" panose="020B0604030504040204" pitchFamily="34" charset="0"/>
                <a:cs typeface="Calibri" panose="020F0502020204030204" pitchFamily="34" charset="0"/>
              </a:rPr>
              <a:t>B</a:t>
            </a:r>
            <a:r>
              <a:rPr lang="vi-VN" altLang="en-US" sz="3600" dirty="0">
                <a:solidFill>
                  <a:srgbClr val="002060"/>
                </a:solidFill>
                <a:latin typeface="Tahoma" panose="020B0604030504040204" pitchFamily="34" charset="0"/>
                <a:cs typeface="Calibri" panose="020F0502020204030204" pitchFamily="34" charset="0"/>
              </a:rPr>
              <a:t>ếp ăn phải được thiết kế theo nguyên tắc một chiều</a:t>
            </a:r>
            <a:r>
              <a:rPr lang="en-US" altLang="en-US" sz="3600" dirty="0">
                <a:solidFill>
                  <a:srgbClr val="002060"/>
                </a:solidFill>
                <a:latin typeface="Tahoma" panose="020B0604030504040204" pitchFamily="34" charset="0"/>
                <a:cs typeface="Calibri" panose="020F0502020204030204" pitchFamily="34" charset="0"/>
              </a:rPr>
              <a:t>;</a:t>
            </a:r>
            <a:r>
              <a:rPr lang="vi-VN" altLang="en-US" sz="3600" dirty="0">
                <a:solidFill>
                  <a:srgbClr val="002060"/>
                </a:solidFill>
                <a:latin typeface="Tahoma" panose="020B0604030504040204" pitchFamily="34" charset="0"/>
                <a:cs typeface="Calibri" panose="020F0502020204030204" pitchFamily="34" charset="0"/>
              </a:rPr>
              <a:t> </a:t>
            </a:r>
            <a:r>
              <a:rPr lang="en-US" altLang="en-US" sz="3600" dirty="0">
                <a:solidFill>
                  <a:srgbClr val="002060"/>
                </a:solidFill>
                <a:latin typeface="Tahoma" panose="020B0604030504040204" pitchFamily="34" charset="0"/>
                <a:cs typeface="Calibri" panose="020F0502020204030204" pitchFamily="34" charset="0"/>
              </a:rPr>
              <a:t>c</a:t>
            </a:r>
            <a:r>
              <a:rPr lang="vi-VN" altLang="en-US" sz="3600" dirty="0">
                <a:solidFill>
                  <a:srgbClr val="002060"/>
                </a:solidFill>
                <a:latin typeface="Tahoma" panose="020B0604030504040204" pitchFamily="34" charset="0"/>
                <a:cs typeface="Calibri" panose="020F0502020204030204" pitchFamily="34" charset="0"/>
              </a:rPr>
              <a:t>ác khu vực phải có b</a:t>
            </a:r>
            <a:r>
              <a:rPr lang="en-US" altLang="en-US" sz="3600" dirty="0" err="1">
                <a:solidFill>
                  <a:srgbClr val="002060"/>
                </a:solidFill>
                <a:latin typeface="Tahoma" panose="020B0604030504040204" pitchFamily="34" charset="0"/>
                <a:cs typeface="Calibri" panose="020F0502020204030204" pitchFamily="34" charset="0"/>
              </a:rPr>
              <a:t>ảng</a:t>
            </a:r>
            <a:r>
              <a:rPr lang="en-US" altLang="en-US" sz="3600" dirty="0">
                <a:solidFill>
                  <a:srgbClr val="002060"/>
                </a:solidFill>
                <a:latin typeface="Tahoma" panose="020B0604030504040204" pitchFamily="34" charset="0"/>
                <a:cs typeface="Calibri" panose="020F0502020204030204" pitchFamily="34" charset="0"/>
              </a:rPr>
              <a:t> </a:t>
            </a:r>
            <a:r>
              <a:rPr lang="en-US" altLang="en-US" sz="3600" dirty="0" err="1">
                <a:solidFill>
                  <a:srgbClr val="002060"/>
                </a:solidFill>
                <a:latin typeface="Tahoma" panose="020B0604030504040204" pitchFamily="34" charset="0"/>
                <a:cs typeface="Calibri" panose="020F0502020204030204" pitchFamily="34" charset="0"/>
              </a:rPr>
              <a:t>tên</a:t>
            </a:r>
            <a:r>
              <a:rPr lang="en-US" altLang="en-US" sz="3600" dirty="0">
                <a:solidFill>
                  <a:srgbClr val="002060"/>
                </a:solidFill>
                <a:latin typeface="Tahoma" panose="020B0604030504040204" pitchFamily="34" charset="0"/>
                <a:cs typeface="Calibri" panose="020F0502020204030204" pitchFamily="34" charset="0"/>
              </a:rPr>
              <a:t> </a:t>
            </a:r>
            <a:r>
              <a:rPr lang="vi-VN" altLang="en-US" sz="3600" dirty="0">
                <a:solidFill>
                  <a:srgbClr val="002060"/>
                </a:solidFill>
                <a:latin typeface="Tahoma" panose="020B0604030504040204" pitchFamily="34" charset="0"/>
                <a:cs typeface="Calibri" panose="020F0502020204030204" pitchFamily="34" charset="0"/>
              </a:rPr>
              <a:t>rõ ràng. Bảo </a:t>
            </a:r>
            <a:r>
              <a:rPr lang="en-US" altLang="en-US" sz="3600" dirty="0">
                <a:solidFill>
                  <a:srgbClr val="002060"/>
                </a:solidFill>
                <a:latin typeface="Tahoma" panose="020B0604030504040204" pitchFamily="34" charset="0"/>
                <a:cs typeface="Calibri" panose="020F0502020204030204" pitchFamily="34" charset="0"/>
              </a:rPr>
              <a:t>đ</a:t>
            </a:r>
            <a:r>
              <a:rPr lang="vi-VN" altLang="en-US" sz="3600" dirty="0">
                <a:solidFill>
                  <a:srgbClr val="002060"/>
                </a:solidFill>
                <a:latin typeface="Tahoma" panose="020B0604030504040204" pitchFamily="34" charset="0"/>
                <a:cs typeface="Calibri" panose="020F0502020204030204" pitchFamily="34" charset="0"/>
              </a:rPr>
              <a:t>ảm đường đi của thực phẩm theo một chiều từ khâu tiếp nhận thực </a:t>
            </a:r>
            <a:r>
              <a:rPr lang="vi-VN" altLang="en-US" sz="3600">
                <a:solidFill>
                  <a:srgbClr val="002060"/>
                </a:solidFill>
                <a:latin typeface="Tahoma" panose="020B0604030504040204" pitchFamily="34" charset="0"/>
                <a:cs typeface="Calibri" panose="020F0502020204030204" pitchFamily="34" charset="0"/>
              </a:rPr>
              <a:t>phẩm </a:t>
            </a:r>
            <a:r>
              <a:rPr lang="en-US" altLang="en-US" sz="3600">
                <a:solidFill>
                  <a:srgbClr val="002060"/>
                </a:solidFill>
                <a:latin typeface="Tahoma" panose="020B0604030504040204" pitchFamily="34" charset="0"/>
                <a:cs typeface="Calibri" panose="020F0502020204030204" pitchFamily="34" charset="0"/>
              </a:rPr>
              <a:t>(</a:t>
            </a:r>
            <a:r>
              <a:rPr lang="vi-VN" altLang="en-US" sz="3600">
                <a:solidFill>
                  <a:srgbClr val="002060"/>
                </a:solidFill>
                <a:latin typeface="Tahoma" panose="020B0604030504040204" pitchFamily="34" charset="0"/>
                <a:cs typeface="Calibri" panose="020F0502020204030204" pitchFamily="34" charset="0"/>
              </a:rPr>
              <a:t>sống</a:t>
            </a:r>
            <a:r>
              <a:rPr lang="en-US" altLang="en-US" sz="3600">
                <a:solidFill>
                  <a:srgbClr val="002060"/>
                </a:solidFill>
                <a:latin typeface="Tahoma" panose="020B0604030504040204" pitchFamily="34" charset="0"/>
                <a:cs typeface="Calibri" panose="020F0502020204030204" pitchFamily="34" charset="0"/>
              </a:rPr>
              <a:t>)</a:t>
            </a:r>
            <a:r>
              <a:rPr lang="vi-VN" altLang="en-US" sz="3600">
                <a:solidFill>
                  <a:srgbClr val="002060"/>
                </a:solidFill>
                <a:latin typeface="Tahoma" panose="020B0604030504040204" pitchFamily="34" charset="0"/>
                <a:cs typeface="Calibri" panose="020F0502020204030204" pitchFamily="34" charset="0"/>
              </a:rPr>
              <a:t> </a:t>
            </a:r>
            <a:r>
              <a:rPr lang="vi-VN" altLang="en-US" sz="3600" dirty="0">
                <a:solidFill>
                  <a:srgbClr val="002060"/>
                </a:solidFill>
                <a:latin typeface="Tahoma" panose="020B0604030504040204" pitchFamily="34" charset="0"/>
                <a:cs typeface="Calibri" panose="020F0502020204030204" pitchFamily="34" charset="0"/>
              </a:rPr>
              <a:t>đến khâu chia </a:t>
            </a:r>
            <a:r>
              <a:rPr lang="vi-VN" altLang="en-US" sz="3600">
                <a:solidFill>
                  <a:srgbClr val="002060"/>
                </a:solidFill>
                <a:latin typeface="Tahoma" panose="020B0604030504040204" pitchFamily="34" charset="0"/>
                <a:cs typeface="Calibri" panose="020F0502020204030204" pitchFamily="34" charset="0"/>
              </a:rPr>
              <a:t>thức ăn</a:t>
            </a:r>
            <a:r>
              <a:rPr lang="en-US" altLang="en-US" sz="3600">
                <a:solidFill>
                  <a:srgbClr val="002060"/>
                </a:solidFill>
                <a:latin typeface="Tahoma" panose="020B0604030504040204" pitchFamily="34" charset="0"/>
                <a:cs typeface="Calibri" panose="020F0502020204030204" pitchFamily="34" charset="0"/>
              </a:rPr>
              <a:t> (chin)</a:t>
            </a:r>
            <a:r>
              <a:rPr lang="vi-VN" altLang="en-US" sz="3600">
                <a:solidFill>
                  <a:srgbClr val="002060"/>
                </a:solidFill>
                <a:latin typeface="Tahoma" panose="020B0604030504040204" pitchFamily="34" charset="0"/>
                <a:cs typeface="Calibri" panose="020F0502020204030204" pitchFamily="34" charset="0"/>
              </a:rPr>
              <a:t>.</a:t>
            </a:r>
            <a:r>
              <a:rPr lang="en-US" altLang="en-US" sz="3600">
                <a:solidFill>
                  <a:srgbClr val="002060"/>
                </a:solidFill>
                <a:latin typeface="Tahoma" panose="020B0604030504040204" pitchFamily="34" charset="0"/>
                <a:cs typeface="Calibri" panose="020F0502020204030204" pitchFamily="34" charset="0"/>
              </a:rPr>
              <a:t> </a:t>
            </a:r>
            <a:endParaRPr lang="en-US" altLang="en-US" sz="3600" dirty="0">
              <a:solidFill>
                <a:srgbClr val="002060"/>
              </a:solidFill>
              <a:latin typeface="Tahoma" panose="020B0604030504040204" pitchFamily="34" charset="0"/>
              <a:cs typeface="Calibri" panose="020F0502020204030204" pitchFamily="34" charset="0"/>
            </a:endParaRPr>
          </a:p>
          <a:p>
            <a:pPr marL="571500" lvl="0" indent="-571500" algn="just" defTabSz="1371600" eaLnBrk="0" fontAlgn="base" hangingPunct="0">
              <a:spcBef>
                <a:spcPts val="600"/>
              </a:spcBef>
              <a:spcAft>
                <a:spcPts val="600"/>
              </a:spcAft>
              <a:buFontTx/>
              <a:buChar char="-"/>
              <a:defRPr/>
            </a:pPr>
            <a:r>
              <a:rPr lang="vi-VN" altLang="en-US" sz="3600" dirty="0">
                <a:solidFill>
                  <a:srgbClr val="002060"/>
                </a:solidFill>
                <a:latin typeface="Tahoma" panose="020B0604030504040204" pitchFamily="34" charset="0"/>
                <a:cs typeface="Calibri" panose="020F0502020204030204" pitchFamily="34" charset="0"/>
              </a:rPr>
              <a:t>Có </a:t>
            </a:r>
            <a:r>
              <a:rPr lang="en-US" altLang="en-US" sz="3600" dirty="0">
                <a:solidFill>
                  <a:srgbClr val="002060"/>
                </a:solidFill>
                <a:latin typeface="Tahoma" panose="020B0604030504040204" pitchFamily="34" charset="0"/>
                <a:cs typeface="Calibri" panose="020F0502020204030204" pitchFamily="34" charset="0"/>
              </a:rPr>
              <a:t>đ</a:t>
            </a:r>
            <a:r>
              <a:rPr lang="vi-VN" altLang="en-US" sz="3600" dirty="0">
                <a:solidFill>
                  <a:srgbClr val="002060"/>
                </a:solidFill>
                <a:latin typeface="Tahoma" panose="020B0604030504040204" pitchFamily="34" charset="0"/>
                <a:cs typeface="Calibri" panose="020F0502020204030204" pitchFamily="34" charset="0"/>
              </a:rPr>
              <a:t>ủ dụng cụ </a:t>
            </a:r>
            <a:r>
              <a:rPr lang="en-US" altLang="en-US" sz="3600" dirty="0" err="1">
                <a:solidFill>
                  <a:srgbClr val="002060"/>
                </a:solidFill>
                <a:latin typeface="Tahoma" panose="020B0604030504040204" pitchFamily="34" charset="0"/>
                <a:cs typeface="Calibri" panose="020F0502020204030204" pitchFamily="34" charset="0"/>
              </a:rPr>
              <a:t>để</a:t>
            </a:r>
            <a:r>
              <a:rPr lang="vi-VN" altLang="en-US" sz="3600" dirty="0">
                <a:solidFill>
                  <a:srgbClr val="002060"/>
                </a:solidFill>
                <a:latin typeface="Tahoma" panose="020B0604030504040204" pitchFamily="34" charset="0"/>
                <a:cs typeface="Calibri" panose="020F0502020204030204" pitchFamily="34" charset="0"/>
              </a:rPr>
              <a:t> sơ ch</a:t>
            </a:r>
            <a:r>
              <a:rPr lang="en-US" altLang="en-US" sz="3600" dirty="0">
                <a:solidFill>
                  <a:srgbClr val="002060"/>
                </a:solidFill>
                <a:latin typeface="Tahoma" panose="020B0604030504040204" pitchFamily="34" charset="0"/>
                <a:cs typeface="Calibri" panose="020F0502020204030204" pitchFamily="34" charset="0"/>
              </a:rPr>
              <a:t>ế</a:t>
            </a:r>
            <a:r>
              <a:rPr lang="vi-VN" altLang="en-US" sz="3600" dirty="0">
                <a:solidFill>
                  <a:srgbClr val="002060"/>
                </a:solidFill>
                <a:latin typeface="Tahoma" panose="020B0604030504040204" pitchFamily="34" charset="0"/>
                <a:cs typeface="Calibri" panose="020F0502020204030204" pitchFamily="34" charset="0"/>
              </a:rPr>
              <a:t>, ch</a:t>
            </a:r>
            <a:r>
              <a:rPr lang="en-US" altLang="en-US" sz="3600" dirty="0">
                <a:solidFill>
                  <a:srgbClr val="002060"/>
                </a:solidFill>
                <a:latin typeface="Tahoma" panose="020B0604030504040204" pitchFamily="34" charset="0"/>
                <a:cs typeface="Calibri" panose="020F0502020204030204" pitchFamily="34" charset="0"/>
              </a:rPr>
              <a:t>ế</a:t>
            </a:r>
            <a:r>
              <a:rPr lang="vi-VN" altLang="en-US" sz="3600" dirty="0">
                <a:solidFill>
                  <a:srgbClr val="002060"/>
                </a:solidFill>
                <a:latin typeface="Tahoma" panose="020B0604030504040204" pitchFamily="34" charset="0"/>
                <a:cs typeface="Calibri" panose="020F0502020204030204" pitchFamily="34" charset="0"/>
              </a:rPr>
              <a:t> bi</a:t>
            </a:r>
            <a:r>
              <a:rPr lang="en-US" altLang="en-US" sz="3600" dirty="0">
                <a:solidFill>
                  <a:srgbClr val="002060"/>
                </a:solidFill>
                <a:latin typeface="Tahoma" panose="020B0604030504040204" pitchFamily="34" charset="0"/>
                <a:cs typeface="Calibri" panose="020F0502020204030204" pitchFamily="34" charset="0"/>
              </a:rPr>
              <a:t>ế</a:t>
            </a:r>
            <a:r>
              <a:rPr lang="vi-VN" altLang="en-US" sz="3600" dirty="0">
                <a:solidFill>
                  <a:srgbClr val="002060"/>
                </a:solidFill>
                <a:latin typeface="Tahoma" panose="020B0604030504040204" pitchFamily="34" charset="0"/>
                <a:cs typeface="Calibri" panose="020F0502020204030204" pitchFamily="34" charset="0"/>
              </a:rPr>
              <a:t>n thực ph</a:t>
            </a:r>
            <a:r>
              <a:rPr lang="en-US" altLang="en-US" sz="3600" dirty="0">
                <a:solidFill>
                  <a:srgbClr val="002060"/>
                </a:solidFill>
                <a:latin typeface="Tahoma" panose="020B0604030504040204" pitchFamily="34" charset="0"/>
                <a:cs typeface="Calibri" panose="020F0502020204030204" pitchFamily="34" charset="0"/>
              </a:rPr>
              <a:t>ẩ</a:t>
            </a:r>
            <a:r>
              <a:rPr lang="vi-VN" altLang="en-US" sz="3600" dirty="0">
                <a:solidFill>
                  <a:srgbClr val="002060"/>
                </a:solidFill>
                <a:latin typeface="Tahoma" panose="020B0604030504040204" pitchFamily="34" charset="0"/>
                <a:cs typeface="Calibri" panose="020F0502020204030204" pitchFamily="34" charset="0"/>
              </a:rPr>
              <a:t>m</a:t>
            </a:r>
            <a:r>
              <a:rPr lang="en-US" altLang="en-US" sz="3600" dirty="0">
                <a:solidFill>
                  <a:srgbClr val="002060"/>
                </a:solidFill>
                <a:latin typeface="Tahoma" panose="020B0604030504040204" pitchFamily="34" charset="0"/>
                <a:cs typeface="Calibri" panose="020F0502020204030204" pitchFamily="34" charset="0"/>
              </a:rPr>
              <a:t> (d</a:t>
            </a:r>
            <a:r>
              <a:rPr lang="vi-VN" altLang="en-US" sz="3600" dirty="0">
                <a:solidFill>
                  <a:srgbClr val="002060"/>
                </a:solidFill>
                <a:latin typeface="Tahoma" panose="020B0604030504040204" pitchFamily="34" charset="0"/>
                <a:cs typeface="Calibri" panose="020F0502020204030204" pitchFamily="34" charset="0"/>
              </a:rPr>
              <a:t>ụng cụ sử dụng cho thực phẩm tươi sống và thực phẩm </a:t>
            </a:r>
            <a:r>
              <a:rPr lang="en-US" altLang="en-US" sz="3600" dirty="0">
                <a:solidFill>
                  <a:srgbClr val="002060"/>
                </a:solidFill>
                <a:latin typeface="Tahoma" panose="020B0604030504040204" pitchFamily="34" charset="0"/>
                <a:cs typeface="Calibri" panose="020F0502020204030204" pitchFamily="34" charset="0"/>
              </a:rPr>
              <a:t>đ</a:t>
            </a:r>
            <a:r>
              <a:rPr lang="vi-VN" altLang="en-US" sz="3600" dirty="0">
                <a:solidFill>
                  <a:srgbClr val="002060"/>
                </a:solidFill>
                <a:latin typeface="Tahoma" panose="020B0604030504040204" pitchFamily="34" charset="0"/>
                <a:cs typeface="Calibri" panose="020F0502020204030204" pitchFamily="34" charset="0"/>
              </a:rPr>
              <a:t>ã qua chế biến riêng</a:t>
            </a:r>
            <a:r>
              <a:rPr lang="en-US" altLang="en-US" sz="3600" dirty="0">
                <a:solidFill>
                  <a:srgbClr val="002060"/>
                </a:solidFill>
                <a:latin typeface="Tahoma" panose="020B0604030504040204" pitchFamily="34" charset="0"/>
                <a:cs typeface="Calibri" panose="020F0502020204030204" pitchFamily="34" charset="0"/>
              </a:rPr>
              <a:t>)</a:t>
            </a:r>
          </a:p>
          <a:p>
            <a:pPr marL="571500" lvl="0" indent="-571500" algn="just" defTabSz="1371600" eaLnBrk="0" fontAlgn="base" hangingPunct="0">
              <a:spcBef>
                <a:spcPts val="600"/>
              </a:spcBef>
              <a:spcAft>
                <a:spcPts val="600"/>
              </a:spcAft>
              <a:buFontTx/>
              <a:buChar char="-"/>
              <a:defRPr/>
            </a:pPr>
            <a:r>
              <a:rPr lang="vi-VN" altLang="en-US" sz="3600" dirty="0">
                <a:solidFill>
                  <a:srgbClr val="002060"/>
                </a:solidFill>
                <a:latin typeface="Tahoma" panose="020B0604030504040204" pitchFamily="34" charset="0"/>
                <a:cs typeface="Calibri" panose="020F0502020204030204" pitchFamily="34" charset="0"/>
              </a:rPr>
              <a:t>Khu thực phẩm chín phải bảo </a:t>
            </a:r>
            <a:r>
              <a:rPr lang="en-US" altLang="en-US" sz="3600" dirty="0">
                <a:solidFill>
                  <a:srgbClr val="002060"/>
                </a:solidFill>
                <a:latin typeface="Tahoma" panose="020B0604030504040204" pitchFamily="34" charset="0"/>
                <a:cs typeface="Calibri" panose="020F0502020204030204" pitchFamily="34" charset="0"/>
              </a:rPr>
              <a:t>đ</a:t>
            </a:r>
            <a:r>
              <a:rPr lang="vi-VN" altLang="en-US" sz="3600" dirty="0">
                <a:solidFill>
                  <a:srgbClr val="002060"/>
                </a:solidFill>
                <a:latin typeface="Tahoma" panose="020B0604030504040204" pitchFamily="34" charset="0"/>
                <a:cs typeface="Calibri" panose="020F0502020204030204" pitchFamily="34" charset="0"/>
              </a:rPr>
              <a:t>ảm vệ sinh</a:t>
            </a:r>
            <a:r>
              <a:rPr lang="en-US" altLang="en-US" sz="3600" dirty="0">
                <a:solidFill>
                  <a:srgbClr val="002060"/>
                </a:solidFill>
                <a:latin typeface="Tahoma" panose="020B0604030504040204" pitchFamily="34" charset="0"/>
                <a:cs typeface="Calibri" panose="020F0502020204030204" pitchFamily="34" charset="0"/>
              </a:rPr>
              <a:t>.</a:t>
            </a:r>
          </a:p>
          <a:p>
            <a:pPr marL="571500" lvl="0" indent="-571500" algn="just" defTabSz="1371600" eaLnBrk="0" fontAlgn="base" hangingPunct="0">
              <a:spcBef>
                <a:spcPts val="600"/>
              </a:spcBef>
              <a:spcAft>
                <a:spcPts val="600"/>
              </a:spcAft>
              <a:buFontTx/>
              <a:buChar char="-"/>
              <a:defRPr/>
            </a:pPr>
            <a:r>
              <a:rPr lang="vi-VN" altLang="en-US" sz="3600" dirty="0">
                <a:solidFill>
                  <a:srgbClr val="002060"/>
                </a:solidFill>
                <a:latin typeface="Tahoma" panose="020B0604030504040204" pitchFamily="34" charset="0"/>
                <a:cs typeface="Calibri" panose="020F0502020204030204" pitchFamily="34" charset="0"/>
              </a:rPr>
              <a:t>Có tủ lạnh để cất giữ thực </a:t>
            </a:r>
            <a:r>
              <a:rPr lang="vi-VN" altLang="en-US" sz="3600">
                <a:solidFill>
                  <a:srgbClr val="002060"/>
                </a:solidFill>
                <a:latin typeface="Tahoma" panose="020B0604030504040204" pitchFamily="34" charset="0"/>
                <a:cs typeface="Calibri" panose="020F0502020204030204" pitchFamily="34" charset="0"/>
              </a:rPr>
              <a:t>phẩm </a:t>
            </a:r>
            <a:r>
              <a:rPr lang="en-US" altLang="en-US" sz="3600">
                <a:solidFill>
                  <a:srgbClr val="002060"/>
                </a:solidFill>
                <a:latin typeface="Tahoma" panose="020B0604030504040204" pitchFamily="34" charset="0"/>
                <a:cs typeface="Calibri" panose="020F0502020204030204" pitchFamily="34" charset="0"/>
              </a:rPr>
              <a:t>(tủ chờ nấu, tủ đông) </a:t>
            </a:r>
            <a:r>
              <a:rPr lang="vi-VN" altLang="en-US" sz="3600">
                <a:solidFill>
                  <a:srgbClr val="002060"/>
                </a:solidFill>
                <a:latin typeface="Tahoma" panose="020B0604030504040204" pitchFamily="34" charset="0"/>
                <a:cs typeface="Calibri" panose="020F0502020204030204" pitchFamily="34" charset="0"/>
              </a:rPr>
              <a:t>và </a:t>
            </a:r>
            <a:r>
              <a:rPr lang="vi-VN" altLang="en-US" sz="3600" dirty="0">
                <a:solidFill>
                  <a:srgbClr val="002060"/>
                </a:solidFill>
                <a:latin typeface="Tahoma" panose="020B0604030504040204" pitchFamily="34" charset="0"/>
                <a:cs typeface="Calibri" panose="020F0502020204030204" pitchFamily="34" charset="0"/>
              </a:rPr>
              <a:t>lưu mẫu thực phẩm</a:t>
            </a:r>
            <a:r>
              <a:rPr lang="en-US" altLang="en-US" sz="3600" dirty="0">
                <a:solidFill>
                  <a:srgbClr val="002060"/>
                </a:solidFill>
                <a:latin typeface="Tahoma" panose="020B0604030504040204" pitchFamily="34" charset="0"/>
                <a:cs typeface="Calibri" panose="020F0502020204030204" pitchFamily="34" charset="0"/>
              </a:rPr>
              <a:t>.</a:t>
            </a:r>
          </a:p>
          <a:p>
            <a:pPr marL="571500" lvl="0" indent="-571500" algn="just" defTabSz="1371600" eaLnBrk="0" fontAlgn="base" hangingPunct="0">
              <a:spcBef>
                <a:spcPts val="600"/>
              </a:spcBef>
              <a:spcAft>
                <a:spcPts val="600"/>
              </a:spcAft>
              <a:buFontTx/>
              <a:buChar char="-"/>
              <a:defRPr/>
            </a:pPr>
            <a:r>
              <a:rPr lang="vi-VN" altLang="en-US" sz="3600" dirty="0">
                <a:solidFill>
                  <a:srgbClr val="002060"/>
                </a:solidFill>
                <a:latin typeface="Tahoma" panose="020B0604030504040204" pitchFamily="34" charset="0"/>
                <a:cs typeface="Calibri" panose="020F0502020204030204" pitchFamily="34" charset="0"/>
              </a:rPr>
              <a:t>Có đủ nước sạch để </a:t>
            </a:r>
            <a:r>
              <a:rPr lang="vi-VN" altLang="en-US" sz="3600">
                <a:solidFill>
                  <a:srgbClr val="002060"/>
                </a:solidFill>
                <a:latin typeface="Tahoma" panose="020B0604030504040204" pitchFamily="34" charset="0"/>
                <a:cs typeface="Calibri" panose="020F0502020204030204" pitchFamily="34" charset="0"/>
              </a:rPr>
              <a:t>sử dụng</a:t>
            </a:r>
            <a:r>
              <a:rPr lang="en-US" altLang="en-US" sz="3600">
                <a:solidFill>
                  <a:srgbClr val="002060"/>
                </a:solidFill>
                <a:latin typeface="Tahoma" panose="020B0604030504040204" pitchFamily="34" charset="0"/>
                <a:cs typeface="Calibri" panose="020F0502020204030204" pitchFamily="34" charset="0"/>
              </a:rPr>
              <a:t> hàng ngày cho trẻ tại trường.</a:t>
            </a:r>
            <a:endParaRPr lang="en-US" altLang="en-US" sz="3600" dirty="0">
              <a:solidFill>
                <a:srgbClr val="002060"/>
              </a:solidFill>
              <a:latin typeface="Tahoma" panose="020B060403050404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10C820-991A-34B4-9460-D3A80EB4A5EF}"/>
              </a:ext>
            </a:extLst>
          </p:cNvPr>
          <p:cNvSpPr txBox="1"/>
          <p:nvPr/>
        </p:nvSpPr>
        <p:spPr>
          <a:xfrm>
            <a:off x="1028700" y="495300"/>
            <a:ext cx="16230600" cy="71508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algn="ctr" defTabSz="3867150" fontAlgn="base">
              <a:lnSpc>
                <a:spcPct val="90000"/>
              </a:lnSpc>
              <a:buClr>
                <a:srgbClr val="E5AD0E"/>
              </a:buClr>
              <a:buSzPct val="95000"/>
              <a:defRPr/>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5.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Yêu</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cầu</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cơ</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bản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về</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bếp</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trường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mầm</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non</a:t>
            </a:r>
          </a:p>
        </p:txBody>
      </p:sp>
    </p:spTree>
    <p:extLst>
      <p:ext uri="{BB962C8B-B14F-4D97-AF65-F5344CB8AC3E}">
        <p14:creationId xmlns:p14="http://schemas.microsoft.com/office/powerpoint/2010/main" val="349794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1524000" y="1210508"/>
            <a:ext cx="15240000" cy="7865983"/>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just" defTabSz="1371600" eaLnBrk="0" fontAlgn="base" hangingPunct="0">
              <a:spcBef>
                <a:spcPts val="600"/>
              </a:spcBef>
              <a:spcAft>
                <a:spcPts val="600"/>
              </a:spcAft>
              <a:defRPr/>
            </a:pPr>
            <a:r>
              <a:rPr lang="en-US" altLang="en-US" sz="3600" b="1" dirty="0">
                <a:solidFill>
                  <a:srgbClr val="00B0F0"/>
                </a:solidFill>
                <a:latin typeface="Tahoma" panose="020B0604030504040204" pitchFamily="34" charset="0"/>
                <a:cs typeface="Tahoma" panose="020B0604030504040204" pitchFamily="34" charset="0"/>
              </a:rPr>
              <a:t>5.2. </a:t>
            </a:r>
            <a:r>
              <a:rPr lang="en-US" altLang="en-US" sz="3600" b="1" dirty="0" err="1">
                <a:solidFill>
                  <a:srgbClr val="00B0F0"/>
                </a:solidFill>
                <a:latin typeface="Tahoma" panose="020B0604030504040204" pitchFamily="34" charset="0"/>
                <a:cs typeface="Tahoma" panose="020B0604030504040204" pitchFamily="34" charset="0"/>
              </a:rPr>
              <a:t>Yêu</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cầu</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về</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nhân</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err="1">
                <a:solidFill>
                  <a:srgbClr val="00B0F0"/>
                </a:solidFill>
                <a:latin typeface="Tahoma" panose="020B0604030504040204" pitchFamily="34" charset="0"/>
                <a:cs typeface="Tahoma" panose="020B0604030504040204" pitchFamily="34" charset="0"/>
              </a:rPr>
              <a:t>viên</a:t>
            </a:r>
            <a:r>
              <a:rPr lang="en-US" altLang="en-US" sz="3600" b="1">
                <a:solidFill>
                  <a:srgbClr val="00B0F0"/>
                </a:solidFill>
                <a:latin typeface="Tahoma" panose="020B0604030504040204" pitchFamily="34" charset="0"/>
                <a:cs typeface="Tahoma" panose="020B0604030504040204" pitchFamily="34" charset="0"/>
              </a:rPr>
              <a:t> nấu ăn</a:t>
            </a:r>
            <a:endParaRPr lang="en-US" altLang="en-US" sz="3600" b="1" dirty="0">
              <a:solidFill>
                <a:srgbClr val="00B0F0"/>
              </a:solidFill>
              <a:latin typeface="Tahoma" panose="020B0604030504040204" pitchFamily="34" charset="0"/>
              <a:cs typeface="Tahoma" panose="020B0604030504040204" pitchFamily="34" charset="0"/>
            </a:endParaRPr>
          </a:p>
          <a:p>
            <a:pPr lvl="0"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Có kiến thức về nấu ăn và vệ sinh an toàn thực phẩm.</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3600">
                <a:solidFill>
                  <a:srgbClr val="203864"/>
                </a:solidFill>
                <a:latin typeface="Tahoma" panose="020B0604030504040204" pitchFamily="34" charset="0"/>
                <a:cs typeface="Calibri" panose="020F0502020204030204" pitchFamily="34" charset="0"/>
              </a:rPr>
              <a:t>- </a:t>
            </a:r>
            <a:r>
              <a:rPr lang="vi-VN" altLang="en-US" sz="3600">
                <a:solidFill>
                  <a:srgbClr val="203864"/>
                </a:solidFill>
                <a:latin typeface="Tahoma" panose="020B0604030504040204" pitchFamily="34" charset="0"/>
                <a:cs typeface="Calibri" panose="020F0502020204030204" pitchFamily="34" charset="0"/>
              </a:rPr>
              <a:t>Kh</a:t>
            </a:r>
            <a:r>
              <a:rPr lang="en-US" altLang="en-US" sz="3600" dirty="0">
                <a:solidFill>
                  <a:srgbClr val="203864"/>
                </a:solidFill>
                <a:latin typeface="Tahoma" panose="020B0604030504040204" pitchFamily="34" charset="0"/>
                <a:cs typeface="Calibri" panose="020F0502020204030204" pitchFamily="34" charset="0"/>
              </a:rPr>
              <a:t>ỏ</a:t>
            </a:r>
            <a:r>
              <a:rPr lang="vi-VN" altLang="en-US" sz="3600" dirty="0">
                <a:solidFill>
                  <a:srgbClr val="203864"/>
                </a:solidFill>
                <a:latin typeface="Tahoma" panose="020B0604030504040204" pitchFamily="34" charset="0"/>
                <a:cs typeface="Calibri" panose="020F0502020204030204" pitchFamily="34" charset="0"/>
              </a:rPr>
              <a:t>e mạnh</a:t>
            </a: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không mắc bệnh truyền nhiễm, được khám sức khỏe </a:t>
            </a:r>
            <a:r>
              <a:rPr lang="en-US" altLang="en-US" sz="3600" dirty="0">
                <a:solidFill>
                  <a:srgbClr val="203864"/>
                </a:solidFill>
                <a:latin typeface="Tahoma" panose="020B0604030504040204" pitchFamily="34" charset="0"/>
                <a:cs typeface="Calibri" panose="020F0502020204030204" pitchFamily="34" charset="0"/>
              </a:rPr>
              <a:t>đ</a:t>
            </a:r>
            <a:r>
              <a:rPr lang="vi-VN" altLang="en-US" sz="3600" dirty="0">
                <a:solidFill>
                  <a:srgbClr val="203864"/>
                </a:solidFill>
                <a:latin typeface="Tahoma" panose="020B0604030504040204" pitchFamily="34" charset="0"/>
                <a:cs typeface="Calibri" panose="020F0502020204030204" pitchFamily="34" charset="0"/>
              </a:rPr>
              <a:t>ịnh kì.</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Mặc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trang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phục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bảo</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hộ</a:t>
            </a:r>
            <a:r>
              <a:rPr lang="vi-VN" altLang="en-US" sz="3600" dirty="0">
                <a:solidFill>
                  <a:srgbClr val="203864"/>
                </a:solidFill>
                <a:latin typeface="Tahoma" panose="020B0604030504040204" pitchFamily="34" charset="0"/>
                <a:cs typeface="Calibri" panose="020F0502020204030204" pitchFamily="34" charset="0"/>
              </a:rPr>
              <a:t> khi làm việc</a:t>
            </a:r>
            <a:r>
              <a:rPr lang="en-US" altLang="en-US" sz="3600" dirty="0">
                <a:solidFill>
                  <a:srgbClr val="203864"/>
                </a:solidFill>
                <a:latin typeface="Tahoma" panose="020B0604030504040204" pitchFamily="34" charset="0"/>
                <a:cs typeface="Calibri" panose="020F0502020204030204" pitchFamily="34" charset="0"/>
              </a:rPr>
              <a:t>, k</a:t>
            </a:r>
            <a:r>
              <a:rPr lang="vi-VN" altLang="en-US" sz="3600" dirty="0">
                <a:solidFill>
                  <a:srgbClr val="203864"/>
                </a:solidFill>
                <a:latin typeface="Tahoma" panose="020B0604030504040204" pitchFamily="34" charset="0"/>
                <a:cs typeface="Calibri" panose="020F0502020204030204" pitchFamily="34" charset="0"/>
              </a:rPr>
              <a:t>hông để móng tay dài</a:t>
            </a:r>
            <a:r>
              <a:rPr lang="en-US" altLang="en-US" sz="3600">
                <a:solidFill>
                  <a:srgbClr val="203864"/>
                </a:solidFill>
                <a:latin typeface="Tahoma" panose="020B0604030504040204" pitchFamily="34" charset="0"/>
                <a:cs typeface="Calibri" panose="020F0502020204030204" pitchFamily="34" charset="0"/>
              </a:rPr>
              <a:t>, không đeo trang sức (trừ nhẫn cưới), k</a:t>
            </a:r>
            <a:r>
              <a:rPr lang="vi-VN" altLang="en-US" sz="3600" dirty="0">
                <a:solidFill>
                  <a:srgbClr val="203864"/>
                </a:solidFill>
                <a:latin typeface="Tahoma" panose="020B0604030504040204" pitchFamily="34" charset="0"/>
                <a:cs typeface="Calibri" panose="020F0502020204030204" pitchFamily="34" charset="0"/>
              </a:rPr>
              <a:t>hông ăn uống</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trong khi làm việc.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Thực hiện rửa tay theo quy định:</a:t>
            </a: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Rửa tay trước khi: chế biến, tiếp xúc với thực phẩm, chia thức ăn cho trẻ.</a:t>
            </a:r>
            <a:endParaRPr lang="en-US" altLang="en-US" sz="3600" dirty="0">
              <a:solidFill>
                <a:srgbClr val="203864"/>
              </a:solidFill>
              <a:latin typeface="Tahoma" panose="020B0604030504040204" pitchFamily="34" charset="0"/>
              <a:cs typeface="Calibri" panose="020F0502020204030204" pitchFamily="34" charset="0"/>
            </a:endParaRPr>
          </a:p>
          <a:p>
            <a:pPr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Rửa tay sau khi: đi vệ sinh, tiếp xúc với thực phẩm sống, chạm tay vào rác, sau mỗi lần nghỉ...</a:t>
            </a:r>
            <a:endParaRPr lang="en-US" altLang="en-US" sz="3600" dirty="0">
              <a:solidFill>
                <a:srgbClr val="203864"/>
              </a:solidFill>
              <a:latin typeface="Tahoma" panose="020B0604030504040204" pitchFamily="34" charset="0"/>
              <a:cs typeface="Calibri" panose="020F0502020204030204" pitchFamily="34" charset="0"/>
            </a:endParaRPr>
          </a:p>
        </p:txBody>
      </p:sp>
      <p:sp>
        <p:nvSpPr>
          <p:cNvPr id="10" name="TextBox 25">
            <a:extLst>
              <a:ext uri="{FF2B5EF4-FFF2-40B4-BE49-F238E27FC236}">
                <a16:creationId xmlns:a16="http://schemas.microsoft.com/office/drawing/2014/main" id="{CEC65806-1FF7-7D6E-A0CB-257B6FB97349}"/>
              </a:ext>
            </a:extLst>
          </p:cNvPr>
          <p:cNvSpPr txBox="1">
            <a:spLocks noChangeArrowheads="1"/>
          </p:cNvSpPr>
          <p:nvPr/>
        </p:nvSpPr>
        <p:spPr bwMode="auto">
          <a:xfrm>
            <a:off x="1524000" y="661416"/>
            <a:ext cx="10096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Myriad Pro"/>
              </a:defRPr>
            </a:lvl1pPr>
            <a:lvl2pPr marL="742950" indent="-285750">
              <a:lnSpc>
                <a:spcPct val="90000"/>
              </a:lnSpc>
              <a:spcBef>
                <a:spcPts val="500"/>
              </a:spcBef>
              <a:buFont typeface="Arial" panose="020B0604020202020204" pitchFamily="34" charset="0"/>
              <a:buChar char="•"/>
              <a:defRPr sz="2400">
                <a:solidFill>
                  <a:schemeClr val="tx1"/>
                </a:solidFill>
                <a:latin typeface="Myriad Pro"/>
              </a:defRPr>
            </a:lvl2pPr>
            <a:lvl3pPr marL="1143000" indent="-228600">
              <a:lnSpc>
                <a:spcPct val="90000"/>
              </a:lnSpc>
              <a:spcBef>
                <a:spcPts val="500"/>
              </a:spcBef>
              <a:buFont typeface="Arial" panose="020B0604020202020204" pitchFamily="34" charset="0"/>
              <a:buChar char="•"/>
              <a:defRPr sz="2000">
                <a:solidFill>
                  <a:schemeClr val="tx1"/>
                </a:solidFill>
                <a:latin typeface="Myriad Pro"/>
              </a:defRPr>
            </a:lvl3pPr>
            <a:lvl4pPr marL="1600200" indent="-228600">
              <a:lnSpc>
                <a:spcPct val="90000"/>
              </a:lnSpc>
              <a:spcBef>
                <a:spcPts val="500"/>
              </a:spcBef>
              <a:buFont typeface="Arial" panose="020B0604020202020204" pitchFamily="34" charset="0"/>
              <a:buChar char="•"/>
              <a:defRPr sz="2000">
                <a:solidFill>
                  <a:schemeClr val="tx1"/>
                </a:solidFill>
                <a:latin typeface="Myriad Pro"/>
              </a:defRPr>
            </a:lvl4pPr>
            <a:lvl5pPr marL="2057400" indent="-228600">
              <a:lnSpc>
                <a:spcPct val="90000"/>
              </a:lnSpc>
              <a:spcBef>
                <a:spcPts val="500"/>
              </a:spcBef>
              <a:buFont typeface="Arial" panose="020B0604020202020204" pitchFamily="34" charset="0"/>
              <a:buChar char="•"/>
              <a:defRPr sz="2000">
                <a:solidFill>
                  <a:schemeClr val="tx1"/>
                </a:solidFill>
                <a:latin typeface="Myriad Pro"/>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yriad Pro"/>
              </a:defRPr>
            </a:lvl9pPr>
          </a:lstStyle>
          <a:p>
            <a:pPr algn="ctr" defTabSz="1371600" fontAlgn="base">
              <a:lnSpc>
                <a:spcPct val="100000"/>
              </a:lnSpc>
              <a:spcBef>
                <a:spcPct val="0"/>
              </a:spcBef>
              <a:spcAft>
                <a:spcPct val="0"/>
              </a:spcAft>
              <a:buNone/>
            </a:pPr>
            <a:endParaRPr lang="en-US" altLang="en-US" sz="3600" b="1" dirty="0">
              <a:solidFill>
                <a:srgbClr val="00B0F0"/>
              </a:solidFill>
              <a:latin typeface="Tahoma" panose="020B0604030504040204" pitchFamily="34" charset="0"/>
              <a:ea typeface="SimSun" panose="02010600030101010101" pitchFamily="2" charset="-122"/>
              <a:cs typeface="Tahoma" panose="020B0604030504040204" pitchFamily="34" charset="0"/>
            </a:endParaRPr>
          </a:p>
        </p:txBody>
      </p:sp>
    </p:spTree>
    <p:extLst>
      <p:ext uri="{BB962C8B-B14F-4D97-AF65-F5344CB8AC3E}">
        <p14:creationId xmlns:p14="http://schemas.microsoft.com/office/powerpoint/2010/main" val="157074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876300" y="24848"/>
            <a:ext cx="16535400" cy="10215563"/>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just" defTabSz="1371600" eaLnBrk="0" fontAlgn="base" hangingPunct="0">
              <a:spcBef>
                <a:spcPts val="600"/>
              </a:spcBef>
              <a:spcAft>
                <a:spcPts val="600"/>
              </a:spcAft>
              <a:defRPr/>
            </a:pPr>
            <a:r>
              <a:rPr lang="en-US" altLang="en-US" sz="3600" b="1" dirty="0">
                <a:solidFill>
                  <a:srgbClr val="00B0F0"/>
                </a:solidFill>
                <a:latin typeface="Tahoma" panose="020B0604030504040204" pitchFamily="34" charset="0"/>
                <a:cs typeface="Tahoma" panose="020B0604030504040204" pitchFamily="34" charset="0"/>
              </a:rPr>
              <a:t>5.3. </a:t>
            </a:r>
            <a:r>
              <a:rPr lang="en-US" altLang="en-US" sz="3600" b="1" dirty="0" err="1">
                <a:solidFill>
                  <a:srgbClr val="00B0F0"/>
                </a:solidFill>
                <a:latin typeface="Tahoma" panose="020B0604030504040204" pitchFamily="34" charset="0"/>
                <a:cs typeface="Tahoma" panose="020B0604030504040204" pitchFamily="34" charset="0"/>
              </a:rPr>
              <a:t>Yêu</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cầu</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và</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nguyên</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tắc</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lưu</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mẫu</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thức</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ăn</a:t>
            </a:r>
            <a:endParaRPr lang="en-US" altLang="en-US" sz="3600" b="1" dirty="0">
              <a:solidFill>
                <a:srgbClr val="00B0F0"/>
              </a:solidFill>
              <a:latin typeface="Tahoma" panose="020B0604030504040204" pitchFamily="34" charset="0"/>
              <a:cs typeface="Tahoma" panose="020B0604030504040204" pitchFamily="34" charset="0"/>
            </a:endParaRPr>
          </a:p>
          <a:p>
            <a:pPr indent="0" algn="just" defTabSz="1371600" eaLnBrk="0" fontAlgn="base" hangingPunct="0">
              <a:spcBef>
                <a:spcPts val="600"/>
              </a:spcBef>
              <a:spcAft>
                <a:spcPts val="600"/>
              </a:spcAft>
              <a:defRPr/>
            </a:pPr>
            <a:r>
              <a:rPr lang="en-US" altLang="en-US" sz="3600" b="1" dirty="0">
                <a:latin typeface="Tahoma" panose="020B0604030504040204" pitchFamily="34" charset="0"/>
                <a:cs typeface="Tahoma" panose="020B0604030504040204" pitchFamily="34" charset="0"/>
              </a:rPr>
              <a:t>- </a:t>
            </a:r>
            <a:r>
              <a:rPr lang="vi-VN" altLang="en-US" sz="3600" dirty="0">
                <a:solidFill>
                  <a:srgbClr val="203864"/>
                </a:solidFill>
                <a:latin typeface="Tahoma" panose="020B0604030504040204" pitchFamily="34" charset="0"/>
                <a:cs typeface="Calibri" panose="020F0502020204030204" pitchFamily="34" charset="0"/>
              </a:rPr>
              <a:t>Mục đích: Lưu mẫu thức ăn nhằm phục vụ cho quá trình điều tra nếu xảy ra ngộ độc thực phẩm.</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Đảm bảo 3 đủ</a:t>
            </a:r>
            <a:r>
              <a:rPr lang="en-US" altLang="en-US" sz="36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Có đủ dụng cụ để lưu mẫu</a:t>
            </a: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dụng cụ phải được rửa sạch, khử trùng, có nắp đậy.</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Mỗi loại thức ăn phải để trong một hộp riêng.</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Có đủ lượng mẫu tối thiếu: Thức ăn </a:t>
            </a:r>
            <a:r>
              <a:rPr lang="en-US" altLang="en-US" sz="3600" dirty="0">
                <a:solidFill>
                  <a:srgbClr val="203864"/>
                </a:solidFill>
                <a:latin typeface="Tahoma" panose="020B0604030504040204" pitchFamily="34" charset="0"/>
                <a:cs typeface="Calibri" panose="020F0502020204030204" pitchFamily="34" charset="0"/>
              </a:rPr>
              <a:t>đ</a:t>
            </a:r>
            <a:r>
              <a:rPr lang="vi-VN" altLang="en-US" sz="3600" dirty="0">
                <a:solidFill>
                  <a:srgbClr val="203864"/>
                </a:solidFill>
                <a:latin typeface="Tahoma" panose="020B0604030504040204" pitchFamily="34" charset="0"/>
                <a:cs typeface="Calibri" panose="020F0502020204030204" pitchFamily="34" charset="0"/>
              </a:rPr>
              <a:t>ặc </a:t>
            </a:r>
            <a:r>
              <a:rPr lang="vi-VN" altLang="en-US" sz="3600" dirty="0">
                <a:solidFill>
                  <a:srgbClr val="FF0000"/>
                </a:solidFill>
                <a:latin typeface="Tahoma" panose="020B0604030504040204" pitchFamily="34" charset="0"/>
                <a:cs typeface="Calibri" panose="020F0502020204030204" pitchFamily="34" charset="0"/>
              </a:rPr>
              <a:t>1</a:t>
            </a:r>
            <a:r>
              <a:rPr lang="en-US" altLang="en-US" sz="3600" dirty="0">
                <a:solidFill>
                  <a:srgbClr val="FF0000"/>
                </a:solidFill>
                <a:latin typeface="Tahoma" panose="020B0604030504040204" pitchFamily="34" charset="0"/>
                <a:cs typeface="Calibri" panose="020F0502020204030204" pitchFamily="34" charset="0"/>
              </a:rPr>
              <a:t>0</a:t>
            </a:r>
            <a:r>
              <a:rPr lang="vi-VN" altLang="en-US" sz="3600" dirty="0">
                <a:solidFill>
                  <a:srgbClr val="FF0000"/>
                </a:solidFill>
                <a:latin typeface="Tahoma" panose="020B0604030504040204" pitchFamily="34" charset="0"/>
                <a:cs typeface="Calibri" panose="020F0502020204030204" pitchFamily="34" charset="0"/>
              </a:rPr>
              <a:t>0 gam, thức ăn l</a:t>
            </a:r>
            <a:r>
              <a:rPr lang="en-US" altLang="en-US" sz="3600" dirty="0">
                <a:solidFill>
                  <a:srgbClr val="FF0000"/>
                </a:solidFill>
                <a:latin typeface="Tahoma" panose="020B0604030504040204" pitchFamily="34" charset="0"/>
                <a:cs typeface="Calibri" panose="020F0502020204030204" pitchFamily="34" charset="0"/>
              </a:rPr>
              <a:t>ỏ</a:t>
            </a:r>
            <a:r>
              <a:rPr lang="vi-VN" altLang="en-US" sz="3600" dirty="0">
                <a:solidFill>
                  <a:srgbClr val="FF0000"/>
                </a:solidFill>
                <a:latin typeface="Tahoma" panose="020B0604030504040204" pitchFamily="34" charset="0"/>
                <a:cs typeface="Calibri" panose="020F0502020204030204" pitchFamily="34" charset="0"/>
              </a:rPr>
              <a:t>ng </a:t>
            </a:r>
            <a:r>
              <a:rPr lang="en-US" altLang="en-US" sz="3600" dirty="0">
                <a:solidFill>
                  <a:srgbClr val="FF0000"/>
                </a:solidFill>
                <a:latin typeface="Tahoma" panose="020B0604030504040204" pitchFamily="34" charset="0"/>
                <a:cs typeface="Calibri" panose="020F0502020204030204" pitchFamily="34" charset="0"/>
              </a:rPr>
              <a:t>1</a:t>
            </a:r>
            <a:r>
              <a:rPr lang="vi-VN" altLang="en-US" sz="3600" dirty="0">
                <a:solidFill>
                  <a:srgbClr val="FF0000"/>
                </a:solidFill>
                <a:latin typeface="Tahoma" panose="020B0604030504040204" pitchFamily="34" charset="0"/>
                <a:cs typeface="Calibri" panose="020F0502020204030204" pitchFamily="34" charset="0"/>
              </a:rPr>
              <a:t>50ml.</a:t>
            </a:r>
            <a:endParaRPr lang="en-US" altLang="en-US" sz="3600" dirty="0">
              <a:solidFill>
                <a:srgbClr val="FF0000"/>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Đủ thời gian lưu mẫu là 24 giờ.</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Mẫu lưu bảo quản ở ngăn mát tủ lạnh (</a:t>
            </a:r>
            <a:r>
              <a:rPr lang="vi-VN" altLang="en-US" sz="3600" dirty="0">
                <a:solidFill>
                  <a:srgbClr val="FF0000"/>
                </a:solidFill>
                <a:latin typeface="Tahoma" panose="020B0604030504040204" pitchFamily="34" charset="0"/>
                <a:cs typeface="Calibri" panose="020F0502020204030204" pitchFamily="34" charset="0"/>
              </a:rPr>
              <a:t>0"C đến 5"C</a:t>
            </a:r>
            <a:r>
              <a:rPr lang="vi-VN" altLang="en-US" sz="3600" dirty="0">
                <a:solidFill>
                  <a:srgbClr val="203864"/>
                </a:solidFill>
                <a:latin typeface="Tahoma" panose="020B0604030504040204" pitchFamily="34" charset="0"/>
                <a:cs typeface="Calibri" panose="020F0502020204030204" pitchFamily="34" charset="0"/>
              </a:rPr>
              <a:t>).</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=&gt; </a:t>
            </a:r>
            <a:r>
              <a:rPr lang="vi-VN" altLang="en-US" sz="3600" b="1" dirty="0">
                <a:solidFill>
                  <a:srgbClr val="FF0000"/>
                </a:solidFill>
                <a:latin typeface="Tahoma" panose="020B0604030504040204" pitchFamily="34" charset="0"/>
                <a:cs typeface="Calibri" panose="020F0502020204030204" pitchFamily="34" charset="0"/>
              </a:rPr>
              <a:t>Lưu ý:</a:t>
            </a:r>
            <a:r>
              <a:rPr lang="vi-VN" altLang="en-US" sz="3600" dirty="0">
                <a:solidFill>
                  <a:srgbClr val="203864"/>
                </a:solidFill>
                <a:latin typeface="Tahoma" panose="020B0604030504040204" pitchFamily="34" charset="0"/>
                <a:cs typeface="Calibri" panose="020F0502020204030204" pitchFamily="34" charset="0"/>
              </a:rPr>
              <a:t>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Người lưu mẫu cần ghi đầy đủ ngày, giờ, tên người lấy mẫu thức ăn và niêm phong.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Các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bước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lưu</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mẫu</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phải</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có</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ký</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tên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đúng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thành</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phần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gồm</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nhân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viên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nấu</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ăn</a:t>
            </a:r>
            <a:r>
              <a:rPr lang="en-US" altLang="en-US" sz="3600" dirty="0">
                <a:solidFill>
                  <a:srgbClr val="203864"/>
                </a:solidFill>
                <a:latin typeface="Tahoma" panose="020B0604030504040204" pitchFamily="34" charset="0"/>
                <a:cs typeface="Calibri" panose="020F0502020204030204" pitchFamily="34" charset="0"/>
              </a:rPr>
              <a:t> + </a:t>
            </a:r>
            <a:r>
              <a:rPr lang="en-US" altLang="en-US" sz="3600" dirty="0" err="1">
                <a:solidFill>
                  <a:srgbClr val="203864"/>
                </a:solidFill>
                <a:latin typeface="Tahoma" panose="020B0604030504040204" pitchFamily="34" charset="0"/>
                <a:cs typeface="Calibri" panose="020F0502020204030204" pitchFamily="34" charset="0"/>
              </a:rPr>
              <a:t>đại</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diện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Lãnh</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đạo</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nhà</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trường</a:t>
            </a:r>
            <a:r>
              <a:rPr lang="en-US" altLang="en-US" sz="3600" dirty="0">
                <a:solidFill>
                  <a:srgbClr val="203864"/>
                </a:solidFill>
                <a:latin typeface="Tahoma" panose="020B0604030504040204" pitchFamily="34" charset="0"/>
                <a:cs typeface="Calibri" panose="020F0502020204030204" pitchFamily="34" charset="0"/>
              </a:rPr>
              <a:t> + </a:t>
            </a:r>
            <a:r>
              <a:rPr lang="en-US" altLang="en-US" sz="3600" dirty="0" err="1">
                <a:solidFill>
                  <a:srgbClr val="203864"/>
                </a:solidFill>
                <a:latin typeface="Tahoma" panose="020B0604030504040204" pitchFamily="34" charset="0"/>
                <a:cs typeface="Calibri" panose="020F0502020204030204" pitchFamily="34" charset="0"/>
              </a:rPr>
              <a:t>nhân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viên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a:solidFill>
                  <a:srgbClr val="203864"/>
                </a:solidFill>
                <a:latin typeface="Tahoma" panose="020B0604030504040204" pitchFamily="34" charset="0"/>
                <a:cs typeface="Calibri" panose="020F0502020204030204" pitchFamily="34" charset="0"/>
              </a:rPr>
              <a:t>y tế (nếu có)).</a:t>
            </a:r>
            <a:endParaRPr lang="en-US" altLang="en-US" sz="3600" dirty="0">
              <a:solidFill>
                <a:srgbClr val="203864"/>
              </a:solidFill>
              <a:latin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77429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a:extLst>
              <a:ext uri="{FF2B5EF4-FFF2-40B4-BE49-F238E27FC236}">
                <a16:creationId xmlns:a16="http://schemas.microsoft.com/office/drawing/2014/main" id="{2468787A-3A8A-1598-C7D8-3AD35086C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16"/>
          <a:stretch>
            <a:fillRect/>
          </a:stretch>
        </p:blipFill>
        <p:spPr bwMode="auto">
          <a:xfrm>
            <a:off x="2895600" y="1790700"/>
            <a:ext cx="13261181"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a:extLst>
              <a:ext uri="{FF2B5EF4-FFF2-40B4-BE49-F238E27FC236}">
                <a16:creationId xmlns:a16="http://schemas.microsoft.com/office/drawing/2014/main" id="{6A00C2BE-6DBA-A182-D0BB-F85839B88E02}"/>
              </a:ext>
            </a:extLst>
          </p:cNvPr>
          <p:cNvSpPr>
            <a:spLocks noChangeArrowheads="1"/>
          </p:cNvSpPr>
          <p:nvPr/>
        </p:nvSpPr>
        <p:spPr bwMode="auto">
          <a:xfrm>
            <a:off x="2209800" y="1085850"/>
            <a:ext cx="13716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lnSpc>
                <a:spcPct val="114000"/>
              </a:lnSpc>
              <a:defRPr/>
            </a:pPr>
            <a:r>
              <a:rPr lang="en-US" sz="6000" b="1" dirty="0">
                <a:solidFill>
                  <a:srgbClr val="FF0000"/>
                </a:solidFill>
                <a:cs typeface="Arial" pitchFamily="34" charset="0"/>
              </a:rPr>
              <a:t>I. </a:t>
            </a:r>
            <a:r>
              <a:rPr lang="en-US" sz="6000" b="1" dirty="0">
                <a:solidFill>
                  <a:srgbClr val="FF0000"/>
                </a:solidFill>
                <a:latin typeface="Arial" pitchFamily="34" charset="0"/>
                <a:cs typeface="Arial" pitchFamily="34" charset="0"/>
              </a:rPr>
              <a:t>TỔ CHỨC BẾP ĂN BÁN TRÚ TRONG TRƯỜNG MẦM NON </a:t>
            </a:r>
          </a:p>
        </p:txBody>
      </p:sp>
    </p:spTree>
    <p:extLst>
      <p:ext uri="{BB962C8B-B14F-4D97-AF65-F5344CB8AC3E}">
        <p14:creationId xmlns:p14="http://schemas.microsoft.com/office/powerpoint/2010/main" val="2298482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1162877" y="904196"/>
            <a:ext cx="16002000" cy="10215563"/>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Để có nguồn thực phẩm đ</a:t>
            </a:r>
            <a:r>
              <a:rPr lang="en-US" altLang="en-US" sz="3600" dirty="0">
                <a:solidFill>
                  <a:srgbClr val="203864"/>
                </a:solidFill>
                <a:latin typeface="Tahoma" panose="020B0604030504040204" pitchFamily="34" charset="0"/>
                <a:cs typeface="Calibri" panose="020F0502020204030204" pitchFamily="34" charset="0"/>
              </a:rPr>
              <a:t>ả</a:t>
            </a:r>
            <a:r>
              <a:rPr lang="vi-VN" altLang="en-US" sz="3600" dirty="0">
                <a:solidFill>
                  <a:srgbClr val="203864"/>
                </a:solidFill>
                <a:latin typeface="Tahoma" panose="020B0604030504040204" pitchFamily="34" charset="0"/>
                <a:cs typeface="Calibri" panose="020F0502020204030204" pitchFamily="34" charset="0"/>
              </a:rPr>
              <a:t>m bảo chất lượng và </a:t>
            </a:r>
            <a:r>
              <a:rPr lang="vi-VN" altLang="en-US" sz="3600">
                <a:solidFill>
                  <a:srgbClr val="203864"/>
                </a:solidFill>
                <a:latin typeface="Tahoma" panose="020B0604030504040204" pitchFamily="34" charset="0"/>
                <a:cs typeface="Calibri" panose="020F0502020204030204" pitchFamily="34" charset="0"/>
              </a:rPr>
              <a:t>an toàn</a:t>
            </a:r>
            <a:r>
              <a:rPr lang="en-US" altLang="en-US" sz="3600">
                <a:solidFill>
                  <a:srgbClr val="203864"/>
                </a:solidFill>
                <a:latin typeface="Tahoma" panose="020B0604030504040204" pitchFamily="34" charset="0"/>
                <a:cs typeface="Calibri" panose="020F0502020204030204" pitchFamily="34" charset="0"/>
              </a:rPr>
              <a:t>, các</a:t>
            </a:r>
            <a:r>
              <a:rPr lang="vi-VN" altLang="en-US" sz="360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cơ</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sở</a:t>
            </a:r>
            <a:r>
              <a:rPr lang="en-US" altLang="en-US" sz="3600" dirty="0">
                <a:solidFill>
                  <a:srgbClr val="203864"/>
                </a:solidFill>
                <a:latin typeface="Tahoma" panose="020B0604030504040204" pitchFamily="34" charset="0"/>
                <a:cs typeface="Calibri" panose="020F0502020204030204" pitchFamily="34" charset="0"/>
              </a:rPr>
              <a:t> GDMN </a:t>
            </a:r>
            <a:r>
              <a:rPr lang="vi-VN" altLang="en-US" sz="3600" dirty="0">
                <a:solidFill>
                  <a:srgbClr val="203864"/>
                </a:solidFill>
                <a:latin typeface="Tahoma" panose="020B0604030504040204" pitchFamily="34" charset="0"/>
                <a:cs typeface="Calibri" panose="020F0502020204030204" pitchFamily="34" charset="0"/>
              </a:rPr>
              <a:t>phải có hợp đồng cung cấp thực phẩm với các cá nhân hoặc cơ sở có độ tin cậy</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có tính pháp lí</a:t>
            </a:r>
            <a:r>
              <a:rPr lang="en-US" altLang="en-US" sz="3600" dirty="0">
                <a:solidFill>
                  <a:srgbClr val="203864"/>
                </a:solidFill>
                <a:latin typeface="Tahoma" panose="020B0604030504040204" pitchFamily="34" charset="0"/>
                <a:cs typeface="Calibri" panose="020F0502020204030204" pitchFamily="34" charset="0"/>
              </a:rPr>
              <a:t>, đ</a:t>
            </a:r>
            <a:r>
              <a:rPr lang="vi-VN" altLang="en-US" sz="3600" dirty="0">
                <a:solidFill>
                  <a:srgbClr val="203864"/>
                </a:solidFill>
                <a:latin typeface="Tahoma" panose="020B0604030504040204" pitchFamily="34" charset="0"/>
                <a:cs typeface="Calibri" panose="020F0502020204030204" pitchFamily="34" charset="0"/>
              </a:rPr>
              <a:t>ảm bảo giá cả hợp lí, ổn định.</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Công</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khai</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với</a:t>
            </a:r>
            <a:r>
              <a:rPr lang="en-US" altLang="en-US" sz="3600" dirty="0">
                <a:solidFill>
                  <a:srgbClr val="FF0000"/>
                </a:solidFill>
                <a:latin typeface="Tahoma" panose="020B0604030504040204" pitchFamily="34" charset="0"/>
                <a:cs typeface="Calibri" panose="020F0502020204030204" pitchFamily="34" charset="0"/>
              </a:rPr>
              <a:t> </a:t>
            </a: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cha </a:t>
            </a:r>
            <a:r>
              <a:rPr lang="en-US" sz="3600" dirty="0" err="1">
                <a:solidFill>
                  <a:srgbClr val="FF0000"/>
                </a:solidFill>
                <a:latin typeface="Tahoma" panose="020B0604030504040204" pitchFamily="34" charset="0"/>
                <a:ea typeface="Tahoma" panose="020B0604030504040204" pitchFamily="34" charset="0"/>
                <a:cs typeface="Tahoma" panose="020B0604030504040204" pitchFamily="34" charset="0"/>
              </a:rPr>
              <a:t>mẹ</a:t>
            </a: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FF0000"/>
                </a:solidFill>
                <a:latin typeface="Tahoma" panose="020B0604030504040204" pitchFamily="34" charset="0"/>
                <a:ea typeface="Tahoma" panose="020B0604030504040204" pitchFamily="34" charset="0"/>
                <a:cs typeface="Tahoma" panose="020B0604030504040204" pitchFamily="34" charset="0"/>
              </a:rPr>
              <a:t>trẻ</a:t>
            </a:r>
            <a:r>
              <a:rPr lang="en-US" sz="36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danh</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sách</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các</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đối</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tác</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cung</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cấp</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err="1">
                <a:solidFill>
                  <a:srgbClr val="FF0000"/>
                </a:solidFill>
                <a:latin typeface="Tahoma" panose="020B0604030504040204" pitchFamily="34" charset="0"/>
                <a:cs typeface="Calibri" panose="020F0502020204030204" pitchFamily="34" charset="0"/>
              </a:rPr>
              <a:t>thực</a:t>
            </a:r>
            <a:r>
              <a:rPr lang="en-US" altLang="en-US" sz="3600">
                <a:solidFill>
                  <a:srgbClr val="FF0000"/>
                </a:solidFill>
                <a:latin typeface="Tahoma" panose="020B0604030504040204" pitchFamily="34" charset="0"/>
                <a:cs typeface="Calibri" panose="020F0502020204030204" pitchFamily="34" charset="0"/>
              </a:rPr>
              <a:t> phẩm tại bản tin của nhà trường.</a:t>
            </a:r>
            <a:endParaRPr lang="en-US" altLang="en-US" sz="3600" dirty="0">
              <a:solidFill>
                <a:srgbClr val="FF0000"/>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a:solidFill>
                  <a:srgbClr val="203864"/>
                </a:solidFill>
                <a:latin typeface="Tahoma" panose="020B0604030504040204" pitchFamily="34" charset="0"/>
                <a:cs typeface="Calibri" panose="020F0502020204030204" pitchFamily="34" charset="0"/>
              </a:rPr>
              <a:t>- </a:t>
            </a:r>
            <a:r>
              <a:rPr lang="vi-VN" altLang="en-US" sz="3600">
                <a:solidFill>
                  <a:srgbClr val="203864"/>
                </a:solidFill>
                <a:latin typeface="Tahoma" panose="020B0604030504040204" pitchFamily="34" charset="0"/>
                <a:cs typeface="Calibri" panose="020F0502020204030204" pitchFamily="34" charset="0"/>
              </a:rPr>
              <a:t>Khi </a:t>
            </a:r>
            <a:r>
              <a:rPr lang="vi-VN" altLang="en-US" sz="3600" dirty="0">
                <a:solidFill>
                  <a:srgbClr val="203864"/>
                </a:solidFill>
                <a:latin typeface="Tahoma" panose="020B0604030504040204" pitchFamily="34" charset="0"/>
                <a:cs typeface="Calibri" panose="020F0502020204030204" pitchFamily="34" charset="0"/>
              </a:rPr>
              <a:t>giao nhận thực phẩm hằng ngày, phải có sổ ghi chép về tình trạng thực phẩm (chất lượng, số lượng).</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Tham</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gia</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tiếp</a:t>
            </a:r>
            <a:r>
              <a:rPr lang="en-US" altLang="en-US" sz="3600" dirty="0">
                <a:solidFill>
                  <a:srgbClr val="FF0000"/>
                </a:solidFill>
                <a:latin typeface="Tahoma" panose="020B0604030504040204" pitchFamily="34" charset="0"/>
                <a:cs typeface="Calibri" panose="020F0502020204030204" pitchFamily="34" charset="0"/>
              </a:rPr>
              <a:t> </a:t>
            </a:r>
            <a:r>
              <a:rPr lang="vi-VN" altLang="en-US" sz="3600" dirty="0">
                <a:solidFill>
                  <a:srgbClr val="FF0000"/>
                </a:solidFill>
                <a:latin typeface="Tahoma" panose="020B0604030504040204" pitchFamily="34" charset="0"/>
                <a:cs typeface="Calibri" panose="020F0502020204030204" pitchFamily="34" charset="0"/>
              </a:rPr>
              <a:t>phẩm</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gồm</a:t>
            </a:r>
            <a:r>
              <a:rPr lang="en-US" altLang="en-US" sz="3600" dirty="0">
                <a:solidFill>
                  <a:srgbClr val="FF0000"/>
                </a:solidFill>
                <a:latin typeface="Tahoma" panose="020B0604030504040204" pitchFamily="34" charset="0"/>
                <a:cs typeface="Calibri" panose="020F0502020204030204" pitchFamily="34" charset="0"/>
              </a:rPr>
              <a:t> </a:t>
            </a:r>
            <a:r>
              <a:rPr lang="vi-VN" altLang="en-US" sz="3600" dirty="0">
                <a:solidFill>
                  <a:srgbClr val="FF0000"/>
                </a:solidFill>
                <a:latin typeface="Tahoma" panose="020B0604030504040204" pitchFamily="34" charset="0"/>
                <a:cs typeface="Calibri" panose="020F0502020204030204" pitchFamily="34" charset="0"/>
              </a:rPr>
              <a:t>nhân viên </a:t>
            </a:r>
            <a:r>
              <a:rPr lang="en-US" altLang="en-US" sz="3600" dirty="0" err="1">
                <a:solidFill>
                  <a:srgbClr val="FF0000"/>
                </a:solidFill>
                <a:latin typeface="Tahoma" panose="020B0604030504040204" pitchFamily="34" charset="0"/>
                <a:cs typeface="Calibri" panose="020F0502020204030204" pitchFamily="34" charset="0"/>
              </a:rPr>
              <a:t>nấu</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ăn</a:t>
            </a:r>
            <a:r>
              <a:rPr lang="vi-VN" altLang="en-US" sz="3600" dirty="0">
                <a:solidFill>
                  <a:srgbClr val="FF0000"/>
                </a:solidFill>
                <a:latin typeface="Tahoma" panose="020B0604030504040204" pitchFamily="34" charset="0"/>
                <a:cs typeface="Calibri" panose="020F0502020204030204" pitchFamily="34" charset="0"/>
              </a:rPr>
              <a:t>, đại diện </a:t>
            </a:r>
            <a:r>
              <a:rPr lang="en-US" altLang="en-US" sz="3600" dirty="0" err="1">
                <a:solidFill>
                  <a:srgbClr val="FF0000"/>
                </a:solidFill>
                <a:latin typeface="Tahoma" panose="020B0604030504040204" pitchFamily="34" charset="0"/>
                <a:cs typeface="Calibri" panose="020F0502020204030204" pitchFamily="34" charset="0"/>
              </a:rPr>
              <a:t>Lãnh</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đạo</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nhà</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trường</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nhân</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viên</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kế</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toán</a:t>
            </a:r>
            <a:r>
              <a:rPr lang="en-US" altLang="en-US" sz="3600" dirty="0">
                <a:solidFill>
                  <a:srgbClr val="FF0000"/>
                </a:solidFill>
                <a:latin typeface="Tahoma" panose="020B0604030504040204" pitchFamily="34" charset="0"/>
                <a:cs typeface="Calibri" panose="020F0502020204030204" pitchFamily="34" charset="0"/>
              </a:rPr>
              <a:t>/</a:t>
            </a:r>
            <a:r>
              <a:rPr lang="en-US" altLang="en-US" sz="3600" dirty="0" err="1">
                <a:solidFill>
                  <a:srgbClr val="FF0000"/>
                </a:solidFill>
                <a:latin typeface="Tahoma" panose="020B0604030504040204" pitchFamily="34" charset="0"/>
                <a:cs typeface="Calibri" panose="020F0502020204030204" pitchFamily="34" charset="0"/>
              </a:rPr>
              <a:t>nhân</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viên</a:t>
            </a:r>
            <a:r>
              <a:rPr lang="en-US" altLang="en-US" sz="3600" dirty="0">
                <a:solidFill>
                  <a:srgbClr val="FF0000"/>
                </a:solidFill>
                <a:latin typeface="Tahoma" panose="020B0604030504040204" pitchFamily="34" charset="0"/>
                <a:cs typeface="Calibri" panose="020F0502020204030204" pitchFamily="34" charset="0"/>
              </a:rPr>
              <a:t> y </a:t>
            </a:r>
            <a:r>
              <a:rPr lang="en-US" altLang="en-US" sz="3600" dirty="0" err="1">
                <a:solidFill>
                  <a:srgbClr val="FF0000"/>
                </a:solidFill>
                <a:latin typeface="Tahoma" panose="020B0604030504040204" pitchFamily="34" charset="0"/>
                <a:cs typeface="Calibri" panose="020F0502020204030204" pitchFamily="34" charset="0"/>
              </a:rPr>
              <a:t>tế</a:t>
            </a:r>
            <a:r>
              <a:rPr lang="en-US" altLang="en-US" sz="3600" dirty="0">
                <a:solidFill>
                  <a:srgbClr val="FF0000"/>
                </a:solidFill>
                <a:latin typeface="Tahoma" panose="020B0604030504040204" pitchFamily="34" charset="0"/>
                <a:cs typeface="Calibri" panose="020F0502020204030204" pitchFamily="34" charset="0"/>
              </a:rPr>
              <a:t> </a:t>
            </a:r>
            <a:r>
              <a:rPr lang="vi-VN" altLang="en-US" sz="3600" dirty="0">
                <a:solidFill>
                  <a:srgbClr val="FF0000"/>
                </a:solidFill>
                <a:latin typeface="Tahoma" panose="020B0604030504040204" pitchFamily="34" charset="0"/>
                <a:cs typeface="Calibri" panose="020F0502020204030204" pitchFamily="34" charset="0"/>
              </a:rPr>
              <a:t>của </a:t>
            </a:r>
            <a:r>
              <a:rPr lang="vi-VN" altLang="en-US" sz="3600">
                <a:solidFill>
                  <a:srgbClr val="FF0000"/>
                </a:solidFill>
                <a:latin typeface="Tahoma" panose="020B0604030504040204" pitchFamily="34" charset="0"/>
                <a:cs typeface="Calibri" panose="020F0502020204030204" pitchFamily="34" charset="0"/>
              </a:rPr>
              <a:t>trường</a:t>
            </a:r>
            <a:r>
              <a:rPr lang="en-US" altLang="en-US" sz="3600">
                <a:solidFill>
                  <a:srgbClr val="203864"/>
                </a:solidFill>
                <a:latin typeface="Tahoma" panose="020B0604030504040204" pitchFamily="34" charset="0"/>
                <a:cs typeface="Calibri" panose="020F0502020204030204" pitchFamily="34" charset="0"/>
              </a:rPr>
              <a:t>. Tiếp phẩm thực phẩm khô, sạch trước; Thực phẩm ướt, chưa sạch sau.</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endParaRPr lang="en-US" altLang="en-US" sz="3600" dirty="0">
              <a:solidFill>
                <a:srgbClr val="203864"/>
              </a:solidFill>
              <a:latin typeface="Tahoma" panose="020B060403050404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119AC4C-2BB1-03E4-782D-89A17AE7C314}"/>
              </a:ext>
            </a:extLst>
          </p:cNvPr>
          <p:cNvSpPr txBox="1"/>
          <p:nvPr/>
        </p:nvSpPr>
        <p:spPr>
          <a:xfrm>
            <a:off x="1113182" y="571500"/>
            <a:ext cx="16031817" cy="71508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algn="ctr" defTabSz="3867150" fontAlgn="base">
              <a:lnSpc>
                <a:spcPct val="90000"/>
              </a:lnSpc>
              <a:buClr>
                <a:srgbClr val="E5AD0E"/>
              </a:buClr>
              <a:buSzPct val="95000"/>
              <a:defRPr/>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6.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Nguồn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cung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cấp</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98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914399" y="2019300"/>
            <a:ext cx="16459200" cy="7457361"/>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lnSpc>
                <a:spcPct val="150000"/>
              </a:lnSpc>
              <a:defRPr/>
            </a:pPr>
            <a:r>
              <a:rPr lang="en-US" altLang="en-US" sz="3600" b="1" dirty="0">
                <a:solidFill>
                  <a:srgbClr val="00B0F0"/>
                </a:solidFill>
                <a:latin typeface="Tahoma" panose="020B0604030504040204" pitchFamily="34" charset="0"/>
                <a:cs typeface="Calibri" panose="020F0502020204030204" pitchFamily="34" charset="0"/>
              </a:rPr>
              <a:t>7.1. </a:t>
            </a:r>
            <a:r>
              <a:rPr lang="en-US" altLang="en-US" sz="3600" b="1" dirty="0" err="1">
                <a:solidFill>
                  <a:srgbClr val="00B0F0"/>
                </a:solidFill>
                <a:latin typeface="Tahoma" panose="020B0604030504040204" pitchFamily="34" charset="0"/>
                <a:cs typeface="Calibri" panose="020F0502020204030204" pitchFamily="34" charset="0"/>
              </a:rPr>
              <a:t>Sơ</a:t>
            </a:r>
            <a:r>
              <a:rPr lang="en-US" altLang="en-US" sz="3600" b="1" dirty="0">
                <a:solidFill>
                  <a:srgbClr val="00B0F0"/>
                </a:solidFill>
                <a:latin typeface="Tahoma" panose="020B0604030504040204" pitchFamily="34" charset="0"/>
                <a:cs typeface="Calibri" panose="020F0502020204030204" pitchFamily="34" charset="0"/>
              </a:rPr>
              <a:t> </a:t>
            </a:r>
            <a:r>
              <a:rPr lang="en-US" altLang="en-US" sz="3600" b="1" dirty="0" err="1">
                <a:solidFill>
                  <a:srgbClr val="00B0F0"/>
                </a:solidFill>
                <a:latin typeface="Tahoma" panose="020B0604030504040204" pitchFamily="34" charset="0"/>
                <a:cs typeface="Calibri" panose="020F0502020204030204" pitchFamily="34" charset="0"/>
              </a:rPr>
              <a:t>chế</a:t>
            </a:r>
            <a:r>
              <a:rPr lang="en-US" altLang="en-US" sz="3600" b="1" dirty="0">
                <a:solidFill>
                  <a:srgbClr val="00B0F0"/>
                </a:solidFill>
                <a:latin typeface="Tahoma" panose="020B0604030504040204" pitchFamily="34" charset="0"/>
                <a:cs typeface="Calibri" panose="020F0502020204030204" pitchFamily="34" charset="0"/>
              </a:rPr>
              <a:t> </a:t>
            </a:r>
            <a:r>
              <a:rPr lang="en-US" altLang="en-US" sz="3600" b="1" dirty="0" err="1">
                <a:solidFill>
                  <a:srgbClr val="00B0F0"/>
                </a:solidFill>
                <a:latin typeface="Tahoma" panose="020B0604030504040204" pitchFamily="34" charset="0"/>
                <a:cs typeface="Calibri" panose="020F0502020204030204" pitchFamily="34" charset="0"/>
              </a:rPr>
              <a:t>thực</a:t>
            </a:r>
            <a:r>
              <a:rPr lang="en-US" altLang="en-US" sz="3600" b="1" dirty="0">
                <a:solidFill>
                  <a:srgbClr val="00B0F0"/>
                </a:solidFill>
                <a:latin typeface="Tahoma" panose="020B0604030504040204" pitchFamily="34" charset="0"/>
                <a:cs typeface="Calibri" panose="020F0502020204030204" pitchFamily="34" charset="0"/>
              </a:rPr>
              <a:t> </a:t>
            </a:r>
            <a:r>
              <a:rPr lang="en-US" altLang="en-US" sz="3600" b="1" dirty="0" err="1">
                <a:solidFill>
                  <a:srgbClr val="00B0F0"/>
                </a:solidFill>
                <a:latin typeface="Tahoma" panose="020B0604030504040204" pitchFamily="34" charset="0"/>
                <a:cs typeface="Calibri" panose="020F0502020204030204" pitchFamily="34" charset="0"/>
              </a:rPr>
              <a:t>phẩm</a:t>
            </a:r>
            <a:endParaRPr lang="en-US" altLang="en-US" sz="3600" b="1" dirty="0">
              <a:solidFill>
                <a:srgbClr val="00B0F0"/>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Sơ</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chế</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cẩn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thận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thực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phẩm</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sống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Để</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trên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bàn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không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để</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thực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phẩm</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tiếp</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err="1">
                <a:solidFill>
                  <a:srgbClr val="203864"/>
                </a:solidFill>
                <a:latin typeface="Tahoma" panose="020B0604030504040204" pitchFamily="34" charset="0"/>
                <a:cs typeface="Calibri" panose="020F0502020204030204" pitchFamily="34" charset="0"/>
              </a:rPr>
              <a:t>xúc</a:t>
            </a:r>
            <a:r>
              <a:rPr lang="en-US" altLang="en-US" sz="3600">
                <a:solidFill>
                  <a:srgbClr val="203864"/>
                </a:solidFill>
                <a:latin typeface="Tahoma" panose="020B0604030504040204" pitchFamily="34" charset="0"/>
                <a:cs typeface="Calibri" panose="020F0502020204030204" pitchFamily="34" charset="0"/>
              </a:rPr>
              <a:t> đất.</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Để</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riêng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thực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phẩm</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sống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và</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chín</a:t>
            </a:r>
            <a:r>
              <a:rPr lang="en-US" altLang="en-US" sz="3600" dirty="0">
                <a:solidFill>
                  <a:srgbClr val="203864"/>
                </a:solidFill>
                <a:latin typeface="Tahoma" panose="020B0604030504040204" pitchFamily="34" charset="0"/>
                <a:cs typeface="Calibri" panose="020F0502020204030204" pitchFamily="34" charset="0"/>
              </a:rPr>
              <a:t>: </a:t>
            </a: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Không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để</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lẫn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thịt</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hải</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sản</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sống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với</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các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loại</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thực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phẩm</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khác</a:t>
            </a:r>
            <a:r>
              <a:rPr lang="en-US" altLang="en-US" sz="36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Các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dụng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cụ</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như</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dao</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kéo</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thớt</a:t>
            </a:r>
            <a:r>
              <a:rPr lang="en-US" altLang="en-US" sz="3600" dirty="0">
                <a:solidFill>
                  <a:srgbClr val="203864"/>
                </a:solidFill>
                <a:latin typeface="Tahoma" panose="020B0604030504040204" pitchFamily="34" charset="0"/>
                <a:cs typeface="Calibri" panose="020F0502020204030204" pitchFamily="34" charset="0"/>
              </a:rPr>
              <a:t>…</a:t>
            </a:r>
            <a:r>
              <a:rPr lang="en-US" altLang="en-US" sz="3600" dirty="0" err="1">
                <a:solidFill>
                  <a:srgbClr val="203864"/>
                </a:solidFill>
                <a:latin typeface="Tahoma" panose="020B0604030504040204" pitchFamily="34" charset="0"/>
                <a:cs typeface="Calibri" panose="020F0502020204030204" pitchFamily="34" charset="0"/>
              </a:rPr>
              <a:t>phải</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sử</a:t>
            </a:r>
            <a:r>
              <a:rPr lang="en-US" altLang="en-US" sz="3600" dirty="0">
                <a:solidFill>
                  <a:srgbClr val="203864"/>
                </a:solidFill>
                <a:latin typeface="Tahoma" panose="020B0604030504040204" pitchFamily="34" charset="0"/>
                <a:cs typeface="Calibri" panose="020F0502020204030204" pitchFamily="34" charset="0"/>
              </a:rPr>
              <a:t> dung </a:t>
            </a:r>
            <a:r>
              <a:rPr lang="en-US" altLang="en-US" sz="3600" dirty="0" err="1">
                <a:solidFill>
                  <a:srgbClr val="203864"/>
                </a:solidFill>
                <a:latin typeface="Tahoma" panose="020B0604030504040204" pitchFamily="34" charset="0"/>
                <a:cs typeface="Calibri" panose="020F0502020204030204" pitchFamily="34" charset="0"/>
              </a:rPr>
              <a:t>riêng</a:t>
            </a:r>
            <a:r>
              <a:rPr lang="en-US" altLang="en-US" sz="36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Đựng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thực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phẩm</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trong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các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dụng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cụ</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có</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nắp</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đậy</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để</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tránh</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tiếp</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xúc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giữa</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thực</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phẩm</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sống</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và</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chín</a:t>
            </a:r>
            <a:r>
              <a:rPr lang="en-US" altLang="en-US" sz="3600" dirty="0">
                <a:solidFill>
                  <a:srgbClr val="203864"/>
                </a:solidFill>
                <a:latin typeface="Tahoma" panose="020B060403050404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C34266B4-E4FA-E838-7EBA-3D4CE8860001}"/>
              </a:ext>
            </a:extLst>
          </p:cNvPr>
          <p:cNvSpPr txBox="1"/>
          <p:nvPr/>
        </p:nvSpPr>
        <p:spPr>
          <a:xfrm>
            <a:off x="914399" y="723900"/>
            <a:ext cx="16436009" cy="71508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algn="ctr" defTabSz="3867150" fontAlgn="base">
              <a:lnSpc>
                <a:spcPct val="90000"/>
              </a:lnSpc>
              <a:buClr>
                <a:srgbClr val="E5AD0E"/>
              </a:buClr>
              <a:buSzPct val="95000"/>
              <a:defRPr/>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7.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lưu</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ý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sơ</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2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1066800" y="557918"/>
            <a:ext cx="16687800" cy="9171163"/>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defTabSz="1371600" fontAlgn="base">
              <a:lnSpc>
                <a:spcPct val="100000"/>
              </a:lnSpc>
              <a:spcBef>
                <a:spcPct val="0"/>
              </a:spcBef>
              <a:spcAft>
                <a:spcPct val="0"/>
              </a:spcAft>
              <a:buNone/>
            </a:pPr>
            <a:r>
              <a:rPr lang="en-US" altLang="en-US" sz="3600" b="1" dirty="0">
                <a:solidFill>
                  <a:srgbClr val="00B0F0"/>
                </a:solidFill>
                <a:latin typeface="Tahoma" panose="020B0604030504040204" pitchFamily="34" charset="0"/>
                <a:cs typeface="Tahoma" panose="020B0604030504040204" pitchFamily="34" charset="0"/>
              </a:rPr>
              <a:t>7.2. </a:t>
            </a:r>
            <a:r>
              <a:rPr lang="en-US" altLang="en-US" sz="3600" b="1" dirty="0" err="1">
                <a:solidFill>
                  <a:srgbClr val="00B0F0"/>
                </a:solidFill>
                <a:latin typeface="Tahoma" panose="020B0604030504040204" pitchFamily="34" charset="0"/>
                <a:cs typeface="Tahoma" panose="020B0604030504040204" pitchFamily="34" charset="0"/>
              </a:rPr>
              <a:t>Chế</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biến</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món</a:t>
            </a:r>
            <a:r>
              <a:rPr lang="en-US" altLang="en-US" sz="3600" b="1" dirty="0">
                <a:solidFill>
                  <a:srgbClr val="00B0F0"/>
                </a:solidFill>
                <a:latin typeface="Tahoma" panose="020B0604030504040204" pitchFamily="34" charset="0"/>
                <a:cs typeface="Tahoma" panose="020B0604030504040204" pitchFamily="34" charset="0"/>
              </a:rPr>
              <a:t> </a:t>
            </a:r>
            <a:r>
              <a:rPr lang="en-US" altLang="en-US" sz="3600" b="1" dirty="0" err="1">
                <a:solidFill>
                  <a:srgbClr val="00B0F0"/>
                </a:solidFill>
                <a:latin typeface="Tahoma" panose="020B0604030504040204" pitchFamily="34" charset="0"/>
                <a:cs typeface="Tahoma" panose="020B0604030504040204" pitchFamily="34" charset="0"/>
              </a:rPr>
              <a:t>ăn</a:t>
            </a:r>
            <a:endParaRPr lang="en-US" altLang="en-US" sz="3600" b="1" dirty="0">
              <a:solidFill>
                <a:srgbClr val="00B0F0"/>
              </a:solidFill>
              <a:latin typeface="Tahoma" panose="020B0604030504040204" pitchFamily="34" charset="0"/>
              <a:cs typeface="Tahoma" panose="020B060403050404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Đối với chế độ ăn bột</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7-8 tháng</a:t>
            </a: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Phù hợp với trẻ mới chuyển tiếp từ bú mẹ sang ăn dặm. Quấy bột với nước </a:t>
            </a:r>
            <a:r>
              <a:rPr lang="vi-VN" altLang="en-US" sz="3600">
                <a:solidFill>
                  <a:srgbClr val="203864"/>
                </a:solidFill>
                <a:latin typeface="Tahoma" panose="020B0604030504040204" pitchFamily="34" charset="0"/>
                <a:cs typeface="Calibri" panose="020F0502020204030204" pitchFamily="34" charset="0"/>
              </a:rPr>
              <a:t>hầm </a:t>
            </a:r>
            <a:r>
              <a:rPr lang="en-US" altLang="en-US" sz="3600">
                <a:solidFill>
                  <a:srgbClr val="203864"/>
                </a:solidFill>
                <a:latin typeface="Tahoma" panose="020B0604030504040204" pitchFamily="34" charset="0"/>
                <a:cs typeface="Calibri" panose="020F0502020204030204" pitchFamily="34" charset="0"/>
              </a:rPr>
              <a:t>từ </a:t>
            </a:r>
            <a:r>
              <a:rPr lang="vi-VN" altLang="en-US" sz="3600">
                <a:solidFill>
                  <a:srgbClr val="203864"/>
                </a:solidFill>
                <a:latin typeface="Tahoma" panose="020B0604030504040204" pitchFamily="34" charset="0"/>
                <a:cs typeface="Calibri" panose="020F0502020204030204" pitchFamily="34" charset="0"/>
              </a:rPr>
              <a:t>các </a:t>
            </a:r>
            <a:r>
              <a:rPr lang="vi-VN" altLang="en-US" sz="3600" dirty="0">
                <a:solidFill>
                  <a:srgbClr val="203864"/>
                </a:solidFill>
                <a:latin typeface="Tahoma" panose="020B0604030504040204" pitchFamily="34" charset="0"/>
                <a:cs typeface="Calibri" panose="020F0502020204030204" pitchFamily="34" charset="0"/>
              </a:rPr>
              <a:t>thực phẩm (rau, thịt) hoặc lòng đỏ trứng gà luộc bóp mịn tơi, bát bột khi nấu xong phải mịn, xúc thành miếng. Bữa phụ của trẻ là sữa, nước quả rồi chuyển dần sang quả chín nghiền mịn.</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Khi trẻ 8-12 tháng: Quấy bột với thực phẩm xay nhỏ mịn, hoặc băm thật nhỏ, nấu chín nhừ. Khi chế biến cần thay đổi món: bột ngọt, bột mặn, súp thịt rau.. để trẻ ăn ngon miệng. Bữa phụ của trẻ ăn bột đặc có thể là sữa, nước quả</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quả chín nghiền hoặc cắt miếng nhỏ.</a:t>
            </a:r>
            <a:endParaRPr lang="en-US" altLang="en-US" sz="3600" dirty="0">
              <a:solidFill>
                <a:srgbClr val="203864"/>
              </a:solidFill>
              <a:latin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74030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1828800" y="1790700"/>
            <a:ext cx="14630400" cy="3779758"/>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lnSpc>
                <a:spcPct val="150000"/>
              </a:lnSpc>
              <a:defRPr/>
            </a:pPr>
            <a:r>
              <a:rPr lang="vi-VN" altLang="en-US" sz="3600" dirty="0">
                <a:solidFill>
                  <a:srgbClr val="203864"/>
                </a:solidFill>
                <a:latin typeface="Tahoma" panose="020B0604030504040204" pitchFamily="34" charset="0"/>
                <a:cs typeface="Calibri" panose="020F0502020204030204" pitchFamily="34" charset="0"/>
              </a:rPr>
              <a:t>- Đối với chế độ ăn cháo </a:t>
            </a:r>
            <a:r>
              <a:rPr lang="vi-VN" altLang="en-US" sz="3600">
                <a:solidFill>
                  <a:srgbClr val="203864"/>
                </a:solidFill>
                <a:latin typeface="Tahoma" panose="020B0604030504040204" pitchFamily="34" charset="0"/>
                <a:cs typeface="Calibri" panose="020F0502020204030204" pitchFamily="34" charset="0"/>
              </a:rPr>
              <a:t>(12-18</a:t>
            </a:r>
            <a:r>
              <a:rPr lang="en-US" altLang="en-US" sz="3600">
                <a:solidFill>
                  <a:srgbClr val="203864"/>
                </a:solidFill>
                <a:latin typeface="Tahoma" panose="020B0604030504040204" pitchFamily="34" charset="0"/>
                <a:cs typeface="Calibri" panose="020F0502020204030204" pitchFamily="34" charset="0"/>
              </a:rPr>
              <a:t> </a:t>
            </a:r>
            <a:r>
              <a:rPr lang="vi-VN" altLang="en-US" sz="3600">
                <a:solidFill>
                  <a:srgbClr val="203864"/>
                </a:solidFill>
                <a:latin typeface="Tahoma" panose="020B0604030504040204" pitchFamily="34" charset="0"/>
                <a:cs typeface="Calibri" panose="020F0502020204030204" pitchFamily="34" charset="0"/>
              </a:rPr>
              <a:t>tháng</a:t>
            </a:r>
            <a:r>
              <a:rPr lang="vi-VN" altLang="en-US" sz="3600" dirty="0">
                <a:solidFill>
                  <a:srgbClr val="203864"/>
                </a:solidFill>
                <a:latin typeface="Tahoma" panose="020B0604030504040204" pitchFamily="34" charset="0"/>
                <a:cs typeface="Calibri" panose="020F0502020204030204" pitchFamily="34" charset="0"/>
              </a:rPr>
              <a:t>): Nấu cháo sánh, nhừ với nhiều loại thực phẩm khác nhau. Cháo nấu cho trẻ mới chuyển từ ăn bột sang ăn cháo nên nghiền qua rá (lưới rây), hoặc xay (bằng cối xay sinh tố), nên </a:t>
            </a:r>
            <a:r>
              <a:rPr lang="en-US" altLang="en-US" sz="3600" dirty="0">
                <a:solidFill>
                  <a:srgbClr val="203864"/>
                </a:solidFill>
                <a:latin typeface="Tahoma" panose="020B0604030504040204" pitchFamily="34" charset="0"/>
                <a:cs typeface="Calibri" panose="020F0502020204030204" pitchFamily="34" charset="0"/>
              </a:rPr>
              <a:t>đ</a:t>
            </a:r>
            <a:r>
              <a:rPr lang="vi-VN" altLang="en-US" sz="3600" dirty="0">
                <a:solidFill>
                  <a:srgbClr val="203864"/>
                </a:solidFill>
                <a:latin typeface="Tahoma" panose="020B0604030504040204" pitchFamily="34" charset="0"/>
                <a:cs typeface="Calibri" panose="020F0502020204030204" pitchFamily="34" charset="0"/>
              </a:rPr>
              <a:t>un sôi lại trước khi cho trẻ ăn.</a:t>
            </a:r>
            <a:endParaRPr lang="en-US" altLang="en-US" sz="3600" dirty="0">
              <a:solidFill>
                <a:srgbClr val="203864"/>
              </a:solidFill>
              <a:latin typeface="Tahoma" panose="020B060403050404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537AC77-8458-E9D6-B4CD-1A12BCFC5946}"/>
              </a:ext>
            </a:extLst>
          </p:cNvPr>
          <p:cNvSpPr txBox="1"/>
          <p:nvPr/>
        </p:nvSpPr>
        <p:spPr>
          <a:xfrm>
            <a:off x="1792357" y="6210300"/>
            <a:ext cx="14630400" cy="2860358"/>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lnSpc>
                <a:spcPct val="150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Đối với ch</a:t>
            </a:r>
            <a:r>
              <a:rPr lang="en-US" altLang="en-US" sz="3600" dirty="0">
                <a:solidFill>
                  <a:srgbClr val="203864"/>
                </a:solidFill>
                <a:latin typeface="Tahoma" panose="020B0604030504040204" pitchFamily="34" charset="0"/>
                <a:cs typeface="Calibri" panose="020F0502020204030204" pitchFamily="34" charset="0"/>
              </a:rPr>
              <a:t>ế</a:t>
            </a:r>
            <a:r>
              <a:rPr lang="vi-VN" altLang="en-US" sz="3600" dirty="0">
                <a:solidFill>
                  <a:srgbClr val="203864"/>
                </a:solidFill>
                <a:latin typeface="Tahoma" panose="020B0604030504040204" pitchFamily="34" charset="0"/>
                <a:cs typeface="Calibri" panose="020F0502020204030204" pitchFamily="34" charset="0"/>
              </a:rPr>
              <a:t> đ</a:t>
            </a:r>
            <a:r>
              <a:rPr lang="en-US" altLang="en-US" sz="3600" dirty="0">
                <a:solidFill>
                  <a:srgbClr val="203864"/>
                </a:solidFill>
                <a:latin typeface="Tahoma" panose="020B0604030504040204" pitchFamily="34" charset="0"/>
                <a:cs typeface="Calibri" panose="020F0502020204030204" pitchFamily="34" charset="0"/>
              </a:rPr>
              <a:t>ộ</a:t>
            </a:r>
            <a:r>
              <a:rPr lang="vi-VN" altLang="en-US" sz="3600" dirty="0">
                <a:solidFill>
                  <a:srgbClr val="203864"/>
                </a:solidFill>
                <a:latin typeface="Tahoma" panose="020B0604030504040204" pitchFamily="34" charset="0"/>
                <a:cs typeface="Calibri" panose="020F0502020204030204" pitchFamily="34" charset="0"/>
              </a:rPr>
              <a:t> ăn cơm nát (18-24 tháng): thực phẩm thái miếng nh</a:t>
            </a:r>
            <a:r>
              <a:rPr lang="en-US" altLang="en-US" sz="3600" dirty="0">
                <a:solidFill>
                  <a:srgbClr val="203864"/>
                </a:solidFill>
                <a:latin typeface="Tahoma" panose="020B0604030504040204" pitchFamily="34" charset="0"/>
                <a:cs typeface="Calibri" panose="020F0502020204030204" pitchFamily="34" charset="0"/>
              </a:rPr>
              <a:t>ỏ, </a:t>
            </a:r>
            <a:r>
              <a:rPr lang="vi-VN" altLang="en-US" sz="3600" dirty="0">
                <a:solidFill>
                  <a:srgbClr val="203864"/>
                </a:solidFill>
                <a:latin typeface="Tahoma" panose="020B0604030504040204" pitchFamily="34" charset="0"/>
                <a:cs typeface="Calibri" panose="020F0502020204030204" pitchFamily="34" charset="0"/>
              </a:rPr>
              <a:t>vừa ăn, </a:t>
            </a:r>
            <a:r>
              <a:rPr lang="en-US" altLang="en-US" sz="3600" dirty="0" err="1">
                <a:solidFill>
                  <a:srgbClr val="203864"/>
                </a:solidFill>
                <a:latin typeface="Tahoma" panose="020B0604030504040204" pitchFamily="34" charset="0"/>
                <a:cs typeface="Calibri" panose="020F0502020204030204" pitchFamily="34" charset="0"/>
              </a:rPr>
              <a:t>cơm</a:t>
            </a:r>
            <a:r>
              <a:rPr lang="vi-VN" altLang="en-US" sz="3600" dirty="0">
                <a:solidFill>
                  <a:srgbClr val="203864"/>
                </a:solidFill>
                <a:latin typeface="Tahoma" panose="020B0604030504040204" pitchFamily="34" charset="0"/>
                <a:cs typeface="Calibri" panose="020F0502020204030204" pitchFamily="34" charset="0"/>
              </a:rPr>
              <a:t> hơi nát, mềm dẻo, thức ăn chín tới, phù hợp với trẻ chuyển </a:t>
            </a:r>
            <a:r>
              <a:rPr lang="vi-VN" altLang="en-US" sz="3600">
                <a:solidFill>
                  <a:srgbClr val="203864"/>
                </a:solidFill>
                <a:latin typeface="Tahoma" panose="020B0604030504040204" pitchFamily="34" charset="0"/>
                <a:cs typeface="Calibri" panose="020F0502020204030204" pitchFamily="34" charset="0"/>
              </a:rPr>
              <a:t>từ </a:t>
            </a:r>
            <a:r>
              <a:rPr lang="en-US" altLang="en-US" sz="3600">
                <a:solidFill>
                  <a:srgbClr val="203864"/>
                </a:solidFill>
                <a:latin typeface="Tahoma" panose="020B0604030504040204" pitchFamily="34" charset="0"/>
                <a:cs typeface="Calibri" panose="020F0502020204030204" pitchFamily="34" charset="0"/>
              </a:rPr>
              <a:t>chế độ </a:t>
            </a:r>
            <a:r>
              <a:rPr lang="vi-VN" altLang="en-US" sz="3600">
                <a:solidFill>
                  <a:srgbClr val="203864"/>
                </a:solidFill>
                <a:latin typeface="Tahoma" panose="020B0604030504040204" pitchFamily="34" charset="0"/>
                <a:cs typeface="Calibri" panose="020F0502020204030204" pitchFamily="34" charset="0"/>
              </a:rPr>
              <a:t>ăn </a:t>
            </a:r>
            <a:r>
              <a:rPr lang="vi-VN" altLang="en-US" sz="3600" dirty="0">
                <a:solidFill>
                  <a:srgbClr val="203864"/>
                </a:solidFill>
                <a:latin typeface="Tahoma" panose="020B0604030504040204" pitchFamily="34" charset="0"/>
                <a:cs typeface="Calibri" panose="020F0502020204030204" pitchFamily="34" charset="0"/>
              </a:rPr>
              <a:t>ch</a:t>
            </a:r>
            <a:r>
              <a:rPr lang="en-US" altLang="en-US" sz="3600" dirty="0">
                <a:solidFill>
                  <a:srgbClr val="203864"/>
                </a:solidFill>
                <a:latin typeface="Tahoma" panose="020B0604030504040204" pitchFamily="34" charset="0"/>
                <a:cs typeface="Calibri" panose="020F0502020204030204" pitchFamily="34" charset="0"/>
              </a:rPr>
              <a:t>á</a:t>
            </a:r>
            <a:r>
              <a:rPr lang="vi-VN" altLang="en-US" sz="3600" dirty="0">
                <a:solidFill>
                  <a:srgbClr val="203864"/>
                </a:solidFill>
                <a:latin typeface="Tahoma" panose="020B0604030504040204" pitchFamily="34" charset="0"/>
                <a:cs typeface="Calibri" panose="020F0502020204030204" pitchFamily="34" charset="0"/>
              </a:rPr>
              <a:t>o sang ăn cơm </a:t>
            </a:r>
            <a:r>
              <a:rPr lang="en-US" altLang="en-US" sz="3600" dirty="0">
                <a:solidFill>
                  <a:srgbClr val="203864"/>
                </a:solidFill>
                <a:latin typeface="Tahoma" panose="020B0604030504040204" pitchFamily="34" charset="0"/>
                <a:cs typeface="Calibri" panose="020F0502020204030204" pitchFamily="34" charset="0"/>
              </a:rPr>
              <a:t>đ</a:t>
            </a:r>
            <a:r>
              <a:rPr lang="vi-VN" altLang="en-US" sz="3600" dirty="0">
                <a:solidFill>
                  <a:srgbClr val="203864"/>
                </a:solidFill>
                <a:latin typeface="Tahoma" panose="020B0604030504040204" pitchFamily="34" charset="0"/>
                <a:cs typeface="Calibri" panose="020F0502020204030204" pitchFamily="34" charset="0"/>
              </a:rPr>
              <a:t>ể cho trẻ tập nhai. </a:t>
            </a:r>
            <a:endParaRPr lang="en-US" altLang="en-US" sz="3600" dirty="0">
              <a:solidFill>
                <a:srgbClr val="203864"/>
              </a:solidFill>
              <a:latin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2734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1447800" y="585302"/>
            <a:ext cx="15392400" cy="9116396"/>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u="sng" dirty="0">
                <a:solidFill>
                  <a:srgbClr val="203864"/>
                </a:solidFill>
                <a:latin typeface="Tahoma" panose="020B0604030504040204" pitchFamily="34" charset="0"/>
                <a:cs typeface="Calibri" panose="020F0502020204030204" pitchFamily="34" charset="0"/>
              </a:rPr>
              <a:t>Đối với chế đ</a:t>
            </a:r>
            <a:r>
              <a:rPr lang="en-US" altLang="en-US" sz="3600" u="sng" dirty="0">
                <a:solidFill>
                  <a:srgbClr val="203864"/>
                </a:solidFill>
                <a:latin typeface="Tahoma" panose="020B0604030504040204" pitchFamily="34" charset="0"/>
                <a:cs typeface="Calibri" panose="020F0502020204030204" pitchFamily="34" charset="0"/>
              </a:rPr>
              <a:t>ộ</a:t>
            </a:r>
            <a:r>
              <a:rPr lang="vi-VN" altLang="en-US" sz="3600" u="sng" dirty="0">
                <a:solidFill>
                  <a:srgbClr val="203864"/>
                </a:solidFill>
                <a:latin typeface="Tahoma" panose="020B0604030504040204" pitchFamily="34" charset="0"/>
                <a:cs typeface="Calibri" panose="020F0502020204030204" pitchFamily="34" charset="0"/>
              </a:rPr>
              <a:t> ăn cơm thường (tr</a:t>
            </a:r>
            <a:r>
              <a:rPr lang="en-US" altLang="en-US" sz="3600" u="sng" dirty="0">
                <a:solidFill>
                  <a:srgbClr val="203864"/>
                </a:solidFill>
                <a:latin typeface="Tahoma" panose="020B0604030504040204" pitchFamily="34" charset="0"/>
                <a:cs typeface="Calibri" panose="020F0502020204030204" pitchFamily="34" charset="0"/>
              </a:rPr>
              <a:t>ẻ</a:t>
            </a:r>
            <a:r>
              <a:rPr lang="vi-VN" altLang="en-US" sz="3600" u="sng" dirty="0">
                <a:solidFill>
                  <a:srgbClr val="203864"/>
                </a:solidFill>
                <a:latin typeface="Tahoma" panose="020B0604030504040204" pitchFamily="34" charset="0"/>
                <a:cs typeface="Calibri" panose="020F0502020204030204" pitchFamily="34" charset="0"/>
              </a:rPr>
              <a:t> 24-36 tháng)</a:t>
            </a:r>
            <a:r>
              <a:rPr lang="vi-VN" altLang="en-US" sz="3600" dirty="0">
                <a:solidFill>
                  <a:srgbClr val="203864"/>
                </a:solidFill>
                <a:latin typeface="Tahoma" panose="020B0604030504040204" pitchFamily="34" charset="0"/>
                <a:cs typeface="Calibri" panose="020F0502020204030204" pitchFamily="34" charset="0"/>
              </a:rPr>
              <a:t>: thực phẩm thái miếng v</a:t>
            </a:r>
            <a:r>
              <a:rPr lang="en-US" altLang="en-US" sz="3600" dirty="0" err="1">
                <a:solidFill>
                  <a:srgbClr val="203864"/>
                </a:solidFill>
                <a:latin typeface="Tahoma" panose="020B0604030504040204" pitchFamily="34" charset="0"/>
                <a:cs typeface="Calibri" panose="020F0502020204030204" pitchFamily="34" charset="0"/>
              </a:rPr>
              <a:t>ừa</a:t>
            </a:r>
            <a:r>
              <a:rPr lang="vi-VN" altLang="en-US" sz="3600" dirty="0">
                <a:solidFill>
                  <a:srgbClr val="203864"/>
                </a:solidFill>
                <a:latin typeface="Tahoma" panose="020B0604030504040204" pitchFamily="34" charset="0"/>
                <a:cs typeface="Calibri" panose="020F0502020204030204" pitchFamily="34" charset="0"/>
              </a:rPr>
              <a:t> ăn để trẻ tập nhai, </a:t>
            </a:r>
            <a:r>
              <a:rPr lang="en-US" altLang="en-US" sz="3600" dirty="0">
                <a:solidFill>
                  <a:srgbClr val="203864"/>
                </a:solidFill>
                <a:latin typeface="Tahoma" panose="020B0604030504040204" pitchFamily="34" charset="0"/>
                <a:cs typeface="Calibri" panose="020F0502020204030204" pitchFamily="34" charset="0"/>
              </a:rPr>
              <a:t>c</a:t>
            </a:r>
            <a:r>
              <a:rPr lang="vi-VN" altLang="en-US" sz="3600" dirty="0">
                <a:solidFill>
                  <a:srgbClr val="203864"/>
                </a:solidFill>
                <a:latin typeface="Tahoma" panose="020B0604030504040204" pitchFamily="34" charset="0"/>
                <a:cs typeface="Calibri" panose="020F0502020204030204" pitchFamily="34" charset="0"/>
              </a:rPr>
              <a:t>ơm mềm dẻo</a:t>
            </a: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thức ăn chín tới.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Khi chế bi</a:t>
            </a:r>
            <a:r>
              <a:rPr lang="en-US" altLang="en-US" sz="3600" dirty="0">
                <a:solidFill>
                  <a:srgbClr val="203864"/>
                </a:solidFill>
                <a:latin typeface="Tahoma" panose="020B0604030504040204" pitchFamily="34" charset="0"/>
                <a:cs typeface="Calibri" panose="020F0502020204030204" pitchFamily="34" charset="0"/>
              </a:rPr>
              <a:t>ế</a:t>
            </a:r>
            <a:r>
              <a:rPr lang="vi-VN" altLang="en-US" sz="3600" dirty="0">
                <a:solidFill>
                  <a:srgbClr val="203864"/>
                </a:solidFill>
                <a:latin typeface="Tahoma" panose="020B0604030504040204" pitchFamily="34" charset="0"/>
                <a:cs typeface="Calibri" panose="020F0502020204030204" pitchFamily="34" charset="0"/>
              </a:rPr>
              <a:t>n thức ăn cho trẻ nên </a:t>
            </a:r>
            <a:r>
              <a:rPr lang="vi-VN" altLang="en-US" sz="3600" dirty="0">
                <a:solidFill>
                  <a:srgbClr val="FF0000"/>
                </a:solidFill>
                <a:latin typeface="Tahoma" panose="020B0604030504040204" pitchFamily="34" charset="0"/>
                <a:cs typeface="Calibri" panose="020F0502020204030204" pitchFamily="34" charset="0"/>
              </a:rPr>
              <a:t>phối hợp nhiều loại thức ăn </a:t>
            </a:r>
            <a:r>
              <a:rPr lang="vi-VN" altLang="en-US" sz="3600" dirty="0">
                <a:solidFill>
                  <a:srgbClr val="203864"/>
                </a:solidFill>
                <a:latin typeface="Tahoma" panose="020B0604030504040204" pitchFamily="34" charset="0"/>
                <a:cs typeface="Calibri" panose="020F0502020204030204" pitchFamily="34" charset="0"/>
              </a:rPr>
              <a:t>để các loại thực phẩm bổ sung, hỗ trợ lẫn nhau trong việc tiêu hóa</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hấp thu giúp cho khẩu phần ăn của trẻ thêm </a:t>
            </a:r>
            <a:r>
              <a:rPr lang="vi-VN" altLang="en-US" sz="3600">
                <a:solidFill>
                  <a:srgbClr val="203864"/>
                </a:solidFill>
                <a:latin typeface="Tahoma" panose="020B0604030504040204" pitchFamily="34" charset="0"/>
                <a:cs typeface="Calibri" panose="020F0502020204030204" pitchFamily="34" charset="0"/>
              </a:rPr>
              <a:t>hoàn ch</a:t>
            </a:r>
            <a:r>
              <a:rPr lang="en-US" altLang="en-US" sz="3600">
                <a:solidFill>
                  <a:srgbClr val="203864"/>
                </a:solidFill>
                <a:latin typeface="Tahoma" panose="020B0604030504040204" pitchFamily="34" charset="0"/>
                <a:cs typeface="Calibri" panose="020F0502020204030204" pitchFamily="34" charset="0"/>
              </a:rPr>
              <a:t>ỉ</a:t>
            </a:r>
            <a:r>
              <a:rPr lang="vi-VN" altLang="en-US" sz="3600">
                <a:solidFill>
                  <a:srgbClr val="203864"/>
                </a:solidFill>
                <a:latin typeface="Tahoma" panose="020B0604030504040204" pitchFamily="34" charset="0"/>
                <a:cs typeface="Calibri" panose="020F0502020204030204" pitchFamily="34" charset="0"/>
              </a:rPr>
              <a:t>nh</a:t>
            </a:r>
            <a:r>
              <a:rPr lang="vi-VN" altLang="en-US" sz="3600" dirty="0">
                <a:solidFill>
                  <a:srgbClr val="203864"/>
                </a:solidFill>
                <a:latin typeface="Tahoma" panose="020B0604030504040204" pitchFamily="34" charset="0"/>
                <a:cs typeface="Calibri" panose="020F0502020204030204" pitchFamily="34" charset="0"/>
              </a:rPr>
              <a:t>.</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FF0000"/>
                </a:solidFill>
                <a:latin typeface="Tahoma" panose="020B0604030504040204" pitchFamily="34" charset="0"/>
                <a:cs typeface="Calibri" panose="020F0502020204030204" pitchFamily="34" charset="0"/>
              </a:rPr>
              <a:t>Thay đổi cách chế biến và phối hợp thực phẩm </a:t>
            </a:r>
            <a:r>
              <a:rPr lang="vi-VN" altLang="en-US" sz="3600" dirty="0">
                <a:solidFill>
                  <a:srgbClr val="203864"/>
                </a:solidFill>
                <a:latin typeface="Tahoma" panose="020B0604030504040204" pitchFamily="34" charset="0"/>
                <a:cs typeface="Calibri" panose="020F0502020204030204" pitchFamily="34" charset="0"/>
              </a:rPr>
              <a:t>để trẻ ăn ngon và hết suất, coi trọng sử dụng đủ thực phẩm giàu vitamin A (cà rốt, cà chua, cá biển, rau màu xanh th</a:t>
            </a:r>
            <a:r>
              <a:rPr lang="en-US" altLang="en-US" sz="3600" dirty="0">
                <a:solidFill>
                  <a:srgbClr val="203864"/>
                </a:solidFill>
                <a:latin typeface="Tahoma" panose="020B0604030504040204" pitchFamily="34" charset="0"/>
                <a:cs typeface="Calibri" panose="020F0502020204030204" pitchFamily="34" charset="0"/>
              </a:rPr>
              <a:t>ẩ</a:t>
            </a:r>
            <a:r>
              <a:rPr lang="vi-VN" altLang="en-US" sz="3600" dirty="0">
                <a:solidFill>
                  <a:srgbClr val="203864"/>
                </a:solidFill>
                <a:latin typeface="Tahoma" panose="020B0604030504040204" pitchFamily="34" charset="0"/>
                <a:cs typeface="Calibri" panose="020F0502020204030204" pitchFamily="34" charset="0"/>
              </a:rPr>
              <a:t>m..), giàu chất béo (dầu, mỡ, lạc, vừng) cho trẻ.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Chú ý lượng thực phẩm thay thế tương đương để đảm bảo chất lượng bữa ăn.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Bữa phụ của trẻ có thể là sữa, nước quả, quả chín nghiền hoặc cắt miếng nhỏ, chè đậu hay bún, phở...</a:t>
            </a:r>
            <a:endParaRPr lang="en-US" altLang="en-US" sz="3600" dirty="0">
              <a:solidFill>
                <a:srgbClr val="203864"/>
              </a:solidFill>
              <a:latin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0946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571500" y="235915"/>
            <a:ext cx="17145000" cy="981516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571500" lvl="0" indent="-571500" algn="just" defTabSz="1371600" eaLnBrk="0" fontAlgn="base" hangingPunct="0">
              <a:lnSpc>
                <a:spcPct val="114000"/>
              </a:lnSpc>
              <a:buFontTx/>
              <a:buChar char="-"/>
              <a:defRPr/>
            </a:pPr>
            <a:r>
              <a:rPr lang="vi-VN" altLang="en-US" sz="3600" u="sng" dirty="0">
                <a:solidFill>
                  <a:srgbClr val="203864"/>
                </a:solidFill>
                <a:latin typeface="Tahoma" panose="020B0604030504040204" pitchFamily="34" charset="0"/>
                <a:cs typeface="Calibri" panose="020F0502020204030204" pitchFamily="34" charset="0"/>
              </a:rPr>
              <a:t>Đối với chế đ</a:t>
            </a:r>
            <a:r>
              <a:rPr lang="en-US" altLang="en-US" sz="3600" u="sng" dirty="0">
                <a:solidFill>
                  <a:srgbClr val="203864"/>
                </a:solidFill>
                <a:latin typeface="Tahoma" panose="020B0604030504040204" pitchFamily="34" charset="0"/>
                <a:cs typeface="Calibri" panose="020F0502020204030204" pitchFamily="34" charset="0"/>
              </a:rPr>
              <a:t>ộ</a:t>
            </a:r>
            <a:r>
              <a:rPr lang="vi-VN" altLang="en-US" sz="3600" u="sng" dirty="0">
                <a:solidFill>
                  <a:srgbClr val="203864"/>
                </a:solidFill>
                <a:latin typeface="Tahoma" panose="020B0604030504040204" pitchFamily="34" charset="0"/>
                <a:cs typeface="Calibri" panose="020F0502020204030204" pitchFamily="34" charset="0"/>
              </a:rPr>
              <a:t> ăn</a:t>
            </a:r>
            <a:r>
              <a:rPr lang="en-US" altLang="en-US" sz="3600" u="sng" dirty="0">
                <a:solidFill>
                  <a:srgbClr val="203864"/>
                </a:solidFill>
                <a:latin typeface="Tahoma" panose="020B0604030504040204" pitchFamily="34" charset="0"/>
                <a:cs typeface="Calibri" panose="020F0502020204030204" pitchFamily="34" charset="0"/>
              </a:rPr>
              <a:t> </a:t>
            </a:r>
            <a:r>
              <a:rPr lang="en-US" altLang="en-US" sz="3600" u="sng" dirty="0" err="1">
                <a:solidFill>
                  <a:srgbClr val="203864"/>
                </a:solidFill>
                <a:latin typeface="Tahoma" panose="020B0604030504040204" pitchFamily="34" charset="0"/>
                <a:cs typeface="Calibri" panose="020F0502020204030204" pitchFamily="34" charset="0"/>
              </a:rPr>
              <a:t>của</a:t>
            </a:r>
            <a:r>
              <a:rPr lang="en-US" altLang="en-US" sz="3600" u="sng" dirty="0">
                <a:solidFill>
                  <a:srgbClr val="203864"/>
                </a:solidFill>
                <a:latin typeface="Tahoma" panose="020B0604030504040204" pitchFamily="34" charset="0"/>
                <a:cs typeface="Calibri" panose="020F0502020204030204" pitchFamily="34" charset="0"/>
              </a:rPr>
              <a:t> </a:t>
            </a:r>
            <a:r>
              <a:rPr lang="en-US" altLang="en-US" sz="3600" u="sng" dirty="0" err="1">
                <a:solidFill>
                  <a:srgbClr val="203864"/>
                </a:solidFill>
                <a:latin typeface="Tahoma" panose="020B0604030504040204" pitchFamily="34" charset="0"/>
                <a:cs typeface="Calibri" panose="020F0502020204030204" pitchFamily="34" charset="0"/>
              </a:rPr>
              <a:t>Mẫu</a:t>
            </a:r>
            <a:r>
              <a:rPr lang="en-US" altLang="en-US" sz="3600" u="sng" dirty="0">
                <a:solidFill>
                  <a:srgbClr val="203864"/>
                </a:solidFill>
                <a:latin typeface="Tahoma" panose="020B0604030504040204" pitchFamily="34" charset="0"/>
                <a:cs typeface="Calibri" panose="020F0502020204030204" pitchFamily="34" charset="0"/>
              </a:rPr>
              <a:t> </a:t>
            </a:r>
            <a:r>
              <a:rPr lang="en-US" altLang="en-US" sz="3600" u="sng" dirty="0" err="1">
                <a:solidFill>
                  <a:srgbClr val="203864"/>
                </a:solidFill>
                <a:latin typeface="Tahoma" panose="020B0604030504040204" pitchFamily="34" charset="0"/>
                <a:cs typeface="Calibri" panose="020F0502020204030204" pitchFamily="34" charset="0"/>
              </a:rPr>
              <a:t>giáo</a:t>
            </a:r>
            <a:r>
              <a:rPr lang="vi-VN" altLang="en-US" sz="3600" dirty="0">
                <a:solidFill>
                  <a:srgbClr val="203864"/>
                </a:solidFill>
                <a:latin typeface="Tahoma" panose="020B0604030504040204" pitchFamily="34" charset="0"/>
                <a:cs typeface="Calibri" panose="020F0502020204030204" pitchFamily="34" charset="0"/>
              </a:rPr>
              <a:t>: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Chế biến thực phẩm phù hợp với đặc điểm sinh lí và khả năng tiêu hóa của trẻ như: cơm mềm dẻo, thức ăn chín tới, </a:t>
            </a:r>
            <a:r>
              <a:rPr lang="vi-VN" altLang="en-US" sz="3600" dirty="0">
                <a:solidFill>
                  <a:srgbClr val="FF0000"/>
                </a:solidFill>
                <a:latin typeface="Tahoma" panose="020B0604030504040204" pitchFamily="34" charset="0"/>
                <a:cs typeface="Calibri" panose="020F0502020204030204" pitchFamily="34" charset="0"/>
              </a:rPr>
              <a:t>hấp dẫn cả mùi vị và màu sắc</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thực phẩm thái miếng vừa ăn với trẻ.</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FF0000"/>
                </a:solidFill>
                <a:latin typeface="Tahoma" panose="020B0604030504040204" pitchFamily="34" charset="0"/>
                <a:cs typeface="Calibri" panose="020F0502020204030204" pitchFamily="34" charset="0"/>
              </a:rPr>
              <a:t>Luôn thay đổi cách chế biến món ăn</a:t>
            </a:r>
            <a:r>
              <a:rPr lang="vi-VN" altLang="en-US" sz="3600" dirty="0">
                <a:solidFill>
                  <a:srgbClr val="203864"/>
                </a:solidFill>
                <a:latin typeface="Tahoma" panose="020B0604030504040204" pitchFamily="34" charset="0"/>
                <a:cs typeface="Calibri" panose="020F0502020204030204" pitchFamily="34" charset="0"/>
              </a:rPr>
              <a:t>: Cùng một loại thực phẩm có thể</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kho</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rim, chưng, hấp, xào, hầm, rán... đặc biệt lưu ý đến khẩu vị của trẻ và thời</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tiết để trẻ ăn hết suất.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Dùng nước sạch</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để chế biến thức ăn, đồ uống và rửa dụng cụ</a:t>
            </a:r>
            <a:r>
              <a:rPr lang="en-US" altLang="en-US" sz="36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Đun, nấu kĩ</a:t>
            </a:r>
            <a:r>
              <a:rPr lang="en-US"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203864"/>
                </a:solidFill>
                <a:latin typeface="Tahoma" panose="020B0604030504040204" pitchFamily="34" charset="0"/>
                <a:cs typeface="Calibri" panose="020F0502020204030204" pitchFamily="34" charset="0"/>
              </a:rPr>
              <a:t>thực phẩm</a:t>
            </a:r>
            <a:r>
              <a:rPr lang="en-US" altLang="en-US" sz="36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Dầu ăn</a:t>
            </a: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mỡ phải được để trong dụng cụ có nắp đậy kín, tránh tiếp xúc với không khí</a:t>
            </a: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nơi có nhiệt độ cao</a:t>
            </a:r>
            <a:r>
              <a:rPr lang="en-US" altLang="en-US" sz="3600" dirty="0">
                <a:solidFill>
                  <a:srgbClr val="203864"/>
                </a:solidFill>
                <a:latin typeface="Tahoma" panose="020B0604030504040204" pitchFamily="34" charset="0"/>
                <a:cs typeface="Calibri" panose="020F0502020204030204" pitchFamily="34" charset="0"/>
              </a:rPr>
              <a:t>, d</a:t>
            </a:r>
            <a:r>
              <a:rPr lang="vi-VN" altLang="en-US" sz="3600" dirty="0">
                <a:solidFill>
                  <a:srgbClr val="203864"/>
                </a:solidFill>
                <a:latin typeface="Tahoma" panose="020B0604030504040204" pitchFamily="34" charset="0"/>
                <a:cs typeface="Calibri" panose="020F0502020204030204" pitchFamily="34" charset="0"/>
              </a:rPr>
              <a:t>ùng trong thời hạn nhất định. </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Không</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nấu</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trước</a:t>
            </a:r>
            <a:r>
              <a:rPr lang="en-US" altLang="en-US" sz="3600" dirty="0">
                <a:solidFill>
                  <a:srgbClr val="FF0000"/>
                </a:solidFill>
                <a:latin typeface="Tahoma" panose="020B0604030504040204" pitchFamily="34" charset="0"/>
                <a:cs typeface="Calibri" panose="020F0502020204030204" pitchFamily="34" charset="0"/>
              </a:rPr>
              <a:t> 2giờ </a:t>
            </a:r>
            <a:r>
              <a:rPr lang="en-US" altLang="en-US" sz="3600" dirty="0" err="1">
                <a:solidFill>
                  <a:srgbClr val="FF0000"/>
                </a:solidFill>
                <a:latin typeface="Tahoma" panose="020B0604030504040204" pitchFamily="34" charset="0"/>
                <a:cs typeface="Calibri" panose="020F0502020204030204" pitchFamily="34" charset="0"/>
              </a:rPr>
              <a:t>trẻ</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ăn</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và</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vận</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chuyển</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thức</a:t>
            </a:r>
            <a:r>
              <a:rPr lang="en-US" altLang="en-US" sz="3600" dirty="0">
                <a:solidFill>
                  <a:srgbClr val="FF0000"/>
                </a:solidFill>
                <a:latin typeface="Tahoma" panose="020B0604030504040204" pitchFamily="34" charset="0"/>
                <a:cs typeface="Calibri" panose="020F0502020204030204" pitchFamily="34" charset="0"/>
              </a:rPr>
              <a:t> </a:t>
            </a:r>
            <a:r>
              <a:rPr lang="en-US" altLang="en-US" sz="3600" dirty="0" err="1">
                <a:solidFill>
                  <a:srgbClr val="FF0000"/>
                </a:solidFill>
                <a:latin typeface="Tahoma" panose="020B0604030504040204" pitchFamily="34" charset="0"/>
                <a:cs typeface="Calibri" panose="020F0502020204030204" pitchFamily="34" charset="0"/>
              </a:rPr>
              <a:t>ăn</a:t>
            </a:r>
            <a:r>
              <a:rPr lang="en-US" altLang="en-US" sz="3600" dirty="0">
                <a:solidFill>
                  <a:srgbClr val="FF0000"/>
                </a:solidFill>
                <a:latin typeface="Tahoma" panose="020B0604030504040204" pitchFamily="34" charset="0"/>
                <a:cs typeface="Calibri" panose="020F0502020204030204" pitchFamily="34" charset="0"/>
              </a:rPr>
              <a:t> xa </a:t>
            </a:r>
            <a:r>
              <a:rPr lang="en-US" altLang="en-US" sz="3600" dirty="0" err="1">
                <a:solidFill>
                  <a:srgbClr val="FF0000"/>
                </a:solidFill>
                <a:latin typeface="Tahoma" panose="020B0604030504040204" pitchFamily="34" charset="0"/>
                <a:cs typeface="Calibri" panose="020F0502020204030204" pitchFamily="34" charset="0"/>
              </a:rPr>
              <a:t>hơn</a:t>
            </a:r>
            <a:r>
              <a:rPr lang="en-US" altLang="en-US" sz="3600" dirty="0">
                <a:solidFill>
                  <a:srgbClr val="FF0000"/>
                </a:solidFill>
                <a:latin typeface="Tahoma" panose="020B0604030504040204" pitchFamily="34" charset="0"/>
                <a:cs typeface="Calibri" panose="020F0502020204030204" pitchFamily="34" charset="0"/>
              </a:rPr>
              <a:t> 2km. </a:t>
            </a:r>
            <a:r>
              <a:rPr lang="vi-VN" altLang="en-US" sz="3600" dirty="0">
                <a:solidFill>
                  <a:srgbClr val="FF0000"/>
                </a:solidFill>
                <a:latin typeface="Tahoma" panose="020B0604030504040204" pitchFamily="34" charset="0"/>
                <a:cs typeface="Calibri" panose="020F0502020204030204" pitchFamily="34" charset="0"/>
              </a:rPr>
              <a:t>Tuyệt đối không dùng lại dầu ăn hoặc mỡ đã qua sử dụng</a:t>
            </a:r>
            <a:r>
              <a:rPr lang="vi-VN" altLang="en-US" sz="3600" dirty="0">
                <a:solidFill>
                  <a:srgbClr val="002060"/>
                </a:solidFill>
                <a:latin typeface="Tahoma" panose="020B0604030504040204" pitchFamily="34" charset="0"/>
                <a:cs typeface="Calibri" panose="020F0502020204030204" pitchFamily="34" charset="0"/>
              </a:rPr>
              <a:t>.</a:t>
            </a:r>
            <a:endParaRPr lang="en-US" altLang="en-US" sz="3600" dirty="0">
              <a:solidFill>
                <a:srgbClr val="002060"/>
              </a:solidFill>
              <a:latin typeface="Tahoma" panose="020B0604030504040204" pitchFamily="34" charset="0"/>
              <a:cs typeface="Calibri" panose="020F0502020204030204" pitchFamily="34" charset="0"/>
            </a:endParaRPr>
          </a:p>
          <a:p>
            <a:pPr lvl="0" indent="0" algn="just" defTabSz="1371600" eaLnBrk="0" fontAlgn="base" hangingPunct="0">
              <a:lnSpc>
                <a:spcPct val="114000"/>
              </a:lnSpc>
              <a:defRPr/>
            </a:pPr>
            <a:r>
              <a:rPr lang="en-US" altLang="en-US" sz="3600" dirty="0">
                <a:solidFill>
                  <a:srgbClr val="002060"/>
                </a:solidFill>
                <a:latin typeface="Tahoma" panose="020B0604030504040204" pitchFamily="34" charset="0"/>
                <a:cs typeface="Calibri" panose="020F0502020204030204" pitchFamily="34" charset="0"/>
              </a:rPr>
              <a:t>=&gt; </a:t>
            </a:r>
            <a:r>
              <a:rPr lang="en-US" altLang="en-US" sz="3600" dirty="0" err="1">
                <a:solidFill>
                  <a:srgbClr val="002060"/>
                </a:solidFill>
                <a:latin typeface="Tahoma" panose="020B0604030504040204" pitchFamily="34" charset="0"/>
                <a:cs typeface="Calibri" panose="020F0502020204030204" pitchFamily="34" charset="0"/>
              </a:rPr>
              <a:t>Chú</a:t>
            </a:r>
            <a:r>
              <a:rPr lang="en-US" altLang="en-US" sz="3600" dirty="0">
                <a:solidFill>
                  <a:srgbClr val="002060"/>
                </a:solidFill>
                <a:latin typeface="Tahoma" panose="020B0604030504040204" pitchFamily="34" charset="0"/>
                <a:cs typeface="Calibri" panose="020F0502020204030204" pitchFamily="34" charset="0"/>
              </a:rPr>
              <a:t> ý: </a:t>
            </a:r>
            <a:r>
              <a:rPr lang="en-US" altLang="en-US" sz="3600" dirty="0" err="1">
                <a:solidFill>
                  <a:srgbClr val="002060"/>
                </a:solidFill>
                <a:latin typeface="Tahoma" panose="020B0604030504040204" pitchFamily="34" charset="0"/>
                <a:cs typeface="Calibri" panose="020F0502020204030204" pitchFamily="34" charset="0"/>
              </a:rPr>
              <a:t>khẩu</a:t>
            </a:r>
            <a:r>
              <a:rPr lang="en-US" altLang="en-US" sz="3600" dirty="0">
                <a:solidFill>
                  <a:srgbClr val="002060"/>
                </a:solidFill>
                <a:latin typeface="Tahoma" panose="020B0604030504040204" pitchFamily="34" charset="0"/>
                <a:cs typeface="Calibri" panose="020F0502020204030204" pitchFamily="34" charset="0"/>
              </a:rPr>
              <a:t> </a:t>
            </a:r>
            <a:r>
              <a:rPr lang="en-US" altLang="en-US" sz="3600" dirty="0" err="1">
                <a:solidFill>
                  <a:srgbClr val="002060"/>
                </a:solidFill>
                <a:latin typeface="Tahoma" panose="020B0604030504040204" pitchFamily="34" charset="0"/>
                <a:cs typeface="Calibri" panose="020F0502020204030204" pitchFamily="34" charset="0"/>
              </a:rPr>
              <a:t>phần</a:t>
            </a:r>
            <a:r>
              <a:rPr lang="en-US" altLang="en-US" sz="3600" dirty="0">
                <a:solidFill>
                  <a:srgbClr val="002060"/>
                </a:solidFill>
                <a:latin typeface="Tahoma" panose="020B0604030504040204" pitchFamily="34" charset="0"/>
                <a:cs typeface="Calibri" panose="020F0502020204030204" pitchFamily="34" charset="0"/>
              </a:rPr>
              <a:t> </a:t>
            </a:r>
            <a:r>
              <a:rPr lang="en-US" altLang="en-US" sz="3600" dirty="0" err="1">
                <a:solidFill>
                  <a:srgbClr val="002060"/>
                </a:solidFill>
                <a:latin typeface="Tahoma" panose="020B0604030504040204" pitchFamily="34" charset="0"/>
                <a:cs typeface="Calibri" panose="020F0502020204030204" pitchFamily="34" charset="0"/>
              </a:rPr>
              <a:t>riêng</a:t>
            </a:r>
            <a:r>
              <a:rPr lang="en-US" altLang="en-US" sz="3600" dirty="0">
                <a:solidFill>
                  <a:srgbClr val="002060"/>
                </a:solidFill>
                <a:latin typeface="Tahoma" panose="020B0604030504040204" pitchFamily="34" charset="0"/>
                <a:cs typeface="Calibri" panose="020F0502020204030204" pitchFamily="34" charset="0"/>
              </a:rPr>
              <a:t> </a:t>
            </a:r>
            <a:r>
              <a:rPr lang="en-US" altLang="en-US" sz="3600" dirty="0" err="1">
                <a:solidFill>
                  <a:srgbClr val="002060"/>
                </a:solidFill>
                <a:latin typeface="Tahoma" panose="020B0604030504040204" pitchFamily="34" charset="0"/>
                <a:cs typeface="Calibri" panose="020F0502020204030204" pitchFamily="34" charset="0"/>
              </a:rPr>
              <a:t>cho</a:t>
            </a:r>
            <a:r>
              <a:rPr lang="en-US" altLang="en-US" sz="3600" dirty="0">
                <a:solidFill>
                  <a:srgbClr val="002060"/>
                </a:solidFill>
                <a:latin typeface="Tahoma" panose="020B0604030504040204" pitchFamily="34" charset="0"/>
                <a:cs typeface="Calibri" panose="020F0502020204030204" pitchFamily="34" charset="0"/>
              </a:rPr>
              <a:t> </a:t>
            </a:r>
            <a:r>
              <a:rPr lang="en-US" altLang="en-US" sz="3600" dirty="0" err="1">
                <a:solidFill>
                  <a:srgbClr val="002060"/>
                </a:solidFill>
                <a:latin typeface="Tahoma" panose="020B0604030504040204" pitchFamily="34" charset="0"/>
                <a:cs typeface="Calibri" panose="020F0502020204030204" pitchFamily="34" charset="0"/>
              </a:rPr>
              <a:t>trẻ</a:t>
            </a:r>
            <a:r>
              <a:rPr lang="en-US" altLang="en-US" sz="3600" dirty="0">
                <a:solidFill>
                  <a:srgbClr val="002060"/>
                </a:solidFill>
                <a:latin typeface="Tahoma" panose="020B0604030504040204" pitchFamily="34" charset="0"/>
                <a:cs typeface="Calibri" panose="020F0502020204030204" pitchFamily="34" charset="0"/>
              </a:rPr>
              <a:t> SDD, TC-BP.</a:t>
            </a:r>
          </a:p>
        </p:txBody>
      </p:sp>
    </p:spTree>
    <p:extLst>
      <p:ext uri="{BB962C8B-B14F-4D97-AF65-F5344CB8AC3E}">
        <p14:creationId xmlns:p14="http://schemas.microsoft.com/office/powerpoint/2010/main" val="132670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1222512" y="1485900"/>
            <a:ext cx="15922487" cy="8478917"/>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Để đảm bảo an toàn, nên chia và giao thức ăn cho các nhóm lớp khi thức ăn còn nóng, vừa nấu chín xong.</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Đối với các thực phẩm không cần nấu chín như các loại hoa quả chuối, cam</a:t>
            </a:r>
            <a:r>
              <a:rPr lang="en-US" altLang="en-US" sz="3600" dirty="0">
                <a:solidFill>
                  <a:srgbClr val="203864"/>
                </a:solidFill>
                <a:latin typeface="Tahoma" panose="020B0604030504040204" pitchFamily="34" charset="0"/>
                <a:cs typeface="Calibri" panose="020F0502020204030204" pitchFamily="34" charset="0"/>
              </a:rPr>
              <a:t>,</a:t>
            </a:r>
            <a:r>
              <a:rPr lang="vi-VN" altLang="en-US" sz="3600" dirty="0">
                <a:solidFill>
                  <a:srgbClr val="203864"/>
                </a:solidFill>
                <a:latin typeface="Tahoma" panose="020B0604030504040204" pitchFamily="34" charset="0"/>
                <a:cs typeface="Calibri" panose="020F0502020204030204" pitchFamily="34" charset="0"/>
              </a:rPr>
              <a:t> dưa... và các loại quả khác thì cần chia và cho trẻ ăn ngay khi vừa bóc vỏ hay cắt ra.</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Không sử dụng thức ăn còn lại từ hôm trước cho trẻ ăn.</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FF0000"/>
                </a:solidFill>
                <a:latin typeface="Tahoma" panose="020B0604030504040204" pitchFamily="34" charset="0"/>
                <a:cs typeface="Calibri" panose="020F0502020204030204" pitchFamily="34" charset="0"/>
              </a:rPr>
              <a:t>Lưu ý khi chia và giao thức ăn cho các nhóm lớp</a:t>
            </a:r>
            <a:endParaRPr lang="en-US" altLang="en-US" sz="3600" dirty="0">
              <a:solidFill>
                <a:srgbClr val="FF0000"/>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Nhân viên nhà bếp phải đội mũ, đeo khẩu trang</a:t>
            </a:r>
            <a:r>
              <a:rPr lang="en-US" altLang="en-US" sz="3600" dirty="0">
                <a:solidFill>
                  <a:srgbClr val="203864"/>
                </a:solidFill>
                <a:latin typeface="Tahoma" panose="020B0604030504040204" pitchFamily="34" charset="0"/>
                <a:cs typeface="Calibri" panose="020F0502020204030204" pitchFamily="34" charset="0"/>
              </a:rPr>
              <a:t>, bao </a:t>
            </a:r>
            <a:r>
              <a:rPr lang="en-US" altLang="en-US" sz="3600" dirty="0" err="1">
                <a:solidFill>
                  <a:srgbClr val="203864"/>
                </a:solidFill>
                <a:latin typeface="Tahoma" panose="020B0604030504040204" pitchFamily="34" charset="0"/>
                <a:cs typeface="Calibri" panose="020F0502020204030204" pitchFamily="34" charset="0"/>
              </a:rPr>
              <a:t>tay</a:t>
            </a:r>
            <a:r>
              <a:rPr lang="en-US" altLang="en-US" sz="3600" dirty="0">
                <a:solidFill>
                  <a:srgbClr val="203864"/>
                </a:solidFill>
                <a:latin typeface="Tahoma" panose="020B0604030504040204" pitchFamily="34" charset="0"/>
                <a:cs typeface="Calibri" panose="020F0502020204030204" pitchFamily="34" charset="0"/>
              </a:rPr>
              <a:t> </a:t>
            </a:r>
            <a:r>
              <a:rPr lang="en-US" altLang="en-US" sz="3600" dirty="0" err="1">
                <a:solidFill>
                  <a:srgbClr val="203864"/>
                </a:solidFill>
                <a:latin typeface="Tahoma" panose="020B0604030504040204" pitchFamily="34" charset="0"/>
                <a:cs typeface="Calibri" panose="020F0502020204030204" pitchFamily="34" charset="0"/>
              </a:rPr>
              <a:t>sạch</a:t>
            </a:r>
            <a:r>
              <a:rPr lang="vi-VN" altLang="en-US" sz="3600" dirty="0">
                <a:solidFill>
                  <a:srgbClr val="203864"/>
                </a:solidFill>
                <a:latin typeface="Tahoma" panose="020B0604030504040204" pitchFamily="34" charset="0"/>
                <a:cs typeface="Calibri" panose="020F0502020204030204" pitchFamily="34" charset="0"/>
              </a:rPr>
              <a:t>.</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Chia thức ăn bằng dụng cụ chia, gắp thức ăn, không dùng tay trực tiếp chia thức ăn.</a:t>
            </a:r>
            <a:endParaRPr lang="en-US" altLang="en-US" sz="36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vi-VN" altLang="en-US" sz="3600" dirty="0">
                <a:solidFill>
                  <a:srgbClr val="203864"/>
                </a:solidFill>
                <a:latin typeface="Tahoma" panose="020B0604030504040204" pitchFamily="34" charset="0"/>
                <a:cs typeface="Calibri" panose="020F0502020204030204" pitchFamily="34" charset="0"/>
              </a:rPr>
              <a:t>- </a:t>
            </a:r>
            <a:r>
              <a:rPr lang="vi-VN" altLang="en-US" sz="3600" dirty="0">
                <a:solidFill>
                  <a:srgbClr val="FF0000"/>
                </a:solidFill>
                <a:latin typeface="Tahoma" panose="020B0604030504040204" pitchFamily="34" charset="0"/>
                <a:cs typeface="Calibri" panose="020F0502020204030204" pitchFamily="34" charset="0"/>
              </a:rPr>
              <a:t>Dụng cụ </a:t>
            </a:r>
            <a:r>
              <a:rPr lang="en-US" altLang="en-US" sz="3600" dirty="0">
                <a:solidFill>
                  <a:srgbClr val="FF0000"/>
                </a:solidFill>
                <a:latin typeface="Tahoma" panose="020B0604030504040204" pitchFamily="34" charset="0"/>
                <a:cs typeface="Calibri" panose="020F0502020204030204" pitchFamily="34" charset="0"/>
              </a:rPr>
              <a:t>đ</a:t>
            </a:r>
            <a:r>
              <a:rPr lang="vi-VN" altLang="en-US" sz="3600" dirty="0">
                <a:solidFill>
                  <a:srgbClr val="FF0000"/>
                </a:solidFill>
                <a:latin typeface="Tahoma" panose="020B0604030504040204" pitchFamily="34" charset="0"/>
                <a:cs typeface="Calibri" panose="020F0502020204030204" pitchFamily="34" charset="0"/>
              </a:rPr>
              <a:t>ựng thức ăn phải có nắp </a:t>
            </a:r>
            <a:r>
              <a:rPr lang="en-US" altLang="en-US" sz="3600" dirty="0">
                <a:solidFill>
                  <a:srgbClr val="FF0000"/>
                </a:solidFill>
                <a:latin typeface="Tahoma" panose="020B0604030504040204" pitchFamily="34" charset="0"/>
                <a:cs typeface="Calibri" panose="020F0502020204030204" pitchFamily="34" charset="0"/>
              </a:rPr>
              <a:t>đ</a:t>
            </a:r>
            <a:r>
              <a:rPr lang="vi-VN" altLang="en-US" sz="3600" dirty="0">
                <a:solidFill>
                  <a:srgbClr val="FF0000"/>
                </a:solidFill>
                <a:latin typeface="Tahoma" panose="020B0604030504040204" pitchFamily="34" charset="0"/>
                <a:cs typeface="Calibri" panose="020F0502020204030204" pitchFamily="34" charset="0"/>
              </a:rPr>
              <a:t>ậy để tránh bụi bẩn khi mang về các nhóm, lớp</a:t>
            </a:r>
            <a:r>
              <a:rPr lang="vi-VN" altLang="en-US" sz="3600" dirty="0">
                <a:solidFill>
                  <a:srgbClr val="203864"/>
                </a:solidFill>
                <a:latin typeface="Tahoma" panose="020B0604030504040204" pitchFamily="34" charset="0"/>
                <a:cs typeface="Calibri" panose="020F0502020204030204" pitchFamily="34" charset="0"/>
              </a:rPr>
              <a:t>.</a:t>
            </a:r>
            <a:endParaRPr lang="en-US" altLang="en-US" sz="3600" dirty="0">
              <a:solidFill>
                <a:srgbClr val="203864"/>
              </a:solidFill>
              <a:latin typeface="Tahoma" panose="020B060403050404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0858936-4687-26F4-C74B-C09D5E7584A8}"/>
              </a:ext>
            </a:extLst>
          </p:cNvPr>
          <p:cNvSpPr txBox="1"/>
          <p:nvPr/>
        </p:nvSpPr>
        <p:spPr>
          <a:xfrm>
            <a:off x="1222512" y="571500"/>
            <a:ext cx="15922487" cy="71508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algn="ctr" defTabSz="3867150" fontAlgn="base">
              <a:lnSpc>
                <a:spcPct val="90000"/>
              </a:lnSpc>
              <a:buClr>
                <a:srgbClr val="E5AD0E"/>
              </a:buClr>
              <a:buSzPct val="95000"/>
              <a:defRPr/>
            </a:pP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8.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lưu</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ý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chia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và</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giao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các</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nhóm</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lớp</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6907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81100"/>
            <a:ext cx="16764000" cy="8534400"/>
          </a:xfrm>
        </p:spPr>
        <p:txBody>
          <a:bodyPr>
            <a:noAutofit/>
          </a:bodyPr>
          <a:lstStyle/>
          <a:p>
            <a:pPr marL="0" indent="0" algn="just">
              <a:lnSpc>
                <a:spcPct val="130000"/>
              </a:lnSpc>
              <a:spcBef>
                <a:spcPts val="0"/>
              </a:spcBef>
              <a:spcAft>
                <a:spcPts val="600"/>
              </a:spcAft>
              <a:buNone/>
            </a:pPr>
            <a:r>
              <a:rPr lang="en-US" sz="4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200">
                <a:solidFill>
                  <a:srgbClr val="FF0000"/>
                </a:solidFill>
                <a:latin typeface="Tahoma" panose="020B0604030504040204" pitchFamily="34" charset="0"/>
                <a:ea typeface="Tahoma" panose="020B0604030504040204" pitchFamily="34" charset="0"/>
                <a:cs typeface="Tahoma" panose="020B0604030504040204" pitchFamily="34" charset="0"/>
              </a:rPr>
              <a:t>Tổ chức giờ ăn theo qui định, </a:t>
            </a:r>
            <a:r>
              <a:rPr lang="vi-VN" sz="4200">
                <a:solidFill>
                  <a:srgbClr val="0070C0"/>
                </a:solidFill>
                <a:latin typeface="Tahoma" panose="020B0604030504040204" pitchFamily="34" charset="0"/>
                <a:ea typeface="Tahoma" panose="020B0604030504040204" pitchFamily="34" charset="0"/>
                <a:cs typeface="Tahoma" panose="020B0604030504040204" pitchFamily="34" charset="0"/>
              </a:rPr>
              <a:t>không để trẻ ngồi chờ</a:t>
            </a:r>
            <a:r>
              <a:rPr lang="en-US" sz="4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200">
                <a:solidFill>
                  <a:srgbClr val="FF0000"/>
                </a:solidFill>
                <a:latin typeface="Tahoma" panose="020B0604030504040204" pitchFamily="34" charset="0"/>
                <a:ea typeface="Tahoma" panose="020B0604030504040204" pitchFamily="34" charset="0"/>
                <a:cs typeface="Tahoma" panose="020B0604030504040204" pitchFamily="34" charset="0"/>
              </a:rPr>
              <a:t>Cần cân đối Khẩu phần dinh dưỡng để đảm bảo đủ Kcalo cho trẻ trong ngày, phù hợp với lứa tuổi về chất lượng và số lượng trẻ; cần quan tâm thực hiện cách chế biến món ăn đúng theo lứa tuổi trẻ. </a:t>
            </a:r>
            <a:r>
              <a:rPr lang="en-US" sz="4200">
                <a:solidFill>
                  <a:srgbClr val="FF0000"/>
                </a:solidFill>
                <a:latin typeface="Tahoma" panose="020B0604030504040204" pitchFamily="34" charset="0"/>
                <a:ea typeface="Tahoma" panose="020B0604030504040204" pitchFamily="34" charset="0"/>
                <a:cs typeface="Tahoma" panose="020B0604030504040204" pitchFamily="34" charset="0"/>
              </a:rPr>
              <a:t>Cán bộ quản lý c</a:t>
            </a:r>
            <a:r>
              <a:rPr lang="vi-VN" sz="4200">
                <a:solidFill>
                  <a:srgbClr val="FF0000"/>
                </a:solidFill>
                <a:latin typeface="Tahoma" panose="020B0604030504040204" pitchFamily="34" charset="0"/>
                <a:ea typeface="Tahoma" panose="020B0604030504040204" pitchFamily="34" charset="0"/>
                <a:cs typeface="Tahoma" panose="020B0604030504040204" pitchFamily="34" charset="0"/>
              </a:rPr>
              <a:t>ác cơ sở GDMN đẩy mạnh việc dự giờ thăm lớp vào các giờ ăn để kịp thời ghi nhận và điều chỉnh thực đơn cho phù hợp trẻ</a:t>
            </a:r>
            <a:r>
              <a:rPr lang="en-US" sz="4200">
                <a:solidFill>
                  <a:srgbClr val="FF0000"/>
                </a:solidFill>
                <a:latin typeface="Tahoma" panose="020B0604030504040204" pitchFamily="34" charset="0"/>
                <a:ea typeface="Tahoma" panose="020B0604030504040204" pitchFamily="34" charset="0"/>
                <a:cs typeface="Tahoma" panose="020B0604030504040204" pitchFamily="34" charset="0"/>
              </a:rPr>
              <a:t>, điều kiện thời tiết</a:t>
            </a:r>
            <a:r>
              <a:rPr lang="vi-VN" sz="420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20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just">
              <a:lnSpc>
                <a:spcPct val="130000"/>
              </a:lnSpc>
              <a:spcBef>
                <a:spcPts val="0"/>
              </a:spcBef>
              <a:spcAft>
                <a:spcPts val="600"/>
              </a:spcAft>
              <a:buNone/>
            </a:pPr>
            <a:r>
              <a:rPr lang="en-US" sz="4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200">
                <a:solidFill>
                  <a:srgbClr val="0070C0"/>
                </a:solidFill>
                <a:latin typeface="Tahoma" panose="020B0604030504040204" pitchFamily="34" charset="0"/>
                <a:ea typeface="Tahoma" panose="020B0604030504040204" pitchFamily="34" charset="0"/>
                <a:cs typeface="Tahoma" panose="020B0604030504040204" pitchFamily="34" charset="0"/>
              </a:rPr>
              <a:t>Cần tách phần ăn sáng, ăn trưa-xế trên sổ </a:t>
            </a:r>
            <a:r>
              <a:rPr lang="vi-VN" sz="4200">
                <a:solidFill>
                  <a:srgbClr val="FF0000"/>
                </a:solidFill>
                <a:latin typeface="Tahoma" panose="020B0604030504040204" pitchFamily="34" charset="0"/>
                <a:ea typeface="Tahoma" panose="020B0604030504040204" pitchFamily="34" charset="0"/>
                <a:cs typeface="Tahoma" panose="020B0604030504040204" pitchFamily="34" charset="0"/>
              </a:rPr>
              <a:t>thu thanh toán nhỏ</a:t>
            </a:r>
            <a:r>
              <a:rPr lang="en-US" sz="4200">
                <a:solidFill>
                  <a:srgbClr val="FF0000"/>
                </a:solidFill>
                <a:latin typeface="Tahoma" panose="020B0604030504040204" pitchFamily="34" charset="0"/>
                <a:ea typeface="Tahoma" panose="020B0604030504040204" pitchFamily="34" charset="0"/>
                <a:cs typeface="Tahoma" panose="020B0604030504040204" pitchFamily="34" charset="0"/>
              </a:rPr>
              <a:t>, sổ tính tiền ăn, phiếu kê chợ.</a:t>
            </a:r>
          </a:p>
          <a:p>
            <a:pPr marL="0" indent="0" algn="just">
              <a:lnSpc>
                <a:spcPct val="130000"/>
              </a:lnSpc>
              <a:spcBef>
                <a:spcPts val="0"/>
              </a:spcBef>
              <a:spcAft>
                <a:spcPts val="600"/>
              </a:spcAft>
              <a:buNone/>
            </a:pPr>
            <a:r>
              <a:rPr lang="en-US" sz="420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200">
                <a:solidFill>
                  <a:srgbClr val="FF0000"/>
                </a:solidFill>
                <a:latin typeface="Tahoma" panose="020B0604030504040204" pitchFamily="34" charset="0"/>
                <a:ea typeface="Tahoma" panose="020B0604030504040204" pitchFamily="34" charset="0"/>
                <a:cs typeface="Tahoma" panose="020B0604030504040204" pitchFamily="34" charset="0"/>
              </a:rPr>
              <a:t>Lưu ý cách trao đổi thông tin với phụ huynh, giải thích rõ, kỹ; tránh gây bức xúc.</a:t>
            </a:r>
            <a:endParaRPr lang="en-US" sz="4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4966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33500"/>
            <a:ext cx="16306800" cy="8305800"/>
          </a:xfrm>
        </p:spPr>
        <p:txBody>
          <a:bodyPr>
            <a:normAutofit fontScale="92500" lnSpcReduction="10000"/>
          </a:bodyPr>
          <a:lstStyle/>
          <a:p>
            <a:pPr algn="just">
              <a:lnSpc>
                <a:spcPct val="140000"/>
              </a:lnSpc>
              <a:spcBef>
                <a:spcPts val="0"/>
              </a:spcBef>
              <a:spcAft>
                <a:spcPts val="600"/>
              </a:spcAft>
            </a:pPr>
            <a:r>
              <a:rPr lang="en-US" sz="4700">
                <a:solidFill>
                  <a:srgbClr val="0070C0"/>
                </a:solidFill>
              </a:rPr>
              <a:t>- </a:t>
            </a:r>
            <a:r>
              <a:rPr lang="vi-VN" sz="4700">
                <a:solidFill>
                  <a:srgbClr val="0070C0"/>
                </a:solidFill>
              </a:rPr>
              <a:t>Các cơ sở GDMN cần đảm bảo thực hiện nghiêm túc công tác công khai theo Thông tư số </a:t>
            </a:r>
            <a:r>
              <a:rPr lang="en-US" sz="4700">
                <a:solidFill>
                  <a:srgbClr val="0070C0"/>
                </a:solidFill>
              </a:rPr>
              <a:t>09</a:t>
            </a:r>
            <a:r>
              <a:rPr lang="vi-VN" sz="4700">
                <a:solidFill>
                  <a:srgbClr val="0070C0"/>
                </a:solidFill>
              </a:rPr>
              <a:t>/</a:t>
            </a:r>
            <a:r>
              <a:rPr lang="en-US" sz="4700">
                <a:solidFill>
                  <a:srgbClr val="0070C0"/>
                </a:solidFill>
              </a:rPr>
              <a:t>2024/</a:t>
            </a:r>
            <a:r>
              <a:rPr lang="vi-VN" sz="4700">
                <a:solidFill>
                  <a:srgbClr val="0070C0"/>
                </a:solidFill>
              </a:rPr>
              <a:t>TT-BGDĐT ngày </a:t>
            </a:r>
            <a:r>
              <a:rPr lang="en-US" sz="4700">
                <a:solidFill>
                  <a:srgbClr val="0070C0"/>
                </a:solidFill>
              </a:rPr>
              <a:t>03</a:t>
            </a:r>
            <a:r>
              <a:rPr lang="vi-VN" sz="4700">
                <a:solidFill>
                  <a:srgbClr val="0070C0"/>
                </a:solidFill>
              </a:rPr>
              <a:t> tháng </a:t>
            </a:r>
            <a:r>
              <a:rPr lang="en-US" sz="4700">
                <a:solidFill>
                  <a:srgbClr val="0070C0"/>
                </a:solidFill>
              </a:rPr>
              <a:t>6</a:t>
            </a:r>
            <a:r>
              <a:rPr lang="vi-VN" sz="4700">
                <a:solidFill>
                  <a:srgbClr val="0070C0"/>
                </a:solidFill>
              </a:rPr>
              <a:t> năm 20</a:t>
            </a:r>
            <a:r>
              <a:rPr lang="en-US" sz="4700">
                <a:solidFill>
                  <a:srgbClr val="0070C0"/>
                </a:solidFill>
              </a:rPr>
              <a:t>24</a:t>
            </a:r>
            <a:r>
              <a:rPr lang="vi-VN" sz="4700">
                <a:solidFill>
                  <a:srgbClr val="0070C0"/>
                </a:solidFill>
              </a:rPr>
              <a:t> của Bộ Giáo dục Đào tạo </a:t>
            </a:r>
            <a:r>
              <a:rPr lang="vi-VN" sz="4600">
                <a:solidFill>
                  <a:srgbClr val="0070C0"/>
                </a:solidFill>
              </a:rPr>
              <a:t>về </a:t>
            </a:r>
            <a:r>
              <a:rPr lang="en-US" sz="4600">
                <a:solidFill>
                  <a:srgbClr val="0070C0"/>
                </a:solidFill>
                <a:latin typeface="Tahoma" panose="020B0604030504040204" pitchFamily="34" charset="0"/>
                <a:ea typeface="Tahoma" panose="020B0604030504040204" pitchFamily="34" charset="0"/>
                <a:cs typeface="Tahoma" panose="020B0604030504040204" pitchFamily="34" charset="0"/>
              </a:rPr>
              <a:t>Thông tư Qui định về công khai trong hoạt động của các cơ sở giáo dục </a:t>
            </a:r>
            <a:r>
              <a:rPr lang="vi-VN" sz="4700">
                <a:solidFill>
                  <a:srgbClr val="0070C0"/>
                </a:solidFill>
              </a:rPr>
              <a:t>thuộc hệ thống giáo dục quốc dân</a:t>
            </a:r>
            <a:r>
              <a:rPr lang="en-US" sz="4700">
                <a:solidFill>
                  <a:srgbClr val="0070C0"/>
                </a:solidFill>
              </a:rPr>
              <a:t> </a:t>
            </a:r>
            <a:r>
              <a:rPr lang="en-US" sz="4700">
                <a:solidFill>
                  <a:srgbClr val="0070C0"/>
                </a:solidFill>
                <a:latin typeface="Tahoma" panose="020B0604030504040204" pitchFamily="34" charset="0"/>
                <a:ea typeface="Tahoma" panose="020B0604030504040204" pitchFamily="34" charset="0"/>
                <a:cs typeface="Tahoma" panose="020B0604030504040204" pitchFamily="34" charset="0"/>
              </a:rPr>
              <a:t>(có hiệu lực kể từ ngày 19/7/2024).</a:t>
            </a:r>
          </a:p>
          <a:p>
            <a:pPr algn="just">
              <a:lnSpc>
                <a:spcPct val="140000"/>
              </a:lnSpc>
              <a:spcBef>
                <a:spcPts val="0"/>
              </a:spcBef>
              <a:spcAft>
                <a:spcPts val="600"/>
              </a:spcAft>
            </a:pPr>
            <a:r>
              <a:rPr lang="vi-VN" sz="4700">
                <a:solidFill>
                  <a:srgbClr val="0070C0"/>
                </a:solidFill>
              </a:rPr>
              <a:t>- Các cơ sở GDMN khi xây dựng thực đơn cần đảm bảo khẩu phần dinh dưỡng theo khuyến nghị của Bộ GDĐT, phong phú đa dạng các loại thực phẩm và lưu ý bảng thực đơn không ghi bất kỳ tên công ty nào. </a:t>
            </a:r>
            <a:r>
              <a:rPr lang="vi-VN" sz="4700" i="1">
                <a:solidFill>
                  <a:srgbClr val="0070C0"/>
                </a:solidFill>
              </a:rPr>
              <a:t>Vd: Bánh flan Ánh Hồng; Sữa Nutifood…..</a:t>
            </a:r>
            <a:endParaRPr lang="en-US" sz="4700">
              <a:solidFill>
                <a:srgbClr val="0070C0"/>
              </a:solidFill>
            </a:endParaRPr>
          </a:p>
          <a:p>
            <a:endParaRPr lang="en-US"/>
          </a:p>
        </p:txBody>
      </p:sp>
    </p:spTree>
    <p:extLst>
      <p:ext uri="{BB962C8B-B14F-4D97-AF65-F5344CB8AC3E}">
        <p14:creationId xmlns:p14="http://schemas.microsoft.com/office/powerpoint/2010/main" val="1893174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a:extLst>
              <a:ext uri="{FF2B5EF4-FFF2-40B4-BE49-F238E27FC236}">
                <a16:creationId xmlns:a16="http://schemas.microsoft.com/office/drawing/2014/main" id="{2468787A-3A8A-1598-C7D8-3AD35086C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16"/>
          <a:stretch>
            <a:fillRect/>
          </a:stretch>
        </p:blipFill>
        <p:spPr bwMode="auto">
          <a:xfrm>
            <a:off x="2513409" y="1057689"/>
            <a:ext cx="13261181"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a:extLst>
              <a:ext uri="{FF2B5EF4-FFF2-40B4-BE49-F238E27FC236}">
                <a16:creationId xmlns:a16="http://schemas.microsoft.com/office/drawing/2014/main" id="{6A00C2BE-6DBA-A182-D0BB-F85839B88E02}"/>
              </a:ext>
            </a:extLst>
          </p:cNvPr>
          <p:cNvSpPr>
            <a:spLocks noChangeArrowheads="1"/>
          </p:cNvSpPr>
          <p:nvPr/>
        </p:nvSpPr>
        <p:spPr bwMode="auto">
          <a:xfrm>
            <a:off x="2209800" y="1085850"/>
            <a:ext cx="13716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200" b="1" dirty="0">
                <a:solidFill>
                  <a:srgbClr val="FF0000"/>
                </a:solidFill>
              </a:rPr>
              <a:t>II. QUY ĐỊNH MỘT SỐ </a:t>
            </a:r>
          </a:p>
          <a:p>
            <a:pPr algn="ctr" eaLnBrk="1" hangingPunct="1"/>
            <a:r>
              <a:rPr lang="en-US" altLang="en-US" sz="7200" b="1" dirty="0">
                <a:solidFill>
                  <a:srgbClr val="FF0000"/>
                </a:solidFill>
              </a:rPr>
              <a:t>BẢNG BIỂU TRONG NHÀ BẾP</a:t>
            </a:r>
            <a:r>
              <a:rPr lang="en-US" altLang="en-US" sz="7200" b="1" dirty="0">
                <a:solidFill>
                  <a:schemeClr val="tx2"/>
                </a:solidFill>
              </a:rPr>
              <a:t>   </a:t>
            </a:r>
          </a:p>
        </p:txBody>
      </p:sp>
    </p:spTree>
    <p:extLst>
      <p:ext uri="{BB962C8B-B14F-4D97-AF65-F5344CB8AC3E}">
        <p14:creationId xmlns:p14="http://schemas.microsoft.com/office/powerpoint/2010/main" val="2182744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39BA3A2-E626-02F0-52A1-EC79A80A6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16"/>
          <a:stretch>
            <a:fillRect/>
          </a:stretch>
        </p:blipFill>
        <p:spPr bwMode="auto">
          <a:xfrm>
            <a:off x="2513409" y="2324100"/>
            <a:ext cx="13261181"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Connector 6">
            <a:extLst>
              <a:ext uri="{FF2B5EF4-FFF2-40B4-BE49-F238E27FC236}">
                <a16:creationId xmlns:a16="http://schemas.microsoft.com/office/drawing/2014/main" id="{47A665E5-31AE-71BB-E363-9CEB8889401D}"/>
              </a:ext>
            </a:extLst>
          </p:cNvPr>
          <p:cNvSpPr/>
          <p:nvPr/>
        </p:nvSpPr>
        <p:spPr>
          <a:xfrm>
            <a:off x="1219200" y="647700"/>
            <a:ext cx="15531548" cy="6324600"/>
          </a:xfrm>
          <a:prstGeom prst="flowChartConnector">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lvl="0" algn="ctr" defTabSz="914400">
              <a:lnSpc>
                <a:spcPct val="114000"/>
              </a:lnSpc>
              <a:defRPr/>
            </a:pPr>
            <a:r>
              <a:rPr lang="en-US" altLang="en-US" sz="5400" b="1" dirty="0" err="1">
                <a:solidFill>
                  <a:srgbClr val="FFFF00"/>
                </a:solidFill>
                <a:latin typeface="Tahoma" panose="020B0604030504040204" pitchFamily="34" charset="0"/>
                <a:cs typeface="Calibri" panose="020F0502020204030204" pitchFamily="34" charset="0"/>
              </a:rPr>
              <a:t>Khẩu</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phần</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dinh</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dưỡng</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như</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thế</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nào</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là</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đáp</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ứng</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nhu</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cầu</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năng</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lượng</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và</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các</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chất</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dinh</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dưỡng</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cho</a:t>
            </a:r>
            <a:r>
              <a:rPr lang="en-US" altLang="en-US" sz="5400" b="1" dirty="0">
                <a:solidFill>
                  <a:srgbClr val="FFFF00"/>
                </a:solidFill>
                <a:latin typeface="Tahoma" panose="020B0604030504040204" pitchFamily="34" charset="0"/>
                <a:cs typeface="Calibri" panose="020F0502020204030204" pitchFamily="34" charset="0"/>
              </a:rPr>
              <a:t> </a:t>
            </a:r>
            <a:r>
              <a:rPr lang="en-US" altLang="en-US" sz="5400" b="1" dirty="0" err="1">
                <a:solidFill>
                  <a:srgbClr val="FFFF00"/>
                </a:solidFill>
                <a:latin typeface="Tahoma" panose="020B0604030504040204" pitchFamily="34" charset="0"/>
                <a:cs typeface="Calibri" panose="020F0502020204030204" pitchFamily="34" charset="0"/>
              </a:rPr>
              <a:t>trẻ</a:t>
            </a:r>
            <a:r>
              <a:rPr lang="en-US" altLang="en-US" sz="5400" b="1" dirty="0">
                <a:solidFill>
                  <a:srgbClr val="FFFF00"/>
                </a:solidFill>
                <a:latin typeface="Tahoma" panose="020B0604030504040204" pitchFamily="34" charset="0"/>
                <a:cs typeface="Calibri" panose="020F0502020204030204" pitchFamily="34" charset="0"/>
              </a:rPr>
              <a:t>?</a:t>
            </a:r>
            <a:endParaRPr lang="en-US" sz="54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40254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5E637AFF-9464-5444-963E-E5E73DCC6DFD}"/>
              </a:ext>
            </a:extLst>
          </p:cNvPr>
          <p:cNvSpPr>
            <a:spLocks noGrp="1" noChangeArrowheads="1"/>
          </p:cNvSpPr>
          <p:nvPr>
            <p:ph type="body" idx="1"/>
          </p:nvPr>
        </p:nvSpPr>
        <p:spPr>
          <a:xfrm>
            <a:off x="1219200" y="571500"/>
            <a:ext cx="16078200" cy="9448800"/>
          </a:xfrm>
        </p:spPr>
        <p:txBody>
          <a:bodyPr>
            <a:normAutofit fontScale="25000" lnSpcReduction="20000"/>
          </a:bodyPr>
          <a:lstStyle/>
          <a:p>
            <a:pPr eaLnBrk="1" hangingPunct="1">
              <a:lnSpc>
                <a:spcPct val="170000"/>
              </a:lnSpc>
              <a:spcBef>
                <a:spcPts val="0"/>
              </a:spcBef>
              <a:spcAft>
                <a:spcPts val="0"/>
              </a:spcAft>
              <a:buFontTx/>
              <a:buNone/>
              <a:defRPr/>
            </a:pPr>
            <a:r>
              <a:rPr lang="en-US" sz="16000" b="1" dirty="0">
                <a:solidFill>
                  <a:srgbClr val="FF0000"/>
                </a:solidFill>
                <a:latin typeface="Tahoma" panose="020B0604030504040204" pitchFamily="34" charset="0"/>
                <a:ea typeface="Tahoma" panose="020B0604030504040204" pitchFamily="34" charset="0"/>
                <a:cs typeface="Tahoma" panose="020B0604030504040204" pitchFamily="34" charset="0"/>
              </a:rPr>
              <a:t>* Trong </a:t>
            </a:r>
            <a:r>
              <a:rPr lang="en-US" sz="16000" b="1" dirty="0" err="1">
                <a:solidFill>
                  <a:srgbClr val="FF0000"/>
                </a:solidFill>
                <a:latin typeface="Tahoma" panose="020B0604030504040204" pitchFamily="34" charset="0"/>
                <a:ea typeface="Tahoma" panose="020B0604030504040204" pitchFamily="34" charset="0"/>
                <a:cs typeface="Tahoma" panose="020B0604030504040204" pitchFamily="34" charset="0"/>
              </a:rPr>
              <a:t>bếp</a:t>
            </a:r>
            <a:r>
              <a:rPr lang="en-US" sz="16000" b="1" dirty="0">
                <a:solidFill>
                  <a:srgbClr val="FF0000"/>
                </a:solidFill>
                <a:latin typeface="Tahoma" panose="020B0604030504040204" pitchFamily="34" charset="0"/>
                <a:ea typeface="Tahoma" panose="020B0604030504040204" pitchFamily="34" charset="0"/>
                <a:cs typeface="Tahoma" panose="020B0604030504040204" pitchFamily="34" charset="0"/>
              </a:rPr>
              <a:t>:</a:t>
            </a:r>
          </a:p>
          <a:p>
            <a:pPr marL="0" indent="0">
              <a:lnSpc>
                <a:spcPct val="170000"/>
              </a:lnSpc>
              <a:spcBef>
                <a:spcPts val="0"/>
              </a:spcBef>
              <a:spcAft>
                <a:spcPts val="0"/>
              </a:spcAft>
              <a:buNone/>
              <a:defRPr/>
            </a:pP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1.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Bảng</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tồn</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kho</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được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đặt</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bên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ngoài</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cửa</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kho</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để</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tiện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theo</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dõi</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p>
          <a:p>
            <a:pPr marL="0" indent="0">
              <a:lnSpc>
                <a:spcPct val="170000"/>
              </a:lnSpc>
              <a:spcBef>
                <a:spcPts val="0"/>
              </a:spcBef>
              <a:spcAft>
                <a:spcPts val="0"/>
              </a:spcAft>
              <a:buNone/>
              <a:defRPr/>
            </a:pP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2.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Bảng</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tiếp</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phẩm</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đặt</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ngay</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khu</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vực</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bố</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trí</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tiếp</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phẩm</a:t>
            </a: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eaLnBrk="1" hangingPunct="1">
              <a:lnSpc>
                <a:spcPct val="170000"/>
              </a:lnSpc>
              <a:spcBef>
                <a:spcPts val="0"/>
              </a:spcBef>
              <a:spcAft>
                <a:spcPts val="0"/>
              </a:spcAft>
              <a:buFontTx/>
              <a:buNone/>
              <a:defRPr/>
            </a:pP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3.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Bảng</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phân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chia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thực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phẩm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được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đặt</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khu</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vực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cắt</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xắt</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170000"/>
              </a:lnSpc>
              <a:spcBef>
                <a:spcPts val="0"/>
              </a:spcBef>
              <a:spcAft>
                <a:spcPts val="0"/>
              </a:spcAft>
              <a:buFontTx/>
              <a:buNone/>
              <a:defRPr/>
            </a:pPr>
            <a:r>
              <a:rPr 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4.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Thực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đơn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tuần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trẻ-cô</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bố</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trí</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khu</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vực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chia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cơm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và</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thức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eaLnBrk="1" hangingPunct="1">
              <a:lnSpc>
                <a:spcPct val="170000"/>
              </a:lnSpc>
              <a:spcBef>
                <a:spcPts val="0"/>
              </a:spcBef>
              <a:spcAft>
                <a:spcPts val="0"/>
              </a:spcAft>
              <a:buFontTx/>
              <a:buNone/>
            </a:pP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5.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Bảng</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phân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chia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cơm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thức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bố</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trí</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khu</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vực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chia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cơm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và</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thức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lnSpc>
                <a:spcPct val="170000"/>
              </a:lnSpc>
              <a:spcBef>
                <a:spcPts val="0"/>
              </a:spcBef>
              <a:spcAft>
                <a:spcPts val="0"/>
              </a:spcAft>
              <a:buFontTx/>
              <a:buNone/>
            </a:pP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6.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Bảng</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định</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mức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cơm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thức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cho</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một</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trẻ</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chỉ</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sử</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dụng</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khi</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tính</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lượng</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thành</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phẩm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cho</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nhóm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lớp</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bố</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trí</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gần</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khu</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vực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chia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cơm</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và</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thức</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endPar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70000"/>
              </a:lnSpc>
              <a:spcBef>
                <a:spcPts val="0"/>
              </a:spcBef>
              <a:spcAft>
                <a:spcPts val="0"/>
              </a:spcAft>
              <a:buFontTx/>
              <a:buNone/>
            </a:pP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7.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Nội</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quy</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nhà</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bếp</a:t>
            </a:r>
            <a:r>
              <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eaLnBrk="1" hangingPunct="1">
              <a:lnSpc>
                <a:spcPct val="170000"/>
              </a:lnSpc>
              <a:spcBef>
                <a:spcPts val="0"/>
              </a:spcBef>
              <a:spcAft>
                <a:spcPts val="0"/>
              </a:spcAft>
              <a:buFontTx/>
              <a:buNone/>
            </a:pP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8. </a:t>
            </a:r>
            <a:r>
              <a:rPr lang="en-US" alt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Bảng</a:t>
            </a: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phân</a:t>
            </a: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công</a:t>
            </a: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nhân</a:t>
            </a: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viên</a:t>
            </a: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nấu</a:t>
            </a: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en-US" sz="16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en-US" sz="16000" dirty="0">
                <a:solidFill>
                  <a:srgbClr val="800000"/>
                </a:solidFill>
                <a:latin typeface="Tahoma" panose="020B0604030504040204" pitchFamily="34" charset="0"/>
                <a:ea typeface="Tahoma" panose="020B0604030504040204" pitchFamily="34" charset="0"/>
                <a:cs typeface="Tahoma" panose="020B0604030504040204" pitchFamily="34" charset="0"/>
              </a:rPr>
              <a:t>.</a:t>
            </a:r>
            <a:endParaRPr lang="en-US" altLang="ja-JP" sz="16000" dirty="0">
              <a:solidFill>
                <a:srgbClr val="800000"/>
              </a:solidFill>
              <a:latin typeface="Tahoma" panose="020B0604030504040204" pitchFamily="34" charset="0"/>
              <a:ea typeface="Tahoma" panose="020B0604030504040204" pitchFamily="34" charset="0"/>
              <a:cs typeface="Tahoma" panose="020B0604030504040204" pitchFamily="34" charset="0"/>
            </a:endParaRPr>
          </a:p>
          <a:p>
            <a:pPr marL="0" indent="0">
              <a:buNone/>
              <a:defRPr/>
            </a:pPr>
            <a:r>
              <a:rPr lang="en-US" b="1" dirty="0">
                <a:solidFill>
                  <a:srgbClr val="800000"/>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a:extLst>
              <a:ext uri="{FF2B5EF4-FFF2-40B4-BE49-F238E27FC236}">
                <a16:creationId xmlns:a16="http://schemas.microsoft.com/office/drawing/2014/main" id="{E469E55D-518F-57CE-B8DF-057EAD8722D0}"/>
              </a:ext>
            </a:extLst>
          </p:cNvPr>
          <p:cNvSpPr>
            <a:spLocks noGrp="1" noChangeArrowheads="1"/>
          </p:cNvSpPr>
          <p:nvPr>
            <p:ph type="body" idx="1"/>
          </p:nvPr>
        </p:nvSpPr>
        <p:spPr>
          <a:xfrm>
            <a:off x="1524000" y="1181100"/>
            <a:ext cx="15316200" cy="8382000"/>
          </a:xfrm>
        </p:spPr>
        <p:txBody>
          <a:bodyPr>
            <a:normAutofit/>
          </a:bodyPr>
          <a:lstStyle/>
          <a:p>
            <a:pPr algn="just" eaLnBrk="1" hangingPunct="1">
              <a:lnSpc>
                <a:spcPct val="150000"/>
              </a:lnSpc>
              <a:spcBef>
                <a:spcPts val="0"/>
              </a:spcBef>
              <a:spcAft>
                <a:spcPts val="0"/>
              </a:spcAft>
              <a:buFontTx/>
              <a:buNone/>
            </a:pPr>
            <a:r>
              <a:rPr lang="en-US" altLang="ja-JP"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ja-JP"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Ngoài</a:t>
            </a:r>
            <a:r>
              <a:rPr lang="en-US" altLang="ja-JP"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altLang="ja-JP"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sân</a:t>
            </a:r>
            <a:r>
              <a:rPr lang="en-US" altLang="ja-JP"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just" eaLnBrk="1" hangingPunct="1">
              <a:lnSpc>
                <a:spcPct val="150000"/>
              </a:lnSpc>
              <a:spcBef>
                <a:spcPts val="0"/>
              </a:spcBef>
              <a:spcAft>
                <a:spcPts val="0"/>
              </a:spcAft>
              <a:buFontTx/>
              <a:buNone/>
            </a:pP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Bảng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công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khai</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gồm</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có</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lnSpc>
                <a:spcPct val="150000"/>
              </a:lnSpc>
              <a:spcBef>
                <a:spcPts val="0"/>
              </a:spcBef>
              <a:spcAft>
                <a:spcPts val="0"/>
              </a:spcAft>
              <a:buFontTx/>
              <a:buNone/>
            </a:pP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1.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Thực</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đơn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tuần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Nhà</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trẻ</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Mẫu</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giáo</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nên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tách</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riêng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hoặc</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tách</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theo</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chế</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độ</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của</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trẻ</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lnSpc>
                <a:spcPct val="150000"/>
              </a:lnSpc>
              <a:spcBef>
                <a:spcPts val="0"/>
              </a:spcBef>
              <a:spcAft>
                <a:spcPts val="0"/>
              </a:spcAft>
              <a:buFontTx/>
              <a:buNone/>
            </a:pP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2.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Tiền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chợ</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của</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trẻ</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hàng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ngày</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lnSpc>
                <a:spcPct val="150000"/>
              </a:lnSpc>
              <a:spcBef>
                <a:spcPts val="0"/>
              </a:spcBef>
              <a:spcAft>
                <a:spcPts val="0"/>
              </a:spcAft>
              <a:buFontTx/>
              <a:buNone/>
            </a:pP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3. Danh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sách</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các</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đối</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tác</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ký</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kết</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hợp</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đồng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cung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cấp</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thực</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phẩm</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lnSpc>
                <a:spcPct val="150000"/>
              </a:lnSpc>
              <a:spcBef>
                <a:spcPts val="0"/>
              </a:spcBef>
              <a:spcAft>
                <a:spcPts val="0"/>
              </a:spcAft>
              <a:buFontTx/>
              <a:buNone/>
            </a:pP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4.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Tủ</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trưng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bày</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thức</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trong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ngày</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của</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trẻ</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nếu</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có</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điều</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kiện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tuy</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nhiên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chỉ</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trưng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bày</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trong</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ngày</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và</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hủy</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thức</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ăn</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vào</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buổi</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chiều</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sau</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khi</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trả</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 </a:t>
            </a:r>
            <a:r>
              <a:rPr lang="en-US" altLang="ja-JP" sz="4000" dirty="0" err="1">
                <a:solidFill>
                  <a:srgbClr val="800000"/>
                </a:solidFill>
                <a:latin typeface="Tahoma" panose="020B0604030504040204" pitchFamily="34" charset="0"/>
                <a:ea typeface="Tahoma" panose="020B0604030504040204" pitchFamily="34" charset="0"/>
                <a:cs typeface="Tahoma" panose="020B0604030504040204" pitchFamily="34" charset="0"/>
              </a:rPr>
              <a:t>trẻ</a:t>
            </a:r>
            <a:r>
              <a:rPr lang="en-US" altLang="ja-JP" sz="4000" dirty="0">
                <a:solidFill>
                  <a:srgbClr val="800000"/>
                </a:solidFill>
                <a:latin typeface="Tahoma" panose="020B0604030504040204" pitchFamily="34" charset="0"/>
                <a:ea typeface="Tahoma" panose="020B0604030504040204" pitchFamily="34" charset="0"/>
                <a:cs typeface="Tahoma" panose="020B0604030504040204" pitchFamily="34" charset="0"/>
              </a:rPr>
              <a:t>.</a:t>
            </a:r>
          </a:p>
          <a:p>
            <a:pPr algn="just" eaLnBrk="1" hangingPunct="1">
              <a:buFontTx/>
              <a:buNone/>
            </a:pPr>
            <a:endParaRPr lang="en-US" altLang="en-US" b="1" dirty="0">
              <a:solidFill>
                <a:srgbClr val="8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26C1A-A1C0-6B9D-5F68-B5DC022D9FCA}"/>
              </a:ext>
            </a:extLst>
          </p:cNvPr>
          <p:cNvSpPr txBox="1"/>
          <p:nvPr/>
        </p:nvSpPr>
        <p:spPr>
          <a:xfrm>
            <a:off x="762000" y="419100"/>
            <a:ext cx="16764000" cy="1938992"/>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TRƯỜNG: ……</a:t>
            </a:r>
          </a:p>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a:t>
            </a:r>
            <a:r>
              <a:rPr lang="en-US" altLang="en-US" sz="4000" b="1" dirty="0">
                <a:solidFill>
                  <a:srgbClr val="FF0000"/>
                </a:solidFill>
                <a:latin typeface="Arial" panose="020B0604020202020204" pitchFamily="34" charset="0"/>
                <a:cs typeface="Arial" panose="020B0604020202020204" pitchFamily="34" charset="0"/>
              </a:rPr>
              <a:t>BẢNG TỒN KHO THỰC PHẨM</a:t>
            </a:r>
          </a:p>
          <a:p>
            <a:pPr lvl="0" indent="685800" algn="ctr" defTabSz="1371600" eaLnBrk="0" fontAlgn="base" hangingPunct="0">
              <a:spcBef>
                <a:spcPts val="600"/>
              </a:spcBef>
              <a:spcAft>
                <a:spcPts val="600"/>
              </a:spcAft>
              <a:defRPr/>
            </a:pPr>
            <a:r>
              <a:rPr lang="en-US" altLang="en-US" sz="3200" dirty="0" err="1">
                <a:solidFill>
                  <a:srgbClr val="002060"/>
                </a:solidFill>
                <a:latin typeface="Arial" panose="020B0604020202020204" pitchFamily="34" charset="0"/>
                <a:cs typeface="Arial" panose="020B0604020202020204" pitchFamily="34" charset="0"/>
              </a:rPr>
              <a:t>Ngày</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tháng</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năm</a:t>
            </a:r>
            <a:r>
              <a:rPr lang="en-US" altLang="en-US" sz="3200" dirty="0">
                <a:solidFill>
                  <a:srgbClr val="002060"/>
                </a:solidFill>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5984083A-3F3B-D962-FFD4-78E5DABD2536}"/>
              </a:ext>
            </a:extLst>
          </p:cNvPr>
          <p:cNvGraphicFramePr>
            <a:graphicFrameLocks noGrp="1"/>
          </p:cNvGraphicFramePr>
          <p:nvPr>
            <p:extLst>
              <p:ext uri="{D42A27DB-BD31-4B8C-83A1-F6EECF244321}">
                <p14:modId xmlns:p14="http://schemas.microsoft.com/office/powerpoint/2010/main" val="2311151010"/>
              </p:ext>
            </p:extLst>
          </p:nvPr>
        </p:nvGraphicFramePr>
        <p:xfrm>
          <a:off x="1181100" y="2857500"/>
          <a:ext cx="15925800" cy="6610367"/>
        </p:xfrm>
        <a:graphic>
          <a:graphicData uri="http://schemas.openxmlformats.org/drawingml/2006/table">
            <a:tbl>
              <a:tblPr firstRow="1" bandRow="1">
                <a:tableStyleId>{5C22544A-7EE6-4342-B048-85BDC9FD1C3A}</a:tableStyleId>
              </a:tblPr>
              <a:tblGrid>
                <a:gridCol w="1057588">
                  <a:extLst>
                    <a:ext uri="{9D8B030D-6E8A-4147-A177-3AD203B41FA5}">
                      <a16:colId xmlns:a16="http://schemas.microsoft.com/office/drawing/2014/main" val="663536002"/>
                    </a:ext>
                  </a:extLst>
                </a:gridCol>
                <a:gridCol w="4066552">
                  <a:extLst>
                    <a:ext uri="{9D8B030D-6E8A-4147-A177-3AD203B41FA5}">
                      <a16:colId xmlns:a16="http://schemas.microsoft.com/office/drawing/2014/main" val="340439249"/>
                    </a:ext>
                  </a:extLst>
                </a:gridCol>
                <a:gridCol w="2724460">
                  <a:extLst>
                    <a:ext uri="{9D8B030D-6E8A-4147-A177-3AD203B41FA5}">
                      <a16:colId xmlns:a16="http://schemas.microsoft.com/office/drawing/2014/main" val="227762646"/>
                    </a:ext>
                  </a:extLst>
                </a:gridCol>
                <a:gridCol w="2590800">
                  <a:extLst>
                    <a:ext uri="{9D8B030D-6E8A-4147-A177-3AD203B41FA5}">
                      <a16:colId xmlns:a16="http://schemas.microsoft.com/office/drawing/2014/main" val="4192212763"/>
                    </a:ext>
                  </a:extLst>
                </a:gridCol>
                <a:gridCol w="2819400">
                  <a:extLst>
                    <a:ext uri="{9D8B030D-6E8A-4147-A177-3AD203B41FA5}">
                      <a16:colId xmlns:a16="http://schemas.microsoft.com/office/drawing/2014/main" val="1177291594"/>
                    </a:ext>
                  </a:extLst>
                </a:gridCol>
                <a:gridCol w="2667000">
                  <a:extLst>
                    <a:ext uri="{9D8B030D-6E8A-4147-A177-3AD203B41FA5}">
                      <a16:colId xmlns:a16="http://schemas.microsoft.com/office/drawing/2014/main" val="2309979184"/>
                    </a:ext>
                  </a:extLst>
                </a:gridCol>
              </a:tblGrid>
              <a:tr h="762000">
                <a:tc>
                  <a:txBody>
                    <a:bodyPr/>
                    <a:lstStyle/>
                    <a:p>
                      <a:pPr algn="ctr">
                        <a:lnSpc>
                          <a:spcPct val="200000"/>
                        </a:lnSpc>
                      </a:pPr>
                      <a:r>
                        <a:rPr lang="en-US" sz="3200" dirty="0" err="1">
                          <a:latin typeface="Tahoma" panose="020B0604030504040204" pitchFamily="34" charset="0"/>
                          <a:ea typeface="Tahoma" panose="020B0604030504040204" pitchFamily="34" charset="0"/>
                          <a:cs typeface="Tahoma" panose="020B0604030504040204" pitchFamily="34" charset="0"/>
                        </a:rPr>
                        <a:t>Stt</a:t>
                      </a:r>
                      <a:r>
                        <a:rPr lang="en-US" sz="3200" dirty="0">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pPr algn="ctr">
                        <a:lnSpc>
                          <a:spcPct val="200000"/>
                        </a:lnSpc>
                      </a:pPr>
                      <a:r>
                        <a:rPr lang="pt-BR" sz="3200" dirty="0">
                          <a:effectLst/>
                          <a:latin typeface="Tahoma" panose="020B0604030504040204" pitchFamily="34" charset="0"/>
                          <a:ea typeface="Tahoma" panose="020B0604030504040204" pitchFamily="34" charset="0"/>
                          <a:cs typeface="Tahoma" panose="020B0604030504040204" pitchFamily="34" charset="0"/>
                        </a:rPr>
                        <a:t>Tên thực phẩm</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gridSpan="2">
                  <a:txBody>
                    <a:bodyPr/>
                    <a:lstStyle/>
                    <a:p>
                      <a:pPr algn="ctr">
                        <a:lnSpc>
                          <a:spcPct val="200000"/>
                        </a:lnSpc>
                      </a:pPr>
                      <a:r>
                        <a:rPr lang="pt-BR" sz="3200" dirty="0">
                          <a:effectLst/>
                          <a:latin typeface="Tahoma" panose="020B0604030504040204" pitchFamily="34" charset="0"/>
                          <a:ea typeface="Tahoma" panose="020B0604030504040204" pitchFamily="34" charset="0"/>
                          <a:cs typeface="Tahoma" panose="020B0604030504040204" pitchFamily="34" charset="0"/>
                        </a:rPr>
                        <a:t>Trẻ</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hMerge="1">
                  <a:txBody>
                    <a:bodyPr/>
                    <a:lstStyle/>
                    <a:p>
                      <a:pPr algn="ctr">
                        <a:lnSpc>
                          <a:spcPct val="200000"/>
                        </a:lnSpc>
                      </a:pPr>
                      <a:endParaRPr lang="en-US" sz="3200" b="1" dirty="0">
                        <a:solidFill>
                          <a:srgbClr val="FF0000"/>
                        </a:solidFill>
                      </a:endParaRPr>
                    </a:p>
                  </a:txBody>
                  <a:tcPr marL="0" marR="0" marT="0" marB="0" anchor="ctr"/>
                </a:tc>
                <a:tc gridSpan="2">
                  <a:txBody>
                    <a:bodyPr/>
                    <a:lstStyle/>
                    <a:p>
                      <a:pPr algn="ctr">
                        <a:lnSpc>
                          <a:spcPct val="200000"/>
                        </a:lnSpc>
                      </a:pPr>
                      <a:r>
                        <a:rPr lang="en-US" sz="3200" dirty="0" err="1">
                          <a:effectLst/>
                          <a:latin typeface="Tahoma" panose="020B0604030504040204" pitchFamily="34" charset="0"/>
                          <a:ea typeface="Tahoma" panose="020B0604030504040204" pitchFamily="34" charset="0"/>
                          <a:cs typeface="Tahoma" panose="020B0604030504040204" pitchFamily="34" charset="0"/>
                        </a:rPr>
                        <a:t>Cô</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hMerge="1">
                  <a:txBody>
                    <a:bodyPr/>
                    <a:lstStyle/>
                    <a:p>
                      <a:pPr algn="ctr">
                        <a:lnSpc>
                          <a:spcPct val="200000"/>
                        </a:lnSpc>
                      </a:pP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21442356"/>
                  </a:ext>
                </a:extLst>
              </a:tr>
              <a:tr h="894200">
                <a:tc>
                  <a:txBody>
                    <a:bodyPr/>
                    <a:lstStyle/>
                    <a:p>
                      <a:r>
                        <a:rPr lang="en-US" sz="3200" dirty="0"/>
                        <a:t>1</a:t>
                      </a:r>
                    </a:p>
                  </a:txBody>
                  <a:tcPr/>
                </a:tc>
                <a:tc>
                  <a:txBody>
                    <a:bodyPr/>
                    <a:lstStyle/>
                    <a:p>
                      <a:r>
                        <a:rPr lang="en-US" sz="3200" dirty="0" err="1"/>
                        <a:t>Gạo</a:t>
                      </a:r>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3801626603"/>
                  </a:ext>
                </a:extLst>
              </a:tr>
              <a:tr h="1021143">
                <a:tc>
                  <a:txBody>
                    <a:bodyPr/>
                    <a:lstStyle/>
                    <a:p>
                      <a:r>
                        <a:rPr lang="en-US" sz="3200" dirty="0"/>
                        <a:t>2</a:t>
                      </a:r>
                    </a:p>
                  </a:txBody>
                  <a:tcPr/>
                </a:tc>
                <a:tc>
                  <a:txBody>
                    <a:bodyPr/>
                    <a:lstStyle/>
                    <a:p>
                      <a:r>
                        <a:rPr lang="en-US" sz="3200" dirty="0" err="1"/>
                        <a:t>Đường</a:t>
                      </a:r>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a:p>
                  </a:txBody>
                  <a:tcPr/>
                </a:tc>
                <a:extLst>
                  <a:ext uri="{0D108BD9-81ED-4DB2-BD59-A6C34878D82A}">
                    <a16:rowId xmlns:a16="http://schemas.microsoft.com/office/drawing/2014/main" val="803862238"/>
                  </a:ext>
                </a:extLst>
              </a:tr>
              <a:tr h="894828">
                <a:tc>
                  <a:txBody>
                    <a:bodyPr/>
                    <a:lstStyle/>
                    <a:p>
                      <a:r>
                        <a:rPr lang="en-US" sz="3200" dirty="0"/>
                        <a:t>3</a:t>
                      </a:r>
                    </a:p>
                  </a:txBody>
                  <a:tcPr/>
                </a:tc>
                <a:tc>
                  <a:txBody>
                    <a:bodyPr/>
                    <a:lstStyle/>
                    <a:p>
                      <a:r>
                        <a:rPr lang="en-US" sz="3200" dirty="0" err="1"/>
                        <a:t>Mắm</a:t>
                      </a:r>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569470004"/>
                  </a:ext>
                </a:extLst>
              </a:tr>
              <a:tr h="911808">
                <a:tc>
                  <a:txBody>
                    <a:bodyPr/>
                    <a:lstStyle/>
                    <a:p>
                      <a:r>
                        <a:rPr lang="en-US" sz="3200" dirty="0"/>
                        <a:t>4</a:t>
                      </a:r>
                    </a:p>
                  </a:txBody>
                  <a:tcPr/>
                </a:tc>
                <a:tc>
                  <a:txBody>
                    <a:bodyPr/>
                    <a:lstStyle/>
                    <a:p>
                      <a:r>
                        <a:rPr lang="en-US" sz="3200" dirty="0" err="1"/>
                        <a:t>Muối</a:t>
                      </a:r>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2031457351"/>
                  </a:ext>
                </a:extLst>
              </a:tr>
              <a:tr h="942593">
                <a:tc>
                  <a:txBody>
                    <a:bodyPr/>
                    <a:lstStyle/>
                    <a:p>
                      <a:r>
                        <a:rPr lang="en-US" sz="3200" dirty="0"/>
                        <a:t>5</a:t>
                      </a:r>
                    </a:p>
                  </a:txBody>
                  <a:tcPr/>
                </a:tc>
                <a:tc>
                  <a:txBody>
                    <a:bodyPr/>
                    <a:lstStyle/>
                    <a:p>
                      <a:r>
                        <a:rPr lang="en-US" sz="3200" dirty="0" err="1"/>
                        <a:t>Dầu</a:t>
                      </a:r>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837437175"/>
                  </a:ext>
                </a:extLst>
              </a:tr>
              <a:tr h="878995">
                <a:tc>
                  <a:txBody>
                    <a:bodyPr/>
                    <a:lstStyle/>
                    <a:p>
                      <a:r>
                        <a:rPr lang="en-US" sz="3200" dirty="0"/>
                        <a:t>6</a:t>
                      </a:r>
                    </a:p>
                  </a:txBody>
                  <a:tcPr/>
                </a:tc>
                <a:tc>
                  <a:txBody>
                    <a:bodyPr/>
                    <a:lstStyle/>
                    <a:p>
                      <a:r>
                        <a:rPr lang="en-US" sz="3200" dirty="0" err="1"/>
                        <a:t>Sữa</a:t>
                      </a:r>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tc>
                  <a:txBody>
                    <a:bodyPr/>
                    <a:lstStyle/>
                    <a:p>
                      <a:endParaRPr lang="en-US" sz="3200" dirty="0"/>
                    </a:p>
                  </a:txBody>
                  <a:tcPr/>
                </a:tc>
                <a:extLst>
                  <a:ext uri="{0D108BD9-81ED-4DB2-BD59-A6C34878D82A}">
                    <a16:rowId xmlns:a16="http://schemas.microsoft.com/office/drawing/2014/main" val="1874827971"/>
                  </a:ext>
                </a:extLst>
              </a:tr>
            </a:tbl>
          </a:graphicData>
        </a:graphic>
      </p:graphicFrame>
    </p:spTree>
    <p:extLst>
      <p:ext uri="{BB962C8B-B14F-4D97-AF65-F5344CB8AC3E}">
        <p14:creationId xmlns:p14="http://schemas.microsoft.com/office/powerpoint/2010/main" val="1014700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26C1A-A1C0-6B9D-5F68-B5DC022D9FCA}"/>
              </a:ext>
            </a:extLst>
          </p:cNvPr>
          <p:cNvSpPr txBox="1"/>
          <p:nvPr/>
        </p:nvSpPr>
        <p:spPr>
          <a:xfrm>
            <a:off x="718931" y="124556"/>
            <a:ext cx="16764000" cy="2062103"/>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TRƯỜNG: ……</a:t>
            </a:r>
          </a:p>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a:t>
            </a:r>
            <a:r>
              <a:rPr lang="en-US" altLang="en-US" sz="4000" b="1" dirty="0">
                <a:solidFill>
                  <a:srgbClr val="FF0000"/>
                </a:solidFill>
                <a:latin typeface="Arial" panose="020B0604020202020204" pitchFamily="34" charset="0"/>
                <a:cs typeface="Arial" panose="020B0604020202020204" pitchFamily="34" charset="0"/>
              </a:rPr>
              <a:t>BẢNG TIẾP PHẨM</a:t>
            </a:r>
          </a:p>
          <a:p>
            <a:pPr lvl="0" indent="685800" algn="just" defTabSz="1371600" eaLnBrk="0" fontAlgn="base" hangingPunct="0">
              <a:spcBef>
                <a:spcPts val="600"/>
              </a:spcBef>
              <a:spcAft>
                <a:spcPts val="600"/>
              </a:spcAft>
              <a:defRPr/>
            </a:pPr>
            <a:r>
              <a:rPr lang="en-US" altLang="en-US" sz="4000" b="1" dirty="0">
                <a:solidFill>
                  <a:srgbClr val="FF0000"/>
                </a:solidFill>
                <a:latin typeface="Arial" panose="020B0604020202020204" pitchFamily="34" charset="0"/>
                <a:cs typeface="Arial" panose="020B0604020202020204" pitchFamily="34" charset="0"/>
              </a:rPr>
              <a:t>				     </a:t>
            </a:r>
            <a:r>
              <a:rPr lang="en-US" altLang="en-US" sz="3200" dirty="0" err="1">
                <a:solidFill>
                  <a:srgbClr val="002060"/>
                </a:solidFill>
                <a:latin typeface="Arial" panose="020B0604020202020204" pitchFamily="34" charset="0"/>
                <a:cs typeface="Arial" panose="020B0604020202020204" pitchFamily="34" charset="0"/>
              </a:rPr>
              <a:t>Ngày</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tháng</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năm</a:t>
            </a:r>
            <a:r>
              <a:rPr lang="en-US" altLang="en-US" sz="3200" dirty="0">
                <a:solidFill>
                  <a:srgbClr val="002060"/>
                </a:solidFill>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5984083A-3F3B-D962-FFD4-78E5DABD2536}"/>
              </a:ext>
            </a:extLst>
          </p:cNvPr>
          <p:cNvGraphicFramePr>
            <a:graphicFrameLocks noGrp="1"/>
          </p:cNvGraphicFramePr>
          <p:nvPr>
            <p:extLst>
              <p:ext uri="{D42A27DB-BD31-4B8C-83A1-F6EECF244321}">
                <p14:modId xmlns:p14="http://schemas.microsoft.com/office/powerpoint/2010/main" val="1762194584"/>
              </p:ext>
            </p:extLst>
          </p:nvPr>
        </p:nvGraphicFramePr>
        <p:xfrm>
          <a:off x="791817" y="2328803"/>
          <a:ext cx="16764000" cy="7934702"/>
        </p:xfrm>
        <a:graphic>
          <a:graphicData uri="http://schemas.openxmlformats.org/drawingml/2006/table">
            <a:tbl>
              <a:tblPr firstRow="1" bandRow="1">
                <a:tableStyleId>{5C22544A-7EE6-4342-B048-85BDC9FD1C3A}</a:tableStyleId>
              </a:tblPr>
              <a:tblGrid>
                <a:gridCol w="1256371">
                  <a:extLst>
                    <a:ext uri="{9D8B030D-6E8A-4147-A177-3AD203B41FA5}">
                      <a16:colId xmlns:a16="http://schemas.microsoft.com/office/drawing/2014/main" val="663536002"/>
                    </a:ext>
                  </a:extLst>
                </a:gridCol>
                <a:gridCol w="4066552">
                  <a:extLst>
                    <a:ext uri="{9D8B030D-6E8A-4147-A177-3AD203B41FA5}">
                      <a16:colId xmlns:a16="http://schemas.microsoft.com/office/drawing/2014/main" val="340439249"/>
                    </a:ext>
                  </a:extLst>
                </a:gridCol>
                <a:gridCol w="2449477">
                  <a:extLst>
                    <a:ext uri="{9D8B030D-6E8A-4147-A177-3AD203B41FA5}">
                      <a16:colId xmlns:a16="http://schemas.microsoft.com/office/drawing/2014/main" val="227762646"/>
                    </a:ext>
                  </a:extLst>
                </a:gridCol>
                <a:gridCol w="2362200">
                  <a:extLst>
                    <a:ext uri="{9D8B030D-6E8A-4147-A177-3AD203B41FA5}">
                      <a16:colId xmlns:a16="http://schemas.microsoft.com/office/drawing/2014/main" val="4192212763"/>
                    </a:ext>
                  </a:extLst>
                </a:gridCol>
                <a:gridCol w="2743200">
                  <a:extLst>
                    <a:ext uri="{9D8B030D-6E8A-4147-A177-3AD203B41FA5}">
                      <a16:colId xmlns:a16="http://schemas.microsoft.com/office/drawing/2014/main" val="1177291594"/>
                    </a:ext>
                  </a:extLst>
                </a:gridCol>
                <a:gridCol w="1740377">
                  <a:extLst>
                    <a:ext uri="{9D8B030D-6E8A-4147-A177-3AD203B41FA5}">
                      <a16:colId xmlns:a16="http://schemas.microsoft.com/office/drawing/2014/main" val="2309979184"/>
                    </a:ext>
                  </a:extLst>
                </a:gridCol>
                <a:gridCol w="2145823">
                  <a:extLst>
                    <a:ext uri="{9D8B030D-6E8A-4147-A177-3AD203B41FA5}">
                      <a16:colId xmlns:a16="http://schemas.microsoft.com/office/drawing/2014/main" val="378528448"/>
                    </a:ext>
                  </a:extLst>
                </a:gridCol>
              </a:tblGrid>
              <a:tr h="760763">
                <a:tc rowSpan="2">
                  <a:txBody>
                    <a:bodyPr/>
                    <a:lstStyle/>
                    <a:p>
                      <a:pPr algn="ctr">
                        <a:lnSpc>
                          <a:spcPct val="200000"/>
                        </a:lnSpc>
                      </a:pPr>
                      <a:r>
                        <a:rPr lang="en-US" sz="3200" dirty="0" err="1">
                          <a:latin typeface="Tahoma" panose="020B0604030504040204" pitchFamily="34" charset="0"/>
                          <a:ea typeface="Tahoma" panose="020B0604030504040204" pitchFamily="34" charset="0"/>
                          <a:cs typeface="Tahoma" panose="020B0604030504040204" pitchFamily="34" charset="0"/>
                        </a:rPr>
                        <a:t>Stt</a:t>
                      </a:r>
                      <a:r>
                        <a:rPr lang="en-US" sz="3200" dirty="0">
                          <a:latin typeface="Tahoma" panose="020B0604030504040204" pitchFamily="34" charset="0"/>
                          <a:ea typeface="Tahoma" panose="020B0604030504040204" pitchFamily="34" charset="0"/>
                          <a:cs typeface="Tahoma" panose="020B0604030504040204" pitchFamily="34" charset="0"/>
                        </a:rPr>
                        <a:t> </a:t>
                      </a:r>
                    </a:p>
                  </a:txBody>
                  <a:tcPr/>
                </a:tc>
                <a:tc rowSpan="2">
                  <a:txBody>
                    <a:bodyPr/>
                    <a:lstStyle/>
                    <a:p>
                      <a:pPr algn="ctr">
                        <a:lnSpc>
                          <a:spcPct val="200000"/>
                        </a:lnSpc>
                      </a:pPr>
                      <a:r>
                        <a:rPr lang="pt-BR" sz="3200" dirty="0">
                          <a:effectLst/>
                          <a:latin typeface="Tahoma" panose="020B0604030504040204" pitchFamily="34" charset="0"/>
                          <a:ea typeface="Tahoma" panose="020B0604030504040204" pitchFamily="34" charset="0"/>
                          <a:cs typeface="Tahoma" panose="020B0604030504040204" pitchFamily="34" charset="0"/>
                        </a:rPr>
                        <a:t>Tên thực phẩm</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gridSpan="3">
                  <a:txBody>
                    <a:bodyPr/>
                    <a:lstStyle/>
                    <a:p>
                      <a:pPr algn="ctr">
                        <a:lnSpc>
                          <a:spcPct val="200000"/>
                        </a:lnSpc>
                      </a:pPr>
                      <a:r>
                        <a:rPr lang="en-US" sz="3200" dirty="0" err="1">
                          <a:effectLst/>
                          <a:latin typeface="Tahoma" panose="020B0604030504040204" pitchFamily="34" charset="0"/>
                          <a:ea typeface="Tahoma" panose="020B0604030504040204" pitchFamily="34" charset="0"/>
                          <a:cs typeface="Tahoma" panose="020B0604030504040204" pitchFamily="34" charset="0"/>
                        </a:rPr>
                        <a:t>Trẻ</a:t>
                      </a:r>
                      <a:r>
                        <a:rPr lang="en-US" sz="3200" dirty="0">
                          <a:effectLst/>
                          <a:latin typeface="Tahoma" panose="020B0604030504040204" pitchFamily="34" charset="0"/>
                          <a:ea typeface="Tahoma" panose="020B0604030504040204" pitchFamily="34" charset="0"/>
                          <a:cs typeface="Tahoma" panose="020B0604030504040204" pitchFamily="34" charset="0"/>
                        </a:rPr>
                        <a:t> </a:t>
                      </a:r>
                    </a:p>
                  </a:txBody>
                  <a:tcPr marL="0" marR="0" marT="0" marB="0" anchor="ctr"/>
                </a:tc>
                <a:tc hMerge="1">
                  <a:txBody>
                    <a:bodyPr/>
                    <a:lstStyle/>
                    <a:p>
                      <a:pPr algn="ctr">
                        <a:lnSpc>
                          <a:spcPct val="200000"/>
                        </a:lnSpc>
                      </a:pPr>
                      <a:endParaRPr lang="en-US" sz="3200" b="1" dirty="0">
                        <a:solidFill>
                          <a:srgbClr val="FF0000"/>
                        </a:solidFill>
                      </a:endParaRPr>
                    </a:p>
                  </a:txBody>
                  <a:tcPr marL="0" marR="0" marT="0" marB="0" anchor="ctr"/>
                </a:tc>
                <a:tc hMerge="1">
                  <a:txBody>
                    <a:bodyPr/>
                    <a:lstStyle/>
                    <a:p>
                      <a:pPr algn="ctr">
                        <a:lnSpc>
                          <a:spcPct val="200000"/>
                        </a:lnSpc>
                      </a:pPr>
                      <a:endParaRPr lang="en-US" sz="3200" b="1" dirty="0">
                        <a:solidFill>
                          <a:srgbClr val="FF0000"/>
                        </a:solidFill>
                      </a:endParaRPr>
                    </a:p>
                  </a:txBody>
                  <a:tcPr marL="0" marR="0" marT="0" marB="0" anchor="ctr"/>
                </a:tc>
                <a:tc rowSpan="2">
                  <a:txBody>
                    <a:bodyPr/>
                    <a:lstStyle/>
                    <a:p>
                      <a:pPr algn="ctr">
                        <a:lnSpc>
                          <a:spcPct val="200000"/>
                        </a:lnSpc>
                      </a:pPr>
                      <a:r>
                        <a:rPr lang="en-US" sz="3200" b="1" dirty="0" err="1">
                          <a:latin typeface="Tahoma" panose="020B0604030504040204" pitchFamily="34" charset="0"/>
                          <a:ea typeface="Tahoma" panose="020B0604030504040204" pitchFamily="34" charset="0"/>
                          <a:cs typeface="Tahoma" panose="020B0604030504040204" pitchFamily="34" charset="0"/>
                        </a:rPr>
                        <a:t>Cô</a:t>
                      </a: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pPr algn="ctr">
                        <a:lnSpc>
                          <a:spcPct val="200000"/>
                        </a:lnSpc>
                      </a:pP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chú</a:t>
                      </a:r>
                      <a:endParaRPr lang="en-US" sz="3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21442356"/>
                  </a:ext>
                </a:extLst>
              </a:tr>
              <a:tr h="776293">
                <a:tc vMerge="1">
                  <a:txBody>
                    <a:bodyPr/>
                    <a:lstStyle/>
                    <a:p>
                      <a:pPr algn="ctr">
                        <a:lnSpc>
                          <a:spcPct val="200000"/>
                        </a:lnSpc>
                      </a:pPr>
                      <a:endParaRPr lang="en-US" sz="3200" dirty="0">
                        <a:latin typeface="Tahoma" panose="020B0604030504040204" pitchFamily="34" charset="0"/>
                        <a:ea typeface="Tahoma" panose="020B0604030504040204" pitchFamily="34" charset="0"/>
                        <a:cs typeface="Tahoma" panose="020B0604030504040204" pitchFamily="34" charset="0"/>
                      </a:endParaRPr>
                    </a:p>
                  </a:txBody>
                  <a:tcPr/>
                </a:tc>
                <a:tc vMerge="1">
                  <a:txBody>
                    <a:bodyPr/>
                    <a:lstStyle/>
                    <a:p>
                      <a:pPr algn="ctr">
                        <a:lnSpc>
                          <a:spcPct val="200000"/>
                        </a:lnSpc>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pt-BR" sz="3200" dirty="0">
                          <a:effectLst/>
                          <a:latin typeface="Tahoma" panose="020B0604030504040204" pitchFamily="34" charset="0"/>
                          <a:ea typeface="Tahoma" panose="020B0604030504040204" pitchFamily="34" charset="0"/>
                          <a:cs typeface="Tahoma" panose="020B0604030504040204" pitchFamily="34" charset="0"/>
                        </a:rPr>
                        <a:t>Sáng</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en-US" sz="3200" dirty="0" err="1">
                          <a:effectLst/>
                          <a:latin typeface="Tahoma" panose="020B0604030504040204" pitchFamily="34" charset="0"/>
                          <a:ea typeface="Tahoma" panose="020B0604030504040204" pitchFamily="34" charset="0"/>
                          <a:cs typeface="Tahoma" panose="020B0604030504040204" pitchFamily="34" charset="0"/>
                        </a:rPr>
                        <a:t>Trưa</a:t>
                      </a:r>
                      <a:endParaRPr lang="en-US" sz="3200" b="1" dirty="0">
                        <a:solidFill>
                          <a:srgbClr val="FF0000"/>
                        </a:solidFill>
                      </a:endParaRPr>
                    </a:p>
                  </a:txBody>
                  <a:tcPr marL="0" marR="0" marT="0" marB="0" anchor="ctr"/>
                </a:tc>
                <a:tc>
                  <a:txBody>
                    <a:bodyPr/>
                    <a:lstStyle/>
                    <a:p>
                      <a:pPr algn="ctr">
                        <a:lnSpc>
                          <a:spcPct val="200000"/>
                        </a:lnSpc>
                      </a:pPr>
                      <a:r>
                        <a:rPr lang="en-US" sz="3200" dirty="0" err="1">
                          <a:effectLst/>
                          <a:latin typeface="Tahoma" panose="020B0604030504040204" pitchFamily="34" charset="0"/>
                          <a:ea typeface="Tahoma" panose="020B0604030504040204" pitchFamily="34" charset="0"/>
                          <a:cs typeface="Tahoma" panose="020B0604030504040204" pitchFamily="34" charset="0"/>
                        </a:rPr>
                        <a:t>Xế</a:t>
                      </a:r>
                      <a:endParaRPr lang="en-US" sz="3200" b="1" dirty="0">
                        <a:solidFill>
                          <a:srgbClr val="FF0000"/>
                        </a:solidFill>
                      </a:endParaRPr>
                    </a:p>
                  </a:txBody>
                  <a:tcPr marL="0" marR="0" marT="0" marB="0" anchor="ctr"/>
                </a:tc>
                <a:tc vMerge="1">
                  <a:txBody>
                    <a:bodyPr/>
                    <a:lstStyle/>
                    <a:p>
                      <a:pPr algn="ctr">
                        <a:lnSpc>
                          <a:spcPct val="200000"/>
                        </a:lnSpc>
                      </a:pP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nchor="ctr"/>
                </a:tc>
                <a:tc vMerge="1">
                  <a:txBody>
                    <a:bodyPr/>
                    <a:lstStyle/>
                    <a:p>
                      <a:pPr algn="ctr">
                        <a:lnSpc>
                          <a:spcPct val="200000"/>
                        </a:lnSpc>
                      </a:pPr>
                      <a:endParaRPr lang="en-US" sz="3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423786914"/>
                  </a:ext>
                </a:extLst>
              </a:tr>
              <a:tr h="588983">
                <a:tc>
                  <a:txBody>
                    <a:bodyPr/>
                    <a:lstStyle/>
                    <a:p>
                      <a:r>
                        <a:rPr lang="en-US" dirty="0"/>
                        <a:t>1</a:t>
                      </a:r>
                    </a:p>
                  </a:txBody>
                  <a:tcPr/>
                </a:tc>
                <a:tc>
                  <a:txBody>
                    <a:bodyPr/>
                    <a:lstStyle/>
                    <a:p>
                      <a:r>
                        <a:rPr lang="en-US" dirty="0" err="1"/>
                        <a:t>Gạo</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754259935"/>
                  </a:ext>
                </a:extLst>
              </a:tr>
              <a:tr h="588983">
                <a:tc>
                  <a:txBody>
                    <a:bodyPr/>
                    <a:lstStyle/>
                    <a:p>
                      <a:r>
                        <a:rPr lang="en-US" dirty="0"/>
                        <a:t>2</a:t>
                      </a:r>
                    </a:p>
                  </a:txBody>
                  <a:tcPr/>
                </a:tc>
                <a:tc>
                  <a:txBody>
                    <a:bodyPr/>
                    <a:lstStyle/>
                    <a:p>
                      <a:r>
                        <a:rPr lang="en-US" dirty="0" err="1"/>
                        <a:t>Đường</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01626603"/>
                  </a:ext>
                </a:extLst>
              </a:tr>
              <a:tr h="588983">
                <a:tc>
                  <a:txBody>
                    <a:bodyPr/>
                    <a:lstStyle/>
                    <a:p>
                      <a:r>
                        <a:rPr lang="en-US" dirty="0"/>
                        <a:t>3</a:t>
                      </a:r>
                    </a:p>
                  </a:txBody>
                  <a:tcPr/>
                </a:tc>
                <a:tc>
                  <a:txBody>
                    <a:bodyPr/>
                    <a:lstStyle/>
                    <a:p>
                      <a:r>
                        <a:rPr lang="en-US" dirty="0" err="1"/>
                        <a:t>Mắm</a:t>
                      </a:r>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03862238"/>
                  </a:ext>
                </a:extLst>
              </a:tr>
              <a:tr h="193673">
                <a:tc>
                  <a:txBody>
                    <a:bodyPr/>
                    <a:lstStyle/>
                    <a:p>
                      <a:r>
                        <a:rPr lang="en-US" dirty="0"/>
                        <a:t>4</a:t>
                      </a:r>
                    </a:p>
                  </a:txBody>
                  <a:tcPr/>
                </a:tc>
                <a:tc>
                  <a:txBody>
                    <a:bodyPr/>
                    <a:lstStyle/>
                    <a:p>
                      <a:r>
                        <a:rPr lang="en-US" dirty="0" err="1"/>
                        <a:t>Muối</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69470004"/>
                  </a:ext>
                </a:extLst>
              </a:tr>
              <a:tr h="588983">
                <a:tc>
                  <a:txBody>
                    <a:bodyPr/>
                    <a:lstStyle/>
                    <a:p>
                      <a:r>
                        <a:rPr lang="en-US" dirty="0"/>
                        <a:t>5</a:t>
                      </a:r>
                    </a:p>
                  </a:txBody>
                  <a:tcPr/>
                </a:tc>
                <a:tc>
                  <a:txBody>
                    <a:bodyPr/>
                    <a:lstStyle/>
                    <a:p>
                      <a:r>
                        <a:rPr lang="en-US" dirty="0" err="1"/>
                        <a:t>Dầu</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1457351"/>
                  </a:ext>
                </a:extLst>
              </a:tr>
              <a:tr h="588983">
                <a:tc>
                  <a:txBody>
                    <a:bodyPr/>
                    <a:lstStyle/>
                    <a:p>
                      <a:r>
                        <a:rPr lang="en-US" dirty="0"/>
                        <a:t>6</a:t>
                      </a:r>
                    </a:p>
                  </a:txBody>
                  <a:tcPr/>
                </a:tc>
                <a:tc>
                  <a:txBody>
                    <a:bodyPr/>
                    <a:lstStyle/>
                    <a:p>
                      <a:r>
                        <a:rPr lang="en-US" dirty="0" err="1"/>
                        <a:t>Thịt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37437175"/>
                  </a:ext>
                </a:extLst>
              </a:tr>
              <a:tr h="463507">
                <a:tc>
                  <a:txBody>
                    <a:bodyPr/>
                    <a:lstStyle/>
                    <a:p>
                      <a:r>
                        <a:rPr lang="en-US" dirty="0"/>
                        <a:t>7</a:t>
                      </a:r>
                    </a:p>
                  </a:txBody>
                  <a:tcPr/>
                </a:tc>
                <a:tc>
                  <a:txBody>
                    <a:bodyPr/>
                    <a:lstStyle/>
                    <a:p>
                      <a:r>
                        <a:rPr lang="en-US" dirty="0"/>
                        <a:t>Rau</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74827971"/>
                  </a:ext>
                </a:extLst>
              </a:tr>
              <a:tr h="493987">
                <a:tc>
                  <a:txBody>
                    <a:bodyPr/>
                    <a:lstStyle/>
                    <a:p>
                      <a:r>
                        <a:rPr lang="en-US" dirty="0"/>
                        <a:t>8</a:t>
                      </a:r>
                    </a:p>
                  </a:txBody>
                  <a:tcPr/>
                </a:tc>
                <a:tc>
                  <a:txBody>
                    <a:bodyPr/>
                    <a:lstStyle/>
                    <a:p>
                      <a:r>
                        <a:rPr lang="en-US" dirty="0" err="1"/>
                        <a:t>Cá</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74008368"/>
                  </a:ext>
                </a:extLst>
              </a:tr>
              <a:tr h="524467">
                <a:tc>
                  <a:txBody>
                    <a:bodyPr/>
                    <a:lstStyle/>
                    <a:p>
                      <a:r>
                        <a:rPr lang="en-US" dirty="0"/>
                        <a:t>9</a:t>
                      </a:r>
                    </a:p>
                  </a:txBody>
                  <a:tcPr/>
                </a:tc>
                <a:tc>
                  <a:txBody>
                    <a:bodyPr/>
                    <a:lstStyle/>
                    <a:p>
                      <a:r>
                        <a:rPr lang="en-US" dirty="0" err="1"/>
                        <a:t>Hành</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39566211"/>
                  </a:ext>
                </a:extLst>
              </a:tr>
              <a:tr h="294492">
                <a:tc>
                  <a:txBody>
                    <a:bodyPr/>
                    <a:lstStyle/>
                    <a:p>
                      <a:r>
                        <a:rPr lang="en-US" dirty="0"/>
                        <a:t>10</a:t>
                      </a:r>
                    </a:p>
                  </a:txBody>
                  <a:tcPr/>
                </a:tc>
                <a:tc>
                  <a:txBody>
                    <a:bodyPr/>
                    <a:lstStyle/>
                    <a:p>
                      <a:r>
                        <a:rPr lang="en-US" dirty="0" err="1"/>
                        <a:t>Đu</a:t>
                      </a:r>
                      <a:r>
                        <a:rPr lang="en-US" dirty="0"/>
                        <a:t> </a:t>
                      </a:r>
                      <a:r>
                        <a:rPr lang="en-US" dirty="0" err="1"/>
                        <a:t>đủ</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95443545"/>
                  </a:ext>
                </a:extLst>
              </a:tr>
              <a:tr h="294492">
                <a:tc>
                  <a:txBody>
                    <a:bodyPr/>
                    <a:lstStyle/>
                    <a:p>
                      <a:r>
                        <a:rPr lang="en-US" dirty="0"/>
                        <a:t>11</a:t>
                      </a:r>
                    </a:p>
                  </a:txBody>
                  <a:tcPr/>
                </a:tc>
                <a:tc>
                  <a:txBody>
                    <a:bodyPr/>
                    <a:lstStyle/>
                    <a:p>
                      <a:r>
                        <a:rPr lang="en-US" dirty="0"/>
                        <a: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7476783"/>
                  </a:ext>
                </a:extLst>
              </a:tr>
            </a:tbl>
          </a:graphicData>
        </a:graphic>
      </p:graphicFrame>
    </p:spTree>
    <p:extLst>
      <p:ext uri="{BB962C8B-B14F-4D97-AF65-F5344CB8AC3E}">
        <p14:creationId xmlns:p14="http://schemas.microsoft.com/office/powerpoint/2010/main" val="1241014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26C1A-A1C0-6B9D-5F68-B5DC022D9FCA}"/>
              </a:ext>
            </a:extLst>
          </p:cNvPr>
          <p:cNvSpPr txBox="1"/>
          <p:nvPr/>
        </p:nvSpPr>
        <p:spPr>
          <a:xfrm>
            <a:off x="457200" y="266700"/>
            <a:ext cx="16764000" cy="1938992"/>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TRƯỜNG: ……</a:t>
            </a:r>
          </a:p>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a:t>
            </a:r>
            <a:r>
              <a:rPr lang="en-US" altLang="en-US" sz="4000" b="1" dirty="0">
                <a:solidFill>
                  <a:srgbClr val="FF0000"/>
                </a:solidFill>
                <a:latin typeface="Arial" panose="020B0604020202020204" pitchFamily="34" charset="0"/>
                <a:cs typeface="Arial" panose="020B0604020202020204" pitchFamily="34" charset="0"/>
              </a:rPr>
              <a:t>BẢNG PHÂN CHIA THỰC PHẨM</a:t>
            </a:r>
          </a:p>
          <a:p>
            <a:pPr indent="685800" algn="ctr" defTabSz="1371600" eaLnBrk="0" fontAlgn="base" hangingPunct="0">
              <a:spcBef>
                <a:spcPts val="600"/>
              </a:spcBef>
              <a:spcAft>
                <a:spcPts val="600"/>
              </a:spcAft>
              <a:defRPr/>
            </a:pPr>
            <a:r>
              <a:rPr lang="en-US" altLang="en-US" sz="3200" dirty="0" err="1">
                <a:solidFill>
                  <a:srgbClr val="002060"/>
                </a:solidFill>
                <a:latin typeface="Arial" panose="020B0604020202020204" pitchFamily="34" charset="0"/>
                <a:cs typeface="Arial" panose="020B0604020202020204" pitchFamily="34" charset="0"/>
              </a:rPr>
              <a:t>Ngày</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tháng</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năm</a:t>
            </a:r>
            <a:r>
              <a:rPr lang="en-US" altLang="en-US" sz="3200" dirty="0">
                <a:solidFill>
                  <a:srgbClr val="002060"/>
                </a:solidFill>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5984083A-3F3B-D962-FFD4-78E5DABD2536}"/>
              </a:ext>
            </a:extLst>
          </p:cNvPr>
          <p:cNvGraphicFramePr>
            <a:graphicFrameLocks noGrp="1"/>
          </p:cNvGraphicFramePr>
          <p:nvPr>
            <p:extLst>
              <p:ext uri="{D42A27DB-BD31-4B8C-83A1-F6EECF244321}">
                <p14:modId xmlns:p14="http://schemas.microsoft.com/office/powerpoint/2010/main" val="76916345"/>
              </p:ext>
            </p:extLst>
          </p:nvPr>
        </p:nvGraphicFramePr>
        <p:xfrm>
          <a:off x="761999" y="2400300"/>
          <a:ext cx="16764001" cy="7490627"/>
        </p:xfrm>
        <a:graphic>
          <a:graphicData uri="http://schemas.openxmlformats.org/drawingml/2006/table">
            <a:tbl>
              <a:tblPr firstRow="1" bandRow="1">
                <a:tableStyleId>{5C22544A-7EE6-4342-B048-85BDC9FD1C3A}</a:tableStyleId>
              </a:tblPr>
              <a:tblGrid>
                <a:gridCol w="1256371">
                  <a:extLst>
                    <a:ext uri="{9D8B030D-6E8A-4147-A177-3AD203B41FA5}">
                      <a16:colId xmlns:a16="http://schemas.microsoft.com/office/drawing/2014/main" val="663536002"/>
                    </a:ext>
                  </a:extLst>
                </a:gridCol>
                <a:gridCol w="2858429">
                  <a:extLst>
                    <a:ext uri="{9D8B030D-6E8A-4147-A177-3AD203B41FA5}">
                      <a16:colId xmlns:a16="http://schemas.microsoft.com/office/drawing/2014/main" val="340439249"/>
                    </a:ext>
                  </a:extLst>
                </a:gridCol>
                <a:gridCol w="1752600">
                  <a:extLst>
                    <a:ext uri="{9D8B030D-6E8A-4147-A177-3AD203B41FA5}">
                      <a16:colId xmlns:a16="http://schemas.microsoft.com/office/drawing/2014/main" val="227762646"/>
                    </a:ext>
                  </a:extLst>
                </a:gridCol>
                <a:gridCol w="2133600">
                  <a:extLst>
                    <a:ext uri="{9D8B030D-6E8A-4147-A177-3AD203B41FA5}">
                      <a16:colId xmlns:a16="http://schemas.microsoft.com/office/drawing/2014/main" val="4192212763"/>
                    </a:ext>
                  </a:extLst>
                </a:gridCol>
                <a:gridCol w="2667001">
                  <a:extLst>
                    <a:ext uri="{9D8B030D-6E8A-4147-A177-3AD203B41FA5}">
                      <a16:colId xmlns:a16="http://schemas.microsoft.com/office/drawing/2014/main" val="1177291594"/>
                    </a:ext>
                  </a:extLst>
                </a:gridCol>
                <a:gridCol w="2133599">
                  <a:extLst>
                    <a:ext uri="{9D8B030D-6E8A-4147-A177-3AD203B41FA5}">
                      <a16:colId xmlns:a16="http://schemas.microsoft.com/office/drawing/2014/main" val="2309979184"/>
                    </a:ext>
                  </a:extLst>
                </a:gridCol>
                <a:gridCol w="1816578">
                  <a:extLst>
                    <a:ext uri="{9D8B030D-6E8A-4147-A177-3AD203B41FA5}">
                      <a16:colId xmlns:a16="http://schemas.microsoft.com/office/drawing/2014/main" val="1447809328"/>
                    </a:ext>
                  </a:extLst>
                </a:gridCol>
                <a:gridCol w="2145823">
                  <a:extLst>
                    <a:ext uri="{9D8B030D-6E8A-4147-A177-3AD203B41FA5}">
                      <a16:colId xmlns:a16="http://schemas.microsoft.com/office/drawing/2014/main" val="378528448"/>
                    </a:ext>
                  </a:extLst>
                </a:gridCol>
              </a:tblGrid>
              <a:tr h="916393">
                <a:tc rowSpan="2">
                  <a:txBody>
                    <a:bodyPr/>
                    <a:lstStyle/>
                    <a:p>
                      <a:pPr algn="ctr">
                        <a:lnSpc>
                          <a:spcPct val="200000"/>
                        </a:lnSpc>
                      </a:pPr>
                      <a:r>
                        <a:rPr lang="en-US" sz="3200" dirty="0" err="1">
                          <a:latin typeface="Tahoma" panose="020B0604030504040204" pitchFamily="34" charset="0"/>
                          <a:ea typeface="Tahoma" panose="020B0604030504040204" pitchFamily="34" charset="0"/>
                          <a:cs typeface="Tahoma" panose="020B0604030504040204" pitchFamily="34" charset="0"/>
                        </a:rPr>
                        <a:t>Stt</a:t>
                      </a:r>
                      <a:r>
                        <a:rPr lang="en-US" sz="3200" dirty="0">
                          <a:latin typeface="Tahoma" panose="020B0604030504040204" pitchFamily="34" charset="0"/>
                          <a:ea typeface="Tahoma" panose="020B0604030504040204" pitchFamily="34" charset="0"/>
                          <a:cs typeface="Tahoma" panose="020B0604030504040204" pitchFamily="34" charset="0"/>
                        </a:rPr>
                        <a:t> </a:t>
                      </a:r>
                    </a:p>
                  </a:txBody>
                  <a:tcPr anchor="ctr"/>
                </a:tc>
                <a:tc rowSpan="2">
                  <a:txBody>
                    <a:bodyPr/>
                    <a:lstStyle/>
                    <a:p>
                      <a:pPr algn="ctr">
                        <a:lnSpc>
                          <a:spcPct val="200000"/>
                        </a:lnSpc>
                      </a:pPr>
                      <a:r>
                        <a:rPr lang="pt-BR" sz="3200" dirty="0">
                          <a:effectLst/>
                          <a:latin typeface="Tahoma" panose="020B0604030504040204" pitchFamily="34" charset="0"/>
                          <a:ea typeface="Tahoma" panose="020B0604030504040204" pitchFamily="34" charset="0"/>
                          <a:cs typeface="Tahoma" panose="020B0604030504040204" pitchFamily="34" charset="0"/>
                        </a:rPr>
                        <a:t>Thực phẩm</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gridSpan="3">
                  <a:txBody>
                    <a:bodyPr/>
                    <a:lstStyle/>
                    <a:p>
                      <a:pPr algn="ctr">
                        <a:lnSpc>
                          <a:spcPct val="200000"/>
                        </a:lnSpc>
                      </a:pPr>
                      <a:r>
                        <a:rPr lang="en-US" sz="3200" dirty="0" err="1">
                          <a:effectLst/>
                          <a:latin typeface="Tahoma" panose="020B0604030504040204" pitchFamily="34" charset="0"/>
                          <a:ea typeface="Tahoma" panose="020B0604030504040204" pitchFamily="34" charset="0"/>
                          <a:cs typeface="Tahoma" panose="020B0604030504040204" pitchFamily="34" charset="0"/>
                        </a:rPr>
                        <a:t>Nhà</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trẻ</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hMerge="1">
                  <a:txBody>
                    <a:bodyPr/>
                    <a:lstStyle/>
                    <a:p>
                      <a:pPr algn="ctr">
                        <a:lnSpc>
                          <a:spcPct val="200000"/>
                        </a:lnSpc>
                      </a:pPr>
                      <a:endParaRPr lang="en-US" sz="3200" b="1" dirty="0">
                        <a:solidFill>
                          <a:srgbClr val="FF0000"/>
                        </a:solidFill>
                      </a:endParaRPr>
                    </a:p>
                  </a:txBody>
                  <a:tcPr marL="0" marR="0" marT="0" marB="0" anchor="ctr"/>
                </a:tc>
                <a:tc hMerge="1">
                  <a:txBody>
                    <a:bodyPr/>
                    <a:lstStyle/>
                    <a:p>
                      <a:pPr algn="ctr">
                        <a:lnSpc>
                          <a:spcPct val="200000"/>
                        </a:lnSpc>
                      </a:pPr>
                      <a:endParaRPr lang="en-US" sz="3200" b="1" dirty="0">
                        <a:solidFill>
                          <a:srgbClr val="FF0000"/>
                        </a:solidFill>
                      </a:endParaRPr>
                    </a:p>
                  </a:txBody>
                  <a:tcPr marL="0" marR="0" marT="0" marB="0" anchor="ctr"/>
                </a:tc>
                <a:tc rowSpan="2">
                  <a:txBody>
                    <a:bodyPr/>
                    <a:lstStyle/>
                    <a:p>
                      <a:pPr algn="ctr">
                        <a:lnSpc>
                          <a:spcPct val="200000"/>
                        </a:lnSpc>
                      </a:pPr>
                      <a:r>
                        <a:rPr lang="en-US" sz="3200" b="1" dirty="0" err="1">
                          <a:latin typeface="Tahoma" panose="020B0604030504040204" pitchFamily="34" charset="0"/>
                          <a:ea typeface="Tahoma" panose="020B0604030504040204" pitchFamily="34" charset="0"/>
                          <a:cs typeface="Tahoma" panose="020B0604030504040204" pitchFamily="34" charset="0"/>
                        </a:rPr>
                        <a:t>Mẫu</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giáo</a:t>
                      </a: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nchor="ctr"/>
                </a:tc>
                <a:tc rowSpan="2">
                  <a:txBody>
                    <a:bodyPr/>
                    <a:lstStyle/>
                    <a:p>
                      <a:pPr algn="ctr">
                        <a:lnSpc>
                          <a:spcPct val="200000"/>
                        </a:lnSpc>
                      </a:pPr>
                      <a:r>
                        <a:rPr lang="en-US" sz="3200" b="1" dirty="0">
                          <a:latin typeface="Tahoma" panose="020B0604030504040204" pitchFamily="34" charset="0"/>
                          <a:ea typeface="Tahoma" panose="020B0604030504040204" pitchFamily="34" charset="0"/>
                          <a:cs typeface="Tahoma" panose="020B0604030504040204" pitchFamily="34" charset="0"/>
                        </a:rPr>
                        <a:t>SDD</a:t>
                      </a:r>
                    </a:p>
                  </a:txBody>
                  <a:tcPr anchor="ctr"/>
                </a:tc>
                <a:tc rowSpan="2">
                  <a:txBody>
                    <a:bodyPr/>
                    <a:lstStyle/>
                    <a:p>
                      <a:pPr algn="ctr">
                        <a:lnSpc>
                          <a:spcPct val="200000"/>
                        </a:lnSpc>
                      </a:pPr>
                      <a:r>
                        <a:rPr lang="en-US" sz="3200" dirty="0">
                          <a:latin typeface="Tahoma" panose="020B0604030504040204" pitchFamily="34" charset="0"/>
                          <a:ea typeface="Tahoma" panose="020B0604030504040204" pitchFamily="34" charset="0"/>
                          <a:cs typeface="Tahoma" panose="020B0604030504040204" pitchFamily="34" charset="0"/>
                        </a:rPr>
                        <a:t>TC-BP</a:t>
                      </a:r>
                    </a:p>
                  </a:txBody>
                  <a:tcPr anchor="ctr"/>
                </a:tc>
                <a:extLst>
                  <a:ext uri="{0D108BD9-81ED-4DB2-BD59-A6C34878D82A}">
                    <a16:rowId xmlns:a16="http://schemas.microsoft.com/office/drawing/2014/main" val="1621442356"/>
                  </a:ext>
                </a:extLst>
              </a:tr>
              <a:tr h="935100">
                <a:tc vMerge="1">
                  <a:txBody>
                    <a:bodyPr/>
                    <a:lstStyle/>
                    <a:p>
                      <a:pPr algn="ctr">
                        <a:lnSpc>
                          <a:spcPct val="200000"/>
                        </a:lnSpc>
                      </a:pPr>
                      <a:endParaRPr lang="en-US" sz="3200" dirty="0">
                        <a:latin typeface="Tahoma" panose="020B0604030504040204" pitchFamily="34" charset="0"/>
                        <a:ea typeface="Tahoma" panose="020B0604030504040204" pitchFamily="34" charset="0"/>
                        <a:cs typeface="Tahoma" panose="020B0604030504040204" pitchFamily="34" charset="0"/>
                      </a:endParaRPr>
                    </a:p>
                  </a:txBody>
                  <a:tcPr/>
                </a:tc>
                <a:tc vMerge="1">
                  <a:txBody>
                    <a:bodyPr/>
                    <a:lstStyle/>
                    <a:p>
                      <a:pPr algn="ctr">
                        <a:lnSpc>
                          <a:spcPct val="200000"/>
                        </a:lnSpc>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pt-BR" sz="3200" dirty="0">
                          <a:effectLst/>
                          <a:latin typeface="Tahoma" panose="020B0604030504040204" pitchFamily="34" charset="0"/>
                          <a:ea typeface="Tahoma" panose="020B0604030504040204" pitchFamily="34" charset="0"/>
                          <a:cs typeface="Tahoma" panose="020B0604030504040204" pitchFamily="34" charset="0"/>
                        </a:rPr>
                        <a:t>Bột</a:t>
                      </a: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200" dirty="0" err="1">
                          <a:effectLst/>
                          <a:latin typeface="Tahoma" panose="020B0604030504040204" pitchFamily="34" charset="0"/>
                          <a:ea typeface="Tahoma" panose="020B0604030504040204" pitchFamily="34" charset="0"/>
                          <a:cs typeface="Tahoma" panose="020B0604030504040204" pitchFamily="34" charset="0"/>
                        </a:rPr>
                        <a:t>Cháo</a:t>
                      </a:r>
                      <a:endParaRPr lang="en-US" sz="3200" b="1" dirty="0">
                        <a:solidFill>
                          <a:srgbClr val="FF0000"/>
                        </a:solidFill>
                      </a:endParaRPr>
                    </a:p>
                  </a:txBody>
                  <a:tcPr marL="0" marR="0" marT="0" marB="0" anchor="ctr"/>
                </a:tc>
                <a:tc>
                  <a:txBody>
                    <a:bodyPr/>
                    <a:lstStyle/>
                    <a:p>
                      <a:pPr algn="ctr">
                        <a:lnSpc>
                          <a:spcPct val="200000"/>
                        </a:lnSpc>
                      </a:pPr>
                      <a:r>
                        <a:rPr lang="en-US" sz="3200" dirty="0" err="1">
                          <a:effectLst/>
                          <a:latin typeface="Tahoma" panose="020B0604030504040204" pitchFamily="34" charset="0"/>
                          <a:ea typeface="Tahoma" panose="020B0604030504040204" pitchFamily="34" charset="0"/>
                          <a:cs typeface="Tahoma" panose="020B0604030504040204" pitchFamily="34" charset="0"/>
                        </a:rPr>
                        <a:t>Cơm</a:t>
                      </a:r>
                      <a:endParaRPr lang="en-US" sz="3200" b="1" dirty="0">
                        <a:solidFill>
                          <a:srgbClr val="FF0000"/>
                        </a:solidFill>
                      </a:endParaRPr>
                    </a:p>
                  </a:txBody>
                  <a:tcPr marL="0" marR="0" marT="0" marB="0" anchor="ctr"/>
                </a:tc>
                <a:tc vMerge="1">
                  <a:txBody>
                    <a:bodyPr/>
                    <a:lstStyle/>
                    <a:p>
                      <a:pPr algn="ctr">
                        <a:lnSpc>
                          <a:spcPct val="200000"/>
                        </a:lnSpc>
                      </a:pP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nchor="ctr"/>
                </a:tc>
                <a:tc vMerge="1">
                  <a:txBody>
                    <a:bodyPr/>
                    <a:lstStyle/>
                    <a:p>
                      <a:pPr algn="ctr">
                        <a:lnSpc>
                          <a:spcPct val="200000"/>
                        </a:lnSpc>
                      </a:pPr>
                      <a:endParaRPr lang="en-US" sz="3200" b="1" dirty="0">
                        <a:latin typeface="Tahoma" panose="020B0604030504040204" pitchFamily="34" charset="0"/>
                        <a:ea typeface="Tahoma" panose="020B0604030504040204" pitchFamily="34" charset="0"/>
                        <a:cs typeface="Tahoma" panose="020B0604030504040204" pitchFamily="34" charset="0"/>
                      </a:endParaRPr>
                    </a:p>
                  </a:txBody>
                  <a:tcPr anchor="ctr"/>
                </a:tc>
                <a:tc vMerge="1">
                  <a:txBody>
                    <a:bodyPr/>
                    <a:lstStyle/>
                    <a:p>
                      <a:pPr algn="ctr">
                        <a:lnSpc>
                          <a:spcPct val="200000"/>
                        </a:lnSpc>
                      </a:pPr>
                      <a:endParaRPr lang="en-US" sz="32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11316149"/>
                  </a:ext>
                </a:extLst>
              </a:tr>
              <a:tr h="836023">
                <a:tc>
                  <a:txBody>
                    <a:bodyPr/>
                    <a:lstStyle/>
                    <a:p>
                      <a:r>
                        <a:rPr lang="en-US" dirty="0"/>
                        <a:t>1</a:t>
                      </a:r>
                    </a:p>
                  </a:txBody>
                  <a:tcPr/>
                </a:tc>
                <a:tc>
                  <a:txBody>
                    <a:bodyPr/>
                    <a:lstStyle/>
                    <a:p>
                      <a:r>
                        <a:rPr lang="en-US" dirty="0" err="1"/>
                        <a:t>Thịt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54259935"/>
                  </a:ext>
                </a:extLst>
              </a:tr>
              <a:tr h="771158">
                <a:tc>
                  <a:txBody>
                    <a:bodyPr/>
                    <a:lstStyle/>
                    <a:p>
                      <a:r>
                        <a:rPr lang="en-US" dirty="0"/>
                        <a:t>2</a:t>
                      </a:r>
                    </a:p>
                  </a:txBody>
                  <a:tcPr/>
                </a:tc>
                <a:tc>
                  <a:txBody>
                    <a:bodyPr/>
                    <a:lstStyle/>
                    <a:p>
                      <a:r>
                        <a:rPr lang="en-US" dirty="0" err="1"/>
                        <a:t>Cá</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01626603"/>
                  </a:ext>
                </a:extLst>
              </a:tr>
              <a:tr h="771158">
                <a:tc>
                  <a:txBody>
                    <a:bodyPr/>
                    <a:lstStyle/>
                    <a:p>
                      <a:r>
                        <a:rPr lang="en-US" dirty="0"/>
                        <a:t>3</a:t>
                      </a:r>
                    </a:p>
                  </a:txBody>
                  <a:tcPr/>
                </a:tc>
                <a:tc>
                  <a:txBody>
                    <a:bodyPr/>
                    <a:lstStyle/>
                    <a:p>
                      <a:r>
                        <a:rPr lang="en-US" dirty="0" err="1"/>
                        <a:t>Tôm</a:t>
                      </a:r>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803862238"/>
                  </a:ext>
                </a:extLst>
              </a:tr>
              <a:tr h="751010">
                <a:tc>
                  <a:txBody>
                    <a:bodyPr/>
                    <a:lstStyle/>
                    <a:p>
                      <a:r>
                        <a:rPr lang="en-US" dirty="0"/>
                        <a:t>4</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Rau</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69470004"/>
                  </a:ext>
                </a:extLst>
              </a:tr>
              <a:tr h="762000">
                <a:tc>
                  <a:txBody>
                    <a:bodyPr/>
                    <a:lstStyle/>
                    <a:p>
                      <a:r>
                        <a:rPr lang="en-US" dirty="0"/>
                        <a:t>5</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Hành</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1457351"/>
                  </a:ext>
                </a:extLst>
              </a:tr>
              <a:tr h="762000">
                <a:tc>
                  <a:txBody>
                    <a:bodyPr/>
                    <a:lstStyle/>
                    <a:p>
                      <a:r>
                        <a:rPr lang="en-US" dirty="0"/>
                        <a:t>6</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err="1"/>
                        <a:t>Trứng</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23017142"/>
                  </a:ext>
                </a:extLst>
              </a:tr>
              <a:tr h="886558">
                <a:tc>
                  <a:txBody>
                    <a:bodyPr/>
                    <a:lstStyle/>
                    <a:p>
                      <a:r>
                        <a:rPr lang="en-US" dirty="0"/>
                        <a:t>7</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55366216"/>
                  </a:ext>
                </a:extLst>
              </a:tr>
            </a:tbl>
          </a:graphicData>
        </a:graphic>
      </p:graphicFrame>
    </p:spTree>
    <p:extLst>
      <p:ext uri="{BB962C8B-B14F-4D97-AF65-F5344CB8AC3E}">
        <p14:creationId xmlns:p14="http://schemas.microsoft.com/office/powerpoint/2010/main" val="36187562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26C1A-A1C0-6B9D-5F68-B5DC022D9FCA}"/>
              </a:ext>
            </a:extLst>
          </p:cNvPr>
          <p:cNvSpPr txBox="1"/>
          <p:nvPr/>
        </p:nvSpPr>
        <p:spPr>
          <a:xfrm>
            <a:off x="381000" y="495300"/>
            <a:ext cx="16764000" cy="2062103"/>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TRƯỜNG: ……</a:t>
            </a:r>
          </a:p>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a:t>
            </a:r>
            <a:r>
              <a:rPr lang="en-US" altLang="en-US" sz="4000" b="1" dirty="0">
                <a:solidFill>
                  <a:srgbClr val="FF0000"/>
                </a:solidFill>
                <a:latin typeface="Arial" panose="020B0604020202020204" pitchFamily="34" charset="0"/>
                <a:cs typeface="Arial" panose="020B0604020202020204" pitchFamily="34" charset="0"/>
              </a:rPr>
              <a:t>THỰC ĐƠN CỦA TRẺ TUẦN…../THÁNG…..</a:t>
            </a:r>
          </a:p>
          <a:p>
            <a:pPr indent="685800" algn="ctr" defTabSz="1371600" eaLnBrk="0" fontAlgn="base" hangingPunct="0">
              <a:spcBef>
                <a:spcPts val="600"/>
              </a:spcBef>
              <a:spcAft>
                <a:spcPts val="600"/>
              </a:spcAft>
              <a:defRPr/>
            </a:pPr>
            <a:r>
              <a:rPr lang="en-US" altLang="en-US" sz="4000" dirty="0" err="1">
                <a:solidFill>
                  <a:srgbClr val="002060"/>
                </a:solidFill>
                <a:latin typeface="Arial" panose="020B0604020202020204" pitchFamily="34" charset="0"/>
                <a:cs typeface="Arial" panose="020B0604020202020204" pitchFamily="34" charset="0"/>
              </a:rPr>
              <a:t>Từ</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ngày</a:t>
            </a:r>
            <a:r>
              <a:rPr lang="en-US" altLang="en-US" sz="4000" dirty="0">
                <a:solidFill>
                  <a:srgbClr val="002060"/>
                </a:solidFill>
                <a:latin typeface="Arial" panose="020B0604020202020204" pitchFamily="34" charset="0"/>
                <a:cs typeface="Arial" panose="020B0604020202020204" pitchFamily="34" charset="0"/>
              </a:rPr>
              <a:t>…</a:t>
            </a:r>
            <a:r>
              <a:rPr lang="en-US" altLang="en-US" sz="4000" dirty="0" err="1">
                <a:solidFill>
                  <a:srgbClr val="002060"/>
                </a:solidFill>
                <a:latin typeface="Arial" panose="020B0604020202020204" pitchFamily="34" charset="0"/>
                <a:cs typeface="Arial" panose="020B0604020202020204" pitchFamily="34" charset="0"/>
              </a:rPr>
              <a:t>đến</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ngày</a:t>
            </a:r>
            <a:r>
              <a:rPr lang="en-US" altLang="en-US" sz="4000" dirty="0">
                <a:solidFill>
                  <a:srgbClr val="002060"/>
                </a:solidFill>
                <a:latin typeface="Arial" panose="020B0604020202020204" pitchFamily="34" charset="0"/>
                <a:cs typeface="Arial" panose="020B0604020202020204" pitchFamily="34" charset="0"/>
              </a:rPr>
              <a:t>… </a:t>
            </a:r>
            <a:r>
              <a:rPr lang="en-US" altLang="en-US" sz="4000" dirty="0" err="1">
                <a:solidFill>
                  <a:srgbClr val="002060"/>
                </a:solidFill>
                <a:latin typeface="Arial" panose="020B0604020202020204" pitchFamily="34" charset="0"/>
                <a:cs typeface="Arial" panose="020B0604020202020204" pitchFamily="34" charset="0"/>
              </a:rPr>
              <a:t>tháng</a:t>
            </a:r>
            <a:r>
              <a:rPr lang="en-US" altLang="en-US" sz="4000" dirty="0">
                <a:solidFill>
                  <a:srgbClr val="002060"/>
                </a:solidFill>
                <a:latin typeface="Arial" panose="020B0604020202020204" pitchFamily="34" charset="0"/>
                <a:cs typeface="Arial" panose="020B0604020202020204" pitchFamily="34" charset="0"/>
              </a:rPr>
              <a:t>…</a:t>
            </a:r>
            <a:r>
              <a:rPr lang="en-US" altLang="en-US" sz="4000" dirty="0" err="1">
                <a:solidFill>
                  <a:srgbClr val="002060"/>
                </a:solidFill>
                <a:latin typeface="Arial" panose="020B0604020202020204" pitchFamily="34" charset="0"/>
                <a:cs typeface="Arial" panose="020B0604020202020204" pitchFamily="34" charset="0"/>
              </a:rPr>
              <a:t>năm</a:t>
            </a:r>
            <a:r>
              <a:rPr lang="en-US" altLang="en-US" sz="4000" dirty="0">
                <a:solidFill>
                  <a:srgbClr val="002060"/>
                </a:solidFill>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5984083A-3F3B-D962-FFD4-78E5DABD2536}"/>
              </a:ext>
            </a:extLst>
          </p:cNvPr>
          <p:cNvGraphicFramePr>
            <a:graphicFrameLocks noGrp="1"/>
          </p:cNvGraphicFramePr>
          <p:nvPr>
            <p:extLst>
              <p:ext uri="{D42A27DB-BD31-4B8C-83A1-F6EECF244321}">
                <p14:modId xmlns:p14="http://schemas.microsoft.com/office/powerpoint/2010/main" val="3905848894"/>
              </p:ext>
            </p:extLst>
          </p:nvPr>
        </p:nvGraphicFramePr>
        <p:xfrm>
          <a:off x="609601" y="2729383"/>
          <a:ext cx="16992600" cy="6656007"/>
        </p:xfrm>
        <a:graphic>
          <a:graphicData uri="http://schemas.openxmlformats.org/drawingml/2006/table">
            <a:tbl>
              <a:tblPr firstRow="1" bandRow="1">
                <a:tableStyleId>{5C22544A-7EE6-4342-B048-85BDC9FD1C3A}</a:tableStyleId>
              </a:tblPr>
              <a:tblGrid>
                <a:gridCol w="2187860">
                  <a:extLst>
                    <a:ext uri="{9D8B030D-6E8A-4147-A177-3AD203B41FA5}">
                      <a16:colId xmlns:a16="http://schemas.microsoft.com/office/drawing/2014/main" val="663536002"/>
                    </a:ext>
                  </a:extLst>
                </a:gridCol>
                <a:gridCol w="1881545">
                  <a:extLst>
                    <a:ext uri="{9D8B030D-6E8A-4147-A177-3AD203B41FA5}">
                      <a16:colId xmlns:a16="http://schemas.microsoft.com/office/drawing/2014/main" val="340439249"/>
                    </a:ext>
                  </a:extLst>
                </a:gridCol>
                <a:gridCol w="3111898">
                  <a:extLst>
                    <a:ext uri="{9D8B030D-6E8A-4147-A177-3AD203B41FA5}">
                      <a16:colId xmlns:a16="http://schemas.microsoft.com/office/drawing/2014/main" val="227762646"/>
                    </a:ext>
                  </a:extLst>
                </a:gridCol>
                <a:gridCol w="3291075">
                  <a:extLst>
                    <a:ext uri="{9D8B030D-6E8A-4147-A177-3AD203B41FA5}">
                      <a16:colId xmlns:a16="http://schemas.microsoft.com/office/drawing/2014/main" val="4192212763"/>
                    </a:ext>
                  </a:extLst>
                </a:gridCol>
                <a:gridCol w="3375174">
                  <a:extLst>
                    <a:ext uri="{9D8B030D-6E8A-4147-A177-3AD203B41FA5}">
                      <a16:colId xmlns:a16="http://schemas.microsoft.com/office/drawing/2014/main" val="1177291594"/>
                    </a:ext>
                  </a:extLst>
                </a:gridCol>
                <a:gridCol w="3145048">
                  <a:extLst>
                    <a:ext uri="{9D8B030D-6E8A-4147-A177-3AD203B41FA5}">
                      <a16:colId xmlns:a16="http://schemas.microsoft.com/office/drawing/2014/main" val="2309979184"/>
                    </a:ext>
                  </a:extLst>
                </a:gridCol>
              </a:tblGrid>
              <a:tr h="0">
                <a:tc>
                  <a:txBody>
                    <a:bodyPr/>
                    <a:lstStyle/>
                    <a:p>
                      <a:pPr algn="ctr">
                        <a:lnSpc>
                          <a:spcPct val="200000"/>
                        </a:lnSpc>
                      </a:pPr>
                      <a:r>
                        <a:rPr lang="en-US" sz="2800" dirty="0" err="1">
                          <a:latin typeface="Tahoma" panose="020B0604030504040204" pitchFamily="34" charset="0"/>
                          <a:ea typeface="Tahoma" panose="020B0604030504040204" pitchFamily="34" charset="0"/>
                          <a:cs typeface="Tahoma" panose="020B0604030504040204" pitchFamily="34" charset="0"/>
                        </a:rPr>
                        <a:t>Thứ</a:t>
                      </a:r>
                      <a:endParaRPr lang="en-US" sz="2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Bữa ăn</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Nhóm Bột</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Nhóm</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Cháo</a:t>
                      </a:r>
                      <a:endParaRPr lang="en-US" sz="2800" b="1" dirty="0">
                        <a:solidFill>
                          <a:srgbClr val="FF0000"/>
                        </a:solidFill>
                      </a:endParaRPr>
                    </a:p>
                  </a:txBody>
                  <a:tcPr marL="0" marR="0" marT="0" marB="0" anchor="ctr"/>
                </a:tc>
                <a:tc>
                  <a:txBody>
                    <a:bodyPr/>
                    <a:lstStyle/>
                    <a:p>
                      <a:pPr algn="ctr">
                        <a:lnSpc>
                          <a:spcPct val="200000"/>
                        </a:lnSpc>
                      </a:pPr>
                      <a:r>
                        <a:rPr lang="en-US" sz="2800" dirty="0" err="1">
                          <a:effectLst/>
                          <a:latin typeface="Tahoma" panose="020B0604030504040204" pitchFamily="34" charset="0"/>
                          <a:ea typeface="Tahoma" panose="020B0604030504040204" pitchFamily="34" charset="0"/>
                          <a:cs typeface="Tahoma" panose="020B0604030504040204" pitchFamily="34" charset="0"/>
                        </a:rPr>
                        <a:t>Cơm</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Nhà</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trẻ</a:t>
                      </a:r>
                      <a:endParaRPr lang="en-US" sz="2800" b="1" dirty="0">
                        <a:solidFill>
                          <a:srgbClr val="FF0000"/>
                        </a:solidFill>
                      </a:endParaRPr>
                    </a:p>
                  </a:txBody>
                  <a:tcPr marL="0" marR="0" marT="0" marB="0" anchor="ctr"/>
                </a:tc>
                <a:tc>
                  <a:txBody>
                    <a:bodyPr/>
                    <a:lstStyle/>
                    <a:p>
                      <a:pPr algn="ctr">
                        <a:lnSpc>
                          <a:spcPct val="200000"/>
                        </a:lnSpc>
                      </a:pPr>
                      <a:r>
                        <a:rPr lang="en-US" sz="2800" b="1" dirty="0" err="1">
                          <a:latin typeface="Tahoma" panose="020B0604030504040204" pitchFamily="34" charset="0"/>
                          <a:ea typeface="Tahoma" panose="020B0604030504040204" pitchFamily="34" charset="0"/>
                          <a:cs typeface="Tahoma" panose="020B0604030504040204" pitchFamily="34" charset="0"/>
                        </a:rPr>
                        <a:t>Mẫu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giáo</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21442356"/>
                  </a:ext>
                </a:extLst>
              </a:tr>
              <a:tr h="923772">
                <a:tc>
                  <a:txBody>
                    <a:bodyPr/>
                    <a:lstStyle/>
                    <a:p>
                      <a:pPr algn="ctr"/>
                      <a:r>
                        <a:rPr lang="en-US" sz="2800" dirty="0" err="1"/>
                        <a:t>Thứ</a:t>
                      </a:r>
                      <a:r>
                        <a:rPr lang="en-US" sz="2800" dirty="0"/>
                        <a:t> </a:t>
                      </a:r>
                      <a:r>
                        <a:rPr lang="en-US" sz="2800" dirty="0" err="1"/>
                        <a:t>hai</a:t>
                      </a:r>
                      <a:r>
                        <a:rPr lang="en-US" sz="2800" dirty="0"/>
                        <a:t>, 05/9/2024</a:t>
                      </a:r>
                    </a:p>
                  </a:txBody>
                  <a:tcPr/>
                </a:tc>
                <a:tc>
                  <a:txBody>
                    <a:bodyPr/>
                    <a:lstStyle/>
                    <a:p>
                      <a:pPr algn="ctr"/>
                      <a:r>
                        <a:rPr lang="en-US" sz="2800" dirty="0" err="1"/>
                        <a:t>Sáng</a:t>
                      </a:r>
                      <a:endParaRPr lang="en-US" sz="2800" dirty="0"/>
                    </a:p>
                  </a:txBody>
                  <a:tcPr/>
                </a:tc>
                <a:tc>
                  <a:txBody>
                    <a:bodyPr/>
                    <a:lstStyle/>
                    <a:p>
                      <a:pPr algn="ctr"/>
                      <a:r>
                        <a:rPr lang="en-US" sz="2800" dirty="0" err="1"/>
                        <a:t>Bột</a:t>
                      </a:r>
                      <a:r>
                        <a:rPr lang="en-US" sz="2800" dirty="0"/>
                        <a:t> </a:t>
                      </a:r>
                      <a:r>
                        <a:rPr lang="en-US" sz="2800" dirty="0" err="1"/>
                        <a:t>ngọt</a:t>
                      </a:r>
                      <a:endParaRPr lang="en-US" sz="2800" dirty="0"/>
                    </a:p>
                    <a:p>
                      <a:pPr algn="ctr"/>
                      <a:r>
                        <a:rPr lang="en-US" sz="2800" dirty="0" err="1"/>
                        <a:t>Sữa</a:t>
                      </a:r>
                      <a:endParaRPr lang="en-US" sz="2800" dirty="0"/>
                    </a:p>
                  </a:txBody>
                  <a:tcPr/>
                </a:tc>
                <a:tc>
                  <a:txBody>
                    <a:bodyPr/>
                    <a:lstStyle/>
                    <a:p>
                      <a:pPr algn="ctr"/>
                      <a:r>
                        <a:rPr lang="en-US" sz="2800" dirty="0" err="1"/>
                        <a:t>Cháo</a:t>
                      </a:r>
                      <a:r>
                        <a:rPr lang="en-US" sz="2800" dirty="0"/>
                        <a:t> </a:t>
                      </a:r>
                      <a:r>
                        <a:rPr lang="en-US" sz="2800" dirty="0" err="1"/>
                        <a:t>sườn</a:t>
                      </a:r>
                      <a:endParaRPr lang="en-US" sz="2800" dirty="0"/>
                    </a:p>
                    <a:p>
                      <a:pPr algn="ctr"/>
                      <a:r>
                        <a:rPr lang="en-US" sz="2800" dirty="0" err="1"/>
                        <a:t>Sữa</a:t>
                      </a:r>
                      <a:endParaRPr lang="en-US" sz="2800" dirty="0"/>
                    </a:p>
                  </a:txBody>
                  <a:tcPr/>
                </a:tc>
                <a:tc>
                  <a:txBody>
                    <a:bodyPr/>
                    <a:lstStyle/>
                    <a:p>
                      <a:pPr algn="ctr"/>
                      <a:r>
                        <a:rPr lang="en-US" sz="2800" dirty="0" err="1"/>
                        <a:t>Cháo</a:t>
                      </a:r>
                      <a:r>
                        <a:rPr lang="en-US" sz="2800" dirty="0"/>
                        <a:t> </a:t>
                      </a:r>
                      <a:r>
                        <a:rPr lang="en-US" sz="2800" dirty="0" err="1"/>
                        <a:t>gà</a:t>
                      </a:r>
                      <a:endParaRPr lang="en-US" sz="2800" dirty="0"/>
                    </a:p>
                    <a:p>
                      <a:pPr algn="ctr"/>
                      <a:r>
                        <a:rPr lang="en-US" sz="2800" dirty="0" err="1"/>
                        <a:t>Sữa</a:t>
                      </a:r>
                      <a:r>
                        <a:rPr lang="en-US" sz="2800" dirty="0"/>
                        <a:t> </a:t>
                      </a:r>
                    </a:p>
                  </a:txBody>
                  <a:tcPr/>
                </a:tc>
                <a:tc>
                  <a:txBody>
                    <a:bodyPr/>
                    <a:lstStyle/>
                    <a:p>
                      <a:pPr algn="ctr"/>
                      <a:r>
                        <a:rPr lang="en-US" sz="2800" dirty="0" err="1"/>
                        <a:t>Cháo</a:t>
                      </a:r>
                      <a:r>
                        <a:rPr lang="en-US" sz="2800" dirty="0"/>
                        <a:t> </a:t>
                      </a:r>
                      <a:r>
                        <a:rPr lang="en-US" sz="2800" dirty="0" err="1"/>
                        <a:t>gà</a:t>
                      </a:r>
                      <a:endParaRPr lang="en-US" sz="2800" dirty="0"/>
                    </a:p>
                    <a:p>
                      <a:pPr algn="ctr"/>
                      <a:r>
                        <a:rPr lang="en-US" sz="2800" dirty="0" err="1"/>
                        <a:t>Sữa</a:t>
                      </a:r>
                      <a:endParaRPr lang="en-US" sz="2800" dirty="0"/>
                    </a:p>
                  </a:txBody>
                  <a:tcPr/>
                </a:tc>
                <a:extLst>
                  <a:ext uri="{0D108BD9-81ED-4DB2-BD59-A6C34878D82A}">
                    <a16:rowId xmlns:a16="http://schemas.microsoft.com/office/drawing/2014/main" val="1754259935"/>
                  </a:ext>
                </a:extLst>
              </a:tr>
              <a:tr h="1649800">
                <a:tc>
                  <a:txBody>
                    <a:bodyPr/>
                    <a:lstStyle/>
                    <a:p>
                      <a:pPr algn="ctr"/>
                      <a:endParaRPr lang="en-US" sz="2800" dirty="0"/>
                    </a:p>
                  </a:txBody>
                  <a:tcPr/>
                </a:tc>
                <a:tc>
                  <a:txBody>
                    <a:bodyPr/>
                    <a:lstStyle/>
                    <a:p>
                      <a:pPr algn="ctr"/>
                      <a:r>
                        <a:rPr lang="en-US" sz="2800" dirty="0" err="1"/>
                        <a:t>Trưa</a:t>
                      </a:r>
                      <a:endParaRPr lang="en-US" sz="2800" dirty="0"/>
                    </a:p>
                  </a:txBody>
                  <a:tcPr/>
                </a:tc>
                <a:tc>
                  <a:txBody>
                    <a:bodyPr/>
                    <a:lstStyle/>
                    <a:p>
                      <a:pPr algn="ctr"/>
                      <a:r>
                        <a:rPr lang="en-US" sz="2800" dirty="0" err="1"/>
                        <a:t>Bột</a:t>
                      </a:r>
                      <a:r>
                        <a:rPr lang="en-US" sz="2800" dirty="0"/>
                        <a:t> </a:t>
                      </a:r>
                      <a:r>
                        <a:rPr lang="en-US" sz="2800" dirty="0" err="1"/>
                        <a:t>tôm</a:t>
                      </a:r>
                      <a:r>
                        <a:rPr lang="en-US" sz="2800" dirty="0"/>
                        <a:t>, </a:t>
                      </a:r>
                      <a:r>
                        <a:rPr lang="en-US" sz="2800" dirty="0" err="1"/>
                        <a:t>bí</a:t>
                      </a:r>
                      <a:r>
                        <a:rPr lang="en-US" sz="2800" dirty="0"/>
                        <a:t> </a:t>
                      </a:r>
                      <a:r>
                        <a:rPr lang="en-US" sz="2800" dirty="0" err="1"/>
                        <a:t>đỏ</a:t>
                      </a:r>
                      <a:endParaRPr lang="en-US" sz="2800" dirty="0"/>
                    </a:p>
                    <a:p>
                      <a:pPr algn="ctr"/>
                      <a:r>
                        <a:rPr lang="en-US" sz="2800" dirty="0" err="1"/>
                        <a:t>Nước</a:t>
                      </a:r>
                      <a:r>
                        <a:rPr lang="en-US" sz="2800" dirty="0"/>
                        <a:t> </a:t>
                      </a:r>
                      <a:r>
                        <a:rPr lang="en-US" sz="2800" dirty="0" err="1"/>
                        <a:t>trái</a:t>
                      </a:r>
                      <a:r>
                        <a:rPr lang="en-US" sz="2800" dirty="0"/>
                        <a:t> </a:t>
                      </a:r>
                      <a:r>
                        <a:rPr lang="en-US" sz="2800" dirty="0" err="1"/>
                        <a:t>cây</a:t>
                      </a:r>
                      <a:endParaRPr lang="en-US" sz="2800" dirty="0"/>
                    </a:p>
                    <a:p>
                      <a:pPr algn="ctr"/>
                      <a:r>
                        <a:rPr lang="en-US" sz="2800" dirty="0" err="1"/>
                        <a:t>Sữa</a:t>
                      </a:r>
                      <a:endParaRPr lang="en-US" sz="2800" dirty="0"/>
                    </a:p>
                  </a:txBody>
                  <a:tcPr/>
                </a:tc>
                <a:tc>
                  <a:txBody>
                    <a:bodyPr/>
                    <a:lstStyle/>
                    <a:p>
                      <a:pPr algn="ctr"/>
                      <a:r>
                        <a:rPr lang="en-US" sz="2800" dirty="0" err="1"/>
                        <a:t>Cháo</a:t>
                      </a:r>
                      <a:r>
                        <a:rPr lang="en-US" sz="2800" dirty="0"/>
                        <a:t> </a:t>
                      </a:r>
                      <a:r>
                        <a:rPr lang="en-US" sz="2800" dirty="0" err="1"/>
                        <a:t>tôm</a:t>
                      </a:r>
                      <a:r>
                        <a:rPr lang="en-US" sz="2800" dirty="0"/>
                        <a:t>, </a:t>
                      </a:r>
                      <a:r>
                        <a:rPr lang="en-US" sz="2800" dirty="0" err="1"/>
                        <a:t>bí</a:t>
                      </a:r>
                      <a:r>
                        <a:rPr lang="en-US" sz="2800" dirty="0"/>
                        <a:t> </a:t>
                      </a:r>
                      <a:r>
                        <a:rPr lang="en-US" sz="2800" dirty="0" err="1"/>
                        <a:t>đỏ</a:t>
                      </a:r>
                      <a:endParaRPr lang="en-US" sz="2800" dirty="0"/>
                    </a:p>
                    <a:p>
                      <a:pPr algn="ctr"/>
                      <a:r>
                        <a:rPr lang="en-US" sz="2800" dirty="0" err="1"/>
                        <a:t>Nước</a:t>
                      </a:r>
                      <a:r>
                        <a:rPr lang="en-US" sz="2800" dirty="0"/>
                        <a:t> </a:t>
                      </a:r>
                      <a:r>
                        <a:rPr lang="en-US" sz="2800" dirty="0" err="1"/>
                        <a:t>trái</a:t>
                      </a:r>
                      <a:r>
                        <a:rPr lang="en-US" sz="2800" dirty="0"/>
                        <a:t> </a:t>
                      </a:r>
                      <a:r>
                        <a:rPr lang="en-US" sz="2800" dirty="0" err="1"/>
                        <a:t>cây</a:t>
                      </a:r>
                      <a:endParaRPr lang="en-US" sz="2800" dirty="0"/>
                    </a:p>
                    <a:p>
                      <a:pPr algn="ctr"/>
                      <a:r>
                        <a:rPr lang="en-US" sz="2800" dirty="0" err="1"/>
                        <a:t>Sữa</a:t>
                      </a:r>
                      <a:endParaRPr lang="en-US" sz="2800" dirty="0"/>
                    </a:p>
                  </a:txBody>
                  <a:tcPr/>
                </a:tc>
                <a:tc>
                  <a:txBody>
                    <a:bodyPr/>
                    <a:lstStyle/>
                    <a:p>
                      <a:pPr algn="ctr"/>
                      <a:r>
                        <a:rPr lang="en-US" sz="2800" dirty="0" err="1"/>
                        <a:t>Tôm</a:t>
                      </a:r>
                      <a:r>
                        <a:rPr lang="en-US" sz="2800" dirty="0"/>
                        <a:t> rim </a:t>
                      </a:r>
                      <a:r>
                        <a:rPr lang="en-US" sz="2800" dirty="0" err="1"/>
                        <a:t>thơm</a:t>
                      </a:r>
                      <a:endParaRPr lang="en-US" sz="2800" dirty="0"/>
                    </a:p>
                    <a:p>
                      <a:pPr algn="ctr"/>
                      <a:r>
                        <a:rPr lang="en-US" sz="2800" dirty="0" err="1"/>
                        <a:t>Canh</a:t>
                      </a:r>
                      <a:r>
                        <a:rPr lang="en-US" sz="2800" dirty="0"/>
                        <a:t> </a:t>
                      </a:r>
                      <a:r>
                        <a:rPr lang="en-US" sz="2800" dirty="0" err="1"/>
                        <a:t>bầu</a:t>
                      </a:r>
                      <a:r>
                        <a:rPr lang="en-US" sz="2800" dirty="0"/>
                        <a:t> </a:t>
                      </a:r>
                      <a:r>
                        <a:rPr lang="en-US" sz="2800" dirty="0" err="1"/>
                        <a:t>nấu</a:t>
                      </a:r>
                      <a:r>
                        <a:rPr lang="en-US" sz="2800" dirty="0"/>
                        <a:t> </a:t>
                      </a:r>
                      <a:r>
                        <a:rPr lang="en-US" sz="2800" dirty="0" err="1"/>
                        <a:t>thịt</a:t>
                      </a:r>
                      <a:r>
                        <a:rPr lang="en-US" sz="2800" dirty="0"/>
                        <a:t> </a:t>
                      </a:r>
                    </a:p>
                    <a:p>
                      <a:pPr algn="ctr"/>
                      <a:r>
                        <a:rPr lang="en-US" sz="2800" dirty="0"/>
                        <a:t>TM: </a:t>
                      </a:r>
                      <a:r>
                        <a:rPr lang="en-US" sz="2800" dirty="0" err="1"/>
                        <a:t>Chuối</a:t>
                      </a:r>
                      <a:r>
                        <a:rPr lang="en-US" sz="2800" dirty="0"/>
                        <a:t> </a:t>
                      </a:r>
                      <a:r>
                        <a:rPr lang="en-US" sz="2800" dirty="0" err="1"/>
                        <a:t>cau</a:t>
                      </a:r>
                      <a:endParaRPr lang="en-US" sz="2800" dirty="0"/>
                    </a:p>
                  </a:txBody>
                  <a:tcPr/>
                </a:tc>
                <a:tc>
                  <a:txBody>
                    <a:bodyPr/>
                    <a:lstStyle/>
                    <a:p>
                      <a:pPr algn="ctr"/>
                      <a:r>
                        <a:rPr lang="en-US" sz="2800" err="1"/>
                        <a:t>Tôm</a:t>
                      </a:r>
                      <a:r>
                        <a:rPr lang="en-US" sz="2800"/>
                        <a:t> rim thơm</a:t>
                      </a:r>
                    </a:p>
                    <a:p>
                      <a:pPr marL="0" marR="0" lvl="0" indent="0" algn="ctr" defTabSz="1371600" rtl="0" eaLnBrk="1" fontAlgn="auto" latinLnBrk="0" hangingPunct="1">
                        <a:lnSpc>
                          <a:spcPct val="100000"/>
                        </a:lnSpc>
                        <a:spcBef>
                          <a:spcPts val="0"/>
                        </a:spcBef>
                        <a:spcAft>
                          <a:spcPts val="0"/>
                        </a:spcAft>
                        <a:buClrTx/>
                        <a:buSzTx/>
                        <a:buFontTx/>
                        <a:buNone/>
                        <a:tabLst/>
                        <a:defRPr/>
                      </a:pPr>
                      <a:r>
                        <a:rPr lang="en-US" sz="2800"/>
                        <a:t>Canh bầu nấu thịt </a:t>
                      </a:r>
                      <a:endParaRPr lang="en-US" sz="2800" dirty="0"/>
                    </a:p>
                    <a:p>
                      <a:pPr algn="ctr"/>
                      <a:r>
                        <a:rPr lang="en-US" sz="2800" dirty="0"/>
                        <a:t>TM: </a:t>
                      </a:r>
                      <a:r>
                        <a:rPr lang="en-US" sz="2800" dirty="0" err="1"/>
                        <a:t>Chuối</a:t>
                      </a:r>
                      <a:r>
                        <a:rPr lang="en-US" sz="2800" dirty="0"/>
                        <a:t> </a:t>
                      </a:r>
                      <a:r>
                        <a:rPr lang="en-US" sz="2800" dirty="0" err="1"/>
                        <a:t>cau</a:t>
                      </a:r>
                      <a:endParaRPr lang="en-US" sz="2800" dirty="0"/>
                    </a:p>
                  </a:txBody>
                  <a:tcPr/>
                </a:tc>
                <a:extLst>
                  <a:ext uri="{0D108BD9-81ED-4DB2-BD59-A6C34878D82A}">
                    <a16:rowId xmlns:a16="http://schemas.microsoft.com/office/drawing/2014/main" val="3801626603"/>
                  </a:ext>
                </a:extLst>
              </a:tr>
              <a:tr h="1073546">
                <a:tc>
                  <a:txBody>
                    <a:bodyPr/>
                    <a:lstStyle/>
                    <a:p>
                      <a:pPr algn="ctr"/>
                      <a:endParaRPr lang="en-US" sz="2800" dirty="0"/>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800" dirty="0" err="1"/>
                        <a:t>Xế</a:t>
                      </a:r>
                      <a:endParaRPr lang="en-US" sz="2800" dirty="0"/>
                    </a:p>
                    <a:p>
                      <a:pPr algn="ctr"/>
                      <a:endParaRPr lang="en-US" sz="2800" dirty="0"/>
                    </a:p>
                  </a:txBody>
                  <a:tcPr/>
                </a:tc>
                <a:tc>
                  <a:txBody>
                    <a:bodyPr/>
                    <a:lstStyle/>
                    <a:p>
                      <a:pPr algn="ctr"/>
                      <a:r>
                        <a:rPr lang="en-US" sz="2800" dirty="0" err="1"/>
                        <a:t>Bột</a:t>
                      </a:r>
                      <a:r>
                        <a:rPr lang="en-US" sz="2800" dirty="0"/>
                        <a:t> </a:t>
                      </a:r>
                      <a:r>
                        <a:rPr lang="en-US" sz="2800" dirty="0" err="1"/>
                        <a:t>nấu</a:t>
                      </a:r>
                      <a:r>
                        <a:rPr lang="en-US" sz="2800" dirty="0"/>
                        <a:t> </a:t>
                      </a:r>
                      <a:r>
                        <a:rPr lang="en-US" sz="2800" dirty="0" err="1"/>
                        <a:t>thịt</a:t>
                      </a:r>
                      <a:r>
                        <a:rPr lang="en-US" sz="2800" dirty="0"/>
                        <a:t> </a:t>
                      </a:r>
                      <a:r>
                        <a:rPr lang="en-US" sz="2800" dirty="0" err="1"/>
                        <a:t>bò</a:t>
                      </a:r>
                      <a:endParaRPr lang="en-US" sz="2800" dirty="0"/>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800" dirty="0" err="1"/>
                        <a:t>Cháo</a:t>
                      </a:r>
                      <a:r>
                        <a:rPr lang="en-US" sz="2800" dirty="0"/>
                        <a:t> </a:t>
                      </a:r>
                      <a:r>
                        <a:rPr lang="en-US" sz="2800" dirty="0" err="1"/>
                        <a:t>nấu</a:t>
                      </a:r>
                      <a:r>
                        <a:rPr lang="en-US" sz="2800" dirty="0"/>
                        <a:t> </a:t>
                      </a:r>
                      <a:r>
                        <a:rPr lang="en-US" sz="2800" dirty="0" err="1"/>
                        <a:t>thịt</a:t>
                      </a:r>
                      <a:r>
                        <a:rPr lang="en-US" sz="2800" dirty="0"/>
                        <a:t> </a:t>
                      </a:r>
                      <a:r>
                        <a:rPr lang="en-US" sz="2800" dirty="0" err="1"/>
                        <a:t>bò</a:t>
                      </a:r>
                      <a:endParaRPr lang="en-US" sz="2800" dirty="0"/>
                    </a:p>
                  </a:txBody>
                  <a:tcPr/>
                </a:tc>
                <a:tc>
                  <a:txBody>
                    <a:bodyPr/>
                    <a:lstStyle/>
                    <a:p>
                      <a:pPr algn="ctr"/>
                      <a:r>
                        <a:rPr lang="en-US" sz="2800" dirty="0" err="1"/>
                        <a:t>Phở</a:t>
                      </a:r>
                      <a:r>
                        <a:rPr lang="en-US" sz="2800" dirty="0"/>
                        <a:t> </a:t>
                      </a:r>
                      <a:r>
                        <a:rPr lang="en-US" sz="2800" dirty="0" err="1"/>
                        <a:t>bò</a:t>
                      </a:r>
                      <a:endParaRPr lang="en-US" sz="2800" dirty="0"/>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800" dirty="0" err="1"/>
                        <a:t>Phở</a:t>
                      </a:r>
                      <a:r>
                        <a:rPr lang="en-US" sz="2800" dirty="0"/>
                        <a:t> </a:t>
                      </a:r>
                      <a:r>
                        <a:rPr lang="en-US" sz="2800" dirty="0" err="1"/>
                        <a:t>bò</a:t>
                      </a:r>
                      <a:endParaRPr lang="en-US" sz="2800" dirty="0"/>
                    </a:p>
                  </a:txBody>
                  <a:tcPr/>
                </a:tc>
                <a:extLst>
                  <a:ext uri="{0D108BD9-81ED-4DB2-BD59-A6C34878D82A}">
                    <a16:rowId xmlns:a16="http://schemas.microsoft.com/office/drawing/2014/main" val="803862238"/>
                  </a:ext>
                </a:extLst>
              </a:tr>
              <a:tr h="1073546">
                <a:tc>
                  <a:txBody>
                    <a:bodyPr/>
                    <a:lstStyle/>
                    <a:p>
                      <a:pPr algn="ctr"/>
                      <a:endParaRPr lang="en-US" sz="2800" dirty="0"/>
                    </a:p>
                  </a:txBody>
                  <a:tcPr/>
                </a:tc>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2800" dirty="0"/>
                        <a:t>SDD</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569470004"/>
                  </a:ext>
                </a:extLst>
              </a:tr>
              <a:tr h="969355">
                <a:tc>
                  <a:txBody>
                    <a:bodyPr/>
                    <a:lstStyle/>
                    <a:p>
                      <a:pPr algn="ctr"/>
                      <a:endParaRPr lang="en-US" sz="2800" dirty="0"/>
                    </a:p>
                  </a:txBody>
                  <a:tcPr/>
                </a:tc>
                <a:tc>
                  <a:txBody>
                    <a:bodyPr/>
                    <a:lstStyle/>
                    <a:p>
                      <a:pPr algn="ctr"/>
                      <a:r>
                        <a:rPr lang="en-US" sz="2800" dirty="0"/>
                        <a:t>TC-BP</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2031457351"/>
                  </a:ext>
                </a:extLst>
              </a:tr>
            </a:tbl>
          </a:graphicData>
        </a:graphic>
      </p:graphicFrame>
    </p:spTree>
    <p:extLst>
      <p:ext uri="{BB962C8B-B14F-4D97-AF65-F5344CB8AC3E}">
        <p14:creationId xmlns:p14="http://schemas.microsoft.com/office/powerpoint/2010/main" val="4286213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26C1A-A1C0-6B9D-5F68-B5DC022D9FCA}"/>
              </a:ext>
            </a:extLst>
          </p:cNvPr>
          <p:cNvSpPr txBox="1"/>
          <p:nvPr/>
        </p:nvSpPr>
        <p:spPr>
          <a:xfrm>
            <a:off x="381000" y="190500"/>
            <a:ext cx="16764000" cy="1938992"/>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TRƯỜNG: ……</a:t>
            </a:r>
          </a:p>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a:t>
            </a:r>
            <a:r>
              <a:rPr lang="en-US" altLang="en-US" sz="4000" b="1" dirty="0">
                <a:solidFill>
                  <a:srgbClr val="FF0000"/>
                </a:solidFill>
                <a:latin typeface="Arial" panose="020B0604020202020204" pitchFamily="34" charset="0"/>
                <a:cs typeface="Arial" panose="020B0604020202020204" pitchFamily="34" charset="0"/>
              </a:rPr>
              <a:t>BẢNG PHÂN CHIA THỨC ĂN</a:t>
            </a:r>
          </a:p>
          <a:p>
            <a:pPr indent="685800" algn="ctr" defTabSz="1371600" eaLnBrk="0" fontAlgn="base" hangingPunct="0">
              <a:spcBef>
                <a:spcPts val="600"/>
              </a:spcBef>
              <a:spcAft>
                <a:spcPts val="600"/>
              </a:spcAft>
              <a:defRPr/>
            </a:pPr>
            <a:r>
              <a:rPr lang="en-US" altLang="en-US" sz="3200" dirty="0" err="1">
                <a:solidFill>
                  <a:srgbClr val="002060"/>
                </a:solidFill>
                <a:latin typeface="Arial" panose="020B0604020202020204" pitchFamily="34" charset="0"/>
                <a:cs typeface="Arial" panose="020B0604020202020204" pitchFamily="34" charset="0"/>
              </a:rPr>
              <a:t>Ngày</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tháng</a:t>
            </a:r>
            <a:r>
              <a:rPr lang="en-US" altLang="en-US" sz="3200" dirty="0">
                <a:solidFill>
                  <a:srgbClr val="002060"/>
                </a:solidFill>
                <a:latin typeface="Arial" panose="020B0604020202020204" pitchFamily="34" charset="0"/>
                <a:cs typeface="Arial" panose="020B0604020202020204" pitchFamily="34" charset="0"/>
              </a:rPr>
              <a:t>…</a:t>
            </a:r>
            <a:r>
              <a:rPr lang="en-US" altLang="en-US" sz="3200" dirty="0" err="1">
                <a:solidFill>
                  <a:srgbClr val="002060"/>
                </a:solidFill>
                <a:latin typeface="Arial" panose="020B0604020202020204" pitchFamily="34" charset="0"/>
                <a:cs typeface="Arial" panose="020B0604020202020204" pitchFamily="34" charset="0"/>
              </a:rPr>
              <a:t>năm</a:t>
            </a:r>
            <a:r>
              <a:rPr lang="en-US" altLang="en-US" sz="3200" dirty="0">
                <a:solidFill>
                  <a:srgbClr val="002060"/>
                </a:solidFill>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5984083A-3F3B-D962-FFD4-78E5DABD2536}"/>
              </a:ext>
            </a:extLst>
          </p:cNvPr>
          <p:cNvGraphicFramePr>
            <a:graphicFrameLocks noGrp="1"/>
          </p:cNvGraphicFramePr>
          <p:nvPr>
            <p:extLst>
              <p:ext uri="{D42A27DB-BD31-4B8C-83A1-F6EECF244321}">
                <p14:modId xmlns:p14="http://schemas.microsoft.com/office/powerpoint/2010/main" val="1165395170"/>
              </p:ext>
            </p:extLst>
          </p:nvPr>
        </p:nvGraphicFramePr>
        <p:xfrm>
          <a:off x="384313" y="2146157"/>
          <a:ext cx="17526000" cy="7875969"/>
        </p:xfrm>
        <a:graphic>
          <a:graphicData uri="http://schemas.openxmlformats.org/drawingml/2006/table">
            <a:tbl>
              <a:tblPr firstRow="1" bandRow="1">
                <a:tableStyleId>{5C22544A-7EE6-4342-B048-85BDC9FD1C3A}</a:tableStyleId>
              </a:tblPr>
              <a:tblGrid>
                <a:gridCol w="1163783">
                  <a:extLst>
                    <a:ext uri="{9D8B030D-6E8A-4147-A177-3AD203B41FA5}">
                      <a16:colId xmlns:a16="http://schemas.microsoft.com/office/drawing/2014/main" val="663536002"/>
                    </a:ext>
                  </a:extLst>
                </a:gridCol>
                <a:gridCol w="1347504">
                  <a:extLst>
                    <a:ext uri="{9D8B030D-6E8A-4147-A177-3AD203B41FA5}">
                      <a16:colId xmlns:a16="http://schemas.microsoft.com/office/drawing/2014/main" val="340439249"/>
                    </a:ext>
                  </a:extLst>
                </a:gridCol>
                <a:gridCol w="1523157">
                  <a:extLst>
                    <a:ext uri="{9D8B030D-6E8A-4147-A177-3AD203B41FA5}">
                      <a16:colId xmlns:a16="http://schemas.microsoft.com/office/drawing/2014/main" val="479979272"/>
                    </a:ext>
                  </a:extLst>
                </a:gridCol>
                <a:gridCol w="1396538">
                  <a:extLst>
                    <a:ext uri="{9D8B030D-6E8A-4147-A177-3AD203B41FA5}">
                      <a16:colId xmlns:a16="http://schemas.microsoft.com/office/drawing/2014/main" val="2152567371"/>
                    </a:ext>
                  </a:extLst>
                </a:gridCol>
                <a:gridCol w="1396538">
                  <a:extLst>
                    <a:ext uri="{9D8B030D-6E8A-4147-A177-3AD203B41FA5}">
                      <a16:colId xmlns:a16="http://schemas.microsoft.com/office/drawing/2014/main" val="2402115515"/>
                    </a:ext>
                  </a:extLst>
                </a:gridCol>
                <a:gridCol w="1396538">
                  <a:extLst>
                    <a:ext uri="{9D8B030D-6E8A-4147-A177-3AD203B41FA5}">
                      <a16:colId xmlns:a16="http://schemas.microsoft.com/office/drawing/2014/main" val="227762646"/>
                    </a:ext>
                  </a:extLst>
                </a:gridCol>
                <a:gridCol w="1396538">
                  <a:extLst>
                    <a:ext uri="{9D8B030D-6E8A-4147-A177-3AD203B41FA5}">
                      <a16:colId xmlns:a16="http://schemas.microsoft.com/office/drawing/2014/main" val="4192212763"/>
                    </a:ext>
                  </a:extLst>
                </a:gridCol>
                <a:gridCol w="1551709">
                  <a:extLst>
                    <a:ext uri="{9D8B030D-6E8A-4147-A177-3AD203B41FA5}">
                      <a16:colId xmlns:a16="http://schemas.microsoft.com/office/drawing/2014/main" val="1177291594"/>
                    </a:ext>
                  </a:extLst>
                </a:gridCol>
                <a:gridCol w="1629294">
                  <a:extLst>
                    <a:ext uri="{9D8B030D-6E8A-4147-A177-3AD203B41FA5}">
                      <a16:colId xmlns:a16="http://schemas.microsoft.com/office/drawing/2014/main" val="2309979184"/>
                    </a:ext>
                  </a:extLst>
                </a:gridCol>
                <a:gridCol w="1706880">
                  <a:extLst>
                    <a:ext uri="{9D8B030D-6E8A-4147-A177-3AD203B41FA5}">
                      <a16:colId xmlns:a16="http://schemas.microsoft.com/office/drawing/2014/main" val="1447809328"/>
                    </a:ext>
                  </a:extLst>
                </a:gridCol>
                <a:gridCol w="1318953">
                  <a:extLst>
                    <a:ext uri="{9D8B030D-6E8A-4147-A177-3AD203B41FA5}">
                      <a16:colId xmlns:a16="http://schemas.microsoft.com/office/drawing/2014/main" val="2878398759"/>
                    </a:ext>
                  </a:extLst>
                </a:gridCol>
                <a:gridCol w="1698568">
                  <a:extLst>
                    <a:ext uri="{9D8B030D-6E8A-4147-A177-3AD203B41FA5}">
                      <a16:colId xmlns:a16="http://schemas.microsoft.com/office/drawing/2014/main" val="378528448"/>
                    </a:ext>
                  </a:extLst>
                </a:gridCol>
              </a:tblGrid>
              <a:tr h="1255315">
                <a:tc>
                  <a:txBody>
                    <a:bodyPr/>
                    <a:lstStyle/>
                    <a:p>
                      <a:pPr algn="ctr">
                        <a:lnSpc>
                          <a:spcPct val="200000"/>
                        </a:lnSpc>
                      </a:pPr>
                      <a:r>
                        <a:rPr lang="en-US" sz="2800" dirty="0" err="1">
                          <a:latin typeface="Tahoma" panose="020B0604030504040204" pitchFamily="34" charset="0"/>
                          <a:ea typeface="Tahoma" panose="020B0604030504040204" pitchFamily="34" charset="0"/>
                          <a:cs typeface="Tahoma" panose="020B0604030504040204" pitchFamily="34" charset="0"/>
                        </a:rPr>
                        <a:t>Stt</a:t>
                      </a:r>
                      <a:r>
                        <a:rPr lang="en-US" sz="2800" dirty="0">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NhómLớp</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en-US" sz="2800" dirty="0" err="1">
                          <a:effectLst/>
                          <a:latin typeface="Tahoma" panose="020B0604030504040204" pitchFamily="34" charset="0"/>
                          <a:ea typeface="Tahoma" panose="020B0604030504040204" pitchFamily="34" charset="0"/>
                          <a:cs typeface="Tahoma" panose="020B0604030504040204" pitchFamily="34" charset="0"/>
                        </a:rPr>
                        <a:t>Số</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xuất</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Bột</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Cháo</a:t>
                      </a:r>
                      <a:endParaRPr lang="en-US" sz="2800" b="1" dirty="0">
                        <a:solidFill>
                          <a:srgbClr val="FF0000"/>
                        </a:solidFill>
                      </a:endParaRPr>
                    </a:p>
                  </a:txBody>
                  <a:tcPr marL="0" marR="0" marT="0" marB="0" anchor="ctr"/>
                </a:tc>
                <a:tc>
                  <a:txBody>
                    <a:bodyPr/>
                    <a:lstStyle/>
                    <a:p>
                      <a:pPr algn="ctr">
                        <a:lnSpc>
                          <a:spcPct val="200000"/>
                        </a:lnSpc>
                      </a:pPr>
                      <a:r>
                        <a:rPr lang="en-US" sz="2800" dirty="0" err="1">
                          <a:effectLst/>
                          <a:latin typeface="Tahoma" panose="020B0604030504040204" pitchFamily="34" charset="0"/>
                          <a:ea typeface="Tahoma" panose="020B0604030504040204" pitchFamily="34" charset="0"/>
                          <a:cs typeface="Tahoma" panose="020B0604030504040204" pitchFamily="34" charset="0"/>
                        </a:rPr>
                        <a:t>Cơm</a:t>
                      </a:r>
                      <a:endParaRPr lang="en-US" sz="2800" b="1" dirty="0">
                        <a:solidFill>
                          <a:srgbClr val="FF0000"/>
                        </a:solidFill>
                      </a:endParaRPr>
                    </a:p>
                  </a:txBody>
                  <a:tcPr marL="0" marR="0" marT="0" marB="0" anchor="ctr"/>
                </a:tc>
                <a:tc>
                  <a:txBody>
                    <a:bodyPr/>
                    <a:lstStyle/>
                    <a:p>
                      <a:pPr marL="0" marR="0" lvl="0" indent="0" algn="ctr" defTabSz="1371600" rtl="0" eaLnBrk="1" fontAlgn="auto" latinLnBrk="0" hangingPunct="1">
                        <a:lnSpc>
                          <a:spcPct val="200000"/>
                        </a:lnSpc>
                        <a:spcBef>
                          <a:spcPts val="0"/>
                        </a:spcBef>
                        <a:spcAft>
                          <a:spcPts val="0"/>
                        </a:spcAft>
                        <a:buClrTx/>
                        <a:buSzTx/>
                        <a:buFontTx/>
                        <a:buNone/>
                        <a:tabLst/>
                        <a:defRPr/>
                      </a:pPr>
                      <a:r>
                        <a:rPr lang="en-US" sz="2800" dirty="0" err="1">
                          <a:effectLst/>
                          <a:latin typeface="Tahoma" panose="020B0604030504040204" pitchFamily="34" charset="0"/>
                          <a:ea typeface="Tahoma" panose="020B0604030504040204" pitchFamily="34" charset="0"/>
                          <a:cs typeface="Tahoma" panose="020B0604030504040204" pitchFamily="34" charset="0"/>
                        </a:rPr>
                        <a:t>Canh</a:t>
                      </a:r>
                      <a:endParaRPr lang="en-US" sz="2800" b="1" dirty="0">
                        <a:solidFill>
                          <a:srgbClr val="FF0000"/>
                        </a:solidFill>
                      </a:endParaRPr>
                    </a:p>
                  </a:txBody>
                  <a:tcPr marL="0" marR="0" marT="0" marB="0" anchor="ctr"/>
                </a:tc>
                <a:tc>
                  <a:txBody>
                    <a:bodyPr/>
                    <a:lstStyle/>
                    <a:p>
                      <a:pPr marL="0" marR="0" lvl="0" indent="0" algn="ctr" defTabSz="1371600" rtl="0" eaLnBrk="1" fontAlgn="auto" latinLnBrk="0" hangingPunct="1">
                        <a:lnSpc>
                          <a:spcPct val="200000"/>
                        </a:lnSpc>
                        <a:spcBef>
                          <a:spcPts val="0"/>
                        </a:spcBef>
                        <a:spcAft>
                          <a:spcPts val="0"/>
                        </a:spcAft>
                        <a:buClrTx/>
                        <a:buSzTx/>
                        <a:buFontTx/>
                        <a:buNone/>
                        <a:tabLst/>
                        <a:defRPr/>
                      </a:pPr>
                      <a:r>
                        <a:rPr lang="en-US" sz="2800" dirty="0" err="1">
                          <a:effectLst/>
                          <a:latin typeface="Tahoma" panose="020B0604030504040204" pitchFamily="34" charset="0"/>
                          <a:ea typeface="Tahoma" panose="020B0604030504040204" pitchFamily="34" charset="0"/>
                          <a:cs typeface="Tahoma" panose="020B0604030504040204" pitchFamily="34" charset="0"/>
                        </a:rPr>
                        <a:t>Mặn</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nchor="ctr"/>
                </a:tc>
                <a:tc>
                  <a:txBody>
                    <a:bodyPr/>
                    <a:lstStyle/>
                    <a:p>
                      <a:pPr algn="ctr">
                        <a:lnSpc>
                          <a:spcPct val="200000"/>
                        </a:lnSpc>
                      </a:pPr>
                      <a:r>
                        <a:rPr lang="en-US" sz="2800" b="1" dirty="0" err="1">
                          <a:latin typeface="Tahoma" panose="020B0604030504040204" pitchFamily="34" charset="0"/>
                          <a:ea typeface="Tahoma" panose="020B0604030504040204" pitchFamily="34" charset="0"/>
                          <a:cs typeface="Tahoma" panose="020B0604030504040204" pitchFamily="34" charset="0"/>
                        </a:rPr>
                        <a:t>Xào</a:t>
                      </a:r>
                      <a:r>
                        <a:rPr lang="en-US" sz="2800" b="1" dirty="0">
                          <a:latin typeface="Tahoma" panose="020B0604030504040204" pitchFamily="34" charset="0"/>
                          <a:ea typeface="Tahoma" panose="020B0604030504040204" pitchFamily="34" charset="0"/>
                          <a:cs typeface="Tahoma" panose="020B0604030504040204" pitchFamily="34" charset="0"/>
                        </a:rPr>
                        <a:t> </a:t>
                      </a:r>
                    </a:p>
                  </a:txBody>
                  <a:tcPr anchor="ctr"/>
                </a:tc>
                <a:tc>
                  <a:txBody>
                    <a:bodyPr/>
                    <a:lstStyle/>
                    <a:p>
                      <a:pPr algn="ctr">
                        <a:lnSpc>
                          <a:spcPct val="200000"/>
                        </a:lnSpc>
                      </a:pPr>
                      <a:r>
                        <a:rPr lang="en-US" sz="2800" b="1" dirty="0" err="1">
                          <a:latin typeface="Tahoma" panose="020B0604030504040204" pitchFamily="34" charset="0"/>
                          <a:ea typeface="Tahoma" panose="020B0604030504040204" pitchFamily="34" charset="0"/>
                          <a:cs typeface="Tahoma" panose="020B0604030504040204" pitchFamily="34" charset="0"/>
                        </a:rPr>
                        <a:t>Trái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cây</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lnSpc>
                          <a:spcPct val="200000"/>
                        </a:lnSpc>
                      </a:pPr>
                      <a:r>
                        <a:rPr lang="en-US" sz="2800" b="1" dirty="0" err="1">
                          <a:latin typeface="Tahoma" panose="020B0604030504040204" pitchFamily="34" charset="0"/>
                          <a:ea typeface="Tahoma" panose="020B0604030504040204" pitchFamily="34" charset="0"/>
                          <a:cs typeface="Tahoma" panose="020B0604030504040204" pitchFamily="34" charset="0"/>
                        </a:rPr>
                        <a:t>Xế</a:t>
                      </a:r>
                      <a:endParaRPr lang="en-US" sz="2800" b="1"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algn="ctr">
                        <a:lnSpc>
                          <a:spcPct val="200000"/>
                        </a:lnSpc>
                      </a:pPr>
                      <a:r>
                        <a:rPr lang="en-US" sz="2800" b="1" dirty="0" err="1">
                          <a:latin typeface="Tahoma" panose="020B0604030504040204" pitchFamily="34" charset="0"/>
                          <a:ea typeface="Tahoma" panose="020B0604030504040204" pitchFamily="34" charset="0"/>
                          <a:cs typeface="Tahoma" panose="020B0604030504040204" pitchFamily="34" charset="0"/>
                        </a:rPr>
                        <a:t>Sữa</a:t>
                      </a:r>
                      <a:r>
                        <a:rPr lang="en-US" sz="2800" b="1" dirty="0">
                          <a:latin typeface="Tahoma" panose="020B0604030504040204" pitchFamily="34" charset="0"/>
                          <a:ea typeface="Tahoma" panose="020B0604030504040204" pitchFamily="34" charset="0"/>
                          <a:cs typeface="Tahoma" panose="020B0604030504040204" pitchFamily="34" charset="0"/>
                        </a:rPr>
                        <a:t>,</a:t>
                      </a:r>
                    </a:p>
                    <a:p>
                      <a:pPr algn="ctr">
                        <a:lnSpc>
                          <a:spcPct val="200000"/>
                        </a:lnSpc>
                      </a:pPr>
                      <a:r>
                        <a:rPr lang="en-US" sz="2800" b="1" dirty="0">
                          <a:latin typeface="Tahoma" panose="020B0604030504040204" pitchFamily="34" charset="0"/>
                          <a:ea typeface="Tahoma" panose="020B0604030504040204" pitchFamily="34" charset="0"/>
                          <a:cs typeface="Tahoma" panose="020B0604030504040204" pitchFamily="34" charset="0"/>
                        </a:rPr>
                        <a:t>yaourt</a:t>
                      </a:r>
                    </a:p>
                  </a:txBody>
                  <a:tcPr anchor="ctr"/>
                </a:tc>
                <a:extLst>
                  <a:ext uri="{0D108BD9-81ED-4DB2-BD59-A6C34878D82A}">
                    <a16:rowId xmlns:a16="http://schemas.microsoft.com/office/drawing/2014/main" val="1621442356"/>
                  </a:ext>
                </a:extLst>
              </a:tr>
              <a:tr h="729758">
                <a:tc>
                  <a:txBody>
                    <a:bodyPr/>
                    <a:lstStyle/>
                    <a:p>
                      <a:pPr algn="ctr"/>
                      <a:r>
                        <a:rPr lang="en-US" sz="2800" dirty="0"/>
                        <a:t>1</a:t>
                      </a:r>
                    </a:p>
                  </a:txBody>
                  <a:tcPr/>
                </a:tc>
                <a:tc>
                  <a:txBody>
                    <a:bodyPr/>
                    <a:lstStyle/>
                    <a:p>
                      <a:r>
                        <a:rPr lang="en-US" sz="2800" dirty="0"/>
                        <a:t>6-12</a:t>
                      </a:r>
                      <a:r>
                        <a:rPr lang="en-US" sz="2800" baseline="30000" dirty="0"/>
                        <a:t>th</a:t>
                      </a: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754259935"/>
                  </a:ext>
                </a:extLst>
              </a:tr>
              <a:tr h="685800">
                <a:tc>
                  <a:txBody>
                    <a:bodyPr/>
                    <a:lstStyle/>
                    <a:p>
                      <a:pPr algn="ctr"/>
                      <a:r>
                        <a:rPr lang="en-US" sz="2800" dirty="0"/>
                        <a:t>2</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12-18</a:t>
                      </a:r>
                      <a:r>
                        <a:rPr lang="en-US" sz="2800" baseline="30000" dirty="0"/>
                        <a:t>th</a:t>
                      </a: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801626603"/>
                  </a:ext>
                </a:extLst>
              </a:tr>
              <a:tr h="685800">
                <a:tc>
                  <a:txBody>
                    <a:bodyPr/>
                    <a:lstStyle/>
                    <a:p>
                      <a:pPr algn="ctr"/>
                      <a:r>
                        <a:rPr lang="en-US" sz="2800" dirty="0"/>
                        <a:t>3</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18-24</a:t>
                      </a:r>
                      <a:r>
                        <a:rPr lang="en-US" sz="2800" baseline="30000" dirty="0"/>
                        <a:t>th</a:t>
                      </a: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803862238"/>
                  </a:ext>
                </a:extLst>
              </a:tr>
              <a:tr h="655320">
                <a:tc>
                  <a:txBody>
                    <a:bodyPr/>
                    <a:lstStyle/>
                    <a:p>
                      <a:pPr algn="ctr"/>
                      <a:r>
                        <a:rPr lang="en-US" sz="2800" dirty="0"/>
                        <a:t>4</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24-36</a:t>
                      </a:r>
                      <a:r>
                        <a:rPr lang="en-US" sz="2800" baseline="30000" dirty="0"/>
                        <a:t>th</a:t>
                      </a: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569470004"/>
                  </a:ext>
                </a:extLst>
              </a:tr>
              <a:tr h="730171">
                <a:tc>
                  <a:txBody>
                    <a:bodyPr/>
                    <a:lstStyle/>
                    <a:p>
                      <a:pPr algn="ctr"/>
                      <a:r>
                        <a:rPr lang="en-US" sz="2800" dirty="0"/>
                        <a:t>5</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3-4T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995522633"/>
                  </a:ext>
                </a:extLst>
              </a:tr>
              <a:tr h="515462">
                <a:tc>
                  <a:txBody>
                    <a:bodyPr/>
                    <a:lstStyle/>
                    <a:p>
                      <a:pPr algn="ctr"/>
                      <a:r>
                        <a:rPr lang="en-US" sz="2800" dirty="0"/>
                        <a:t>6</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4-5T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000458183"/>
                  </a:ext>
                </a:extLst>
              </a:tr>
              <a:tr h="172720">
                <a:tc>
                  <a:txBody>
                    <a:bodyPr/>
                    <a:lstStyle/>
                    <a:p>
                      <a:pPr algn="ctr"/>
                      <a:r>
                        <a:rPr lang="en-US" sz="2800" dirty="0"/>
                        <a:t>7</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5-6T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471919061"/>
                  </a:ext>
                </a:extLst>
              </a:tr>
              <a:tr h="345440">
                <a:tc>
                  <a:txBody>
                    <a:bodyPr/>
                    <a:lstStyle/>
                    <a:p>
                      <a:pPr algn="ctr"/>
                      <a:r>
                        <a:rPr lang="en-US" sz="2800" dirty="0"/>
                        <a:t>8</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940468337"/>
                  </a:ext>
                </a:extLst>
              </a:tr>
              <a:tr h="172720">
                <a:tc>
                  <a:txBody>
                    <a:bodyPr/>
                    <a:lstStyle/>
                    <a:p>
                      <a:pPr algn="ctr"/>
                      <a:r>
                        <a:rPr lang="en-US" sz="2800" dirty="0"/>
                        <a:t>9</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800" dirty="0"/>
                        <a: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3884861608"/>
                  </a:ext>
                </a:extLst>
              </a:tr>
              <a:tr h="214709">
                <a:tc>
                  <a:txBody>
                    <a:bodyPr/>
                    <a:lstStyle/>
                    <a:p>
                      <a:pPr algn="ctr"/>
                      <a:r>
                        <a:rPr lang="en-US" sz="2800" dirty="0" err="1"/>
                        <a:t>Tổng</a:t>
                      </a: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857997115"/>
                  </a:ext>
                </a:extLst>
              </a:tr>
            </a:tbl>
          </a:graphicData>
        </a:graphic>
      </p:graphicFrame>
    </p:spTree>
    <p:extLst>
      <p:ext uri="{BB962C8B-B14F-4D97-AF65-F5344CB8AC3E}">
        <p14:creationId xmlns:p14="http://schemas.microsoft.com/office/powerpoint/2010/main" val="3247790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26C1A-A1C0-6B9D-5F68-B5DC022D9FCA}"/>
              </a:ext>
            </a:extLst>
          </p:cNvPr>
          <p:cNvSpPr txBox="1"/>
          <p:nvPr/>
        </p:nvSpPr>
        <p:spPr>
          <a:xfrm>
            <a:off x="609600" y="419100"/>
            <a:ext cx="16764000" cy="1292662"/>
          </a:xfrm>
          <a:prstGeom prst="rect">
            <a:avLst/>
          </a:prstGeom>
          <a:noFill/>
        </p:spPr>
        <p:txBody>
          <a:bodyPr wrap="square">
            <a:spAutoFit/>
          </a:bodyPr>
          <a:lstStyle/>
          <a:p>
            <a:pPr lvl="0" indent="685800" algn="just" defTabSz="1371600" eaLnBrk="0" fontAlgn="base" hangingPunct="0">
              <a:spcBef>
                <a:spcPts val="600"/>
              </a:spcBef>
              <a:spcAft>
                <a:spcPts val="600"/>
              </a:spcAft>
              <a:defRPr/>
            </a:pPr>
            <a:r>
              <a:rPr lang="en-US" altLang="en-US" sz="2800" dirty="0">
                <a:solidFill>
                  <a:srgbClr val="FF0000"/>
                </a:solidFill>
                <a:latin typeface="Tahoma" panose="020B0604030504040204" pitchFamily="34" charset="0"/>
                <a:ea typeface="Tahoma" panose="020B0604030504040204" pitchFamily="34" charset="0"/>
                <a:cs typeface="Tahoma" panose="020B0604030504040204" pitchFamily="34" charset="0"/>
              </a:rPr>
              <a:t>TRƯỜNG: ……</a:t>
            </a:r>
          </a:p>
          <a:p>
            <a:pPr lvl="0" indent="685800" algn="just" defTabSz="1371600" eaLnBrk="0" fontAlgn="base" hangingPunct="0">
              <a:spcBef>
                <a:spcPts val="600"/>
              </a:spcBef>
              <a:spcAft>
                <a:spcPts val="600"/>
              </a:spcAft>
              <a:defRPr/>
            </a:pPr>
            <a:r>
              <a:rPr lang="en-US" altLang="en-US" sz="3600" dirty="0">
                <a:solidFill>
                  <a:srgbClr val="FF0000"/>
                </a:solidFill>
                <a:latin typeface="Arial" panose="020B0604020202020204" pitchFamily="34" charset="0"/>
                <a:cs typeface="Arial" panose="020B0604020202020204" pitchFamily="34" charset="0"/>
              </a:rPr>
              <a:t>		           </a:t>
            </a:r>
            <a:r>
              <a:rPr lang="en-US" altLang="en-US" sz="4000" b="1" dirty="0">
                <a:solidFill>
                  <a:srgbClr val="FF0000"/>
                </a:solidFill>
                <a:latin typeface="Arial" panose="020B0604020202020204" pitchFamily="34" charset="0"/>
                <a:cs typeface="Arial" panose="020B0604020202020204" pitchFamily="34" charset="0"/>
              </a:rPr>
              <a:t>BẢNG ĐỊNH MỨC THÀNH PHẨM</a:t>
            </a:r>
          </a:p>
        </p:txBody>
      </p:sp>
      <p:graphicFrame>
        <p:nvGraphicFramePr>
          <p:cNvPr id="7" name="Table 6">
            <a:extLst>
              <a:ext uri="{FF2B5EF4-FFF2-40B4-BE49-F238E27FC236}">
                <a16:creationId xmlns:a16="http://schemas.microsoft.com/office/drawing/2014/main" id="{5984083A-3F3B-D962-FFD4-78E5DABD2536}"/>
              </a:ext>
            </a:extLst>
          </p:cNvPr>
          <p:cNvGraphicFramePr>
            <a:graphicFrameLocks noGrp="1"/>
          </p:cNvGraphicFramePr>
          <p:nvPr>
            <p:extLst>
              <p:ext uri="{D42A27DB-BD31-4B8C-83A1-F6EECF244321}">
                <p14:modId xmlns:p14="http://schemas.microsoft.com/office/powerpoint/2010/main" val="1437147201"/>
              </p:ext>
            </p:extLst>
          </p:nvPr>
        </p:nvGraphicFramePr>
        <p:xfrm>
          <a:off x="609600" y="2019300"/>
          <a:ext cx="17145001" cy="7455996"/>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663536002"/>
                    </a:ext>
                  </a:extLst>
                </a:gridCol>
                <a:gridCol w="2010272">
                  <a:extLst>
                    <a:ext uri="{9D8B030D-6E8A-4147-A177-3AD203B41FA5}">
                      <a16:colId xmlns:a16="http://schemas.microsoft.com/office/drawing/2014/main" val="340439249"/>
                    </a:ext>
                  </a:extLst>
                </a:gridCol>
                <a:gridCol w="2057634">
                  <a:extLst>
                    <a:ext uri="{9D8B030D-6E8A-4147-A177-3AD203B41FA5}">
                      <a16:colId xmlns:a16="http://schemas.microsoft.com/office/drawing/2014/main" val="479979272"/>
                    </a:ext>
                  </a:extLst>
                </a:gridCol>
                <a:gridCol w="2143369">
                  <a:extLst>
                    <a:ext uri="{9D8B030D-6E8A-4147-A177-3AD203B41FA5}">
                      <a16:colId xmlns:a16="http://schemas.microsoft.com/office/drawing/2014/main" val="2152567371"/>
                    </a:ext>
                  </a:extLst>
                </a:gridCol>
                <a:gridCol w="2143369">
                  <a:extLst>
                    <a:ext uri="{9D8B030D-6E8A-4147-A177-3AD203B41FA5}">
                      <a16:colId xmlns:a16="http://schemas.microsoft.com/office/drawing/2014/main" val="227762646"/>
                    </a:ext>
                  </a:extLst>
                </a:gridCol>
                <a:gridCol w="2229103">
                  <a:extLst>
                    <a:ext uri="{9D8B030D-6E8A-4147-A177-3AD203B41FA5}">
                      <a16:colId xmlns:a16="http://schemas.microsoft.com/office/drawing/2014/main" val="4192212763"/>
                    </a:ext>
                  </a:extLst>
                </a:gridCol>
                <a:gridCol w="1971899">
                  <a:extLst>
                    <a:ext uri="{9D8B030D-6E8A-4147-A177-3AD203B41FA5}">
                      <a16:colId xmlns:a16="http://schemas.microsoft.com/office/drawing/2014/main" val="2309979184"/>
                    </a:ext>
                  </a:extLst>
                </a:gridCol>
                <a:gridCol w="2227155">
                  <a:extLst>
                    <a:ext uri="{9D8B030D-6E8A-4147-A177-3AD203B41FA5}">
                      <a16:colId xmlns:a16="http://schemas.microsoft.com/office/drawing/2014/main" val="1447809328"/>
                    </a:ext>
                  </a:extLst>
                </a:gridCol>
              </a:tblGrid>
              <a:tr h="1080944">
                <a:tc>
                  <a:txBody>
                    <a:bodyPr/>
                    <a:lstStyle/>
                    <a:p>
                      <a:pPr algn="ctr">
                        <a:lnSpc>
                          <a:spcPct val="200000"/>
                        </a:lnSpc>
                      </a:pPr>
                      <a:r>
                        <a:rPr lang="en-US" sz="2800" dirty="0" err="1">
                          <a:latin typeface="Tahoma" panose="020B0604030504040204" pitchFamily="34" charset="0"/>
                          <a:ea typeface="Tahoma" panose="020B0604030504040204" pitchFamily="34" charset="0"/>
                          <a:cs typeface="Tahoma" panose="020B0604030504040204" pitchFamily="34" charset="0"/>
                        </a:rPr>
                        <a:t>Nhóm</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lớp</a:t>
                      </a:r>
                      <a:r>
                        <a:rPr lang="en-US" sz="2800" dirty="0">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6-12th</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12-18th</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18-24th</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algn="ctr">
                        <a:lnSpc>
                          <a:spcPct val="200000"/>
                        </a:lnSpc>
                      </a:pPr>
                      <a:r>
                        <a:rPr lang="pt-BR" sz="2800" dirty="0">
                          <a:effectLst/>
                          <a:latin typeface="Tahoma" panose="020B0604030504040204" pitchFamily="34" charset="0"/>
                          <a:ea typeface="Tahoma" panose="020B0604030504040204" pitchFamily="34" charset="0"/>
                          <a:cs typeface="Tahoma" panose="020B0604030504040204" pitchFamily="34" charset="0"/>
                        </a:rPr>
                        <a:t>24-36th</a:t>
                      </a:r>
                      <a:endParaRPr lang="en-US" sz="2800" dirty="0">
                        <a:effectLst/>
                        <a:latin typeface="Tahoma" panose="020B0604030504040204" pitchFamily="34" charset="0"/>
                        <a:ea typeface="Tahoma" panose="020B0604030504040204" pitchFamily="34" charset="0"/>
                        <a:cs typeface="Tahoma" panose="020B0604030504040204" pitchFamily="34" charset="0"/>
                      </a:endParaRPr>
                    </a:p>
                  </a:txBody>
                  <a:tcPr marL="0" marR="0" marT="0" marB="0"/>
                </a:tc>
                <a:tc>
                  <a:txBody>
                    <a:bodyPr/>
                    <a:lstStyle/>
                    <a:p>
                      <a:pPr marL="0" marR="0" lvl="0" indent="0" algn="ctr" defTabSz="1371600" rtl="0" eaLnBrk="1" fontAlgn="auto" latinLnBrk="0" hangingPunct="1">
                        <a:lnSpc>
                          <a:spcPct val="200000"/>
                        </a:lnSpc>
                        <a:spcBef>
                          <a:spcPts val="0"/>
                        </a:spcBef>
                        <a:spcAft>
                          <a:spcPts val="0"/>
                        </a:spcAft>
                        <a:buClrTx/>
                        <a:buSzTx/>
                        <a:buFontTx/>
                        <a:buNone/>
                        <a:tabLst/>
                        <a:defRPr/>
                      </a:pPr>
                      <a:r>
                        <a:rPr lang="en-US" sz="2800" dirty="0">
                          <a:effectLst/>
                          <a:latin typeface="Tahoma" panose="020B0604030504040204" pitchFamily="34" charset="0"/>
                          <a:ea typeface="Tahoma" panose="020B0604030504040204" pitchFamily="34" charset="0"/>
                          <a:cs typeface="Tahoma" panose="020B0604030504040204" pitchFamily="34" charset="0"/>
                        </a:rPr>
                        <a:t>MG 3-4t</a:t>
                      </a:r>
                      <a:endParaRPr lang="en-US" sz="2800" b="1" dirty="0">
                        <a:solidFill>
                          <a:srgbClr val="FF0000"/>
                        </a:solidFill>
                      </a:endParaRPr>
                    </a:p>
                  </a:txBody>
                  <a:tcPr marL="0" marR="0" marT="0" marB="0"/>
                </a:tc>
                <a:tc>
                  <a:txBody>
                    <a:bodyPr/>
                    <a:lstStyle/>
                    <a:p>
                      <a:pPr marL="0" marR="0" lvl="0" indent="0" algn="ctr" defTabSz="1371600" rtl="0" eaLnBrk="1" fontAlgn="auto" latinLnBrk="0" hangingPunct="1">
                        <a:lnSpc>
                          <a:spcPct val="200000"/>
                        </a:lnSpc>
                        <a:spcBef>
                          <a:spcPts val="0"/>
                        </a:spcBef>
                        <a:spcAft>
                          <a:spcPts val="0"/>
                        </a:spcAft>
                        <a:buClrTx/>
                        <a:buSzTx/>
                        <a:buFontTx/>
                        <a:buNone/>
                        <a:tabLst/>
                        <a:defRPr/>
                      </a:pPr>
                      <a:r>
                        <a:rPr lang="en-US" sz="2800" dirty="0">
                          <a:effectLst/>
                          <a:latin typeface="Tahoma" panose="020B0604030504040204" pitchFamily="34" charset="0"/>
                          <a:ea typeface="Tahoma" panose="020B0604030504040204" pitchFamily="34" charset="0"/>
                          <a:cs typeface="Tahoma" panose="020B0604030504040204" pitchFamily="34" charset="0"/>
                        </a:rPr>
                        <a:t>MG 4-5t</a:t>
                      </a:r>
                      <a:r>
                        <a:rPr lang="en-US" sz="2800" b="1" dirty="0">
                          <a:latin typeface="Tahoma" panose="020B0604030504040204" pitchFamily="34" charset="0"/>
                          <a:ea typeface="Tahoma" panose="020B0604030504040204" pitchFamily="34" charset="0"/>
                          <a:cs typeface="Tahoma" panose="020B0604030504040204" pitchFamily="34" charset="0"/>
                        </a:rPr>
                        <a:t> </a:t>
                      </a:r>
                    </a:p>
                  </a:txBody>
                  <a:tcPr/>
                </a:tc>
                <a:tc>
                  <a:txBody>
                    <a:bodyPr/>
                    <a:lstStyle/>
                    <a:p>
                      <a:pPr marL="0" marR="0" lvl="0" indent="0" algn="ctr" defTabSz="1371600" rtl="0" eaLnBrk="1" fontAlgn="auto" latinLnBrk="0" hangingPunct="1">
                        <a:lnSpc>
                          <a:spcPct val="200000"/>
                        </a:lnSpc>
                        <a:spcBef>
                          <a:spcPts val="0"/>
                        </a:spcBef>
                        <a:spcAft>
                          <a:spcPts val="0"/>
                        </a:spcAft>
                        <a:buClrTx/>
                        <a:buSzTx/>
                        <a:buFontTx/>
                        <a:buNone/>
                        <a:tabLst/>
                        <a:defRPr/>
                      </a:pPr>
                      <a:r>
                        <a:rPr lang="en-US" sz="2800" dirty="0">
                          <a:effectLst/>
                          <a:latin typeface="Tahoma" panose="020B0604030504040204" pitchFamily="34" charset="0"/>
                          <a:ea typeface="Tahoma" panose="020B0604030504040204" pitchFamily="34" charset="0"/>
                          <a:cs typeface="Tahoma" panose="020B0604030504040204" pitchFamily="34" charset="0"/>
                        </a:rPr>
                        <a:t>MG 5-6t</a:t>
                      </a:r>
                      <a:endParaRPr lang="en-US" sz="2800" b="1" dirty="0">
                        <a:solidFill>
                          <a:srgbClr val="FF0000"/>
                        </a:solidFill>
                      </a:endParaRPr>
                    </a:p>
                  </a:txBody>
                  <a:tcPr/>
                </a:tc>
                <a:extLst>
                  <a:ext uri="{0D108BD9-81ED-4DB2-BD59-A6C34878D82A}">
                    <a16:rowId xmlns:a16="http://schemas.microsoft.com/office/drawing/2014/main" val="1621442356"/>
                  </a:ext>
                </a:extLst>
              </a:tr>
              <a:tr h="824056">
                <a:tc>
                  <a:txBody>
                    <a:bodyPr/>
                    <a:lstStyle/>
                    <a:p>
                      <a:pPr algn="ctr"/>
                      <a:r>
                        <a:rPr lang="en-US" sz="2800" dirty="0" err="1"/>
                        <a:t>Ăn</a:t>
                      </a:r>
                      <a:r>
                        <a:rPr lang="en-US" sz="2800" dirty="0"/>
                        <a:t> </a:t>
                      </a:r>
                      <a:r>
                        <a:rPr lang="en-US" sz="2800" dirty="0" err="1"/>
                        <a:t>sáng</a:t>
                      </a: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754259935"/>
                  </a:ext>
                </a:extLst>
              </a:tr>
              <a:tr h="685800">
                <a:tc>
                  <a:txBody>
                    <a:bodyPr/>
                    <a:lstStyle/>
                    <a:p>
                      <a:pPr algn="ctr"/>
                      <a:r>
                        <a:rPr lang="en-US" sz="2800" dirty="0" err="1"/>
                        <a:t>Sữa</a:t>
                      </a: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a:p>
                  </a:txBody>
                  <a:tcPr/>
                </a:tc>
                <a:tc>
                  <a:txBody>
                    <a:bodyPr/>
                    <a:lstStyle/>
                    <a:p>
                      <a:endParaRPr lang="en-US" sz="2800" dirty="0"/>
                    </a:p>
                  </a:txBody>
                  <a:tcPr/>
                </a:tc>
                <a:extLst>
                  <a:ext uri="{0D108BD9-81ED-4DB2-BD59-A6C34878D82A}">
                    <a16:rowId xmlns:a16="http://schemas.microsoft.com/office/drawing/2014/main" val="3801626603"/>
                  </a:ext>
                </a:extLst>
              </a:tr>
              <a:tr h="762000">
                <a:tc>
                  <a:txBody>
                    <a:bodyPr/>
                    <a:lstStyle/>
                    <a:p>
                      <a:pPr algn="ctr"/>
                      <a:r>
                        <a:rPr lang="en-US" sz="2800" dirty="0" err="1"/>
                        <a:t>Cơm</a:t>
                      </a: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803862238"/>
                  </a:ext>
                </a:extLst>
              </a:tr>
              <a:tr h="683866">
                <a:tc>
                  <a:txBody>
                    <a:bodyPr/>
                    <a:lstStyle/>
                    <a:p>
                      <a:pPr algn="ctr"/>
                      <a:r>
                        <a:rPr lang="en-US" sz="2800" dirty="0" err="1"/>
                        <a:t>Mặn</a:t>
                      </a: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569470004"/>
                  </a:ext>
                </a:extLst>
              </a:tr>
              <a:tr h="683866">
                <a:tc>
                  <a:txBody>
                    <a:bodyPr/>
                    <a:lstStyle/>
                    <a:p>
                      <a:pPr algn="ctr"/>
                      <a:r>
                        <a:rPr lang="en-US" sz="2800" dirty="0" err="1"/>
                        <a:t>Canh</a:t>
                      </a: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712096281"/>
                  </a:ext>
                </a:extLst>
              </a:tr>
              <a:tr h="683866">
                <a:tc>
                  <a:txBody>
                    <a:bodyPr/>
                    <a:lstStyle/>
                    <a:p>
                      <a:pPr algn="ctr"/>
                      <a:r>
                        <a:rPr lang="en-US" sz="2800" dirty="0" err="1"/>
                        <a:t>Xào</a:t>
                      </a: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803628890"/>
                  </a:ext>
                </a:extLst>
              </a:tr>
              <a:tr h="683866">
                <a:tc>
                  <a:txBody>
                    <a:bodyPr/>
                    <a:lstStyle/>
                    <a:p>
                      <a:pPr algn="ctr"/>
                      <a:r>
                        <a:rPr lang="en-US" sz="2800" dirty="0" err="1"/>
                        <a:t>Trái</a:t>
                      </a:r>
                      <a:r>
                        <a:rPr lang="en-US" sz="2800" dirty="0"/>
                        <a:t> </a:t>
                      </a:r>
                      <a:r>
                        <a:rPr lang="en-US" sz="2800" dirty="0" err="1"/>
                        <a:t>cây</a:t>
                      </a: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633063700"/>
                  </a:ext>
                </a:extLst>
              </a:tr>
              <a:tr h="683866">
                <a:tc>
                  <a:txBody>
                    <a:bodyPr/>
                    <a:lstStyle/>
                    <a:p>
                      <a:pPr algn="ctr"/>
                      <a:r>
                        <a:rPr lang="en-US" sz="2800" dirty="0" err="1"/>
                        <a:t>Xế</a:t>
                      </a: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951633648"/>
                  </a:ext>
                </a:extLst>
              </a:tr>
              <a:tr h="683866">
                <a:tc>
                  <a:txBody>
                    <a:bodyPr/>
                    <a:lstStyle/>
                    <a:p>
                      <a:pPr algn="ctr"/>
                      <a:r>
                        <a:rPr lang="en-US" sz="2800" dirty="0" err="1"/>
                        <a:t>Nước</a:t>
                      </a:r>
                      <a:r>
                        <a:rPr lang="en-US" sz="2800" dirty="0"/>
                        <a:t> TC</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2900521292"/>
                  </a:ext>
                </a:extLst>
              </a:tr>
            </a:tbl>
          </a:graphicData>
        </a:graphic>
      </p:graphicFrame>
    </p:spTree>
    <p:extLst>
      <p:ext uri="{BB962C8B-B14F-4D97-AF65-F5344CB8AC3E}">
        <p14:creationId xmlns:p14="http://schemas.microsoft.com/office/powerpoint/2010/main" val="2209656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0910112"/>
              </p:ext>
            </p:extLst>
          </p:nvPr>
        </p:nvGraphicFramePr>
        <p:xfrm>
          <a:off x="533400" y="190500"/>
          <a:ext cx="17145000" cy="938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42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508" y="1104900"/>
            <a:ext cx="14580108" cy="838200"/>
          </a:xfrm>
        </p:spPr>
        <p:txBody>
          <a:bodyPr>
            <a:normAutofit fontScale="90000"/>
          </a:bodyPr>
          <a:lstStyle/>
          <a:p>
            <a:pPr algn="ctr"/>
            <a:r>
              <a:rPr lang="en-US" altLang="en-US" sz="5600" b="1">
                <a:solidFill>
                  <a:srgbClr val="FF0000"/>
                </a:solidFill>
                <a:latin typeface="Times New Roman" panose="02020603050405020304" pitchFamily="18" charset="0"/>
                <a:cs typeface="Times New Roman" panose="02020603050405020304" pitchFamily="18" charset="0"/>
              </a:rPr>
              <a:t>Tồn tại - hạn chế</a:t>
            </a:r>
            <a:br>
              <a:rPr lang="en-US" altLang="en-US" sz="8000" b="1">
                <a:solidFill>
                  <a:srgbClr val="FF0000"/>
                </a:solidFill>
              </a:rPr>
            </a:br>
            <a:endParaRPr lang="en-US"/>
          </a:p>
        </p:txBody>
      </p:sp>
      <p:sp>
        <p:nvSpPr>
          <p:cNvPr id="3" name="Content Placeholder 2"/>
          <p:cNvSpPr>
            <a:spLocks noGrp="1"/>
          </p:cNvSpPr>
          <p:nvPr>
            <p:ph idx="1"/>
          </p:nvPr>
        </p:nvSpPr>
        <p:spPr>
          <a:xfrm>
            <a:off x="685800" y="1934817"/>
            <a:ext cx="16764000" cy="8262730"/>
          </a:xfrm>
        </p:spPr>
        <p:txBody>
          <a:bodyPr>
            <a:normAutofit fontScale="85000" lnSpcReduction="20000"/>
          </a:bodyPr>
          <a:lstStyle/>
          <a:p>
            <a:pPr algn="just">
              <a:lnSpc>
                <a:spcPct val="140000"/>
              </a:lnSpc>
              <a:spcAft>
                <a:spcPts val="600"/>
              </a:spcAft>
            </a:pPr>
            <a:r>
              <a:rPr lang="en-US" altLang="en-US" sz="4500" b="1">
                <a:latin typeface="Tahoma" panose="020B0604030504040204" pitchFamily="34" charset="0"/>
                <a:ea typeface="Tahoma" panose="020B0604030504040204" pitchFamily="34" charset="0"/>
                <a:cs typeface="Tahoma" panose="020B0604030504040204" pitchFamily="34" charset="0"/>
              </a:rPr>
              <a:t>- </a:t>
            </a:r>
            <a:r>
              <a:rPr lang="vi-VN" altLang="en-US" sz="4500" b="1">
                <a:latin typeface="Tahoma" panose="020B0604030504040204" pitchFamily="34" charset="0"/>
                <a:ea typeface="Tahoma" panose="020B0604030504040204" pitchFamily="34" charset="0"/>
                <a:cs typeface="Tahoma" panose="020B0604030504040204" pitchFamily="34" charset="0"/>
              </a:rPr>
              <a:t>Chất lượng bữa ăn ở một số cơ sở mầm non ngoài công lập chưa cao do mức thu tiền ăn còn thấp.</a:t>
            </a:r>
          </a:p>
          <a:p>
            <a:pPr algn="just">
              <a:lnSpc>
                <a:spcPct val="140000"/>
              </a:lnSpc>
              <a:spcAft>
                <a:spcPts val="600"/>
              </a:spcAft>
            </a:pPr>
            <a:r>
              <a:rPr lang="en-US" altLang="en-US" sz="4500" b="1">
                <a:latin typeface="Tahoma" panose="020B0604030504040204" pitchFamily="34" charset="0"/>
                <a:ea typeface="Tahoma" panose="020B0604030504040204" pitchFamily="34" charset="0"/>
                <a:cs typeface="Tahoma" panose="020B0604030504040204" pitchFamily="34" charset="0"/>
              </a:rPr>
              <a:t>- </a:t>
            </a:r>
            <a:r>
              <a:rPr lang="vi-VN" altLang="en-US" sz="4500" b="1">
                <a:latin typeface="Tahoma" panose="020B0604030504040204" pitchFamily="34" charset="0"/>
                <a:ea typeface="Tahoma" panose="020B0604030504040204" pitchFamily="34" charset="0"/>
                <a:cs typeface="Tahoma" panose="020B0604030504040204" pitchFamily="34" charset="0"/>
              </a:rPr>
              <a:t>Một số</a:t>
            </a:r>
            <a:r>
              <a:rPr lang="en-US" altLang="en-US" sz="4500" b="1">
                <a:latin typeface="Tahoma" panose="020B0604030504040204" pitchFamily="34" charset="0"/>
                <a:ea typeface="Tahoma" panose="020B0604030504040204" pitchFamily="34" charset="0"/>
                <a:cs typeface="Tahoma" panose="020B0604030504040204" pitchFamily="34" charset="0"/>
              </a:rPr>
              <a:t> trường,</a:t>
            </a:r>
            <a:r>
              <a:rPr lang="vi-VN" altLang="en-US" sz="4500" b="1">
                <a:latin typeface="Tahoma" panose="020B0604030504040204" pitchFamily="34" charset="0"/>
                <a:ea typeface="Tahoma" panose="020B0604030504040204" pitchFamily="34" charset="0"/>
                <a:cs typeface="Tahoma" panose="020B0604030504040204" pitchFamily="34" charset="0"/>
              </a:rPr>
              <a:t> nhóm lớp có cơ sở vật chất, trang thiết bị chưa đảm bảo theo quy định.</a:t>
            </a:r>
            <a:endParaRPr lang="en-US" altLang="en-US" sz="4500" b="1">
              <a:latin typeface="Tahoma" panose="020B0604030504040204" pitchFamily="34" charset="0"/>
              <a:ea typeface="Tahoma" panose="020B0604030504040204" pitchFamily="34" charset="0"/>
              <a:cs typeface="Tahoma" panose="020B0604030504040204" pitchFamily="34" charset="0"/>
            </a:endParaRPr>
          </a:p>
          <a:p>
            <a:pPr algn="just">
              <a:lnSpc>
                <a:spcPct val="140000"/>
              </a:lnSpc>
              <a:spcAft>
                <a:spcPts val="600"/>
              </a:spcAft>
            </a:pPr>
            <a:r>
              <a:rPr lang="en-US" altLang="ja-JP" sz="4500" b="1">
                <a:latin typeface="Tahoma" panose="020B0604030504040204" pitchFamily="34" charset="0"/>
                <a:ea typeface="Tahoma" panose="020B0604030504040204" pitchFamily="34" charset="0"/>
                <a:cs typeface="Tahoma" panose="020B0604030504040204" pitchFamily="34" charset="0"/>
              </a:rPr>
              <a:t>- Bố trí bảng biểu trong bếp chưa phù hợp với từng khu vực trong bếp, còn sử dụng nhiều bảng biểu không cần thiết.</a:t>
            </a:r>
          </a:p>
          <a:p>
            <a:pPr marL="0" indent="0" algn="just">
              <a:lnSpc>
                <a:spcPct val="140000"/>
              </a:lnSpc>
              <a:spcAft>
                <a:spcPts val="600"/>
              </a:spcAft>
              <a:buNone/>
            </a:pPr>
            <a:r>
              <a:rPr lang="en-US" altLang="ja-JP" sz="4500" b="1">
                <a:latin typeface="Tahoma" panose="020B0604030504040204" pitchFamily="34" charset="0"/>
                <a:ea typeface="Tahoma" panose="020B0604030504040204" pitchFamily="34" charset="0"/>
                <a:cs typeface="Tahoma" panose="020B0604030504040204" pitchFamily="34" charset="0"/>
              </a:rPr>
              <a:t>- Lượng mua cho toàn trường và lượng phân chia thực phẩm cho nhóm nhà trẻ, lớp mẫu giáo còn phân số lẻ ở hàng chục, hàng đơn vị. Ví dụ: 2.111 gram thay vì là 2.100 gram hay 2.000 gram. </a:t>
            </a:r>
          </a:p>
          <a:p>
            <a:pPr algn="just"/>
            <a:r>
              <a:rPr lang="en-US" altLang="ja-JP" sz="4500" b="1">
                <a:solidFill>
                  <a:srgbClr val="3366FF"/>
                </a:solidFill>
                <a:latin typeface="Tahoma" panose="020B0604030504040204" pitchFamily="34" charset="0"/>
                <a:ea typeface="Tahoma" panose="020B0604030504040204" pitchFamily="34" charset="0"/>
                <a:cs typeface="Tahoma" panose="020B0604030504040204" pitchFamily="34" charset="0"/>
              </a:rPr>
              <a:t>	</a:t>
            </a:r>
            <a:endParaRPr lang="en-US" altLang="en-US" sz="4500" b="1">
              <a:solidFill>
                <a:srgbClr val="3366FF"/>
              </a:solidFill>
              <a:latin typeface="Tahoma" panose="020B0604030504040204" pitchFamily="34" charset="0"/>
              <a:ea typeface="Tahoma" panose="020B0604030504040204" pitchFamily="34" charset="0"/>
              <a:cs typeface="Tahoma" panose="020B0604030504040204" pitchFamily="34" charset="0"/>
            </a:endParaRPr>
          </a:p>
          <a:p>
            <a:pPr algn="just"/>
            <a:endParaRPr lang="en-US" altLang="en-US" sz="4000" b="1">
              <a:solidFill>
                <a:srgbClr val="3366FF"/>
              </a:solidFill>
            </a:endParaRPr>
          </a:p>
          <a:p>
            <a:pPr algn="just"/>
            <a:endParaRPr lang="en-US" altLang="en-US" sz="4000" b="1">
              <a:solidFill>
                <a:srgbClr val="3366FF"/>
              </a:solidFill>
            </a:endParaRPr>
          </a:p>
        </p:txBody>
      </p:sp>
    </p:spTree>
    <p:extLst>
      <p:ext uri="{BB962C8B-B14F-4D97-AF65-F5344CB8AC3E}">
        <p14:creationId xmlns:p14="http://schemas.microsoft.com/office/powerpoint/2010/main" val="1092832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39BA3A2-E626-02F0-52A1-EC79A80A61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16"/>
          <a:stretch>
            <a:fillRect/>
          </a:stretch>
        </p:blipFill>
        <p:spPr bwMode="auto">
          <a:xfrm>
            <a:off x="5333999" y="4533900"/>
            <a:ext cx="9067801"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1802820263"/>
              </p:ext>
            </p:extLst>
          </p:nvPr>
        </p:nvGraphicFramePr>
        <p:xfrm>
          <a:off x="457200" y="1028700"/>
          <a:ext cx="16992600"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0471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52500"/>
            <a:ext cx="16916400" cy="8839200"/>
          </a:xfrm>
        </p:spPr>
        <p:txBody>
          <a:bodyPr>
            <a:normAutofit fontScale="92500"/>
          </a:bodyPr>
          <a:lstStyle/>
          <a:p>
            <a:pPr algn="just">
              <a:lnSpc>
                <a:spcPct val="120000"/>
              </a:lnSpc>
            </a:pPr>
            <a:r>
              <a:rPr lang="en-US" altLang="ja-JP" sz="3600" b="1">
                <a:solidFill>
                  <a:srgbClr val="3366FF"/>
                </a:solidFill>
                <a:ea typeface="MS PGothic" panose="020B0600070205080204" pitchFamily="34" charset="-128"/>
              </a:rPr>
              <a:t>- </a:t>
            </a:r>
            <a:r>
              <a:rPr lang="en-US" altLang="ja-JP" sz="4500" b="1">
                <a:solidFill>
                  <a:srgbClr val="3366FF"/>
                </a:solidFill>
                <a:latin typeface="Tahoma" panose="020B0604030504040204" pitchFamily="34" charset="0"/>
                <a:ea typeface="Tahoma" panose="020B0604030504040204" pitchFamily="34" charset="0"/>
                <a:cs typeface="Tahoma" panose="020B0604030504040204" pitchFamily="34" charset="0"/>
              </a:rPr>
              <a:t>Lượng thực phẩm phân chia trong sổ tính tiền ăn và sổ tính khẩu phần dinh dưỡng chưa khớp, chưa trùng lấp nhau. Dẫn đến khẩu phần dinh dưỡng đạt được chưa chính xác.</a:t>
            </a:r>
            <a:endParaRPr lang="en-US" altLang="en-US" sz="4500" b="1">
              <a:solidFill>
                <a:srgbClr val="3366F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pPr>
            <a:r>
              <a:rPr lang="en-US" altLang="ja-JP" sz="4500" b="1">
                <a:solidFill>
                  <a:srgbClr val="3366FF"/>
                </a:solidFill>
                <a:latin typeface="Tahoma" panose="020B0604030504040204" pitchFamily="34" charset="0"/>
                <a:ea typeface="Tahoma" panose="020B0604030504040204" pitchFamily="34" charset="0"/>
                <a:cs typeface="Tahoma" panose="020B0604030504040204" pitchFamily="34" charset="0"/>
              </a:rPr>
              <a:t>- Nguồn thực phẩm cung cấp năng lượng từ động vật chưa phong phú chủ yếu từ thịt heo, ngoài ra năng lượng cung cấp từ gạo, dầu ăn, đường tinh chế (lượng sử dụng còn cao so với định mức).</a:t>
            </a:r>
            <a:endParaRPr lang="en-US" altLang="en-US" sz="4500" b="1">
              <a:solidFill>
                <a:srgbClr val="3366FF"/>
              </a:solidFill>
              <a:latin typeface="Tahoma" panose="020B0604030504040204" pitchFamily="34" charset="0"/>
              <a:ea typeface="Tahoma" panose="020B0604030504040204" pitchFamily="34" charset="0"/>
              <a:cs typeface="Tahoma" panose="020B0604030504040204" pitchFamily="34" charset="0"/>
            </a:endParaRPr>
          </a:p>
          <a:p>
            <a:pPr algn="just">
              <a:lnSpc>
                <a:spcPct val="120000"/>
              </a:lnSpc>
            </a:pPr>
            <a:r>
              <a:rPr lang="en-US" altLang="ja-JP" sz="4500" b="1">
                <a:solidFill>
                  <a:srgbClr val="3366FF"/>
                </a:solidFill>
                <a:latin typeface="Tahoma" panose="020B0604030504040204" pitchFamily="34" charset="0"/>
                <a:ea typeface="Tahoma" panose="020B0604030504040204" pitchFamily="34" charset="0"/>
                <a:cs typeface="Tahoma" panose="020B0604030504040204" pitchFamily="34" charset="0"/>
              </a:rPr>
              <a:t>- Tiền gaz nên được tính theo số tiền chi thực tế: tổng số tiền gas, trong ½ tháng/ sỉ số trẻ½ tháng = mức chi tiền gas của trẻ/ngày</a:t>
            </a:r>
            <a:endParaRPr lang="en-US" sz="45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9645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571500"/>
            <a:ext cx="16383000" cy="9296400"/>
          </a:xfrm>
        </p:spPr>
        <p:txBody>
          <a:bodyPr>
            <a:normAutofit/>
          </a:bodyPr>
          <a:lstStyle/>
          <a:p>
            <a:pPr algn="just">
              <a:lnSpc>
                <a:spcPct val="120000"/>
              </a:lnSpc>
            </a:pPr>
            <a:r>
              <a:rPr lang="en-US" altLang="ja-JP" sz="4200" b="1">
                <a:latin typeface="Tahoma" panose="020B0604030504040204" pitchFamily="34" charset="0"/>
                <a:ea typeface="Tahoma" panose="020B0604030504040204" pitchFamily="34" charset="0"/>
                <a:cs typeface="Tahoma" panose="020B0604030504040204" pitchFamily="34" charset="0"/>
              </a:rPr>
              <a:t>- </a:t>
            </a:r>
            <a:r>
              <a:rPr lang="en-US" altLang="ja-JP" sz="4400" b="1">
                <a:latin typeface="Tahoma" panose="020B0604030504040204" pitchFamily="34" charset="0"/>
                <a:ea typeface="Tahoma" panose="020B0604030504040204" pitchFamily="34" charset="0"/>
                <a:cs typeface="Tahoma" panose="020B0604030504040204" pitchFamily="34" charset="0"/>
              </a:rPr>
              <a:t>Sổ tính tiền chợ: Số liệu tính toán còn sai lệch nhiều. Tiền chi chợ mỗi ngày còn thừa, thiếu nhiều hoặc cuối ngày chênh lệch bằng không (0) là không khả thi. </a:t>
            </a:r>
          </a:p>
          <a:p>
            <a:pPr algn="just">
              <a:lnSpc>
                <a:spcPct val="120000"/>
              </a:lnSpc>
            </a:pPr>
            <a:r>
              <a:rPr lang="en-US" altLang="ja-JP" sz="4200" b="1">
                <a:latin typeface="Tahoma" panose="020B0604030504040204" pitchFamily="34" charset="0"/>
                <a:ea typeface="Tahoma" panose="020B0604030504040204" pitchFamily="34" charset="0"/>
                <a:cs typeface="Tahoma" panose="020B0604030504040204" pitchFamily="34" charset="0"/>
              </a:rPr>
              <a:t>- Hồ sơ, sổ sách chưa được cập nhật, chưa thực hiện đầy đủ phần tổng hợp thu tiền ăn đầu tháng và tổng kết thu, chi tiền cuối tháng. (Các chứng từ, hóa đơn mua hàng lưu trữ chưa đầy đủ, chưa khoa học).</a:t>
            </a:r>
            <a:endParaRPr lang="en-US" altLang="en-US" sz="4200" b="1">
              <a:latin typeface="Tahoma" panose="020B0604030504040204" pitchFamily="34" charset="0"/>
              <a:ea typeface="Tahoma" panose="020B0604030504040204" pitchFamily="34" charset="0"/>
              <a:cs typeface="Tahoma" panose="020B0604030504040204" pitchFamily="34" charset="0"/>
            </a:endParaRPr>
          </a:p>
          <a:p>
            <a:pPr algn="just">
              <a:lnSpc>
                <a:spcPct val="120000"/>
              </a:lnSpc>
            </a:pPr>
            <a:r>
              <a:rPr lang="en-US" altLang="ja-JP" sz="4200" b="1">
                <a:latin typeface="Tahoma" panose="020B0604030504040204" pitchFamily="34" charset="0"/>
                <a:ea typeface="Tahoma" panose="020B0604030504040204" pitchFamily="34" charset="0"/>
                <a:cs typeface="Tahoma" panose="020B0604030504040204" pitchFamily="34" charset="0"/>
              </a:rPr>
              <a:t>- Sổ điểm danh cần thực hiện sổ điểm danh của các lớp (do giáo viên thực hiện) và tổng hợp điểm danh toàn trường theo tổng số học sinh từng nhóm, lớp (do kế toán tài chánh hoặc do kế toán bán trú thực hiện).</a:t>
            </a:r>
            <a:r>
              <a:rPr lang="en-US" altLang="ja-JP" sz="4200">
                <a:latin typeface="Tahoma" panose="020B0604030504040204" pitchFamily="34" charset="0"/>
                <a:ea typeface="Tahoma" panose="020B0604030504040204" pitchFamily="34" charset="0"/>
                <a:cs typeface="Tahoma" panose="020B0604030504040204" pitchFamily="34" charset="0"/>
              </a:rPr>
              <a:t> </a:t>
            </a:r>
          </a:p>
          <a:p>
            <a:pPr algn="just">
              <a:lnSpc>
                <a:spcPct val="120000"/>
              </a:lnSpc>
            </a:pPr>
            <a:endParaRPr lang="en-US" altLang="en-US" sz="42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2895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8"/>
          <p:cNvSpPr/>
          <p:nvPr/>
        </p:nvSpPr>
        <p:spPr>
          <a:xfrm>
            <a:off x="1984975" y="6344084"/>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7402707" y="8895672"/>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0" name="Group 20"/>
          <p:cNvGrpSpPr>
            <a:grpSpLocks noChangeAspect="1"/>
          </p:cNvGrpSpPr>
          <p:nvPr/>
        </p:nvGrpSpPr>
        <p:grpSpPr>
          <a:xfrm rot="1977585">
            <a:off x="17291505" y="858834"/>
            <a:ext cx="512498" cy="269991"/>
            <a:chOff x="0" y="0"/>
            <a:chExt cx="1610360" cy="848360"/>
          </a:xfrm>
        </p:grpSpPr>
        <p:sp>
          <p:nvSpPr>
            <p:cNvPr id="21" name="Freeform 21"/>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2" name="Group 22"/>
          <p:cNvGrpSpPr/>
          <p:nvPr/>
        </p:nvGrpSpPr>
        <p:grpSpPr>
          <a:xfrm>
            <a:off x="2030890" y="4603937"/>
            <a:ext cx="229652" cy="22965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4" name="Freeform 24"/>
          <p:cNvSpPr/>
          <p:nvPr/>
        </p:nvSpPr>
        <p:spPr>
          <a:xfrm>
            <a:off x="399461" y="3512763"/>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16814689" y="1469309"/>
            <a:ext cx="451922" cy="405086"/>
          </a:xfrm>
          <a:custGeom>
            <a:avLst/>
            <a:gdLst/>
            <a:ahLst/>
            <a:cxnLst/>
            <a:rect l="l" t="t" r="r" b="b"/>
            <a:pathLst>
              <a:path w="451922" h="405086">
                <a:moveTo>
                  <a:pt x="0" y="0"/>
                </a:moveTo>
                <a:lnTo>
                  <a:pt x="451922" y="0"/>
                </a:lnTo>
                <a:lnTo>
                  <a:pt x="451922" y="405086"/>
                </a:lnTo>
                <a:lnTo>
                  <a:pt x="0" y="4050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a:off x="15694642" y="3085319"/>
            <a:ext cx="420452" cy="427445"/>
          </a:xfrm>
          <a:custGeom>
            <a:avLst/>
            <a:gdLst/>
            <a:ahLst/>
            <a:cxnLst/>
            <a:rect l="l" t="t" r="r" b="b"/>
            <a:pathLst>
              <a:path w="420451" h="427445">
                <a:moveTo>
                  <a:pt x="0" y="0"/>
                </a:moveTo>
                <a:lnTo>
                  <a:pt x="420451" y="0"/>
                </a:lnTo>
                <a:lnTo>
                  <a:pt x="420451" y="427445"/>
                </a:lnTo>
                <a:lnTo>
                  <a:pt x="0" y="4274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7" name="Group 27"/>
          <p:cNvGrpSpPr/>
          <p:nvPr/>
        </p:nvGrpSpPr>
        <p:grpSpPr>
          <a:xfrm>
            <a:off x="2490694" y="9376321"/>
            <a:ext cx="229652" cy="229652"/>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9" name="Freeform 29"/>
          <p:cNvSpPr/>
          <p:nvPr/>
        </p:nvSpPr>
        <p:spPr>
          <a:xfrm rot="-771795">
            <a:off x="2865448" y="1647524"/>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30"/>
          <p:cNvSpPr/>
          <p:nvPr/>
        </p:nvSpPr>
        <p:spPr>
          <a:xfrm rot="4678159">
            <a:off x="15159157" y="375444"/>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1" name="Group 31"/>
          <p:cNvGrpSpPr>
            <a:grpSpLocks noChangeAspect="1"/>
          </p:cNvGrpSpPr>
          <p:nvPr/>
        </p:nvGrpSpPr>
        <p:grpSpPr>
          <a:xfrm rot="1977585">
            <a:off x="3370854" y="9474685"/>
            <a:ext cx="498420" cy="262574"/>
            <a:chOff x="0" y="0"/>
            <a:chExt cx="1610360" cy="848360"/>
          </a:xfrm>
        </p:grpSpPr>
        <p:sp>
          <p:nvSpPr>
            <p:cNvPr id="32" name="Freeform 3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3" name="Freeform 33"/>
          <p:cNvSpPr/>
          <p:nvPr/>
        </p:nvSpPr>
        <p:spPr>
          <a:xfrm>
            <a:off x="2748353" y="7888149"/>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4" name="Group 34"/>
          <p:cNvGrpSpPr/>
          <p:nvPr/>
        </p:nvGrpSpPr>
        <p:grpSpPr>
          <a:xfrm>
            <a:off x="14170007" y="614952"/>
            <a:ext cx="252394" cy="252393"/>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6" name="Group 36"/>
          <p:cNvGrpSpPr/>
          <p:nvPr/>
        </p:nvGrpSpPr>
        <p:grpSpPr>
          <a:xfrm>
            <a:off x="2102176" y="1987442"/>
            <a:ext cx="229652" cy="229652"/>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8" name="Group 38"/>
          <p:cNvGrpSpPr>
            <a:grpSpLocks noChangeAspect="1"/>
          </p:cNvGrpSpPr>
          <p:nvPr/>
        </p:nvGrpSpPr>
        <p:grpSpPr>
          <a:xfrm rot="-921396">
            <a:off x="16540801" y="9558527"/>
            <a:ext cx="547778" cy="288578"/>
            <a:chOff x="0" y="0"/>
            <a:chExt cx="1610360" cy="848360"/>
          </a:xfrm>
        </p:grpSpPr>
        <p:sp>
          <p:nvSpPr>
            <p:cNvPr id="39" name="Freeform 3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1" name="Freeform 41"/>
          <p:cNvSpPr/>
          <p:nvPr/>
        </p:nvSpPr>
        <p:spPr>
          <a:xfrm>
            <a:off x="5649997" y="9347078"/>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2" name="Freeform 42"/>
          <p:cNvSpPr/>
          <p:nvPr/>
        </p:nvSpPr>
        <p:spPr>
          <a:xfrm>
            <a:off x="280359" y="9140283"/>
            <a:ext cx="238202" cy="236037"/>
          </a:xfrm>
          <a:custGeom>
            <a:avLst/>
            <a:gdLst/>
            <a:ahLst/>
            <a:cxnLst/>
            <a:rect l="l" t="t" r="r" b="b"/>
            <a:pathLst>
              <a:path w="238202" h="236037">
                <a:moveTo>
                  <a:pt x="0" y="0"/>
                </a:moveTo>
                <a:lnTo>
                  <a:pt x="238202" y="0"/>
                </a:lnTo>
                <a:lnTo>
                  <a:pt x="238202" y="236036"/>
                </a:lnTo>
                <a:lnTo>
                  <a:pt x="0" y="2360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a:off x="14550561" y="1200071"/>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4" name="Group 44"/>
          <p:cNvGrpSpPr/>
          <p:nvPr/>
        </p:nvGrpSpPr>
        <p:grpSpPr>
          <a:xfrm>
            <a:off x="17374131" y="5789411"/>
            <a:ext cx="208070" cy="208070"/>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46" name="Freeform 46"/>
          <p:cNvSpPr/>
          <p:nvPr/>
        </p:nvSpPr>
        <p:spPr>
          <a:xfrm>
            <a:off x="14599094" y="8855697"/>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9" name="Freeform 49"/>
          <p:cNvSpPr/>
          <p:nvPr/>
        </p:nvSpPr>
        <p:spPr>
          <a:xfrm rot="4678159">
            <a:off x="12300893" y="9540298"/>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0" name="Group 50"/>
          <p:cNvGrpSpPr/>
          <p:nvPr/>
        </p:nvGrpSpPr>
        <p:grpSpPr>
          <a:xfrm>
            <a:off x="12018875" y="362559"/>
            <a:ext cx="252394" cy="252393"/>
            <a:chOff x="0" y="0"/>
            <a:chExt cx="6350000" cy="6350000"/>
          </a:xfrm>
        </p:grpSpPr>
        <p:sp>
          <p:nvSpPr>
            <p:cNvPr id="51" name="Freeform 5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5C7E"/>
            </a:solidFill>
          </p:spPr>
        </p:sp>
      </p:grpSp>
      <p:sp>
        <p:nvSpPr>
          <p:cNvPr id="2" name="Rectangle 1"/>
          <p:cNvSpPr/>
          <p:nvPr/>
        </p:nvSpPr>
        <p:spPr>
          <a:xfrm>
            <a:off x="656801" y="326291"/>
            <a:ext cx="16794861" cy="10433625"/>
          </a:xfrm>
          <a:prstGeom prst="rect">
            <a:avLst/>
          </a:prstGeom>
        </p:spPr>
        <p:txBody>
          <a:bodyPr wrap="square">
            <a:spAutoFit/>
          </a:bodyPr>
          <a:lstStyle/>
          <a:p>
            <a:pPr algn="ctr"/>
            <a:r>
              <a:rPr lang="vi-VN" sz="6000" b="1">
                <a:solidFill>
                  <a:srgbClr val="FF0000"/>
                </a:solidFill>
                <a:latin typeface="Times New Roman" pitchFamily="18" charset="0"/>
                <a:cs typeface="Times New Roman" pitchFamily="18" charset="0"/>
              </a:rPr>
              <a:t>Sổ 3 bước</a:t>
            </a:r>
            <a:endParaRPr lang="en-US" sz="6000">
              <a:solidFill>
                <a:srgbClr val="FF0000"/>
              </a:solidFill>
              <a:latin typeface="Times New Roman" pitchFamily="18" charset="0"/>
              <a:cs typeface="Times New Roman" pitchFamily="18" charset="0"/>
            </a:endParaRPr>
          </a:p>
          <a:p>
            <a:pPr algn="just">
              <a:spcAft>
                <a:spcPts val="600"/>
              </a:spcAft>
            </a:pPr>
            <a:r>
              <a:rPr lang="en-US" sz="400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sz="4000">
                <a:solidFill>
                  <a:srgbClr val="0070C0"/>
                </a:solidFill>
                <a:latin typeface="Tahoma" panose="020B0604030504040204" pitchFamily="34" charset="0"/>
                <a:ea typeface="Tahoma" panose="020B0604030504040204" pitchFamily="34" charset="0"/>
                <a:cs typeface="Tahoma" panose="020B0604030504040204" pitchFamily="34" charset="0"/>
              </a:rPr>
              <a:t>Sổ 03 bước thực hiện chưa đúng theo hướng dẫn</a:t>
            </a:r>
            <a:r>
              <a:rPr lang="en-US" sz="4000">
                <a:solidFill>
                  <a:srgbClr val="0070C0"/>
                </a:solidFill>
                <a:latin typeface="Tahoma" panose="020B0604030504040204" pitchFamily="34" charset="0"/>
                <a:ea typeface="Tahoma" panose="020B0604030504040204" pitchFamily="34" charset="0"/>
                <a:cs typeface="Tahoma" panose="020B0604030504040204" pitchFamily="34" charset="0"/>
              </a:rPr>
              <a:t>:</a:t>
            </a:r>
            <a:r>
              <a:rPr lang="vi-VN" sz="400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US" sz="400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just">
              <a:spcAft>
                <a:spcPts val="600"/>
              </a:spcAft>
            </a:pPr>
            <a:r>
              <a:rPr lang="en-US" sz="4000">
                <a:solidFill>
                  <a:srgbClr val="0070C0"/>
                </a:solidFill>
                <a:latin typeface="Tahoma" panose="020B0604030504040204" pitchFamily="34" charset="0"/>
                <a:ea typeface="Tahoma" panose="020B0604030504040204" pitchFamily="34" charset="0"/>
                <a:cs typeface="Tahoma" panose="020B0604030504040204" pitchFamily="34" charset="0"/>
              </a:rPr>
              <a:t>+ Chưa phân biệt thực phẩm tươi sống, đông lạnh: thịt, cá, rau, củ, quả với thự</a:t>
            </a:r>
            <a:r>
              <a:rPr lang="vi-VN" sz="4000">
                <a:solidFill>
                  <a:srgbClr val="0070C0"/>
                </a:solidFill>
                <a:latin typeface="Tahoma" panose="020B0604030504040204" pitchFamily="34" charset="0"/>
                <a:ea typeface="Tahoma" panose="020B0604030504040204" pitchFamily="34" charset="0"/>
                <a:cs typeface="Tahoma" panose="020B0604030504040204" pitchFamily="34" charset="0"/>
              </a:rPr>
              <a:t>c phẩm khô và thực phẩm bao gói sẵn, phụ gia thực phẩm</a:t>
            </a:r>
            <a:r>
              <a:rPr lang="en-US" sz="4000">
                <a:solidFill>
                  <a:srgbClr val="0070C0"/>
                </a:solidFill>
                <a:latin typeface="Tahoma" panose="020B0604030504040204" pitchFamily="34" charset="0"/>
                <a:ea typeface="Tahoma" panose="020B0604030504040204" pitchFamily="34" charset="0"/>
                <a:cs typeface="Tahoma" panose="020B0604030504040204" pitchFamily="34" charset="0"/>
              </a:rPr>
              <a:t>.</a:t>
            </a:r>
          </a:p>
          <a:p>
            <a:pPr algn="just">
              <a:spcAft>
                <a:spcPts val="600"/>
              </a:spcAft>
            </a:pPr>
            <a:r>
              <a:rPr lang="en-US" sz="4000">
                <a:solidFill>
                  <a:schemeClr val="accent2"/>
                </a:solidFill>
                <a:latin typeface="Tahoma" panose="020B0604030504040204" pitchFamily="34" charset="0"/>
                <a:ea typeface="Tahoma" panose="020B0604030504040204" pitchFamily="34" charset="0"/>
                <a:cs typeface="Tahoma" panose="020B0604030504040204" pitchFamily="34" charset="0"/>
              </a:rPr>
              <a:t>+ Đơn vị khối lượng cho mỗi loại thực phẩm, nguyên liệu sử dụng cho món ăn ghi chưa đầy đủ… ; chưa thực hiện sổ hoàn trả thực phẩm.</a:t>
            </a:r>
          </a:p>
          <a:p>
            <a:pPr algn="just">
              <a:spcAft>
                <a:spcPts val="600"/>
              </a:spcAft>
            </a:pPr>
            <a:r>
              <a:rPr lang="en-US" sz="4000">
                <a:solidFill>
                  <a:schemeClr val="accent2"/>
                </a:solidFill>
                <a:latin typeface="Tahoma" panose="020B0604030504040204" pitchFamily="34" charset="0"/>
                <a:ea typeface="Tahoma" panose="020B0604030504040204" pitchFamily="34" charset="0"/>
                <a:cs typeface="Tahoma" panose="020B0604030504040204" pitchFamily="34" charset="0"/>
              </a:rPr>
              <a:t>- Thực phẩm của các công ty cung ứng cho nhà trường chưa có nhãn mác, bao bì chưa đúng qui cách.</a:t>
            </a:r>
          </a:p>
          <a:p>
            <a:pPr algn="just">
              <a:spcAft>
                <a:spcPts val="600"/>
              </a:spcAft>
            </a:pPr>
            <a:r>
              <a:rPr lang="en-US" sz="4000">
                <a:solidFill>
                  <a:schemeClr val="accent2"/>
                </a:solidFill>
                <a:latin typeface="Tahoma" panose="020B0604030504040204" pitchFamily="34" charset="0"/>
                <a:ea typeface="Tahoma" panose="020B0604030504040204" pitchFamily="34" charset="0"/>
                <a:cs typeface="Tahoma" panose="020B0604030504040204" pitchFamily="34" charset="0"/>
              </a:rPr>
              <a:t>- Phiếu giao hàng chưa có đủ chữ ký người giao hàng và người tiếp nhận tại trường.</a:t>
            </a:r>
          </a:p>
          <a:p>
            <a:pPr algn="just">
              <a:spcAft>
                <a:spcPts val="600"/>
              </a:spcAft>
            </a:pPr>
            <a:r>
              <a:rPr lang="en-US" sz="4000">
                <a:solidFill>
                  <a:schemeClr val="accent2"/>
                </a:solidFill>
                <a:latin typeface="Tahoma" panose="020B0604030504040204" pitchFamily="34" charset="0"/>
                <a:ea typeface="Tahoma" panose="020B0604030504040204" pitchFamily="34" charset="0"/>
                <a:cs typeface="Tahoma" panose="020B0604030504040204" pitchFamily="34" charset="0"/>
              </a:rPr>
              <a:t>- Một số trường chưa có bảng theo dõi lượng tồn kho thực phẩm.</a:t>
            </a:r>
          </a:p>
          <a:p>
            <a:pPr algn="just">
              <a:spcAft>
                <a:spcPts val="600"/>
              </a:spcAft>
            </a:pPr>
            <a:r>
              <a:rPr lang="en-US" sz="4000">
                <a:solidFill>
                  <a:schemeClr val="accent2"/>
                </a:solidFill>
                <a:latin typeface="Tahoma" panose="020B0604030504040204" pitchFamily="34" charset="0"/>
                <a:ea typeface="Tahoma" panose="020B0604030504040204" pitchFamily="34" charset="0"/>
                <a:cs typeface="Tahoma" panose="020B0604030504040204" pitchFamily="34" charset="0"/>
              </a:rPr>
              <a:t>- Tủ lạnh lưu mẫu chưa đảm bảo nhiệt độ theo quy định và chưa ghi tên người lưu mẫu, người hủy mẫu, người giám sát trên tem dán niêm phong.</a:t>
            </a:r>
          </a:p>
          <a:p>
            <a:pPr algn="just">
              <a:lnSpc>
                <a:spcPct val="150000"/>
              </a:lnSpc>
            </a:pPr>
            <a:endParaRPr lang="en-US" sz="38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964754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0" y="723900"/>
            <a:ext cx="9677400" cy="738664"/>
          </a:xfrm>
          <a:prstGeom prst="rect">
            <a:avLst/>
          </a:prstGeom>
        </p:spPr>
        <p:txBody>
          <a:bodyPr wrap="square">
            <a:spAutoFit/>
          </a:bodyPr>
          <a:lstStyle/>
          <a:p>
            <a:pPr algn="ctr"/>
            <a:r>
              <a:rPr lang="vi-VN" sz="4200" b="1">
                <a:solidFill>
                  <a:srgbClr val="FF0000"/>
                </a:solidFill>
                <a:latin typeface="Tahoma" panose="020B0604030504040204" pitchFamily="34" charset="0"/>
                <a:ea typeface="Tahoma" panose="020B0604030504040204" pitchFamily="34" charset="0"/>
                <a:cs typeface="Tahoma" panose="020B0604030504040204" pitchFamily="34" charset="0"/>
              </a:rPr>
              <a:t>Sổ 3 bước</a:t>
            </a:r>
            <a:r>
              <a:rPr lang="en-US" sz="4200" b="1">
                <a:solidFill>
                  <a:srgbClr val="FF0000"/>
                </a:solidFill>
                <a:latin typeface="Tahoma" panose="020B0604030504040204" pitchFamily="34" charset="0"/>
                <a:ea typeface="Tahoma" panose="020B0604030504040204" pitchFamily="34" charset="0"/>
                <a:cs typeface="Tahoma" panose="020B0604030504040204" pitchFamily="34" charset="0"/>
              </a:rPr>
              <a:t> (TT)</a:t>
            </a:r>
          </a:p>
        </p:txBody>
      </p:sp>
      <p:sp>
        <p:nvSpPr>
          <p:cNvPr id="3" name="Rectangle 2"/>
          <p:cNvSpPr/>
          <p:nvPr/>
        </p:nvSpPr>
        <p:spPr>
          <a:xfrm>
            <a:off x="914400" y="1257300"/>
            <a:ext cx="16611600" cy="8817799"/>
          </a:xfrm>
          <a:prstGeom prst="rect">
            <a:avLst/>
          </a:prstGeom>
        </p:spPr>
        <p:txBody>
          <a:bodyPr wrap="square">
            <a:spAutoFit/>
          </a:bodyPr>
          <a:lstStyle/>
          <a:p>
            <a:pPr algn="just">
              <a:lnSpc>
                <a:spcPct val="150000"/>
              </a:lnSpc>
            </a:pPr>
            <a:r>
              <a:rPr lang="en-US" sz="4200">
                <a:latin typeface="Tahoma" panose="020B0604030504040204" pitchFamily="34" charset="0"/>
                <a:ea typeface="Tahoma" panose="020B0604030504040204" pitchFamily="34" charset="0"/>
                <a:cs typeface="Tahoma" panose="020B0604030504040204" pitchFamily="34" charset="0"/>
              </a:rPr>
              <a:t>- </a:t>
            </a:r>
            <a:r>
              <a:rPr lang="vi-VN" sz="4200">
                <a:latin typeface="Tahoma" panose="020B0604030504040204" pitchFamily="34" charset="0"/>
                <a:ea typeface="Tahoma" panose="020B0604030504040204" pitchFamily="34" charset="0"/>
                <a:cs typeface="Tahoma" panose="020B0604030504040204" pitchFamily="34" charset="0"/>
              </a:rPr>
              <a:t>Chưa điền đầy đủ thông tin, chưa thực hiện sổ giao nhận thực phẩm.</a:t>
            </a:r>
            <a:r>
              <a:rPr lang="en-US" sz="4200">
                <a:latin typeface="Tahoma" panose="020B0604030504040204" pitchFamily="34" charset="0"/>
                <a:ea typeface="Tahoma" panose="020B0604030504040204" pitchFamily="34" charset="0"/>
                <a:cs typeface="Tahoma" panose="020B0604030504040204" pitchFamily="34" charset="0"/>
              </a:rPr>
              <a:t> </a:t>
            </a:r>
            <a:r>
              <a:rPr lang="vi-VN" sz="4200">
                <a:latin typeface="Tahoma" panose="020B0604030504040204" pitchFamily="34" charset="0"/>
                <a:ea typeface="Tahoma" panose="020B0604030504040204" pitchFamily="34" charset="0"/>
                <a:cs typeface="Tahoma" panose="020B0604030504040204" pitchFamily="34" charset="0"/>
              </a:rPr>
              <a:t>Chưa quan tâm đến công tác tiếp phẩm.</a:t>
            </a:r>
            <a:endParaRPr lang="en-US" sz="420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vi-VN" sz="4200">
                <a:latin typeface="Tahoma" panose="020B0604030504040204" pitchFamily="34" charset="0"/>
                <a:ea typeface="Tahoma" panose="020B0604030504040204" pitchFamily="34" charset="0"/>
                <a:cs typeface="Tahoma" panose="020B0604030504040204" pitchFamily="34" charset="0"/>
              </a:rPr>
              <a:t>- Đóng dấu giáp lai sổ.</a:t>
            </a:r>
            <a:r>
              <a:rPr lang="en-US" sz="4200">
                <a:latin typeface="Tahoma" panose="020B0604030504040204" pitchFamily="34" charset="0"/>
                <a:ea typeface="Tahoma" panose="020B0604030504040204" pitchFamily="34" charset="0"/>
                <a:cs typeface="Tahoma" panose="020B0604030504040204" pitchFamily="34" charset="0"/>
              </a:rPr>
              <a:t> </a:t>
            </a:r>
            <a:r>
              <a:rPr lang="vi-VN" sz="4200">
                <a:latin typeface="Tahoma" panose="020B0604030504040204" pitchFamily="34" charset="0"/>
                <a:ea typeface="Tahoma" panose="020B0604030504040204" pitchFamily="34" charset="0"/>
                <a:cs typeface="Tahoma" panose="020B0604030504040204" pitchFamily="34" charset="0"/>
              </a:rPr>
              <a:t>Hiệu trưởng ký tên giám sát.</a:t>
            </a:r>
            <a:endParaRPr lang="en-US" sz="420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vi-VN" sz="4200">
                <a:latin typeface="Tahoma" panose="020B0604030504040204" pitchFamily="34" charset="0"/>
                <a:ea typeface="Tahoma" panose="020B0604030504040204" pitchFamily="34" charset="0"/>
                <a:cs typeface="Tahoma" panose="020B0604030504040204" pitchFamily="34" charset="0"/>
              </a:rPr>
              <a:t>- Chưa thực hiện lưu mẫu thức ăn buổi sáng của trẻ theo quy định.</a:t>
            </a:r>
            <a:endParaRPr lang="en-US" sz="420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200">
                <a:latin typeface="Tahoma" panose="020B0604030504040204" pitchFamily="34" charset="0"/>
                <a:ea typeface="Tahoma" panose="020B0604030504040204" pitchFamily="34" charset="0"/>
                <a:cs typeface="Tahoma" panose="020B0604030504040204" pitchFamily="34" charset="0"/>
              </a:rPr>
              <a:t>- </a:t>
            </a:r>
            <a:r>
              <a:rPr lang="vi-VN" sz="4200">
                <a:latin typeface="Tahoma" panose="020B0604030504040204" pitchFamily="34" charset="0"/>
                <a:ea typeface="Tahoma" panose="020B0604030504040204" pitchFamily="34" charset="0"/>
                <a:cs typeface="Tahoma" panose="020B0604030504040204" pitchFamily="34" charset="0"/>
              </a:rPr>
              <a:t>Thời gian: Ghi thực tế, không ghi giống nhau đồng loạt (ví dụ: 7g15 phân chia thực phẩm đến lớp - mục </a:t>
            </a:r>
            <a:r>
              <a:rPr lang="en-US" sz="4200">
                <a:latin typeface="Tahoma" panose="020B0604030504040204" pitchFamily="34" charset="0"/>
                <a:ea typeface="Tahoma" panose="020B0604030504040204" pitchFamily="34" charset="0"/>
                <a:cs typeface="Tahoma" panose="020B0604030504040204" pitchFamily="34" charset="0"/>
              </a:rPr>
              <a:t>đ</a:t>
            </a:r>
            <a:r>
              <a:rPr lang="vi-VN" sz="4200">
                <a:latin typeface="Tahoma" panose="020B0604030504040204" pitchFamily="34" charset="0"/>
                <a:ea typeface="Tahoma" panose="020B0604030504040204" pitchFamily="34" charset="0"/>
                <a:cs typeface="Tahoma" panose="020B0604030504040204" pitchFamily="34" charset="0"/>
              </a:rPr>
              <a:t>ích giảm thời gian phòng tránh ngộ độc, đảm bảo VSATTP).</a:t>
            </a:r>
            <a:endParaRPr lang="en-US" sz="4200">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200">
                <a:latin typeface="Tahoma" panose="020B0604030504040204" pitchFamily="34" charset="0"/>
                <a:ea typeface="Tahoma" panose="020B0604030504040204" pitchFamily="34" charset="0"/>
                <a:cs typeface="Tahoma" panose="020B0604030504040204" pitchFamily="34" charset="0"/>
              </a:rPr>
              <a:t>- Một số trường có kế hoạch mời cha mẹ trẻ em vào tham quan bữa ăn của trẻ tại trường.</a:t>
            </a:r>
            <a:endParaRPr lang="en-US" sz="4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7609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8"/>
          <p:cNvSpPr/>
          <p:nvPr/>
        </p:nvSpPr>
        <p:spPr>
          <a:xfrm>
            <a:off x="1984975" y="6344084"/>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7402707" y="8895672"/>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0" name="Group 20"/>
          <p:cNvGrpSpPr>
            <a:grpSpLocks noChangeAspect="1"/>
          </p:cNvGrpSpPr>
          <p:nvPr/>
        </p:nvGrpSpPr>
        <p:grpSpPr>
          <a:xfrm rot="1977585">
            <a:off x="17291505" y="858834"/>
            <a:ext cx="512498" cy="269991"/>
            <a:chOff x="0" y="0"/>
            <a:chExt cx="1610360" cy="848360"/>
          </a:xfrm>
        </p:grpSpPr>
        <p:sp>
          <p:nvSpPr>
            <p:cNvPr id="21" name="Freeform 21"/>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2" name="Group 22"/>
          <p:cNvGrpSpPr/>
          <p:nvPr/>
        </p:nvGrpSpPr>
        <p:grpSpPr>
          <a:xfrm>
            <a:off x="2030890" y="4603937"/>
            <a:ext cx="229652" cy="22965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4" name="Freeform 24"/>
          <p:cNvSpPr/>
          <p:nvPr/>
        </p:nvSpPr>
        <p:spPr>
          <a:xfrm>
            <a:off x="399461" y="3512763"/>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16814689" y="1469309"/>
            <a:ext cx="451922" cy="405086"/>
          </a:xfrm>
          <a:custGeom>
            <a:avLst/>
            <a:gdLst/>
            <a:ahLst/>
            <a:cxnLst/>
            <a:rect l="l" t="t" r="r" b="b"/>
            <a:pathLst>
              <a:path w="451922" h="405086">
                <a:moveTo>
                  <a:pt x="0" y="0"/>
                </a:moveTo>
                <a:lnTo>
                  <a:pt x="451922" y="0"/>
                </a:lnTo>
                <a:lnTo>
                  <a:pt x="451922" y="405086"/>
                </a:lnTo>
                <a:lnTo>
                  <a:pt x="0" y="4050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a:off x="15694642" y="3085319"/>
            <a:ext cx="420452" cy="427445"/>
          </a:xfrm>
          <a:custGeom>
            <a:avLst/>
            <a:gdLst/>
            <a:ahLst/>
            <a:cxnLst/>
            <a:rect l="l" t="t" r="r" b="b"/>
            <a:pathLst>
              <a:path w="420451" h="427445">
                <a:moveTo>
                  <a:pt x="0" y="0"/>
                </a:moveTo>
                <a:lnTo>
                  <a:pt x="420451" y="0"/>
                </a:lnTo>
                <a:lnTo>
                  <a:pt x="420451" y="427445"/>
                </a:lnTo>
                <a:lnTo>
                  <a:pt x="0" y="4274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7" name="Group 27"/>
          <p:cNvGrpSpPr/>
          <p:nvPr/>
        </p:nvGrpSpPr>
        <p:grpSpPr>
          <a:xfrm>
            <a:off x="2490694" y="9376321"/>
            <a:ext cx="229652" cy="229652"/>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9" name="Freeform 29"/>
          <p:cNvSpPr/>
          <p:nvPr/>
        </p:nvSpPr>
        <p:spPr>
          <a:xfrm rot="-771795">
            <a:off x="2865448" y="1647524"/>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30"/>
          <p:cNvSpPr/>
          <p:nvPr/>
        </p:nvSpPr>
        <p:spPr>
          <a:xfrm rot="4678159">
            <a:off x="15159157" y="375444"/>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1" name="Group 31"/>
          <p:cNvGrpSpPr>
            <a:grpSpLocks noChangeAspect="1"/>
          </p:cNvGrpSpPr>
          <p:nvPr/>
        </p:nvGrpSpPr>
        <p:grpSpPr>
          <a:xfrm rot="1977585">
            <a:off x="3370854" y="9474685"/>
            <a:ext cx="498420" cy="262574"/>
            <a:chOff x="0" y="0"/>
            <a:chExt cx="1610360" cy="848360"/>
          </a:xfrm>
        </p:grpSpPr>
        <p:sp>
          <p:nvSpPr>
            <p:cNvPr id="32" name="Freeform 3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3" name="Freeform 33"/>
          <p:cNvSpPr/>
          <p:nvPr/>
        </p:nvSpPr>
        <p:spPr>
          <a:xfrm>
            <a:off x="2748353" y="7888149"/>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4" name="Group 34"/>
          <p:cNvGrpSpPr/>
          <p:nvPr/>
        </p:nvGrpSpPr>
        <p:grpSpPr>
          <a:xfrm>
            <a:off x="14170007" y="614952"/>
            <a:ext cx="252394" cy="252393"/>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6" name="Group 36"/>
          <p:cNvGrpSpPr/>
          <p:nvPr/>
        </p:nvGrpSpPr>
        <p:grpSpPr>
          <a:xfrm>
            <a:off x="2102176" y="1987442"/>
            <a:ext cx="229652" cy="229652"/>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8" name="Group 38"/>
          <p:cNvGrpSpPr>
            <a:grpSpLocks noChangeAspect="1"/>
          </p:cNvGrpSpPr>
          <p:nvPr/>
        </p:nvGrpSpPr>
        <p:grpSpPr>
          <a:xfrm rot="-921396">
            <a:off x="16540801" y="9558527"/>
            <a:ext cx="547778" cy="288578"/>
            <a:chOff x="0" y="0"/>
            <a:chExt cx="1610360" cy="848360"/>
          </a:xfrm>
        </p:grpSpPr>
        <p:sp>
          <p:nvSpPr>
            <p:cNvPr id="39" name="Freeform 3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1" name="Freeform 41"/>
          <p:cNvSpPr/>
          <p:nvPr/>
        </p:nvSpPr>
        <p:spPr>
          <a:xfrm>
            <a:off x="5649997" y="9347078"/>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2" name="Freeform 42"/>
          <p:cNvSpPr/>
          <p:nvPr/>
        </p:nvSpPr>
        <p:spPr>
          <a:xfrm>
            <a:off x="280359" y="9140283"/>
            <a:ext cx="238202" cy="236037"/>
          </a:xfrm>
          <a:custGeom>
            <a:avLst/>
            <a:gdLst/>
            <a:ahLst/>
            <a:cxnLst/>
            <a:rect l="l" t="t" r="r" b="b"/>
            <a:pathLst>
              <a:path w="238202" h="236037">
                <a:moveTo>
                  <a:pt x="0" y="0"/>
                </a:moveTo>
                <a:lnTo>
                  <a:pt x="238202" y="0"/>
                </a:lnTo>
                <a:lnTo>
                  <a:pt x="238202" y="236036"/>
                </a:lnTo>
                <a:lnTo>
                  <a:pt x="0" y="2360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a:off x="14550561" y="1200071"/>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4" name="Group 44"/>
          <p:cNvGrpSpPr/>
          <p:nvPr/>
        </p:nvGrpSpPr>
        <p:grpSpPr>
          <a:xfrm>
            <a:off x="17374131" y="5789411"/>
            <a:ext cx="208070" cy="208070"/>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46" name="Freeform 46"/>
          <p:cNvSpPr/>
          <p:nvPr/>
        </p:nvSpPr>
        <p:spPr>
          <a:xfrm>
            <a:off x="14599094" y="8855697"/>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9" name="Freeform 49"/>
          <p:cNvSpPr/>
          <p:nvPr/>
        </p:nvSpPr>
        <p:spPr>
          <a:xfrm rot="4678159">
            <a:off x="12300893" y="9540298"/>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0" name="Group 50"/>
          <p:cNvGrpSpPr/>
          <p:nvPr/>
        </p:nvGrpSpPr>
        <p:grpSpPr>
          <a:xfrm>
            <a:off x="12018875" y="362559"/>
            <a:ext cx="252394" cy="252393"/>
            <a:chOff x="0" y="0"/>
            <a:chExt cx="6350000" cy="6350000"/>
          </a:xfrm>
        </p:grpSpPr>
        <p:sp>
          <p:nvSpPr>
            <p:cNvPr id="51" name="Freeform 5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5C7E"/>
            </a:solidFill>
          </p:spPr>
        </p:sp>
      </p:grpSp>
      <p:sp>
        <p:nvSpPr>
          <p:cNvPr id="2" name="Rectangle 1"/>
          <p:cNvSpPr/>
          <p:nvPr/>
        </p:nvSpPr>
        <p:spPr>
          <a:xfrm>
            <a:off x="990599" y="1005447"/>
            <a:ext cx="16412107" cy="7962180"/>
          </a:xfrm>
          <a:prstGeom prst="rect">
            <a:avLst/>
          </a:prstGeom>
        </p:spPr>
        <p:txBody>
          <a:bodyPr wrap="square">
            <a:spAutoFit/>
          </a:bodyPr>
          <a:lstStyle/>
          <a:p>
            <a:pPr algn="ctr">
              <a:lnSpc>
                <a:spcPct val="130000"/>
              </a:lnSpc>
              <a:spcAft>
                <a:spcPts val="600"/>
              </a:spcAft>
            </a:pPr>
            <a:r>
              <a:rPr lang="vi-VN" sz="4200" b="1">
                <a:solidFill>
                  <a:srgbClr val="FF0000"/>
                </a:solidFill>
                <a:cs typeface="Times New Roman" pitchFamily="18" charset="0"/>
              </a:rPr>
              <a:t>Hợp đồng mua bán</a:t>
            </a:r>
            <a:endParaRPr lang="en-US" sz="4200" b="1">
              <a:solidFill>
                <a:srgbClr val="FF0000"/>
              </a:solidFill>
              <a:cs typeface="Times New Roman" pitchFamily="18" charset="0"/>
            </a:endParaRPr>
          </a:p>
          <a:p>
            <a:pPr algn="just">
              <a:lnSpc>
                <a:spcPct val="130000"/>
              </a:lnSpc>
              <a:spcAft>
                <a:spcPts val="600"/>
              </a:spcAft>
            </a:pPr>
            <a:r>
              <a:rPr lang="vi-VN" sz="4200">
                <a:cs typeface="Times New Roman" pitchFamily="18" charset="0"/>
              </a:rPr>
              <a:t>- Hợp đồng các công ty thực phẩm phải có đầy đủ cơ sở pháp lý, đạt “Chuỗi thực phẩm an toàn thực phẩm”</a:t>
            </a:r>
            <a:r>
              <a:rPr lang="en-US" sz="4200">
                <a:cs typeface="Times New Roman" pitchFamily="18" charset="0"/>
              </a:rPr>
              <a:t>.</a:t>
            </a:r>
          </a:p>
          <a:p>
            <a:pPr algn="just">
              <a:lnSpc>
                <a:spcPct val="130000"/>
              </a:lnSpc>
              <a:spcAft>
                <a:spcPts val="600"/>
              </a:spcAft>
            </a:pPr>
            <a:r>
              <a:rPr lang="vi-VN" sz="4200">
                <a:cs typeface="Times New Roman" pitchFamily="18" charset="0"/>
              </a:rPr>
              <a:t>- Nếu trường mua thực phẩm gọt sẵn, làm sạch thì cần thể hiện rõ trong hợp đồng hoặc phụ lục hợp đồng.</a:t>
            </a:r>
            <a:endParaRPr lang="en-US" sz="4200">
              <a:cs typeface="Times New Roman" pitchFamily="18" charset="0"/>
            </a:endParaRPr>
          </a:p>
          <a:p>
            <a:pPr algn="just">
              <a:lnSpc>
                <a:spcPct val="130000"/>
              </a:lnSpc>
              <a:spcAft>
                <a:spcPts val="600"/>
              </a:spcAft>
            </a:pPr>
            <a:r>
              <a:rPr lang="vi-VN" sz="4200">
                <a:cs typeface="Times New Roman" pitchFamily="18" charset="0"/>
              </a:rPr>
              <a:t>- Đối với các công ty trung gian: Lưu ý thời gian ký hợp đồng với công ty trường ký.</a:t>
            </a:r>
            <a:endParaRPr lang="en-US" sz="4200">
              <a:cs typeface="Times New Roman" pitchFamily="18" charset="0"/>
            </a:endParaRPr>
          </a:p>
          <a:p>
            <a:pPr algn="just">
              <a:lnSpc>
                <a:spcPct val="130000"/>
              </a:lnSpc>
              <a:spcAft>
                <a:spcPts val="600"/>
              </a:spcAft>
            </a:pPr>
            <a:r>
              <a:rPr lang="vi-VN" sz="4200">
                <a:cs typeface="Times New Roman" pitchFamily="18" charset="0"/>
              </a:rPr>
              <a:t>- Bao bì thực phẩm cần phải có tên công ty, ghi rõ thời gian nhập, hạn sử dụng</a:t>
            </a:r>
            <a:r>
              <a:rPr lang="en-US" sz="4200">
                <a:cs typeface="Times New Roman" pitchFamily="18" charset="0"/>
              </a:rPr>
              <a:t> </a:t>
            </a:r>
            <a:r>
              <a:rPr lang="en-US" sz="4200">
                <a:latin typeface="Tahoma" panose="020B0604030504040204" pitchFamily="34" charset="0"/>
                <a:ea typeface="Tahoma" panose="020B0604030504040204" pitchFamily="34" charset="0"/>
                <a:cs typeface="Tahoma" panose="020B0604030504040204" pitchFamily="34" charset="0"/>
              </a:rPr>
              <a:t>và được bảo quản đúng qui định.</a:t>
            </a:r>
            <a:endParaRPr lang="en-US" sz="4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068975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8"/>
          <p:cNvSpPr/>
          <p:nvPr/>
        </p:nvSpPr>
        <p:spPr>
          <a:xfrm>
            <a:off x="1984975" y="6344084"/>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7402707" y="8895672"/>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0" name="Group 20"/>
          <p:cNvGrpSpPr>
            <a:grpSpLocks noChangeAspect="1"/>
          </p:cNvGrpSpPr>
          <p:nvPr/>
        </p:nvGrpSpPr>
        <p:grpSpPr>
          <a:xfrm rot="1977585">
            <a:off x="17291505" y="858834"/>
            <a:ext cx="512498" cy="269991"/>
            <a:chOff x="0" y="0"/>
            <a:chExt cx="1610360" cy="848360"/>
          </a:xfrm>
        </p:grpSpPr>
        <p:sp>
          <p:nvSpPr>
            <p:cNvPr id="21" name="Freeform 21"/>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2" name="Group 22"/>
          <p:cNvGrpSpPr/>
          <p:nvPr/>
        </p:nvGrpSpPr>
        <p:grpSpPr>
          <a:xfrm>
            <a:off x="2030890" y="4603937"/>
            <a:ext cx="229652" cy="22965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4" name="Freeform 24"/>
          <p:cNvSpPr/>
          <p:nvPr/>
        </p:nvSpPr>
        <p:spPr>
          <a:xfrm>
            <a:off x="399461" y="3512763"/>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16814689" y="1469309"/>
            <a:ext cx="451922" cy="405086"/>
          </a:xfrm>
          <a:custGeom>
            <a:avLst/>
            <a:gdLst/>
            <a:ahLst/>
            <a:cxnLst/>
            <a:rect l="l" t="t" r="r" b="b"/>
            <a:pathLst>
              <a:path w="451922" h="405086">
                <a:moveTo>
                  <a:pt x="0" y="0"/>
                </a:moveTo>
                <a:lnTo>
                  <a:pt x="451922" y="0"/>
                </a:lnTo>
                <a:lnTo>
                  <a:pt x="451922" y="405086"/>
                </a:lnTo>
                <a:lnTo>
                  <a:pt x="0" y="4050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a:off x="15694642" y="3085319"/>
            <a:ext cx="420452" cy="427445"/>
          </a:xfrm>
          <a:custGeom>
            <a:avLst/>
            <a:gdLst/>
            <a:ahLst/>
            <a:cxnLst/>
            <a:rect l="l" t="t" r="r" b="b"/>
            <a:pathLst>
              <a:path w="420451" h="427445">
                <a:moveTo>
                  <a:pt x="0" y="0"/>
                </a:moveTo>
                <a:lnTo>
                  <a:pt x="420451" y="0"/>
                </a:lnTo>
                <a:lnTo>
                  <a:pt x="420451" y="427445"/>
                </a:lnTo>
                <a:lnTo>
                  <a:pt x="0" y="4274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7" name="Group 27"/>
          <p:cNvGrpSpPr/>
          <p:nvPr/>
        </p:nvGrpSpPr>
        <p:grpSpPr>
          <a:xfrm>
            <a:off x="2490694" y="9376321"/>
            <a:ext cx="229652" cy="229652"/>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9" name="Freeform 29"/>
          <p:cNvSpPr/>
          <p:nvPr/>
        </p:nvSpPr>
        <p:spPr>
          <a:xfrm rot="-771795">
            <a:off x="2865448" y="1647524"/>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30"/>
          <p:cNvSpPr/>
          <p:nvPr/>
        </p:nvSpPr>
        <p:spPr>
          <a:xfrm rot="4678159">
            <a:off x="15159157" y="375444"/>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1" name="Group 31"/>
          <p:cNvGrpSpPr>
            <a:grpSpLocks noChangeAspect="1"/>
          </p:cNvGrpSpPr>
          <p:nvPr/>
        </p:nvGrpSpPr>
        <p:grpSpPr>
          <a:xfrm rot="1977585">
            <a:off x="3370854" y="9474685"/>
            <a:ext cx="498420" cy="262574"/>
            <a:chOff x="0" y="0"/>
            <a:chExt cx="1610360" cy="848360"/>
          </a:xfrm>
        </p:grpSpPr>
        <p:sp>
          <p:nvSpPr>
            <p:cNvPr id="32" name="Freeform 3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3" name="Freeform 33"/>
          <p:cNvSpPr/>
          <p:nvPr/>
        </p:nvSpPr>
        <p:spPr>
          <a:xfrm>
            <a:off x="2748353" y="7888149"/>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4" name="Group 34"/>
          <p:cNvGrpSpPr/>
          <p:nvPr/>
        </p:nvGrpSpPr>
        <p:grpSpPr>
          <a:xfrm>
            <a:off x="14170007" y="614952"/>
            <a:ext cx="252394" cy="252393"/>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6" name="Group 36"/>
          <p:cNvGrpSpPr/>
          <p:nvPr/>
        </p:nvGrpSpPr>
        <p:grpSpPr>
          <a:xfrm>
            <a:off x="2102176" y="1987442"/>
            <a:ext cx="229652" cy="229652"/>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8" name="Group 38"/>
          <p:cNvGrpSpPr>
            <a:grpSpLocks noChangeAspect="1"/>
          </p:cNvGrpSpPr>
          <p:nvPr/>
        </p:nvGrpSpPr>
        <p:grpSpPr>
          <a:xfrm rot="-921396">
            <a:off x="16540801" y="9558527"/>
            <a:ext cx="547778" cy="288578"/>
            <a:chOff x="0" y="0"/>
            <a:chExt cx="1610360" cy="848360"/>
          </a:xfrm>
        </p:grpSpPr>
        <p:sp>
          <p:nvSpPr>
            <p:cNvPr id="39" name="Freeform 3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1" name="Freeform 41"/>
          <p:cNvSpPr/>
          <p:nvPr/>
        </p:nvSpPr>
        <p:spPr>
          <a:xfrm>
            <a:off x="5649997" y="9347078"/>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2" name="Freeform 42"/>
          <p:cNvSpPr/>
          <p:nvPr/>
        </p:nvSpPr>
        <p:spPr>
          <a:xfrm>
            <a:off x="280359" y="9140283"/>
            <a:ext cx="238202" cy="236037"/>
          </a:xfrm>
          <a:custGeom>
            <a:avLst/>
            <a:gdLst/>
            <a:ahLst/>
            <a:cxnLst/>
            <a:rect l="l" t="t" r="r" b="b"/>
            <a:pathLst>
              <a:path w="238202" h="236037">
                <a:moveTo>
                  <a:pt x="0" y="0"/>
                </a:moveTo>
                <a:lnTo>
                  <a:pt x="238202" y="0"/>
                </a:lnTo>
                <a:lnTo>
                  <a:pt x="238202" y="236036"/>
                </a:lnTo>
                <a:lnTo>
                  <a:pt x="0" y="2360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a:off x="14550561" y="1200071"/>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4" name="Group 44"/>
          <p:cNvGrpSpPr/>
          <p:nvPr/>
        </p:nvGrpSpPr>
        <p:grpSpPr>
          <a:xfrm>
            <a:off x="17374131" y="5789411"/>
            <a:ext cx="208070" cy="208070"/>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46" name="Freeform 46"/>
          <p:cNvSpPr/>
          <p:nvPr/>
        </p:nvSpPr>
        <p:spPr>
          <a:xfrm>
            <a:off x="14599094" y="8855697"/>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9" name="Freeform 49"/>
          <p:cNvSpPr/>
          <p:nvPr/>
        </p:nvSpPr>
        <p:spPr>
          <a:xfrm rot="4678159">
            <a:off x="12300893" y="9540298"/>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0" name="Group 50"/>
          <p:cNvGrpSpPr/>
          <p:nvPr/>
        </p:nvGrpSpPr>
        <p:grpSpPr>
          <a:xfrm>
            <a:off x="12018875" y="362559"/>
            <a:ext cx="252394" cy="252393"/>
            <a:chOff x="0" y="0"/>
            <a:chExt cx="6350000" cy="6350000"/>
          </a:xfrm>
        </p:grpSpPr>
        <p:sp>
          <p:nvSpPr>
            <p:cNvPr id="51" name="Freeform 5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5C7E"/>
            </a:solidFill>
          </p:spPr>
        </p:sp>
      </p:grpSp>
      <p:sp>
        <p:nvSpPr>
          <p:cNvPr id="2" name="Rectangle 1"/>
          <p:cNvSpPr/>
          <p:nvPr/>
        </p:nvSpPr>
        <p:spPr>
          <a:xfrm>
            <a:off x="914400" y="1279531"/>
            <a:ext cx="16352211" cy="7317388"/>
          </a:xfrm>
          <a:prstGeom prst="rect">
            <a:avLst/>
          </a:prstGeom>
        </p:spPr>
        <p:txBody>
          <a:bodyPr wrap="square">
            <a:spAutoFit/>
          </a:bodyPr>
          <a:lstStyle/>
          <a:p>
            <a:pPr algn="ctr"/>
            <a:r>
              <a:rPr lang="vi-VN" sz="4500" b="1">
                <a:solidFill>
                  <a:srgbClr val="FF0000"/>
                </a:solidFill>
                <a:latin typeface="Times New Roman" pitchFamily="18" charset="0"/>
                <a:cs typeface="Times New Roman" pitchFamily="18" charset="0"/>
              </a:rPr>
              <a:t>Tổ chức giờ ăn</a:t>
            </a:r>
            <a:endParaRPr lang="en-US" sz="4500">
              <a:solidFill>
                <a:srgbClr val="FF0000"/>
              </a:solidFill>
              <a:latin typeface="Times New Roman" pitchFamily="18" charset="0"/>
              <a:cs typeface="Times New Roman" pitchFamily="18" charset="0"/>
            </a:endParaRPr>
          </a:p>
          <a:p>
            <a:pPr algn="just">
              <a:lnSpc>
                <a:spcPct val="130000"/>
              </a:lnSpc>
              <a:spcAft>
                <a:spcPts val="600"/>
              </a:spcAft>
            </a:pPr>
            <a:r>
              <a:rPr lang="vi-VN" sz="4500">
                <a:solidFill>
                  <a:srgbClr val="0070C0"/>
                </a:solidFill>
                <a:cs typeface="Times New Roman" pitchFamily="18" charset="0"/>
              </a:rPr>
              <a:t>- Chưa tổ chức cho trẻ chơi cuốn chiếu, ngồi chờ đến giờ ăn.</a:t>
            </a:r>
            <a:endParaRPr lang="en-US" sz="4500">
              <a:solidFill>
                <a:srgbClr val="0070C0"/>
              </a:solidFill>
              <a:cs typeface="Times New Roman" pitchFamily="18" charset="0"/>
            </a:endParaRPr>
          </a:p>
          <a:p>
            <a:pPr algn="just">
              <a:lnSpc>
                <a:spcPct val="130000"/>
              </a:lnSpc>
              <a:spcAft>
                <a:spcPts val="600"/>
              </a:spcAft>
            </a:pPr>
            <a:r>
              <a:rPr lang="vi-VN" sz="4500">
                <a:solidFill>
                  <a:srgbClr val="0070C0"/>
                </a:solidFill>
                <a:cs typeface="Times New Roman" pitchFamily="18" charset="0"/>
              </a:rPr>
              <a:t>- Chưa tổ chức </a:t>
            </a:r>
            <a:r>
              <a:rPr lang="en-US" sz="4500">
                <a:solidFill>
                  <a:srgbClr val="0070C0"/>
                </a:solidFill>
                <a:latin typeface="Tahoma" panose="020B0604030504040204" pitchFamily="34" charset="0"/>
                <a:ea typeface="Tahoma" panose="020B0604030504040204" pitchFamily="34" charset="0"/>
                <a:cs typeface="Tahoma" panose="020B0604030504040204" pitchFamily="34" charset="0"/>
              </a:rPr>
              <a:t>chế biến thức </a:t>
            </a:r>
            <a:r>
              <a:rPr lang="vi-VN" sz="4500">
                <a:solidFill>
                  <a:srgbClr val="0070C0"/>
                </a:solidFill>
                <a:cs typeface="Times New Roman" pitchFamily="18" charset="0"/>
              </a:rPr>
              <a:t>ăn theo chế độ lứa tuổi.</a:t>
            </a:r>
            <a:endParaRPr lang="en-US" sz="4500">
              <a:solidFill>
                <a:srgbClr val="0070C0"/>
              </a:solidFill>
              <a:cs typeface="Times New Roman" pitchFamily="18" charset="0"/>
            </a:endParaRPr>
          </a:p>
          <a:p>
            <a:pPr algn="just">
              <a:lnSpc>
                <a:spcPct val="130000"/>
              </a:lnSpc>
              <a:spcAft>
                <a:spcPts val="600"/>
              </a:spcAft>
            </a:pPr>
            <a:r>
              <a:rPr lang="vi-VN" sz="4500">
                <a:solidFill>
                  <a:srgbClr val="0070C0"/>
                </a:solidFill>
                <a:cs typeface="Times New Roman" pitchFamily="18" charset="0"/>
              </a:rPr>
              <a:t>- Bữa ăn không đảm bảo lượng và chất dinh dưỡng cho trẻ. Thực phẩm theo khẩu phần dinh dưỡng không khớp với thực tế.</a:t>
            </a:r>
            <a:endParaRPr lang="en-US" sz="4500">
              <a:solidFill>
                <a:srgbClr val="0070C0"/>
              </a:solidFill>
              <a:cs typeface="Times New Roman" pitchFamily="18" charset="0"/>
            </a:endParaRPr>
          </a:p>
          <a:p>
            <a:pPr algn="just">
              <a:lnSpc>
                <a:spcPct val="130000"/>
              </a:lnSpc>
              <a:spcAft>
                <a:spcPts val="600"/>
              </a:spcAft>
            </a:pPr>
            <a:r>
              <a:rPr lang="vi-VN" sz="4500">
                <a:solidFill>
                  <a:srgbClr val="0070C0"/>
                </a:solidFill>
                <a:cs typeface="Times New Roman" pitchFamily="18" charset="0"/>
              </a:rPr>
              <a:t>- Xây dựng thực đơn còn trùng lắp. </a:t>
            </a:r>
            <a:r>
              <a:rPr lang="en-US" sz="4500">
                <a:solidFill>
                  <a:srgbClr val="0070C0"/>
                </a:solidFill>
                <a:latin typeface="Tahoma" panose="020B0604030504040204" pitchFamily="34" charset="0"/>
                <a:ea typeface="Tahoma" panose="020B0604030504040204" pitchFamily="34" charset="0"/>
                <a:cs typeface="Tahoma" panose="020B0604030504040204" pitchFamily="34" charset="0"/>
              </a:rPr>
              <a:t>Khi c</a:t>
            </a:r>
            <a:r>
              <a:rPr lang="vi-VN" sz="4500">
                <a:solidFill>
                  <a:srgbClr val="0070C0"/>
                </a:solidFill>
                <a:latin typeface="Tahoma" panose="020B0604030504040204" pitchFamily="34" charset="0"/>
                <a:ea typeface="Tahoma" panose="020B0604030504040204" pitchFamily="34" charset="0"/>
                <a:cs typeface="Tahoma" panose="020B0604030504040204" pitchFamily="34" charset="0"/>
              </a:rPr>
              <a:t>ân </a:t>
            </a:r>
            <a:r>
              <a:rPr lang="vi-VN" sz="4500">
                <a:solidFill>
                  <a:srgbClr val="0070C0"/>
                </a:solidFill>
                <a:cs typeface="Times New Roman" pitchFamily="18" charset="0"/>
              </a:rPr>
              <a:t>đối thực đơn, nên giảm bớt lượng thịt, tăng lượng cá. </a:t>
            </a:r>
            <a:endParaRPr lang="en-US" sz="4500"/>
          </a:p>
        </p:txBody>
      </p:sp>
    </p:spTree>
    <p:extLst>
      <p:ext uri="{BB962C8B-B14F-4D97-AF65-F5344CB8AC3E}">
        <p14:creationId xmlns:p14="http://schemas.microsoft.com/office/powerpoint/2010/main" val="4021337212"/>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8"/>
          <p:cNvSpPr/>
          <p:nvPr/>
        </p:nvSpPr>
        <p:spPr>
          <a:xfrm>
            <a:off x="1984975" y="6344084"/>
            <a:ext cx="464062" cy="471782"/>
          </a:xfrm>
          <a:custGeom>
            <a:avLst/>
            <a:gdLst/>
            <a:ahLst/>
            <a:cxnLst/>
            <a:rect l="l" t="t" r="r" b="b"/>
            <a:pathLst>
              <a:path w="464062" h="471782">
                <a:moveTo>
                  <a:pt x="0" y="0"/>
                </a:moveTo>
                <a:lnTo>
                  <a:pt x="464061" y="0"/>
                </a:lnTo>
                <a:lnTo>
                  <a:pt x="464061"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p:cNvSpPr/>
          <p:nvPr/>
        </p:nvSpPr>
        <p:spPr>
          <a:xfrm>
            <a:off x="17402707" y="8895672"/>
            <a:ext cx="433498" cy="411429"/>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0" name="Group 20"/>
          <p:cNvGrpSpPr>
            <a:grpSpLocks noChangeAspect="1"/>
          </p:cNvGrpSpPr>
          <p:nvPr/>
        </p:nvGrpSpPr>
        <p:grpSpPr>
          <a:xfrm rot="1977585">
            <a:off x="17291505" y="858834"/>
            <a:ext cx="512498" cy="269991"/>
            <a:chOff x="0" y="0"/>
            <a:chExt cx="1610360" cy="848360"/>
          </a:xfrm>
        </p:grpSpPr>
        <p:sp>
          <p:nvSpPr>
            <p:cNvPr id="21" name="Freeform 21"/>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grpSp>
        <p:nvGrpSpPr>
          <p:cNvPr id="22" name="Group 22"/>
          <p:cNvGrpSpPr/>
          <p:nvPr/>
        </p:nvGrpSpPr>
        <p:grpSpPr>
          <a:xfrm>
            <a:off x="2030890" y="4603937"/>
            <a:ext cx="229652" cy="229652"/>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4" name="Freeform 24"/>
          <p:cNvSpPr/>
          <p:nvPr/>
        </p:nvSpPr>
        <p:spPr>
          <a:xfrm>
            <a:off x="399461" y="3512763"/>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5" name="Freeform 25"/>
          <p:cNvSpPr/>
          <p:nvPr/>
        </p:nvSpPr>
        <p:spPr>
          <a:xfrm>
            <a:off x="16814689" y="1469309"/>
            <a:ext cx="451922" cy="405086"/>
          </a:xfrm>
          <a:custGeom>
            <a:avLst/>
            <a:gdLst/>
            <a:ahLst/>
            <a:cxnLst/>
            <a:rect l="l" t="t" r="r" b="b"/>
            <a:pathLst>
              <a:path w="451922" h="405086">
                <a:moveTo>
                  <a:pt x="0" y="0"/>
                </a:moveTo>
                <a:lnTo>
                  <a:pt x="451922" y="0"/>
                </a:lnTo>
                <a:lnTo>
                  <a:pt x="451922" y="405086"/>
                </a:lnTo>
                <a:lnTo>
                  <a:pt x="0" y="4050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Freeform 26"/>
          <p:cNvSpPr/>
          <p:nvPr/>
        </p:nvSpPr>
        <p:spPr>
          <a:xfrm>
            <a:off x="15694642" y="3085319"/>
            <a:ext cx="420452" cy="427445"/>
          </a:xfrm>
          <a:custGeom>
            <a:avLst/>
            <a:gdLst/>
            <a:ahLst/>
            <a:cxnLst/>
            <a:rect l="l" t="t" r="r" b="b"/>
            <a:pathLst>
              <a:path w="420451" h="427445">
                <a:moveTo>
                  <a:pt x="0" y="0"/>
                </a:moveTo>
                <a:lnTo>
                  <a:pt x="420451" y="0"/>
                </a:lnTo>
                <a:lnTo>
                  <a:pt x="420451" y="427445"/>
                </a:lnTo>
                <a:lnTo>
                  <a:pt x="0" y="4274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7" name="Group 27"/>
          <p:cNvGrpSpPr/>
          <p:nvPr/>
        </p:nvGrpSpPr>
        <p:grpSpPr>
          <a:xfrm>
            <a:off x="2490694" y="9376321"/>
            <a:ext cx="229652" cy="229652"/>
            <a:chOff x="0" y="0"/>
            <a:chExt cx="6350000" cy="6350000"/>
          </a:xfrm>
        </p:grpSpPr>
        <p:sp>
          <p:nvSpPr>
            <p:cNvPr id="28" name="Freeform 2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29" name="Freeform 29"/>
          <p:cNvSpPr/>
          <p:nvPr/>
        </p:nvSpPr>
        <p:spPr>
          <a:xfrm rot="-771795">
            <a:off x="2865448" y="1647524"/>
            <a:ext cx="433712" cy="411632"/>
          </a:xfrm>
          <a:custGeom>
            <a:avLst/>
            <a:gdLst/>
            <a:ahLst/>
            <a:cxnLst/>
            <a:rect l="l" t="t" r="r" b="b"/>
            <a:pathLst>
              <a:path w="433712" h="411632">
                <a:moveTo>
                  <a:pt x="0" y="0"/>
                </a:moveTo>
                <a:lnTo>
                  <a:pt x="433712" y="0"/>
                </a:lnTo>
                <a:lnTo>
                  <a:pt x="433712" y="411632"/>
                </a:lnTo>
                <a:lnTo>
                  <a:pt x="0" y="4116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0" name="Freeform 30"/>
          <p:cNvSpPr/>
          <p:nvPr/>
        </p:nvSpPr>
        <p:spPr>
          <a:xfrm rot="4678159">
            <a:off x="15159157" y="375444"/>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1" name="Group 31"/>
          <p:cNvGrpSpPr>
            <a:grpSpLocks noChangeAspect="1"/>
          </p:cNvGrpSpPr>
          <p:nvPr/>
        </p:nvGrpSpPr>
        <p:grpSpPr>
          <a:xfrm rot="1977585">
            <a:off x="3370854" y="9474685"/>
            <a:ext cx="498420" cy="262574"/>
            <a:chOff x="0" y="0"/>
            <a:chExt cx="1610360" cy="848360"/>
          </a:xfrm>
        </p:grpSpPr>
        <p:sp>
          <p:nvSpPr>
            <p:cNvPr id="32" name="Freeform 32"/>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33" name="Freeform 33"/>
          <p:cNvSpPr/>
          <p:nvPr/>
        </p:nvSpPr>
        <p:spPr>
          <a:xfrm>
            <a:off x="2748353" y="7888149"/>
            <a:ext cx="238202" cy="236037"/>
          </a:xfrm>
          <a:custGeom>
            <a:avLst/>
            <a:gdLst/>
            <a:ahLst/>
            <a:cxnLst/>
            <a:rect l="l" t="t" r="r" b="b"/>
            <a:pathLst>
              <a:path w="238202" h="236037">
                <a:moveTo>
                  <a:pt x="0" y="0"/>
                </a:moveTo>
                <a:lnTo>
                  <a:pt x="238203" y="0"/>
                </a:lnTo>
                <a:lnTo>
                  <a:pt x="238203" y="236037"/>
                </a:lnTo>
                <a:lnTo>
                  <a:pt x="0" y="236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4" name="Group 34"/>
          <p:cNvGrpSpPr/>
          <p:nvPr/>
        </p:nvGrpSpPr>
        <p:grpSpPr>
          <a:xfrm>
            <a:off x="14170007" y="614952"/>
            <a:ext cx="252394" cy="252393"/>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6" name="Group 36"/>
          <p:cNvGrpSpPr/>
          <p:nvPr/>
        </p:nvGrpSpPr>
        <p:grpSpPr>
          <a:xfrm>
            <a:off x="2102176" y="1987442"/>
            <a:ext cx="229652" cy="229652"/>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grpSp>
        <p:nvGrpSpPr>
          <p:cNvPr id="38" name="Group 38"/>
          <p:cNvGrpSpPr>
            <a:grpSpLocks noChangeAspect="1"/>
          </p:cNvGrpSpPr>
          <p:nvPr/>
        </p:nvGrpSpPr>
        <p:grpSpPr>
          <a:xfrm rot="-921396">
            <a:off x="16540801" y="9558527"/>
            <a:ext cx="547778" cy="288578"/>
            <a:chOff x="0" y="0"/>
            <a:chExt cx="1610360" cy="848360"/>
          </a:xfrm>
        </p:grpSpPr>
        <p:sp>
          <p:nvSpPr>
            <p:cNvPr id="39" name="Freeform 39"/>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F2BC2A"/>
            </a:solidFill>
          </p:spPr>
        </p:sp>
      </p:grpSp>
      <p:sp>
        <p:nvSpPr>
          <p:cNvPr id="41" name="Freeform 41"/>
          <p:cNvSpPr/>
          <p:nvPr/>
        </p:nvSpPr>
        <p:spPr>
          <a:xfrm>
            <a:off x="5649997" y="9347078"/>
            <a:ext cx="464062" cy="471782"/>
          </a:xfrm>
          <a:custGeom>
            <a:avLst/>
            <a:gdLst/>
            <a:ahLst/>
            <a:cxnLst/>
            <a:rect l="l" t="t" r="r" b="b"/>
            <a:pathLst>
              <a:path w="464062" h="471782">
                <a:moveTo>
                  <a:pt x="0" y="0"/>
                </a:moveTo>
                <a:lnTo>
                  <a:pt x="464062" y="0"/>
                </a:lnTo>
                <a:lnTo>
                  <a:pt x="464062" y="471782"/>
                </a:lnTo>
                <a:lnTo>
                  <a:pt x="0" y="4717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2" name="Freeform 42"/>
          <p:cNvSpPr/>
          <p:nvPr/>
        </p:nvSpPr>
        <p:spPr>
          <a:xfrm>
            <a:off x="280359" y="9140283"/>
            <a:ext cx="238202" cy="236037"/>
          </a:xfrm>
          <a:custGeom>
            <a:avLst/>
            <a:gdLst/>
            <a:ahLst/>
            <a:cxnLst/>
            <a:rect l="l" t="t" r="r" b="b"/>
            <a:pathLst>
              <a:path w="238202" h="236037">
                <a:moveTo>
                  <a:pt x="0" y="0"/>
                </a:moveTo>
                <a:lnTo>
                  <a:pt x="238202" y="0"/>
                </a:lnTo>
                <a:lnTo>
                  <a:pt x="238202" y="236036"/>
                </a:lnTo>
                <a:lnTo>
                  <a:pt x="0" y="2360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3" name="Freeform 43"/>
          <p:cNvSpPr/>
          <p:nvPr/>
        </p:nvSpPr>
        <p:spPr>
          <a:xfrm>
            <a:off x="14550561" y="1200071"/>
            <a:ext cx="464062" cy="471782"/>
          </a:xfrm>
          <a:custGeom>
            <a:avLst/>
            <a:gdLst/>
            <a:ahLst/>
            <a:cxnLst/>
            <a:rect l="l" t="t" r="r" b="b"/>
            <a:pathLst>
              <a:path w="464062" h="471782">
                <a:moveTo>
                  <a:pt x="0" y="0"/>
                </a:moveTo>
                <a:lnTo>
                  <a:pt x="464061" y="0"/>
                </a:lnTo>
                <a:lnTo>
                  <a:pt x="464061" y="471781"/>
                </a:lnTo>
                <a:lnTo>
                  <a:pt x="0" y="471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44" name="Group 44"/>
          <p:cNvGrpSpPr/>
          <p:nvPr/>
        </p:nvGrpSpPr>
        <p:grpSpPr>
          <a:xfrm>
            <a:off x="17374131" y="5789411"/>
            <a:ext cx="208070" cy="208070"/>
            <a:chOff x="0" y="0"/>
            <a:chExt cx="6350000" cy="6350000"/>
          </a:xfrm>
        </p:grpSpPr>
        <p:sp>
          <p:nvSpPr>
            <p:cNvPr id="45" name="Freeform 4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AB5DB"/>
            </a:solidFill>
          </p:spPr>
        </p:sp>
      </p:grpSp>
      <p:sp>
        <p:nvSpPr>
          <p:cNvPr id="46" name="Freeform 46"/>
          <p:cNvSpPr/>
          <p:nvPr/>
        </p:nvSpPr>
        <p:spPr>
          <a:xfrm>
            <a:off x="14599094" y="8855697"/>
            <a:ext cx="548192" cy="491379"/>
          </a:xfrm>
          <a:custGeom>
            <a:avLst/>
            <a:gdLst/>
            <a:ahLst/>
            <a:cxnLst/>
            <a:rect l="l" t="t" r="r" b="b"/>
            <a:pathLst>
              <a:path w="548192" h="491379">
                <a:moveTo>
                  <a:pt x="0" y="0"/>
                </a:moveTo>
                <a:lnTo>
                  <a:pt x="548192" y="0"/>
                </a:lnTo>
                <a:lnTo>
                  <a:pt x="548192" y="491379"/>
                </a:lnTo>
                <a:lnTo>
                  <a:pt x="0" y="4913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9" name="Freeform 49"/>
          <p:cNvSpPr/>
          <p:nvPr/>
        </p:nvSpPr>
        <p:spPr>
          <a:xfrm rot="4678159">
            <a:off x="12300893" y="9540298"/>
            <a:ext cx="433499" cy="411430"/>
          </a:xfrm>
          <a:custGeom>
            <a:avLst/>
            <a:gdLst/>
            <a:ahLst/>
            <a:cxnLst/>
            <a:rect l="l" t="t" r="r" b="b"/>
            <a:pathLst>
              <a:path w="433498" h="411429">
                <a:moveTo>
                  <a:pt x="0" y="0"/>
                </a:moveTo>
                <a:lnTo>
                  <a:pt x="433498" y="0"/>
                </a:lnTo>
                <a:lnTo>
                  <a:pt x="433498" y="411429"/>
                </a:lnTo>
                <a:lnTo>
                  <a:pt x="0" y="4114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50" name="Group 50"/>
          <p:cNvGrpSpPr/>
          <p:nvPr/>
        </p:nvGrpSpPr>
        <p:grpSpPr>
          <a:xfrm>
            <a:off x="12018875" y="362559"/>
            <a:ext cx="252394" cy="252393"/>
            <a:chOff x="0" y="0"/>
            <a:chExt cx="6350000" cy="6350000"/>
          </a:xfrm>
        </p:grpSpPr>
        <p:sp>
          <p:nvSpPr>
            <p:cNvPr id="51" name="Freeform 5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65C7E"/>
            </a:solidFill>
          </p:spPr>
        </p:sp>
      </p:grpSp>
      <p:sp>
        <p:nvSpPr>
          <p:cNvPr id="2" name="Rectangle 1"/>
          <p:cNvSpPr/>
          <p:nvPr/>
        </p:nvSpPr>
        <p:spPr>
          <a:xfrm>
            <a:off x="900547" y="578578"/>
            <a:ext cx="16502160" cy="8510022"/>
          </a:xfrm>
          <a:prstGeom prst="rect">
            <a:avLst/>
          </a:prstGeom>
        </p:spPr>
        <p:txBody>
          <a:bodyPr wrap="square">
            <a:spAutoFit/>
          </a:bodyPr>
          <a:lstStyle/>
          <a:p>
            <a:pPr algn="ctr">
              <a:lnSpc>
                <a:spcPct val="130000"/>
              </a:lnSpc>
              <a:spcAft>
                <a:spcPts val="600"/>
              </a:spcAft>
            </a:pPr>
            <a:r>
              <a:rPr lang="vi-VN" sz="4000" b="1">
                <a:solidFill>
                  <a:srgbClr val="FF0000"/>
                </a:solidFill>
                <a:latin typeface="Times New Roman" pitchFamily="18" charset="0"/>
                <a:cs typeface="Times New Roman" pitchFamily="18" charset="0"/>
              </a:rPr>
              <a:t>Tổ chức giờ ăn</a:t>
            </a:r>
            <a:r>
              <a:rPr lang="en-US" sz="4000" b="1">
                <a:solidFill>
                  <a:srgbClr val="FF0000"/>
                </a:solidFill>
                <a:latin typeface="Times New Roman" pitchFamily="18" charset="0"/>
                <a:cs typeface="Times New Roman" pitchFamily="18" charset="0"/>
              </a:rPr>
              <a:t> (TT)</a:t>
            </a:r>
            <a:endParaRPr lang="en-US" sz="4000">
              <a:cs typeface="Times New Roman" pitchFamily="18" charset="0"/>
            </a:endParaRPr>
          </a:p>
          <a:p>
            <a:pPr algn="just">
              <a:lnSpc>
                <a:spcPct val="150000"/>
              </a:lnSpc>
              <a:spcAft>
                <a:spcPts val="600"/>
              </a:spcAft>
            </a:pPr>
            <a:r>
              <a:rPr lang="en-US" sz="4000">
                <a:latin typeface="Tahoma" panose="020B0604030504040204" pitchFamily="34" charset="0"/>
                <a:ea typeface="Tahoma" panose="020B0604030504040204" pitchFamily="34" charset="0"/>
                <a:cs typeface="Tahoma" panose="020B0604030504040204" pitchFamily="34" charset="0"/>
              </a:rPr>
              <a:t>- </a:t>
            </a:r>
            <a:r>
              <a:rPr lang="vi-VN" sz="4000">
                <a:latin typeface="Tahoma" panose="020B0604030504040204" pitchFamily="34" charset="0"/>
                <a:ea typeface="Tahoma" panose="020B0604030504040204" pitchFamily="34" charset="0"/>
                <a:cs typeface="Tahoma" panose="020B0604030504040204" pitchFamily="34" charset="0"/>
              </a:rPr>
              <a:t>Tổ chức giờ ăn theo qui định, không để trẻ ngồi chờ</a:t>
            </a:r>
            <a:r>
              <a:rPr lang="en-US" sz="4000">
                <a:latin typeface="Tahoma" panose="020B0604030504040204" pitchFamily="34" charset="0"/>
                <a:ea typeface="Tahoma" panose="020B0604030504040204" pitchFamily="34" charset="0"/>
                <a:cs typeface="Tahoma" panose="020B0604030504040204" pitchFamily="34" charset="0"/>
              </a:rPr>
              <a:t>. </a:t>
            </a:r>
            <a:r>
              <a:rPr lang="vi-VN" sz="4000">
                <a:latin typeface="Tahoma" panose="020B0604030504040204" pitchFamily="34" charset="0"/>
                <a:ea typeface="Tahoma" panose="020B0604030504040204" pitchFamily="34" charset="0"/>
                <a:cs typeface="Tahoma" panose="020B0604030504040204" pitchFamily="34" charset="0"/>
              </a:rPr>
              <a:t>Cần cân đối Khẩu phần dinh dưỡng để đảm bảo đủ Kcalo cho trẻ trong ngày, phù hợp với lứa tuổi về chất lượng và số lượng trẻ; cần quan tâm thực hiện cách chế biến món ăn đúng theo lứa tuổi trẻ. </a:t>
            </a:r>
            <a:endParaRPr lang="en-US" sz="400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US" sz="4000">
                <a:latin typeface="Tahoma" panose="020B0604030504040204" pitchFamily="34" charset="0"/>
                <a:ea typeface="Tahoma" panose="020B0604030504040204" pitchFamily="34" charset="0"/>
                <a:cs typeface="Tahoma" panose="020B0604030504040204" pitchFamily="34" charset="0"/>
              </a:rPr>
              <a:t>- CBQL c</a:t>
            </a:r>
            <a:r>
              <a:rPr lang="vi-VN" sz="4000">
                <a:latin typeface="Tahoma" panose="020B0604030504040204" pitchFamily="34" charset="0"/>
                <a:ea typeface="Tahoma" panose="020B0604030504040204" pitchFamily="34" charset="0"/>
                <a:cs typeface="Tahoma" panose="020B0604030504040204" pitchFamily="34" charset="0"/>
              </a:rPr>
              <a:t>ác cơ sở GDMN đẩy mạnh việc dự giờ thăm lớp vào các giờ ăn để kịp thời ghi nhận và điều chỉnh thực đơn cho phù hợp trẻ</a:t>
            </a:r>
            <a:r>
              <a:rPr lang="en-US" sz="4000">
                <a:latin typeface="Tahoma" panose="020B0604030504040204" pitchFamily="34" charset="0"/>
                <a:ea typeface="Tahoma" panose="020B0604030504040204" pitchFamily="34" charset="0"/>
                <a:cs typeface="Tahoma" panose="020B0604030504040204" pitchFamily="34" charset="0"/>
              </a:rPr>
              <a:t>, điều kiện thời tiết</a:t>
            </a:r>
            <a:r>
              <a:rPr lang="vi-VN" sz="4000">
                <a:latin typeface="Tahoma" panose="020B0604030504040204" pitchFamily="34" charset="0"/>
                <a:ea typeface="Tahoma" panose="020B0604030504040204" pitchFamily="34" charset="0"/>
                <a:cs typeface="Tahoma" panose="020B0604030504040204" pitchFamily="34" charset="0"/>
              </a:rPr>
              <a:t>.</a:t>
            </a:r>
            <a:endParaRPr lang="en-US" sz="4000">
              <a:latin typeface="Tahoma" panose="020B0604030504040204" pitchFamily="34" charset="0"/>
              <a:ea typeface="Tahoma" panose="020B0604030504040204" pitchFamily="34" charset="0"/>
              <a:cs typeface="Tahoma" panose="020B0604030504040204" pitchFamily="34" charset="0"/>
            </a:endParaRPr>
          </a:p>
          <a:p>
            <a:pPr algn="just">
              <a:lnSpc>
                <a:spcPct val="150000"/>
              </a:lnSpc>
              <a:spcAft>
                <a:spcPts val="600"/>
              </a:spcAft>
            </a:pPr>
            <a:r>
              <a:rPr lang="en-US" sz="4000">
                <a:latin typeface="Tahoma" panose="020B0604030504040204" pitchFamily="34" charset="0"/>
                <a:ea typeface="Tahoma" panose="020B0604030504040204" pitchFamily="34" charset="0"/>
                <a:cs typeface="Tahoma" panose="020B0604030504040204" pitchFamily="34" charset="0"/>
              </a:rPr>
              <a:t>- </a:t>
            </a:r>
            <a:r>
              <a:rPr lang="vi-VN" sz="4000">
                <a:latin typeface="Tahoma" panose="020B0604030504040204" pitchFamily="34" charset="0"/>
                <a:ea typeface="Tahoma" panose="020B0604030504040204" pitchFamily="34" charset="0"/>
                <a:cs typeface="Tahoma" panose="020B0604030504040204" pitchFamily="34" charset="0"/>
              </a:rPr>
              <a:t>Cần tách phần ăn sáng, ăn trưa-xế trên sổ thu thanh toán nhỏ.</a:t>
            </a:r>
            <a:endParaRPr lang="en-US" sz="4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654096"/>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2">
            <a:extLst>
              <a:ext uri="{FF2B5EF4-FFF2-40B4-BE49-F238E27FC236}">
                <a16:creationId xmlns:a16="http://schemas.microsoft.com/office/drawing/2014/main" id="{2468787A-3A8A-1598-C7D8-3AD35086C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16"/>
          <a:stretch>
            <a:fillRect/>
          </a:stretch>
        </p:blipFill>
        <p:spPr bwMode="auto">
          <a:xfrm>
            <a:off x="2475309" y="1790700"/>
            <a:ext cx="13261181" cy="76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a:extLst>
              <a:ext uri="{FF2B5EF4-FFF2-40B4-BE49-F238E27FC236}">
                <a16:creationId xmlns:a16="http://schemas.microsoft.com/office/drawing/2014/main" id="{6A00C2BE-6DBA-A182-D0BB-F85839B88E02}"/>
              </a:ext>
            </a:extLst>
          </p:cNvPr>
          <p:cNvSpPr>
            <a:spLocks noChangeArrowheads="1"/>
          </p:cNvSpPr>
          <p:nvPr/>
        </p:nvSpPr>
        <p:spPr bwMode="auto">
          <a:xfrm>
            <a:off x="1066800" y="1600200"/>
            <a:ext cx="160782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defTabSz="914400">
              <a:lnSpc>
                <a:spcPct val="114000"/>
              </a:lnSpc>
              <a:defRPr/>
            </a:pPr>
            <a:r>
              <a:rPr lang="en-US" sz="6600" b="1" dirty="0">
                <a:solidFill>
                  <a:srgbClr val="FF0000"/>
                </a:solidFill>
                <a:latin typeface="Arial" pitchFamily="34" charset="0"/>
                <a:cs typeface="Arial" pitchFamily="34" charset="0"/>
              </a:rPr>
              <a:t>III. CHĂM SÓC SỨC </a:t>
            </a:r>
            <a:r>
              <a:rPr lang="en-US" sz="6600" b="1">
                <a:solidFill>
                  <a:srgbClr val="FF0000"/>
                </a:solidFill>
                <a:latin typeface="Arial" pitchFamily="34" charset="0"/>
                <a:cs typeface="Arial" pitchFamily="34" charset="0"/>
              </a:rPr>
              <a:t>KHỎE CHO </a:t>
            </a:r>
            <a:r>
              <a:rPr lang="en-US" sz="6600" b="1" dirty="0">
                <a:solidFill>
                  <a:srgbClr val="FF0000"/>
                </a:solidFill>
                <a:latin typeface="Arial" pitchFamily="34" charset="0"/>
                <a:cs typeface="Arial" pitchFamily="34" charset="0"/>
              </a:rPr>
              <a:t>TRẺ </a:t>
            </a:r>
          </a:p>
          <a:p>
            <a:pPr lvl="0" algn="ctr" defTabSz="914400">
              <a:lnSpc>
                <a:spcPct val="114000"/>
              </a:lnSpc>
              <a:defRPr/>
            </a:pPr>
            <a:r>
              <a:rPr lang="en-US" sz="6600" b="1" dirty="0">
                <a:solidFill>
                  <a:srgbClr val="FF0000"/>
                </a:solidFill>
                <a:latin typeface="Arial" pitchFamily="34" charset="0"/>
                <a:cs typeface="Arial" pitchFamily="34" charset="0"/>
              </a:rPr>
              <a:t>TRONG TRƯỜNG MẦM NON</a:t>
            </a:r>
          </a:p>
          <a:p>
            <a:pPr algn="ctr" eaLnBrk="1" hangingPunct="1"/>
            <a:r>
              <a:rPr lang="en-US" altLang="en-US" sz="7200" b="1" dirty="0">
                <a:solidFill>
                  <a:schemeClr val="tx2"/>
                </a:solidFill>
              </a:rPr>
              <a:t>   </a:t>
            </a:r>
          </a:p>
        </p:txBody>
      </p:sp>
    </p:spTree>
    <p:extLst>
      <p:ext uri="{BB962C8B-B14F-4D97-AF65-F5344CB8AC3E}">
        <p14:creationId xmlns:p14="http://schemas.microsoft.com/office/powerpoint/2010/main" val="2915476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DAE6DC-4304-143E-4EAE-59D90E3883C4}"/>
              </a:ext>
            </a:extLst>
          </p:cNvPr>
          <p:cNvSpPr txBox="1"/>
          <p:nvPr/>
        </p:nvSpPr>
        <p:spPr>
          <a:xfrm>
            <a:off x="1179443" y="592518"/>
            <a:ext cx="16002000" cy="1021770"/>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ctr" defTabSz="914400">
              <a:lnSpc>
                <a:spcPts val="7280"/>
              </a:lnSpc>
              <a:defRPr/>
            </a:pPr>
            <a:r>
              <a:rPr lang="en-US" sz="4000" b="1" dirty="0">
                <a:solidFill>
                  <a:srgbClr val="FF0000"/>
                </a:solidFill>
                <a:cs typeface="Arial" pitchFamily="34" charset="0"/>
              </a:rPr>
              <a:t>1. </a:t>
            </a:r>
            <a:r>
              <a:rPr lang="en-US" sz="4000" b="1" dirty="0" err="1">
                <a:solidFill>
                  <a:srgbClr val="FF0000"/>
                </a:solidFill>
                <a:cs typeface="Arial" pitchFamily="34" charset="0"/>
              </a:rPr>
              <a:t>Một</a:t>
            </a:r>
            <a:r>
              <a:rPr lang="en-US" sz="4000" b="1" dirty="0">
                <a:solidFill>
                  <a:srgbClr val="FF0000"/>
                </a:solidFill>
                <a:cs typeface="Arial" pitchFamily="34" charset="0"/>
              </a:rPr>
              <a:t> </a:t>
            </a:r>
            <a:r>
              <a:rPr lang="en-US" sz="4000" b="1" dirty="0" err="1">
                <a:solidFill>
                  <a:srgbClr val="FF0000"/>
                </a:solidFill>
                <a:cs typeface="Arial" pitchFamily="34" charset="0"/>
              </a:rPr>
              <a:t>số</a:t>
            </a:r>
            <a:r>
              <a:rPr lang="en-US" sz="4000" b="1" dirty="0">
                <a:solidFill>
                  <a:srgbClr val="FF0000"/>
                </a:solidFill>
                <a:cs typeface="Arial" pitchFamily="34" charset="0"/>
              </a:rPr>
              <a:t> </a:t>
            </a:r>
            <a:r>
              <a:rPr lang="en-US" sz="4000" b="1" dirty="0" err="1">
                <a:solidFill>
                  <a:srgbClr val="FF0000"/>
                </a:solidFill>
                <a:cs typeface="Arial" pitchFamily="34" charset="0"/>
              </a:rPr>
              <a:t>k</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ỹ</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năng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chăm</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sóc</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sức</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khỏe</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trẻ</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mầm</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non</a:t>
            </a:r>
            <a:endParaRPr lang="en-US" sz="4000" b="1" dirty="0">
              <a:solidFill>
                <a:srgbClr val="FF0000"/>
              </a:solidFill>
              <a:latin typeface="Calibri"/>
            </a:endParaRPr>
          </a:p>
        </p:txBody>
      </p:sp>
      <p:sp>
        <p:nvSpPr>
          <p:cNvPr id="2" name="TextBox 1">
            <a:extLst>
              <a:ext uri="{FF2B5EF4-FFF2-40B4-BE49-F238E27FC236}">
                <a16:creationId xmlns:a16="http://schemas.microsoft.com/office/drawing/2014/main" id="{9C7F0876-04AD-DE87-2979-CC02D475C52F}"/>
              </a:ext>
            </a:extLst>
          </p:cNvPr>
          <p:cNvSpPr txBox="1"/>
          <p:nvPr/>
        </p:nvSpPr>
        <p:spPr>
          <a:xfrm>
            <a:off x="1282147" y="2007583"/>
            <a:ext cx="15922487" cy="2553891"/>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spcBef>
                <a:spcPts val="600"/>
              </a:spcBef>
              <a:spcAft>
                <a:spcPts val="600"/>
              </a:spcAft>
              <a:defRPr/>
            </a:pP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Biết</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được</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một</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số</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biểu</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hiện</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khi</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trẻ</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bị</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bệnh</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trông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nhợt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thân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nhiệt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của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trẻ</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nóng</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lạnh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mặt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đổ</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mồ</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phân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lỏng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nôn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nhiều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mệt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mỏi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không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muốn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ăn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không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vui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kỉnh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chướng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bụng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quấy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khóc</a:t>
            </a:r>
            <a:r>
              <a:rPr lang="en-US" sz="3600" dirty="0">
                <a:latin typeface="Tahoma" panose="020B0604030504040204" pitchFamily="34" charset="0"/>
                <a:ea typeface="Tahoma" panose="020B0604030504040204" pitchFamily="34" charset="0"/>
                <a:cs typeface="Tahoma" panose="020B0604030504040204" pitchFamily="34" charset="0"/>
              </a:rPr>
              <a:t>…</a:t>
            </a:r>
          </a:p>
        </p:txBody>
      </p:sp>
      <p:sp>
        <p:nvSpPr>
          <p:cNvPr id="3" name="TextBox 2">
            <a:extLst>
              <a:ext uri="{FF2B5EF4-FFF2-40B4-BE49-F238E27FC236}">
                <a16:creationId xmlns:a16="http://schemas.microsoft.com/office/drawing/2014/main" id="{61DB8FC8-5319-D69C-C9CE-860900D5C298}"/>
              </a:ext>
            </a:extLst>
          </p:cNvPr>
          <p:cNvSpPr txBox="1"/>
          <p:nvPr/>
        </p:nvSpPr>
        <p:spPr>
          <a:xfrm>
            <a:off x="1258956" y="4969029"/>
            <a:ext cx="15922487" cy="1328023"/>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spcBef>
                <a:spcPts val="600"/>
              </a:spcBef>
              <a:spcAft>
                <a:spcPts val="600"/>
              </a:spcAft>
              <a:defRPr/>
            </a:pP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Biết</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được</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một</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bệnh</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thông</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thường</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của</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trẻ</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và</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cách</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xử</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lý</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như</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sốt</a:t>
            </a:r>
            <a:r>
              <a:rPr lang="en-US" sz="3600" dirty="0">
                <a:latin typeface="Tahoma" panose="020B0604030504040204" pitchFamily="34" charset="0"/>
                <a:ea typeface="Tahoma" panose="020B0604030504040204" pitchFamily="34" charset="0"/>
                <a:cs typeface="Tahoma" panose="020B0604030504040204" pitchFamily="34" charset="0"/>
              </a:rPr>
              <a:t>, ho, </a:t>
            </a:r>
            <a:r>
              <a:rPr lang="en-US" sz="3600" dirty="0" err="1">
                <a:latin typeface="Tahoma" panose="020B0604030504040204" pitchFamily="34" charset="0"/>
                <a:ea typeface="Tahoma" panose="020B0604030504040204" pitchFamily="34" charset="0"/>
                <a:cs typeface="Tahoma" panose="020B0604030504040204" pitchFamily="34" charset="0"/>
              </a:rPr>
              <a:t>sổ</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mũi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tiêu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chảy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ứng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té</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hóc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sặc</a:t>
            </a:r>
            <a:r>
              <a:rPr lang="en-US" sz="3600" dirty="0">
                <a:latin typeface="Tahoma" panose="020B0604030504040204" pitchFamily="34" charset="0"/>
                <a:ea typeface="Tahoma" panose="020B0604030504040204" pitchFamily="34" charset="0"/>
                <a:cs typeface="Tahoma" panose="020B0604030504040204" pitchFamily="34" charset="0"/>
              </a:rPr>
              <a:t>…</a:t>
            </a:r>
          </a:p>
        </p:txBody>
      </p:sp>
      <p:sp>
        <p:nvSpPr>
          <p:cNvPr id="6" name="TextBox 5">
            <a:extLst>
              <a:ext uri="{FF2B5EF4-FFF2-40B4-BE49-F238E27FC236}">
                <a16:creationId xmlns:a16="http://schemas.microsoft.com/office/drawing/2014/main" id="{122BF942-6504-1CB9-9312-BFB2F7B6971B}"/>
              </a:ext>
            </a:extLst>
          </p:cNvPr>
          <p:cNvSpPr txBox="1"/>
          <p:nvPr/>
        </p:nvSpPr>
        <p:spPr>
          <a:xfrm>
            <a:off x="1182756" y="6653911"/>
            <a:ext cx="15922487" cy="2724150"/>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just" defTabSz="1371600" eaLnBrk="0" fontAlgn="base" hangingPunct="0">
              <a:spcBef>
                <a:spcPts val="600"/>
              </a:spcBef>
              <a:spcAft>
                <a:spcPts val="600"/>
              </a:spcAft>
              <a:defRPr/>
            </a:pP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Biết</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phát</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hiện</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truyền</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nhiễm</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và</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quy</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trình</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xử</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lý</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khi</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có</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có</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trẻ</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bị</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bệnh</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như</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prstClr val="black"/>
                </a:solidFill>
              </a:rPr>
              <a:t>Sốt</a:t>
            </a:r>
            <a:r>
              <a:rPr lang="en-US" sz="3600" dirty="0">
                <a:solidFill>
                  <a:prstClr val="black"/>
                </a:solidFill>
              </a:rPr>
              <a:t> </a:t>
            </a:r>
            <a:r>
              <a:rPr lang="en-US" sz="3600" dirty="0" err="1">
                <a:solidFill>
                  <a:prstClr val="black"/>
                </a:solidFill>
              </a:rPr>
              <a:t>xuất</a:t>
            </a:r>
            <a:r>
              <a:rPr lang="en-US" sz="3600" dirty="0">
                <a:solidFill>
                  <a:prstClr val="black"/>
                </a:solidFill>
              </a:rPr>
              <a:t> </a:t>
            </a:r>
            <a:r>
              <a:rPr lang="en-US" sz="3600" dirty="0" err="1">
                <a:solidFill>
                  <a:prstClr val="black"/>
                </a:solidFill>
              </a:rPr>
              <a:t>huyết</a:t>
            </a:r>
            <a:r>
              <a:rPr lang="en-US" sz="3600" dirty="0">
                <a:solidFill>
                  <a:prstClr val="black"/>
                </a:solidFill>
              </a:rPr>
              <a:t>, Tay-</a:t>
            </a:r>
            <a:r>
              <a:rPr lang="en-US" sz="3600" dirty="0" err="1">
                <a:solidFill>
                  <a:prstClr val="black"/>
                </a:solidFill>
              </a:rPr>
              <a:t>chân</a:t>
            </a:r>
            <a:r>
              <a:rPr lang="en-US" sz="3600" dirty="0">
                <a:solidFill>
                  <a:prstClr val="black"/>
                </a:solidFill>
              </a:rPr>
              <a:t>-</a:t>
            </a:r>
            <a:r>
              <a:rPr lang="en-US" sz="3600" dirty="0" err="1">
                <a:solidFill>
                  <a:prstClr val="black"/>
                </a:solidFill>
              </a:rPr>
              <a:t>miệng</a:t>
            </a:r>
            <a:r>
              <a:rPr lang="en-US" sz="3600" dirty="0">
                <a:solidFill>
                  <a:prstClr val="black"/>
                </a:solidFill>
              </a:rPr>
              <a:t>, </a:t>
            </a:r>
            <a:r>
              <a:rPr lang="en-US" sz="3600" dirty="0" err="1">
                <a:solidFill>
                  <a:prstClr val="black"/>
                </a:solidFill>
              </a:rPr>
              <a:t>Cúm</a:t>
            </a:r>
            <a:r>
              <a:rPr lang="en-US" sz="3600" dirty="0">
                <a:solidFill>
                  <a:prstClr val="black"/>
                </a:solidFill>
              </a:rPr>
              <a:t>, </a:t>
            </a:r>
            <a:r>
              <a:rPr lang="en-US" sz="3600" dirty="0" err="1">
                <a:solidFill>
                  <a:prstClr val="black"/>
                </a:solidFill>
              </a:rPr>
              <a:t>Sởi</a:t>
            </a:r>
            <a:r>
              <a:rPr lang="en-US" sz="3600" dirty="0">
                <a:solidFill>
                  <a:prstClr val="black"/>
                </a:solidFill>
              </a:rPr>
              <a:t>, Quai </a:t>
            </a:r>
            <a:r>
              <a:rPr lang="en-US" sz="3600" dirty="0" err="1">
                <a:solidFill>
                  <a:prstClr val="black"/>
                </a:solidFill>
              </a:rPr>
              <a:t>bị</a:t>
            </a:r>
            <a:r>
              <a:rPr lang="en-US" sz="3600" dirty="0">
                <a:solidFill>
                  <a:prstClr val="black"/>
                </a:solidFill>
              </a:rPr>
              <a:t>, </a:t>
            </a:r>
            <a:r>
              <a:rPr lang="en-US" sz="3600" dirty="0" err="1">
                <a:solidFill>
                  <a:prstClr val="black"/>
                </a:solidFill>
              </a:rPr>
              <a:t>Thủy</a:t>
            </a:r>
            <a:r>
              <a:rPr lang="en-US" sz="3600" dirty="0">
                <a:solidFill>
                  <a:prstClr val="black"/>
                </a:solidFill>
              </a:rPr>
              <a:t> </a:t>
            </a:r>
            <a:r>
              <a:rPr lang="en-US" sz="3600" dirty="0" err="1">
                <a:solidFill>
                  <a:prstClr val="black"/>
                </a:solidFill>
              </a:rPr>
              <a:t>đậu</a:t>
            </a:r>
            <a:r>
              <a:rPr lang="en-US" sz="3600" dirty="0">
                <a:solidFill>
                  <a:prstClr val="black"/>
                </a:solidFill>
              </a:rPr>
              <a:t>, </a:t>
            </a:r>
            <a:r>
              <a:rPr lang="en-US" sz="3600" dirty="0" err="1">
                <a:solidFill>
                  <a:prstClr val="black"/>
                </a:solidFill>
              </a:rPr>
              <a:t>Đau</a:t>
            </a:r>
            <a:r>
              <a:rPr lang="en-US" sz="3600" dirty="0">
                <a:solidFill>
                  <a:prstClr val="black"/>
                </a:solidFill>
              </a:rPr>
              <a:t> </a:t>
            </a:r>
            <a:r>
              <a:rPr lang="en-US" sz="3600" dirty="0" err="1">
                <a:solidFill>
                  <a:prstClr val="black"/>
                </a:solidFill>
              </a:rPr>
              <a:t>mắt</a:t>
            </a:r>
            <a:r>
              <a:rPr lang="en-US" sz="3600" dirty="0">
                <a:solidFill>
                  <a:prstClr val="black"/>
                </a:solidFill>
              </a:rPr>
              <a:t>, Covid-19…</a:t>
            </a:r>
          </a:p>
          <a:p>
            <a:pPr lvl="0" indent="0" algn="just" defTabSz="1371600" eaLnBrk="0" fontAlgn="base" hangingPunct="0">
              <a:spcBef>
                <a:spcPts val="600"/>
              </a:spcBef>
              <a:spcAft>
                <a:spcPts val="600"/>
              </a:spcAft>
              <a:defRPr/>
            </a:pPr>
            <a:endPar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39596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3" grpId="0" animBg="1"/>
      <p:bldP spid="3" grpId="1" animBg="1"/>
      <p:bldP spid="6" grpId="0" animBg="1"/>
      <p:bldP spid="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DAE23-E855-9C2F-E7E8-13A4B885C80B}"/>
              </a:ext>
            </a:extLst>
          </p:cNvPr>
          <p:cNvSpPr txBox="1"/>
          <p:nvPr/>
        </p:nvSpPr>
        <p:spPr>
          <a:xfrm>
            <a:off x="838200" y="4973912"/>
            <a:ext cx="16383000" cy="4869418"/>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r>
              <a:rPr lang="en-US" sz="4000" dirty="0">
                <a:latin typeface="Tahoma" panose="020B0604030504040204" pitchFamily="34" charset="0"/>
                <a:ea typeface="Tahoma" panose="020B0604030504040204" pitchFamily="34" charset="0"/>
                <a:cs typeface="Tahoma" panose="020B0604030504040204" pitchFamily="34" charset="0"/>
              </a:rPr>
              <a:t>- Khi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bị</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sốt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hoặc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nghi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ngờ</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truyền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nhiễm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báo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ngay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người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quản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lý</a:t>
            </a:r>
            <a:r>
              <a:rPr lang="en-US" sz="4000" dirty="0">
                <a:latin typeface="Tahoma" panose="020B0604030504040204" pitchFamily="34" charset="0"/>
                <a:ea typeface="Tahoma" panose="020B0604030504040204" pitchFamily="34" charset="0"/>
                <a:cs typeface="Tahoma" panose="020B0604030504040204" pitchFamily="34" charset="0"/>
              </a:rPr>
              <a:t>/</a:t>
            </a:r>
            <a:r>
              <a:rPr lang="en-US" sz="4000" dirty="0" err="1">
                <a:latin typeface="Tahoma" panose="020B0604030504040204" pitchFamily="34" charset="0"/>
                <a:ea typeface="Tahoma" panose="020B0604030504040204" pitchFamily="34" charset="0"/>
                <a:cs typeface="Tahoma" panose="020B0604030504040204" pitchFamily="34" charset="0"/>
              </a:rPr>
              <a:t>nhân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viên</a:t>
            </a:r>
            <a:r>
              <a:rPr lang="en-US" sz="4000" dirty="0">
                <a:latin typeface="Tahoma" panose="020B0604030504040204" pitchFamily="34" charset="0"/>
                <a:ea typeface="Tahoma" panose="020B0604030504040204" pitchFamily="34" charset="0"/>
                <a:cs typeface="Tahoma" panose="020B0604030504040204" pitchFamily="34" charset="0"/>
              </a:rPr>
              <a:t> y </a:t>
            </a:r>
            <a:r>
              <a:rPr lang="en-US" sz="4000" dirty="0" err="1">
                <a:latin typeface="Tahoma" panose="020B0604030504040204" pitchFamily="34" charset="0"/>
                <a:ea typeface="Tahoma" panose="020B0604030504040204" pitchFamily="34" charset="0"/>
                <a:cs typeface="Tahoma" panose="020B0604030504040204" pitchFamily="34" charset="0"/>
              </a:rPr>
              <a:t>tế</a:t>
            </a:r>
            <a:r>
              <a:rPr lang="en-US" sz="4000" dirty="0">
                <a:latin typeface="Tahoma" panose="020B0604030504040204" pitchFamily="34" charset="0"/>
                <a:ea typeface="Tahoma" panose="020B0604030504040204" pitchFamily="34" charset="0"/>
                <a:cs typeface="Tahoma" panose="020B0604030504040204" pitchFamily="34" charset="0"/>
              </a:rPr>
              <a:t>, cha </a:t>
            </a:r>
            <a:r>
              <a:rPr lang="en-US" sz="4000" dirty="0" err="1">
                <a:latin typeface="Tahoma" panose="020B0604030504040204" pitchFamily="34" charset="0"/>
                <a:ea typeface="Tahoma" panose="020B0604030504040204" pitchFamily="34" charset="0"/>
                <a:cs typeface="Tahoma" panose="020B0604030504040204" pitchFamily="34" charset="0"/>
              </a:rPr>
              <a:t>mẹ</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khám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a:t>
            </a:r>
          </a:p>
          <a:p>
            <a:pPr algn="just"/>
            <a:r>
              <a:rPr lang="en-US" sz="4000" dirty="0">
                <a:latin typeface="Tahoma" panose="020B0604030504040204" pitchFamily="34" charset="0"/>
                <a:ea typeface="Tahoma" panose="020B0604030504040204" pitchFamily="34" charset="0"/>
                <a:cs typeface="Tahoma" panose="020B0604030504040204" pitchFamily="34" charset="0"/>
              </a:rPr>
              <a:t>- Khi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được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chẩn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đoán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truyền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nhiễm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nghỉ</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học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thời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gian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nghỉ</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học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tùy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theo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a:t>
            </a:r>
          </a:p>
          <a:p>
            <a:pPr algn="just"/>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Không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chỉ</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mà</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cả</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gia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đình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phải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tuân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thủ</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quy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định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về</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phòng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chống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dịch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a:t>
            </a:r>
            <a:endParaRPr lang="en-US" sz="4000" dirty="0"/>
          </a:p>
        </p:txBody>
      </p:sp>
      <p:sp>
        <p:nvSpPr>
          <p:cNvPr id="7" name="Title 1">
            <a:extLst>
              <a:ext uri="{FF2B5EF4-FFF2-40B4-BE49-F238E27FC236}">
                <a16:creationId xmlns:a16="http://schemas.microsoft.com/office/drawing/2014/main" id="{229AEAF9-EA25-C210-E39F-6ED975DEF70C}"/>
              </a:ext>
            </a:extLst>
          </p:cNvPr>
          <p:cNvSpPr txBox="1">
            <a:spLocks/>
          </p:cNvSpPr>
          <p:nvPr/>
        </p:nvSpPr>
        <p:spPr>
          <a:xfrm>
            <a:off x="838200" y="3817660"/>
            <a:ext cx="16383000" cy="1181100"/>
          </a:xfrm>
          <a:prstGeom prst="rect">
            <a:avLst/>
          </a:prstGeom>
        </p:spPr>
        <p:txBody>
          <a:bodyPr vert="horz" lIns="182880" tIns="91440" rIns="182880" bIns="91440" rtlCol="0" anchor="ctr">
            <a:normAutofit/>
          </a:bodyPr>
          <a:lstStyle>
            <a:lvl1pPr algn="ctr" defTabSz="1828800" rtl="0" eaLnBrk="1" latinLnBrk="0" hangingPunct="1">
              <a:spcBef>
                <a:spcPct val="0"/>
              </a:spcBef>
              <a:buNone/>
              <a:defRPr sz="8000" b="1" kern="1200">
                <a:solidFill>
                  <a:srgbClr val="00B050"/>
                </a:solidFill>
                <a:latin typeface="+mj-lt"/>
                <a:ea typeface="+mj-ea"/>
                <a:cs typeface="+mj-cs"/>
              </a:defRPr>
            </a:lvl1pPr>
          </a:lstStyle>
          <a:p>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Những</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việc</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cần</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làm</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để</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hạn</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chế</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nguồn</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lây</a:t>
            </a:r>
            <a:endPar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931DD750-ADDD-A1D8-373A-FF75AC853E8B}"/>
              </a:ext>
            </a:extLst>
          </p:cNvPr>
          <p:cNvSpPr txBox="1"/>
          <p:nvPr/>
        </p:nvSpPr>
        <p:spPr>
          <a:xfrm>
            <a:off x="838200" y="1633391"/>
            <a:ext cx="16383000" cy="2145268"/>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r>
              <a:rPr lang="en-US" sz="4000" dirty="0" err="1">
                <a:latin typeface="Tahoma" panose="020B0604030504040204" pitchFamily="34" charset="0"/>
                <a:ea typeface="Tahoma" panose="020B0604030504040204" pitchFamily="34" charset="0"/>
                <a:cs typeface="Tahoma" panose="020B0604030504040204" pitchFamily="34" charset="0"/>
              </a:rPr>
              <a:t>Thường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xuyên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quan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sát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vào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thời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điểm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nhất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định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trong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ngày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nếu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phát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triệu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chứng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nghi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ngờ</a:t>
            </a:r>
            <a:r>
              <a:rPr lang="en-US" sz="4000" dirty="0">
                <a:latin typeface="Tahoma" panose="020B0604030504040204" pitchFamily="34" charset="0"/>
                <a:ea typeface="Tahoma" panose="020B0604030504040204" pitchFamily="34" charset="0"/>
                <a:cs typeface="Tahoma" panose="020B0604030504040204" pitchFamily="34" charset="0"/>
              </a:rPr>
              <a:t> =&gt; </a:t>
            </a:r>
            <a:r>
              <a:rPr lang="en-US" sz="4000" dirty="0" err="1">
                <a:latin typeface="Tahoma" panose="020B0604030504040204" pitchFamily="34" charset="0"/>
                <a:ea typeface="Tahoma" panose="020B0604030504040204" pitchFamily="34" charset="0"/>
                <a:cs typeface="Tahoma" panose="020B0604030504040204" pitchFamily="34" charset="0"/>
              </a:rPr>
              <a:t>thông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báo</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với</a:t>
            </a:r>
            <a:r>
              <a:rPr lang="en-US" sz="4000" dirty="0">
                <a:latin typeface="Tahoma" panose="020B0604030504040204" pitchFamily="34" charset="0"/>
                <a:ea typeface="Tahoma" panose="020B0604030504040204" pitchFamily="34" charset="0"/>
                <a:cs typeface="Tahoma" panose="020B0604030504040204" pitchFamily="34" charset="0"/>
              </a:rPr>
              <a:t> cha </a:t>
            </a:r>
            <a:r>
              <a:rPr lang="en-US" sz="4000" dirty="0" err="1">
                <a:latin typeface="Tahoma" panose="020B0604030504040204" pitchFamily="34" charset="0"/>
                <a:ea typeface="Tahoma" panose="020B0604030504040204" pitchFamily="34" charset="0"/>
                <a:cs typeface="Tahoma" panose="020B0604030504040204" pitchFamily="34" charset="0"/>
              </a:rPr>
              <a:t>mẹ</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để</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đưa</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sym typeface="Wingdings"/>
              </a:rPr>
              <a:t>trẻ</a:t>
            </a:r>
            <a:r>
              <a:rPr lang="en-US" sz="4000" dirty="0">
                <a:latin typeface="Tahoma" panose="020B0604030504040204" pitchFamily="34" charset="0"/>
                <a:ea typeface="Tahoma" panose="020B0604030504040204" pitchFamily="34" charset="0"/>
                <a:cs typeface="Tahoma" panose="020B0604030504040204" pitchFamily="34" charset="0"/>
                <a:sym typeface="Wingdings"/>
              </a:rPr>
              <a:t> </a:t>
            </a:r>
            <a:r>
              <a:rPr lang="en-US" sz="4000" dirty="0" err="1">
                <a:latin typeface="Tahoma" panose="020B0604030504040204" pitchFamily="34" charset="0"/>
                <a:ea typeface="Tahoma" panose="020B0604030504040204" pitchFamily="34" charset="0"/>
                <a:cs typeface="Tahoma" panose="020B0604030504040204" pitchFamily="34" charset="0"/>
                <a:sym typeface="Wingdings"/>
              </a:rPr>
              <a:t>đi</a:t>
            </a:r>
            <a:r>
              <a:rPr lang="en-US" sz="4000" dirty="0">
                <a:latin typeface="Tahoma" panose="020B0604030504040204" pitchFamily="34" charset="0"/>
                <a:ea typeface="Tahoma" panose="020B0604030504040204" pitchFamily="34" charset="0"/>
                <a:cs typeface="Tahoma" panose="020B0604030504040204" pitchFamily="34" charset="0"/>
                <a:sym typeface="Wingdings"/>
              </a:rPr>
              <a:t> </a:t>
            </a:r>
            <a:r>
              <a:rPr lang="en-US" sz="4000" dirty="0" err="1">
                <a:latin typeface="Tahoma" panose="020B0604030504040204" pitchFamily="34" charset="0"/>
                <a:ea typeface="Tahoma" panose="020B0604030504040204" pitchFamily="34" charset="0"/>
                <a:cs typeface="Tahoma" panose="020B0604030504040204" pitchFamily="34" charset="0"/>
                <a:sym typeface="Wingdings"/>
              </a:rPr>
              <a:t>khám</a:t>
            </a:r>
            <a:r>
              <a:rPr lang="en-US" sz="4000" dirty="0">
                <a:latin typeface="Tahoma" panose="020B0604030504040204" pitchFamily="34" charset="0"/>
                <a:ea typeface="Tahoma" panose="020B0604030504040204" pitchFamily="34" charset="0"/>
                <a:cs typeface="Tahoma" panose="020B0604030504040204" pitchFamily="34" charset="0"/>
                <a:sym typeface="Wingdings"/>
              </a:rPr>
              <a:t> </a:t>
            </a:r>
            <a:r>
              <a:rPr lang="en-US" sz="4000" dirty="0" err="1">
                <a:latin typeface="Tahoma" panose="020B0604030504040204" pitchFamily="34" charset="0"/>
                <a:ea typeface="Tahoma" panose="020B0604030504040204" pitchFamily="34" charset="0"/>
                <a:cs typeface="Tahoma" panose="020B0604030504040204" pitchFamily="34" charset="0"/>
                <a:sym typeface="Wingdings"/>
              </a:rPr>
              <a:t>bệnh</a:t>
            </a:r>
            <a:r>
              <a:rPr lang="en-US" sz="4000" dirty="0">
                <a:latin typeface="Tahoma" panose="020B0604030504040204" pitchFamily="34" charset="0"/>
                <a:ea typeface="Tahoma" panose="020B0604030504040204" pitchFamily="34" charset="0"/>
                <a:cs typeface="Tahoma" panose="020B0604030504040204" pitchFamily="34" charset="0"/>
                <a:sym typeface="Wingdings"/>
              </a:rPr>
              <a:t>.</a:t>
            </a:r>
          </a:p>
        </p:txBody>
      </p:sp>
      <p:sp>
        <p:nvSpPr>
          <p:cNvPr id="11" name="Title 1">
            <a:extLst>
              <a:ext uri="{FF2B5EF4-FFF2-40B4-BE49-F238E27FC236}">
                <a16:creationId xmlns:a16="http://schemas.microsoft.com/office/drawing/2014/main" id="{F89E3E63-9F21-249B-6244-3CE4537387A5}"/>
              </a:ext>
            </a:extLst>
          </p:cNvPr>
          <p:cNvSpPr txBox="1">
            <a:spLocks/>
          </p:cNvSpPr>
          <p:nvPr/>
        </p:nvSpPr>
        <p:spPr>
          <a:xfrm>
            <a:off x="1371600" y="452291"/>
            <a:ext cx="15849600" cy="1181100"/>
          </a:xfrm>
          <a:prstGeom prst="rect">
            <a:avLst/>
          </a:prstGeom>
        </p:spPr>
        <p:txBody>
          <a:bodyPr vert="horz" lIns="182880" tIns="91440" rIns="182880" bIns="91440" rtlCol="0" anchor="ctr">
            <a:normAutofit/>
          </a:bodyPr>
          <a:lstStyle>
            <a:lvl1pPr algn="ctr" defTabSz="1828800" rtl="0" eaLnBrk="1" latinLnBrk="0" hangingPunct="1">
              <a:spcBef>
                <a:spcPct val="0"/>
              </a:spcBef>
              <a:buNone/>
              <a:defRPr sz="8000" b="1" kern="1200">
                <a:solidFill>
                  <a:srgbClr val="00B050"/>
                </a:solidFill>
                <a:latin typeface="+mj-lt"/>
                <a:ea typeface="+mj-ea"/>
                <a:cs typeface="+mj-cs"/>
              </a:defRPr>
            </a:lvl1pPr>
          </a:lstStyle>
          <a:p>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Phát</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hiện</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sớm</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trẻ</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bệnh</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và</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cách</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xử</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lý</a:t>
            </a:r>
            <a:endPar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237253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1"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p:bldP spid="8" grpId="0" animBg="1"/>
      <p:bldP spid="8" grpId="1"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A37F8E-15E2-20FD-DB3E-FCE4C54705FD}"/>
              </a:ext>
            </a:extLst>
          </p:cNvPr>
          <p:cNvSpPr txBox="1"/>
          <p:nvPr/>
        </p:nvSpPr>
        <p:spPr>
          <a:xfrm>
            <a:off x="1333500" y="2019300"/>
            <a:ext cx="15621000" cy="7763828"/>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just" defTabSz="1371600" eaLnBrk="0" fontAlgn="base" hangingPunct="0">
              <a:spcBef>
                <a:spcPts val="600"/>
              </a:spcBef>
              <a:spcAft>
                <a:spcPts val="600"/>
              </a:spcAft>
              <a:defRPr/>
            </a:pPr>
            <a:r>
              <a:rPr lang="en-US" altLang="en-US" sz="4000" b="1" dirty="0">
                <a:solidFill>
                  <a:srgbClr val="00B0F0"/>
                </a:solidFill>
                <a:latin typeface="Tahoma" panose="020B0604030504040204" pitchFamily="34" charset="0"/>
                <a:cs typeface="Calibri" panose="020F0502020204030204" pitchFamily="34" charset="0"/>
              </a:rPr>
              <a:t>1.1. </a:t>
            </a:r>
            <a:r>
              <a:rPr lang="en-US" altLang="en-US" sz="4000" b="1" dirty="0" err="1">
                <a:solidFill>
                  <a:srgbClr val="00B0F0"/>
                </a:solidFill>
                <a:latin typeface="Tahoma" panose="020B0604030504040204" pitchFamily="34" charset="0"/>
                <a:cs typeface="Calibri" panose="020F0502020204030204" pitchFamily="34" charset="0"/>
              </a:rPr>
              <a:t>Xây</a:t>
            </a:r>
            <a:r>
              <a:rPr lang="en-US" altLang="en-US" sz="4000" b="1" dirty="0">
                <a:solidFill>
                  <a:srgbClr val="00B0F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dựng</a:t>
            </a:r>
            <a:r>
              <a:rPr lang="en-US" altLang="en-US" sz="4000" b="1" dirty="0">
                <a:solidFill>
                  <a:srgbClr val="00B0F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thực</a:t>
            </a:r>
            <a:r>
              <a:rPr lang="en-US" altLang="en-US" sz="4000" b="1" dirty="0">
                <a:solidFill>
                  <a:srgbClr val="00B0F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đơn</a:t>
            </a:r>
            <a:r>
              <a:rPr lang="en-US" altLang="en-US" sz="4000" b="1" dirty="0">
                <a:solidFill>
                  <a:srgbClr val="00B0F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khẩu</a:t>
            </a:r>
            <a:r>
              <a:rPr lang="en-US" altLang="en-US" sz="4000" b="1" dirty="0">
                <a:solidFill>
                  <a:srgbClr val="00B0F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phần</a:t>
            </a:r>
            <a:r>
              <a:rPr lang="en-US" altLang="en-US" sz="4000" b="1" dirty="0">
                <a:solidFill>
                  <a:srgbClr val="00B0F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dinh</a:t>
            </a:r>
            <a:r>
              <a:rPr lang="en-US" altLang="en-US" sz="4000" b="1" dirty="0">
                <a:solidFill>
                  <a:srgbClr val="00B0F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dưỡng</a:t>
            </a:r>
            <a:endParaRPr lang="en-US" altLang="en-US" sz="4000" b="1" dirty="0">
              <a:solidFill>
                <a:srgbClr val="00B0F0"/>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Xây</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dựng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đơn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phù</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hợp</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với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nhu</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cầu</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và</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chế</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độ</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ăn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của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từng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lứa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tuổi</a:t>
            </a:r>
            <a:r>
              <a:rPr lang="en-US" altLang="en-US" sz="40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spcBef>
                <a:spcPts val="600"/>
              </a:spcBef>
              <a:spcAft>
                <a:spcPts val="600"/>
              </a:spcAf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Xây</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dựng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đơn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theo</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từng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ngày</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tuần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tháng</a:t>
            </a:r>
            <a:r>
              <a:rPr lang="en-US" altLang="en-US" sz="40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spcBef>
                <a:spcPts val="600"/>
              </a:spcBef>
              <a:spcAft>
                <a:spcPts val="600"/>
              </a:spcAf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Xây</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dựng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đơn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cho</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nhiều</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ngày</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cần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thay</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đổi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món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ăn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ít</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nhất</a:t>
            </a:r>
            <a:r>
              <a:rPr lang="en-US" altLang="en-US" sz="4000" dirty="0">
                <a:solidFill>
                  <a:srgbClr val="203864"/>
                </a:solidFill>
                <a:latin typeface="Tahoma" panose="020B0604030504040204" pitchFamily="34" charset="0"/>
                <a:cs typeface="Calibri" panose="020F0502020204030204" pitchFamily="34" charset="0"/>
              </a:rPr>
              <a:t> 2-4 </a:t>
            </a:r>
            <a:r>
              <a:rPr lang="en-US" altLang="en-US" sz="4000" dirty="0" err="1">
                <a:solidFill>
                  <a:srgbClr val="203864"/>
                </a:solidFill>
                <a:latin typeface="Tahoma" panose="020B0604030504040204" pitchFamily="34" charset="0"/>
                <a:cs typeface="Calibri" panose="020F0502020204030204" pitchFamily="34" charset="0"/>
              </a:rPr>
              <a:t>tuần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không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lặp</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lại</a:t>
            </a:r>
            <a:r>
              <a:rPr lang="en-US" altLang="en-US" sz="4000">
                <a:solidFill>
                  <a:srgbClr val="203864"/>
                </a:solidFill>
                <a:latin typeface="Tahoma" panose="020B0604030504040204" pitchFamily="34" charset="0"/>
                <a:cs typeface="Calibri" panose="020F0502020204030204" pitchFamily="34" charset="0"/>
              </a:rPr>
              <a:t>). Không xây dựng thực đơn ngày trùng nhau giữa cô và trẻ.</a:t>
            </a:r>
            <a:endParaRPr lang="en-US" altLang="en-US" sz="40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spcBef>
                <a:spcPts val="600"/>
              </a:spcBef>
              <a:spcAft>
                <a:spcPts val="600"/>
              </a:spcAf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Đảm</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bảo</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vệ</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sinh</a:t>
            </a:r>
            <a:r>
              <a:rPr lang="en-US" altLang="en-US" sz="4000" dirty="0">
                <a:solidFill>
                  <a:srgbClr val="203864"/>
                </a:solidFill>
                <a:latin typeface="Tahoma" panose="020B0604030504040204" pitchFamily="34" charset="0"/>
                <a:cs typeface="Calibri" panose="020F0502020204030204" pitchFamily="34" charset="0"/>
              </a:rPr>
              <a:t> an </a:t>
            </a:r>
            <a:r>
              <a:rPr lang="en-US" altLang="en-US" sz="4000" dirty="0" err="1">
                <a:solidFill>
                  <a:srgbClr val="203864"/>
                </a:solidFill>
                <a:latin typeface="Tahoma" panose="020B0604030504040204" pitchFamily="34" charset="0"/>
                <a:cs typeface="Calibri" panose="020F0502020204030204" pitchFamily="34" charset="0"/>
              </a:rPr>
              <a:t>toàn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phẩm</a:t>
            </a:r>
            <a:r>
              <a:rPr lang="en-US" altLang="en-US" sz="40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spcBef>
                <a:spcPts val="600"/>
              </a:spcBef>
              <a:spcAft>
                <a:spcPts val="600"/>
              </a:spcAf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Hạn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chế</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sử</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dụng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đường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muối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phẩm</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đóng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gói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và</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chế</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biến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sẵn</a:t>
            </a:r>
            <a:r>
              <a:rPr lang="en-US" altLang="en-US" sz="4000" dirty="0">
                <a:solidFill>
                  <a:srgbClr val="203864"/>
                </a:solidFill>
                <a:latin typeface="Tahoma" panose="020B060403050404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EB9A8947-AF36-D19C-07D5-ED32C6247744}"/>
              </a:ext>
            </a:extLst>
          </p:cNvPr>
          <p:cNvSpPr txBox="1"/>
          <p:nvPr/>
        </p:nvSpPr>
        <p:spPr>
          <a:xfrm>
            <a:off x="1447800" y="800100"/>
            <a:ext cx="15544800" cy="783193"/>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742950" lvl="0" indent="-742950" algn="ctr" defTabSz="1371600" eaLnBrk="0" fontAlgn="base" hangingPunct="0">
              <a:spcBef>
                <a:spcPts val="600"/>
              </a:spcBef>
              <a:spcAft>
                <a:spcPts val="600"/>
              </a:spcAft>
              <a:buAutoNum type="arabicPeriod"/>
              <a:defRPr/>
            </a:pPr>
            <a:r>
              <a:rPr lang="en-US" altLang="en-US" sz="4000" b="1" dirty="0" err="1">
                <a:solidFill>
                  <a:srgbClr val="FF0000"/>
                </a:solidFill>
                <a:latin typeface="Tahoma" panose="020B0604030504040204" pitchFamily="34" charset="0"/>
                <a:cs typeface="Calibri" panose="020F0502020204030204" pitchFamily="34" charset="0"/>
              </a:rPr>
              <a:t>Một</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số</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lưu</a:t>
            </a:r>
            <a:r>
              <a:rPr lang="en-US" altLang="en-US" sz="4000" b="1" dirty="0">
                <a:solidFill>
                  <a:srgbClr val="FF0000"/>
                </a:solidFill>
                <a:latin typeface="Tahoma" panose="020B0604030504040204" pitchFamily="34" charset="0"/>
                <a:cs typeface="Calibri" panose="020F0502020204030204" pitchFamily="34" charset="0"/>
              </a:rPr>
              <a:t> ý </a:t>
            </a:r>
            <a:r>
              <a:rPr lang="en-US" altLang="en-US" sz="4000" b="1" dirty="0" err="1">
                <a:solidFill>
                  <a:srgbClr val="FF0000"/>
                </a:solidFill>
                <a:latin typeface="Tahoma" panose="020B0604030504040204" pitchFamily="34" charset="0"/>
                <a:cs typeface="Calibri" panose="020F0502020204030204" pitchFamily="34" charset="0"/>
              </a:rPr>
              <a:t>trong</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tổ</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chức</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bữa</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ăn</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cho</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trẻ</a:t>
            </a:r>
            <a:endParaRPr lang="en-US" altLang="en-US" sz="4000" b="1" dirty="0">
              <a:solidFill>
                <a:srgbClr val="FF0000"/>
              </a:solidFill>
              <a:latin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8527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2"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8DAE23-E855-9C2F-E7E8-13A4B885C80B}"/>
              </a:ext>
            </a:extLst>
          </p:cNvPr>
          <p:cNvSpPr txBox="1"/>
          <p:nvPr/>
        </p:nvSpPr>
        <p:spPr>
          <a:xfrm>
            <a:off x="1447800" y="1961069"/>
            <a:ext cx="15392400" cy="7124504"/>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altLang="en-US" sz="4000" dirty="0">
                <a:solidFill>
                  <a:srgbClr val="203864"/>
                </a:solidFill>
                <a:latin typeface="Tahoma" panose="020B0604030504040204" pitchFamily="34" charset="0"/>
                <a:cs typeface="Calibri" panose="020F0502020204030204" pitchFamily="34" charset="0"/>
              </a:rPr>
              <a:t>-</a:t>
            </a:r>
            <a:r>
              <a:rPr lang="vi-VN" altLang="en-US" sz="4000" dirty="0">
                <a:solidFill>
                  <a:srgbClr val="203864"/>
                </a:solidFill>
                <a:latin typeface="Tahoma" panose="020B0604030504040204" pitchFamily="34" charset="0"/>
                <a:cs typeface="Calibri" panose="020F050202020403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Tất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cả</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bề</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mặt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xung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quanh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người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đều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nguy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cơ</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nhiễm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tác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nhân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gây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 =&gt; </a:t>
            </a:r>
            <a:r>
              <a:rPr lang="en-US" sz="4000" dirty="0" err="1">
                <a:latin typeface="Tahoma" panose="020B0604030504040204" pitchFamily="34" charset="0"/>
                <a:ea typeface="Tahoma" panose="020B0604030504040204" pitchFamily="34" charset="0"/>
                <a:cs typeface="Tahoma" panose="020B0604030504040204" pitchFamily="34" charset="0"/>
              </a:rPr>
              <a:t>Cần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thực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hiện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vệ</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sinh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hàng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ngày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để</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loại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bỏ</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các</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mầm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nếu</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000" dirty="0">
                <a:latin typeface="Tahoma" panose="020B0604030504040204" pitchFamily="34" charset="0"/>
                <a:ea typeface="Tahoma" panose="020B0604030504040204" pitchFamily="34" charset="0"/>
                <a:cs typeface="Tahoma" panose="020B0604030504040204" pitchFamily="34" charset="0"/>
              </a:rPr>
              <a:t>- Khi </a:t>
            </a:r>
            <a:r>
              <a:rPr lang="en-US" sz="4000" dirty="0" err="1">
                <a:latin typeface="Tahoma" panose="020B0604030504040204" pitchFamily="34" charset="0"/>
                <a:ea typeface="Tahoma" panose="020B0604030504040204" pitchFamily="34" charset="0"/>
                <a:cs typeface="Tahoma" panose="020B0604030504040204" pitchFamily="34" charset="0"/>
              </a:rPr>
              <a:t>có</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trẻ</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phải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tăng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tần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suất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vệ</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sinh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khử</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khuẩn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để</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loại</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trừ</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mầm</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bệnh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Khử</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khuẩn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hàng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ngày</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tuần</a:t>
            </a:r>
            <a:r>
              <a:rPr lang="en-US" sz="4000" dirty="0">
                <a:latin typeface="Tahoma" panose="020B0604030504040204" pitchFamily="34" charset="0"/>
                <a:ea typeface="Tahoma" panose="020B0604030504040204" pitchFamily="34" charset="0"/>
                <a:cs typeface="Tahoma" panose="020B0604030504040204" pitchFamily="34" charset="0"/>
              </a:rPr>
              <a:t> dung </a:t>
            </a:r>
            <a:r>
              <a:rPr lang="en-US" sz="4000" dirty="0" err="1">
                <a:latin typeface="Tahoma" panose="020B0604030504040204" pitchFamily="34" charset="0"/>
                <a:ea typeface="Tahoma" panose="020B0604030504040204" pitchFamily="34" charset="0"/>
                <a:cs typeface="Tahoma" panose="020B0604030504040204" pitchFamily="34" charset="0"/>
              </a:rPr>
              <a:t>dịch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vệ</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sinh</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thông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thường</a:t>
            </a:r>
            <a:r>
              <a:rPr lang="en-US" sz="4000"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Khử</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khuẩn</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vật</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dụng</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đồ</a:t>
            </a:r>
            <a:r>
              <a:rPr lang="en-US" sz="4000" dirty="0">
                <a:latin typeface="Tahoma" panose="020B0604030504040204" pitchFamily="34" charset="0"/>
                <a:ea typeface="Tahoma" panose="020B0604030504040204" pitchFamily="34" charset="0"/>
                <a:cs typeface="Tahoma" panose="020B0604030504040204" pitchFamily="34" charset="0"/>
              </a:rPr>
              <a:t> </a:t>
            </a:r>
            <a:r>
              <a:rPr lang="en-US" sz="4000" dirty="0" err="1">
                <a:latin typeface="Tahoma" panose="020B0604030504040204" pitchFamily="34" charset="0"/>
                <a:ea typeface="Tahoma" panose="020B0604030504040204" pitchFamily="34" charset="0"/>
                <a:cs typeface="Tahoma" panose="020B0604030504040204" pitchFamily="34" charset="0"/>
              </a:rPr>
              <a:t>chơi</a:t>
            </a:r>
            <a:r>
              <a:rPr lang="en-US" sz="4000" dirty="0">
                <a:latin typeface="Tahoma" panose="020B0604030504040204" pitchFamily="34" charset="0"/>
                <a:ea typeface="Tahoma" panose="020B0604030504040204" pitchFamily="34" charset="0"/>
                <a:cs typeface="Tahoma" panose="020B0604030504040204" pitchFamily="34" charset="0"/>
              </a:rPr>
              <a:t>.</a:t>
            </a:r>
            <a:endParaRPr lang="en-US" sz="4000" dirty="0"/>
          </a:p>
        </p:txBody>
      </p:sp>
      <p:sp>
        <p:nvSpPr>
          <p:cNvPr id="6" name="Title 1">
            <a:extLst>
              <a:ext uri="{FF2B5EF4-FFF2-40B4-BE49-F238E27FC236}">
                <a16:creationId xmlns:a16="http://schemas.microsoft.com/office/drawing/2014/main" id="{F33266FF-5A82-D826-772A-A39842D4C92C}"/>
              </a:ext>
            </a:extLst>
          </p:cNvPr>
          <p:cNvSpPr txBox="1">
            <a:spLocks/>
          </p:cNvSpPr>
          <p:nvPr/>
        </p:nvSpPr>
        <p:spPr>
          <a:xfrm>
            <a:off x="1219200" y="647700"/>
            <a:ext cx="15849600" cy="1181100"/>
          </a:xfrm>
          <a:prstGeom prst="rect">
            <a:avLst/>
          </a:prstGeom>
        </p:spPr>
        <p:txBody>
          <a:bodyPr vert="horz" lIns="182880" tIns="91440" rIns="182880" bIns="91440" rtlCol="0" anchor="ctr">
            <a:normAutofit/>
          </a:bodyPr>
          <a:lstStyle>
            <a:lvl1pPr algn="ctr" defTabSz="1828800" rtl="0" eaLnBrk="1" latinLnBrk="0" hangingPunct="1">
              <a:spcBef>
                <a:spcPct val="0"/>
              </a:spcBef>
              <a:buNone/>
              <a:defRPr sz="8000" b="1" kern="1200">
                <a:solidFill>
                  <a:srgbClr val="00B050"/>
                </a:solidFill>
                <a:latin typeface="+mj-lt"/>
                <a:ea typeface="+mj-ea"/>
                <a:cs typeface="+mj-cs"/>
              </a:defRPr>
            </a:lvl1pPr>
          </a:lstStyle>
          <a:p>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Biện</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pháp</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phòng</a:t>
            </a:r>
            <a:r>
              <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dirty="0" err="1">
                <a:solidFill>
                  <a:srgbClr val="00B0F0"/>
                </a:solidFill>
                <a:latin typeface="Tahoma" panose="020B0604030504040204" pitchFamily="34" charset="0"/>
                <a:ea typeface="Tahoma" panose="020B0604030504040204" pitchFamily="34" charset="0"/>
                <a:cs typeface="Tahoma" panose="020B0604030504040204" pitchFamily="34" charset="0"/>
              </a:rPr>
              <a:t>bệnh</a:t>
            </a:r>
            <a:endParaRPr lang="en-US" sz="4000"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79532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002363-2747-CA0F-B5F2-46AEEF50BF46}"/>
              </a:ext>
            </a:extLst>
          </p:cNvPr>
          <p:cNvSpPr txBox="1"/>
          <p:nvPr/>
        </p:nvSpPr>
        <p:spPr>
          <a:xfrm>
            <a:off x="1143000" y="1562100"/>
            <a:ext cx="16002000" cy="8295604"/>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lvl="1" algn="just" defTabSz="1466850" fontAlgn="base">
              <a:lnSpc>
                <a:spcPct val="114000"/>
              </a:lnSpc>
              <a:spcBef>
                <a:spcPct val="0"/>
              </a:spcBef>
              <a:spcAft>
                <a:spcPts val="600"/>
              </a:spcAft>
              <a:buClr>
                <a:srgbClr val="D6D0B2"/>
              </a:buClr>
              <a:buSzPts val="1800"/>
              <a:defRPr/>
            </a:pPr>
            <a:r>
              <a:rPr lang="pt-BR" sz="3600" b="1" spc="-30" dirty="0">
                <a:solidFill>
                  <a:srgbClr val="00B0F0"/>
                </a:solidFill>
                <a:latin typeface="Tahoma" panose="020B0604030504040204" pitchFamily="34" charset="0"/>
                <a:ea typeface="Tahoma" panose="020B0604030504040204" pitchFamily="34" charset="0"/>
                <a:cs typeface="Tahoma" panose="020B0604030504040204" pitchFamily="34" charset="0"/>
                <a:sym typeface="Wingdings"/>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Các</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nguy</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cơ</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không</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an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toàn</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trong</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trường</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srgbClr val="00B0F0"/>
                </a:solidFill>
                <a:latin typeface="Tahoma" panose="020B0604030504040204" pitchFamily="34" charset="0"/>
                <a:ea typeface="Tahoma" panose="020B0604030504040204" pitchFamily="34" charset="0"/>
                <a:cs typeface="Tahoma" panose="020B0604030504040204" pitchFamily="34" charset="0"/>
              </a:rPr>
              <a:t>mầm</a:t>
            </a:r>
            <a:r>
              <a:rPr lang="en-US" sz="3600" b="1" dirty="0">
                <a:solidFill>
                  <a:srgbClr val="00B0F0"/>
                </a:solidFill>
                <a:latin typeface="Tahoma" panose="020B0604030504040204" pitchFamily="34" charset="0"/>
                <a:ea typeface="Tahoma" panose="020B0604030504040204" pitchFamily="34" charset="0"/>
                <a:cs typeface="Tahoma" panose="020B0604030504040204" pitchFamily="34" charset="0"/>
              </a:rPr>
              <a:t> non:</a:t>
            </a:r>
          </a:p>
          <a:p>
            <a:pPr marL="0" lvl="1" algn="just" defTabSz="1466850" fontAlgn="base">
              <a:lnSpc>
                <a:spcPct val="114000"/>
              </a:lnSpc>
              <a:spcBef>
                <a:spcPct val="0"/>
              </a:spcBef>
              <a:spcAft>
                <a:spcPts val="600"/>
              </a:spcAft>
              <a:buClr>
                <a:srgbClr val="D6D0B2"/>
              </a:buClr>
              <a:buSzPts val="1800"/>
              <a:defRPr/>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vật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dụng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sắc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nhọn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nóng</a:t>
            </a:r>
            <a:r>
              <a:rPr lang="en-US" sz="3600" dirty="0">
                <a:latin typeface="Tahoma" panose="020B0604030504040204" pitchFamily="34" charset="0"/>
                <a:ea typeface="Tahoma" panose="020B0604030504040204" pitchFamily="34" charset="0"/>
                <a:cs typeface="Tahoma" panose="020B0604030504040204" pitchFamily="34" charset="0"/>
              </a:rPr>
              <a:t>, ổ </a:t>
            </a:r>
            <a:r>
              <a:rPr lang="en-US" sz="3600" dirty="0" err="1">
                <a:latin typeface="Tahoma" panose="020B0604030504040204" pitchFamily="34" charset="0"/>
                <a:ea typeface="Tahoma" panose="020B0604030504040204" pitchFamily="34" charset="0"/>
                <a:cs typeface="Tahoma" panose="020B0604030504040204" pitchFamily="34" charset="0"/>
              </a:rPr>
              <a:t>điện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nhỏ</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lớn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hóa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thuốc</a:t>
            </a:r>
            <a:r>
              <a:rPr lang="en-US" sz="3600" dirty="0">
                <a:latin typeface="Tahoma" panose="020B0604030504040204" pitchFamily="34" charset="0"/>
                <a:ea typeface="Tahoma" panose="020B0604030504040204" pitchFamily="34" charset="0"/>
                <a:cs typeface="Tahoma" panose="020B0604030504040204" pitchFamily="34" charset="0"/>
              </a:rPr>
              <a:t>…)</a:t>
            </a:r>
          </a:p>
          <a:p>
            <a:pPr marL="0" lvl="1" algn="just" defTabSz="1466850" fontAlgn="base">
              <a:lnSpc>
                <a:spcPct val="114000"/>
              </a:lnSpc>
              <a:spcBef>
                <a:spcPct val="0"/>
              </a:spcBef>
              <a:spcAft>
                <a:spcPts val="600"/>
              </a:spcAft>
              <a:buClr>
                <a:srgbClr val="D6D0B2"/>
              </a:buClr>
              <a:buSzPts val="1800"/>
              <a:defRPr/>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thực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vật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sản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phẩm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chế</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biến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từ</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chúng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méo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côn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trùng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cây</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hoa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gai,  </a:t>
            </a:r>
            <a:r>
              <a:rPr lang="en-US" sz="3600" dirty="0" err="1">
                <a:latin typeface="Tahoma" panose="020B0604030504040204" pitchFamily="34" charset="0"/>
                <a:ea typeface="Tahoma" panose="020B0604030504040204" pitchFamily="34" charset="0"/>
                <a:cs typeface="Tahoma" panose="020B0604030504040204" pitchFamily="34" charset="0"/>
              </a:rPr>
              <a:t>thực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phẩm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hỏng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thiu</a:t>
            </a:r>
            <a:r>
              <a:rPr lang="en-US" sz="3600" dirty="0">
                <a:latin typeface="Tahoma" panose="020B0604030504040204" pitchFamily="34" charset="0"/>
                <a:ea typeface="Tahoma" panose="020B0604030504040204" pitchFamily="34" charset="0"/>
                <a:cs typeface="Tahoma" panose="020B0604030504040204" pitchFamily="34" charset="0"/>
              </a:rPr>
              <a:t>…)</a:t>
            </a:r>
          </a:p>
          <a:p>
            <a:pPr marL="0" lvl="1" algn="just" defTabSz="1466850" fontAlgn="base">
              <a:lnSpc>
                <a:spcPct val="114000"/>
              </a:lnSpc>
              <a:spcBef>
                <a:spcPct val="0"/>
              </a:spcBef>
              <a:spcAft>
                <a:spcPts val="600"/>
              </a:spcAft>
              <a:buClr>
                <a:srgbClr val="D6D0B2"/>
              </a:buClr>
              <a:buSzPts val="1800"/>
              <a:defRPr/>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địa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điểm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của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trẻ</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cầu</a:t>
            </a:r>
            <a:r>
              <a:rPr lang="en-US" sz="3600" dirty="0">
                <a:latin typeface="Tahoma" panose="020B0604030504040204" pitchFamily="34" charset="0"/>
                <a:ea typeface="Tahoma" panose="020B0604030504040204" pitchFamily="34" charset="0"/>
                <a:cs typeface="Tahoma" panose="020B0604030504040204" pitchFamily="34" charset="0"/>
              </a:rPr>
              <a:t> thang, thang </a:t>
            </a:r>
            <a:r>
              <a:rPr lang="en-US" sz="3600" dirty="0" err="1">
                <a:latin typeface="Tahoma" panose="020B0604030504040204" pitchFamily="34" charset="0"/>
                <a:ea typeface="Tahoma" panose="020B0604030504040204" pitchFamily="34" charset="0"/>
                <a:cs typeface="Tahoma" panose="020B0604030504040204" pitchFamily="34" charset="0"/>
              </a:rPr>
              <a:t>máy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lan</a:t>
            </a:r>
            <a:r>
              <a:rPr lang="en-US" sz="3600" dirty="0">
                <a:latin typeface="Tahoma" panose="020B0604030504040204" pitchFamily="34" charset="0"/>
                <a:ea typeface="Tahoma" panose="020B0604030504040204" pitchFamily="34" charset="0"/>
                <a:cs typeface="Tahoma" panose="020B0604030504040204" pitchFamily="34" charset="0"/>
              </a:rPr>
              <a:t> can, </a:t>
            </a:r>
            <a:r>
              <a:rPr lang="en-US" sz="3600" dirty="0" err="1">
                <a:latin typeface="Tahoma" panose="020B0604030504040204" pitchFamily="34" charset="0"/>
                <a:ea typeface="Tahoma" panose="020B0604030504040204" pitchFamily="34" charset="0"/>
                <a:cs typeface="Tahoma" panose="020B0604030504040204" pitchFamily="34" charset="0"/>
              </a:rPr>
              <a:t>cầu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trượt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xích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vực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công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xây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dựng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hồ</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ao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hồ</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sông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suối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dây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điện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móc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cửa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sắt</a:t>
            </a:r>
            <a:r>
              <a:rPr lang="en-US" sz="3600" dirty="0">
                <a:latin typeface="Tahoma" panose="020B0604030504040204" pitchFamily="34" charset="0"/>
                <a:ea typeface="Tahoma" panose="020B0604030504040204" pitchFamily="34" charset="0"/>
                <a:cs typeface="Tahoma" panose="020B0604030504040204" pitchFamily="34" charset="0"/>
              </a:rPr>
              <a:t>…)</a:t>
            </a:r>
          </a:p>
          <a:p>
            <a:pPr marL="0" lvl="1" algn="just" defTabSz="1466850" fontAlgn="base">
              <a:lnSpc>
                <a:spcPct val="114000"/>
              </a:lnSpc>
              <a:spcBef>
                <a:spcPct val="0"/>
              </a:spcBef>
              <a:spcAft>
                <a:spcPts val="600"/>
              </a:spcAft>
              <a:buClr>
                <a:srgbClr val="D6D0B2"/>
              </a:buClr>
              <a:buSzPts val="1800"/>
              <a:defRPr/>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của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trẻ</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leo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trèo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ném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đồ</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vật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đánh</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cắn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người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xâm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bạo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hành</a:t>
            </a:r>
            <a:r>
              <a:rPr lang="en-US" sz="3600" dirty="0">
                <a:latin typeface="Tahoma" panose="020B0604030504040204" pitchFamily="34" charset="0"/>
                <a:ea typeface="Tahoma" panose="020B0604030504040204" pitchFamily="34" charset="0"/>
                <a:cs typeface="Tahoma" panose="020B0604030504040204" pitchFamily="34" charset="0"/>
              </a:rPr>
              <a:t>)</a:t>
            </a:r>
          </a:p>
          <a:p>
            <a:pPr marL="0" lvl="1" algn="just" defTabSz="1466850" fontAlgn="base">
              <a:lnSpc>
                <a:spcPct val="114000"/>
              </a:lnSpc>
              <a:spcBef>
                <a:spcPct val="0"/>
              </a:spcBef>
              <a:spcAft>
                <a:spcPts val="600"/>
              </a:spcAft>
              <a:buClr>
                <a:srgbClr val="D6D0B2"/>
              </a:buClr>
              <a:buSzPts val="1800"/>
              <a:defRPr/>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huống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khẩn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cấp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thương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hỏa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đuối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thiên</a:t>
            </a:r>
            <a:r>
              <a:rPr lang="en-US" sz="3600" dirty="0">
                <a:latin typeface="Tahoma" panose="020B0604030504040204" pitchFamily="34" charset="0"/>
                <a:ea typeface="Tahoma" panose="020B0604030504040204" pitchFamily="34" charset="0"/>
                <a:cs typeface="Tahoma" panose="020B0604030504040204" pitchFamily="34" charset="0"/>
              </a:rPr>
              <a:t> tai…)</a:t>
            </a:r>
            <a:r>
              <a:rPr lang="vi-VN" sz="3600" kern="0" dirty="0">
                <a:latin typeface="Tahoma" panose="020B0604030504040204" pitchFamily="34" charset="0"/>
                <a:ea typeface="Tahoma" panose="020B0604030504040204" pitchFamily="34" charset="0"/>
                <a:cs typeface="Tahoma" panose="020B0604030504040204" pitchFamily="34" charset="0"/>
              </a:rPr>
              <a:t>        </a:t>
            </a:r>
            <a:r>
              <a:rPr lang="vi-VN" sz="36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4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000" dirty="0"/>
          </a:p>
        </p:txBody>
      </p:sp>
      <p:sp>
        <p:nvSpPr>
          <p:cNvPr id="3" name="TextBox 2">
            <a:extLst>
              <a:ext uri="{FF2B5EF4-FFF2-40B4-BE49-F238E27FC236}">
                <a16:creationId xmlns:a16="http://schemas.microsoft.com/office/drawing/2014/main" id="{4BA54915-FB43-CFD0-D40A-EE1C0D6B8FA1}"/>
              </a:ext>
            </a:extLst>
          </p:cNvPr>
          <p:cNvSpPr txBox="1"/>
          <p:nvPr/>
        </p:nvSpPr>
        <p:spPr>
          <a:xfrm>
            <a:off x="1113183" y="495300"/>
            <a:ext cx="16002000" cy="783193"/>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algn="ct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2.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Kỹ</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năng</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đảm</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bảo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an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toàn</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FF0000"/>
                </a:solidFill>
                <a:latin typeface="Tahoma" panose="020B0604030504040204" pitchFamily="34" charset="0"/>
                <a:ea typeface="Tahoma" panose="020B0604030504040204" pitchFamily="34" charset="0"/>
                <a:cs typeface="Tahoma" panose="020B0604030504040204" pitchFamily="34" charset="0"/>
              </a:rPr>
              <a:t>trẻ</a:t>
            </a:r>
            <a:endParaRPr lang="en-US" sz="4000" b="1" dirty="0">
              <a:solidFill>
                <a:srgbClr val="FF0000"/>
              </a:solidFill>
            </a:endParaRPr>
          </a:p>
        </p:txBody>
      </p:sp>
    </p:spTree>
    <p:extLst>
      <p:ext uri="{BB962C8B-B14F-4D97-AF65-F5344CB8AC3E}">
        <p14:creationId xmlns:p14="http://schemas.microsoft.com/office/powerpoint/2010/main" val="16218045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animBg="1"/>
      <p:bldP spid="3"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2095500"/>
            <a:ext cx="16992600" cy="730585"/>
          </a:xfrm>
          <a:prstGeom prst="rect">
            <a:avLst/>
          </a:prstGeom>
          <a:noFill/>
        </p:spPr>
        <p:txBody>
          <a:bodyPr wrap="square" rtlCol="0">
            <a:spAutoFit/>
          </a:bodyPr>
          <a:lstStyle/>
          <a:p>
            <a:pPr algn="just" defTabSz="1371600" fontAlgn="base">
              <a:lnSpc>
                <a:spcPct val="150000"/>
              </a:lnSpc>
            </a:pPr>
            <a:r>
              <a:rPr lang="en-US" sz="3200" dirty="0">
                <a:latin typeface="Tahoma" panose="020B0604030504040204" pitchFamily="34" charset="0"/>
                <a:ea typeface="Tahoma" panose="020B0604030504040204" pitchFamily="34" charset="0"/>
                <a:cs typeface="Tahoma" panose="020B0604030504040204" pitchFamily="34" charset="0"/>
              </a:rPr>
              <a:t>	</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E4002363-2747-CA0F-B5F2-46AEEF50BF46}"/>
              </a:ext>
            </a:extLst>
          </p:cNvPr>
          <p:cNvSpPr txBox="1"/>
          <p:nvPr/>
        </p:nvSpPr>
        <p:spPr>
          <a:xfrm>
            <a:off x="914400" y="952500"/>
            <a:ext cx="16459200" cy="9218765"/>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L="0" lvl="1" indent="0" algn="just" defTabSz="1466850" fontAlgn="base">
              <a:lnSpc>
                <a:spcPct val="125000"/>
              </a:lnSpc>
              <a:buClr>
                <a:srgbClr val="D6D0B2"/>
              </a:buClr>
              <a:buSzPts val="1800"/>
              <a:defRPr/>
            </a:pP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Các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biện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pháp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an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toàn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sử</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dụng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dụng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tiếp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xúc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với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các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động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thực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dễ</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gây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nguy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hiểm</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giữ</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khoảng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cách</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chủ</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động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ứng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phó</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nhờ</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người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lớn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trợ</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giúp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a:t>
            </a:r>
          </a:p>
          <a:p>
            <a:pPr marL="0" lvl="1" indent="0" algn="just" defTabSz="1466850" fontAlgn="base">
              <a:lnSpc>
                <a:spcPct val="125000"/>
              </a:lnSpc>
              <a:buClr>
                <a:srgbClr val="D6D0B2"/>
              </a:buClr>
              <a:buSzPts val="1800"/>
              <a:defRPr/>
            </a:pP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Các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quy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tắc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an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toàn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di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chuyển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tham</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gia</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GT: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bộ</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đúng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đường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ngồi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xe</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đạp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xe</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máy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có</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thắt</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dây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an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toàn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xe</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ô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tô</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ngồi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ở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hàng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ghế</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sau</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a:t>
            </a:r>
          </a:p>
          <a:p>
            <a:pPr marL="0" lvl="1" algn="just" defTabSz="1466850" fontAlgn="base">
              <a:lnSpc>
                <a:spcPct val="125000"/>
              </a:lnSpc>
              <a:buClr>
                <a:srgbClr val="D6D0B2"/>
              </a:buClr>
              <a:buSzPts val="1800"/>
              <a:defRPr/>
            </a:pP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Các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quy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tắc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an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toàn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chơi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chờ</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đến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lượt</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không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xô</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đẩy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không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chạy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quá</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nhanh</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tránh</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xa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những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vật</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đang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di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chuyển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a:t>
            </a:r>
          </a:p>
          <a:p>
            <a:pPr marL="0" lvl="1" indent="0" algn="just" defTabSz="1466850" fontAlgn="base">
              <a:lnSpc>
                <a:spcPct val="125000"/>
              </a:lnSpc>
              <a:buClr>
                <a:srgbClr val="D6D0B2"/>
              </a:buClr>
              <a:buSzPts val="1800"/>
              <a:defRPr/>
            </a:pP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Cách</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tìm</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sự</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trợ</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giúp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nói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cho</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người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lớn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biết</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bị</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đe</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dọa</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hoặc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nguy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cơ</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bị</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xâm</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hại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những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người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có</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thể</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giúp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đỡ</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trẻ</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gặp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tai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nạn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người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thân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bác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sĩ</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cô</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giáo</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bảo</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vệ</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công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an…</a:t>
            </a:r>
          </a:p>
          <a:p>
            <a:pPr marL="0" lvl="1" algn="just" defTabSz="1466850" fontAlgn="base">
              <a:lnSpc>
                <a:spcPct val="125000"/>
              </a:lnSpc>
              <a:buClr>
                <a:srgbClr val="D6D0B2"/>
              </a:buClr>
              <a:buSzPts val="1800"/>
              <a:defRPr/>
            </a:pP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Biện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pháp</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xử</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lý</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chấn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thương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đơn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giản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các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quy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tắc</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an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toàn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cháy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nổ</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a:t>
            </a:r>
          </a:p>
          <a:p>
            <a:pPr marL="0" lvl="1" algn="just" defTabSz="1466850" fontAlgn="base">
              <a:lnSpc>
                <a:spcPct val="125000"/>
              </a:lnSpc>
              <a:buClr>
                <a:srgbClr val="D6D0B2"/>
              </a:buClr>
              <a:buSzPts val="1800"/>
              <a:defRPr/>
            </a:pP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Sau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khi</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ăn</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xong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không</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cho</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trẻ</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nằm</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ngủ</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en-US" sz="3600" dirty="0" err="1">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ngay</a:t>
            </a:r>
            <a:r>
              <a:rPr lang="en-US" sz="3600" dirty="0">
                <a:solidFill>
                  <a:srgbClr val="3F3F3F">
                    <a:hueOff val="0"/>
                    <a:satOff val="0"/>
                    <a:lumOff val="0"/>
                    <a:alphaOff val="0"/>
                  </a:srgbClr>
                </a:solidFill>
                <a:latin typeface="Tahoma" panose="020B0604030504040204" pitchFamily="34" charset="0"/>
                <a:ea typeface="Tahoma" panose="020B0604030504040204" pitchFamily="34" charset="0"/>
                <a:cs typeface="Tahoma" panose="020B0604030504040204" pitchFamily="34" charset="0"/>
              </a:rPr>
              <a:t>. </a:t>
            </a:r>
            <a:r>
              <a:rPr lang="vi-VN" sz="36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3600" dirty="0"/>
          </a:p>
        </p:txBody>
      </p:sp>
      <p:sp>
        <p:nvSpPr>
          <p:cNvPr id="4" name="TextBox 3">
            <a:extLst>
              <a:ext uri="{FF2B5EF4-FFF2-40B4-BE49-F238E27FC236}">
                <a16:creationId xmlns:a16="http://schemas.microsoft.com/office/drawing/2014/main" id="{ECF5D767-A2AD-C288-CBF8-1CE02A729983}"/>
              </a:ext>
            </a:extLst>
          </p:cNvPr>
          <p:cNvSpPr txBox="1"/>
          <p:nvPr/>
        </p:nvSpPr>
        <p:spPr>
          <a:xfrm>
            <a:off x="1371600" y="247050"/>
            <a:ext cx="15544800" cy="705450"/>
          </a:xfrm>
          <a:prstGeom prst="rect">
            <a:avLst/>
          </a:prstGeom>
          <a:noFill/>
        </p:spPr>
        <p:txBody>
          <a:bodyPr wrap="square">
            <a:spAutoFit/>
          </a:bodyPr>
          <a:lstStyle/>
          <a:p>
            <a:pPr marL="0" lvl="1" indent="0" algn="just" defTabSz="1466850" fontAlgn="base">
              <a:lnSpc>
                <a:spcPct val="110000"/>
              </a:lnSpc>
              <a:spcBef>
                <a:spcPct val="0"/>
              </a:spcBef>
              <a:buClr>
                <a:srgbClr val="D6D0B2"/>
              </a:buClr>
              <a:buSzPts val="1800"/>
              <a:defRPr/>
            </a:pPr>
            <a:r>
              <a:rPr lang="pt-BR" sz="4000" b="1" spc="-30" dirty="0">
                <a:solidFill>
                  <a:srgbClr val="00B0F0"/>
                </a:solidFill>
                <a:latin typeface="Tahoma" panose="020B0604030504040204" pitchFamily="34" charset="0"/>
                <a:ea typeface="Tahoma" panose="020B0604030504040204" pitchFamily="34" charset="0"/>
                <a:cs typeface="Tahoma" panose="020B0604030504040204" pitchFamily="34" charset="0"/>
                <a:sym typeface="Wingdings"/>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Phòng</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tránh</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các</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nguy</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cơ</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không</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an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toàn</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trong</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trường</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 </a:t>
            </a:r>
            <a:r>
              <a:rPr lang="en-US" sz="4000" b="1" dirty="0" err="1">
                <a:solidFill>
                  <a:srgbClr val="00B0F0"/>
                </a:solidFill>
                <a:latin typeface="Tahoma" panose="020B0604030504040204" pitchFamily="34" charset="0"/>
                <a:ea typeface="Tahoma" panose="020B0604030504040204" pitchFamily="34" charset="0"/>
                <a:cs typeface="Tahoma" panose="020B0604030504040204" pitchFamily="34" charset="0"/>
              </a:rPr>
              <a:t>học</a:t>
            </a:r>
            <a:r>
              <a:rPr lang="en-US" sz="4000" b="1" dirty="0">
                <a:solidFill>
                  <a:srgbClr val="00B0F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399490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256DF940-8494-1E4A-8A62-DE6D26B526E5}"/>
              </a:ext>
            </a:extLst>
          </p:cNvPr>
          <p:cNvSpPr/>
          <p:nvPr/>
        </p:nvSpPr>
        <p:spPr>
          <a:xfrm>
            <a:off x="1490870" y="1028700"/>
            <a:ext cx="15468600" cy="1295400"/>
          </a:xfrm>
          <a:prstGeom prst="roundRect">
            <a:avLst/>
          </a:prstGeom>
          <a:noFill/>
          <a:ln>
            <a:no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vi-VN" sz="4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3</a:t>
            </a:r>
            <a:r>
              <a:rPr lang="vi-VN"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Hướng dẫn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trẻ</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một</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vi-VN"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kỹ năng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đơn</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err="1">
                <a:solidFill>
                  <a:srgbClr val="FF0000"/>
                </a:solidFill>
                <a:latin typeface="Tahoma" panose="020B0604030504040204" pitchFamily="34" charset="0"/>
                <a:ea typeface="Tahoma" panose="020B0604030504040204" pitchFamily="34" charset="0"/>
                <a:cs typeface="Tahoma" panose="020B0604030504040204" pitchFamily="34" charset="0"/>
              </a:rPr>
              <a:t>giản</a:t>
            </a:r>
            <a:r>
              <a:rPr lang="en-US" sz="4000" b="1" kern="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lnSpc>
                <a:spcPct val="107000"/>
              </a:lnSpc>
            </a:pPr>
            <a:r>
              <a:rPr lang="en-US" sz="4000" b="1" kern="0">
                <a:solidFill>
                  <a:srgbClr val="FF0000"/>
                </a:solidFill>
                <a:latin typeface="Tahoma" panose="020B0604030504040204" pitchFamily="34" charset="0"/>
                <a:ea typeface="Tahoma" panose="020B0604030504040204" pitchFamily="34" charset="0"/>
                <a:cs typeface="Tahoma" panose="020B0604030504040204" pitchFamily="34" charset="0"/>
              </a:rPr>
              <a:t>để </a:t>
            </a:r>
            <a:r>
              <a:rPr lang="vi-VN"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đảm bảo an toàn</a:t>
            </a:r>
            <a:endParaRPr lang="en-US" sz="4000" b="1" kern="1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EADAC26A-BB94-86EA-0CD7-79505F022E39}"/>
              </a:ext>
            </a:extLst>
          </p:cNvPr>
          <p:cNvSpPr txBox="1"/>
          <p:nvPr/>
        </p:nvSpPr>
        <p:spPr>
          <a:xfrm>
            <a:off x="1461053" y="2552700"/>
            <a:ext cx="15468600" cy="6092590"/>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Dạy trẻ một số kĩ năng xử trí và phòng vệ trong các tình huống như: khi bị người lạ kéo đi,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khi bị đánh, bị b</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ắt</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lên xe của người lạ; khi bị người lạ cho ăn hoặc uống đồ vật lạ; khi bị bịt miệng, bị ấp khăn vào mặt, khi bị đụng chạm vào “vùng đồ bơi” trên cơ thể; khi phát hiện có người đột nhập vào nhà lúc vắng người; khi người lạ dò hỏi tên, số điện thoại của cha mẹ…</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796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7D10F9-F8BB-29F7-56B2-F24E271061F7}"/>
              </a:ext>
            </a:extLst>
          </p:cNvPr>
          <p:cNvSpPr txBox="1"/>
          <p:nvPr/>
        </p:nvSpPr>
        <p:spPr>
          <a:xfrm>
            <a:off x="685800" y="495300"/>
            <a:ext cx="16916399" cy="4049477"/>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Dạy trẻ có hành động tự vệ phù hợp với mỗi tình huống như: Khóc thật to, kêu cứu, vùng vẫy, chống trả, cắn vào tay họ, đá vào chỗ nguy hiểm của họ, hét thật to để mọi người chú ý đến mình và giúp đỡ mình, giả vờ gọi cha mẹ hoặc công an, nói lời dọa nạt… khi bị tấn công.</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EADAC26A-BB94-86EA-0CD7-79505F022E39}"/>
              </a:ext>
            </a:extLst>
          </p:cNvPr>
          <p:cNvSpPr txBox="1"/>
          <p:nvPr/>
        </p:nvSpPr>
        <p:spPr>
          <a:xfrm>
            <a:off x="682486" y="4914900"/>
            <a:ext cx="16916399" cy="5071034"/>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Dạ</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y trẻ biết quan tâm, tìm cách giúp đỡ những người bị nạn nhưng phải đảm bảo an toàn cho bản thân mình. Có thể giúp bạn cùng chống trả người gây nguy hiểm, đánh lạc hướng người gây nguy hiểm, dọa nạt người gây nguy hiểm, cùng kêu cứu, gọi cho cô giáo, công an, bộ đội…</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1587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animBg="1"/>
      <p:bldP spid="2"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AC26A-BB94-86EA-0CD7-79505F022E39}"/>
              </a:ext>
            </a:extLst>
          </p:cNvPr>
          <p:cNvSpPr txBox="1"/>
          <p:nvPr/>
        </p:nvSpPr>
        <p:spPr>
          <a:xfrm>
            <a:off x="990600" y="1075649"/>
            <a:ext cx="16306800" cy="8135702"/>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Dạy</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không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leo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trèo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lên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lan can ban công nhà</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nhất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nhà</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cao tầng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không tự ý uống thuốc</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nếu cảm thấy mệt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báo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cho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cô</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bạn hoặc một người thân để giúp đỡ</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Khi gặp tình huống nguy hiểm</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dạy</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trẻ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biết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chia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sẻ</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cho cha mẹ, người thân </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bị</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bắt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nạt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bị</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hăm</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dọa</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Những người lạ có thể tin cậy là công an, bộ đội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cô</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giáo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nhớ số điện thoại của cha mẹ, của công an để gọi điện khi gặp nguy hiểm</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000" kern="1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71852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ADAC26A-BB94-86EA-0CD7-79505F022E39}"/>
              </a:ext>
            </a:extLst>
          </p:cNvPr>
          <p:cNvSpPr txBox="1"/>
          <p:nvPr/>
        </p:nvSpPr>
        <p:spPr>
          <a:xfrm>
            <a:off x="990600" y="1409700"/>
            <a:ext cx="16306800" cy="7114146"/>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Dạy trẻ một số điện thoại khẩn cấp: </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vi-VN" sz="4000" b="1" kern="0" dirty="0">
                <a:solidFill>
                  <a:srgbClr val="000000"/>
                </a:solidFill>
                <a:latin typeface="Tahoma" panose="020B0604030504040204" pitchFamily="34" charset="0"/>
                <a:ea typeface="Tahoma" panose="020B0604030504040204" pitchFamily="34" charset="0"/>
                <a:cs typeface="Tahoma" panose="020B0604030504040204" pitchFamily="34" charset="0"/>
              </a:rPr>
              <a:t>111</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Tổng đài quốc gia về bảo vệ trẻ em... </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vi-VN" sz="4000" b="1" kern="0" dirty="0">
                <a:solidFill>
                  <a:srgbClr val="000000"/>
                </a:solidFill>
                <a:latin typeface="Tahoma" panose="020B0604030504040204" pitchFamily="34" charset="0"/>
                <a:ea typeface="Tahoma" panose="020B0604030504040204" pitchFamily="34" charset="0"/>
                <a:cs typeface="Tahoma" panose="020B0604030504040204" pitchFamily="34" charset="0"/>
              </a:rPr>
              <a:t>112</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Trợ giúp khẩn cấp trong mọi tình huống; </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vi-VN" sz="4000" b="1" kern="0" dirty="0">
                <a:solidFill>
                  <a:srgbClr val="000000"/>
                </a:solidFill>
                <a:latin typeface="Tahoma" panose="020B0604030504040204" pitchFamily="34" charset="0"/>
                <a:ea typeface="Tahoma" panose="020B0604030504040204" pitchFamily="34" charset="0"/>
                <a:cs typeface="Tahoma" panose="020B0604030504040204" pitchFamily="34" charset="0"/>
              </a:rPr>
              <a:t>113</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Trợ giúp khẩn cấp liên quan đến an ninh trật tự hoặc yêu cầu hình sự mà bản thân không tự giải quyết được; </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vi-VN" sz="4000" b="1" kern="0" dirty="0">
                <a:solidFill>
                  <a:srgbClr val="000000"/>
                </a:solidFill>
                <a:latin typeface="Tahoma" panose="020B0604030504040204" pitchFamily="34" charset="0"/>
                <a:ea typeface="Tahoma" panose="020B0604030504040204" pitchFamily="34" charset="0"/>
                <a:cs typeface="Tahoma" panose="020B0604030504040204" pitchFamily="34" charset="0"/>
              </a:rPr>
              <a:t>114</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Trợ giúp khẩn cấp khi gặp mọi tai nạn; </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vi-VN" sz="4000" b="1" kern="0" dirty="0">
                <a:solidFill>
                  <a:srgbClr val="000000"/>
                </a:solidFill>
                <a:latin typeface="Tahoma" panose="020B0604030504040204" pitchFamily="34" charset="0"/>
                <a:ea typeface="Tahoma" panose="020B0604030504040204" pitchFamily="34" charset="0"/>
                <a:cs typeface="Tahoma" panose="020B0604030504040204" pitchFamily="34" charset="0"/>
              </a:rPr>
              <a:t>115</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Trợ giúp khẩn cấp khi đau ốm hoặc gặp nạn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endPar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6267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EFB76DDD-0AA9-ACD6-D458-11A8B218D553}"/>
              </a:ext>
            </a:extLst>
          </p:cNvPr>
          <p:cNvSpPr/>
          <p:nvPr/>
        </p:nvSpPr>
        <p:spPr>
          <a:xfrm>
            <a:off x="1030356" y="405634"/>
            <a:ext cx="16306800" cy="775466"/>
          </a:xfrm>
          <a:prstGeom prst="roundRect">
            <a:avLst/>
          </a:prstGeom>
          <a:noFill/>
          <a:ln>
            <a:solidFill>
              <a:schemeClr val="tx2">
                <a:lumMod val="60000"/>
                <a:lumOff val="40000"/>
              </a:schemeClr>
            </a:solidFill>
          </a:ln>
          <a:effectLst>
            <a:innerShdw blurRad="63500" dist="50800" dir="16200000">
              <a:schemeClr val="tx1">
                <a:lumMod val="50000"/>
                <a:lumOff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vi-VN" sz="4000" kern="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4</a:t>
            </a:r>
            <a:r>
              <a:rPr lang="vi-VN"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sổ</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theo</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dõi</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sức</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khỏe</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kern="0" dirty="0" err="1">
                <a:solidFill>
                  <a:srgbClr val="FF0000"/>
                </a:solidFill>
                <a:latin typeface="Tahoma" panose="020B0604030504040204" pitchFamily="34" charset="0"/>
                <a:ea typeface="Tahoma" panose="020B0604030504040204" pitchFamily="34" charset="0"/>
                <a:cs typeface="Tahoma" panose="020B0604030504040204" pitchFamily="34" charset="0"/>
              </a:rPr>
              <a:t>trẻ</a:t>
            </a:r>
            <a:r>
              <a:rPr lang="en-US" sz="4000" b="1" kern="0" dirty="0">
                <a:solidFill>
                  <a:srgbClr val="FF0000"/>
                </a:solidFill>
                <a:latin typeface="Tahoma" panose="020B0604030504040204" pitchFamily="34" charset="0"/>
                <a:ea typeface="Tahoma" panose="020B0604030504040204" pitchFamily="34" charset="0"/>
                <a:cs typeface="Tahoma" panose="020B0604030504040204" pitchFamily="34" charset="0"/>
              </a:rPr>
              <a:t> </a:t>
            </a:r>
            <a:endParaRPr lang="en-US" sz="4000" b="1" kern="1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DE138529-2509-633C-F3C5-663489B4E656}"/>
              </a:ext>
            </a:extLst>
          </p:cNvPr>
          <p:cNvSpPr txBox="1"/>
          <p:nvPr/>
        </p:nvSpPr>
        <p:spPr>
          <a:xfrm>
            <a:off x="1030356" y="1485900"/>
            <a:ext cx="16306800" cy="4049477"/>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Cập</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nhật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cân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hàng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tháng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đối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&lt;24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tháng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TC-BP),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hàng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quý</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đối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&gt;24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tháng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phát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triển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bình</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thường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Đánh</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giá</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tình</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trạng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SK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biểu</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đồ</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biểu</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đồ</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cân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nặng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chiều</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cao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ghi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chú</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thời</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điểm</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tổ</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chức</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KSK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tẩy</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giun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cho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
        <p:nvSpPr>
          <p:cNvPr id="6" name="TextBox 5">
            <a:extLst>
              <a:ext uri="{FF2B5EF4-FFF2-40B4-BE49-F238E27FC236}">
                <a16:creationId xmlns:a16="http://schemas.microsoft.com/office/drawing/2014/main" id="{9C479222-E8A4-BEA2-16BC-05ED31DA0A69}"/>
              </a:ext>
            </a:extLst>
          </p:cNvPr>
          <p:cNvSpPr txBox="1"/>
          <p:nvPr/>
        </p:nvSpPr>
        <p:spPr>
          <a:xfrm>
            <a:off x="990600" y="5840177"/>
            <a:ext cx="16306800" cy="4049477"/>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Tổ</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chức</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khám</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sức</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khỏe</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định</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kỳ</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cho</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ít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nhất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1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lần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năm</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Cho CMHS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xem</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ký</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nhận</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kết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quả</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KSK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algn="just">
              <a:lnSpc>
                <a:spcPct val="150000"/>
              </a:lnSpc>
            </a:pP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Hồ</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sơ</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lưu</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trữ</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Hợp</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đồng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thanh</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lý</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hợp</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đồng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KSK,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tổng</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hợp</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kết</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quả</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KSK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000" kern="0" dirty="0" err="1">
                <a:solidFill>
                  <a:srgbClr val="000000"/>
                </a:solidFill>
                <a:latin typeface="Tahoma" panose="020B0604030504040204" pitchFamily="34" charset="0"/>
                <a:ea typeface="Tahoma" panose="020B0604030504040204" pitchFamily="34" charset="0"/>
                <a:cs typeface="Tahoma" panose="020B0604030504040204" pitchFamily="34" charset="0"/>
              </a:rPr>
              <a:t>trẻ</a:t>
            </a:r>
            <a:r>
              <a:rPr lang="en-US" sz="4000" kern="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9305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76300"/>
            <a:ext cx="16154400" cy="989076"/>
          </a:xfrm>
        </p:spPr>
        <p:txBody>
          <a:bodyPr>
            <a:normAutofit fontScale="90000"/>
          </a:bodyPr>
          <a:lstStyle/>
          <a:p>
            <a:pPr algn="ctr"/>
            <a:r>
              <a:rPr lang="vi-VN" sz="4500" b="1">
                <a:solidFill>
                  <a:srgbClr val="FF0000"/>
                </a:solidFill>
                <a:latin typeface="+mn-lt"/>
              </a:rPr>
              <a:t>RÚT KINH NGHIỆM</a:t>
            </a:r>
            <a:r>
              <a:rPr lang="en-US" sz="4500" b="1">
                <a:solidFill>
                  <a:srgbClr val="FF0000"/>
                </a:solidFill>
                <a:latin typeface="+mn-lt"/>
              </a:rPr>
              <a:t> </a:t>
            </a:r>
            <a:r>
              <a:rPr lang="en-US" sz="4500" b="1">
                <a:solidFill>
                  <a:srgbClr val="FF0000"/>
                </a:solidFill>
                <a:latin typeface="Tahoma" panose="020B0604030504040204" pitchFamily="34" charset="0"/>
                <a:ea typeface="Tahoma" panose="020B0604030504040204" pitchFamily="34" charset="0"/>
                <a:cs typeface="Tahoma" panose="020B0604030504040204" pitchFamily="34" charset="0"/>
              </a:rPr>
              <a:t>CÔNG TÁC AN TOÀN TRƯỜNG HỌC</a:t>
            </a:r>
            <a:br>
              <a:rPr lang="vi-VN" sz="4500" b="1">
                <a:solidFill>
                  <a:srgbClr val="FF0000"/>
                </a:solidFill>
                <a:latin typeface="+mn-lt"/>
              </a:rPr>
            </a:br>
            <a:endParaRPr lang="en-US" sz="4500">
              <a:latin typeface="+mn-lt"/>
            </a:endParaRPr>
          </a:p>
        </p:txBody>
      </p:sp>
      <p:sp>
        <p:nvSpPr>
          <p:cNvPr id="3" name="Content Placeholder 2"/>
          <p:cNvSpPr>
            <a:spLocks noGrp="1"/>
          </p:cNvSpPr>
          <p:nvPr>
            <p:ph idx="1"/>
          </p:nvPr>
        </p:nvSpPr>
        <p:spPr>
          <a:xfrm>
            <a:off x="762000" y="1370838"/>
            <a:ext cx="16840200" cy="8421624"/>
          </a:xfrm>
        </p:spPr>
        <p:txBody>
          <a:bodyPr>
            <a:noAutofit/>
          </a:bodyPr>
          <a:lstStyle/>
          <a:p>
            <a:pPr algn="just">
              <a:lnSpc>
                <a:spcPct val="130000"/>
              </a:lnSpc>
              <a:spcBef>
                <a:spcPts val="0"/>
              </a:spcBef>
              <a:spcAft>
                <a:spcPts val="600"/>
              </a:spcAft>
            </a:pPr>
            <a:r>
              <a:rPr lang="en-US" sz="3800">
                <a:solidFill>
                  <a:srgbClr val="0070C0"/>
                </a:solidFill>
                <a:latin typeface="Tahoma" panose="020B0604030504040204" pitchFamily="34" charset="0"/>
                <a:ea typeface="Tahoma" panose="020B0604030504040204" pitchFamily="34" charset="0"/>
                <a:cs typeface="Tahoma" panose="020B0604030504040204" pitchFamily="34" charset="0"/>
              </a:rPr>
              <a:t>- </a:t>
            </a:r>
            <a:r>
              <a:rPr lang="vi-VN" sz="3800">
                <a:solidFill>
                  <a:srgbClr val="0070C0"/>
                </a:solidFill>
                <a:latin typeface="Tahoma" panose="020B0604030504040204" pitchFamily="34" charset="0"/>
                <a:ea typeface="Tahoma" panose="020B0604030504040204" pitchFamily="34" charset="0"/>
                <a:cs typeface="Tahoma" panose="020B0604030504040204" pitchFamily="34" charset="0"/>
              </a:rPr>
              <a:t>Nếu đơn vị không có nhân viên y tế thì không nhận thuốc khi không có toa thuốc của bác sĩ.</a:t>
            </a:r>
            <a:endParaRPr lang="en-US" sz="380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just">
              <a:lnSpc>
                <a:spcPct val="130000"/>
              </a:lnSpc>
              <a:spcBef>
                <a:spcPts val="0"/>
              </a:spcBef>
              <a:spcAft>
                <a:spcPts val="600"/>
              </a:spcAft>
            </a:pPr>
            <a:r>
              <a:rPr lang="vi-VN" sz="3800">
                <a:solidFill>
                  <a:srgbClr val="0070C0"/>
                </a:solidFill>
                <a:latin typeface="Tahoma" panose="020B0604030504040204" pitchFamily="34" charset="0"/>
                <a:ea typeface="Tahoma" panose="020B0604030504040204" pitchFamily="34" charset="0"/>
                <a:cs typeface="Tahoma" panose="020B0604030504040204" pitchFamily="34" charset="0"/>
              </a:rPr>
              <a:t>- Cần sắp xếp </a:t>
            </a:r>
            <a:r>
              <a:rPr lang="en-US" sz="3800">
                <a:solidFill>
                  <a:srgbClr val="0070C0"/>
                </a:solidFill>
                <a:latin typeface="Tahoma" panose="020B0604030504040204" pitchFamily="34" charset="0"/>
                <a:ea typeface="Tahoma" panose="020B0604030504040204" pitchFamily="34" charset="0"/>
                <a:cs typeface="Tahoma" panose="020B0604030504040204" pitchFamily="34" charset="0"/>
              </a:rPr>
              <a:t>khoa học</a:t>
            </a:r>
            <a:r>
              <a:rPr lang="vi-VN" sz="3800">
                <a:solidFill>
                  <a:srgbClr val="0070C0"/>
                </a:solidFill>
                <a:latin typeface="Tahoma" panose="020B0604030504040204" pitchFamily="34" charset="0"/>
                <a:ea typeface="Tahoma" panose="020B0604030504040204" pitchFamily="34" charset="0"/>
                <a:cs typeface="Tahoma" panose="020B0604030504040204" pitchFamily="34" charset="0"/>
              </a:rPr>
              <a:t> và thực hiện đầy đủ hồ sơ y tế, an toàn trường học: các Kế hoạch, Quyết định thành lập Ban chỉ đạo về công tác Y tế, an toàn trường học; các phương án tập huấn và tổ chức sơ tán an toàn cho trẻ khi có sự cố trong trường học; phương án diễn tập PCCC, </a:t>
            </a:r>
            <a:r>
              <a:rPr lang="en-US" sz="3800">
                <a:solidFill>
                  <a:srgbClr val="0070C0"/>
                </a:solidFill>
                <a:latin typeface="Tahoma" panose="020B0604030504040204" pitchFamily="34" charset="0"/>
                <a:ea typeface="Tahoma" panose="020B0604030504040204" pitchFamily="34" charset="0"/>
                <a:cs typeface="Tahoma" panose="020B0604030504040204" pitchFamily="34" charset="0"/>
              </a:rPr>
              <a:t>kiểm tra đường ống dẫn ga định kỳ, </a:t>
            </a:r>
            <a:r>
              <a:rPr lang="en-US" sz="3800">
                <a:solidFill>
                  <a:srgbClr val="FF0000"/>
                </a:solidFill>
                <a:latin typeface="Tahoma" panose="020B0604030504040204" pitchFamily="34" charset="0"/>
                <a:ea typeface="Tahoma" panose="020B0604030504040204" pitchFamily="34" charset="0"/>
                <a:cs typeface="Tahoma" panose="020B0604030504040204" pitchFamily="34" charset="0"/>
              </a:rPr>
              <a:t>các bảng biểu ký hiệu an toàn như lối thoát hiểm, nơi nguy hiểm</a:t>
            </a:r>
            <a:r>
              <a:rPr lang="en-US" sz="3800">
                <a:solidFill>
                  <a:srgbClr val="0070C0"/>
                </a:solidFill>
                <a:latin typeface="Tahoma" panose="020B0604030504040204" pitchFamily="34" charset="0"/>
                <a:ea typeface="Tahoma" panose="020B0604030504040204" pitchFamily="34" charset="0"/>
                <a:cs typeface="Tahoma" panose="020B0604030504040204" pitchFamily="34" charset="0"/>
              </a:rPr>
              <a:t>, các số điện thoại khẩn cấp 111, 113, 114 … </a:t>
            </a:r>
            <a:r>
              <a:rPr lang="vi-VN" sz="3800">
                <a:solidFill>
                  <a:srgbClr val="FF0000"/>
                </a:solidFill>
                <a:latin typeface="Tahoma" panose="020B0604030504040204" pitchFamily="34" charset="0"/>
                <a:ea typeface="Tahoma" panose="020B0604030504040204" pitchFamily="34" charset="0"/>
                <a:cs typeface="Tahoma" panose="020B0604030504040204" pitchFamily="34" charset="0"/>
              </a:rPr>
              <a:t>lư</a:t>
            </a:r>
            <a:r>
              <a:rPr lang="en-US" sz="3800">
                <a:solidFill>
                  <a:srgbClr val="FF0000"/>
                </a:solidFill>
                <a:latin typeface="Tahoma" panose="020B0604030504040204" pitchFamily="34" charset="0"/>
                <a:ea typeface="Tahoma" panose="020B0604030504040204" pitchFamily="34" charset="0"/>
                <a:cs typeface="Tahoma" panose="020B0604030504040204" pitchFamily="34" charset="0"/>
              </a:rPr>
              <a:t>u</a:t>
            </a:r>
            <a:r>
              <a:rPr lang="vi-VN" sz="3800">
                <a:solidFill>
                  <a:srgbClr val="FF0000"/>
                </a:solidFill>
                <a:latin typeface="Tahoma" panose="020B0604030504040204" pitchFamily="34" charset="0"/>
                <a:ea typeface="Tahoma" panose="020B0604030504040204" pitchFamily="34" charset="0"/>
                <a:cs typeface="Tahoma" panose="020B0604030504040204" pitchFamily="34" charset="0"/>
              </a:rPr>
              <a:t> trữ biên bản, hình ảnh minh chứng</a:t>
            </a:r>
            <a:r>
              <a:rPr lang="en-US" sz="3800">
                <a:solidFill>
                  <a:srgbClr val="FF0000"/>
                </a:solidFill>
                <a:latin typeface="Tahoma" panose="020B0604030504040204" pitchFamily="34" charset="0"/>
                <a:ea typeface="Tahoma" panose="020B0604030504040204" pitchFamily="34" charset="0"/>
                <a:cs typeface="Tahoma" panose="020B0604030504040204" pitchFamily="34" charset="0"/>
              </a:rPr>
              <a:t>.</a:t>
            </a:r>
          </a:p>
          <a:p>
            <a:pPr algn="just">
              <a:lnSpc>
                <a:spcPct val="130000"/>
              </a:lnSpc>
              <a:spcBef>
                <a:spcPts val="0"/>
              </a:spcBef>
              <a:spcAft>
                <a:spcPts val="600"/>
              </a:spcAft>
            </a:pPr>
            <a:r>
              <a:rPr lang="vi-VN" sz="3800">
                <a:solidFill>
                  <a:srgbClr val="0070C0"/>
                </a:solidFill>
                <a:latin typeface="Tahoma" panose="020B0604030504040204" pitchFamily="34" charset="0"/>
                <a:ea typeface="Tahoma" panose="020B0604030504040204" pitchFamily="34" charset="0"/>
                <a:cs typeface="Tahoma" panose="020B0604030504040204" pitchFamily="34" charset="0"/>
              </a:rPr>
              <a:t>- Bổ sung các bảng rửa tay 6 bước tại các bồn rửa tay và </a:t>
            </a:r>
            <a:r>
              <a:rPr lang="en-US" sz="3800">
                <a:solidFill>
                  <a:srgbClr val="0070C0"/>
                </a:solidFill>
                <a:latin typeface="Tahoma" panose="020B0604030504040204" pitchFamily="34" charset="0"/>
                <a:ea typeface="Tahoma" panose="020B0604030504040204" pitchFamily="34" charset="0"/>
                <a:cs typeface="Tahoma" panose="020B0604030504040204" pitchFamily="34" charset="0"/>
              </a:rPr>
              <a:t>dán </a:t>
            </a:r>
            <a:r>
              <a:rPr lang="vi-VN" sz="3800">
                <a:solidFill>
                  <a:srgbClr val="0070C0"/>
                </a:solidFill>
                <a:latin typeface="Tahoma" panose="020B0604030504040204" pitchFamily="34" charset="0"/>
                <a:ea typeface="Tahoma" panose="020B0604030504040204" pitchFamily="34" charset="0"/>
                <a:cs typeface="Tahoma" panose="020B0604030504040204" pitchFamily="34" charset="0"/>
              </a:rPr>
              <a:t>ngay tầm mắt trẻ. </a:t>
            </a:r>
            <a:endParaRPr lang="en-US" sz="3800">
              <a:solidFill>
                <a:srgbClr val="0070C0"/>
              </a:solidFill>
              <a:latin typeface="Tahoma" panose="020B0604030504040204" pitchFamily="34" charset="0"/>
              <a:ea typeface="Tahoma" panose="020B0604030504040204" pitchFamily="34" charset="0"/>
              <a:cs typeface="Tahoma" panose="020B0604030504040204" pitchFamily="34" charset="0"/>
            </a:endParaRPr>
          </a:p>
          <a:p>
            <a:pPr>
              <a:lnSpc>
                <a:spcPct val="130000"/>
              </a:lnSpc>
              <a:spcBef>
                <a:spcPts val="0"/>
              </a:spcBef>
              <a:spcAft>
                <a:spcPts val="600"/>
              </a:spcAft>
            </a:pPr>
            <a:endParaRPr lang="en-US" sz="3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7224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D2207B-1CEF-AE8B-A247-ECBF158C54BA}"/>
              </a:ext>
            </a:extLst>
          </p:cNvPr>
          <p:cNvPicPr>
            <a:picLocks noChangeAspect="1"/>
          </p:cNvPicPr>
          <p:nvPr/>
        </p:nvPicPr>
        <p:blipFill>
          <a:blip r:embed="rId2"/>
          <a:stretch>
            <a:fillRect/>
          </a:stretch>
        </p:blipFill>
        <p:spPr>
          <a:xfrm>
            <a:off x="-1" y="0"/>
            <a:ext cx="18455174" cy="10287000"/>
          </a:xfrm>
          <a:prstGeom prst="rect">
            <a:avLst/>
          </a:prstGeom>
        </p:spPr>
      </p:pic>
    </p:spTree>
    <p:extLst>
      <p:ext uri="{BB962C8B-B14F-4D97-AF65-F5344CB8AC3E}">
        <p14:creationId xmlns:p14="http://schemas.microsoft.com/office/powerpoint/2010/main" val="2870950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BE642-A3CF-1024-D8FE-36C23B455748}"/>
              </a:ext>
            </a:extLst>
          </p:cNvPr>
          <p:cNvSpPr txBox="1"/>
          <p:nvPr/>
        </p:nvSpPr>
        <p:spPr>
          <a:xfrm>
            <a:off x="914400" y="1075649"/>
            <a:ext cx="16459200" cy="8135702"/>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lvl="0" indent="0" algn="just" defTabSz="1371600" eaLnBrk="0" fontAlgn="base" hangingPunct="0">
              <a:lnSpc>
                <a:spcPct val="150000"/>
              </a:lnSpc>
              <a:defRPr/>
            </a:pPr>
            <a:r>
              <a:rPr lang="en-US" altLang="en-US" sz="4000" b="1" dirty="0">
                <a:solidFill>
                  <a:srgbClr val="00B0F0"/>
                </a:solidFill>
                <a:latin typeface="Tahoma" panose="020B0604030504040204" pitchFamily="34" charset="0"/>
                <a:cs typeface="Calibri" panose="020F0502020204030204" pitchFamily="34" charset="0"/>
              </a:rPr>
              <a:t>1.2. </a:t>
            </a:r>
            <a:r>
              <a:rPr lang="en-US" altLang="en-US" sz="4000" b="1" dirty="0" err="1">
                <a:solidFill>
                  <a:srgbClr val="FF0000"/>
                </a:solidFill>
                <a:latin typeface="Tahoma" panose="020B0604030504040204" pitchFamily="34" charset="0"/>
                <a:cs typeface="Calibri" panose="020F0502020204030204" pitchFamily="34" charset="0"/>
              </a:rPr>
              <a:t>Chưa</a:t>
            </a:r>
            <a:r>
              <a:rPr lang="en-US" altLang="en-US" sz="4000" b="1" dirty="0">
                <a:solidFill>
                  <a:srgbClr val="00B0F0"/>
                </a:solidFill>
                <a:latin typeface="Tahoma" panose="020B0604030504040204" pitchFamily="34" charset="0"/>
                <a:cs typeface="Calibri" panose="020F0502020204030204" pitchFamily="34" charset="0"/>
              </a:rPr>
              <a:t> p</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hối</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hợp</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nhiều</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loại</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thực</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phẩm</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trong</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bữa</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ăn</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của</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trẻ</a:t>
            </a:r>
            <a:endPar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Bữa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ăn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hằng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ngày</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cần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dạng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phối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hợp</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nhiều</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loại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phẩm</a:t>
            </a:r>
            <a:r>
              <a:rPr lang="en-US" altLang="en-US" sz="4000" dirty="0">
                <a:solidFill>
                  <a:srgbClr val="203864"/>
                </a:solidFill>
                <a:latin typeface="Tahoma" panose="020B0604030504040204" pitchFamily="34" charset="0"/>
                <a:cs typeface="Calibri" panose="020F0502020204030204" pitchFamily="34" charset="0"/>
              </a:rPr>
              <a:t>.</a:t>
            </a:r>
          </a:p>
          <a:p>
            <a:pPr lvl="0" indent="0" algn="just" defTabSz="1371600" eaLnBrk="0" fontAlgn="base" hangingPunct="0">
              <a:lnSpc>
                <a:spcPct val="150000"/>
              </a:lnSpc>
              <a:defRPr/>
            </a:pPr>
            <a:r>
              <a:rPr lang="en-US" altLang="en-US" sz="4000" dirty="0">
                <a:solidFill>
                  <a:srgbClr val="203864"/>
                </a:solidFill>
                <a:latin typeface="Tahoma" panose="020B0604030504040204" pitchFamily="34" charset="0"/>
                <a:cs typeface="Calibri" panose="020F0502020204030204" pitchFamily="34" charset="0"/>
              </a:rPr>
              <a:t>- T</a:t>
            </a:r>
            <a:r>
              <a:rPr lang="vi-VN" altLang="en-US" sz="4000" dirty="0">
                <a:solidFill>
                  <a:srgbClr val="203864"/>
                </a:solidFill>
                <a:latin typeface="Tahoma" panose="020B0604030504040204" pitchFamily="34" charset="0"/>
                <a:cs typeface="Calibri" panose="020F0502020204030204" pitchFamily="34" charset="0"/>
              </a:rPr>
              <a:t>hực đơn bữa chính nên bao gồm các món cơm, mặn, canh</a:t>
            </a:r>
            <a:r>
              <a:rPr lang="en-US" altLang="en-US" sz="4000" dirty="0">
                <a:solidFill>
                  <a:srgbClr val="203864"/>
                </a:solidFill>
                <a:latin typeface="Tahoma" panose="020B0604030504040204" pitchFamily="34" charset="0"/>
                <a:cs typeface="Calibri" panose="020F0502020204030204" pitchFamily="34" charset="0"/>
              </a:rPr>
              <a:t>, </a:t>
            </a:r>
            <a:r>
              <a:rPr lang="vi-VN" altLang="en-US" sz="4000" dirty="0">
                <a:solidFill>
                  <a:srgbClr val="203864"/>
                </a:solidFill>
                <a:latin typeface="Tahoma" panose="020B0604030504040204" pitchFamily="34" charset="0"/>
                <a:cs typeface="Calibri" panose="020F0502020204030204" pitchFamily="34" charset="0"/>
              </a:rPr>
              <a:t>tráng miệng và có trên 10 loại thực phẩm/thực đơn </a:t>
            </a:r>
            <a:r>
              <a:rPr lang="en-US" altLang="en-US" sz="4000" dirty="0">
                <a:solidFill>
                  <a:srgbClr val="203864"/>
                </a:solidFill>
                <a:latin typeface="Tahoma" panose="020B0604030504040204" pitchFamily="34" charset="0"/>
                <a:cs typeface="Calibri" panose="020F0502020204030204" pitchFamily="34" charset="0"/>
              </a:rPr>
              <a:t>+</a:t>
            </a:r>
            <a:r>
              <a:rPr lang="vi-VN" altLang="en-US" sz="4000" dirty="0">
                <a:solidFill>
                  <a:srgbClr val="203864"/>
                </a:solidFill>
                <a:latin typeface="Tahoma" panose="020B0604030504040204" pitchFamily="34" charset="0"/>
                <a:cs typeface="Calibri" panose="020F0502020204030204" pitchFamily="34" charset="0"/>
              </a:rPr>
              <a:t> bữa phụ</a:t>
            </a:r>
            <a:r>
              <a:rPr lang="en-US" altLang="en-US" sz="4000" dirty="0">
                <a:solidFill>
                  <a:srgbClr val="203864"/>
                </a:solidFill>
                <a:latin typeface="Tahoma" panose="020B0604030504040204" pitchFamily="34" charset="0"/>
                <a:cs typeface="Calibri" panose="020F0502020204030204" pitchFamily="34" charset="0"/>
              </a:rPr>
              <a:t> </a:t>
            </a:r>
            <a:r>
              <a:rPr lang="vi-VN" altLang="en-US" sz="4000" dirty="0">
                <a:solidFill>
                  <a:srgbClr val="203864"/>
                </a:solidFill>
                <a:latin typeface="Tahoma" panose="020B0604030504040204" pitchFamily="34" charset="0"/>
                <a:cs typeface="Calibri" panose="020F0502020204030204" pitchFamily="34" charset="0"/>
              </a:rPr>
              <a:t>và có trên 15 loại thực phẩm/thực đơn cả ngày. Để tăng thêm khẩu phần canxi, bữa phụ cho trẻ nên sử dụng thêm sữa và chế phẩm sữa.</a:t>
            </a:r>
            <a:endParaRPr lang="en-US" altLang="en-US" sz="4000" dirty="0">
              <a:solidFill>
                <a:srgbClr val="203864"/>
              </a:solidFill>
              <a:latin typeface="Tahoma" panose="020B0604030504040204" pitchFamily="34" charset="0"/>
              <a:cs typeface="Calibri" panose="020F0502020204030204" pitchFamily="34" charset="0"/>
            </a:endParaRPr>
          </a:p>
          <a:p>
            <a:pPr indent="0" algn="just" defTabSz="1371600" eaLnBrk="0" fontAlgn="base" hangingPunct="0">
              <a:lnSpc>
                <a:spcPct val="150000"/>
              </a:lnSpc>
              <a:defRPr/>
            </a:pPr>
            <a:r>
              <a:rPr lang="en-US" altLang="en-US" sz="4000" dirty="0">
                <a:solidFill>
                  <a:srgbClr val="203864"/>
                </a:solidFill>
                <a:latin typeface="Tahoma" panose="020B0604030504040204" pitchFamily="34" charset="0"/>
                <a:cs typeface="Calibri" panose="020F0502020204030204" pitchFamily="34" charset="0"/>
              </a:rPr>
              <a:t>- </a:t>
            </a:r>
            <a:r>
              <a:rPr lang="vi-VN" altLang="en-US" sz="4000" dirty="0">
                <a:solidFill>
                  <a:srgbClr val="203864"/>
                </a:solidFill>
                <a:latin typeface="Tahoma" panose="020B0604030504040204" pitchFamily="34" charset="0"/>
                <a:cs typeface="Calibri" panose="020F0502020204030204" pitchFamily="34" charset="0"/>
              </a:rPr>
              <a:t>Thực đơn sử dụng đa dạng các loại thực phẩm</a:t>
            </a:r>
            <a:r>
              <a:rPr lang="en-US" altLang="en-US" sz="4000" dirty="0">
                <a:solidFill>
                  <a:srgbClr val="203864"/>
                </a:solidFill>
                <a:latin typeface="Tahoma" panose="020B0604030504040204" pitchFamily="34" charset="0"/>
                <a:cs typeface="Calibri" panose="020F0502020204030204" pitchFamily="34" charset="0"/>
              </a:rPr>
              <a:t>.</a:t>
            </a:r>
            <a:r>
              <a:rPr lang="vi-VN" altLang="en-US" sz="4000" dirty="0">
                <a:solidFill>
                  <a:srgbClr val="203864"/>
                </a:solidFill>
                <a:latin typeface="Tahoma" panose="020B0604030504040204" pitchFamily="34" charset="0"/>
                <a:cs typeface="Calibri" panose="020F0502020204030204" pitchFamily="34" charset="0"/>
              </a:rPr>
              <a:t> </a:t>
            </a:r>
            <a:endParaRPr lang="en-US" altLang="en-US" sz="4000" dirty="0">
              <a:solidFill>
                <a:srgbClr val="203864"/>
              </a:solidFill>
              <a:latin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01429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66FAD1F-3CC6-5E6E-73CE-ADCEEF8352FB}"/>
              </a:ext>
            </a:extLst>
          </p:cNvPr>
          <p:cNvSpPr txBox="1"/>
          <p:nvPr/>
        </p:nvSpPr>
        <p:spPr>
          <a:xfrm>
            <a:off x="571500" y="564870"/>
            <a:ext cx="17145000" cy="9296162"/>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R="0" lvl="0" indent="0" algn="just" defTabSz="1371600" rtl="0" eaLnBrk="0" fontAlgn="base" latinLnBrk="0" hangingPunct="0">
              <a:lnSpc>
                <a:spcPct val="150000"/>
              </a:lnSpc>
              <a:buClrTx/>
              <a:buSzTx/>
              <a:tabLst/>
              <a:defRPr/>
            </a:pPr>
            <a:r>
              <a:rPr lang="en-US" altLang="en-US" sz="4000" b="1" dirty="0">
                <a:solidFill>
                  <a:srgbClr val="00B0F0"/>
                </a:solidFill>
                <a:latin typeface="Tahoma" panose="020B0604030504040204" pitchFamily="34" charset="0"/>
                <a:cs typeface="Calibri" panose="020F0502020204030204" pitchFamily="34" charset="0"/>
              </a:rPr>
              <a:t>1.3.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Phối</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hợp</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FF0000"/>
                </a:solidFill>
                <a:effectLst/>
                <a:uLnTx/>
                <a:uFillTx/>
                <a:latin typeface="Tahoma" panose="020B0604030504040204" pitchFamily="34" charset="0"/>
                <a:cs typeface="Calibri" panose="020F0502020204030204" pitchFamily="34" charset="0"/>
              </a:rPr>
              <a:t>chưa</a:t>
            </a:r>
            <a:r>
              <a:rPr kumimoji="0" lang="en-US" altLang="en-US" sz="4000" b="1" i="0" u="none" strike="noStrike" kern="1200" cap="none" spc="0" normalizeH="0" noProof="0" dirty="0">
                <a:ln>
                  <a:noFill/>
                </a:ln>
                <a:solidFill>
                  <a:srgbClr val="FF000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FF0000"/>
                </a:solidFill>
                <a:effectLst/>
                <a:uLnTx/>
                <a:uFillTx/>
                <a:latin typeface="Tahoma" panose="020B0604030504040204" pitchFamily="34" charset="0"/>
                <a:cs typeface="Calibri" panose="020F0502020204030204" pitchFamily="34" charset="0"/>
              </a:rPr>
              <a:t>cân</a:t>
            </a:r>
            <a:r>
              <a:rPr kumimoji="0" lang="en-US" altLang="en-US" sz="4000" b="1" i="0" u="none" strike="noStrike" kern="1200" cap="none" spc="0" normalizeH="0" noProof="0" dirty="0">
                <a:ln>
                  <a:noFill/>
                </a:ln>
                <a:solidFill>
                  <a:srgbClr val="FF0000"/>
                </a:solidFill>
                <a:effectLst/>
                <a:uLnTx/>
                <a:uFillTx/>
                <a:latin typeface="Tahoma" panose="020B0604030504040204" pitchFamily="34" charset="0"/>
                <a:cs typeface="Calibri" panose="020F0502020204030204" pitchFamily="34" charset="0"/>
              </a:rPr>
              <a:t> </a:t>
            </a:r>
            <a:r>
              <a:rPr lang="en-US" altLang="en-US" sz="4000" b="1" dirty="0" err="1">
                <a:solidFill>
                  <a:srgbClr val="FF0000"/>
                </a:solidFill>
                <a:latin typeface="Tahoma" panose="020B0604030504040204" pitchFamily="34" charset="0"/>
                <a:cs typeface="Calibri" panose="020F0502020204030204" pitchFamily="34" charset="0"/>
              </a:rPr>
              <a:t>đối</a:t>
            </a:r>
            <a:r>
              <a:rPr lang="en-US" altLang="en-US" sz="4000" b="1" dirty="0">
                <a:solidFill>
                  <a:srgbClr val="FF0000"/>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giữa</a:t>
            </a:r>
            <a:r>
              <a:rPr lang="en-US" altLang="en-US" sz="4000" b="1" dirty="0">
                <a:solidFill>
                  <a:srgbClr val="00B0F0"/>
                </a:solidFill>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đạm</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động</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vật</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và</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thực</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vật</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chất</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béo</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động</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vật</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và</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thực</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vật</a:t>
            </a:r>
            <a:endParaRPr lang="en-US" altLang="en-US" sz="4000" b="1" dirty="0">
              <a:solidFill>
                <a:srgbClr val="00B0F0"/>
              </a:solidFill>
              <a:latin typeface="Tahoma" panose="020B0604030504040204" pitchFamily="34" charset="0"/>
              <a:cs typeface="Calibri" panose="020F0502020204030204" pitchFamily="34" charset="0"/>
            </a:endParaRPr>
          </a:p>
          <a:p>
            <a:pPr marR="0" lvl="0" indent="0" algn="just" defTabSz="1371600" rtl="0" eaLnBrk="0" fontAlgn="base" latinLnBrk="0" hangingPunct="0">
              <a:lnSpc>
                <a:spcPct val="150000"/>
              </a:lnSpc>
              <a:buClrTx/>
              <a:buSzTx/>
              <a:tabLst/>
              <a:defRPr/>
            </a:pPr>
            <a:r>
              <a:rPr lang="en-US" altLang="en-US" sz="4000" dirty="0">
                <a:latin typeface="Tahoma" panose="020B0604030504040204" pitchFamily="34" charset="0"/>
                <a:cs typeface="Calibri" panose="020F0502020204030204" pitchFamily="34" charset="0"/>
              </a:rPr>
              <a:t>-</a:t>
            </a:r>
            <a:r>
              <a:rPr lang="en-US" altLang="en-US" sz="4000" dirty="0">
                <a:solidFill>
                  <a:srgbClr val="00B0F0"/>
                </a:solidFill>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Có</a:t>
            </a:r>
            <a:r>
              <a:rPr lang="en-US" altLang="en-US" sz="4000" dirty="0">
                <a:latin typeface="Tahoma" panose="020B0604030504040204" pitchFamily="34" charset="0"/>
                <a:cs typeface="Calibri" panose="020F0502020204030204" pitchFamily="34" charset="0"/>
              </a:rPr>
              <a:t> 2 </a:t>
            </a:r>
            <a:r>
              <a:rPr lang="en-US" altLang="en-US" sz="4000" dirty="0" err="1">
                <a:latin typeface="Tahoma" panose="020B0604030504040204" pitchFamily="34" charset="0"/>
                <a:cs typeface="Calibri" panose="020F0502020204030204" pitchFamily="34" charset="0"/>
              </a:rPr>
              <a:t>nguồn</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cung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cấp</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chất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đạm</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cho</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cơ</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thể</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là</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đạm</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động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vật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thịt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cá</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trứng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sữa</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tôm</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cua</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hải</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sản</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và</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đạm</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thực</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vật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đậu</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đỗ</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Bữa</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ăn</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nên</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có</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sự</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cân</a:t>
            </a:r>
            <a:r>
              <a:rPr lang="en-US" altLang="en-US" sz="4000" dirty="0">
                <a:latin typeface="Tahoma" panose="020B0604030504040204" pitchFamily="34" charset="0"/>
                <a:cs typeface="Calibri" panose="020F0502020204030204" pitchFamily="34" charset="0"/>
              </a:rPr>
              <a:t> </a:t>
            </a:r>
            <a:r>
              <a:rPr lang="en-US" altLang="en-US" sz="4000" err="1">
                <a:latin typeface="Tahoma" panose="020B0604030504040204" pitchFamily="34" charset="0"/>
                <a:cs typeface="Calibri" panose="020F0502020204030204" pitchFamily="34" charset="0"/>
              </a:rPr>
              <a:t>đối</a:t>
            </a:r>
            <a:r>
              <a:rPr lang="en-US" altLang="en-US" sz="4000">
                <a:latin typeface="Tahoma" panose="020B0604030504040204" pitchFamily="34" charset="0"/>
                <a:cs typeface="Calibri" panose="020F0502020204030204" pitchFamily="34" charset="0"/>
              </a:rPr>
              <a:t> giữa đạm </a:t>
            </a:r>
            <a:r>
              <a:rPr lang="en-US" altLang="en-US" sz="4000" dirty="0" err="1">
                <a:latin typeface="Tahoma" panose="020B0604030504040204" pitchFamily="34" charset="0"/>
                <a:cs typeface="Calibri" panose="020F0502020204030204" pitchFamily="34" charset="0"/>
              </a:rPr>
              <a:t>động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vật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và</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thực</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vật</a:t>
            </a:r>
            <a:r>
              <a:rPr lang="en-US" altLang="en-US" sz="4000" dirty="0">
                <a:latin typeface="Tahoma" panose="020B0604030504040204" pitchFamily="34" charset="0"/>
                <a:cs typeface="Calibri" panose="020F0502020204030204" pitchFamily="34" charset="0"/>
              </a:rPr>
              <a:t>.</a:t>
            </a:r>
          </a:p>
          <a:p>
            <a:pPr marR="0" lvl="0" indent="0" algn="just" defTabSz="1371600" rtl="0" eaLnBrk="0" fontAlgn="base" latinLnBrk="0" hangingPunct="0">
              <a:lnSpc>
                <a:spcPct val="150000"/>
              </a:lnSpc>
              <a:buClrTx/>
              <a:buSzTx/>
              <a:tabLst/>
              <a:defRPr/>
            </a:pP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Chất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béo</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là</a:t>
            </a:r>
            <a:r>
              <a:rPr lang="en-US" altLang="en-US" sz="4000" dirty="0">
                <a:latin typeface="Tahoma" panose="020B0604030504040204" pitchFamily="34" charset="0"/>
                <a:cs typeface="Calibri" panose="020F0502020204030204" pitchFamily="34" charset="0"/>
              </a:rPr>
              <a:t> dung </a:t>
            </a:r>
            <a:r>
              <a:rPr lang="en-US" altLang="en-US" sz="4000" dirty="0" err="1">
                <a:latin typeface="Tahoma" panose="020B0604030504040204" pitchFamily="34" charset="0"/>
                <a:cs typeface="Calibri" panose="020F0502020204030204" pitchFamily="34" charset="0"/>
              </a:rPr>
              <a:t>môi</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cho</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các</a:t>
            </a:r>
            <a:r>
              <a:rPr lang="en-US" altLang="en-US" sz="4000" dirty="0">
                <a:latin typeface="Tahoma" panose="020B0604030504040204" pitchFamily="34" charset="0"/>
                <a:cs typeface="Calibri" panose="020F0502020204030204" pitchFamily="34" charset="0"/>
              </a:rPr>
              <a:t> vitamin tan </a:t>
            </a:r>
            <a:r>
              <a:rPr lang="en-US" altLang="en-US" sz="4000" dirty="0" err="1">
                <a:latin typeface="Tahoma" panose="020B0604030504040204" pitchFamily="34" charset="0"/>
                <a:cs typeface="Calibri" panose="020F0502020204030204" pitchFamily="34" charset="0"/>
              </a:rPr>
              <a:t>trong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dầu</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như</a:t>
            </a:r>
            <a:r>
              <a:rPr lang="en-US" altLang="en-US" sz="4000" dirty="0">
                <a:latin typeface="Tahoma" panose="020B0604030504040204" pitchFamily="34" charset="0"/>
                <a:cs typeface="Calibri" panose="020F0502020204030204" pitchFamily="34" charset="0"/>
              </a:rPr>
              <a:t> A, D, E, K. Do </a:t>
            </a:r>
            <a:r>
              <a:rPr lang="en-US" altLang="en-US" sz="4000" dirty="0" err="1">
                <a:latin typeface="Tahoma" panose="020B0604030504040204" pitchFamily="34" charset="0"/>
                <a:cs typeface="Calibri" panose="020F0502020204030204" pitchFamily="34" charset="0"/>
              </a:rPr>
              <a:t>cơ</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thể</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trẻ</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đang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phát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triển</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nhanh</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rất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cần</a:t>
            </a:r>
            <a:r>
              <a:rPr lang="en-US" altLang="en-US" sz="4000" dirty="0">
                <a:latin typeface="Tahoma" panose="020B0604030504040204" pitchFamily="34" charset="0"/>
                <a:cs typeface="Calibri" panose="020F0502020204030204" pitchFamily="34" charset="0"/>
              </a:rPr>
              <a:t> acid </a:t>
            </a:r>
            <a:r>
              <a:rPr lang="en-US" altLang="en-US" sz="4000" dirty="0" err="1">
                <a:latin typeface="Tahoma" panose="020B0604030504040204" pitchFamily="34" charset="0"/>
                <a:cs typeface="Calibri" panose="020F0502020204030204" pitchFamily="34" charset="0"/>
              </a:rPr>
              <a:t>béo</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không</a:t>
            </a:r>
            <a:r>
              <a:rPr lang="en-US" altLang="en-US" sz="4000" dirty="0">
                <a:latin typeface="Tahoma" panose="020B0604030504040204" pitchFamily="34" charset="0"/>
                <a:cs typeface="Calibri" panose="020F0502020204030204" pitchFamily="34" charset="0"/>
              </a:rPr>
              <a:t> no </a:t>
            </a:r>
            <a:r>
              <a:rPr lang="en-US" altLang="en-US" sz="4000" dirty="0" err="1">
                <a:latin typeface="Tahoma" panose="020B0604030504040204" pitchFamily="34" charset="0"/>
                <a:cs typeface="Calibri" panose="020F0502020204030204" pitchFamily="34" charset="0"/>
              </a:rPr>
              <a:t>có</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nhiều</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trong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mỡ</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động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vật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tỉ</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lệ</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cân</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đối</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theo</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khuyến</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nghị</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là</a:t>
            </a:r>
            <a:r>
              <a:rPr lang="en-US" altLang="en-US" sz="4000" dirty="0">
                <a:latin typeface="Tahoma" panose="020B0604030504040204" pitchFamily="34" charset="0"/>
                <a:cs typeface="Calibri" panose="020F0502020204030204" pitchFamily="34" charset="0"/>
              </a:rPr>
              <a:t> 70% </a:t>
            </a:r>
            <a:r>
              <a:rPr lang="en-US" altLang="en-US" sz="4000" dirty="0" err="1">
                <a:latin typeface="Tahoma" panose="020B0604030504040204" pitchFamily="34" charset="0"/>
                <a:cs typeface="Calibri" panose="020F0502020204030204" pitchFamily="34" charset="0"/>
              </a:rPr>
              <a:t>béo</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động</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vật</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và</a:t>
            </a:r>
            <a:r>
              <a:rPr lang="en-US" altLang="en-US" sz="4000" dirty="0">
                <a:latin typeface="Tahoma" panose="020B0604030504040204" pitchFamily="34" charset="0"/>
                <a:cs typeface="Calibri" panose="020F0502020204030204" pitchFamily="34" charset="0"/>
              </a:rPr>
              <a:t> 30% </a:t>
            </a:r>
            <a:r>
              <a:rPr lang="en-US" altLang="en-US" sz="4000" dirty="0" err="1">
                <a:latin typeface="Tahoma" panose="020B0604030504040204" pitchFamily="34" charset="0"/>
                <a:cs typeface="Calibri" panose="020F0502020204030204" pitchFamily="34" charset="0"/>
              </a:rPr>
              <a:t>béo</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thực</a:t>
            </a:r>
            <a:r>
              <a:rPr lang="en-US" altLang="en-US" sz="4000" dirty="0">
                <a:latin typeface="Tahoma" panose="020B0604030504040204" pitchFamily="34" charset="0"/>
                <a:cs typeface="Calibri" panose="020F0502020204030204" pitchFamily="34" charset="0"/>
              </a:rPr>
              <a:t> </a:t>
            </a:r>
            <a:r>
              <a:rPr lang="en-US" altLang="en-US" sz="4000" dirty="0" err="1">
                <a:latin typeface="Tahoma" panose="020B0604030504040204" pitchFamily="34" charset="0"/>
                <a:cs typeface="Calibri" panose="020F0502020204030204" pitchFamily="34" charset="0"/>
              </a:rPr>
              <a:t>vật</a:t>
            </a:r>
            <a:r>
              <a:rPr lang="en-US" altLang="en-US" sz="4000" dirty="0">
                <a:latin typeface="Tahoma" panose="020B0604030504040204" pitchFamily="34" charset="0"/>
                <a:cs typeface="Calibri" panose="020F0502020204030204" pitchFamily="34" charset="0"/>
              </a:rPr>
              <a:t>. </a:t>
            </a:r>
          </a:p>
        </p:txBody>
      </p:sp>
    </p:spTree>
    <p:extLst>
      <p:ext uri="{BB962C8B-B14F-4D97-AF65-F5344CB8AC3E}">
        <p14:creationId xmlns:p14="http://schemas.microsoft.com/office/powerpoint/2010/main" val="295610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E2E9FC6-DB27-4F02-0EB2-F1AAF742B439}"/>
              </a:ext>
            </a:extLst>
          </p:cNvPr>
          <p:cNvSpPr txBox="1"/>
          <p:nvPr/>
        </p:nvSpPr>
        <p:spPr>
          <a:xfrm>
            <a:off x="1752600" y="1586427"/>
            <a:ext cx="14782800" cy="7114146"/>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R="0" lvl="0" indent="0" algn="just" defTabSz="1371600" rtl="0" eaLnBrk="0" fontAlgn="base" latinLnBrk="0" hangingPunct="0">
              <a:lnSpc>
                <a:spcPct val="150000"/>
              </a:lnSpc>
              <a:buClrTx/>
              <a:buSzTx/>
              <a:tabLst/>
              <a:defRPr/>
            </a:pPr>
            <a:r>
              <a:rPr lang="en-US" altLang="en-US" sz="4000" b="1" dirty="0">
                <a:solidFill>
                  <a:srgbClr val="00B0F0"/>
                </a:solidFill>
                <a:latin typeface="Tahoma" panose="020B0604030504040204" pitchFamily="34" charset="0"/>
                <a:cs typeface="Calibri" panose="020F0502020204030204" pitchFamily="34" charset="0"/>
              </a:rPr>
              <a:t>1.4.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Sử</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dụng</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muối</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chưa</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hợp</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lý</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trong</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chế</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biến</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món</a:t>
            </a:r>
            <a:r>
              <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rPr>
              <a:t> </a:t>
            </a:r>
            <a:r>
              <a:rPr kumimoji="0" lang="en-US" altLang="en-US" sz="4000" b="1" i="0" u="none" strike="noStrike" kern="1200" cap="none" spc="0" normalizeH="0" noProof="0" dirty="0" err="1">
                <a:ln>
                  <a:noFill/>
                </a:ln>
                <a:solidFill>
                  <a:srgbClr val="00B0F0"/>
                </a:solidFill>
                <a:effectLst/>
                <a:uLnTx/>
                <a:uFillTx/>
                <a:latin typeface="Tahoma" panose="020B0604030504040204" pitchFamily="34" charset="0"/>
                <a:cs typeface="Calibri" panose="020F0502020204030204" pitchFamily="34" charset="0"/>
              </a:rPr>
              <a:t>ăn</a:t>
            </a:r>
            <a:endParaRPr kumimoji="0" lang="en-US" altLang="en-US" sz="4000" b="1" i="0" u="none" strike="noStrike" kern="1200" cap="none" spc="0" normalizeH="0" noProof="0" dirty="0">
              <a:ln>
                <a:noFill/>
              </a:ln>
              <a:solidFill>
                <a:srgbClr val="00B0F0"/>
              </a:solidFill>
              <a:effectLst/>
              <a:uLnTx/>
              <a:uFillTx/>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lang="en-US" altLang="en-US" sz="4000" dirty="0">
                <a:solidFill>
                  <a:srgbClr val="203864"/>
                </a:solidFill>
                <a:latin typeface="Tahoma" panose="020B0604030504040204" pitchFamily="34" charset="0"/>
                <a:cs typeface="Calibri" panose="020F0502020204030204" pitchFamily="34" charset="0"/>
              </a:rPr>
              <a:t>	</a:t>
            </a:r>
            <a:r>
              <a:rPr lang="vi-VN" altLang="en-US" sz="4000" dirty="0">
                <a:solidFill>
                  <a:srgbClr val="203864"/>
                </a:solidFill>
                <a:latin typeface="Tahoma" panose="020B0604030504040204" pitchFamily="34" charset="0"/>
                <a:cs typeface="Calibri" panose="020F0502020204030204" pitchFamily="34" charset="0"/>
              </a:rPr>
              <a:t>Muối ăn là loại gia vị được sử dụng hằng ngày, nhưng thực ra cơ thể chỉ cần 1 lượng rất ít. Không nên ăn mặn. Nên sử dụng muối i</a:t>
            </a:r>
            <a:r>
              <a:rPr lang="en-US" altLang="en-US" sz="4000" dirty="0">
                <a:solidFill>
                  <a:srgbClr val="203864"/>
                </a:solidFill>
                <a:latin typeface="Tahoma" panose="020B0604030504040204" pitchFamily="34" charset="0"/>
                <a:cs typeface="Calibri" panose="020F0502020204030204" pitchFamily="34" charset="0"/>
              </a:rPr>
              <a:t>-</a:t>
            </a:r>
            <a:r>
              <a:rPr lang="en-US" altLang="en-US" sz="4000" dirty="0" err="1">
                <a:solidFill>
                  <a:srgbClr val="203864"/>
                </a:solidFill>
                <a:latin typeface="Tahoma" panose="020B0604030504040204" pitchFamily="34" charset="0"/>
                <a:cs typeface="Calibri" panose="020F0502020204030204" pitchFamily="34" charset="0"/>
              </a:rPr>
              <a:t>ốt</a:t>
            </a:r>
            <a:r>
              <a:rPr lang="vi-VN" altLang="en-US" sz="4000" dirty="0">
                <a:solidFill>
                  <a:srgbClr val="203864"/>
                </a:solidFill>
                <a:latin typeface="Tahoma" panose="020B0604030504040204" pitchFamily="34" charset="0"/>
                <a:cs typeface="Calibri" panose="020F0502020204030204" pitchFamily="34" charset="0"/>
              </a:rPr>
              <a:t> trong chế biến món ăn. Với trẻ mầm non nên sử dụng dưới 3</a:t>
            </a:r>
            <a:r>
              <a:rPr lang="en-US" altLang="en-US" sz="4000" dirty="0">
                <a:solidFill>
                  <a:srgbClr val="203864"/>
                </a:solidFill>
                <a:latin typeface="Tahoma" panose="020B0604030504040204" pitchFamily="34" charset="0"/>
                <a:cs typeface="Calibri" panose="020F0502020204030204" pitchFamily="34" charset="0"/>
              </a:rPr>
              <a:t>g</a:t>
            </a:r>
            <a:r>
              <a:rPr lang="vi-VN" altLang="en-US" sz="4000" dirty="0">
                <a:solidFill>
                  <a:srgbClr val="203864"/>
                </a:solidFill>
                <a:latin typeface="Tahoma" panose="020B0604030504040204" pitchFamily="34" charset="0"/>
                <a:cs typeface="Calibri" panose="020F0502020204030204" pitchFamily="34" charset="0"/>
              </a:rPr>
              <a:t> muối/ngày.</a:t>
            </a:r>
            <a:endParaRPr lang="en-US" altLang="en-US" sz="4000" dirty="0">
              <a:solidFill>
                <a:srgbClr val="203864"/>
              </a:solidFill>
              <a:latin typeface="Tahoma" panose="020B0604030504040204" pitchFamily="34" charset="0"/>
              <a:cs typeface="Calibri" panose="020F0502020204030204" pitchFamily="34" charset="0"/>
            </a:endParaRPr>
          </a:p>
          <a:p>
            <a:pPr lvl="0" indent="0" algn="just" defTabSz="1371600" eaLnBrk="0" fontAlgn="base" hangingPunct="0">
              <a:lnSpc>
                <a:spcPct val="150000"/>
              </a:lnSpc>
              <a:defRPr/>
            </a:pPr>
            <a:r>
              <a:rPr kumimoji="0" lang="en-US" altLang="en-US" sz="40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a:t>
            </a:r>
            <a:r>
              <a:rPr kumimoji="0" lang="en-US" altLang="en-US" sz="4000" i="0" u="none" strike="noStrike" kern="1200" cap="none" spc="0" normalizeH="0" noProof="0" dirty="0" err="1">
                <a:ln>
                  <a:noFill/>
                </a:ln>
                <a:solidFill>
                  <a:srgbClr val="203864"/>
                </a:solidFill>
                <a:effectLst/>
                <a:uLnTx/>
                <a:uFillTx/>
                <a:latin typeface="Tahoma" panose="020B0604030504040204" pitchFamily="34" charset="0"/>
                <a:cs typeface="Calibri" panose="020F0502020204030204" pitchFamily="34" charset="0"/>
              </a:rPr>
              <a:t>Lưu</a:t>
            </a:r>
            <a:r>
              <a:rPr kumimoji="0" lang="en-US" altLang="en-US" sz="40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rPr>
              <a:t> ý: </a:t>
            </a:r>
            <a:r>
              <a:rPr lang="en-US" altLang="en-US" sz="4000" dirty="0" err="1">
                <a:solidFill>
                  <a:srgbClr val="203864"/>
                </a:solidFill>
                <a:latin typeface="Tahoma" panose="020B0604030504040204" pitchFamily="34" charset="0"/>
                <a:cs typeface="Calibri" panose="020F0502020204030204" pitchFamily="34" charset="0"/>
              </a:rPr>
              <a:t>Hạn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chế</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tối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sử</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dụng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chất</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phụ</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gia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khi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chế</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biến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thức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ăn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cho</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trẻ</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Knor</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bột</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ngọt</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bột</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cà</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ri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phẩm</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màu</a:t>
            </a:r>
            <a:r>
              <a:rPr lang="en-US" altLang="en-US" sz="4000" dirty="0">
                <a:solidFill>
                  <a:srgbClr val="203864"/>
                </a:solidFill>
                <a:latin typeface="Tahoma" panose="020B0604030504040204" pitchFamily="34" charset="0"/>
                <a:cs typeface="Calibri" panose="020F0502020204030204" pitchFamily="34" charset="0"/>
              </a:rPr>
              <a:t>…)</a:t>
            </a:r>
            <a:endParaRPr kumimoji="0" lang="en-US" altLang="en-US" sz="4000" i="0" u="none" strike="noStrike" kern="1200" cap="none" spc="0" normalizeH="0" noProof="0" dirty="0">
              <a:ln>
                <a:noFill/>
              </a:ln>
              <a:solidFill>
                <a:srgbClr val="203864"/>
              </a:solidFill>
              <a:effectLst/>
              <a:uLnTx/>
              <a:uFillTx/>
              <a:latin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9905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CD866FE-ED0F-E69A-836A-352B851E81DB}"/>
              </a:ext>
            </a:extLst>
          </p:cNvPr>
          <p:cNvSpPr txBox="1"/>
          <p:nvPr/>
        </p:nvSpPr>
        <p:spPr>
          <a:xfrm>
            <a:off x="838200" y="1655998"/>
            <a:ext cx="16611600" cy="9296162"/>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marR="0" lvl="0" indent="0" algn="just" defTabSz="1371600" rtl="0" eaLnBrk="0" fontAlgn="base" latinLnBrk="0" hangingPunct="0">
              <a:lnSpc>
                <a:spcPct val="150000"/>
              </a:lnSpc>
              <a:buClrTx/>
              <a:buSzTx/>
              <a:tabLs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Bước</a:t>
            </a:r>
            <a:r>
              <a:rPr lang="en-US" altLang="en-US" sz="4000" b="1" dirty="0">
                <a:solidFill>
                  <a:srgbClr val="00B0F0"/>
                </a:solidFill>
                <a:latin typeface="Tahoma" panose="020B0604030504040204" pitchFamily="34" charset="0"/>
                <a:cs typeface="Calibri" panose="020F0502020204030204" pitchFamily="34" charset="0"/>
              </a:rPr>
              <a:t> 1:</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Lựa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chọn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mức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năng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lượng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phù</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hợp</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vào</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tình</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trạng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dinh</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dưỡng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err="1">
                <a:solidFill>
                  <a:srgbClr val="203864"/>
                </a:solidFill>
                <a:latin typeface="Tahoma" panose="020B0604030504040204" pitchFamily="34" charset="0"/>
                <a:cs typeface="Calibri" panose="020F0502020204030204" pitchFamily="34" charset="0"/>
              </a:rPr>
              <a:t>của</a:t>
            </a:r>
            <a:r>
              <a:rPr lang="en-US" altLang="en-US" sz="4000">
                <a:solidFill>
                  <a:srgbClr val="203864"/>
                </a:solidFill>
                <a:latin typeface="Tahoma" panose="020B0604030504040204" pitchFamily="34" charset="0"/>
                <a:cs typeface="Calibri" panose="020F0502020204030204" pitchFamily="34" charset="0"/>
              </a:rPr>
              <a:t> trẻ (lưu ý đối với trẻ SDD, DC,BP).</a:t>
            </a:r>
            <a:endParaRPr lang="en-US" altLang="en-US" sz="4000" dirty="0">
              <a:solidFill>
                <a:srgbClr val="203864"/>
              </a:solidFill>
              <a:latin typeface="Tahoma" panose="020B0604030504040204" pitchFamily="34" charset="0"/>
              <a:cs typeface="Calibri" panose="020F0502020204030204" pitchFamily="34" charset="0"/>
            </a:endParaRPr>
          </a:p>
          <a:p>
            <a:pPr marR="0" lvl="0" indent="0" algn="just" defTabSz="1371600" rtl="0" eaLnBrk="0" fontAlgn="base" latinLnBrk="0" hangingPunct="0">
              <a:lnSpc>
                <a:spcPct val="150000"/>
              </a:lnSpc>
              <a:buClrTx/>
              <a:buSzTx/>
              <a:tabLs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Bước</a:t>
            </a:r>
            <a:r>
              <a:rPr lang="en-US" altLang="en-US" sz="4000" b="1" dirty="0">
                <a:solidFill>
                  <a:srgbClr val="00B0F0"/>
                </a:solidFill>
                <a:latin typeface="Tahoma" panose="020B0604030504040204" pitchFamily="34" charset="0"/>
                <a:cs typeface="Calibri" panose="020F0502020204030204" pitchFamily="34" charset="0"/>
              </a:rPr>
              <a:t> 2: </a:t>
            </a:r>
            <a:r>
              <a:rPr lang="en-US" altLang="en-US" sz="4000" dirty="0" err="1">
                <a:solidFill>
                  <a:srgbClr val="203864"/>
                </a:solidFill>
                <a:latin typeface="Tahoma" panose="020B0604030504040204" pitchFamily="34" charset="0"/>
                <a:cs typeface="Calibri" panose="020F0502020204030204" pitchFamily="34" charset="0"/>
              </a:rPr>
              <a:t>Lựa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chọn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tỉ</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lệ</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cân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đối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hợp</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lý</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của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các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chất</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cung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cấp</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năng</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lượng</a:t>
            </a:r>
            <a:r>
              <a:rPr lang="en-US" altLang="en-US" sz="4000" dirty="0">
                <a:solidFill>
                  <a:srgbClr val="203864"/>
                </a:solidFill>
                <a:latin typeface="Tahoma" panose="020B0604030504040204" pitchFamily="34" charset="0"/>
                <a:cs typeface="Calibri" panose="020F0502020204030204" pitchFamily="34" charset="0"/>
              </a:rPr>
              <a:t> P - L - G.</a:t>
            </a:r>
          </a:p>
          <a:p>
            <a:pPr marR="0" lvl="0" indent="0" algn="just" defTabSz="1371600" rtl="0" eaLnBrk="0" fontAlgn="base" latinLnBrk="0" hangingPunct="0">
              <a:lnSpc>
                <a:spcPct val="150000"/>
              </a:lnSpc>
              <a:buClrTx/>
              <a:buSzTx/>
              <a:tabLs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Vd</a:t>
            </a:r>
            <a:r>
              <a:rPr lang="en-US" altLang="en-US" sz="4000" dirty="0">
                <a:solidFill>
                  <a:srgbClr val="203864"/>
                </a:solidFill>
                <a:latin typeface="Tahoma" panose="020B0604030504040204" pitchFamily="34" charset="0"/>
                <a:cs typeface="Calibri" panose="020F0502020204030204" pitchFamily="34" charset="0"/>
              </a:rPr>
              <a:t>:  KP </a:t>
            </a:r>
            <a:r>
              <a:rPr lang="en-US" altLang="en-US" sz="4000" dirty="0" err="1">
                <a:solidFill>
                  <a:srgbClr val="203864"/>
                </a:solidFill>
                <a:latin typeface="Tahoma" panose="020B0604030504040204" pitchFamily="34" charset="0"/>
                <a:cs typeface="Calibri" panose="020F0502020204030204" pitchFamily="34" charset="0"/>
              </a:rPr>
              <a:t>của</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Nhà</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trẻ</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với</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mức</a:t>
            </a:r>
            <a:r>
              <a:rPr lang="en-US" altLang="en-US" sz="4000" dirty="0">
                <a:solidFill>
                  <a:srgbClr val="203864"/>
                </a:solidFill>
                <a:latin typeface="Tahoma" panose="020B0604030504040204" pitchFamily="34" charset="0"/>
                <a:cs typeface="Calibri" panose="020F0502020204030204" pitchFamily="34" charset="0"/>
              </a:rPr>
              <a:t> 600 Kcal </a:t>
            </a:r>
            <a:r>
              <a:rPr lang="en-US" altLang="en-US" sz="4000" dirty="0" err="1">
                <a:solidFill>
                  <a:srgbClr val="203864"/>
                </a:solidFill>
                <a:latin typeface="Tahoma" panose="020B0604030504040204" pitchFamily="34" charset="0"/>
                <a:cs typeface="Calibri" panose="020F0502020204030204" pitchFamily="34" charset="0"/>
              </a:rPr>
              <a:t>theo</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tỉ</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lệ</a:t>
            </a:r>
            <a:r>
              <a:rPr lang="en-US" altLang="en-US" sz="4000" dirty="0">
                <a:solidFill>
                  <a:srgbClr val="203864"/>
                </a:solidFill>
                <a:latin typeface="Tahoma" panose="020B0604030504040204" pitchFamily="34" charset="0"/>
                <a:cs typeface="Calibri" panose="020F0502020204030204" pitchFamily="34" charset="0"/>
              </a:rPr>
              <a:t> 18 - 35 - 50.</a:t>
            </a:r>
          </a:p>
          <a:p>
            <a:pPr indent="0" algn="just" defTabSz="1371600" eaLnBrk="0" fontAlgn="base" hangingPunct="0">
              <a:lnSpc>
                <a:spcPct val="150000"/>
              </a:lnSpc>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strike="sngStrike" dirty="0">
                <a:solidFill>
                  <a:srgbClr val="203864"/>
                </a:solidFill>
                <a:latin typeface="Tahoma" panose="020B0604030504040204" pitchFamily="34" charset="0"/>
                <a:cs typeface="Calibri" panose="020F0502020204030204" pitchFamily="34" charset="0"/>
              </a:rPr>
              <a:t>KP </a:t>
            </a:r>
            <a:r>
              <a:rPr lang="en-US" altLang="en-US" sz="4000" strike="sngStrike" dirty="0" err="1">
                <a:solidFill>
                  <a:srgbClr val="203864"/>
                </a:solidFill>
                <a:latin typeface="Tahoma" panose="020B0604030504040204" pitchFamily="34" charset="0"/>
                <a:cs typeface="Calibri" panose="020F0502020204030204" pitchFamily="34" charset="0"/>
              </a:rPr>
              <a:t>của</a:t>
            </a:r>
            <a:r>
              <a:rPr lang="en-US" altLang="en-US" sz="4000" strike="sngStrike" dirty="0">
                <a:solidFill>
                  <a:srgbClr val="203864"/>
                </a:solidFill>
                <a:latin typeface="Tahoma" panose="020B0604030504040204" pitchFamily="34" charset="0"/>
                <a:cs typeface="Calibri" panose="020F0502020204030204" pitchFamily="34" charset="0"/>
              </a:rPr>
              <a:t> </a:t>
            </a:r>
            <a:r>
              <a:rPr lang="en-US" altLang="en-US" sz="4000" strike="sngStrike" dirty="0" err="1">
                <a:solidFill>
                  <a:srgbClr val="203864"/>
                </a:solidFill>
                <a:latin typeface="Tahoma" panose="020B0604030504040204" pitchFamily="34" charset="0"/>
                <a:cs typeface="Calibri" panose="020F0502020204030204" pitchFamily="34" charset="0"/>
              </a:rPr>
              <a:t>Nhà</a:t>
            </a:r>
            <a:r>
              <a:rPr lang="en-US" altLang="en-US" sz="4000" strike="sngStrike" dirty="0">
                <a:solidFill>
                  <a:srgbClr val="203864"/>
                </a:solidFill>
                <a:latin typeface="Tahoma" panose="020B0604030504040204" pitchFamily="34" charset="0"/>
                <a:cs typeface="Calibri" panose="020F0502020204030204" pitchFamily="34" charset="0"/>
              </a:rPr>
              <a:t> </a:t>
            </a:r>
            <a:r>
              <a:rPr lang="en-US" altLang="en-US" sz="4000" strike="sngStrike" dirty="0" err="1">
                <a:solidFill>
                  <a:srgbClr val="203864"/>
                </a:solidFill>
                <a:latin typeface="Tahoma" panose="020B0604030504040204" pitchFamily="34" charset="0"/>
                <a:cs typeface="Calibri" panose="020F0502020204030204" pitchFamily="34" charset="0"/>
              </a:rPr>
              <a:t>trẻ</a:t>
            </a:r>
            <a:r>
              <a:rPr lang="en-US" altLang="en-US" sz="4000" strike="sngStrike" dirty="0">
                <a:solidFill>
                  <a:srgbClr val="203864"/>
                </a:solidFill>
                <a:latin typeface="Tahoma" panose="020B0604030504040204" pitchFamily="34" charset="0"/>
                <a:cs typeface="Calibri" panose="020F0502020204030204" pitchFamily="34" charset="0"/>
              </a:rPr>
              <a:t> </a:t>
            </a:r>
            <a:r>
              <a:rPr lang="en-US" altLang="en-US" sz="4000" strike="sngStrike" dirty="0" err="1">
                <a:solidFill>
                  <a:srgbClr val="203864"/>
                </a:solidFill>
                <a:latin typeface="Tahoma" panose="020B0604030504040204" pitchFamily="34" charset="0"/>
                <a:cs typeface="Calibri" panose="020F0502020204030204" pitchFamily="34" charset="0"/>
              </a:rPr>
              <a:t>với</a:t>
            </a:r>
            <a:r>
              <a:rPr lang="en-US" altLang="en-US" sz="4000" strike="sngStrike" dirty="0">
                <a:solidFill>
                  <a:srgbClr val="203864"/>
                </a:solidFill>
                <a:latin typeface="Tahoma" panose="020B0604030504040204" pitchFamily="34" charset="0"/>
                <a:cs typeface="Calibri" panose="020F0502020204030204" pitchFamily="34" charset="0"/>
              </a:rPr>
              <a:t> </a:t>
            </a:r>
            <a:r>
              <a:rPr lang="en-US" altLang="en-US" sz="4000" strike="sngStrike" dirty="0" err="1">
                <a:solidFill>
                  <a:srgbClr val="203864"/>
                </a:solidFill>
                <a:latin typeface="Tahoma" panose="020B0604030504040204" pitchFamily="34" charset="0"/>
                <a:cs typeface="Calibri" panose="020F0502020204030204" pitchFamily="34" charset="0"/>
              </a:rPr>
              <a:t>mức</a:t>
            </a:r>
            <a:r>
              <a:rPr lang="en-US" altLang="en-US" sz="4000" strike="sngStrike" dirty="0">
                <a:solidFill>
                  <a:srgbClr val="203864"/>
                </a:solidFill>
                <a:latin typeface="Tahoma" panose="020B0604030504040204" pitchFamily="34" charset="0"/>
                <a:cs typeface="Calibri" panose="020F0502020204030204" pitchFamily="34" charset="0"/>
              </a:rPr>
              <a:t> 600 Kcal </a:t>
            </a:r>
            <a:r>
              <a:rPr lang="en-US" altLang="en-US" sz="4000" strike="sngStrike" dirty="0" err="1">
                <a:solidFill>
                  <a:srgbClr val="203864"/>
                </a:solidFill>
                <a:latin typeface="Tahoma" panose="020B0604030504040204" pitchFamily="34" charset="0"/>
                <a:cs typeface="Calibri" panose="020F0502020204030204" pitchFamily="34" charset="0"/>
              </a:rPr>
              <a:t>theo</a:t>
            </a:r>
            <a:r>
              <a:rPr lang="en-US" altLang="en-US" sz="4000" strike="sngStrike" dirty="0">
                <a:solidFill>
                  <a:srgbClr val="203864"/>
                </a:solidFill>
                <a:latin typeface="Tahoma" panose="020B0604030504040204" pitchFamily="34" charset="0"/>
                <a:cs typeface="Calibri" panose="020F0502020204030204" pitchFamily="34" charset="0"/>
              </a:rPr>
              <a:t> </a:t>
            </a:r>
            <a:r>
              <a:rPr lang="en-US" altLang="en-US" sz="4000" strike="sngStrike" dirty="0" err="1">
                <a:solidFill>
                  <a:srgbClr val="203864"/>
                </a:solidFill>
                <a:latin typeface="Tahoma" panose="020B0604030504040204" pitchFamily="34" charset="0"/>
                <a:cs typeface="Calibri" panose="020F0502020204030204" pitchFamily="34" charset="0"/>
              </a:rPr>
              <a:t>tỉ</a:t>
            </a:r>
            <a:r>
              <a:rPr lang="en-US" altLang="en-US" sz="4000" strike="sngStrike" dirty="0">
                <a:solidFill>
                  <a:srgbClr val="203864"/>
                </a:solidFill>
                <a:latin typeface="Tahoma" panose="020B0604030504040204" pitchFamily="34" charset="0"/>
                <a:cs typeface="Calibri" panose="020F0502020204030204" pitchFamily="34" charset="0"/>
              </a:rPr>
              <a:t> </a:t>
            </a:r>
            <a:r>
              <a:rPr lang="en-US" altLang="en-US" sz="4000" strike="sngStrike" dirty="0" err="1">
                <a:solidFill>
                  <a:srgbClr val="203864"/>
                </a:solidFill>
                <a:latin typeface="Tahoma" panose="020B0604030504040204" pitchFamily="34" charset="0"/>
                <a:cs typeface="Calibri" panose="020F0502020204030204" pitchFamily="34" charset="0"/>
              </a:rPr>
              <a:t>lệ</a:t>
            </a:r>
            <a:r>
              <a:rPr lang="en-US" altLang="en-US" sz="4000" strike="sngStrike" dirty="0">
                <a:solidFill>
                  <a:srgbClr val="203864"/>
                </a:solidFill>
                <a:latin typeface="Tahoma" panose="020B0604030504040204" pitchFamily="34" charset="0"/>
                <a:cs typeface="Calibri" panose="020F0502020204030204" pitchFamily="34" charset="0"/>
              </a:rPr>
              <a:t> 15 - 28 - 57.</a:t>
            </a:r>
          </a:p>
          <a:p>
            <a:pPr marR="0" lvl="0" indent="0" algn="just" defTabSz="1371600" rtl="0" eaLnBrk="0" fontAlgn="base" latinLnBrk="0" hangingPunct="0">
              <a:lnSpc>
                <a:spcPct val="150000"/>
              </a:lnSpc>
              <a:buClrTx/>
              <a:buSzTx/>
              <a:tabLs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Bước</a:t>
            </a:r>
            <a:r>
              <a:rPr lang="en-US" altLang="en-US" sz="4000" b="1" dirty="0">
                <a:solidFill>
                  <a:srgbClr val="00B0F0"/>
                </a:solidFill>
                <a:latin typeface="Tahoma" panose="020B0604030504040204" pitchFamily="34" charset="0"/>
                <a:cs typeface="Calibri" panose="020F0502020204030204" pitchFamily="34" charset="0"/>
              </a:rPr>
              <a:t> 3:</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Lên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đơn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err="1">
                <a:solidFill>
                  <a:srgbClr val="203864"/>
                </a:solidFill>
                <a:latin typeface="Tahoma" panose="020B0604030504040204" pitchFamily="34" charset="0"/>
                <a:cs typeface="Calibri" panose="020F0502020204030204" pitchFamily="34" charset="0"/>
              </a:rPr>
              <a:t>ngày</a:t>
            </a:r>
            <a:r>
              <a:rPr lang="en-US" altLang="en-US" sz="4000">
                <a:solidFill>
                  <a:srgbClr val="203864"/>
                </a:solidFill>
                <a:latin typeface="Tahoma" panose="020B0604030504040204" pitchFamily="34" charset="0"/>
                <a:cs typeface="Calibri" panose="020F0502020204030204" pitchFamily="34" charset="0"/>
              </a:rPr>
              <a:t>/</a:t>
            </a:r>
            <a:r>
              <a:rPr lang="en-US" altLang="en-US" sz="4000" err="1">
                <a:solidFill>
                  <a:srgbClr val="203864"/>
                </a:solidFill>
                <a:latin typeface="Tahoma" panose="020B0604030504040204" pitchFamily="34" charset="0"/>
                <a:cs typeface="Calibri" panose="020F0502020204030204" pitchFamily="34" charset="0"/>
              </a:rPr>
              <a:t>tuần</a:t>
            </a:r>
            <a:r>
              <a:rPr lang="en-US" altLang="en-US" sz="4000">
                <a:solidFill>
                  <a:srgbClr val="203864"/>
                </a:solidFill>
                <a:latin typeface="Tahoma" panose="020B0604030504040204" pitchFamily="34" charset="0"/>
                <a:cs typeface="Calibri" panose="020F0502020204030204" pitchFamily="34" charset="0"/>
              </a:rPr>
              <a:t>/</a:t>
            </a:r>
            <a:r>
              <a:rPr lang="en-US" altLang="en-US" sz="4000" err="1">
                <a:solidFill>
                  <a:srgbClr val="203864"/>
                </a:solidFill>
                <a:latin typeface="Tahoma" panose="020B0604030504040204" pitchFamily="34" charset="0"/>
                <a:cs typeface="Calibri" panose="020F0502020204030204" pitchFamily="34" charset="0"/>
              </a:rPr>
              <a:t>tháng</a:t>
            </a:r>
            <a:r>
              <a:rPr lang="en-US" altLang="en-US" sz="4000">
                <a:solidFill>
                  <a:srgbClr val="203864"/>
                </a:solidFill>
                <a:latin typeface="Tahoma" panose="020B0604030504040204" pitchFamily="34" charset="0"/>
                <a:cs typeface="Calibri" panose="020F0502020204030204" pitchFamily="34" charset="0"/>
              </a:rPr>
              <a:t>.</a:t>
            </a:r>
            <a:endParaRPr lang="en-US" altLang="en-US" sz="4000" dirty="0">
              <a:solidFill>
                <a:srgbClr val="203864"/>
              </a:solidFill>
              <a:latin typeface="Tahoma" panose="020B0604030504040204" pitchFamily="34" charset="0"/>
              <a:cs typeface="Calibri" panose="020F0502020204030204" pitchFamily="34" charset="0"/>
            </a:endParaRPr>
          </a:p>
          <a:p>
            <a:pPr marR="0" lvl="0" indent="0" algn="just" defTabSz="1371600" rtl="0" eaLnBrk="0" fontAlgn="base" latinLnBrk="0" hangingPunct="0">
              <a:lnSpc>
                <a:spcPct val="150000"/>
              </a:lnSpc>
              <a:buClrTx/>
              <a:buSzTx/>
              <a:tabLst/>
              <a:defRPr/>
            </a:pPr>
            <a:r>
              <a:rPr lang="en-US" altLang="en-US" sz="4000" dirty="0">
                <a:solidFill>
                  <a:srgbClr val="203864"/>
                </a:solidFill>
                <a:latin typeface="Tahoma" panose="020B0604030504040204" pitchFamily="34" charset="0"/>
                <a:cs typeface="Calibri" panose="020F0502020204030204" pitchFamily="34" charset="0"/>
              </a:rPr>
              <a:t>- </a:t>
            </a:r>
            <a:r>
              <a:rPr lang="en-US" altLang="en-US" sz="4000" b="1" dirty="0" err="1">
                <a:solidFill>
                  <a:srgbClr val="00B0F0"/>
                </a:solidFill>
                <a:latin typeface="Tahoma" panose="020B0604030504040204" pitchFamily="34" charset="0"/>
                <a:cs typeface="Calibri" panose="020F0502020204030204" pitchFamily="34" charset="0"/>
              </a:rPr>
              <a:t>Bước</a:t>
            </a:r>
            <a:r>
              <a:rPr lang="en-US" altLang="en-US" sz="4000" b="1" dirty="0">
                <a:solidFill>
                  <a:srgbClr val="00B0F0"/>
                </a:solidFill>
                <a:latin typeface="Tahoma" panose="020B0604030504040204" pitchFamily="34" charset="0"/>
                <a:cs typeface="Calibri" panose="020F0502020204030204" pitchFamily="34" charset="0"/>
              </a:rPr>
              <a:t> 4:</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Chọn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và</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tính</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thực</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phẩm</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cần</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có</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dirty="0" err="1">
                <a:solidFill>
                  <a:srgbClr val="203864"/>
                </a:solidFill>
                <a:latin typeface="Tahoma" panose="020B0604030504040204" pitchFamily="34" charset="0"/>
                <a:cs typeface="Calibri" panose="020F0502020204030204" pitchFamily="34" charset="0"/>
              </a:rPr>
              <a:t>để</a:t>
            </a:r>
            <a:r>
              <a:rPr lang="en-US" altLang="en-US" sz="4000" dirty="0">
                <a:solidFill>
                  <a:srgbClr val="203864"/>
                </a:solidFill>
                <a:latin typeface="Tahoma" panose="020B0604030504040204" pitchFamily="34" charset="0"/>
                <a:cs typeface="Calibri" panose="020F0502020204030204" pitchFamily="34" charset="0"/>
              </a:rPr>
              <a:t> </a:t>
            </a:r>
            <a:r>
              <a:rPr lang="en-US" altLang="en-US" sz="4000" err="1">
                <a:solidFill>
                  <a:srgbClr val="203864"/>
                </a:solidFill>
                <a:latin typeface="Tahoma" panose="020B0604030504040204" pitchFamily="34" charset="0"/>
                <a:cs typeface="Calibri" panose="020F0502020204030204" pitchFamily="34" charset="0"/>
              </a:rPr>
              <a:t>đạt</a:t>
            </a:r>
            <a:r>
              <a:rPr lang="en-US" altLang="en-US" sz="4000">
                <a:solidFill>
                  <a:srgbClr val="203864"/>
                </a:solidFill>
                <a:latin typeface="Tahoma" panose="020B0604030504040204" pitchFamily="34" charset="0"/>
                <a:cs typeface="Calibri" panose="020F0502020204030204" pitchFamily="34" charset="0"/>
              </a:rPr>
              <a:t> KPDD thông qua phần mềm.</a:t>
            </a:r>
            <a:endParaRPr lang="en-US" altLang="en-US" sz="4000" dirty="0">
              <a:solidFill>
                <a:srgbClr val="203864"/>
              </a:solidFill>
              <a:latin typeface="Tahoma" panose="020B060403050404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ECF123A-AD4B-6C80-0EF1-B099C20FEA3E}"/>
              </a:ext>
            </a:extLst>
          </p:cNvPr>
          <p:cNvSpPr txBox="1"/>
          <p:nvPr/>
        </p:nvSpPr>
        <p:spPr>
          <a:xfrm>
            <a:off x="838200" y="495300"/>
            <a:ext cx="16611600" cy="984809"/>
          </a:xfrm>
          <a:prstGeom prst="roundRect">
            <a:avLst/>
          </a:prstGeom>
          <a:solidFill>
            <a:schemeClr val="accent6">
              <a:lumMod val="40000"/>
              <a:lumOff val="60000"/>
            </a:schemeClr>
          </a:solidFill>
        </p:spPr>
        <p:txBody>
          <a:bodyPr wrap="square">
            <a:spAutoFit/>
          </a:bodyPr>
          <a:lstStyle>
            <a:lvl1pPr indent="457200">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indent="0" algn="ctr" defTabSz="1371600" eaLnBrk="0" fontAlgn="base" hangingPunct="0">
              <a:lnSpc>
                <a:spcPct val="150000"/>
              </a:lnSpc>
              <a:defRPr/>
            </a:pPr>
            <a:r>
              <a:rPr lang="en-US" altLang="en-US" sz="4000" b="1" dirty="0">
                <a:solidFill>
                  <a:srgbClr val="FF0000"/>
                </a:solidFill>
                <a:latin typeface="Tahoma" panose="020B0604030504040204" pitchFamily="34" charset="0"/>
                <a:cs typeface="Tahoma" panose="020B0604030504040204" pitchFamily="34" charset="0"/>
              </a:rPr>
              <a:t>2. </a:t>
            </a:r>
            <a:r>
              <a:rPr lang="en-US" altLang="en-US" sz="4000" b="1" dirty="0" err="1">
                <a:solidFill>
                  <a:srgbClr val="FF0000"/>
                </a:solidFill>
                <a:latin typeface="Tahoma" panose="020B0604030504040204" pitchFamily="34" charset="0"/>
                <a:cs typeface="Tahoma" panose="020B0604030504040204" pitchFamily="34" charset="0"/>
              </a:rPr>
              <a:t>Các</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bước</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xây</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dựng</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thực</a:t>
            </a:r>
            <a:r>
              <a:rPr lang="en-US" altLang="en-US" sz="4000" b="1" dirty="0">
                <a:solidFill>
                  <a:srgbClr val="FF0000"/>
                </a:solidFill>
                <a:latin typeface="Tahoma" panose="020B0604030504040204" pitchFamily="34" charset="0"/>
                <a:cs typeface="Tahoma" panose="020B0604030504040204" pitchFamily="34" charset="0"/>
              </a:rPr>
              <a:t> </a:t>
            </a:r>
            <a:r>
              <a:rPr lang="en-US" altLang="en-US" sz="4000" b="1" dirty="0" err="1">
                <a:solidFill>
                  <a:srgbClr val="FF0000"/>
                </a:solidFill>
                <a:latin typeface="Tahoma" panose="020B0604030504040204" pitchFamily="34" charset="0"/>
                <a:cs typeface="Tahoma" panose="020B0604030504040204" pitchFamily="34" charset="0"/>
              </a:rPr>
              <a:t>đơn</a:t>
            </a:r>
            <a:endParaRPr lang="en-US" altLang="en-US" sz="4000" b="1" dirty="0">
              <a:solidFill>
                <a:srgbClr val="FF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0507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1"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0" animBg="1"/>
      <p:bldP spid="3"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6806</TotalTime>
  <Words>6787</Words>
  <Application>Microsoft Office PowerPoint</Application>
  <PresentationFormat>Custom</PresentationFormat>
  <Paragraphs>476</Paragraphs>
  <Slides>59</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Tw Cen MT</vt:lpstr>
      <vt:lpstr>MS PGothic</vt:lpstr>
      <vt:lpstr>Tw Cen MT Condensed</vt:lpstr>
      <vt:lpstr>Times New Roman</vt:lpstr>
      <vt:lpstr>Arial</vt:lpstr>
      <vt:lpstr>Calibri</vt:lpstr>
      <vt:lpstr>Tahoma</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Tồn tại - hạn chế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RÚT KINH NGHIỆM CÔNG TÁC AN TOÀN TRƯỜNG HỌC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ỦY BAN NHÂN DÂN THÀNH PHỐ HỒ CHÍ MINH SỞ GIÁO DỤC VÀ ĐÀO TẠO</dc:title>
  <dc:creator>Quin Nhu</dc:creator>
  <cp:lastModifiedBy>Admin</cp:lastModifiedBy>
  <cp:revision>211</cp:revision>
  <cp:lastPrinted>2024-07-04T01:10:36Z</cp:lastPrinted>
  <dcterms:created xsi:type="dcterms:W3CDTF">2006-08-16T00:00:00Z</dcterms:created>
  <dcterms:modified xsi:type="dcterms:W3CDTF">2024-08-06T07:15:14Z</dcterms:modified>
  <dc:identifier>DAE7Ai_XRck</dc:identifier>
</cp:coreProperties>
</file>