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6" r:id="rId10"/>
    <p:sldId id="265" r:id="rId11"/>
    <p:sldId id="267" r:id="rId12"/>
    <p:sldId id="268" r:id="rId13"/>
    <p:sldId id="271" r:id="rId14"/>
    <p:sldId id="270" r:id="rId15"/>
    <p:sldId id="269" r:id="rId16"/>
    <p:sldId id="273" r:id="rId17"/>
    <p:sldId id="274" r:id="rId18"/>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8" d="100"/>
          <a:sy n="98" d="100"/>
        </p:scale>
        <p:origin x="110" y="2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êu đề Bản chiếu">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1060A7C0-293C-4AA7-55B9-96453A6D04A7}"/>
              </a:ext>
            </a:extLst>
          </p:cNvPr>
          <p:cNvSpPr>
            <a:spLocks noGrp="1"/>
          </p:cNvSpPr>
          <p:nvPr>
            <p:ph type="ctrTitle"/>
          </p:nvPr>
        </p:nvSpPr>
        <p:spPr>
          <a:xfrm>
            <a:off x="1524000" y="1122363"/>
            <a:ext cx="9144000" cy="2387600"/>
          </a:xfrm>
        </p:spPr>
        <p:txBody>
          <a:bodyPr anchor="b"/>
          <a:lstStyle>
            <a:lvl1pPr algn="ctr">
              <a:defRPr sz="6000"/>
            </a:lvl1pPr>
          </a:lstStyle>
          <a:p>
            <a:r>
              <a:rPr lang="vi-VN"/>
              <a:t>Bấm để sửa kiểu tiêu đề Bản cái</a:t>
            </a:r>
          </a:p>
        </p:txBody>
      </p:sp>
      <p:sp>
        <p:nvSpPr>
          <p:cNvPr id="3" name="Tiêu đề phụ 2">
            <a:extLst>
              <a:ext uri="{FF2B5EF4-FFF2-40B4-BE49-F238E27FC236}">
                <a16:creationId xmlns:a16="http://schemas.microsoft.com/office/drawing/2014/main" id="{5D6FAAA6-8BC8-3EF0-2AEC-95493198E64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vi-VN"/>
              <a:t>Bấm để chỉnh sửa kiểu tiêu đề phụ của Bản cái</a:t>
            </a:r>
          </a:p>
        </p:txBody>
      </p:sp>
      <p:sp>
        <p:nvSpPr>
          <p:cNvPr id="4" name="Chỗ dành sẵn cho Ngày tháng 3">
            <a:extLst>
              <a:ext uri="{FF2B5EF4-FFF2-40B4-BE49-F238E27FC236}">
                <a16:creationId xmlns:a16="http://schemas.microsoft.com/office/drawing/2014/main" id="{FBD83DB6-A1A7-C759-766F-D78791A48E9D}"/>
              </a:ext>
            </a:extLst>
          </p:cNvPr>
          <p:cNvSpPr>
            <a:spLocks noGrp="1"/>
          </p:cNvSpPr>
          <p:nvPr>
            <p:ph type="dt" sz="half" idx="10"/>
          </p:nvPr>
        </p:nvSpPr>
        <p:spPr/>
        <p:txBody>
          <a:bodyPr/>
          <a:lstStyle/>
          <a:p>
            <a:fld id="{A918B3E7-098D-46DE-B568-37EA50E4B6D1}" type="datetimeFigureOut">
              <a:rPr lang="vi-VN" smtClean="0"/>
              <a:t>25/02/2024</a:t>
            </a:fld>
            <a:endParaRPr lang="vi-VN"/>
          </a:p>
        </p:txBody>
      </p:sp>
      <p:sp>
        <p:nvSpPr>
          <p:cNvPr id="5" name="Chỗ dành sẵn cho Chân trang 4">
            <a:extLst>
              <a:ext uri="{FF2B5EF4-FFF2-40B4-BE49-F238E27FC236}">
                <a16:creationId xmlns:a16="http://schemas.microsoft.com/office/drawing/2014/main" id="{DDF190B7-0237-8DEB-EA43-6388E6E2A22C}"/>
              </a:ext>
            </a:extLst>
          </p:cNvPr>
          <p:cNvSpPr>
            <a:spLocks noGrp="1"/>
          </p:cNvSpPr>
          <p:nvPr>
            <p:ph type="ftr" sz="quarter" idx="11"/>
          </p:nvPr>
        </p:nvSpPr>
        <p:spPr/>
        <p:txBody>
          <a:bodyPr/>
          <a:lstStyle/>
          <a:p>
            <a:endParaRPr lang="vi-VN"/>
          </a:p>
        </p:txBody>
      </p:sp>
      <p:sp>
        <p:nvSpPr>
          <p:cNvPr id="6" name="Chỗ dành sẵn cho Số hiệu Bản chiếu 5">
            <a:extLst>
              <a:ext uri="{FF2B5EF4-FFF2-40B4-BE49-F238E27FC236}">
                <a16:creationId xmlns:a16="http://schemas.microsoft.com/office/drawing/2014/main" id="{DC05E54F-F356-63C1-1635-BD2D065FCD4F}"/>
              </a:ext>
            </a:extLst>
          </p:cNvPr>
          <p:cNvSpPr>
            <a:spLocks noGrp="1"/>
          </p:cNvSpPr>
          <p:nvPr>
            <p:ph type="sldNum" sz="quarter" idx="12"/>
          </p:nvPr>
        </p:nvSpPr>
        <p:spPr/>
        <p:txBody>
          <a:bodyPr/>
          <a:lstStyle/>
          <a:p>
            <a:fld id="{AA6DECA0-5B8B-48BA-9801-DAF6C76CB756}" type="slidenum">
              <a:rPr lang="vi-VN" smtClean="0"/>
              <a:t>‹#›</a:t>
            </a:fld>
            <a:endParaRPr lang="vi-VN"/>
          </a:p>
        </p:txBody>
      </p:sp>
    </p:spTree>
    <p:extLst>
      <p:ext uri="{BB962C8B-B14F-4D97-AF65-F5344CB8AC3E}">
        <p14:creationId xmlns:p14="http://schemas.microsoft.com/office/powerpoint/2010/main" val="116807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êu đề và Văn bản Dọc">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A20B80CD-88D6-C606-A2E7-BA4613B494A1}"/>
              </a:ext>
            </a:extLst>
          </p:cNvPr>
          <p:cNvSpPr>
            <a:spLocks noGrp="1"/>
          </p:cNvSpPr>
          <p:nvPr>
            <p:ph type="title"/>
          </p:nvPr>
        </p:nvSpPr>
        <p:spPr/>
        <p:txBody>
          <a:bodyPr/>
          <a:lstStyle/>
          <a:p>
            <a:r>
              <a:rPr lang="vi-VN"/>
              <a:t>Bấm để sửa kiểu tiêu đề Bản cái</a:t>
            </a:r>
          </a:p>
        </p:txBody>
      </p:sp>
      <p:sp>
        <p:nvSpPr>
          <p:cNvPr id="3" name="Chỗ dành sẵn cho Văn bản Dọc 2">
            <a:extLst>
              <a:ext uri="{FF2B5EF4-FFF2-40B4-BE49-F238E27FC236}">
                <a16:creationId xmlns:a16="http://schemas.microsoft.com/office/drawing/2014/main" id="{383D573E-8DC0-CE4A-0707-74362ADCC98C}"/>
              </a:ext>
            </a:extLst>
          </p:cNvPr>
          <p:cNvSpPr>
            <a:spLocks noGrp="1"/>
          </p:cNvSpPr>
          <p:nvPr>
            <p:ph type="body" orient="vert" idx="1"/>
          </p:nvPr>
        </p:nvSpPr>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Ngày tháng 3">
            <a:extLst>
              <a:ext uri="{FF2B5EF4-FFF2-40B4-BE49-F238E27FC236}">
                <a16:creationId xmlns:a16="http://schemas.microsoft.com/office/drawing/2014/main" id="{AB0F99FA-D95B-2FBA-F534-86DDFA33457D}"/>
              </a:ext>
            </a:extLst>
          </p:cNvPr>
          <p:cNvSpPr>
            <a:spLocks noGrp="1"/>
          </p:cNvSpPr>
          <p:nvPr>
            <p:ph type="dt" sz="half" idx="10"/>
          </p:nvPr>
        </p:nvSpPr>
        <p:spPr/>
        <p:txBody>
          <a:bodyPr/>
          <a:lstStyle/>
          <a:p>
            <a:fld id="{A918B3E7-098D-46DE-B568-37EA50E4B6D1}" type="datetimeFigureOut">
              <a:rPr lang="vi-VN" smtClean="0"/>
              <a:t>25/02/2024</a:t>
            </a:fld>
            <a:endParaRPr lang="vi-VN"/>
          </a:p>
        </p:txBody>
      </p:sp>
      <p:sp>
        <p:nvSpPr>
          <p:cNvPr id="5" name="Chỗ dành sẵn cho Chân trang 4">
            <a:extLst>
              <a:ext uri="{FF2B5EF4-FFF2-40B4-BE49-F238E27FC236}">
                <a16:creationId xmlns:a16="http://schemas.microsoft.com/office/drawing/2014/main" id="{76DDCE9C-FB3A-94C8-82E9-2433F4EBCCC3}"/>
              </a:ext>
            </a:extLst>
          </p:cNvPr>
          <p:cNvSpPr>
            <a:spLocks noGrp="1"/>
          </p:cNvSpPr>
          <p:nvPr>
            <p:ph type="ftr" sz="quarter" idx="11"/>
          </p:nvPr>
        </p:nvSpPr>
        <p:spPr/>
        <p:txBody>
          <a:bodyPr/>
          <a:lstStyle/>
          <a:p>
            <a:endParaRPr lang="vi-VN"/>
          </a:p>
        </p:txBody>
      </p:sp>
      <p:sp>
        <p:nvSpPr>
          <p:cNvPr id="6" name="Chỗ dành sẵn cho Số hiệu Bản chiếu 5">
            <a:extLst>
              <a:ext uri="{FF2B5EF4-FFF2-40B4-BE49-F238E27FC236}">
                <a16:creationId xmlns:a16="http://schemas.microsoft.com/office/drawing/2014/main" id="{0079F8E8-5DE7-4E1C-04D5-E3A1053F685D}"/>
              </a:ext>
            </a:extLst>
          </p:cNvPr>
          <p:cNvSpPr>
            <a:spLocks noGrp="1"/>
          </p:cNvSpPr>
          <p:nvPr>
            <p:ph type="sldNum" sz="quarter" idx="12"/>
          </p:nvPr>
        </p:nvSpPr>
        <p:spPr/>
        <p:txBody>
          <a:bodyPr/>
          <a:lstStyle/>
          <a:p>
            <a:fld id="{AA6DECA0-5B8B-48BA-9801-DAF6C76CB756}" type="slidenum">
              <a:rPr lang="vi-VN" smtClean="0"/>
              <a:t>‹#›</a:t>
            </a:fld>
            <a:endParaRPr lang="vi-VN"/>
          </a:p>
        </p:txBody>
      </p:sp>
    </p:spTree>
    <p:extLst>
      <p:ext uri="{BB962C8B-B14F-4D97-AF65-F5344CB8AC3E}">
        <p14:creationId xmlns:p14="http://schemas.microsoft.com/office/powerpoint/2010/main" val="2142863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êu đề Dọc và Văn bản">
    <p:spTree>
      <p:nvGrpSpPr>
        <p:cNvPr id="1" name=""/>
        <p:cNvGrpSpPr/>
        <p:nvPr/>
      </p:nvGrpSpPr>
      <p:grpSpPr>
        <a:xfrm>
          <a:off x="0" y="0"/>
          <a:ext cx="0" cy="0"/>
          <a:chOff x="0" y="0"/>
          <a:chExt cx="0" cy="0"/>
        </a:xfrm>
      </p:grpSpPr>
      <p:sp>
        <p:nvSpPr>
          <p:cNvPr id="2" name="Tiêu đề Dọc 1">
            <a:extLst>
              <a:ext uri="{FF2B5EF4-FFF2-40B4-BE49-F238E27FC236}">
                <a16:creationId xmlns:a16="http://schemas.microsoft.com/office/drawing/2014/main" id="{0781A636-4811-AC5D-70C2-2FEFF13273F9}"/>
              </a:ext>
            </a:extLst>
          </p:cNvPr>
          <p:cNvSpPr>
            <a:spLocks noGrp="1"/>
          </p:cNvSpPr>
          <p:nvPr>
            <p:ph type="title" orient="vert"/>
          </p:nvPr>
        </p:nvSpPr>
        <p:spPr>
          <a:xfrm>
            <a:off x="8724900" y="365125"/>
            <a:ext cx="2628900" cy="5811838"/>
          </a:xfrm>
        </p:spPr>
        <p:txBody>
          <a:bodyPr vert="eaVert"/>
          <a:lstStyle/>
          <a:p>
            <a:r>
              <a:rPr lang="vi-VN"/>
              <a:t>Bấm để sửa kiểu tiêu đề Bản cái</a:t>
            </a:r>
          </a:p>
        </p:txBody>
      </p:sp>
      <p:sp>
        <p:nvSpPr>
          <p:cNvPr id="3" name="Chỗ dành sẵn cho Văn bản Dọc 2">
            <a:extLst>
              <a:ext uri="{FF2B5EF4-FFF2-40B4-BE49-F238E27FC236}">
                <a16:creationId xmlns:a16="http://schemas.microsoft.com/office/drawing/2014/main" id="{D06A8882-232C-FFC8-FA28-FD59A4FFA12B}"/>
              </a:ext>
            </a:extLst>
          </p:cNvPr>
          <p:cNvSpPr>
            <a:spLocks noGrp="1"/>
          </p:cNvSpPr>
          <p:nvPr>
            <p:ph type="body" orient="vert" idx="1"/>
          </p:nvPr>
        </p:nvSpPr>
        <p:spPr>
          <a:xfrm>
            <a:off x="838200" y="365125"/>
            <a:ext cx="7734300" cy="5811838"/>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Ngày tháng 3">
            <a:extLst>
              <a:ext uri="{FF2B5EF4-FFF2-40B4-BE49-F238E27FC236}">
                <a16:creationId xmlns:a16="http://schemas.microsoft.com/office/drawing/2014/main" id="{796C00BC-8FFA-BE67-21FD-3E9ADC58083E}"/>
              </a:ext>
            </a:extLst>
          </p:cNvPr>
          <p:cNvSpPr>
            <a:spLocks noGrp="1"/>
          </p:cNvSpPr>
          <p:nvPr>
            <p:ph type="dt" sz="half" idx="10"/>
          </p:nvPr>
        </p:nvSpPr>
        <p:spPr/>
        <p:txBody>
          <a:bodyPr/>
          <a:lstStyle/>
          <a:p>
            <a:fld id="{A918B3E7-098D-46DE-B568-37EA50E4B6D1}" type="datetimeFigureOut">
              <a:rPr lang="vi-VN" smtClean="0"/>
              <a:t>25/02/2024</a:t>
            </a:fld>
            <a:endParaRPr lang="vi-VN"/>
          </a:p>
        </p:txBody>
      </p:sp>
      <p:sp>
        <p:nvSpPr>
          <p:cNvPr id="5" name="Chỗ dành sẵn cho Chân trang 4">
            <a:extLst>
              <a:ext uri="{FF2B5EF4-FFF2-40B4-BE49-F238E27FC236}">
                <a16:creationId xmlns:a16="http://schemas.microsoft.com/office/drawing/2014/main" id="{46D3D81C-AA03-9BEC-800C-C73594F5E9DA}"/>
              </a:ext>
            </a:extLst>
          </p:cNvPr>
          <p:cNvSpPr>
            <a:spLocks noGrp="1"/>
          </p:cNvSpPr>
          <p:nvPr>
            <p:ph type="ftr" sz="quarter" idx="11"/>
          </p:nvPr>
        </p:nvSpPr>
        <p:spPr/>
        <p:txBody>
          <a:bodyPr/>
          <a:lstStyle/>
          <a:p>
            <a:endParaRPr lang="vi-VN"/>
          </a:p>
        </p:txBody>
      </p:sp>
      <p:sp>
        <p:nvSpPr>
          <p:cNvPr id="6" name="Chỗ dành sẵn cho Số hiệu Bản chiếu 5">
            <a:extLst>
              <a:ext uri="{FF2B5EF4-FFF2-40B4-BE49-F238E27FC236}">
                <a16:creationId xmlns:a16="http://schemas.microsoft.com/office/drawing/2014/main" id="{BDAB2244-1584-6658-F01E-99A287547CA9}"/>
              </a:ext>
            </a:extLst>
          </p:cNvPr>
          <p:cNvSpPr>
            <a:spLocks noGrp="1"/>
          </p:cNvSpPr>
          <p:nvPr>
            <p:ph type="sldNum" sz="quarter" idx="12"/>
          </p:nvPr>
        </p:nvSpPr>
        <p:spPr/>
        <p:txBody>
          <a:bodyPr/>
          <a:lstStyle/>
          <a:p>
            <a:fld id="{AA6DECA0-5B8B-48BA-9801-DAF6C76CB756}" type="slidenum">
              <a:rPr lang="vi-VN" smtClean="0"/>
              <a:t>‹#›</a:t>
            </a:fld>
            <a:endParaRPr lang="vi-VN"/>
          </a:p>
        </p:txBody>
      </p:sp>
    </p:spTree>
    <p:extLst>
      <p:ext uri="{BB962C8B-B14F-4D97-AF65-F5344CB8AC3E}">
        <p14:creationId xmlns:p14="http://schemas.microsoft.com/office/powerpoint/2010/main" val="3124337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êu đề và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1DB7388E-A490-5413-6782-79DB3F09E62B}"/>
              </a:ext>
            </a:extLst>
          </p:cNvPr>
          <p:cNvSpPr>
            <a:spLocks noGrp="1"/>
          </p:cNvSpPr>
          <p:nvPr>
            <p:ph type="title"/>
          </p:nvPr>
        </p:nvSpPr>
        <p:spPr/>
        <p:txBody>
          <a:bodyPr/>
          <a:lstStyle/>
          <a:p>
            <a:r>
              <a:rPr lang="vi-VN"/>
              <a:t>Bấm để sửa kiểu tiêu đề Bản cái</a:t>
            </a:r>
          </a:p>
        </p:txBody>
      </p:sp>
      <p:sp>
        <p:nvSpPr>
          <p:cNvPr id="3" name="Chỗ dành sẵn cho Nội dung 2">
            <a:extLst>
              <a:ext uri="{FF2B5EF4-FFF2-40B4-BE49-F238E27FC236}">
                <a16:creationId xmlns:a16="http://schemas.microsoft.com/office/drawing/2014/main" id="{EA6BE7E5-2CE2-86BC-3E1F-5E096EEBEF71}"/>
              </a:ext>
            </a:extLst>
          </p:cNvPr>
          <p:cNvSpPr>
            <a:spLocks noGrp="1"/>
          </p:cNvSpPr>
          <p:nvPr>
            <p:ph idx="1"/>
          </p:nvPr>
        </p:nvSpPr>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Ngày tháng 3">
            <a:extLst>
              <a:ext uri="{FF2B5EF4-FFF2-40B4-BE49-F238E27FC236}">
                <a16:creationId xmlns:a16="http://schemas.microsoft.com/office/drawing/2014/main" id="{B14B1000-8DB5-D0A6-757D-342DAD83F483}"/>
              </a:ext>
            </a:extLst>
          </p:cNvPr>
          <p:cNvSpPr>
            <a:spLocks noGrp="1"/>
          </p:cNvSpPr>
          <p:nvPr>
            <p:ph type="dt" sz="half" idx="10"/>
          </p:nvPr>
        </p:nvSpPr>
        <p:spPr/>
        <p:txBody>
          <a:bodyPr/>
          <a:lstStyle/>
          <a:p>
            <a:fld id="{A918B3E7-098D-46DE-B568-37EA50E4B6D1}" type="datetimeFigureOut">
              <a:rPr lang="vi-VN" smtClean="0"/>
              <a:t>25/02/2024</a:t>
            </a:fld>
            <a:endParaRPr lang="vi-VN"/>
          </a:p>
        </p:txBody>
      </p:sp>
      <p:sp>
        <p:nvSpPr>
          <p:cNvPr id="5" name="Chỗ dành sẵn cho Chân trang 4">
            <a:extLst>
              <a:ext uri="{FF2B5EF4-FFF2-40B4-BE49-F238E27FC236}">
                <a16:creationId xmlns:a16="http://schemas.microsoft.com/office/drawing/2014/main" id="{DBA98882-049B-F24F-FC64-0E6858D2D699}"/>
              </a:ext>
            </a:extLst>
          </p:cNvPr>
          <p:cNvSpPr>
            <a:spLocks noGrp="1"/>
          </p:cNvSpPr>
          <p:nvPr>
            <p:ph type="ftr" sz="quarter" idx="11"/>
          </p:nvPr>
        </p:nvSpPr>
        <p:spPr/>
        <p:txBody>
          <a:bodyPr/>
          <a:lstStyle/>
          <a:p>
            <a:endParaRPr lang="vi-VN"/>
          </a:p>
        </p:txBody>
      </p:sp>
      <p:sp>
        <p:nvSpPr>
          <p:cNvPr id="6" name="Chỗ dành sẵn cho Số hiệu Bản chiếu 5">
            <a:extLst>
              <a:ext uri="{FF2B5EF4-FFF2-40B4-BE49-F238E27FC236}">
                <a16:creationId xmlns:a16="http://schemas.microsoft.com/office/drawing/2014/main" id="{7EF7E7C8-8A1F-DC4E-E8D5-3F5F60C1B1D2}"/>
              </a:ext>
            </a:extLst>
          </p:cNvPr>
          <p:cNvSpPr>
            <a:spLocks noGrp="1"/>
          </p:cNvSpPr>
          <p:nvPr>
            <p:ph type="sldNum" sz="quarter" idx="12"/>
          </p:nvPr>
        </p:nvSpPr>
        <p:spPr/>
        <p:txBody>
          <a:bodyPr/>
          <a:lstStyle/>
          <a:p>
            <a:fld id="{AA6DECA0-5B8B-48BA-9801-DAF6C76CB756}" type="slidenum">
              <a:rPr lang="vi-VN" smtClean="0"/>
              <a:t>‹#›</a:t>
            </a:fld>
            <a:endParaRPr lang="vi-VN"/>
          </a:p>
        </p:txBody>
      </p:sp>
    </p:spTree>
    <p:extLst>
      <p:ext uri="{BB962C8B-B14F-4D97-AF65-F5344CB8AC3E}">
        <p14:creationId xmlns:p14="http://schemas.microsoft.com/office/powerpoint/2010/main" val="2538451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Đầu trang của Phần">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2A114E4A-6965-BEC3-D3B6-E375798A005A}"/>
              </a:ext>
            </a:extLst>
          </p:cNvPr>
          <p:cNvSpPr>
            <a:spLocks noGrp="1"/>
          </p:cNvSpPr>
          <p:nvPr>
            <p:ph type="title"/>
          </p:nvPr>
        </p:nvSpPr>
        <p:spPr>
          <a:xfrm>
            <a:off x="831850" y="1709738"/>
            <a:ext cx="10515600" cy="2852737"/>
          </a:xfrm>
        </p:spPr>
        <p:txBody>
          <a:bodyPr anchor="b"/>
          <a:lstStyle>
            <a:lvl1pPr>
              <a:defRPr sz="6000"/>
            </a:lvl1pPr>
          </a:lstStyle>
          <a:p>
            <a:r>
              <a:rPr lang="vi-VN"/>
              <a:t>Bấm để sửa kiểu tiêu đề Bản cái</a:t>
            </a:r>
          </a:p>
        </p:txBody>
      </p:sp>
      <p:sp>
        <p:nvSpPr>
          <p:cNvPr id="3" name="Chỗ dành sẵn cho Văn bản 2">
            <a:extLst>
              <a:ext uri="{FF2B5EF4-FFF2-40B4-BE49-F238E27FC236}">
                <a16:creationId xmlns:a16="http://schemas.microsoft.com/office/drawing/2014/main" id="{AFE54298-324D-3050-9167-04E689A64F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vi-VN"/>
              <a:t>Bấm để chỉnh sửa kiểu văn bản của Bản cái</a:t>
            </a:r>
          </a:p>
        </p:txBody>
      </p:sp>
      <p:sp>
        <p:nvSpPr>
          <p:cNvPr id="4" name="Chỗ dành sẵn cho Ngày tháng 3">
            <a:extLst>
              <a:ext uri="{FF2B5EF4-FFF2-40B4-BE49-F238E27FC236}">
                <a16:creationId xmlns:a16="http://schemas.microsoft.com/office/drawing/2014/main" id="{95D0EC1B-A60B-47F8-8EF1-0CD802B9A3F8}"/>
              </a:ext>
            </a:extLst>
          </p:cNvPr>
          <p:cNvSpPr>
            <a:spLocks noGrp="1"/>
          </p:cNvSpPr>
          <p:nvPr>
            <p:ph type="dt" sz="half" idx="10"/>
          </p:nvPr>
        </p:nvSpPr>
        <p:spPr/>
        <p:txBody>
          <a:bodyPr/>
          <a:lstStyle/>
          <a:p>
            <a:fld id="{A918B3E7-098D-46DE-B568-37EA50E4B6D1}" type="datetimeFigureOut">
              <a:rPr lang="vi-VN" smtClean="0"/>
              <a:t>25/02/2024</a:t>
            </a:fld>
            <a:endParaRPr lang="vi-VN"/>
          </a:p>
        </p:txBody>
      </p:sp>
      <p:sp>
        <p:nvSpPr>
          <p:cNvPr id="5" name="Chỗ dành sẵn cho Chân trang 4">
            <a:extLst>
              <a:ext uri="{FF2B5EF4-FFF2-40B4-BE49-F238E27FC236}">
                <a16:creationId xmlns:a16="http://schemas.microsoft.com/office/drawing/2014/main" id="{02075271-9A2A-ED0A-AB0A-558C1B3F6AFE}"/>
              </a:ext>
            </a:extLst>
          </p:cNvPr>
          <p:cNvSpPr>
            <a:spLocks noGrp="1"/>
          </p:cNvSpPr>
          <p:nvPr>
            <p:ph type="ftr" sz="quarter" idx="11"/>
          </p:nvPr>
        </p:nvSpPr>
        <p:spPr/>
        <p:txBody>
          <a:bodyPr/>
          <a:lstStyle/>
          <a:p>
            <a:endParaRPr lang="vi-VN"/>
          </a:p>
        </p:txBody>
      </p:sp>
      <p:sp>
        <p:nvSpPr>
          <p:cNvPr id="6" name="Chỗ dành sẵn cho Số hiệu Bản chiếu 5">
            <a:extLst>
              <a:ext uri="{FF2B5EF4-FFF2-40B4-BE49-F238E27FC236}">
                <a16:creationId xmlns:a16="http://schemas.microsoft.com/office/drawing/2014/main" id="{3013D6DE-FD5C-67FD-A87B-5A9C9408BB3C}"/>
              </a:ext>
            </a:extLst>
          </p:cNvPr>
          <p:cNvSpPr>
            <a:spLocks noGrp="1"/>
          </p:cNvSpPr>
          <p:nvPr>
            <p:ph type="sldNum" sz="quarter" idx="12"/>
          </p:nvPr>
        </p:nvSpPr>
        <p:spPr/>
        <p:txBody>
          <a:bodyPr/>
          <a:lstStyle/>
          <a:p>
            <a:fld id="{AA6DECA0-5B8B-48BA-9801-DAF6C76CB756}" type="slidenum">
              <a:rPr lang="vi-VN" smtClean="0"/>
              <a:t>‹#›</a:t>
            </a:fld>
            <a:endParaRPr lang="vi-VN"/>
          </a:p>
        </p:txBody>
      </p:sp>
    </p:spTree>
    <p:extLst>
      <p:ext uri="{BB962C8B-B14F-4D97-AF65-F5344CB8AC3E}">
        <p14:creationId xmlns:p14="http://schemas.microsoft.com/office/powerpoint/2010/main" val="4255887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Hai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C514A239-F6F1-B4A3-59A3-8DF0A67DFDDF}"/>
              </a:ext>
            </a:extLst>
          </p:cNvPr>
          <p:cNvSpPr>
            <a:spLocks noGrp="1"/>
          </p:cNvSpPr>
          <p:nvPr>
            <p:ph type="title"/>
          </p:nvPr>
        </p:nvSpPr>
        <p:spPr/>
        <p:txBody>
          <a:bodyPr/>
          <a:lstStyle/>
          <a:p>
            <a:r>
              <a:rPr lang="vi-VN"/>
              <a:t>Bấm để sửa kiểu tiêu đề Bản cái</a:t>
            </a:r>
          </a:p>
        </p:txBody>
      </p:sp>
      <p:sp>
        <p:nvSpPr>
          <p:cNvPr id="3" name="Chỗ dành sẵn cho Nội dung 2">
            <a:extLst>
              <a:ext uri="{FF2B5EF4-FFF2-40B4-BE49-F238E27FC236}">
                <a16:creationId xmlns:a16="http://schemas.microsoft.com/office/drawing/2014/main" id="{50D712B9-6806-C8D4-9C23-96B5EF22198C}"/>
              </a:ext>
            </a:extLst>
          </p:cNvPr>
          <p:cNvSpPr>
            <a:spLocks noGrp="1"/>
          </p:cNvSpPr>
          <p:nvPr>
            <p:ph sz="half" idx="1"/>
          </p:nvPr>
        </p:nvSpPr>
        <p:spPr>
          <a:xfrm>
            <a:off x="838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Nội dung 3">
            <a:extLst>
              <a:ext uri="{FF2B5EF4-FFF2-40B4-BE49-F238E27FC236}">
                <a16:creationId xmlns:a16="http://schemas.microsoft.com/office/drawing/2014/main" id="{B0172189-A6D1-71A6-1DB3-50C37E378572}"/>
              </a:ext>
            </a:extLst>
          </p:cNvPr>
          <p:cNvSpPr>
            <a:spLocks noGrp="1"/>
          </p:cNvSpPr>
          <p:nvPr>
            <p:ph sz="half" idx="2"/>
          </p:nvPr>
        </p:nvSpPr>
        <p:spPr>
          <a:xfrm>
            <a:off x="6172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5" name="Chỗ dành sẵn cho Ngày tháng 4">
            <a:extLst>
              <a:ext uri="{FF2B5EF4-FFF2-40B4-BE49-F238E27FC236}">
                <a16:creationId xmlns:a16="http://schemas.microsoft.com/office/drawing/2014/main" id="{2B7315AE-BD49-BC2A-46F8-9CE30802783B}"/>
              </a:ext>
            </a:extLst>
          </p:cNvPr>
          <p:cNvSpPr>
            <a:spLocks noGrp="1"/>
          </p:cNvSpPr>
          <p:nvPr>
            <p:ph type="dt" sz="half" idx="10"/>
          </p:nvPr>
        </p:nvSpPr>
        <p:spPr/>
        <p:txBody>
          <a:bodyPr/>
          <a:lstStyle/>
          <a:p>
            <a:fld id="{A918B3E7-098D-46DE-B568-37EA50E4B6D1}" type="datetimeFigureOut">
              <a:rPr lang="vi-VN" smtClean="0"/>
              <a:t>25/02/2024</a:t>
            </a:fld>
            <a:endParaRPr lang="vi-VN"/>
          </a:p>
        </p:txBody>
      </p:sp>
      <p:sp>
        <p:nvSpPr>
          <p:cNvPr id="6" name="Chỗ dành sẵn cho Chân trang 5">
            <a:extLst>
              <a:ext uri="{FF2B5EF4-FFF2-40B4-BE49-F238E27FC236}">
                <a16:creationId xmlns:a16="http://schemas.microsoft.com/office/drawing/2014/main" id="{F785F522-2772-3004-EC3C-57E91FB7B9AE}"/>
              </a:ext>
            </a:extLst>
          </p:cNvPr>
          <p:cNvSpPr>
            <a:spLocks noGrp="1"/>
          </p:cNvSpPr>
          <p:nvPr>
            <p:ph type="ftr" sz="quarter" idx="11"/>
          </p:nvPr>
        </p:nvSpPr>
        <p:spPr/>
        <p:txBody>
          <a:bodyPr/>
          <a:lstStyle/>
          <a:p>
            <a:endParaRPr lang="vi-VN"/>
          </a:p>
        </p:txBody>
      </p:sp>
      <p:sp>
        <p:nvSpPr>
          <p:cNvPr id="7" name="Chỗ dành sẵn cho Số hiệu Bản chiếu 6">
            <a:extLst>
              <a:ext uri="{FF2B5EF4-FFF2-40B4-BE49-F238E27FC236}">
                <a16:creationId xmlns:a16="http://schemas.microsoft.com/office/drawing/2014/main" id="{62345E4F-8EB5-DDCC-913C-BB3185F72D4E}"/>
              </a:ext>
            </a:extLst>
          </p:cNvPr>
          <p:cNvSpPr>
            <a:spLocks noGrp="1"/>
          </p:cNvSpPr>
          <p:nvPr>
            <p:ph type="sldNum" sz="quarter" idx="12"/>
          </p:nvPr>
        </p:nvSpPr>
        <p:spPr/>
        <p:txBody>
          <a:bodyPr/>
          <a:lstStyle/>
          <a:p>
            <a:fld id="{AA6DECA0-5B8B-48BA-9801-DAF6C76CB756}" type="slidenum">
              <a:rPr lang="vi-VN" smtClean="0"/>
              <a:t>‹#›</a:t>
            </a:fld>
            <a:endParaRPr lang="vi-VN"/>
          </a:p>
        </p:txBody>
      </p:sp>
    </p:spTree>
    <p:extLst>
      <p:ext uri="{BB962C8B-B14F-4D97-AF65-F5344CB8AC3E}">
        <p14:creationId xmlns:p14="http://schemas.microsoft.com/office/powerpoint/2010/main" val="3920327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hép so sán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8657E9AA-FB59-7FCF-7A7F-A7B0D2F4591B}"/>
              </a:ext>
            </a:extLst>
          </p:cNvPr>
          <p:cNvSpPr>
            <a:spLocks noGrp="1"/>
          </p:cNvSpPr>
          <p:nvPr>
            <p:ph type="title"/>
          </p:nvPr>
        </p:nvSpPr>
        <p:spPr>
          <a:xfrm>
            <a:off x="839788" y="365125"/>
            <a:ext cx="10515600" cy="1325563"/>
          </a:xfrm>
        </p:spPr>
        <p:txBody>
          <a:bodyPr/>
          <a:lstStyle/>
          <a:p>
            <a:r>
              <a:rPr lang="vi-VN"/>
              <a:t>Bấm để sửa kiểu tiêu đề Bản cái</a:t>
            </a:r>
          </a:p>
        </p:txBody>
      </p:sp>
      <p:sp>
        <p:nvSpPr>
          <p:cNvPr id="3" name="Chỗ dành sẵn cho Văn bản 2">
            <a:extLst>
              <a:ext uri="{FF2B5EF4-FFF2-40B4-BE49-F238E27FC236}">
                <a16:creationId xmlns:a16="http://schemas.microsoft.com/office/drawing/2014/main" id="{CAB32C2A-D91E-C625-E067-694E1C39580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4" name="Chỗ dành sẵn cho Nội dung 3">
            <a:extLst>
              <a:ext uri="{FF2B5EF4-FFF2-40B4-BE49-F238E27FC236}">
                <a16:creationId xmlns:a16="http://schemas.microsoft.com/office/drawing/2014/main" id="{D58FB990-64AE-509E-F7D4-14F3C21C6E72}"/>
              </a:ext>
            </a:extLst>
          </p:cNvPr>
          <p:cNvSpPr>
            <a:spLocks noGrp="1"/>
          </p:cNvSpPr>
          <p:nvPr>
            <p:ph sz="half" idx="2"/>
          </p:nvPr>
        </p:nvSpPr>
        <p:spPr>
          <a:xfrm>
            <a:off x="839788" y="2505075"/>
            <a:ext cx="5157787"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5" name="Chỗ dành sẵn cho Văn bản 4">
            <a:extLst>
              <a:ext uri="{FF2B5EF4-FFF2-40B4-BE49-F238E27FC236}">
                <a16:creationId xmlns:a16="http://schemas.microsoft.com/office/drawing/2014/main" id="{DF600991-1ACD-448D-C272-1605822DCD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6" name="Chỗ dành sẵn cho Nội dung 5">
            <a:extLst>
              <a:ext uri="{FF2B5EF4-FFF2-40B4-BE49-F238E27FC236}">
                <a16:creationId xmlns:a16="http://schemas.microsoft.com/office/drawing/2014/main" id="{9CDA2E20-A4CF-6ECA-DF17-F50CAF88C705}"/>
              </a:ext>
            </a:extLst>
          </p:cNvPr>
          <p:cNvSpPr>
            <a:spLocks noGrp="1"/>
          </p:cNvSpPr>
          <p:nvPr>
            <p:ph sz="quarter" idx="4"/>
          </p:nvPr>
        </p:nvSpPr>
        <p:spPr>
          <a:xfrm>
            <a:off x="6172200" y="2505075"/>
            <a:ext cx="5183188"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7" name="Chỗ dành sẵn cho Ngày tháng 6">
            <a:extLst>
              <a:ext uri="{FF2B5EF4-FFF2-40B4-BE49-F238E27FC236}">
                <a16:creationId xmlns:a16="http://schemas.microsoft.com/office/drawing/2014/main" id="{5D328362-A316-4E7A-8EFF-BDB76CAA2204}"/>
              </a:ext>
            </a:extLst>
          </p:cNvPr>
          <p:cNvSpPr>
            <a:spLocks noGrp="1"/>
          </p:cNvSpPr>
          <p:nvPr>
            <p:ph type="dt" sz="half" idx="10"/>
          </p:nvPr>
        </p:nvSpPr>
        <p:spPr/>
        <p:txBody>
          <a:bodyPr/>
          <a:lstStyle/>
          <a:p>
            <a:fld id="{A918B3E7-098D-46DE-B568-37EA50E4B6D1}" type="datetimeFigureOut">
              <a:rPr lang="vi-VN" smtClean="0"/>
              <a:t>25/02/2024</a:t>
            </a:fld>
            <a:endParaRPr lang="vi-VN"/>
          </a:p>
        </p:txBody>
      </p:sp>
      <p:sp>
        <p:nvSpPr>
          <p:cNvPr id="8" name="Chỗ dành sẵn cho Chân trang 7">
            <a:extLst>
              <a:ext uri="{FF2B5EF4-FFF2-40B4-BE49-F238E27FC236}">
                <a16:creationId xmlns:a16="http://schemas.microsoft.com/office/drawing/2014/main" id="{435B0C20-11BE-D199-E501-4D88248C2794}"/>
              </a:ext>
            </a:extLst>
          </p:cNvPr>
          <p:cNvSpPr>
            <a:spLocks noGrp="1"/>
          </p:cNvSpPr>
          <p:nvPr>
            <p:ph type="ftr" sz="quarter" idx="11"/>
          </p:nvPr>
        </p:nvSpPr>
        <p:spPr/>
        <p:txBody>
          <a:bodyPr/>
          <a:lstStyle/>
          <a:p>
            <a:endParaRPr lang="vi-VN"/>
          </a:p>
        </p:txBody>
      </p:sp>
      <p:sp>
        <p:nvSpPr>
          <p:cNvPr id="9" name="Chỗ dành sẵn cho Số hiệu Bản chiếu 8">
            <a:extLst>
              <a:ext uri="{FF2B5EF4-FFF2-40B4-BE49-F238E27FC236}">
                <a16:creationId xmlns:a16="http://schemas.microsoft.com/office/drawing/2014/main" id="{A13F4894-06C1-D51B-0A2A-01771727B437}"/>
              </a:ext>
            </a:extLst>
          </p:cNvPr>
          <p:cNvSpPr>
            <a:spLocks noGrp="1"/>
          </p:cNvSpPr>
          <p:nvPr>
            <p:ph type="sldNum" sz="quarter" idx="12"/>
          </p:nvPr>
        </p:nvSpPr>
        <p:spPr/>
        <p:txBody>
          <a:bodyPr/>
          <a:lstStyle/>
          <a:p>
            <a:fld id="{AA6DECA0-5B8B-48BA-9801-DAF6C76CB756}" type="slidenum">
              <a:rPr lang="vi-VN" smtClean="0"/>
              <a:t>‹#›</a:t>
            </a:fld>
            <a:endParaRPr lang="vi-VN"/>
          </a:p>
        </p:txBody>
      </p:sp>
    </p:spTree>
    <p:extLst>
      <p:ext uri="{BB962C8B-B14F-4D97-AF65-F5344CB8AC3E}">
        <p14:creationId xmlns:p14="http://schemas.microsoft.com/office/powerpoint/2010/main" val="3652910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Chỉ Tiêu đề">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1BDD583D-8E42-3C31-7188-1CEF20F6CE9A}"/>
              </a:ext>
            </a:extLst>
          </p:cNvPr>
          <p:cNvSpPr>
            <a:spLocks noGrp="1"/>
          </p:cNvSpPr>
          <p:nvPr>
            <p:ph type="title"/>
          </p:nvPr>
        </p:nvSpPr>
        <p:spPr/>
        <p:txBody>
          <a:bodyPr/>
          <a:lstStyle/>
          <a:p>
            <a:r>
              <a:rPr lang="vi-VN"/>
              <a:t>Bấm để sửa kiểu tiêu đề Bản cái</a:t>
            </a:r>
          </a:p>
        </p:txBody>
      </p:sp>
      <p:sp>
        <p:nvSpPr>
          <p:cNvPr id="3" name="Chỗ dành sẵn cho Ngày tháng 2">
            <a:extLst>
              <a:ext uri="{FF2B5EF4-FFF2-40B4-BE49-F238E27FC236}">
                <a16:creationId xmlns:a16="http://schemas.microsoft.com/office/drawing/2014/main" id="{7E957225-4114-3178-05DC-CBDB24A55E25}"/>
              </a:ext>
            </a:extLst>
          </p:cNvPr>
          <p:cNvSpPr>
            <a:spLocks noGrp="1"/>
          </p:cNvSpPr>
          <p:nvPr>
            <p:ph type="dt" sz="half" idx="10"/>
          </p:nvPr>
        </p:nvSpPr>
        <p:spPr/>
        <p:txBody>
          <a:bodyPr/>
          <a:lstStyle/>
          <a:p>
            <a:fld id="{A918B3E7-098D-46DE-B568-37EA50E4B6D1}" type="datetimeFigureOut">
              <a:rPr lang="vi-VN" smtClean="0"/>
              <a:t>25/02/2024</a:t>
            </a:fld>
            <a:endParaRPr lang="vi-VN"/>
          </a:p>
        </p:txBody>
      </p:sp>
      <p:sp>
        <p:nvSpPr>
          <p:cNvPr id="4" name="Chỗ dành sẵn cho Chân trang 3">
            <a:extLst>
              <a:ext uri="{FF2B5EF4-FFF2-40B4-BE49-F238E27FC236}">
                <a16:creationId xmlns:a16="http://schemas.microsoft.com/office/drawing/2014/main" id="{6F62D606-B533-C139-EC82-247F04B11E0D}"/>
              </a:ext>
            </a:extLst>
          </p:cNvPr>
          <p:cNvSpPr>
            <a:spLocks noGrp="1"/>
          </p:cNvSpPr>
          <p:nvPr>
            <p:ph type="ftr" sz="quarter" idx="11"/>
          </p:nvPr>
        </p:nvSpPr>
        <p:spPr/>
        <p:txBody>
          <a:bodyPr/>
          <a:lstStyle/>
          <a:p>
            <a:endParaRPr lang="vi-VN"/>
          </a:p>
        </p:txBody>
      </p:sp>
      <p:sp>
        <p:nvSpPr>
          <p:cNvPr id="5" name="Chỗ dành sẵn cho Số hiệu Bản chiếu 4">
            <a:extLst>
              <a:ext uri="{FF2B5EF4-FFF2-40B4-BE49-F238E27FC236}">
                <a16:creationId xmlns:a16="http://schemas.microsoft.com/office/drawing/2014/main" id="{FCFF0AAD-9CEA-72AF-0FFD-235E50475F70}"/>
              </a:ext>
            </a:extLst>
          </p:cNvPr>
          <p:cNvSpPr>
            <a:spLocks noGrp="1"/>
          </p:cNvSpPr>
          <p:nvPr>
            <p:ph type="sldNum" sz="quarter" idx="12"/>
          </p:nvPr>
        </p:nvSpPr>
        <p:spPr/>
        <p:txBody>
          <a:bodyPr/>
          <a:lstStyle/>
          <a:p>
            <a:fld id="{AA6DECA0-5B8B-48BA-9801-DAF6C76CB756}" type="slidenum">
              <a:rPr lang="vi-VN" smtClean="0"/>
              <a:t>‹#›</a:t>
            </a:fld>
            <a:endParaRPr lang="vi-VN"/>
          </a:p>
        </p:txBody>
      </p:sp>
    </p:spTree>
    <p:extLst>
      <p:ext uri="{BB962C8B-B14F-4D97-AF65-F5344CB8AC3E}">
        <p14:creationId xmlns:p14="http://schemas.microsoft.com/office/powerpoint/2010/main" val="3383934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rống">
    <p:spTree>
      <p:nvGrpSpPr>
        <p:cNvPr id="1" name=""/>
        <p:cNvGrpSpPr/>
        <p:nvPr/>
      </p:nvGrpSpPr>
      <p:grpSpPr>
        <a:xfrm>
          <a:off x="0" y="0"/>
          <a:ext cx="0" cy="0"/>
          <a:chOff x="0" y="0"/>
          <a:chExt cx="0" cy="0"/>
        </a:xfrm>
      </p:grpSpPr>
      <p:sp>
        <p:nvSpPr>
          <p:cNvPr id="2" name="Chỗ dành sẵn cho Ngày tháng 1">
            <a:extLst>
              <a:ext uri="{FF2B5EF4-FFF2-40B4-BE49-F238E27FC236}">
                <a16:creationId xmlns:a16="http://schemas.microsoft.com/office/drawing/2014/main" id="{6D024485-2598-161C-1028-053D036F96A7}"/>
              </a:ext>
            </a:extLst>
          </p:cNvPr>
          <p:cNvSpPr>
            <a:spLocks noGrp="1"/>
          </p:cNvSpPr>
          <p:nvPr>
            <p:ph type="dt" sz="half" idx="10"/>
          </p:nvPr>
        </p:nvSpPr>
        <p:spPr/>
        <p:txBody>
          <a:bodyPr/>
          <a:lstStyle/>
          <a:p>
            <a:fld id="{A918B3E7-098D-46DE-B568-37EA50E4B6D1}" type="datetimeFigureOut">
              <a:rPr lang="vi-VN" smtClean="0"/>
              <a:t>25/02/2024</a:t>
            </a:fld>
            <a:endParaRPr lang="vi-VN"/>
          </a:p>
        </p:txBody>
      </p:sp>
      <p:sp>
        <p:nvSpPr>
          <p:cNvPr id="3" name="Chỗ dành sẵn cho Chân trang 2">
            <a:extLst>
              <a:ext uri="{FF2B5EF4-FFF2-40B4-BE49-F238E27FC236}">
                <a16:creationId xmlns:a16="http://schemas.microsoft.com/office/drawing/2014/main" id="{803A9FC1-CBB7-8C5D-5655-0EAB1F7DC9C9}"/>
              </a:ext>
            </a:extLst>
          </p:cNvPr>
          <p:cNvSpPr>
            <a:spLocks noGrp="1"/>
          </p:cNvSpPr>
          <p:nvPr>
            <p:ph type="ftr" sz="quarter" idx="11"/>
          </p:nvPr>
        </p:nvSpPr>
        <p:spPr/>
        <p:txBody>
          <a:bodyPr/>
          <a:lstStyle/>
          <a:p>
            <a:endParaRPr lang="vi-VN"/>
          </a:p>
        </p:txBody>
      </p:sp>
      <p:sp>
        <p:nvSpPr>
          <p:cNvPr id="4" name="Chỗ dành sẵn cho Số hiệu Bản chiếu 3">
            <a:extLst>
              <a:ext uri="{FF2B5EF4-FFF2-40B4-BE49-F238E27FC236}">
                <a16:creationId xmlns:a16="http://schemas.microsoft.com/office/drawing/2014/main" id="{FDD651EB-18E6-2E8B-44DA-0383EFBA3B42}"/>
              </a:ext>
            </a:extLst>
          </p:cNvPr>
          <p:cNvSpPr>
            <a:spLocks noGrp="1"/>
          </p:cNvSpPr>
          <p:nvPr>
            <p:ph type="sldNum" sz="quarter" idx="12"/>
          </p:nvPr>
        </p:nvSpPr>
        <p:spPr/>
        <p:txBody>
          <a:bodyPr/>
          <a:lstStyle/>
          <a:p>
            <a:fld id="{AA6DECA0-5B8B-48BA-9801-DAF6C76CB756}" type="slidenum">
              <a:rPr lang="vi-VN" smtClean="0"/>
              <a:t>‹#›</a:t>
            </a:fld>
            <a:endParaRPr lang="vi-VN"/>
          </a:p>
        </p:txBody>
      </p:sp>
    </p:spTree>
    <p:extLst>
      <p:ext uri="{BB962C8B-B14F-4D97-AF65-F5344CB8AC3E}">
        <p14:creationId xmlns:p14="http://schemas.microsoft.com/office/powerpoint/2010/main" val="1382935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Nội dung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892C1438-3DBC-77C7-755A-00963F12E0B4}"/>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p>
        </p:txBody>
      </p:sp>
      <p:sp>
        <p:nvSpPr>
          <p:cNvPr id="3" name="Chỗ dành sẵn cho Nội dung 2">
            <a:extLst>
              <a:ext uri="{FF2B5EF4-FFF2-40B4-BE49-F238E27FC236}">
                <a16:creationId xmlns:a16="http://schemas.microsoft.com/office/drawing/2014/main" id="{D8CEF229-71FB-D566-B6B6-588E27CCB2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Văn bản 3">
            <a:extLst>
              <a:ext uri="{FF2B5EF4-FFF2-40B4-BE49-F238E27FC236}">
                <a16:creationId xmlns:a16="http://schemas.microsoft.com/office/drawing/2014/main" id="{774A9641-44B8-FAEE-950B-1677720995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id="{5C49F8E9-3446-B3ED-33B5-7CC6486FFD87}"/>
              </a:ext>
            </a:extLst>
          </p:cNvPr>
          <p:cNvSpPr>
            <a:spLocks noGrp="1"/>
          </p:cNvSpPr>
          <p:nvPr>
            <p:ph type="dt" sz="half" idx="10"/>
          </p:nvPr>
        </p:nvSpPr>
        <p:spPr/>
        <p:txBody>
          <a:bodyPr/>
          <a:lstStyle/>
          <a:p>
            <a:fld id="{A918B3E7-098D-46DE-B568-37EA50E4B6D1}" type="datetimeFigureOut">
              <a:rPr lang="vi-VN" smtClean="0"/>
              <a:t>25/02/2024</a:t>
            </a:fld>
            <a:endParaRPr lang="vi-VN"/>
          </a:p>
        </p:txBody>
      </p:sp>
      <p:sp>
        <p:nvSpPr>
          <p:cNvPr id="6" name="Chỗ dành sẵn cho Chân trang 5">
            <a:extLst>
              <a:ext uri="{FF2B5EF4-FFF2-40B4-BE49-F238E27FC236}">
                <a16:creationId xmlns:a16="http://schemas.microsoft.com/office/drawing/2014/main" id="{1ECA8B1F-45E8-30BB-C5DE-A480E61006A3}"/>
              </a:ext>
            </a:extLst>
          </p:cNvPr>
          <p:cNvSpPr>
            <a:spLocks noGrp="1"/>
          </p:cNvSpPr>
          <p:nvPr>
            <p:ph type="ftr" sz="quarter" idx="11"/>
          </p:nvPr>
        </p:nvSpPr>
        <p:spPr/>
        <p:txBody>
          <a:bodyPr/>
          <a:lstStyle/>
          <a:p>
            <a:endParaRPr lang="vi-VN"/>
          </a:p>
        </p:txBody>
      </p:sp>
      <p:sp>
        <p:nvSpPr>
          <p:cNvPr id="7" name="Chỗ dành sẵn cho Số hiệu Bản chiếu 6">
            <a:extLst>
              <a:ext uri="{FF2B5EF4-FFF2-40B4-BE49-F238E27FC236}">
                <a16:creationId xmlns:a16="http://schemas.microsoft.com/office/drawing/2014/main" id="{6EF12306-0B56-F7AC-0574-C9311C323703}"/>
              </a:ext>
            </a:extLst>
          </p:cNvPr>
          <p:cNvSpPr>
            <a:spLocks noGrp="1"/>
          </p:cNvSpPr>
          <p:nvPr>
            <p:ph type="sldNum" sz="quarter" idx="12"/>
          </p:nvPr>
        </p:nvSpPr>
        <p:spPr/>
        <p:txBody>
          <a:bodyPr/>
          <a:lstStyle/>
          <a:p>
            <a:fld id="{AA6DECA0-5B8B-48BA-9801-DAF6C76CB756}" type="slidenum">
              <a:rPr lang="vi-VN" smtClean="0"/>
              <a:t>‹#›</a:t>
            </a:fld>
            <a:endParaRPr lang="vi-VN"/>
          </a:p>
        </p:txBody>
      </p:sp>
    </p:spTree>
    <p:extLst>
      <p:ext uri="{BB962C8B-B14F-4D97-AF65-F5344CB8AC3E}">
        <p14:creationId xmlns:p14="http://schemas.microsoft.com/office/powerpoint/2010/main" val="2525497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nh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9E6FBBC4-492F-7165-928C-FB0CB48E3240}"/>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p>
        </p:txBody>
      </p:sp>
      <p:sp>
        <p:nvSpPr>
          <p:cNvPr id="3" name="Chỗ dành sẵn cho Hình ảnh 2">
            <a:extLst>
              <a:ext uri="{FF2B5EF4-FFF2-40B4-BE49-F238E27FC236}">
                <a16:creationId xmlns:a16="http://schemas.microsoft.com/office/drawing/2014/main" id="{0BC92D9B-831D-B56A-FFEB-8FCAD9758D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Chỗ dành sẵn cho Văn bản 3">
            <a:extLst>
              <a:ext uri="{FF2B5EF4-FFF2-40B4-BE49-F238E27FC236}">
                <a16:creationId xmlns:a16="http://schemas.microsoft.com/office/drawing/2014/main" id="{C7D35E2E-D5CD-A005-9689-3AFF80D2AE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id="{13E18B24-6E56-23FD-5B72-C585E5641237}"/>
              </a:ext>
            </a:extLst>
          </p:cNvPr>
          <p:cNvSpPr>
            <a:spLocks noGrp="1"/>
          </p:cNvSpPr>
          <p:nvPr>
            <p:ph type="dt" sz="half" idx="10"/>
          </p:nvPr>
        </p:nvSpPr>
        <p:spPr/>
        <p:txBody>
          <a:bodyPr/>
          <a:lstStyle/>
          <a:p>
            <a:fld id="{A918B3E7-098D-46DE-B568-37EA50E4B6D1}" type="datetimeFigureOut">
              <a:rPr lang="vi-VN" smtClean="0"/>
              <a:t>25/02/2024</a:t>
            </a:fld>
            <a:endParaRPr lang="vi-VN"/>
          </a:p>
        </p:txBody>
      </p:sp>
      <p:sp>
        <p:nvSpPr>
          <p:cNvPr id="6" name="Chỗ dành sẵn cho Chân trang 5">
            <a:extLst>
              <a:ext uri="{FF2B5EF4-FFF2-40B4-BE49-F238E27FC236}">
                <a16:creationId xmlns:a16="http://schemas.microsoft.com/office/drawing/2014/main" id="{963F800D-7CF1-B57A-FA4C-309B76964885}"/>
              </a:ext>
            </a:extLst>
          </p:cNvPr>
          <p:cNvSpPr>
            <a:spLocks noGrp="1"/>
          </p:cNvSpPr>
          <p:nvPr>
            <p:ph type="ftr" sz="quarter" idx="11"/>
          </p:nvPr>
        </p:nvSpPr>
        <p:spPr/>
        <p:txBody>
          <a:bodyPr/>
          <a:lstStyle/>
          <a:p>
            <a:endParaRPr lang="vi-VN"/>
          </a:p>
        </p:txBody>
      </p:sp>
      <p:sp>
        <p:nvSpPr>
          <p:cNvPr id="7" name="Chỗ dành sẵn cho Số hiệu Bản chiếu 6">
            <a:extLst>
              <a:ext uri="{FF2B5EF4-FFF2-40B4-BE49-F238E27FC236}">
                <a16:creationId xmlns:a16="http://schemas.microsoft.com/office/drawing/2014/main" id="{CFBF0B21-3F2E-02D1-ABE1-D026995E85A0}"/>
              </a:ext>
            </a:extLst>
          </p:cNvPr>
          <p:cNvSpPr>
            <a:spLocks noGrp="1"/>
          </p:cNvSpPr>
          <p:nvPr>
            <p:ph type="sldNum" sz="quarter" idx="12"/>
          </p:nvPr>
        </p:nvSpPr>
        <p:spPr/>
        <p:txBody>
          <a:bodyPr/>
          <a:lstStyle/>
          <a:p>
            <a:fld id="{AA6DECA0-5B8B-48BA-9801-DAF6C76CB756}" type="slidenum">
              <a:rPr lang="vi-VN" smtClean="0"/>
              <a:t>‹#›</a:t>
            </a:fld>
            <a:endParaRPr lang="vi-VN"/>
          </a:p>
        </p:txBody>
      </p:sp>
    </p:spTree>
    <p:extLst>
      <p:ext uri="{BB962C8B-B14F-4D97-AF65-F5344CB8AC3E}">
        <p14:creationId xmlns:p14="http://schemas.microsoft.com/office/powerpoint/2010/main" val="3823497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6000" b="-6000"/>
          </a:stretch>
        </a:blipFill>
        <a:effectLst/>
      </p:bgPr>
    </p:bg>
    <p:spTree>
      <p:nvGrpSpPr>
        <p:cNvPr id="1" name=""/>
        <p:cNvGrpSpPr/>
        <p:nvPr/>
      </p:nvGrpSpPr>
      <p:grpSpPr>
        <a:xfrm>
          <a:off x="0" y="0"/>
          <a:ext cx="0" cy="0"/>
          <a:chOff x="0" y="0"/>
          <a:chExt cx="0" cy="0"/>
        </a:xfrm>
      </p:grpSpPr>
      <p:sp>
        <p:nvSpPr>
          <p:cNvPr id="2" name="Chỗ dành sẵn cho Tiêu đề 1">
            <a:extLst>
              <a:ext uri="{FF2B5EF4-FFF2-40B4-BE49-F238E27FC236}">
                <a16:creationId xmlns:a16="http://schemas.microsoft.com/office/drawing/2014/main" id="{E6B5CEEB-679F-2B05-B850-F76DDD8558E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vi-VN"/>
              <a:t>Bấm để sửa kiểu tiêu đề Bản cái</a:t>
            </a:r>
          </a:p>
        </p:txBody>
      </p:sp>
      <p:sp>
        <p:nvSpPr>
          <p:cNvPr id="3" name="Chỗ dành sẵn cho Văn bản 2">
            <a:extLst>
              <a:ext uri="{FF2B5EF4-FFF2-40B4-BE49-F238E27FC236}">
                <a16:creationId xmlns:a16="http://schemas.microsoft.com/office/drawing/2014/main" id="{F6303C6C-00AD-2815-39F5-B862EDA74E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Ngày tháng 3">
            <a:extLst>
              <a:ext uri="{FF2B5EF4-FFF2-40B4-BE49-F238E27FC236}">
                <a16:creationId xmlns:a16="http://schemas.microsoft.com/office/drawing/2014/main" id="{0774D488-451C-33C6-C502-0640E3A500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18B3E7-098D-46DE-B568-37EA50E4B6D1}" type="datetimeFigureOut">
              <a:rPr lang="vi-VN" smtClean="0"/>
              <a:t>25/02/2024</a:t>
            </a:fld>
            <a:endParaRPr lang="vi-VN"/>
          </a:p>
        </p:txBody>
      </p:sp>
      <p:sp>
        <p:nvSpPr>
          <p:cNvPr id="5" name="Chỗ dành sẵn cho Chân trang 4">
            <a:extLst>
              <a:ext uri="{FF2B5EF4-FFF2-40B4-BE49-F238E27FC236}">
                <a16:creationId xmlns:a16="http://schemas.microsoft.com/office/drawing/2014/main" id="{09949253-5968-4373-9DB8-0E51B6D04B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Chỗ dành sẵn cho Số hiệu Bản chiếu 5">
            <a:extLst>
              <a:ext uri="{FF2B5EF4-FFF2-40B4-BE49-F238E27FC236}">
                <a16:creationId xmlns:a16="http://schemas.microsoft.com/office/drawing/2014/main" id="{A1C7A4B0-4FC9-C75F-5F87-FE47E9AAD1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6DECA0-5B8B-48BA-9801-DAF6C76CB756}" type="slidenum">
              <a:rPr lang="vi-VN" smtClean="0"/>
              <a:t>‹#›</a:t>
            </a:fld>
            <a:endParaRPr lang="vi-VN"/>
          </a:p>
        </p:txBody>
      </p:sp>
    </p:spTree>
    <p:extLst>
      <p:ext uri="{BB962C8B-B14F-4D97-AF65-F5344CB8AC3E}">
        <p14:creationId xmlns:p14="http://schemas.microsoft.com/office/powerpoint/2010/main" val="19649295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Abstract design of flower petals in pastel">
            <a:extLst>
              <a:ext uri="{FF2B5EF4-FFF2-40B4-BE49-F238E27FC236}">
                <a16:creationId xmlns:a16="http://schemas.microsoft.com/office/drawing/2014/main" id="{71F5BDE1-4908-42FB-A903-01DF3314D9BB}"/>
              </a:ext>
            </a:extLst>
          </p:cNvPr>
          <p:cNvPicPr>
            <a:picLocks noChangeAspect="1"/>
          </p:cNvPicPr>
          <p:nvPr/>
        </p:nvPicPr>
        <p:blipFill rotWithShape="1">
          <a:blip r:embed="rId2"/>
          <a:srcRect t="14101" r="-1" b="-1"/>
          <a:stretch/>
        </p:blipFill>
        <p:spPr>
          <a:xfrm>
            <a:off x="-561089" y="-317406"/>
            <a:ext cx="12753089" cy="7175406"/>
          </a:xfrm>
          <a:prstGeom prst="rect">
            <a:avLst/>
          </a:prstGeom>
        </p:spPr>
      </p:pic>
      <p:sp>
        <p:nvSpPr>
          <p:cNvPr id="5" name="Hộp Văn bản 4">
            <a:extLst>
              <a:ext uri="{FF2B5EF4-FFF2-40B4-BE49-F238E27FC236}">
                <a16:creationId xmlns:a16="http://schemas.microsoft.com/office/drawing/2014/main" id="{E3BB5CD1-CE31-4BE3-0790-17CC65FAA965}"/>
              </a:ext>
            </a:extLst>
          </p:cNvPr>
          <p:cNvSpPr txBox="1"/>
          <p:nvPr/>
        </p:nvSpPr>
        <p:spPr>
          <a:xfrm>
            <a:off x="-296562" y="1583444"/>
            <a:ext cx="11073021" cy="1446550"/>
          </a:xfrm>
          <a:prstGeom prst="rect">
            <a:avLst/>
          </a:prstGeom>
          <a:noFill/>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4800" b="1" dirty="0">
                <a:ln/>
                <a:solidFill>
                  <a:schemeClr val="accent3"/>
                </a:solidFill>
                <a:latin typeface="Times New Roman" panose="02020603050405020304" pitchFamily="18" charset="0"/>
                <a:cs typeface="Times New Roman" panose="02020603050405020304" pitchFamily="18" charset="0"/>
              </a:rPr>
              <a:t>TUYÊN TRUYỀN PHÁP LUẬT</a:t>
            </a:r>
          </a:p>
          <a:p>
            <a:pPr algn="ctr"/>
            <a:r>
              <a:rPr lang="en-US" sz="40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imes New Roman" panose="02020603050405020304" pitchFamily="18" charset="0"/>
                <a:cs typeface="Times New Roman" panose="02020603050405020304" pitchFamily="18" charset="0"/>
              </a:rPr>
              <a:t>THÁNG 01+02</a:t>
            </a:r>
            <a:endParaRPr lang="vi-VN" sz="40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imes New Roman" panose="02020603050405020304" pitchFamily="18" charset="0"/>
              <a:cs typeface="Times New Roman" panose="02020603050405020304" pitchFamily="18" charset="0"/>
            </a:endParaRPr>
          </a:p>
        </p:txBody>
      </p:sp>
      <p:sp>
        <p:nvSpPr>
          <p:cNvPr id="6" name="Hộp Văn bản 5">
            <a:extLst>
              <a:ext uri="{FF2B5EF4-FFF2-40B4-BE49-F238E27FC236}">
                <a16:creationId xmlns:a16="http://schemas.microsoft.com/office/drawing/2014/main" id="{9C34AFA0-E890-073A-276E-093950AA6B6E}"/>
              </a:ext>
            </a:extLst>
          </p:cNvPr>
          <p:cNvSpPr txBox="1"/>
          <p:nvPr/>
        </p:nvSpPr>
        <p:spPr>
          <a:xfrm>
            <a:off x="7104778" y="5968256"/>
            <a:ext cx="4819136" cy="461665"/>
          </a:xfrm>
          <a:prstGeom prst="rect">
            <a:avLst/>
          </a:prstGeom>
          <a:noFill/>
        </p:spPr>
        <p:txBody>
          <a:bodyPr wrap="square" rtlCol="0">
            <a:spAutoFit/>
          </a:bodyPr>
          <a:lstStyle/>
          <a:p>
            <a:pPr algn="r"/>
            <a:r>
              <a:rPr lang="vi-VN" sz="2400" b="1" dirty="0">
                <a:solidFill>
                  <a:schemeClr val="bg1"/>
                </a:solidFill>
                <a:latin typeface="Times New Roman" panose="02020603050405020304" pitchFamily="18" charset="0"/>
                <a:cs typeface="Times New Roman" panose="02020603050405020304" pitchFamily="18" charset="0"/>
              </a:rPr>
              <a:t>Thứ hai, ngày 20 tháng 2 năm 2024</a:t>
            </a:r>
          </a:p>
        </p:txBody>
      </p:sp>
      <p:pic>
        <p:nvPicPr>
          <p:cNvPr id="3" name="Hình ảnh 2" descr="Ảnh có chứa cân, người&#10;&#10;Mô tả được tạo tự động">
            <a:extLst>
              <a:ext uri="{FF2B5EF4-FFF2-40B4-BE49-F238E27FC236}">
                <a16:creationId xmlns:a16="http://schemas.microsoft.com/office/drawing/2014/main" id="{3A80087A-89E0-3DAA-CD1D-20F4937D41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78005" y="-11648"/>
            <a:ext cx="3288698" cy="1729219"/>
          </a:xfrm>
          <a:prstGeom prst="rect">
            <a:avLst/>
          </a:prstGeom>
        </p:spPr>
      </p:pic>
      <p:sp>
        <p:nvSpPr>
          <p:cNvPr id="7" name="Hộp Văn bản 6">
            <a:extLst>
              <a:ext uri="{FF2B5EF4-FFF2-40B4-BE49-F238E27FC236}">
                <a16:creationId xmlns:a16="http://schemas.microsoft.com/office/drawing/2014/main" id="{8A265413-11B0-BEDD-C470-4DCF6D194288}"/>
              </a:ext>
            </a:extLst>
          </p:cNvPr>
          <p:cNvSpPr txBox="1"/>
          <p:nvPr/>
        </p:nvSpPr>
        <p:spPr>
          <a:xfrm>
            <a:off x="1637801" y="3029994"/>
            <a:ext cx="12871266" cy="3508653"/>
          </a:xfrm>
          <a:prstGeom prst="rect">
            <a:avLst/>
          </a:prstGeom>
          <a:noFill/>
        </p:spPr>
        <p:txBody>
          <a:bodyPr wrap="square" rtlCol="0">
            <a:spAutoFit/>
          </a:bodyPr>
          <a:lstStyle/>
          <a:p>
            <a:r>
              <a:rPr lang="vi-VN" sz="2800" b="1" dirty="0">
                <a:solidFill>
                  <a:srgbClr val="000000"/>
                </a:solidFill>
                <a:latin typeface="Times New Roman" panose="02020603050405020304" pitchFamily="18" charset="0"/>
                <a:cs typeface="Times New Roman" panose="02020603050405020304" pitchFamily="18" charset="0"/>
              </a:rPr>
              <a:t>Luật thực hiện quy chế dân chủ </a:t>
            </a:r>
          </a:p>
          <a:p>
            <a:r>
              <a:rPr lang="vi-VN" sz="2800" b="1" dirty="0">
                <a:solidFill>
                  <a:srgbClr val="000000"/>
                </a:solidFill>
                <a:latin typeface="Times New Roman" panose="02020603050405020304" pitchFamily="18" charset="0"/>
                <a:cs typeface="Times New Roman" panose="02020603050405020304" pitchFamily="18" charset="0"/>
              </a:rPr>
              <a:t>		</a:t>
            </a:r>
            <a:r>
              <a:rPr lang="vi-VN" sz="2800" b="1" dirty="0">
                <a:solidFill>
                  <a:srgbClr val="FF0000"/>
                </a:solidFill>
                <a:latin typeface="Times New Roman" panose="02020603050405020304" pitchFamily="18" charset="0"/>
                <a:cs typeface="Times New Roman" panose="02020603050405020304" pitchFamily="18" charset="0"/>
              </a:rPr>
              <a:t>(</a:t>
            </a:r>
            <a:r>
              <a:rPr lang="vi-VN" sz="2800" b="1" dirty="0">
                <a:solidFill>
                  <a:srgbClr val="FF0000"/>
                </a:solidFill>
                <a:effectLst/>
                <a:latin typeface="Times New Roman" panose="02020603050405020304" pitchFamily="18" charset="0"/>
                <a:cs typeface="Times New Roman" panose="02020603050405020304" pitchFamily="18" charset="0"/>
              </a:rPr>
              <a:t>Luật số: 10/2022/QH15 )</a:t>
            </a:r>
          </a:p>
          <a:p>
            <a:r>
              <a:rPr lang="vi-VN" sz="2800" b="1" dirty="0">
                <a:solidFill>
                  <a:srgbClr val="000000"/>
                </a:solidFill>
                <a:latin typeface="Times New Roman" panose="02020603050405020304" pitchFamily="18" charset="0"/>
                <a:cs typeface="Times New Roman" panose="02020603050405020304" pitchFamily="18" charset="0"/>
              </a:rPr>
              <a:t>Q</a:t>
            </a:r>
            <a:r>
              <a:rPr lang="vi-VN" sz="2800" b="1" dirty="0">
                <a:solidFill>
                  <a:srgbClr val="000000"/>
                </a:solidFill>
                <a:effectLst/>
                <a:latin typeface="Times New Roman" panose="02020603050405020304" pitchFamily="18" charset="0"/>
                <a:cs typeface="Times New Roman" panose="02020603050405020304" pitchFamily="18" charset="0"/>
              </a:rPr>
              <a:t>uy định chi tiết một số điều của Luật Thực hiện dân chủ ở cơ sở</a:t>
            </a:r>
            <a:r>
              <a:rPr lang="en-US" sz="2800" b="1" dirty="0">
                <a:solidFill>
                  <a:srgbClr val="000000"/>
                </a:solidFill>
                <a:effectLst/>
                <a:latin typeface="Times New Roman" panose="02020603050405020304" pitchFamily="18" charset="0"/>
                <a:cs typeface="Times New Roman" panose="02020603050405020304" pitchFamily="18" charset="0"/>
              </a:rPr>
              <a:t> </a:t>
            </a:r>
          </a:p>
          <a:p>
            <a:r>
              <a:rPr lang="en-US" sz="2800" b="1" dirty="0">
                <a:solidFill>
                  <a:srgbClr val="000000"/>
                </a:solidFill>
                <a:effectLst/>
                <a:latin typeface="Times New Roman" panose="02020603050405020304" pitchFamily="18" charset="0"/>
                <a:cs typeface="Times New Roman" panose="02020603050405020304" pitchFamily="18" charset="0"/>
              </a:rPr>
              <a:t>		</a:t>
            </a:r>
            <a:r>
              <a:rPr lang="en-US" sz="2800" b="1" dirty="0">
                <a:solidFill>
                  <a:srgbClr val="FF0000"/>
                </a:solidFill>
                <a:effectLst/>
                <a:latin typeface="Times New Roman" panose="02020603050405020304" pitchFamily="18" charset="0"/>
                <a:cs typeface="Times New Roman" panose="02020603050405020304" pitchFamily="18" charset="0"/>
              </a:rPr>
              <a:t>(</a:t>
            </a:r>
            <a:r>
              <a:rPr lang="vi-VN" sz="2800" b="1" dirty="0">
                <a:solidFill>
                  <a:srgbClr val="FF0000"/>
                </a:solidFill>
                <a:effectLst/>
                <a:latin typeface="Times New Roman" panose="02020603050405020304" pitchFamily="18" charset="0"/>
                <a:cs typeface="Times New Roman" panose="02020603050405020304" pitchFamily="18" charset="0"/>
              </a:rPr>
              <a:t>Nghị định số 59/2023/NĐ-CP</a:t>
            </a:r>
            <a:r>
              <a:rPr lang="en-US" sz="2800" b="1" dirty="0">
                <a:solidFill>
                  <a:srgbClr val="FF0000"/>
                </a:solidFill>
                <a:effectLst/>
                <a:latin typeface="Times New Roman" panose="02020603050405020304" pitchFamily="18" charset="0"/>
                <a:cs typeface="Times New Roman" panose="02020603050405020304" pitchFamily="18" charset="0"/>
              </a:rPr>
              <a:t>)</a:t>
            </a:r>
          </a:p>
          <a:p>
            <a:endParaRPr lang="en-US" sz="2800" b="1" dirty="0">
              <a:solidFill>
                <a:srgbClr val="FF0000"/>
              </a:solidFill>
              <a:latin typeface="Times New Roman" panose="02020603050405020304" pitchFamily="18" charset="0"/>
              <a:cs typeface="Times New Roman" panose="02020603050405020304" pitchFamily="18" charset="0"/>
            </a:endParaRPr>
          </a:p>
          <a:p>
            <a:endParaRPr lang="en-US" sz="2800" b="1" dirty="0">
              <a:solidFill>
                <a:srgbClr val="000000"/>
              </a:solidFill>
              <a:effectLst/>
              <a:latin typeface="Times New Roman" panose="02020603050405020304" pitchFamily="18" charset="0"/>
              <a:cs typeface="Times New Roman" panose="02020603050405020304" pitchFamily="18" charset="0"/>
            </a:endParaRPr>
          </a:p>
          <a:p>
            <a:endParaRPr lang="vi-VN" dirty="0"/>
          </a:p>
          <a:p>
            <a:endParaRPr lang="vi-VN" dirty="0"/>
          </a:p>
          <a:p>
            <a:endParaRPr lang="vi-VN" dirty="0"/>
          </a:p>
        </p:txBody>
      </p:sp>
    </p:spTree>
    <p:extLst>
      <p:ext uri="{BB962C8B-B14F-4D97-AF65-F5344CB8AC3E}">
        <p14:creationId xmlns:p14="http://schemas.microsoft.com/office/powerpoint/2010/main" val="9116560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ộp Văn bản 4">
            <a:extLst>
              <a:ext uri="{FF2B5EF4-FFF2-40B4-BE49-F238E27FC236}">
                <a16:creationId xmlns:a16="http://schemas.microsoft.com/office/drawing/2014/main" id="{FE9CCB9B-9EE1-2B15-B14B-F760F5A6717B}"/>
              </a:ext>
            </a:extLst>
          </p:cNvPr>
          <p:cNvSpPr txBox="1"/>
          <p:nvPr/>
        </p:nvSpPr>
        <p:spPr>
          <a:xfrm>
            <a:off x="1672492" y="975843"/>
            <a:ext cx="8292123" cy="5151923"/>
          </a:xfrm>
          <a:prstGeom prst="rect">
            <a:avLst/>
          </a:prstGeom>
          <a:noFill/>
        </p:spPr>
        <p:txBody>
          <a:bodyPr wrap="square">
            <a:spAutoFit/>
          </a:bodyPr>
          <a:lstStyle/>
          <a:p>
            <a:pPr indent="450215" algn="just">
              <a:lnSpc>
                <a:spcPct val="107000"/>
              </a:lnSpc>
              <a:spcAft>
                <a:spcPts val="800"/>
              </a:spcAft>
            </a:pPr>
            <a:r>
              <a:rPr lang="en-US" sz="20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0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60</a:t>
            </a:r>
            <a:r>
              <a:rPr lang="vi-VN" sz="20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Luật Thực hiện dân chủ ở cơ sở quy định về t</a:t>
            </a:r>
            <a:r>
              <a:rPr lang="en-US" sz="20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ổ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0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Ban Thanh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tra</a:t>
            </a:r>
            <a:r>
              <a:rPr lang="en-US" sz="20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0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0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0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0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đơn</a:t>
            </a:r>
            <a:r>
              <a:rPr lang="en-US" sz="20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vị</a:t>
            </a:r>
            <a:r>
              <a:rPr lang="vi-VN" sz="20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như sau:</a:t>
            </a:r>
            <a:endParaRPr lang="vi-VN" sz="2000" b="1" u="sng"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07000"/>
              </a:lnSpc>
              <a:spcBef>
                <a:spcPts val="600"/>
              </a:spcBef>
              <a:spcAft>
                <a:spcPts val="600"/>
              </a:spcAft>
            </a:pP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1. Ban Thanh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tra</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gồm</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03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09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viên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vi-VN"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07000"/>
              </a:lnSpc>
              <a:spcBef>
                <a:spcPts val="600"/>
              </a:spcBef>
              <a:spcAft>
                <a:spcPts val="600"/>
              </a:spcAft>
            </a:pP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Cán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bộ</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viên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lao</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quyết</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lượng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viên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đặc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thù</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tán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đơn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07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cán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bộ</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viên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lao</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trở</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xuống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tổ</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Ban Thanh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tra</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vi-VN"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07000"/>
              </a:lnSpc>
              <a:spcBef>
                <a:spcPts val="600"/>
              </a:spcBef>
              <a:spcAft>
                <a:spcPts val="600"/>
              </a:spcAft>
            </a:pP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2. Thành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viên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Ban Thanh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tra</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đơn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đạo</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đức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tốt</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tư</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tưởng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sức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khỏe</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tốt</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sách</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luật</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nguyện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tham</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vi-VN"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07000"/>
              </a:lnSpc>
              <a:spcBef>
                <a:spcPts val="600"/>
              </a:spcBef>
              <a:spcAft>
                <a:spcPts val="600"/>
              </a:spcAft>
            </a:pP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3.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Nhiệm</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kỳ</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02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năm</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vi-VN"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07000"/>
              </a:lnSpc>
              <a:spcBef>
                <a:spcPts val="600"/>
              </a:spcBef>
              <a:spcAft>
                <a:spcPts val="600"/>
              </a:spcAft>
            </a:pP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4. Ban Thanh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tra</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đơn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gồm</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Trưởng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ban,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Phó</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Trưởng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ban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Ủy</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viên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vi-VN" sz="20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7070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ộp Văn bản 4">
            <a:extLst>
              <a:ext uri="{FF2B5EF4-FFF2-40B4-BE49-F238E27FC236}">
                <a16:creationId xmlns:a16="http://schemas.microsoft.com/office/drawing/2014/main" id="{4E8CF378-6D69-7034-6AE0-999A843756AE}"/>
              </a:ext>
            </a:extLst>
          </p:cNvPr>
          <p:cNvSpPr txBox="1"/>
          <p:nvPr/>
        </p:nvSpPr>
        <p:spPr>
          <a:xfrm>
            <a:off x="1352061" y="683218"/>
            <a:ext cx="9487878" cy="5447645"/>
          </a:xfrm>
          <a:prstGeom prst="rect">
            <a:avLst/>
          </a:prstGeom>
          <a:noFill/>
        </p:spPr>
        <p:txBody>
          <a:bodyPr wrap="square">
            <a:spAutoFit/>
          </a:bodyPr>
          <a:lstStyle/>
          <a:p>
            <a:pPr indent="450215" algn="just" fontAlgn="base">
              <a:lnSpc>
                <a:spcPct val="150000"/>
              </a:lnSpc>
            </a:pPr>
            <a:r>
              <a:rPr lang="en-US" sz="24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4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61 </a:t>
            </a:r>
            <a:r>
              <a:rPr lang="en-US" sz="24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nhiệm</a:t>
            </a:r>
            <a:r>
              <a:rPr lang="en-US" sz="24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vụ</a:t>
            </a:r>
            <a:r>
              <a:rPr lang="en-US" sz="24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quyền</a:t>
            </a:r>
            <a:r>
              <a:rPr lang="en-US" sz="24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hạn</a:t>
            </a:r>
            <a:r>
              <a:rPr lang="en-US" sz="24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Ban Thanh </a:t>
            </a:r>
            <a:r>
              <a:rPr lang="en-US" sz="24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tra</a:t>
            </a:r>
            <a:r>
              <a:rPr lang="en-US" sz="24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4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4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vi-VN" sz="2400" b="1" u="sng"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fontAlgn="base"/>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Kiểm</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tra</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tổ</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quyết</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trương</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lối</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Đảng</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sách</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luật</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Nhà</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endParaRPr lang="vi-VN"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fontAlgn="base"/>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dấu</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hiệu</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vi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phạm</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luật</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giám</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sát</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vi-VN"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fontAlgn="base"/>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3.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cung</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cấp</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tin,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tài</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liệu</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liên</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phục</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vụ</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minh</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kiểm</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tra</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giám</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sát</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vi-VN"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fontAlgn="base"/>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4.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Xem</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xét</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minh</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vụ</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vi-VN"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fontAlgn="base"/>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5.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Kiểm</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tra</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giám</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sát</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bảo</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đảm</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quyền</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lợi</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ích</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đáng</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cán</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bộ</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viên</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lao</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dương</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đơn</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cá</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vi-VN"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fontAlgn="base"/>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6.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Tham</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dự</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họp</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đơn</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liên</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vi-VN"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fontAlgn="base"/>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7.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phản</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ánh</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liên</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phạm</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vi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kiểm</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tra</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giám</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sát</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Ban Thanh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tra</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vi-VN" sz="24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03412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ộp Văn bản 4">
            <a:extLst>
              <a:ext uri="{FF2B5EF4-FFF2-40B4-BE49-F238E27FC236}">
                <a16:creationId xmlns:a16="http://schemas.microsoft.com/office/drawing/2014/main" id="{427DC5FC-9FD3-6BC9-EE60-C185DECBD8A9}"/>
              </a:ext>
            </a:extLst>
          </p:cNvPr>
          <p:cNvSpPr txBox="1"/>
          <p:nvPr/>
        </p:nvSpPr>
        <p:spPr>
          <a:xfrm>
            <a:off x="1414585" y="1222273"/>
            <a:ext cx="9425353" cy="3987887"/>
          </a:xfrm>
          <a:prstGeom prst="rect">
            <a:avLst/>
          </a:prstGeom>
          <a:noFill/>
        </p:spPr>
        <p:txBody>
          <a:bodyPr wrap="square">
            <a:spAutoFit/>
          </a:bodyPr>
          <a:lstStyle/>
          <a:p>
            <a:pPr indent="450215" algn="just">
              <a:lnSpc>
                <a:spcPct val="107000"/>
              </a:lnSpc>
              <a:spcAft>
                <a:spcPts val="800"/>
              </a:spcAft>
            </a:pPr>
            <a:r>
              <a:rPr lang="en-US" sz="2400" b="1" u="sng" kern="0" dirty="0" err="1">
                <a:solidFill>
                  <a:srgbClr val="FF0000"/>
                </a:solidFill>
                <a:effectLst/>
                <a:latin typeface="Segoe UI" panose="020B0502040204020203" pitchFamily="34" charset="0"/>
                <a:ea typeface="Times New Roman" panose="02020603050405020304" pitchFamily="18" charset="0"/>
                <a:cs typeface="Arial" panose="020B0604020202020204" pitchFamily="34" charset="0"/>
              </a:rPr>
              <a:t>Điều</a:t>
            </a:r>
            <a:r>
              <a:rPr lang="en-US" sz="2400" b="1" u="sng" kern="0" dirty="0">
                <a:solidFill>
                  <a:srgbClr val="FF0000"/>
                </a:solidFill>
                <a:effectLst/>
                <a:latin typeface="Segoe UI" panose="020B0502040204020203" pitchFamily="34" charset="0"/>
                <a:ea typeface="Times New Roman" panose="02020603050405020304" pitchFamily="18" charset="0"/>
                <a:cs typeface="Arial" panose="020B0604020202020204" pitchFamily="34" charset="0"/>
              </a:rPr>
              <a:t> 62</a:t>
            </a:r>
            <a:r>
              <a:rPr lang="vi-VN" sz="2400" b="1" u="sng" kern="0" dirty="0">
                <a:solidFill>
                  <a:srgbClr val="FF0000"/>
                </a:solidFill>
                <a:effectLst/>
                <a:latin typeface="Segoe UI" panose="020B0502040204020203" pitchFamily="34" charset="0"/>
                <a:ea typeface="Times New Roman" panose="02020603050405020304" pitchFamily="18" charset="0"/>
                <a:cs typeface="Arial" panose="020B0604020202020204" pitchFamily="34" charset="0"/>
              </a:rPr>
              <a:t>  </a:t>
            </a:r>
            <a:r>
              <a:rPr lang="en-US" sz="2400" b="1" u="sng" kern="0" dirty="0" err="1">
                <a:solidFill>
                  <a:srgbClr val="FF0000"/>
                </a:solidFill>
                <a:effectLst/>
                <a:latin typeface="Segoe UI" panose="020B0502040204020203" pitchFamily="34" charset="0"/>
                <a:ea typeface="Times New Roman" panose="02020603050405020304" pitchFamily="18" charset="0"/>
                <a:cs typeface="Arial" panose="020B0604020202020204" pitchFamily="34" charset="0"/>
              </a:rPr>
              <a:t>Hoạt</a:t>
            </a:r>
            <a:r>
              <a:rPr lang="en-US" sz="2400" b="1" u="sng" kern="0" dirty="0">
                <a:solidFill>
                  <a:srgbClr val="FF0000"/>
                </a:solidFill>
                <a:effectLst/>
                <a:latin typeface="Segoe UI" panose="020B0502040204020203" pitchFamily="34" charset="0"/>
                <a:ea typeface="Times New Roman" panose="02020603050405020304" pitchFamily="18" charset="0"/>
                <a:cs typeface="Arial" panose="020B0604020202020204" pitchFamily="34" charset="0"/>
              </a:rPr>
              <a:t> </a:t>
            </a:r>
            <a:r>
              <a:rPr lang="en-US" sz="2400" b="1" u="sng" kern="0" dirty="0" err="1">
                <a:solidFill>
                  <a:srgbClr val="FF0000"/>
                </a:solidFill>
                <a:effectLst/>
                <a:latin typeface="Segoe UI" panose="020B0502040204020203" pitchFamily="34" charset="0"/>
                <a:ea typeface="Times New Roman" panose="02020603050405020304" pitchFamily="18" charset="0"/>
                <a:cs typeface="Arial" panose="020B0604020202020204" pitchFamily="34" charset="0"/>
              </a:rPr>
              <a:t>động</a:t>
            </a:r>
            <a:r>
              <a:rPr lang="en-US" sz="2400" b="1" u="sng" kern="0" dirty="0">
                <a:solidFill>
                  <a:srgbClr val="FF0000"/>
                </a:solidFill>
                <a:effectLst/>
                <a:latin typeface="Segoe UI" panose="020B0502040204020203" pitchFamily="34" charset="0"/>
                <a:ea typeface="Times New Roman" panose="02020603050405020304" pitchFamily="18" charset="0"/>
                <a:cs typeface="Arial" panose="020B0604020202020204" pitchFamily="34" charset="0"/>
              </a:rPr>
              <a:t> </a:t>
            </a:r>
            <a:r>
              <a:rPr lang="en-US" sz="2400" b="1" u="sng" kern="0" dirty="0" err="1">
                <a:solidFill>
                  <a:srgbClr val="FF0000"/>
                </a:solidFill>
                <a:effectLst/>
                <a:latin typeface="Segoe UI" panose="020B0502040204020203" pitchFamily="34" charset="0"/>
                <a:ea typeface="Times New Roman" panose="02020603050405020304" pitchFamily="18" charset="0"/>
                <a:cs typeface="Arial" panose="020B0604020202020204" pitchFamily="34" charset="0"/>
              </a:rPr>
              <a:t>của</a:t>
            </a:r>
            <a:r>
              <a:rPr lang="en-US" sz="2400" b="1" u="sng" kern="0" dirty="0">
                <a:solidFill>
                  <a:srgbClr val="FF0000"/>
                </a:solidFill>
                <a:effectLst/>
                <a:latin typeface="Segoe UI" panose="020B0502040204020203" pitchFamily="34" charset="0"/>
                <a:ea typeface="Times New Roman" panose="02020603050405020304" pitchFamily="18" charset="0"/>
                <a:cs typeface="Arial" panose="020B0604020202020204" pitchFamily="34" charset="0"/>
              </a:rPr>
              <a:t> Ban Thanh </a:t>
            </a:r>
            <a:r>
              <a:rPr lang="en-US" sz="2400" b="1" u="sng" kern="0" dirty="0" err="1">
                <a:solidFill>
                  <a:srgbClr val="FF0000"/>
                </a:solidFill>
                <a:effectLst/>
                <a:latin typeface="Segoe UI" panose="020B0502040204020203" pitchFamily="34" charset="0"/>
                <a:ea typeface="Times New Roman" panose="02020603050405020304" pitchFamily="18" charset="0"/>
                <a:cs typeface="Arial" panose="020B0604020202020204" pitchFamily="34" charset="0"/>
              </a:rPr>
              <a:t>tra</a:t>
            </a:r>
            <a:r>
              <a:rPr lang="en-US" sz="2400" b="1" u="sng" kern="0" dirty="0">
                <a:solidFill>
                  <a:srgbClr val="FF0000"/>
                </a:solidFill>
                <a:effectLst/>
                <a:latin typeface="Segoe UI" panose="020B0502040204020203" pitchFamily="34" charset="0"/>
                <a:ea typeface="Times New Roman" panose="02020603050405020304" pitchFamily="18" charset="0"/>
                <a:cs typeface="Arial" panose="020B0604020202020204" pitchFamily="34" charset="0"/>
              </a:rPr>
              <a:t> </a:t>
            </a:r>
            <a:r>
              <a:rPr lang="en-US" sz="2400" b="1" u="sng" kern="0" dirty="0" err="1">
                <a:solidFill>
                  <a:srgbClr val="FF0000"/>
                </a:solidFill>
                <a:effectLst/>
                <a:latin typeface="Segoe UI" panose="020B0502040204020203" pitchFamily="34" charset="0"/>
                <a:ea typeface="Times New Roman" panose="02020603050405020304" pitchFamily="18" charset="0"/>
                <a:cs typeface="Arial" panose="020B0604020202020204" pitchFamily="34" charset="0"/>
              </a:rPr>
              <a:t>nhân</a:t>
            </a:r>
            <a:r>
              <a:rPr lang="en-US" sz="2400" b="1" u="sng" kern="0" dirty="0">
                <a:solidFill>
                  <a:srgbClr val="FF0000"/>
                </a:solidFill>
                <a:effectLst/>
                <a:latin typeface="Segoe UI" panose="020B0502040204020203" pitchFamily="34" charset="0"/>
                <a:ea typeface="Times New Roman" panose="02020603050405020304" pitchFamily="18" charset="0"/>
                <a:cs typeface="Arial" panose="020B0604020202020204" pitchFamily="34" charset="0"/>
              </a:rPr>
              <a:t> </a:t>
            </a:r>
            <a:r>
              <a:rPr lang="en-US" sz="2400" b="1" u="sng" kern="0" dirty="0" err="1">
                <a:solidFill>
                  <a:srgbClr val="FF0000"/>
                </a:solidFill>
                <a:effectLst/>
                <a:latin typeface="Segoe UI" panose="020B0502040204020203" pitchFamily="34" charset="0"/>
                <a:ea typeface="Times New Roman" panose="02020603050405020304" pitchFamily="18" charset="0"/>
                <a:cs typeface="Arial" panose="020B0604020202020204" pitchFamily="34" charset="0"/>
              </a:rPr>
              <a:t>dân</a:t>
            </a:r>
            <a:r>
              <a:rPr lang="en-US" sz="2400" b="1" u="sng" kern="0" dirty="0">
                <a:solidFill>
                  <a:srgbClr val="FF0000"/>
                </a:solidFill>
                <a:effectLst/>
                <a:latin typeface="Segoe UI" panose="020B0502040204020203" pitchFamily="34" charset="0"/>
                <a:ea typeface="Times New Roman" panose="02020603050405020304" pitchFamily="18" charset="0"/>
                <a:cs typeface="Arial" panose="020B0604020202020204" pitchFamily="34" charset="0"/>
              </a:rPr>
              <a:t> ở </a:t>
            </a:r>
            <a:r>
              <a:rPr lang="en-US" sz="2400" b="1" u="sng" kern="0" dirty="0" err="1">
                <a:solidFill>
                  <a:srgbClr val="FF0000"/>
                </a:solidFill>
                <a:effectLst/>
                <a:latin typeface="Segoe UI" panose="020B0502040204020203" pitchFamily="34" charset="0"/>
                <a:ea typeface="Times New Roman" panose="02020603050405020304" pitchFamily="18" charset="0"/>
                <a:cs typeface="Arial" panose="020B0604020202020204" pitchFamily="34" charset="0"/>
              </a:rPr>
              <a:t>cơ</a:t>
            </a:r>
            <a:r>
              <a:rPr lang="en-US" sz="2400" b="1" u="sng" kern="0" dirty="0">
                <a:solidFill>
                  <a:srgbClr val="FF0000"/>
                </a:solidFill>
                <a:effectLst/>
                <a:latin typeface="Segoe UI" panose="020B0502040204020203" pitchFamily="34" charset="0"/>
                <a:ea typeface="Times New Roman" panose="02020603050405020304" pitchFamily="18" charset="0"/>
                <a:cs typeface="Arial" panose="020B0604020202020204" pitchFamily="34" charset="0"/>
              </a:rPr>
              <a:t> </a:t>
            </a:r>
            <a:r>
              <a:rPr lang="en-US" sz="2400" b="1" u="sng" kern="0" dirty="0" err="1">
                <a:solidFill>
                  <a:srgbClr val="FF0000"/>
                </a:solidFill>
                <a:effectLst/>
                <a:latin typeface="Segoe UI" panose="020B0502040204020203" pitchFamily="34" charset="0"/>
                <a:ea typeface="Times New Roman" panose="02020603050405020304" pitchFamily="18" charset="0"/>
                <a:cs typeface="Arial" panose="020B0604020202020204" pitchFamily="34" charset="0"/>
              </a:rPr>
              <a:t>quan</a:t>
            </a:r>
            <a:r>
              <a:rPr lang="en-US" sz="2400" b="1" u="sng" kern="0" dirty="0">
                <a:solidFill>
                  <a:srgbClr val="FF0000"/>
                </a:solidFill>
                <a:effectLst/>
                <a:latin typeface="Segoe UI" panose="020B0502040204020203" pitchFamily="34" charset="0"/>
                <a:ea typeface="Times New Roman" panose="02020603050405020304" pitchFamily="18" charset="0"/>
                <a:cs typeface="Arial" panose="020B0604020202020204" pitchFamily="34" charset="0"/>
              </a:rPr>
              <a:t>, </a:t>
            </a:r>
            <a:r>
              <a:rPr lang="en-US" sz="2400" b="1" u="sng" kern="0" dirty="0" err="1">
                <a:solidFill>
                  <a:srgbClr val="FF0000"/>
                </a:solidFill>
                <a:effectLst/>
                <a:latin typeface="Segoe UI" panose="020B0502040204020203" pitchFamily="34" charset="0"/>
                <a:ea typeface="Times New Roman" panose="02020603050405020304" pitchFamily="18" charset="0"/>
                <a:cs typeface="Arial" panose="020B0604020202020204" pitchFamily="34" charset="0"/>
              </a:rPr>
              <a:t>đơn</a:t>
            </a:r>
            <a:r>
              <a:rPr lang="en-US" sz="2400" b="1" u="sng" kern="0" dirty="0">
                <a:solidFill>
                  <a:srgbClr val="FF0000"/>
                </a:solidFill>
                <a:effectLst/>
                <a:latin typeface="Segoe UI" panose="020B0502040204020203" pitchFamily="34" charset="0"/>
                <a:ea typeface="Times New Roman" panose="02020603050405020304" pitchFamily="18" charset="0"/>
                <a:cs typeface="Arial" panose="020B0604020202020204" pitchFamily="34" charset="0"/>
              </a:rPr>
              <a:t> </a:t>
            </a:r>
            <a:r>
              <a:rPr lang="en-US" sz="2400" b="1" u="sng" kern="0" dirty="0" err="1">
                <a:solidFill>
                  <a:srgbClr val="FF0000"/>
                </a:solidFill>
                <a:effectLst/>
                <a:latin typeface="Segoe UI" panose="020B0502040204020203" pitchFamily="34" charset="0"/>
                <a:ea typeface="Times New Roman" panose="02020603050405020304" pitchFamily="18" charset="0"/>
                <a:cs typeface="Arial" panose="020B0604020202020204" pitchFamily="34" charset="0"/>
              </a:rPr>
              <a:t>vị</a:t>
            </a:r>
            <a:r>
              <a:rPr lang="vi-VN" sz="2400" b="1" u="sng" kern="0" dirty="0">
                <a:solidFill>
                  <a:srgbClr val="FF0000"/>
                </a:solidFill>
                <a:effectLst/>
                <a:latin typeface="Segoe UI" panose="020B0502040204020203" pitchFamily="34" charset="0"/>
                <a:ea typeface="Times New Roman" panose="02020603050405020304" pitchFamily="18" charset="0"/>
                <a:cs typeface="Arial" panose="020B0604020202020204" pitchFamily="34" charset="0"/>
              </a:rPr>
              <a:t> như sau:</a:t>
            </a:r>
            <a:endParaRPr lang="vi-VN" sz="2400" b="1" u="sng"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Bef>
                <a:spcPts val="600"/>
              </a:spcBef>
              <a:spcAft>
                <a:spcPts val="600"/>
              </a:spcAft>
            </a:pP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1. Ban Thanh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tra</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nhân</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dân</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do Ban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Chấp</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hành</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Công</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đoàn</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cơ</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quan</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đơn</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vị</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trực</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tiếp</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chỉ</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đạo</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hướng</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dẫn</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hoạt</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động</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a:t>
            </a:r>
            <a:endParaRPr lang="vi-VN" sz="2000" kern="1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Bef>
                <a:spcPts val="600"/>
              </a:spcBef>
              <a:spcAft>
                <a:spcPts val="600"/>
              </a:spcAft>
            </a:pP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2.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Căn</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cứ</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vào</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nghị</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quyết</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hội</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nghị</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và</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sự</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chỉ</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đạo</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hướng</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dẫn</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của</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Ban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Chấp</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hành</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Công</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đoàn</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cơ</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quan</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đơn</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vị</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Ban Thanh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tra</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nhân</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dân</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xây</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dựng</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chương</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trình</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công</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tác</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theo</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từng</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quý</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06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tháng</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và</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hằng</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năm</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a:t>
            </a:r>
            <a:endParaRPr lang="vi-VN" sz="2000" kern="100" dirty="0">
              <a:effectLst/>
              <a:latin typeface="Calibri" panose="020F0502020204030204" pitchFamily="34" charset="0"/>
              <a:ea typeface="Calibri" panose="020F0502020204030204" pitchFamily="34" charset="0"/>
              <a:cs typeface="Arial" panose="020B0604020202020204" pitchFamily="34" charset="0"/>
            </a:endParaRPr>
          </a:p>
          <a:p>
            <a:pPr indent="450215" algn="just">
              <a:lnSpc>
                <a:spcPct val="107000"/>
              </a:lnSpc>
              <a:spcBef>
                <a:spcPts val="600"/>
              </a:spcBef>
              <a:spcAft>
                <a:spcPts val="600"/>
              </a:spcAft>
            </a:pP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3. Ban Thanh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tra</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nhân</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dân</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có</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trách</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nhiệm</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báo</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cáo</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về</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hoạt</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động</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của</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mình</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với</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Ban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Chấp</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hành</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Công</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đoàn</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cơ</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quan</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đơn</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vị</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và</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tại</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hội</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nghị</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cán</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bộ</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công</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chức</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viên</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chức</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người</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lao</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động</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của</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cơ</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quan</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đơn</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 </a:t>
            </a:r>
            <a:r>
              <a:rPr lang="en-US" sz="2000" kern="0" dirty="0" err="1">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vị</a:t>
            </a:r>
            <a:r>
              <a:rPr lang="en-US" sz="2000" kern="0" dirty="0">
                <a:solidFill>
                  <a:srgbClr val="212529"/>
                </a:solidFill>
                <a:effectLst/>
                <a:latin typeface="Segoe UI" panose="020B0502040204020203" pitchFamily="34" charset="0"/>
                <a:ea typeface="Times New Roman" panose="02020603050405020304" pitchFamily="18" charset="0"/>
                <a:cs typeface="Arial" panose="020B0604020202020204" pitchFamily="34" charset="0"/>
              </a:rPr>
              <a:t>.</a:t>
            </a:r>
            <a:endParaRPr lang="vi-VN" sz="20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1757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F7DA1478-2F4B-6B4F-172D-F76C18C7B783}"/>
              </a:ext>
            </a:extLst>
          </p:cNvPr>
          <p:cNvSpPr txBox="1"/>
          <p:nvPr/>
        </p:nvSpPr>
        <p:spPr>
          <a:xfrm>
            <a:off x="1352550" y="1552575"/>
            <a:ext cx="8020050" cy="1754326"/>
          </a:xfrm>
          <a:prstGeom prst="rect">
            <a:avLst/>
          </a:prstGeom>
          <a:noFill/>
        </p:spPr>
        <p:txBody>
          <a:bodyPr wrap="square" rtlCol="0">
            <a:spAutoFit/>
          </a:bodyPr>
          <a:lstStyle/>
          <a:p>
            <a:pPr algn="ctr"/>
            <a:r>
              <a:rPr lang="vi-VN" sz="5400" b="1" dirty="0">
                <a:solidFill>
                  <a:srgbClr val="339966"/>
                </a:solidFill>
                <a:latin typeface="+mj-lt"/>
              </a:rPr>
              <a:t>Đ</a:t>
            </a:r>
            <a:r>
              <a:rPr lang="vi-VN" sz="5400" b="1" i="0" dirty="0">
                <a:solidFill>
                  <a:srgbClr val="339966"/>
                </a:solidFill>
                <a:effectLst/>
                <a:latin typeface="+mj-lt"/>
              </a:rPr>
              <a:t>iểm mới về mức phạt vi phạm giao thông</a:t>
            </a:r>
          </a:p>
        </p:txBody>
      </p:sp>
    </p:spTree>
    <p:extLst>
      <p:ext uri="{BB962C8B-B14F-4D97-AF65-F5344CB8AC3E}">
        <p14:creationId xmlns:p14="http://schemas.microsoft.com/office/powerpoint/2010/main" val="22219173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9" name="Rectangle 1088">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1" name="Freeform: Shape 1090">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6" name="Rectangle 1092">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5" name="Rectangle 1094">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7" name="Freeform: Shape 1096">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99" name="Isosceles Triangle 1098">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a:extLst>
              <a:ext uri="{FF2B5EF4-FFF2-40B4-BE49-F238E27FC236}">
                <a16:creationId xmlns:a16="http://schemas.microsoft.com/office/drawing/2014/main" id="{A29BAEDB-9337-AF1A-C410-B577FAABC04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428650" y="132420"/>
            <a:ext cx="9295180" cy="6320723"/>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1101" name="Isosceles Triangle 1100">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Hộp Văn bản 8">
            <a:extLst>
              <a:ext uri="{FF2B5EF4-FFF2-40B4-BE49-F238E27FC236}">
                <a16:creationId xmlns:a16="http://schemas.microsoft.com/office/drawing/2014/main" id="{58C0C66F-B79D-9C17-9C4A-4F4ECCFDEBC2}"/>
              </a:ext>
            </a:extLst>
          </p:cNvPr>
          <p:cNvSpPr txBox="1"/>
          <p:nvPr/>
        </p:nvSpPr>
        <p:spPr>
          <a:xfrm>
            <a:off x="0" y="2109732"/>
            <a:ext cx="2458183" cy="1938992"/>
          </a:xfrm>
          <a:prstGeom prst="rect">
            <a:avLst/>
          </a:prstGeom>
          <a:noFill/>
        </p:spPr>
        <p:txBody>
          <a:bodyPr wrap="square" rtlCol="0">
            <a:spAutoFit/>
          </a:bodyPr>
          <a:lstStyle/>
          <a:p>
            <a:pPr algn="ctr"/>
            <a:r>
              <a:rPr lang="vi-VN" sz="2400" b="1" i="0" dirty="0">
                <a:solidFill>
                  <a:schemeClr val="accent5">
                    <a:lumMod val="75000"/>
                  </a:schemeClr>
                </a:solidFill>
                <a:effectLst/>
                <a:latin typeface="+mj-lt"/>
              </a:rPr>
              <a:t>Mức phạt nồng độ cồn khi lái xe được quy định tại Nghị định 123/2021/NĐ-CP</a:t>
            </a:r>
          </a:p>
        </p:txBody>
      </p:sp>
    </p:spTree>
    <p:extLst>
      <p:ext uri="{BB962C8B-B14F-4D97-AF65-F5344CB8AC3E}">
        <p14:creationId xmlns:p14="http://schemas.microsoft.com/office/powerpoint/2010/main" val="21601490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1D73774E-4DEE-13F7-090D-5E6A5A04AA54}"/>
              </a:ext>
            </a:extLst>
          </p:cNvPr>
          <p:cNvSpPr txBox="1"/>
          <p:nvPr/>
        </p:nvSpPr>
        <p:spPr>
          <a:xfrm>
            <a:off x="1452563" y="599986"/>
            <a:ext cx="9391650" cy="1015663"/>
          </a:xfrm>
          <a:prstGeom prst="rect">
            <a:avLst/>
          </a:prstGeom>
          <a:noFill/>
        </p:spPr>
        <p:txBody>
          <a:bodyPr wrap="square">
            <a:spAutoFit/>
          </a:bodyPr>
          <a:lstStyle/>
          <a:p>
            <a:pPr marL="342900" indent="-342900">
              <a:buFont typeface="Wingdings" panose="05000000000000000000" pitchFamily="2" charset="2"/>
              <a:buChar char="Ø"/>
            </a:pPr>
            <a:r>
              <a:rPr lang="vi-VN" sz="2000" b="1" i="0" dirty="0">
                <a:solidFill>
                  <a:srgbClr val="FF0000"/>
                </a:solidFill>
                <a:effectLst/>
                <a:latin typeface="+mj-lt"/>
              </a:rPr>
              <a:t>Không đội mũ bảo hiểm hoặc đội mũ bảo hiểm không đúng quy cách</a:t>
            </a:r>
            <a:r>
              <a:rPr lang="vi-VN" sz="2000" b="0" i="0" dirty="0">
                <a:solidFill>
                  <a:srgbClr val="333333"/>
                </a:solidFill>
                <a:effectLst/>
                <a:latin typeface="+mj-lt"/>
              </a:rPr>
              <a:t>: </a:t>
            </a:r>
          </a:p>
          <a:p>
            <a:r>
              <a:rPr lang="vi-VN" sz="2000" dirty="0">
                <a:solidFill>
                  <a:srgbClr val="333333"/>
                </a:solidFill>
                <a:latin typeface="+mj-lt"/>
              </a:rPr>
              <a:t>- </a:t>
            </a:r>
            <a:r>
              <a:rPr lang="vi-VN" sz="2000" b="0" i="0" dirty="0">
                <a:solidFill>
                  <a:srgbClr val="333333"/>
                </a:solidFill>
                <a:effectLst/>
                <a:latin typeface="+mj-lt"/>
              </a:rPr>
              <a:t>Theo quy định tại điểm k của Khoản 34, </a:t>
            </a:r>
            <a:r>
              <a:rPr lang="vi-VN" sz="2000" b="0" i="0" u="sng" dirty="0">
                <a:solidFill>
                  <a:srgbClr val="333333"/>
                </a:solidFill>
                <a:effectLst/>
                <a:latin typeface="+mj-lt"/>
              </a:rPr>
              <a:t>Điều 2 của Nghị định 123/2021/NĐ-CP,</a:t>
            </a:r>
            <a:r>
              <a:rPr lang="vi-VN" sz="2000" b="0" i="0" dirty="0">
                <a:solidFill>
                  <a:srgbClr val="333333"/>
                </a:solidFill>
                <a:effectLst/>
                <a:latin typeface="+mj-lt"/>
              </a:rPr>
              <a:t> mức xử phạt đã được điều chỉnh lên khoảng </a:t>
            </a:r>
            <a:r>
              <a:rPr lang="vi-VN" sz="2000" b="0" i="1" dirty="0">
                <a:solidFill>
                  <a:srgbClr val="333333"/>
                </a:solidFill>
                <a:effectLst/>
                <a:latin typeface="+mj-lt"/>
              </a:rPr>
              <a:t>300.000 – 400.000</a:t>
            </a:r>
            <a:r>
              <a:rPr lang="vi-VN" sz="2000" b="0" i="0" dirty="0">
                <a:solidFill>
                  <a:srgbClr val="333333"/>
                </a:solidFill>
                <a:effectLst/>
                <a:latin typeface="+mj-lt"/>
              </a:rPr>
              <a:t> đồng</a:t>
            </a:r>
            <a:endParaRPr lang="vi-VN" sz="2000" dirty="0">
              <a:latin typeface="+mj-lt"/>
            </a:endParaRPr>
          </a:p>
        </p:txBody>
      </p:sp>
      <p:sp>
        <p:nvSpPr>
          <p:cNvPr id="5" name="Hộp Văn bản 4">
            <a:extLst>
              <a:ext uri="{FF2B5EF4-FFF2-40B4-BE49-F238E27FC236}">
                <a16:creationId xmlns:a16="http://schemas.microsoft.com/office/drawing/2014/main" id="{79C00DAF-920B-40EC-0941-301A92CDE063}"/>
              </a:ext>
            </a:extLst>
          </p:cNvPr>
          <p:cNvSpPr txBox="1"/>
          <p:nvPr/>
        </p:nvSpPr>
        <p:spPr>
          <a:xfrm>
            <a:off x="1452564" y="1713816"/>
            <a:ext cx="9286873" cy="2215991"/>
          </a:xfrm>
          <a:prstGeom prst="rect">
            <a:avLst/>
          </a:prstGeom>
          <a:noFill/>
        </p:spPr>
        <p:txBody>
          <a:bodyPr wrap="square">
            <a:spAutoFit/>
          </a:bodyPr>
          <a:lstStyle/>
          <a:p>
            <a:pPr marL="342900" indent="-342900" algn="just">
              <a:buFont typeface="Wingdings" panose="05000000000000000000" pitchFamily="2" charset="2"/>
              <a:buChar char="Ø"/>
            </a:pPr>
            <a:r>
              <a:rPr lang="vi-VN" sz="2000" b="1" i="0" dirty="0">
                <a:solidFill>
                  <a:srgbClr val="FF0000"/>
                </a:solidFill>
                <a:effectLst/>
                <a:latin typeface="+mj-lt"/>
              </a:rPr>
              <a:t>Sử dụng thiết bị di động khi tham gia giao thông</a:t>
            </a:r>
          </a:p>
          <a:p>
            <a:pPr algn="just"/>
            <a:r>
              <a:rPr lang="vi-VN" sz="2000" b="0" i="0" dirty="0">
                <a:solidFill>
                  <a:srgbClr val="333333"/>
                </a:solidFill>
                <a:effectLst/>
                <a:latin typeface="+mj-lt"/>
              </a:rPr>
              <a:t>- Mô tô và xe gắn máy : Từ ngày 01/01/2023, mức phạt vi phạm giao thông theo </a:t>
            </a:r>
            <a:r>
              <a:rPr lang="vi-VN" sz="2000" b="0" i="0" u="sng" dirty="0">
                <a:solidFill>
                  <a:srgbClr val="333333"/>
                </a:solidFill>
                <a:effectLst/>
                <a:latin typeface="+mj-lt"/>
              </a:rPr>
              <a:t>Khoản 4 của Điều 6 trong Nghị định 100/2019/NĐ-CP</a:t>
            </a:r>
            <a:r>
              <a:rPr lang="vi-VN" sz="2000" b="0" i="0" dirty="0">
                <a:solidFill>
                  <a:srgbClr val="333333"/>
                </a:solidFill>
                <a:effectLst/>
                <a:latin typeface="+mj-lt"/>
              </a:rPr>
              <a:t> đã trở thành mức phạt từ </a:t>
            </a:r>
            <a:r>
              <a:rPr lang="vi-VN" sz="2000" b="0" i="1" dirty="0">
                <a:solidFill>
                  <a:srgbClr val="333333"/>
                </a:solidFill>
                <a:effectLst/>
                <a:latin typeface="+mj-lt"/>
              </a:rPr>
              <a:t>800.000</a:t>
            </a:r>
            <a:r>
              <a:rPr lang="vi-VN" sz="2000" b="0" i="0" dirty="0">
                <a:solidFill>
                  <a:srgbClr val="333333"/>
                </a:solidFill>
                <a:effectLst/>
                <a:latin typeface="+mj-lt"/>
              </a:rPr>
              <a:t> đồng – </a:t>
            </a:r>
            <a:r>
              <a:rPr lang="vi-VN" sz="2000" b="0" i="1" dirty="0">
                <a:solidFill>
                  <a:srgbClr val="333333"/>
                </a:solidFill>
                <a:effectLst/>
                <a:latin typeface="+mj-lt"/>
              </a:rPr>
              <a:t>1.000.000</a:t>
            </a:r>
            <a:r>
              <a:rPr lang="vi-VN" sz="2000" b="0" i="0" dirty="0">
                <a:solidFill>
                  <a:srgbClr val="333333"/>
                </a:solidFill>
                <a:effectLst/>
                <a:latin typeface="+mj-lt"/>
              </a:rPr>
              <a:t> đồng </a:t>
            </a:r>
          </a:p>
          <a:p>
            <a:pPr algn="just"/>
            <a:r>
              <a:rPr lang="vi-VN" sz="2000" dirty="0">
                <a:solidFill>
                  <a:srgbClr val="333333"/>
                </a:solidFill>
                <a:latin typeface="+mj-lt"/>
              </a:rPr>
              <a:t>- Ô tô: Theo </a:t>
            </a:r>
            <a:r>
              <a:rPr lang="vi-VN" sz="2000" b="0" i="0" dirty="0">
                <a:solidFill>
                  <a:srgbClr val="333333"/>
                </a:solidFill>
                <a:effectLst/>
                <a:latin typeface="+mj-lt"/>
              </a:rPr>
              <a:t>điểm d Khoản 34 Điều 2 của Nghị định 123/2021/NĐ-CP, mức phạt từ </a:t>
            </a:r>
            <a:r>
              <a:rPr lang="vi-VN" sz="2000" b="0" i="1" dirty="0">
                <a:solidFill>
                  <a:srgbClr val="333333"/>
                </a:solidFill>
                <a:effectLst/>
                <a:latin typeface="+mj-lt"/>
              </a:rPr>
              <a:t>2.000.000 đồng – 3.000.000</a:t>
            </a:r>
            <a:r>
              <a:rPr lang="vi-VN" sz="2000" b="0" i="0" dirty="0">
                <a:solidFill>
                  <a:srgbClr val="333333"/>
                </a:solidFill>
                <a:effectLst/>
                <a:latin typeface="+mj-lt"/>
              </a:rPr>
              <a:t> đồng</a:t>
            </a:r>
          </a:p>
          <a:p>
            <a:pPr algn="just"/>
            <a:endParaRPr lang="vi-VN" b="0" i="0" dirty="0">
              <a:solidFill>
                <a:srgbClr val="333333"/>
              </a:solidFill>
              <a:effectLst/>
              <a:latin typeface="Roboto" panose="02000000000000000000" pitchFamily="2" charset="0"/>
            </a:endParaRPr>
          </a:p>
        </p:txBody>
      </p:sp>
      <p:sp>
        <p:nvSpPr>
          <p:cNvPr id="7" name="Hộp Văn bản 6">
            <a:extLst>
              <a:ext uri="{FF2B5EF4-FFF2-40B4-BE49-F238E27FC236}">
                <a16:creationId xmlns:a16="http://schemas.microsoft.com/office/drawing/2014/main" id="{C48944B8-F8BA-F897-D903-E993AB31EE42}"/>
              </a:ext>
            </a:extLst>
          </p:cNvPr>
          <p:cNvSpPr txBox="1"/>
          <p:nvPr/>
        </p:nvSpPr>
        <p:spPr>
          <a:xfrm>
            <a:off x="1452563" y="3824586"/>
            <a:ext cx="9391649" cy="2246769"/>
          </a:xfrm>
          <a:prstGeom prst="rect">
            <a:avLst/>
          </a:prstGeom>
          <a:noFill/>
        </p:spPr>
        <p:txBody>
          <a:bodyPr wrap="square">
            <a:spAutoFit/>
          </a:bodyPr>
          <a:lstStyle/>
          <a:p>
            <a:pPr marL="342900" indent="-342900" algn="just">
              <a:buFont typeface="Wingdings" panose="05000000000000000000" pitchFamily="2" charset="2"/>
              <a:buChar char="Ø"/>
            </a:pPr>
            <a:r>
              <a:rPr lang="vi-VN" sz="2000" b="1" i="0" dirty="0">
                <a:solidFill>
                  <a:srgbClr val="FF0000"/>
                </a:solidFill>
                <a:effectLst/>
                <a:latin typeface="+mj-lt"/>
              </a:rPr>
              <a:t>Không chấp hành tuân thủ tín hiệu giao thông khi tham gia giao thông</a:t>
            </a:r>
          </a:p>
          <a:p>
            <a:pPr algn="just"/>
            <a:r>
              <a:rPr lang="vi-VN" sz="2000" dirty="0">
                <a:solidFill>
                  <a:srgbClr val="333333"/>
                </a:solidFill>
                <a:latin typeface="+mj-lt"/>
              </a:rPr>
              <a:t>- Mô tô và xe gắn máy: T</a:t>
            </a:r>
            <a:r>
              <a:rPr lang="vi-VN" sz="2000" b="0" i="0" dirty="0">
                <a:solidFill>
                  <a:srgbClr val="333333"/>
                </a:solidFill>
                <a:effectLst/>
                <a:latin typeface="+mj-lt"/>
              </a:rPr>
              <a:t>heo </a:t>
            </a:r>
            <a:r>
              <a:rPr lang="vi-VN" sz="2000" b="0" i="0" u="sng" dirty="0">
                <a:solidFill>
                  <a:srgbClr val="333333"/>
                </a:solidFill>
                <a:effectLst/>
                <a:latin typeface="+mj-lt"/>
              </a:rPr>
              <a:t>Khoản 34, Điều 2 của Nghị định 123/2021/NĐ-CP</a:t>
            </a:r>
            <a:r>
              <a:rPr lang="vi-VN" sz="2000" b="0" i="0" dirty="0">
                <a:solidFill>
                  <a:srgbClr val="333333"/>
                </a:solidFill>
                <a:effectLst/>
                <a:latin typeface="+mj-lt"/>
              </a:rPr>
              <a:t>, người tham gia điều khiển các phương tiện không tuân thủ hiệu lệnh của đèn tín hiệu, bảng hướng dẫn, mất kiểm soát:. Mức phạt cho hành vi này dao động từ </a:t>
            </a:r>
            <a:r>
              <a:rPr lang="vi-VN" sz="2000" b="0" i="1" dirty="0">
                <a:solidFill>
                  <a:srgbClr val="333333"/>
                </a:solidFill>
                <a:effectLst/>
                <a:latin typeface="+mj-lt"/>
              </a:rPr>
              <a:t>800.000 đồng đến 1.000.000 đồng</a:t>
            </a:r>
            <a:r>
              <a:rPr lang="vi-VN" sz="2000" b="0" i="0" dirty="0">
                <a:solidFill>
                  <a:srgbClr val="333333"/>
                </a:solidFill>
                <a:effectLst/>
                <a:latin typeface="+mj-lt"/>
              </a:rPr>
              <a:t>.</a:t>
            </a:r>
          </a:p>
          <a:p>
            <a:pPr algn="just"/>
            <a:r>
              <a:rPr lang="vi-VN" sz="2000" dirty="0">
                <a:solidFill>
                  <a:srgbClr val="333333"/>
                </a:solidFill>
                <a:latin typeface="+mj-lt"/>
              </a:rPr>
              <a:t>- Ô tô: </a:t>
            </a:r>
            <a:r>
              <a:rPr lang="vi-VN" sz="2000" b="0" i="0" dirty="0">
                <a:solidFill>
                  <a:srgbClr val="333333"/>
                </a:solidFill>
                <a:effectLst/>
                <a:latin typeface="+mj-lt"/>
              </a:rPr>
              <a:t>Theo Điểm đ Khoản 34, Điều 2 của Nghị định 123/2021/NĐ-CP, người điều khiển xe ô tô sẽ bị phạt với mức phạt mới từ 4.000.000 đồng đến 6.000.000</a:t>
            </a:r>
          </a:p>
        </p:txBody>
      </p:sp>
    </p:spTree>
    <p:extLst>
      <p:ext uri="{BB962C8B-B14F-4D97-AF65-F5344CB8AC3E}">
        <p14:creationId xmlns:p14="http://schemas.microsoft.com/office/powerpoint/2010/main" val="26636017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ộp Văn bản 4">
            <a:extLst>
              <a:ext uri="{FF2B5EF4-FFF2-40B4-BE49-F238E27FC236}">
                <a16:creationId xmlns:a16="http://schemas.microsoft.com/office/drawing/2014/main" id="{96A3E664-5383-18E0-3E20-9FA27E608B78}"/>
              </a:ext>
            </a:extLst>
          </p:cNvPr>
          <p:cNvSpPr txBox="1"/>
          <p:nvPr/>
        </p:nvSpPr>
        <p:spPr>
          <a:xfrm>
            <a:off x="1419224" y="767566"/>
            <a:ext cx="9191625" cy="1938992"/>
          </a:xfrm>
          <a:prstGeom prst="rect">
            <a:avLst/>
          </a:prstGeom>
          <a:noFill/>
        </p:spPr>
        <p:txBody>
          <a:bodyPr wrap="square">
            <a:spAutoFit/>
          </a:bodyPr>
          <a:lstStyle/>
          <a:p>
            <a:pPr algn="just"/>
            <a:r>
              <a:rPr lang="vi-VN" sz="2000" b="1" i="0" dirty="0">
                <a:solidFill>
                  <a:srgbClr val="FF0000"/>
                </a:solidFill>
                <a:effectLst/>
                <a:latin typeface="+mj-lt"/>
              </a:rPr>
              <a:t>Vi phạm các điều kiện liên quan đến Giấy phép lái xe sẽ bị xử phạt theo các mức sau đây </a:t>
            </a:r>
            <a:r>
              <a:rPr lang="vi-VN" sz="2000" i="0" dirty="0">
                <a:effectLst/>
                <a:latin typeface="+mj-lt"/>
              </a:rPr>
              <a:t>(</a:t>
            </a:r>
            <a:r>
              <a:rPr lang="vi-VN" sz="2000" b="1" i="0" dirty="0">
                <a:solidFill>
                  <a:srgbClr val="333333"/>
                </a:solidFill>
                <a:effectLst/>
                <a:latin typeface="+mj-lt"/>
              </a:rPr>
              <a:t>Điều 2 của Nghị định 123/2021/NĐ-CP):</a:t>
            </a:r>
            <a:endParaRPr lang="vi-VN" sz="2000" b="1" i="0" dirty="0">
              <a:solidFill>
                <a:srgbClr val="FF0000"/>
              </a:solidFill>
              <a:effectLst/>
              <a:latin typeface="+mj-lt"/>
            </a:endParaRPr>
          </a:p>
          <a:p>
            <a:pPr algn="just"/>
            <a:r>
              <a:rPr lang="vi-VN" sz="2000" b="1" dirty="0">
                <a:solidFill>
                  <a:srgbClr val="333333"/>
                </a:solidFill>
                <a:latin typeface="+mj-lt"/>
              </a:rPr>
              <a:t>- Phương tiện giao thông 2 bánh có dung tích xi lanh dưới 175 cm3</a:t>
            </a:r>
            <a:r>
              <a:rPr lang="vi-VN" sz="2000" dirty="0">
                <a:solidFill>
                  <a:srgbClr val="333333"/>
                </a:solidFill>
                <a:latin typeface="+mj-lt"/>
              </a:rPr>
              <a:t>: mức p</a:t>
            </a:r>
            <a:r>
              <a:rPr lang="vi-VN" sz="2000" b="0" i="0" dirty="0">
                <a:solidFill>
                  <a:srgbClr val="333333"/>
                </a:solidFill>
                <a:effectLst/>
                <a:latin typeface="+mj-lt"/>
              </a:rPr>
              <a:t>hạt tiền từ </a:t>
            </a:r>
            <a:r>
              <a:rPr lang="vi-VN" sz="2000" b="0" i="1" dirty="0">
                <a:solidFill>
                  <a:srgbClr val="333333"/>
                </a:solidFill>
                <a:effectLst/>
                <a:latin typeface="+mj-lt"/>
              </a:rPr>
              <a:t>1.000.000 đến 2.000.000</a:t>
            </a:r>
            <a:r>
              <a:rPr lang="vi-VN" sz="2000" b="0" i="0" dirty="0">
                <a:solidFill>
                  <a:srgbClr val="333333"/>
                </a:solidFill>
                <a:effectLst/>
                <a:latin typeface="+mj-lt"/>
              </a:rPr>
              <a:t> </a:t>
            </a:r>
          </a:p>
          <a:p>
            <a:pPr algn="just"/>
            <a:r>
              <a:rPr lang="vi-VN" sz="2000" b="1" dirty="0">
                <a:solidFill>
                  <a:srgbClr val="333333"/>
                </a:solidFill>
                <a:latin typeface="+mj-lt"/>
              </a:rPr>
              <a:t>- Phương tiện giao thông 2 bánh có dung tích xi lanh trên 175 cm3: </a:t>
            </a:r>
            <a:r>
              <a:rPr lang="vi-VN" sz="2000" dirty="0">
                <a:solidFill>
                  <a:srgbClr val="333333"/>
                </a:solidFill>
                <a:latin typeface="+mj-lt"/>
              </a:rPr>
              <a:t>mức</a:t>
            </a:r>
            <a:r>
              <a:rPr lang="vi-VN" sz="2000" b="1" dirty="0">
                <a:solidFill>
                  <a:srgbClr val="333333"/>
                </a:solidFill>
                <a:latin typeface="+mj-lt"/>
              </a:rPr>
              <a:t> </a:t>
            </a:r>
            <a:r>
              <a:rPr lang="vi-VN" sz="2000" dirty="0">
                <a:solidFill>
                  <a:srgbClr val="333333"/>
                </a:solidFill>
                <a:latin typeface="+mj-lt"/>
              </a:rPr>
              <a:t>p</a:t>
            </a:r>
            <a:r>
              <a:rPr lang="vi-VN" sz="2000" b="0" i="0" dirty="0">
                <a:solidFill>
                  <a:srgbClr val="333333"/>
                </a:solidFill>
                <a:effectLst/>
                <a:latin typeface="+mj-lt"/>
              </a:rPr>
              <a:t>hạt tiền từ </a:t>
            </a:r>
            <a:r>
              <a:rPr lang="vi-VN" sz="2000" b="0" i="1" dirty="0">
                <a:solidFill>
                  <a:srgbClr val="333333"/>
                </a:solidFill>
                <a:effectLst/>
                <a:latin typeface="+mj-lt"/>
              </a:rPr>
              <a:t>4.000.000 đến 5.000.000</a:t>
            </a:r>
            <a:r>
              <a:rPr lang="vi-VN" sz="2000" b="0" i="0" dirty="0">
                <a:solidFill>
                  <a:srgbClr val="333333"/>
                </a:solidFill>
                <a:effectLst/>
                <a:latin typeface="+mj-lt"/>
              </a:rPr>
              <a:t>.</a:t>
            </a:r>
          </a:p>
        </p:txBody>
      </p:sp>
      <p:sp>
        <p:nvSpPr>
          <p:cNvPr id="7" name="Hộp Văn bản 6">
            <a:extLst>
              <a:ext uri="{FF2B5EF4-FFF2-40B4-BE49-F238E27FC236}">
                <a16:creationId xmlns:a16="http://schemas.microsoft.com/office/drawing/2014/main" id="{A26BB43C-0B73-CADD-CE5A-4310A1ECBBA7}"/>
              </a:ext>
            </a:extLst>
          </p:cNvPr>
          <p:cNvSpPr txBox="1"/>
          <p:nvPr/>
        </p:nvSpPr>
        <p:spPr>
          <a:xfrm>
            <a:off x="1419224" y="2706558"/>
            <a:ext cx="9534525" cy="3508653"/>
          </a:xfrm>
          <a:prstGeom prst="rect">
            <a:avLst/>
          </a:prstGeom>
          <a:noFill/>
        </p:spPr>
        <p:txBody>
          <a:bodyPr wrap="square">
            <a:spAutoFit/>
          </a:bodyPr>
          <a:lstStyle/>
          <a:p>
            <a:pPr algn="just"/>
            <a:r>
              <a:rPr lang="vi-VN" b="1" i="0" dirty="0">
                <a:solidFill>
                  <a:srgbClr val="C1272D"/>
                </a:solidFill>
                <a:effectLst/>
                <a:latin typeface="Roboto" panose="02000000000000000000" pitchFamily="2" charset="0"/>
              </a:rPr>
              <a:t>Vi phạm quy định về Giấy phép đăng ký xe </a:t>
            </a:r>
            <a:r>
              <a:rPr lang="vi-VN" sz="2000" b="1" i="0" dirty="0">
                <a:effectLst/>
                <a:latin typeface="+mj-lt"/>
              </a:rPr>
              <a:t>(</a:t>
            </a:r>
            <a:r>
              <a:rPr lang="vi-VN" sz="2000" b="0" i="0" u="sng" dirty="0">
                <a:effectLst/>
                <a:latin typeface="+mj-lt"/>
              </a:rPr>
              <a:t>Điều 2 trong Nghị định 123/2021/NĐ-CP</a:t>
            </a:r>
            <a:r>
              <a:rPr lang="vi-VN" sz="2000" u="sng" dirty="0">
                <a:latin typeface="+mj-lt"/>
              </a:rPr>
              <a:t>)</a:t>
            </a:r>
            <a:r>
              <a:rPr lang="vi-VN" sz="2000" b="0" i="0" dirty="0">
                <a:effectLst/>
                <a:latin typeface="+mj-lt"/>
              </a:rPr>
              <a:t> </a:t>
            </a:r>
          </a:p>
          <a:p>
            <a:pPr algn="just"/>
            <a:r>
              <a:rPr lang="vi-VN" sz="2000" b="0" i="0" dirty="0">
                <a:solidFill>
                  <a:srgbClr val="333333"/>
                </a:solidFill>
                <a:effectLst/>
                <a:latin typeface="+mj-lt"/>
              </a:rPr>
              <a:t>Đối với về mô tô và các phương tiện 2 bánh: </a:t>
            </a:r>
            <a:r>
              <a:rPr lang="vi-VN" b="0" i="0" dirty="0">
                <a:solidFill>
                  <a:srgbClr val="333333"/>
                </a:solidFill>
                <a:effectLst/>
                <a:latin typeface="Roboto" panose="02000000000000000000" pitchFamily="2" charset="0"/>
              </a:rPr>
              <a:t>mức phạt đã được điều chỉnh lên từ </a:t>
            </a:r>
            <a:r>
              <a:rPr lang="vi-VN" b="0" i="1" dirty="0">
                <a:solidFill>
                  <a:srgbClr val="333333"/>
                </a:solidFill>
                <a:effectLst/>
                <a:latin typeface="Roboto" panose="02000000000000000000" pitchFamily="2" charset="0"/>
              </a:rPr>
              <a:t>800.000 đồng đến 1.000.000 đồng</a:t>
            </a:r>
          </a:p>
          <a:p>
            <a:pPr algn="just"/>
            <a:r>
              <a:rPr lang="vi-VN" sz="2000" b="0" i="0" dirty="0">
                <a:solidFill>
                  <a:srgbClr val="333333"/>
                </a:solidFill>
                <a:effectLst/>
                <a:latin typeface="+mj-lt"/>
              </a:rPr>
              <a:t>Đối với về ô tô và các phương tiện 4 bánh: </a:t>
            </a:r>
            <a:r>
              <a:rPr lang="vi-VN" b="0" i="0" dirty="0">
                <a:solidFill>
                  <a:srgbClr val="333333"/>
                </a:solidFill>
                <a:effectLst/>
                <a:latin typeface="Roboto" panose="02000000000000000000" pitchFamily="2" charset="0"/>
              </a:rPr>
              <a:t>mức phạt đã được điều chỉnh lên từ </a:t>
            </a:r>
            <a:r>
              <a:rPr lang="vi-VN" i="1" dirty="0">
                <a:solidFill>
                  <a:srgbClr val="333333"/>
                </a:solidFill>
                <a:latin typeface="Roboto" panose="02000000000000000000" pitchFamily="2" charset="0"/>
              </a:rPr>
              <a:t>5.0</a:t>
            </a:r>
            <a:r>
              <a:rPr lang="vi-VN" b="0" i="1" dirty="0">
                <a:solidFill>
                  <a:srgbClr val="333333"/>
                </a:solidFill>
                <a:effectLst/>
                <a:latin typeface="Roboto" panose="02000000000000000000" pitchFamily="2" charset="0"/>
              </a:rPr>
              <a:t>00.000 đồng đến 12.000.000 đồng.</a:t>
            </a:r>
            <a:endParaRPr lang="vi-VN" dirty="0">
              <a:solidFill>
                <a:srgbClr val="333333"/>
              </a:solidFill>
              <a:latin typeface="Roboto" panose="02000000000000000000" pitchFamily="2" charset="0"/>
            </a:endParaRPr>
          </a:p>
          <a:p>
            <a:pPr algn="just"/>
            <a:r>
              <a:rPr lang="vi-VN" b="0" i="0" dirty="0">
                <a:solidFill>
                  <a:srgbClr val="333333"/>
                </a:solidFill>
                <a:effectLst/>
                <a:latin typeface="Roboto" panose="02000000000000000000" pitchFamily="2" charset="0"/>
              </a:rPr>
              <a:t>- Giấy đăng ký xe theo quy định của pháp luật, hoặc sử dụng Giấy đăng ký xe đã hết thời hạn sử dụng.</a:t>
            </a:r>
          </a:p>
          <a:p>
            <a:pPr algn="just"/>
            <a:r>
              <a:rPr lang="vi-VN" b="0" i="0" dirty="0">
                <a:solidFill>
                  <a:srgbClr val="333333"/>
                </a:solidFill>
                <a:effectLst/>
                <a:latin typeface="Roboto" panose="02000000000000000000" pitchFamily="2" charset="0"/>
              </a:rPr>
              <a:t>- Sử dụng Giấy đăng ký xe đã bị tẩy hoặc xóa; hoặc sử dụng Giấy đăng ký xe không khớp với số khung, số máy của xe hoặc không được cấp bởi cơ quan có thẩm quyền cấp giấy.</a:t>
            </a:r>
          </a:p>
          <a:p>
            <a:pPr algn="just"/>
            <a:r>
              <a:rPr lang="vi-VN" b="0" i="0" dirty="0">
                <a:solidFill>
                  <a:srgbClr val="333333"/>
                </a:solidFill>
                <a:effectLst/>
                <a:latin typeface="Roboto" panose="02000000000000000000" pitchFamily="2" charset="0"/>
              </a:rPr>
              <a:t>- Người điều khiển xe mà xe không gắn biển số (đối với loại xe yêu cầu gắn biển số), hoặc gắn biển số không khớp với Giấy đăng ký xe, hoặc gắn biển số không do cơ quan có thẩm quyền cấp chứng nhận.</a:t>
            </a:r>
          </a:p>
        </p:txBody>
      </p:sp>
    </p:spTree>
    <p:extLst>
      <p:ext uri="{BB962C8B-B14F-4D97-AF65-F5344CB8AC3E}">
        <p14:creationId xmlns:p14="http://schemas.microsoft.com/office/powerpoint/2010/main" val="9847958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05A598C9-4880-52A1-F20A-85C2380737AC}"/>
              </a:ext>
            </a:extLst>
          </p:cNvPr>
          <p:cNvSpPr txBox="1"/>
          <p:nvPr/>
        </p:nvSpPr>
        <p:spPr>
          <a:xfrm>
            <a:off x="1533525" y="1571625"/>
            <a:ext cx="8077200" cy="2308324"/>
          </a:xfrm>
          <a:prstGeom prst="rect">
            <a:avLst/>
          </a:prstGeom>
          <a:noFill/>
        </p:spPr>
        <p:txBody>
          <a:bodyPr wrap="square" rtlCol="0">
            <a:spAutoFit/>
          </a:bodyPr>
          <a:lstStyle/>
          <a:p>
            <a:pPr algn="ctr"/>
            <a:r>
              <a:rPr lang="vi-VN" sz="7200" b="1" dirty="0">
                <a:solidFill>
                  <a:srgbClr val="0070C0"/>
                </a:solidFill>
                <a:latin typeface="+mj-lt"/>
              </a:rPr>
              <a:t>Cảm ơn mọi người đã lắng nghe</a:t>
            </a:r>
            <a:r>
              <a:rPr lang="vi-VN" dirty="0"/>
              <a:t>.</a:t>
            </a:r>
          </a:p>
        </p:txBody>
      </p:sp>
    </p:spTree>
    <p:extLst>
      <p:ext uri="{BB962C8B-B14F-4D97-AF65-F5344CB8AC3E}">
        <p14:creationId xmlns:p14="http://schemas.microsoft.com/office/powerpoint/2010/main" val="1952035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Hộp Văn bản 4">
            <a:extLst>
              <a:ext uri="{FF2B5EF4-FFF2-40B4-BE49-F238E27FC236}">
                <a16:creationId xmlns:a16="http://schemas.microsoft.com/office/drawing/2014/main" id="{E2F7B0AB-4066-5295-F755-13ED6D7DCAD6}"/>
              </a:ext>
            </a:extLst>
          </p:cNvPr>
          <p:cNvSpPr txBox="1"/>
          <p:nvPr/>
        </p:nvSpPr>
        <p:spPr>
          <a:xfrm>
            <a:off x="1466849" y="542925"/>
            <a:ext cx="9667875" cy="1815882"/>
          </a:xfrm>
          <a:prstGeom prst="rect">
            <a:avLst/>
          </a:prstGeom>
          <a:noFill/>
        </p:spPr>
        <p:txBody>
          <a:bodyPr wrap="square">
            <a:spAutoFit/>
          </a:bodyPr>
          <a:lstStyle/>
          <a:p>
            <a:r>
              <a:rPr lang="vi-VN" sz="2800" b="1" u="sng" dirty="0">
                <a:solidFill>
                  <a:srgbClr val="000000"/>
                </a:solidFill>
                <a:effectLst/>
                <a:latin typeface="+mj-lt"/>
              </a:rPr>
              <a:t>Luật Thực hiện dân chủ ở cơ sở </a:t>
            </a:r>
            <a:endParaRPr lang="vi-VN" sz="2800" dirty="0">
              <a:solidFill>
                <a:srgbClr val="FF0000"/>
              </a:solidFill>
              <a:effectLst/>
              <a:latin typeface="+mj-lt"/>
            </a:endParaRPr>
          </a:p>
          <a:p>
            <a:pPr marL="457200" indent="-457200">
              <a:buFont typeface="Wingdings" panose="05000000000000000000" pitchFamily="2" charset="2"/>
              <a:buChar char="Ø"/>
            </a:pPr>
            <a:r>
              <a:rPr lang="vi-VN" sz="2800" dirty="0">
                <a:solidFill>
                  <a:srgbClr val="000000"/>
                </a:solidFill>
                <a:latin typeface="+mj-lt"/>
              </a:rPr>
              <a:t>Được </a:t>
            </a:r>
            <a:r>
              <a:rPr lang="vi-VN" sz="2800" dirty="0">
                <a:solidFill>
                  <a:srgbClr val="000000"/>
                </a:solidFill>
                <a:effectLst/>
                <a:latin typeface="+mj-lt"/>
              </a:rPr>
              <a:t>Quốc hội nước Cộng </a:t>
            </a:r>
            <a:r>
              <a:rPr lang="vi-VN" sz="2800" dirty="0" err="1">
                <a:solidFill>
                  <a:srgbClr val="000000"/>
                </a:solidFill>
                <a:effectLst/>
                <a:latin typeface="+mj-lt"/>
              </a:rPr>
              <a:t>hoà</a:t>
            </a:r>
            <a:r>
              <a:rPr lang="vi-VN" sz="2800" dirty="0">
                <a:solidFill>
                  <a:srgbClr val="000000"/>
                </a:solidFill>
                <a:effectLst/>
                <a:latin typeface="+mj-lt"/>
              </a:rPr>
              <a:t> xã hội chủ nghĩa Việt Nam </a:t>
            </a:r>
            <a:r>
              <a:rPr lang="vi-VN" sz="2800" dirty="0" err="1">
                <a:solidFill>
                  <a:srgbClr val="000000"/>
                </a:solidFill>
                <a:effectLst/>
                <a:latin typeface="+mj-lt"/>
              </a:rPr>
              <a:t>khoá</a:t>
            </a:r>
            <a:r>
              <a:rPr lang="vi-VN" sz="2800" dirty="0">
                <a:solidFill>
                  <a:srgbClr val="000000"/>
                </a:solidFill>
                <a:effectLst/>
                <a:latin typeface="+mj-lt"/>
              </a:rPr>
              <a:t> XV </a:t>
            </a:r>
            <a:r>
              <a:rPr lang="vi-VN" sz="2800" dirty="0">
                <a:solidFill>
                  <a:srgbClr val="000000"/>
                </a:solidFill>
                <a:latin typeface="+mj-lt"/>
              </a:rPr>
              <a:t>thông qua</a:t>
            </a:r>
            <a:r>
              <a:rPr lang="vi-VN" sz="2800" dirty="0">
                <a:solidFill>
                  <a:srgbClr val="000000"/>
                </a:solidFill>
                <a:effectLst/>
                <a:latin typeface="+mj-lt"/>
              </a:rPr>
              <a:t> </a:t>
            </a:r>
          </a:p>
          <a:p>
            <a:pPr marL="457200" indent="-457200">
              <a:buFont typeface="Wingdings" panose="05000000000000000000" pitchFamily="2" charset="2"/>
              <a:buChar char="Ø"/>
            </a:pPr>
            <a:r>
              <a:rPr lang="vi-VN" sz="2800" dirty="0">
                <a:effectLst/>
                <a:latin typeface="+mj-lt"/>
              </a:rPr>
              <a:t>Hiệu lực thi hành từ ngày 01/7/2023.</a:t>
            </a:r>
            <a:endParaRPr lang="vi-VN" sz="2800" dirty="0">
              <a:latin typeface="+mj-lt"/>
            </a:endParaRPr>
          </a:p>
        </p:txBody>
      </p:sp>
      <p:sp>
        <p:nvSpPr>
          <p:cNvPr id="7" name="Hộp Văn bản 6">
            <a:extLst>
              <a:ext uri="{FF2B5EF4-FFF2-40B4-BE49-F238E27FC236}">
                <a16:creationId xmlns:a16="http://schemas.microsoft.com/office/drawing/2014/main" id="{C23E750A-7A87-C4C6-21A3-4714798348D5}"/>
              </a:ext>
            </a:extLst>
          </p:cNvPr>
          <p:cNvSpPr txBox="1"/>
          <p:nvPr/>
        </p:nvSpPr>
        <p:spPr>
          <a:xfrm>
            <a:off x="1395413" y="2358807"/>
            <a:ext cx="9401174" cy="3970318"/>
          </a:xfrm>
          <a:prstGeom prst="rect">
            <a:avLst/>
          </a:prstGeom>
          <a:noFill/>
        </p:spPr>
        <p:txBody>
          <a:bodyPr wrap="square">
            <a:spAutoFit/>
          </a:bodyPr>
          <a:lstStyle/>
          <a:p>
            <a:pPr algn="just" fontAlgn="base"/>
            <a:r>
              <a:rPr lang="vi-VN" sz="2400" b="0" i="0" dirty="0">
                <a:solidFill>
                  <a:srgbClr val="363636"/>
                </a:solidFill>
                <a:effectLst/>
                <a:latin typeface="+mj-lt"/>
              </a:rPr>
              <a:t>	</a:t>
            </a:r>
            <a:r>
              <a:rPr lang="vi-VN" sz="2800" b="0" i="0" dirty="0">
                <a:solidFill>
                  <a:srgbClr val="363636"/>
                </a:solidFill>
                <a:effectLst/>
                <a:latin typeface="+mj-lt"/>
              </a:rPr>
              <a:t>Luật Thực hiện dân chủ ở cơ sở năm 2022 quy định về nội dung, cách thức thực hiện dân chủ ở cơ sở, quyền và nghĩa vụ của công dân trong thực hiện dân chủ ở cơ sở và trách nhiệm của cơ quan, đơn vị, tổ chức, cá nhân trong việc bảo đảm thực hiện dân chủ ở cơ sở.</a:t>
            </a:r>
          </a:p>
          <a:p>
            <a:pPr algn="just" fontAlgn="base"/>
            <a:endParaRPr lang="vi-VN" sz="2800" b="0" i="0" dirty="0">
              <a:solidFill>
                <a:srgbClr val="363636"/>
              </a:solidFill>
              <a:effectLst/>
              <a:latin typeface="+mj-lt"/>
            </a:endParaRPr>
          </a:p>
          <a:p>
            <a:pPr algn="just" fontAlgn="base"/>
            <a:r>
              <a:rPr lang="vi-VN" sz="2800" b="0" i="0" dirty="0">
                <a:solidFill>
                  <a:srgbClr val="363636"/>
                </a:solidFill>
                <a:effectLst/>
                <a:latin typeface="+mj-lt"/>
              </a:rPr>
              <a:t>=&gt; Kh</a:t>
            </a:r>
            <a:r>
              <a:rPr lang="vi-VN" sz="2800" dirty="0">
                <a:solidFill>
                  <a:srgbClr val="363636"/>
                </a:solidFill>
                <a:latin typeface="+mj-lt"/>
              </a:rPr>
              <a:t>ông </a:t>
            </a:r>
            <a:r>
              <a:rPr lang="vi-VN" sz="2800" b="0" i="0" dirty="0">
                <a:solidFill>
                  <a:srgbClr val="363636"/>
                </a:solidFill>
                <a:effectLst/>
                <a:latin typeface="+mj-lt"/>
              </a:rPr>
              <a:t>chỉ thực hiện dân chủ ở xã, phường, thị trấn mà Luật còn điều chỉnh đến dân chủ trong cơ quan nhà nước, đơn vị sự nghiệp công lập; tổ chức có sử dụng lao động.</a:t>
            </a:r>
          </a:p>
        </p:txBody>
      </p:sp>
    </p:spTree>
    <p:extLst>
      <p:ext uri="{BB962C8B-B14F-4D97-AF65-F5344CB8AC3E}">
        <p14:creationId xmlns:p14="http://schemas.microsoft.com/office/powerpoint/2010/main" val="124781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4391E958-FCFF-EEA1-074C-763B814E44FD}"/>
              </a:ext>
            </a:extLst>
          </p:cNvPr>
          <p:cNvSpPr>
            <a:spLocks noGrp="1"/>
          </p:cNvSpPr>
          <p:nvPr>
            <p:ph type="title"/>
          </p:nvPr>
        </p:nvSpPr>
        <p:spPr>
          <a:xfrm>
            <a:off x="1390650" y="117475"/>
            <a:ext cx="10515600" cy="1325563"/>
          </a:xfrm>
        </p:spPr>
        <p:txBody>
          <a:bodyPr>
            <a:normAutofit/>
          </a:bodyPr>
          <a:lstStyle/>
          <a:p>
            <a:pPr algn="ctr"/>
            <a:r>
              <a:rPr lang="vi-VN" sz="3200" b="1" i="0" u="sng" dirty="0">
                <a:solidFill>
                  <a:schemeClr val="accent4">
                    <a:lumMod val="75000"/>
                  </a:schemeClr>
                </a:solidFill>
                <a:effectLst/>
              </a:rPr>
              <a:t>Nguyên tắc thực hiện dân chủ ở cơ sở</a:t>
            </a:r>
            <a:endParaRPr lang="vi-VN" sz="2000" i="1" dirty="0"/>
          </a:p>
        </p:txBody>
      </p:sp>
      <p:sp>
        <p:nvSpPr>
          <p:cNvPr id="3" name="Chỗ dành sẵn cho Nội dung 2">
            <a:extLst>
              <a:ext uri="{FF2B5EF4-FFF2-40B4-BE49-F238E27FC236}">
                <a16:creationId xmlns:a16="http://schemas.microsoft.com/office/drawing/2014/main" id="{BCF7C5F0-9385-AB14-A492-CE33B6521B85}"/>
              </a:ext>
            </a:extLst>
          </p:cNvPr>
          <p:cNvSpPr>
            <a:spLocks noGrp="1"/>
          </p:cNvSpPr>
          <p:nvPr>
            <p:ph idx="1"/>
          </p:nvPr>
        </p:nvSpPr>
        <p:spPr>
          <a:xfrm>
            <a:off x="914401" y="1253331"/>
            <a:ext cx="10210800" cy="4351338"/>
          </a:xfrm>
        </p:spPr>
        <p:txBody>
          <a:bodyPr>
            <a:noAutofit/>
          </a:bodyPr>
          <a:lstStyle/>
          <a:p>
            <a:pPr indent="0" algn="just" fontAlgn="base">
              <a:spcBef>
                <a:spcPts val="600"/>
              </a:spcBef>
              <a:spcAft>
                <a:spcPts val="600"/>
              </a:spcAft>
              <a:buNone/>
            </a:pPr>
            <a:r>
              <a:rPr lang="vi-VN" sz="2400" b="0" i="0" dirty="0">
                <a:solidFill>
                  <a:srgbClr val="212529"/>
                </a:solidFill>
                <a:effectLst/>
                <a:latin typeface="+mj-lt"/>
              </a:rPr>
              <a:t>1. Bảo đảm quyền của công dân, cán bộ, công chức, viên chức, người lao động được biết, tham gia ý kiến, quyết định và kiểm tra, giám sát việc thực hiện.</a:t>
            </a:r>
            <a:endParaRPr lang="vi-VN" sz="2400" dirty="0">
              <a:solidFill>
                <a:srgbClr val="212529"/>
              </a:solidFill>
              <a:latin typeface="+mj-lt"/>
            </a:endParaRPr>
          </a:p>
          <a:p>
            <a:pPr indent="0" algn="just" fontAlgn="base">
              <a:spcBef>
                <a:spcPts val="600"/>
              </a:spcBef>
              <a:spcAft>
                <a:spcPts val="600"/>
              </a:spcAft>
              <a:buNone/>
            </a:pPr>
            <a:r>
              <a:rPr lang="vi-VN" sz="2400" b="0" i="0" dirty="0">
                <a:solidFill>
                  <a:srgbClr val="212529"/>
                </a:solidFill>
                <a:effectLst/>
                <a:latin typeface="+mj-lt"/>
              </a:rPr>
              <a:t>2. Bảo đảm sự lãnh đạo của Đảng, quản lý của Nhà nước, vai trò nòng cốt của Mặt trận Tổ quốc Việt Nam và các tổ chức chính trị - xã hội </a:t>
            </a:r>
          </a:p>
          <a:p>
            <a:pPr indent="0" algn="just" fontAlgn="base">
              <a:spcBef>
                <a:spcPts val="600"/>
              </a:spcBef>
              <a:spcAft>
                <a:spcPts val="600"/>
              </a:spcAft>
              <a:buNone/>
            </a:pPr>
            <a:r>
              <a:rPr lang="vi-VN" sz="2400" b="0" i="0" dirty="0">
                <a:solidFill>
                  <a:srgbClr val="212529"/>
                </a:solidFill>
                <a:effectLst/>
                <a:latin typeface="+mj-lt"/>
              </a:rPr>
              <a:t>3. Thực hiện theo Hiến pháp và pháp luật; bảo đảm trật tự, kỷ cương, không cản trở hoạt động bình thường của chính quyền địa phương có sử dụng lao động.</a:t>
            </a:r>
          </a:p>
          <a:p>
            <a:pPr indent="0" algn="just" fontAlgn="base">
              <a:spcBef>
                <a:spcPts val="600"/>
              </a:spcBef>
              <a:spcAft>
                <a:spcPts val="600"/>
              </a:spcAft>
              <a:buNone/>
            </a:pPr>
            <a:r>
              <a:rPr lang="vi-VN" sz="2400" b="0" i="0" dirty="0">
                <a:solidFill>
                  <a:srgbClr val="212529"/>
                </a:solidFill>
                <a:effectLst/>
                <a:latin typeface="+mj-lt"/>
              </a:rPr>
              <a:t>4. Bảo vệ lợi ích của Nhà nước, quyền và lợi ích hợp pháp của tổ chức, cá nhân.</a:t>
            </a:r>
          </a:p>
          <a:p>
            <a:pPr indent="0" algn="just" fontAlgn="base">
              <a:spcBef>
                <a:spcPts val="600"/>
              </a:spcBef>
              <a:spcAft>
                <a:spcPts val="600"/>
              </a:spcAft>
              <a:buNone/>
            </a:pPr>
            <a:r>
              <a:rPr lang="vi-VN" sz="2400" b="0" i="0" dirty="0">
                <a:solidFill>
                  <a:srgbClr val="212529"/>
                </a:solidFill>
                <a:effectLst/>
                <a:latin typeface="+mj-lt"/>
              </a:rPr>
              <a:t>5. Công khai, minh bạch, tăng cường trách nhiệm giải trình trong quá trình thực hiện </a:t>
            </a:r>
          </a:p>
          <a:p>
            <a:pPr indent="0" algn="just" fontAlgn="base">
              <a:spcBef>
                <a:spcPts val="600"/>
              </a:spcBef>
              <a:spcAft>
                <a:spcPts val="600"/>
              </a:spcAft>
              <a:buNone/>
            </a:pPr>
            <a:r>
              <a:rPr lang="vi-VN" sz="2400" b="0" i="0" dirty="0">
                <a:solidFill>
                  <a:srgbClr val="212529"/>
                </a:solidFill>
                <a:effectLst/>
                <a:latin typeface="+mj-lt"/>
              </a:rPr>
              <a:t>6. Tôn trọng ý kiến đóng góp - kịp thời giải quyết kiến nghị, phản ánh của Nhân dân</a:t>
            </a:r>
          </a:p>
        </p:txBody>
      </p:sp>
    </p:spTree>
    <p:extLst>
      <p:ext uri="{BB962C8B-B14F-4D97-AF65-F5344CB8AC3E}">
        <p14:creationId xmlns:p14="http://schemas.microsoft.com/office/powerpoint/2010/main" val="1927354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ộp Văn bản 4">
            <a:extLst>
              <a:ext uri="{FF2B5EF4-FFF2-40B4-BE49-F238E27FC236}">
                <a16:creationId xmlns:a16="http://schemas.microsoft.com/office/drawing/2014/main" id="{4CB04918-1404-BC27-7777-7018E658F6AF}"/>
              </a:ext>
            </a:extLst>
          </p:cNvPr>
          <p:cNvSpPr txBox="1"/>
          <p:nvPr/>
        </p:nvSpPr>
        <p:spPr>
          <a:xfrm>
            <a:off x="1220040" y="367553"/>
            <a:ext cx="9572625" cy="3293209"/>
          </a:xfrm>
          <a:prstGeom prst="rect">
            <a:avLst/>
          </a:prstGeom>
          <a:noFill/>
        </p:spPr>
        <p:txBody>
          <a:bodyPr wrap="square">
            <a:spAutoFit/>
          </a:bodyPr>
          <a:lstStyle/>
          <a:p>
            <a:r>
              <a:rPr lang="vi-VN" sz="2400" b="1" i="0" dirty="0">
                <a:solidFill>
                  <a:srgbClr val="363636"/>
                </a:solidFill>
                <a:effectLst/>
                <a:latin typeface="+mj-lt"/>
              </a:rPr>
              <a:t>Phạm vi thực hiện dân chủ ở cơ sở là tại nơi cư trú, tại nơi làm việc:</a:t>
            </a:r>
          </a:p>
          <a:p>
            <a:pPr algn="just" fontAlgn="base"/>
            <a:r>
              <a:rPr lang="vi-VN" sz="2400" b="0" i="0" dirty="0">
                <a:solidFill>
                  <a:srgbClr val="363636"/>
                </a:solidFill>
                <a:effectLst/>
                <a:latin typeface="+mj-lt"/>
              </a:rPr>
              <a:t>	Mọi công dân thực hiện dân chủ tại xã, phường, thị trấn, tại thôn, tổ dân phố nơi mình cư </a:t>
            </a:r>
            <a:r>
              <a:rPr lang="vi-VN" sz="2400" b="0" i="0" dirty="0" err="1">
                <a:solidFill>
                  <a:srgbClr val="363636"/>
                </a:solidFill>
                <a:effectLst/>
                <a:latin typeface="+mj-lt"/>
              </a:rPr>
              <a:t>trú,cán</a:t>
            </a:r>
            <a:r>
              <a:rPr lang="vi-VN" sz="2400" b="0" i="0" dirty="0">
                <a:solidFill>
                  <a:srgbClr val="363636"/>
                </a:solidFill>
                <a:effectLst/>
                <a:latin typeface="+mj-lt"/>
              </a:rPr>
              <a:t> bộ, công chức, viên chức, người lao động thực hiện dân chủ tại cơ quan, đơn vị nơi mình công tác trực thuộc thì do người đứng đẩu cơ quan thực hiện. Trường hợp tổ chức có sử dụng lao động có đơn vị trực thuộc thì việc thực hiện theo quy định tại điều lệ, nội quy, quy định, quy chế của tổ chức có sử dụng lao động và pháp luật có liên quan.</a:t>
            </a:r>
          </a:p>
          <a:p>
            <a:endParaRPr lang="vi-VN" sz="2000" b="1" i="0" dirty="0">
              <a:solidFill>
                <a:srgbClr val="363636"/>
              </a:solidFill>
              <a:effectLst/>
              <a:latin typeface="+mj-lt"/>
            </a:endParaRPr>
          </a:p>
          <a:p>
            <a:endParaRPr lang="vi-VN" sz="2000" dirty="0">
              <a:latin typeface="+mj-lt"/>
            </a:endParaRPr>
          </a:p>
        </p:txBody>
      </p:sp>
      <p:sp>
        <p:nvSpPr>
          <p:cNvPr id="7" name="Hộp Văn bản 6">
            <a:extLst>
              <a:ext uri="{FF2B5EF4-FFF2-40B4-BE49-F238E27FC236}">
                <a16:creationId xmlns:a16="http://schemas.microsoft.com/office/drawing/2014/main" id="{C7EC534B-7BD8-6DD4-C4D6-96876B6D04EE}"/>
              </a:ext>
            </a:extLst>
          </p:cNvPr>
          <p:cNvSpPr txBox="1"/>
          <p:nvPr/>
        </p:nvSpPr>
        <p:spPr>
          <a:xfrm>
            <a:off x="1143838" y="2937878"/>
            <a:ext cx="9648827" cy="3785652"/>
          </a:xfrm>
          <a:prstGeom prst="rect">
            <a:avLst/>
          </a:prstGeom>
          <a:noFill/>
        </p:spPr>
        <p:txBody>
          <a:bodyPr wrap="square">
            <a:spAutoFit/>
          </a:bodyPr>
          <a:lstStyle/>
          <a:p>
            <a:pPr algn="just" fontAlgn="base"/>
            <a:r>
              <a:rPr lang="vi-VN" sz="2400" b="1" i="0" dirty="0">
                <a:solidFill>
                  <a:srgbClr val="363636"/>
                </a:solidFill>
                <a:effectLst/>
                <a:latin typeface="+mj-lt"/>
              </a:rPr>
              <a:t> Các hành vi bị nghiêm cấm trong thực hiện dân chủ ở cơ sở</a:t>
            </a:r>
            <a:endParaRPr lang="vi-VN" sz="2400" b="0" i="0" dirty="0">
              <a:solidFill>
                <a:srgbClr val="363636"/>
              </a:solidFill>
              <a:effectLst/>
              <a:latin typeface="+mj-lt"/>
            </a:endParaRPr>
          </a:p>
          <a:p>
            <a:pPr algn="just" fontAlgn="base"/>
            <a:r>
              <a:rPr lang="vi-VN" sz="2400" b="0" i="0" dirty="0">
                <a:solidFill>
                  <a:srgbClr val="363636"/>
                </a:solidFill>
                <a:effectLst/>
                <a:latin typeface="+mj-lt"/>
              </a:rPr>
              <a:t>	So với Pháp lệnh 34, luật bổ sung thêm một số hành vi bị nghiêm cấm như:</a:t>
            </a:r>
          </a:p>
          <a:p>
            <a:pPr algn="just" fontAlgn="base"/>
            <a:r>
              <a:rPr lang="vi-VN" sz="2400" b="1" i="0" dirty="0">
                <a:solidFill>
                  <a:srgbClr val="363636"/>
                </a:solidFill>
                <a:effectLst/>
                <a:latin typeface="+mj-lt"/>
              </a:rPr>
              <a:t>-</a:t>
            </a:r>
            <a:r>
              <a:rPr lang="vi-VN" sz="2400" b="0" i="0" dirty="0">
                <a:solidFill>
                  <a:srgbClr val="363636"/>
                </a:solidFill>
                <a:effectLst/>
                <a:latin typeface="+mj-lt"/>
              </a:rPr>
              <a:t> Gây khó khăn, phiền hà hoặc cản trở, đe dọa công dân thực hiện dân chủ ở cơ sở.</a:t>
            </a:r>
          </a:p>
          <a:p>
            <a:pPr algn="just" fontAlgn="base"/>
            <a:r>
              <a:rPr lang="vi-VN" sz="2400" b="1" i="0" dirty="0">
                <a:solidFill>
                  <a:srgbClr val="363636"/>
                </a:solidFill>
                <a:effectLst/>
                <a:latin typeface="+mj-lt"/>
              </a:rPr>
              <a:t>-</a:t>
            </a:r>
            <a:r>
              <a:rPr lang="vi-VN" sz="2400" b="0" i="0" dirty="0">
                <a:solidFill>
                  <a:srgbClr val="363636"/>
                </a:solidFill>
                <a:effectLst/>
                <a:latin typeface="+mj-lt"/>
              </a:rPr>
              <a:t> Giả mạo giấy tờ, gian lận hoặc làm sai lệch kết quả bàn, quyết định, tham gia ý kiến của công dân.</a:t>
            </a:r>
          </a:p>
          <a:p>
            <a:pPr algn="just" fontAlgn="base"/>
            <a:r>
              <a:rPr lang="vi-VN" sz="2400" b="1" i="0" dirty="0">
                <a:solidFill>
                  <a:srgbClr val="363636"/>
                </a:solidFill>
                <a:effectLst/>
                <a:latin typeface="+mj-lt"/>
              </a:rPr>
              <a:t>Xử lý vi phạm pháp luật về thực hiện dân chủ ở cơ sở</a:t>
            </a:r>
            <a:endParaRPr lang="vi-VN" sz="2400" b="0" i="0" dirty="0">
              <a:solidFill>
                <a:srgbClr val="363636"/>
              </a:solidFill>
              <a:effectLst/>
              <a:latin typeface="+mj-lt"/>
            </a:endParaRPr>
          </a:p>
          <a:p>
            <a:pPr algn="just" fontAlgn="base"/>
            <a:r>
              <a:rPr lang="vi-VN" sz="2400" b="0" i="0" dirty="0">
                <a:solidFill>
                  <a:srgbClr val="363636"/>
                </a:solidFill>
                <a:effectLst/>
                <a:latin typeface="+mj-lt"/>
              </a:rPr>
              <a:t>	Vi phạm pháp luật về dân chủ ở cơ sở sẽ bị xử phạt hành chính, </a:t>
            </a:r>
            <a:r>
              <a:rPr lang="vi-VN" sz="2400" i="0" dirty="0">
                <a:effectLst/>
                <a:latin typeface="+mj-lt"/>
              </a:rPr>
              <a:t>truy cứu trách nhiệm hình sự, bồi thường thiệt hại, </a:t>
            </a:r>
            <a:r>
              <a:rPr lang="vi-VN" sz="2400" i="0" strike="noStrike" dirty="0">
                <a:effectLst/>
                <a:latin typeface="+mj-lt"/>
              </a:rPr>
              <a:t>xử lý kỷ luật.</a:t>
            </a:r>
            <a:endParaRPr lang="vi-VN" sz="2400" i="0" dirty="0">
              <a:effectLst/>
              <a:latin typeface="+mj-lt"/>
            </a:endParaRPr>
          </a:p>
        </p:txBody>
      </p:sp>
    </p:spTree>
    <p:extLst>
      <p:ext uri="{BB962C8B-B14F-4D97-AF65-F5344CB8AC3E}">
        <p14:creationId xmlns:p14="http://schemas.microsoft.com/office/powerpoint/2010/main" val="732622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ộp Văn bản 5">
            <a:extLst>
              <a:ext uri="{FF2B5EF4-FFF2-40B4-BE49-F238E27FC236}">
                <a16:creationId xmlns:a16="http://schemas.microsoft.com/office/drawing/2014/main" id="{A1CD4452-C637-83F0-7224-E6DEFD7E42FF}"/>
              </a:ext>
            </a:extLst>
          </p:cNvPr>
          <p:cNvSpPr txBox="1"/>
          <p:nvPr/>
        </p:nvSpPr>
        <p:spPr>
          <a:xfrm>
            <a:off x="1638302" y="333167"/>
            <a:ext cx="9334500" cy="523220"/>
          </a:xfrm>
          <a:prstGeom prst="rect">
            <a:avLst/>
          </a:prstGeom>
          <a:noFill/>
        </p:spPr>
        <p:txBody>
          <a:bodyPr wrap="square" rtlCol="0">
            <a:spAutoFit/>
          </a:bodyPr>
          <a:lstStyle/>
          <a:p>
            <a:pPr algn="ctr"/>
            <a:r>
              <a:rPr lang="vi-VN" sz="2400" b="1" i="0" dirty="0">
                <a:solidFill>
                  <a:srgbClr val="363636"/>
                </a:solidFill>
                <a:effectLst/>
                <a:latin typeface="+mj-lt"/>
              </a:rPr>
              <a:t>Quyền và nghĩa </a:t>
            </a:r>
            <a:r>
              <a:rPr lang="vi-VN" sz="2800" b="1" i="0" dirty="0">
                <a:solidFill>
                  <a:srgbClr val="363636"/>
                </a:solidFill>
                <a:effectLst/>
                <a:latin typeface="+mj-lt"/>
              </a:rPr>
              <a:t>vụ</a:t>
            </a:r>
            <a:r>
              <a:rPr lang="vi-VN" sz="2400" b="1" i="0" dirty="0">
                <a:solidFill>
                  <a:srgbClr val="363636"/>
                </a:solidFill>
                <a:effectLst/>
                <a:latin typeface="+mj-lt"/>
              </a:rPr>
              <a:t> của công dân:</a:t>
            </a:r>
            <a:endParaRPr lang="vi-VN" sz="2400" dirty="0">
              <a:latin typeface="+mj-lt"/>
            </a:endParaRPr>
          </a:p>
        </p:txBody>
      </p:sp>
      <p:sp>
        <p:nvSpPr>
          <p:cNvPr id="5" name="Hộp Văn bản 4">
            <a:extLst>
              <a:ext uri="{FF2B5EF4-FFF2-40B4-BE49-F238E27FC236}">
                <a16:creationId xmlns:a16="http://schemas.microsoft.com/office/drawing/2014/main" id="{9AA159C2-8C15-058D-45E0-81EB41B8C2A9}"/>
              </a:ext>
            </a:extLst>
          </p:cNvPr>
          <p:cNvSpPr txBox="1"/>
          <p:nvPr/>
        </p:nvSpPr>
        <p:spPr>
          <a:xfrm>
            <a:off x="1247775" y="1687384"/>
            <a:ext cx="9229725" cy="3785652"/>
          </a:xfrm>
          <a:prstGeom prst="rect">
            <a:avLst/>
          </a:prstGeom>
          <a:noFill/>
        </p:spPr>
        <p:txBody>
          <a:bodyPr wrap="square">
            <a:spAutoFit/>
          </a:bodyPr>
          <a:lstStyle/>
          <a:p>
            <a:pPr marL="285750" indent="-285750" algn="just" fontAlgn="base">
              <a:buFont typeface="Arial" panose="020B0604020202020204" pitchFamily="34" charset="0"/>
              <a:buChar char="•"/>
            </a:pPr>
            <a:r>
              <a:rPr lang="vi-VN" sz="2400" b="0" i="0" dirty="0">
                <a:solidFill>
                  <a:srgbClr val="363636"/>
                </a:solidFill>
                <a:effectLst/>
                <a:latin typeface="+mj-lt"/>
              </a:rPr>
              <a:t>Luật năm 2022 cũng quy định thêm Quyền thụ hưởng của công dân, cụ thể:</a:t>
            </a:r>
          </a:p>
          <a:p>
            <a:pPr algn="just" fontAlgn="base"/>
            <a:r>
              <a:rPr lang="vi-VN" sz="2400" b="0" i="0" dirty="0">
                <a:solidFill>
                  <a:srgbClr val="363636"/>
                </a:solidFill>
                <a:effectLst/>
                <a:latin typeface="+mj-lt"/>
              </a:rPr>
              <a:t>- Được Nhà nước và pháp luật công nhận, tôn trọng, bảo vệ, bảo đảm thực hiện quyền con người, quyền công dân về chính trị, dân sự, kinh tế, văn hóa, xã hội. </a:t>
            </a:r>
          </a:p>
          <a:p>
            <a:pPr algn="just" fontAlgn="base"/>
            <a:r>
              <a:rPr lang="vi-VN" sz="2400" b="0" i="0" dirty="0">
                <a:solidFill>
                  <a:srgbClr val="363636"/>
                </a:solidFill>
                <a:effectLst/>
                <a:latin typeface="+mj-lt"/>
              </a:rPr>
              <a:t>- Được thông tin đầy đủ kịp thời và hưởng thụ đầy đủ về các quyền và lợi ích hợp pháp, chính sách an sinh xã hội, phúc lợi xã hội theo quy định của pháp luật và quyết định.</a:t>
            </a:r>
          </a:p>
          <a:p>
            <a:pPr algn="just" fontAlgn="base"/>
            <a:r>
              <a:rPr lang="vi-VN" sz="2400" b="0" i="0" dirty="0">
                <a:solidFill>
                  <a:srgbClr val="363636"/>
                </a:solidFill>
                <a:effectLst/>
                <a:latin typeface="+mj-lt"/>
              </a:rPr>
              <a:t>- Được tạo điều kiện để tham gia học tập và nâng cao đời sống vật chất, tinh thần của bản thân, gia đình và cộng đồng.</a:t>
            </a:r>
          </a:p>
        </p:txBody>
      </p:sp>
      <p:sp>
        <p:nvSpPr>
          <p:cNvPr id="8" name="Hộp Văn bản 7">
            <a:extLst>
              <a:ext uri="{FF2B5EF4-FFF2-40B4-BE49-F238E27FC236}">
                <a16:creationId xmlns:a16="http://schemas.microsoft.com/office/drawing/2014/main" id="{49EDDBD1-6686-B5D1-76F0-BB6F180A2BA7}"/>
              </a:ext>
            </a:extLst>
          </p:cNvPr>
          <p:cNvSpPr txBox="1"/>
          <p:nvPr/>
        </p:nvSpPr>
        <p:spPr>
          <a:xfrm>
            <a:off x="1219198" y="856387"/>
            <a:ext cx="9753604" cy="830997"/>
          </a:xfrm>
          <a:prstGeom prst="rect">
            <a:avLst/>
          </a:prstGeom>
          <a:noFill/>
        </p:spPr>
        <p:txBody>
          <a:bodyPr wrap="square">
            <a:spAutoFit/>
          </a:bodyPr>
          <a:lstStyle/>
          <a:p>
            <a:pPr marL="285750" indent="-285750">
              <a:buFont typeface="Arial" panose="020B0604020202020204" pitchFamily="34" charset="0"/>
              <a:buChar char="•"/>
            </a:pPr>
            <a:r>
              <a:rPr lang="vi-VN" sz="2400" b="0" i="0" dirty="0">
                <a:solidFill>
                  <a:srgbClr val="363636"/>
                </a:solidFill>
                <a:effectLst/>
                <a:latin typeface="+mj-lt"/>
              </a:rPr>
              <a:t>Luật Thực hiện dân chủ ở cơ sở quy định cụ thể </a:t>
            </a:r>
            <a:r>
              <a:rPr lang="vi-VN" sz="2400" b="1" i="1" dirty="0">
                <a:solidFill>
                  <a:srgbClr val="363636"/>
                </a:solidFill>
                <a:effectLst/>
                <a:latin typeface="+mj-lt"/>
              </a:rPr>
              <a:t>4 quyền</a:t>
            </a:r>
            <a:r>
              <a:rPr lang="vi-VN" sz="2400" b="0" i="0" dirty="0">
                <a:solidFill>
                  <a:srgbClr val="363636"/>
                </a:solidFill>
                <a:effectLst/>
                <a:latin typeface="+mj-lt"/>
              </a:rPr>
              <a:t> và </a:t>
            </a:r>
            <a:r>
              <a:rPr lang="vi-VN" sz="2400" b="1" i="1" dirty="0">
                <a:solidFill>
                  <a:srgbClr val="363636"/>
                </a:solidFill>
                <a:effectLst/>
                <a:latin typeface="+mj-lt"/>
              </a:rPr>
              <a:t>5 nghĩa vụ</a:t>
            </a:r>
            <a:r>
              <a:rPr lang="vi-VN" sz="2400" b="0" i="0" dirty="0">
                <a:solidFill>
                  <a:srgbClr val="363636"/>
                </a:solidFill>
                <a:effectLst/>
                <a:latin typeface="+mj-lt"/>
              </a:rPr>
              <a:t> của công dân</a:t>
            </a:r>
            <a:endParaRPr lang="vi-VN" sz="2400" dirty="0">
              <a:latin typeface="+mj-lt"/>
            </a:endParaRPr>
          </a:p>
        </p:txBody>
      </p:sp>
    </p:spTree>
    <p:extLst>
      <p:ext uri="{BB962C8B-B14F-4D97-AF65-F5344CB8AC3E}">
        <p14:creationId xmlns:p14="http://schemas.microsoft.com/office/powerpoint/2010/main" val="237906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Hộp Văn bản 6">
            <a:extLst>
              <a:ext uri="{FF2B5EF4-FFF2-40B4-BE49-F238E27FC236}">
                <a16:creationId xmlns:a16="http://schemas.microsoft.com/office/drawing/2014/main" id="{25406CDC-0573-D1D5-255B-DD8E61941C65}"/>
              </a:ext>
            </a:extLst>
          </p:cNvPr>
          <p:cNvSpPr txBox="1"/>
          <p:nvPr/>
        </p:nvSpPr>
        <p:spPr>
          <a:xfrm>
            <a:off x="1075764" y="855398"/>
            <a:ext cx="10040471" cy="5632311"/>
          </a:xfrm>
          <a:prstGeom prst="rect">
            <a:avLst/>
          </a:prstGeom>
          <a:noFill/>
        </p:spPr>
        <p:txBody>
          <a:bodyPr wrap="square">
            <a:spAutoFit/>
          </a:bodyPr>
          <a:lstStyle/>
          <a:p>
            <a:pPr algn="just" fontAlgn="base"/>
            <a:r>
              <a:rPr lang="vi-VN" sz="2000" b="1" u="sng" dirty="0">
                <a:solidFill>
                  <a:srgbClr val="FF0000"/>
                </a:solidFill>
                <a:effectLst/>
                <a:latin typeface="+mj-lt"/>
                <a:ea typeface="Times New Roman" panose="02020603050405020304" pitchFamily="18" charset="0"/>
              </a:rPr>
              <a:t>Người đứng đầu cơ quan, đơn vị phải công khai như:</a:t>
            </a:r>
          </a:p>
          <a:p>
            <a:pPr algn="just" fontAlgn="base"/>
            <a:r>
              <a:rPr lang="vi-VN" sz="2000" dirty="0">
                <a:solidFill>
                  <a:srgbClr val="363636"/>
                </a:solidFill>
                <a:effectLst/>
                <a:latin typeface="+mj-lt"/>
                <a:ea typeface="Times New Roman" panose="02020603050405020304" pitchFamily="18" charset="0"/>
              </a:rPr>
              <a:t>- Tiêu chuẩn, định mức, thủ tục hành chính về tài sản công; tình hình đầu tư xây dựng, mua sắm, giao, thuê, sử dụng, thu hồi, điều chuyển, chuyển đổi công năng, bán, thanh lý, tiêu hủy và hình thức xử lý khác đối với tài sản công; tình hình khai thác nguồn lực tài chính từ tài sản công được giao quản lý, sử dụng;</a:t>
            </a:r>
            <a:endParaRPr lang="vi-VN" sz="2000" dirty="0">
              <a:effectLst/>
              <a:latin typeface="+mj-lt"/>
              <a:ea typeface="Times New Roman" panose="02020603050405020304" pitchFamily="18" charset="0"/>
            </a:endParaRPr>
          </a:p>
          <a:p>
            <a:pPr algn="just" fontAlgn="base"/>
            <a:r>
              <a:rPr lang="vi-VN" sz="2000" dirty="0">
                <a:solidFill>
                  <a:srgbClr val="363636"/>
                </a:solidFill>
                <a:effectLst/>
                <a:latin typeface="+mj-lt"/>
                <a:ea typeface="Times New Roman" panose="02020603050405020304" pitchFamily="18" charset="0"/>
              </a:rPr>
              <a:t>- Nguyên tắc, tiêu chí, định mức phân bổ vốn đầu tư công; nguyên tắc, tiêu chí, căn cứ xác định danh mục dự án trong kế hoạch đầu tư công trung hạn và hằng năm; kế hoạch, chương trình đầu tư công của cơ quan, đơn vị, vốn bố trí theo từng năm, tiến độ thực hiện và giải ngân vốn chương trình đầu tư công; kế hoạch phân bổ vốn đầu tư công trung hạn và hằng năm gồm danh mục dự án và mức vốn đầu tư công cho từng dự án; tình hình huy động các nguồn lực và nguồn vốn khác tham gia thực hiện dự án đầu tư công; tình hình và kết quả thực hiện kế hoạch, chương trình, dự án; tiến độ thực hiện và giải ngân của dự án; kết quả nghiệm thu, đánh giá chương trình, dự án; quyết toán vốn đầu tư công.</a:t>
            </a:r>
            <a:endParaRPr lang="vi-VN" sz="2000" dirty="0">
              <a:effectLst/>
              <a:latin typeface="+mj-lt"/>
              <a:ea typeface="Times New Roman" panose="02020603050405020304" pitchFamily="18" charset="0"/>
            </a:endParaRPr>
          </a:p>
          <a:p>
            <a:pPr algn="just" fontAlgn="base"/>
            <a:r>
              <a:rPr lang="vi-VN" sz="2000" b="1" u="sng" dirty="0">
                <a:solidFill>
                  <a:srgbClr val="FF0000"/>
                </a:solidFill>
                <a:effectLst/>
                <a:latin typeface="+mj-lt"/>
                <a:ea typeface="Times New Roman" panose="02020603050405020304" pitchFamily="18" charset="0"/>
              </a:rPr>
              <a:t>Cán bộ, công chức, viên chức, người lao động bàn và quyết định như:</a:t>
            </a:r>
          </a:p>
          <a:p>
            <a:pPr algn="just" fontAlgn="base"/>
            <a:r>
              <a:rPr lang="vi-VN" sz="2000" dirty="0">
                <a:solidFill>
                  <a:srgbClr val="363636"/>
                </a:solidFill>
                <a:effectLst/>
                <a:latin typeface="+mj-lt"/>
                <a:ea typeface="Times New Roman" panose="02020603050405020304" pitchFamily="18" charset="0"/>
              </a:rPr>
              <a:t>- Bầu, cho thôi làm thành viên Ban Thanh tra nhân dân ở cơ quan, đơn vị.</a:t>
            </a:r>
            <a:endParaRPr lang="vi-VN" sz="2000" dirty="0">
              <a:effectLst/>
              <a:latin typeface="+mj-lt"/>
              <a:ea typeface="Times New Roman" panose="02020603050405020304" pitchFamily="18" charset="0"/>
            </a:endParaRPr>
          </a:p>
          <a:p>
            <a:pPr algn="just" fontAlgn="base"/>
            <a:r>
              <a:rPr lang="vi-VN" sz="2000" dirty="0">
                <a:solidFill>
                  <a:srgbClr val="363636"/>
                </a:solidFill>
                <a:effectLst/>
                <a:latin typeface="+mj-lt"/>
                <a:ea typeface="Times New Roman" panose="02020603050405020304" pitchFamily="18" charset="0"/>
              </a:rPr>
              <a:t>- Việc thu, chi, quản lý, sử dụng các khoản đóng góp của cán bộ, công chức, viên chức, người lao động tại cơ quan, đơn vị ngoài các khoản đã được pháp luật quy định.</a:t>
            </a:r>
            <a:endParaRPr lang="vi-VN" sz="2000" dirty="0">
              <a:effectLst/>
              <a:latin typeface="+mj-lt"/>
              <a:ea typeface="Times New Roman" panose="02020603050405020304" pitchFamily="18" charset="0"/>
            </a:endParaRPr>
          </a:p>
          <a:p>
            <a:pPr algn="just" fontAlgn="base"/>
            <a:r>
              <a:rPr lang="vi-VN" sz="2000" dirty="0">
                <a:solidFill>
                  <a:srgbClr val="363636"/>
                </a:solidFill>
                <a:effectLst/>
                <a:latin typeface="+mj-lt"/>
                <a:ea typeface="Times New Roman" panose="02020603050405020304" pitchFamily="18" charset="0"/>
              </a:rPr>
              <a:t>- Nội dung nghị quyết hội nghị cán bộ, công chức, viên chức, người lao động.</a:t>
            </a:r>
            <a:endParaRPr lang="vi-VN" sz="2000" dirty="0">
              <a:effectLst/>
              <a:latin typeface="+mj-lt"/>
              <a:ea typeface="Times New Roman" panose="02020603050405020304" pitchFamily="18" charset="0"/>
            </a:endParaRPr>
          </a:p>
        </p:txBody>
      </p:sp>
      <p:sp>
        <p:nvSpPr>
          <p:cNvPr id="8" name="Hộp Văn bản 7">
            <a:extLst>
              <a:ext uri="{FF2B5EF4-FFF2-40B4-BE49-F238E27FC236}">
                <a16:creationId xmlns:a16="http://schemas.microsoft.com/office/drawing/2014/main" id="{1C2E4071-DFD8-81CE-1F3B-0F5455AD5B64}"/>
              </a:ext>
            </a:extLst>
          </p:cNvPr>
          <p:cNvSpPr txBox="1"/>
          <p:nvPr/>
        </p:nvSpPr>
        <p:spPr>
          <a:xfrm>
            <a:off x="1416424" y="564776"/>
            <a:ext cx="8077200" cy="369332"/>
          </a:xfrm>
          <a:prstGeom prst="rect">
            <a:avLst/>
          </a:prstGeom>
          <a:noFill/>
        </p:spPr>
        <p:txBody>
          <a:bodyPr wrap="square" rtlCol="0">
            <a:spAutoFit/>
          </a:bodyPr>
          <a:lstStyle/>
          <a:p>
            <a:r>
              <a:rPr lang="vi-VN" b="1" u="sng" dirty="0">
                <a:latin typeface="+mj-lt"/>
              </a:rPr>
              <a:t>Theo điều 46 và điều 49</a:t>
            </a:r>
            <a:r>
              <a:rPr lang="vi-VN" dirty="0"/>
              <a:t>: </a:t>
            </a:r>
            <a:r>
              <a:rPr lang="vi-VN" sz="1800" b="1" dirty="0">
                <a:solidFill>
                  <a:srgbClr val="363636"/>
                </a:solidFill>
                <a:effectLst/>
                <a:latin typeface="+mj-lt"/>
                <a:ea typeface="Times New Roman" panose="02020603050405020304" pitchFamily="18" charset="0"/>
              </a:rPr>
              <a:t>Luật năm 2022 đã bổ sung những  nội dung: </a:t>
            </a:r>
            <a:endParaRPr lang="vi-VN" b="1" dirty="0">
              <a:latin typeface="+mj-lt"/>
            </a:endParaRPr>
          </a:p>
        </p:txBody>
      </p:sp>
      <p:sp>
        <p:nvSpPr>
          <p:cNvPr id="9" name="Hình bảy cạnh 8">
            <a:extLst>
              <a:ext uri="{FF2B5EF4-FFF2-40B4-BE49-F238E27FC236}">
                <a16:creationId xmlns:a16="http://schemas.microsoft.com/office/drawing/2014/main" id="{06F48384-F0D3-3961-1609-593004960DC2}"/>
              </a:ext>
            </a:extLst>
          </p:cNvPr>
          <p:cNvSpPr/>
          <p:nvPr/>
        </p:nvSpPr>
        <p:spPr>
          <a:xfrm>
            <a:off x="2761129" y="1416422"/>
            <a:ext cx="6983506" cy="3962401"/>
          </a:xfrm>
          <a:prstGeom prst="heptagon">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vi-VN" dirty="0"/>
              <a:t>Công khai chậm nhất là 05 ngày làm việc kể từ ngày có quyết định, văn bản của cơ quan có thẩm quyền về nội dung cần công khai, trừ trường hợp pháp luật có quy định khác.</a:t>
            </a:r>
          </a:p>
        </p:txBody>
      </p:sp>
    </p:spTree>
    <p:extLst>
      <p:ext uri="{BB962C8B-B14F-4D97-AF65-F5344CB8AC3E}">
        <p14:creationId xmlns:p14="http://schemas.microsoft.com/office/powerpoint/2010/main" val="3081977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xit" presetSubtype="21" fill="hold" grpId="0" nodeType="clickEffect">
                                  <p:stCondLst>
                                    <p:cond delay="0"/>
                                  </p:stCondLst>
                                  <p:childTnLst>
                                    <p:animEffect transition="out" filter="barn(inVertical)">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ộp Văn bản 4">
            <a:extLst>
              <a:ext uri="{FF2B5EF4-FFF2-40B4-BE49-F238E27FC236}">
                <a16:creationId xmlns:a16="http://schemas.microsoft.com/office/drawing/2014/main" id="{BE08EC88-B37C-4A5A-D301-6110B303520E}"/>
              </a:ext>
            </a:extLst>
          </p:cNvPr>
          <p:cNvSpPr txBox="1"/>
          <p:nvPr/>
        </p:nvSpPr>
        <p:spPr>
          <a:xfrm>
            <a:off x="971750" y="702235"/>
            <a:ext cx="9260542" cy="2898486"/>
          </a:xfrm>
          <a:prstGeom prst="rect">
            <a:avLst/>
          </a:prstGeom>
          <a:noFill/>
        </p:spPr>
        <p:txBody>
          <a:bodyPr wrap="square">
            <a:spAutoFit/>
          </a:bodyPr>
          <a:lstStyle/>
          <a:p>
            <a:pPr indent="450215" algn="just" fontAlgn="base">
              <a:lnSpc>
                <a:spcPct val="107000"/>
              </a:lnSpc>
              <a:spcBef>
                <a:spcPts val="600"/>
              </a:spcBef>
              <a:spcAft>
                <a:spcPts val="600"/>
              </a:spcAft>
            </a:pPr>
            <a:r>
              <a:rPr lang="en-US" sz="20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0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50,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Luật</a:t>
            </a:r>
            <a:r>
              <a:rPr lang="en-US" sz="20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0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0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0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0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0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sở</a:t>
            </a:r>
            <a:r>
              <a:rPr lang="en-US" sz="20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quy</a:t>
            </a:r>
            <a:r>
              <a:rPr lang="en-US" sz="20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0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0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0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cán</a:t>
            </a:r>
            <a:r>
              <a:rPr lang="en-US" sz="20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bộ</a:t>
            </a:r>
            <a:r>
              <a:rPr lang="en-US" sz="20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0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0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viên</a:t>
            </a:r>
            <a:r>
              <a:rPr lang="en-US" sz="20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0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lao</a:t>
            </a:r>
            <a:r>
              <a:rPr lang="en-US" sz="20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0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20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quyết</a:t>
            </a:r>
            <a:r>
              <a:rPr lang="en-US" sz="20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0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vi-VN" sz="2000" b="1" u="sng"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fontAlgn="base">
              <a:lnSpc>
                <a:spcPct val="107000"/>
              </a:lnSpc>
              <a:spcBef>
                <a:spcPts val="600"/>
              </a:spcBef>
              <a:spcAft>
                <a:spcPts val="600"/>
              </a:spcAft>
            </a:pP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1. Quy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tại</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49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ít</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ba</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tổng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tham</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dự</a:t>
            </a:r>
            <a:endParaRPr lang="vi-VN"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fontAlgn="base">
              <a:lnSpc>
                <a:spcPct val="107000"/>
              </a:lnSpc>
              <a:spcBef>
                <a:spcPts val="600"/>
              </a:spcBef>
              <a:spcAft>
                <a:spcPts val="600"/>
              </a:spcAft>
            </a:pP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lý</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do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bất</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khả</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kháng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đủ</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tham</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dự</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quy</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tại</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c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khoản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2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51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Luật</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đứng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đơn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thống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Ban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Chấp</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đoàn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gửi</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phiếu</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lấy</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indent="450215" algn="just" fontAlgn="base">
              <a:lnSpc>
                <a:spcPct val="107000"/>
              </a:lnSpc>
              <a:spcBef>
                <a:spcPts val="600"/>
              </a:spcBef>
              <a:spcAft>
                <a:spcPts val="600"/>
              </a:spcAft>
            </a:pPr>
            <a:endParaRPr lang="vi-VN" sz="24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Hộp Văn bản 2">
            <a:extLst>
              <a:ext uri="{FF2B5EF4-FFF2-40B4-BE49-F238E27FC236}">
                <a16:creationId xmlns:a16="http://schemas.microsoft.com/office/drawing/2014/main" id="{9996B333-154A-6E98-51FF-D4904A89690D}"/>
              </a:ext>
            </a:extLst>
          </p:cNvPr>
          <p:cNvSpPr txBox="1"/>
          <p:nvPr/>
        </p:nvSpPr>
        <p:spPr>
          <a:xfrm>
            <a:off x="1061627" y="3233615"/>
            <a:ext cx="9170665" cy="3018006"/>
          </a:xfrm>
          <a:prstGeom prst="rect">
            <a:avLst/>
          </a:prstGeom>
          <a:noFill/>
        </p:spPr>
        <p:txBody>
          <a:bodyPr wrap="square">
            <a:spAutoFit/>
          </a:bodyPr>
          <a:lstStyle/>
          <a:p>
            <a:pPr indent="450215" algn="just" fontAlgn="base">
              <a:lnSpc>
                <a:spcPct val="107000"/>
              </a:lnSpc>
              <a:spcBef>
                <a:spcPts val="600"/>
              </a:spcBef>
              <a:spcAft>
                <a:spcPts val="600"/>
              </a:spcAft>
            </a:pP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Điều</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54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Luật</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Thực</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hiện</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dân</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chủ</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ở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cơ</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sở</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quy</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định</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hình</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thức</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cán</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bộ</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công</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chức</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viên</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chức</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người</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lao</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động</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tham</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gia</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ý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kiến</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a:t>
            </a:r>
            <a:endParaRPr lang="vi-VN" sz="2000" b="1" u="sng"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indent="450215" algn="just" fontAlgn="base">
              <a:lnSpc>
                <a:spcPct val="107000"/>
              </a:lnSpc>
              <a:spcBef>
                <a:spcPts val="600"/>
              </a:spcBef>
              <a:spcAft>
                <a:spcPts val="600"/>
              </a:spcAft>
            </a:pP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Tham</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trực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đứng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phụ</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trách</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bộ</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phận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phiếu</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lấy</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hòm</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thư</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góp</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dây</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nóng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hệ</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thống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tin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bộ</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cổng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tin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điện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tử</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trang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tin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điện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tử</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đơn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vi-VN"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fontAlgn="base">
              <a:lnSpc>
                <a:spcPct val="107000"/>
              </a:lnSpc>
              <a:spcBef>
                <a:spcPts val="600"/>
              </a:spcBef>
              <a:spcAft>
                <a:spcPts val="600"/>
              </a:spcAft>
            </a:pP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trái</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quy</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luật</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quy</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quy</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chế</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đơn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vi-VN" sz="20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76825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ộp Văn bản 4">
            <a:extLst>
              <a:ext uri="{FF2B5EF4-FFF2-40B4-BE49-F238E27FC236}">
                <a16:creationId xmlns:a16="http://schemas.microsoft.com/office/drawing/2014/main" id="{82535D17-7F59-BB31-4251-26C798843259}"/>
              </a:ext>
            </a:extLst>
          </p:cNvPr>
          <p:cNvSpPr txBox="1"/>
          <p:nvPr/>
        </p:nvSpPr>
        <p:spPr>
          <a:xfrm>
            <a:off x="957384" y="602894"/>
            <a:ext cx="9788770" cy="5752344"/>
          </a:xfrm>
          <a:prstGeom prst="rect">
            <a:avLst/>
          </a:prstGeom>
          <a:noFill/>
        </p:spPr>
        <p:txBody>
          <a:bodyPr wrap="square">
            <a:spAutoFit/>
          </a:bodyPr>
          <a:lstStyle/>
          <a:p>
            <a:pPr indent="450215" algn="just" fontAlgn="base">
              <a:lnSpc>
                <a:spcPct val="107000"/>
              </a:lnSpc>
              <a:spcBef>
                <a:spcPts val="600"/>
              </a:spcBef>
              <a:spcAft>
                <a:spcPts val="600"/>
              </a:spcAft>
            </a:pP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Điều</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53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Nội</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dung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cán</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bộ</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công</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chức</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viên</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chức</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người</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lao</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động</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tham</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gia</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ý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kiến</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trước</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khi</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người</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đứng</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đầu</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cơ</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quan</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đơn</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vị</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quyết</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định</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bao </a:t>
            </a:r>
            <a:r>
              <a:rPr lang="en-US" sz="2000" b="1" u="sng" kern="0" dirty="0" err="1">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gồm</a:t>
            </a:r>
            <a:r>
              <a:rPr lang="en-US" sz="2000" b="1" u="sng"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a:t>
            </a:r>
            <a:endParaRPr lang="vi-VN" sz="2000" b="1" u="sng"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indent="450215" algn="just" fontAlgn="base"/>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Giải</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trương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lối</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Đảng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sách</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luật</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Nhà</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liên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nhiệm</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vụ</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đơn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vi-VN"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fontAlgn="base"/>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Kế</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hoạch</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hằng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năm</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đơn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vi-VN"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fontAlgn="base"/>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3.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Tổ</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phong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trào</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thi</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đua</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đơn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vi-VN"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fontAlgn="base"/>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4.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Báo</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cáo</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sơ</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tổng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đơn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vi-VN"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fontAlgn="base"/>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5.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biện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cải</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tiến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tổ</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lề</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lối</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phòng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chống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tham</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nhũng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cực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tiết</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kiệm</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chống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lãng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phí</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chống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liêu</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phiền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hà</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sách</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nhiễu</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vi-VN"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fontAlgn="base"/>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6.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Kế</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hoạch</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tuyển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đào</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bồi</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dưỡng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cán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bộ</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viên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bầu</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cử</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bổ</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nhiệm</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cán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bộ</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viên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vi-VN"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fontAlgn="base"/>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7.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chế</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sách</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liên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quyền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lợi</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ích</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cán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bộ</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viên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lao</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vi-VN"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fontAlgn="base"/>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8.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Dự</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thảo</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quy</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chế</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đơn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vi-VN"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fontAlgn="base"/>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9.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Dự</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thảo</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quy</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chế</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bộ</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đơn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nếu</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vi-VN"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fontAlgn="base"/>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10.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dự</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thảo</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quy</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quy</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chế</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đơn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vi-VN"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fontAlgn="base"/>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11.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quy</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luật</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quy</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chế</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đơn</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sz="20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vi-VN" sz="20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350150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ộp Văn bản 4">
            <a:extLst>
              <a:ext uri="{FF2B5EF4-FFF2-40B4-BE49-F238E27FC236}">
                <a16:creationId xmlns:a16="http://schemas.microsoft.com/office/drawing/2014/main" id="{2FA96858-4EEE-6517-9A17-12320E5C9C84}"/>
              </a:ext>
            </a:extLst>
          </p:cNvPr>
          <p:cNvSpPr txBox="1"/>
          <p:nvPr/>
        </p:nvSpPr>
        <p:spPr>
          <a:xfrm>
            <a:off x="1148861" y="607312"/>
            <a:ext cx="9714523" cy="5335948"/>
          </a:xfrm>
          <a:prstGeom prst="rect">
            <a:avLst/>
          </a:prstGeom>
          <a:noFill/>
        </p:spPr>
        <p:txBody>
          <a:bodyPr wrap="square">
            <a:spAutoFit/>
          </a:bodyPr>
          <a:lstStyle/>
          <a:p>
            <a:pPr indent="450215" algn="just" fontAlgn="base">
              <a:lnSpc>
                <a:spcPct val="107000"/>
              </a:lnSpc>
              <a:spcBef>
                <a:spcPts val="600"/>
              </a:spcBef>
              <a:spcAft>
                <a:spcPts val="600"/>
              </a:spcAft>
            </a:pPr>
            <a:r>
              <a:rPr lang="en-US" sz="24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4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57</a:t>
            </a:r>
            <a:r>
              <a:rPr lang="vi-VN" sz="24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H</a:t>
            </a:r>
            <a:r>
              <a:rPr lang="en-US" sz="24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ình</a:t>
            </a:r>
            <a:r>
              <a:rPr lang="en-US" sz="24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4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cán</a:t>
            </a:r>
            <a:r>
              <a:rPr lang="en-US" sz="24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bộ</a:t>
            </a:r>
            <a:r>
              <a:rPr lang="en-US" sz="24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4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4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viên</a:t>
            </a:r>
            <a:r>
              <a:rPr lang="en-US" sz="24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4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lao</a:t>
            </a:r>
            <a:r>
              <a:rPr lang="en-US" sz="24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kiểm</a:t>
            </a:r>
            <a:r>
              <a:rPr lang="en-US" sz="24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tra</a:t>
            </a:r>
            <a:r>
              <a:rPr lang="en-US" sz="24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giám</a:t>
            </a:r>
            <a:r>
              <a:rPr lang="en-US" sz="24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sát</a:t>
            </a:r>
            <a:r>
              <a:rPr lang="vi-VN" sz="2400" b="1" u="sng"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như sau:</a:t>
            </a:r>
            <a:endParaRPr lang="vi-VN" sz="2400" b="1" u="sng"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fontAlgn="base">
              <a:lnSpc>
                <a:spcPct val="107000"/>
              </a:lnSpc>
              <a:spcBef>
                <a:spcPts val="600"/>
              </a:spcBef>
              <a:spcAft>
                <a:spcPts val="600"/>
              </a:spcAft>
            </a:pP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Cán</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bộ</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viên</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lao</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trực</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kiểm</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tra</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giám</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sát</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qua: </a:t>
            </a:r>
            <a:endParaRPr lang="vi-VN"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fontAlgn="base">
              <a:lnSpc>
                <a:spcPct val="107000"/>
              </a:lnSpc>
              <a:spcBef>
                <a:spcPts val="600"/>
              </a:spcBef>
              <a:spcAft>
                <a:spcPts val="600"/>
              </a:spcAft>
            </a:pP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vi-VN"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fontAlgn="base">
              <a:lnSpc>
                <a:spcPct val="107000"/>
              </a:lnSpc>
              <a:spcBef>
                <a:spcPts val="600"/>
              </a:spcBef>
              <a:spcAft>
                <a:spcPts val="600"/>
              </a:spcAft>
            </a:pP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b) Quan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sát</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tìm</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giao</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vi-VN"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fontAlgn="base">
              <a:lnSpc>
                <a:spcPct val="107000"/>
              </a:lnSpc>
              <a:spcBef>
                <a:spcPts val="600"/>
              </a:spcBef>
              <a:spcAft>
                <a:spcPts val="600"/>
              </a:spcAft>
            </a:pP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cận</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tin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khai</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báo</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cáo</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quyết</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vi-VN"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fontAlgn="base">
              <a:lnSpc>
                <a:spcPct val="107000"/>
              </a:lnSpc>
              <a:spcBef>
                <a:spcPts val="600"/>
              </a:spcBef>
              <a:spcAft>
                <a:spcPts val="600"/>
              </a:spcAft>
            </a:pP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d)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Tham</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dự</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cán</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bộ</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viên</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lao</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vi-VN"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fontAlgn="base">
              <a:lnSpc>
                <a:spcPct val="107000"/>
              </a:lnSpc>
              <a:spcBef>
                <a:spcPts val="600"/>
              </a:spcBef>
              <a:spcAft>
                <a:spcPts val="600"/>
              </a:spcAft>
            </a:pP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Cán</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bộ</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viên</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lao</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kiểm</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tra</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giám</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sát</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Ban Thanh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tra</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đơn</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sz="2400" kern="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vi-VN" sz="24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07118938"/>
      </p:ext>
    </p:extLst>
  </p:cSld>
  <p:clrMapOvr>
    <a:masterClrMapping/>
  </p:clrMapOvr>
</p:sld>
</file>

<file path=ppt/theme/theme1.xml><?xml version="1.0" encoding="utf-8"?>
<a:theme xmlns:a="http://schemas.openxmlformats.org/drawingml/2006/main" name="Chủ đề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242</TotalTime>
  <Words>3017</Words>
  <Application>Microsoft Office PowerPoint</Application>
  <PresentationFormat>Màn hình rộng</PresentationFormat>
  <Paragraphs>109</Paragraphs>
  <Slides>17</Slides>
  <Notes>0</Notes>
  <HiddenSlides>0</HiddenSlides>
  <MMClips>0</MMClips>
  <ScaleCrop>false</ScaleCrop>
  <HeadingPairs>
    <vt:vector size="6" baseType="variant">
      <vt:variant>
        <vt:lpstr>Phông được Dùng</vt:lpstr>
      </vt:variant>
      <vt:variant>
        <vt:i4>6</vt:i4>
      </vt:variant>
      <vt:variant>
        <vt:lpstr>Chủ đề</vt:lpstr>
      </vt:variant>
      <vt:variant>
        <vt:i4>1</vt:i4>
      </vt:variant>
      <vt:variant>
        <vt:lpstr>Tiêu đề Bản chiếu</vt:lpstr>
      </vt:variant>
      <vt:variant>
        <vt:i4>17</vt:i4>
      </vt:variant>
    </vt:vector>
  </HeadingPairs>
  <TitlesOfParts>
    <vt:vector size="24" baseType="lpstr">
      <vt:lpstr>Arial</vt:lpstr>
      <vt:lpstr>Calibri</vt:lpstr>
      <vt:lpstr>Roboto</vt:lpstr>
      <vt:lpstr>Segoe UI</vt:lpstr>
      <vt:lpstr>Times New Roman</vt:lpstr>
      <vt:lpstr>Wingdings</vt:lpstr>
      <vt:lpstr>Chủ đề Office</vt:lpstr>
      <vt:lpstr>Bản trình bày PowerPoint</vt:lpstr>
      <vt:lpstr>Bản trình bày PowerPoint</vt:lpstr>
      <vt:lpstr>Nguyên tắc thực hiện dân chủ ở cơ sở</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 trình bày PowerPoint</dc:title>
  <dc:creator>Dam Lam Nhu</dc:creator>
  <cp:lastModifiedBy>Dam Lam Nhu</cp:lastModifiedBy>
  <cp:revision>9</cp:revision>
  <dcterms:created xsi:type="dcterms:W3CDTF">2024-02-24T06:28:50Z</dcterms:created>
  <dcterms:modified xsi:type="dcterms:W3CDTF">2024-02-25T05:53:15Z</dcterms:modified>
</cp:coreProperties>
</file>