
<file path=[Content_Types].xml><?xml version="1.0" encoding="utf-8"?>
<Types xmlns="http://schemas.openxmlformats.org/package/2006/content-types">
  <Default Extension="jpeg" ContentType="image/jpeg"/>
  <Default Extension="jpg" ContentType="image/pn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2.jpg" ContentType="image/jpeg"/>
  <Override PartName="/ppt/media/image5.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8" r:id="rId1"/>
  </p:sldMasterIdLst>
  <p:sldIdLst>
    <p:sldId id="257" r:id="rId2"/>
    <p:sldId id="258" r:id="rId3"/>
    <p:sldId id="261" r:id="rId4"/>
    <p:sldId id="259" r:id="rId5"/>
    <p:sldId id="262" r:id="rId6"/>
    <p:sldId id="266" r:id="rId7"/>
    <p:sldId id="265" r:id="rId8"/>
    <p:sldId id="264" r:id="rId9"/>
    <p:sldId id="267" r:id="rId10"/>
    <p:sldId id="269" r:id="rId11"/>
    <p:sldId id="271" r:id="rId12"/>
    <p:sldId id="268" r:id="rId1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79" d="100"/>
          <a:sy n="79" d="100"/>
        </p:scale>
        <p:origin x="86" y="33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1E8A1-6DA8-4496-BCE8-03ED561CC4E5}"/>
              </a:ext>
            </a:extLst>
          </p:cNvPr>
          <p:cNvSpPr>
            <a:spLocks noGrp="1"/>
          </p:cNvSpPr>
          <p:nvPr>
            <p:ph type="ctrTitle"/>
          </p:nvPr>
        </p:nvSpPr>
        <p:spPr>
          <a:xfrm>
            <a:off x="838200" y="365760"/>
            <a:ext cx="10515600" cy="2890202"/>
          </a:xfrm>
        </p:spPr>
        <p:txBody>
          <a:bodyPr anchor="b">
            <a:normAutofit/>
          </a:bodyPr>
          <a:lstStyle>
            <a:lvl1pPr algn="l">
              <a:defRPr sz="6600"/>
            </a:lvl1pPr>
          </a:lstStyle>
          <a:p>
            <a:r>
              <a:rPr lang="en-US" dirty="0"/>
              <a:t>Click to edit Master title style</a:t>
            </a:r>
          </a:p>
        </p:txBody>
      </p:sp>
      <p:sp>
        <p:nvSpPr>
          <p:cNvPr id="3" name="Subtitle 2">
            <a:extLst>
              <a:ext uri="{FF2B5EF4-FFF2-40B4-BE49-F238E27FC236}">
                <a16:creationId xmlns:a16="http://schemas.microsoft.com/office/drawing/2014/main" id="{3EB24CCC-3D44-4BB5-AA35-A21607EF69A4}"/>
              </a:ext>
            </a:extLst>
          </p:cNvPr>
          <p:cNvSpPr>
            <a:spLocks noGrp="1"/>
          </p:cNvSpPr>
          <p:nvPr>
            <p:ph type="subTitle" idx="1"/>
          </p:nvPr>
        </p:nvSpPr>
        <p:spPr>
          <a:xfrm>
            <a:off x="838200" y="3506150"/>
            <a:ext cx="10515600" cy="2483488"/>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301F80F6-1855-44E9-BA95-5E00A06E786D}"/>
              </a:ext>
            </a:extLst>
          </p:cNvPr>
          <p:cNvSpPr>
            <a:spLocks noGrp="1"/>
          </p:cNvSpPr>
          <p:nvPr>
            <p:ph type="dt" sz="half" idx="10"/>
          </p:nvPr>
        </p:nvSpPr>
        <p:spPr/>
        <p:txBody>
          <a:bodyPr/>
          <a:lstStyle/>
          <a:p>
            <a:fld id="{FD2766A6-3C10-4AB8-86A1-BB1F0CDA7EFE}" type="datetimeFigureOut">
              <a:rPr lang="en-US" smtClean="0"/>
              <a:t>4/21/2024</a:t>
            </a:fld>
            <a:endParaRPr lang="en-US"/>
          </a:p>
        </p:txBody>
      </p:sp>
      <p:sp>
        <p:nvSpPr>
          <p:cNvPr id="5" name="Footer Placeholder 4">
            <a:extLst>
              <a:ext uri="{FF2B5EF4-FFF2-40B4-BE49-F238E27FC236}">
                <a16:creationId xmlns:a16="http://schemas.microsoft.com/office/drawing/2014/main" id="{873D7FFD-570A-4968-B943-AF87BB679D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CE6A8-0665-4714-B241-6AFBA8C6F807}"/>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1560869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926EC-DC54-4882-9D58-F201EA25C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804E7C-4CBA-49AF-B24C-1A1FF51C21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D3C727-C0C7-4BBA-9CF5-6C1FAC76B10C}"/>
              </a:ext>
            </a:extLst>
          </p:cNvPr>
          <p:cNvSpPr>
            <a:spLocks noGrp="1"/>
          </p:cNvSpPr>
          <p:nvPr>
            <p:ph type="dt" sz="half" idx="10"/>
          </p:nvPr>
        </p:nvSpPr>
        <p:spPr/>
        <p:txBody>
          <a:bodyPr/>
          <a:lstStyle/>
          <a:p>
            <a:fld id="{FD2766A6-3C10-4AB8-86A1-BB1F0CDA7EFE}" type="datetimeFigureOut">
              <a:rPr lang="en-US" smtClean="0"/>
              <a:t>4/21/2024</a:t>
            </a:fld>
            <a:endParaRPr lang="en-US"/>
          </a:p>
        </p:txBody>
      </p:sp>
      <p:sp>
        <p:nvSpPr>
          <p:cNvPr id="5" name="Footer Placeholder 4">
            <a:extLst>
              <a:ext uri="{FF2B5EF4-FFF2-40B4-BE49-F238E27FC236}">
                <a16:creationId xmlns:a16="http://schemas.microsoft.com/office/drawing/2014/main" id="{34603986-C5B4-4956-AC6F-4F36186B83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45F941-E847-4C51-97D6-21066B26EB26}"/>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1249185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0338D2-D9EE-4B67-97C1-08ABD574530B}"/>
              </a:ext>
            </a:extLst>
          </p:cNvPr>
          <p:cNvSpPr>
            <a:spLocks noGrp="1"/>
          </p:cNvSpPr>
          <p:nvPr>
            <p:ph type="title" orient="vert"/>
          </p:nvPr>
        </p:nvSpPr>
        <p:spPr>
          <a:xfrm>
            <a:off x="7353848" y="365125"/>
            <a:ext cx="3999952" cy="581183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274B1422-6C1E-4422-80E8-34B0092FBF05}"/>
              </a:ext>
            </a:extLst>
          </p:cNvPr>
          <p:cNvSpPr>
            <a:spLocks noGrp="1"/>
          </p:cNvSpPr>
          <p:nvPr>
            <p:ph type="body" orient="vert" idx="1"/>
          </p:nvPr>
        </p:nvSpPr>
        <p:spPr>
          <a:xfrm>
            <a:off x="838200" y="365125"/>
            <a:ext cx="626546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3C8B53C-3084-4BC0-A80E-DB41C04C6258}"/>
              </a:ext>
            </a:extLst>
          </p:cNvPr>
          <p:cNvSpPr>
            <a:spLocks noGrp="1"/>
          </p:cNvSpPr>
          <p:nvPr>
            <p:ph type="dt" sz="half" idx="10"/>
          </p:nvPr>
        </p:nvSpPr>
        <p:spPr/>
        <p:txBody>
          <a:bodyPr/>
          <a:lstStyle/>
          <a:p>
            <a:fld id="{FD2766A6-3C10-4AB8-86A1-BB1F0CDA7EFE}" type="datetimeFigureOut">
              <a:rPr lang="en-US" smtClean="0"/>
              <a:t>4/21/2024</a:t>
            </a:fld>
            <a:endParaRPr lang="en-US"/>
          </a:p>
        </p:txBody>
      </p:sp>
      <p:sp>
        <p:nvSpPr>
          <p:cNvPr id="5" name="Footer Placeholder 4">
            <a:extLst>
              <a:ext uri="{FF2B5EF4-FFF2-40B4-BE49-F238E27FC236}">
                <a16:creationId xmlns:a16="http://schemas.microsoft.com/office/drawing/2014/main" id="{8276BFDE-DC70-4A6E-90B8-337FC47254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C3578F-39AE-4F6F-9614-32EF672E616D}"/>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1945810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2A8A8-ECDA-4018-ABB4-CC22892BE8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90AE7C-51AF-4F0E-B5A3-8C7E1026C27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5F28C09-A717-49AB-B60E-433BC469258F}"/>
              </a:ext>
            </a:extLst>
          </p:cNvPr>
          <p:cNvSpPr>
            <a:spLocks noGrp="1"/>
          </p:cNvSpPr>
          <p:nvPr>
            <p:ph type="dt" sz="half" idx="10"/>
          </p:nvPr>
        </p:nvSpPr>
        <p:spPr/>
        <p:txBody>
          <a:bodyPr/>
          <a:lstStyle/>
          <a:p>
            <a:fld id="{FD2766A6-3C10-4AB8-86A1-BB1F0CDA7EFE}" type="datetimeFigureOut">
              <a:rPr lang="en-US" smtClean="0"/>
              <a:t>4/21/2024</a:t>
            </a:fld>
            <a:endParaRPr lang="en-US"/>
          </a:p>
        </p:txBody>
      </p:sp>
      <p:sp>
        <p:nvSpPr>
          <p:cNvPr id="5" name="Footer Placeholder 4">
            <a:extLst>
              <a:ext uri="{FF2B5EF4-FFF2-40B4-BE49-F238E27FC236}">
                <a16:creationId xmlns:a16="http://schemas.microsoft.com/office/drawing/2014/main" id="{1D11A47A-6E5A-4754-8B43-9CE556160B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CA1EB-7AC7-4F86-90C0-AA980D887225}"/>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2859767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95957-C46F-4F17-BC8C-6507E676E916}"/>
              </a:ext>
            </a:extLst>
          </p:cNvPr>
          <p:cNvSpPr>
            <a:spLocks noGrp="1"/>
          </p:cNvSpPr>
          <p:nvPr>
            <p:ph type="title"/>
          </p:nvPr>
        </p:nvSpPr>
        <p:spPr>
          <a:xfrm>
            <a:off x="831850" y="365760"/>
            <a:ext cx="10515600" cy="3827868"/>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98D9661B-6633-4C8B-8B9C-E514DF851D3E}"/>
              </a:ext>
            </a:extLst>
          </p:cNvPr>
          <p:cNvSpPr>
            <a:spLocks noGrp="1"/>
          </p:cNvSpPr>
          <p:nvPr>
            <p:ph type="body" idx="1"/>
          </p:nvPr>
        </p:nvSpPr>
        <p:spPr>
          <a:xfrm>
            <a:off x="831850" y="4443817"/>
            <a:ext cx="10515600" cy="1645834"/>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B6274BF-C1CD-4709-B0A0-E9407DBEA73C}"/>
              </a:ext>
            </a:extLst>
          </p:cNvPr>
          <p:cNvSpPr>
            <a:spLocks noGrp="1"/>
          </p:cNvSpPr>
          <p:nvPr>
            <p:ph type="dt" sz="half" idx="10"/>
          </p:nvPr>
        </p:nvSpPr>
        <p:spPr/>
        <p:txBody>
          <a:bodyPr/>
          <a:lstStyle/>
          <a:p>
            <a:fld id="{FD2766A6-3C10-4AB8-86A1-BB1F0CDA7EFE}" type="datetimeFigureOut">
              <a:rPr lang="en-US" smtClean="0"/>
              <a:t>4/21/2024</a:t>
            </a:fld>
            <a:endParaRPr lang="en-US"/>
          </a:p>
        </p:txBody>
      </p:sp>
      <p:sp>
        <p:nvSpPr>
          <p:cNvPr id="5" name="Footer Placeholder 4">
            <a:extLst>
              <a:ext uri="{FF2B5EF4-FFF2-40B4-BE49-F238E27FC236}">
                <a16:creationId xmlns:a16="http://schemas.microsoft.com/office/drawing/2014/main" id="{CC9ADB94-0A5B-4B56-B0B1-1FF5580A47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CA668A-35AE-4CDF-AC4C-2BEEA9EE80F8}"/>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3012442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7F1FD-0E96-4963-9F09-92861572BB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79E5F0-B650-4AFF-B90E-23B378684D66}"/>
              </a:ext>
            </a:extLst>
          </p:cNvPr>
          <p:cNvSpPr>
            <a:spLocks noGrp="1"/>
          </p:cNvSpPr>
          <p:nvPr>
            <p:ph sz="half" idx="1"/>
          </p:nvPr>
        </p:nvSpPr>
        <p:spPr>
          <a:xfrm>
            <a:off x="838200" y="1940876"/>
            <a:ext cx="5181600" cy="42360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2D1747B-302D-476E-8F4F-E4B114C6624E}"/>
              </a:ext>
            </a:extLst>
          </p:cNvPr>
          <p:cNvSpPr>
            <a:spLocks noGrp="1"/>
          </p:cNvSpPr>
          <p:nvPr>
            <p:ph sz="half" idx="2"/>
          </p:nvPr>
        </p:nvSpPr>
        <p:spPr>
          <a:xfrm>
            <a:off x="6172200" y="1940876"/>
            <a:ext cx="5181600" cy="42360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40577D-22F7-4958-BB3D-6C9265EA1964}"/>
              </a:ext>
            </a:extLst>
          </p:cNvPr>
          <p:cNvSpPr>
            <a:spLocks noGrp="1"/>
          </p:cNvSpPr>
          <p:nvPr>
            <p:ph type="dt" sz="half" idx="10"/>
          </p:nvPr>
        </p:nvSpPr>
        <p:spPr/>
        <p:txBody>
          <a:bodyPr/>
          <a:lstStyle/>
          <a:p>
            <a:fld id="{FD2766A6-3C10-4AB8-86A1-BB1F0CDA7EFE}" type="datetimeFigureOut">
              <a:rPr lang="en-US" smtClean="0"/>
              <a:t>4/21/2024</a:t>
            </a:fld>
            <a:endParaRPr lang="en-US"/>
          </a:p>
        </p:txBody>
      </p:sp>
      <p:sp>
        <p:nvSpPr>
          <p:cNvPr id="6" name="Footer Placeholder 5">
            <a:extLst>
              <a:ext uri="{FF2B5EF4-FFF2-40B4-BE49-F238E27FC236}">
                <a16:creationId xmlns:a16="http://schemas.microsoft.com/office/drawing/2014/main" id="{71EC5B46-A8FB-4683-9618-3F6E073839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7887BD-93E9-4181-9D7F-940C3E1730FF}"/>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1652966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63D79-FA27-4567-9032-AF722733E1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77C1BF-703F-4992-BB0C-EB1E579C7410}"/>
              </a:ext>
            </a:extLst>
          </p:cNvPr>
          <p:cNvSpPr>
            <a:spLocks noGrp="1"/>
          </p:cNvSpPr>
          <p:nvPr>
            <p:ph type="body" idx="1"/>
          </p:nvPr>
        </p:nvSpPr>
        <p:spPr>
          <a:xfrm>
            <a:off x="839788" y="1951823"/>
            <a:ext cx="5157787" cy="823912"/>
          </a:xfrm>
        </p:spPr>
        <p:txBody>
          <a:bodyPr anchor="b"/>
          <a:lstStyle>
            <a:lvl1pPr marL="0" indent="0">
              <a:buNone/>
              <a:defRPr lang="en-US" sz="2400" b="0" i="1" kern="120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2B2FCE1-6DC0-43B5-8016-89FD4AF5ABD2}"/>
              </a:ext>
            </a:extLst>
          </p:cNvPr>
          <p:cNvSpPr>
            <a:spLocks noGrp="1"/>
          </p:cNvSpPr>
          <p:nvPr>
            <p:ph sz="half" idx="2"/>
          </p:nvPr>
        </p:nvSpPr>
        <p:spPr>
          <a:xfrm>
            <a:off x="839788" y="2954741"/>
            <a:ext cx="5157787" cy="32349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62FED7A-67D0-43CC-889A-25F8849647F1}"/>
              </a:ext>
            </a:extLst>
          </p:cNvPr>
          <p:cNvSpPr>
            <a:spLocks noGrp="1"/>
          </p:cNvSpPr>
          <p:nvPr>
            <p:ph type="body" sz="quarter" idx="3"/>
          </p:nvPr>
        </p:nvSpPr>
        <p:spPr>
          <a:xfrm>
            <a:off x="6172200" y="1951823"/>
            <a:ext cx="5183188" cy="823912"/>
          </a:xfrm>
        </p:spPr>
        <p:txBody>
          <a:bodyPr anchor="b"/>
          <a:lstStyle>
            <a:lvl1pPr marL="0" indent="0">
              <a:buNone/>
              <a:defRPr lang="en-US" sz="2400" b="0" i="1" kern="120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731C176-48F2-44EC-B3A2-A144403D57FB}"/>
              </a:ext>
            </a:extLst>
          </p:cNvPr>
          <p:cNvSpPr>
            <a:spLocks noGrp="1"/>
          </p:cNvSpPr>
          <p:nvPr>
            <p:ph sz="quarter" idx="4"/>
          </p:nvPr>
        </p:nvSpPr>
        <p:spPr>
          <a:xfrm>
            <a:off x="6172200" y="2954741"/>
            <a:ext cx="5183188" cy="32349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9187B8-AC48-4FE7-8658-8A31E37311F6}"/>
              </a:ext>
            </a:extLst>
          </p:cNvPr>
          <p:cNvSpPr>
            <a:spLocks noGrp="1"/>
          </p:cNvSpPr>
          <p:nvPr>
            <p:ph type="dt" sz="half" idx="10"/>
          </p:nvPr>
        </p:nvSpPr>
        <p:spPr/>
        <p:txBody>
          <a:bodyPr/>
          <a:lstStyle/>
          <a:p>
            <a:fld id="{FD2766A6-3C10-4AB8-86A1-BB1F0CDA7EFE}" type="datetimeFigureOut">
              <a:rPr lang="en-US" smtClean="0"/>
              <a:t>4/21/2024</a:t>
            </a:fld>
            <a:endParaRPr lang="en-US"/>
          </a:p>
        </p:txBody>
      </p:sp>
      <p:sp>
        <p:nvSpPr>
          <p:cNvPr id="8" name="Footer Placeholder 7">
            <a:extLst>
              <a:ext uri="{FF2B5EF4-FFF2-40B4-BE49-F238E27FC236}">
                <a16:creationId xmlns:a16="http://schemas.microsoft.com/office/drawing/2014/main" id="{7CCAB465-E22E-45DC-89C9-406121BCED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F9D1CF-F964-4405-8677-5F9E2A028785}"/>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696091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A3453-DD0F-41C0-8F4A-5DC343F5EB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4E6313-506F-4456-B3D9-D9655538F9FB}"/>
              </a:ext>
            </a:extLst>
          </p:cNvPr>
          <p:cNvSpPr>
            <a:spLocks noGrp="1"/>
          </p:cNvSpPr>
          <p:nvPr>
            <p:ph type="dt" sz="half" idx="10"/>
          </p:nvPr>
        </p:nvSpPr>
        <p:spPr/>
        <p:txBody>
          <a:bodyPr/>
          <a:lstStyle/>
          <a:p>
            <a:fld id="{FD2766A6-3C10-4AB8-86A1-BB1F0CDA7EFE}" type="datetimeFigureOut">
              <a:rPr lang="en-US" smtClean="0"/>
              <a:t>4/21/2024</a:t>
            </a:fld>
            <a:endParaRPr lang="en-US"/>
          </a:p>
        </p:txBody>
      </p:sp>
      <p:sp>
        <p:nvSpPr>
          <p:cNvPr id="4" name="Footer Placeholder 3">
            <a:extLst>
              <a:ext uri="{FF2B5EF4-FFF2-40B4-BE49-F238E27FC236}">
                <a16:creationId xmlns:a16="http://schemas.microsoft.com/office/drawing/2014/main" id="{E8F26068-7707-41EC-93EF-A24CAF8FFD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9C8A3C-8C01-4039-B47B-57D8497587A5}"/>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2302219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892633-8C77-419D-B24D-2B3D44DBA556}"/>
              </a:ext>
            </a:extLst>
          </p:cNvPr>
          <p:cNvSpPr>
            <a:spLocks noGrp="1"/>
          </p:cNvSpPr>
          <p:nvPr>
            <p:ph type="dt" sz="half" idx="10"/>
          </p:nvPr>
        </p:nvSpPr>
        <p:spPr/>
        <p:txBody>
          <a:bodyPr/>
          <a:lstStyle/>
          <a:p>
            <a:fld id="{FD2766A6-3C10-4AB8-86A1-BB1F0CDA7EFE}" type="datetimeFigureOut">
              <a:rPr lang="en-US" smtClean="0"/>
              <a:t>4/21/2024</a:t>
            </a:fld>
            <a:endParaRPr lang="en-US"/>
          </a:p>
        </p:txBody>
      </p:sp>
      <p:sp>
        <p:nvSpPr>
          <p:cNvPr id="3" name="Footer Placeholder 2">
            <a:extLst>
              <a:ext uri="{FF2B5EF4-FFF2-40B4-BE49-F238E27FC236}">
                <a16:creationId xmlns:a16="http://schemas.microsoft.com/office/drawing/2014/main" id="{FD149D59-0A88-4A14-A740-4CCD9B5264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3DEF9-802F-444E-92D2-397862EEAB07}"/>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1815259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23C20-3881-4F15-94F7-9D7B9F9E357A}"/>
              </a:ext>
            </a:extLst>
          </p:cNvPr>
          <p:cNvSpPr>
            <a:spLocks noGrp="1"/>
          </p:cNvSpPr>
          <p:nvPr>
            <p:ph type="title"/>
          </p:nvPr>
        </p:nvSpPr>
        <p:spPr>
          <a:xfrm>
            <a:off x="839788" y="457200"/>
            <a:ext cx="4343400" cy="2971800"/>
          </a:xfrm>
        </p:spPr>
        <p:txBody>
          <a:bodyPr anchor="b">
            <a:noAutofit/>
          </a:bodyPr>
          <a:lstStyle>
            <a:lvl1pPr algn="l" defTabSz="914400" rtl="0" eaLnBrk="1" latinLnBrk="0" hangingPunct="1">
              <a:lnSpc>
                <a:spcPct val="100000"/>
              </a:lnSpc>
              <a:spcBef>
                <a:spcPct val="0"/>
              </a:spcBef>
              <a:buNone/>
              <a:defRPr lang="en-US" sz="5400" kern="1200" dirty="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a:lstStyle>
          <a:p>
            <a:r>
              <a:rPr lang="en-US" dirty="0"/>
              <a:t>Click to edit Master title style</a:t>
            </a:r>
          </a:p>
        </p:txBody>
      </p:sp>
      <p:sp>
        <p:nvSpPr>
          <p:cNvPr id="3" name="Content Placeholder 2">
            <a:extLst>
              <a:ext uri="{FF2B5EF4-FFF2-40B4-BE49-F238E27FC236}">
                <a16:creationId xmlns:a16="http://schemas.microsoft.com/office/drawing/2014/main" id="{B268F40F-6C2A-48EC-8F16-DA179A1DA375}"/>
              </a:ext>
            </a:extLst>
          </p:cNvPr>
          <p:cNvSpPr>
            <a:spLocks noGrp="1"/>
          </p:cNvSpPr>
          <p:nvPr>
            <p:ph idx="1"/>
          </p:nvPr>
        </p:nvSpPr>
        <p:spPr>
          <a:xfrm>
            <a:off x="5554638" y="457201"/>
            <a:ext cx="5800749" cy="540385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56736B7E-D33D-48C7-97AC-5C0D9874FE53}"/>
              </a:ext>
            </a:extLst>
          </p:cNvPr>
          <p:cNvSpPr>
            <a:spLocks noGrp="1"/>
          </p:cNvSpPr>
          <p:nvPr>
            <p:ph type="body" sz="half" idx="2"/>
          </p:nvPr>
        </p:nvSpPr>
        <p:spPr>
          <a:xfrm>
            <a:off x="839788" y="3657600"/>
            <a:ext cx="4343400" cy="2211387"/>
          </a:xfrm>
        </p:spPr>
        <p:txBody>
          <a:bodyPr>
            <a:normAutofit/>
          </a:bodyPr>
          <a:lstStyle>
            <a:lvl1pPr marL="0" indent="0">
              <a:buNone/>
              <a:defRPr lang="en-US" sz="2400" i="1"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10000"/>
              </a:lnSpc>
              <a:spcBef>
                <a:spcPts val="1000"/>
              </a:spcBef>
              <a:buFont typeface="Arial" panose="020B0604020202020204" pitchFamily="34" charset="0"/>
              <a:buNone/>
            </a:pPr>
            <a:r>
              <a:rPr lang="en-US" dirty="0"/>
              <a:t>Click to edit Master text styles</a:t>
            </a:r>
          </a:p>
        </p:txBody>
      </p:sp>
      <p:sp>
        <p:nvSpPr>
          <p:cNvPr id="5" name="Date Placeholder 4">
            <a:extLst>
              <a:ext uri="{FF2B5EF4-FFF2-40B4-BE49-F238E27FC236}">
                <a16:creationId xmlns:a16="http://schemas.microsoft.com/office/drawing/2014/main" id="{E9149BC5-FF58-463A-B4FA-F0F912F1234F}"/>
              </a:ext>
            </a:extLst>
          </p:cNvPr>
          <p:cNvSpPr>
            <a:spLocks noGrp="1"/>
          </p:cNvSpPr>
          <p:nvPr>
            <p:ph type="dt" sz="half" idx="10"/>
          </p:nvPr>
        </p:nvSpPr>
        <p:spPr/>
        <p:txBody>
          <a:bodyPr/>
          <a:lstStyle/>
          <a:p>
            <a:fld id="{FD2766A6-3C10-4AB8-86A1-BB1F0CDA7EFE}" type="datetimeFigureOut">
              <a:rPr lang="en-US" smtClean="0"/>
              <a:t>4/21/2024</a:t>
            </a:fld>
            <a:endParaRPr lang="en-US"/>
          </a:p>
        </p:txBody>
      </p:sp>
      <p:sp>
        <p:nvSpPr>
          <p:cNvPr id="6" name="Footer Placeholder 5">
            <a:extLst>
              <a:ext uri="{FF2B5EF4-FFF2-40B4-BE49-F238E27FC236}">
                <a16:creationId xmlns:a16="http://schemas.microsoft.com/office/drawing/2014/main" id="{947072D7-4A2A-407F-A084-6AE8DD0016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D4C41C-C368-475C-BDC1-DC5B29C78005}"/>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406387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F67B0-865B-44ED-9DFE-36C73B0C8B43}"/>
              </a:ext>
            </a:extLst>
          </p:cNvPr>
          <p:cNvSpPr>
            <a:spLocks noGrp="1"/>
          </p:cNvSpPr>
          <p:nvPr>
            <p:ph type="title"/>
          </p:nvPr>
        </p:nvSpPr>
        <p:spPr>
          <a:xfrm>
            <a:off x="839788" y="457200"/>
            <a:ext cx="4343400" cy="2971800"/>
          </a:xfrm>
        </p:spPr>
        <p:txBody>
          <a:bodyPr anchor="b">
            <a:noAutofit/>
          </a:bodyPr>
          <a:lstStyle>
            <a:lvl1pPr algn="l" defTabSz="914400" rtl="0" eaLnBrk="1" latinLnBrk="0" hangingPunct="1">
              <a:lnSpc>
                <a:spcPct val="100000"/>
              </a:lnSpc>
              <a:spcBef>
                <a:spcPct val="0"/>
              </a:spcBef>
              <a:buNone/>
              <a:defRPr lang="en-US" sz="5400" kern="1200" dirty="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a:lstStyle>
          <a:p>
            <a:r>
              <a:rPr lang="en-US" dirty="0"/>
              <a:t>Click to edit Master title style</a:t>
            </a:r>
          </a:p>
        </p:txBody>
      </p:sp>
      <p:sp>
        <p:nvSpPr>
          <p:cNvPr id="3" name="Picture Placeholder 2">
            <a:extLst>
              <a:ext uri="{FF2B5EF4-FFF2-40B4-BE49-F238E27FC236}">
                <a16:creationId xmlns:a16="http://schemas.microsoft.com/office/drawing/2014/main" id="{B73C5CF7-138A-437C-9E0A-FF4179970319}"/>
              </a:ext>
            </a:extLst>
          </p:cNvPr>
          <p:cNvSpPr>
            <a:spLocks noGrp="1"/>
          </p:cNvSpPr>
          <p:nvPr>
            <p:ph type="pic" idx="1"/>
          </p:nvPr>
        </p:nvSpPr>
        <p:spPr>
          <a:xfrm>
            <a:off x="5561462" y="457201"/>
            <a:ext cx="5793925"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117822-7770-4117-96A2-8D2FF0A01044}"/>
              </a:ext>
            </a:extLst>
          </p:cNvPr>
          <p:cNvSpPr>
            <a:spLocks noGrp="1"/>
          </p:cNvSpPr>
          <p:nvPr>
            <p:ph type="body" sz="half" idx="2"/>
          </p:nvPr>
        </p:nvSpPr>
        <p:spPr>
          <a:xfrm>
            <a:off x="839788" y="3664424"/>
            <a:ext cx="4343400" cy="2204564"/>
          </a:xfrm>
        </p:spPr>
        <p:txBody>
          <a:bodyPr>
            <a:normAutofit/>
          </a:bodyPr>
          <a:lstStyle>
            <a:lvl1pPr marL="0" indent="0">
              <a:buNone/>
              <a:defRPr lang="en-US" sz="2400" i="1" kern="1200" dirty="0" smtClean="0">
                <a:solidFill>
                  <a:schemeClr val="tx2"/>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10000"/>
              </a:lnSpc>
              <a:spcBef>
                <a:spcPts val="1000"/>
              </a:spcBef>
              <a:buFont typeface="Arial" panose="020B0604020202020204" pitchFamily="34" charset="0"/>
              <a:buNone/>
            </a:pPr>
            <a:r>
              <a:rPr lang="en-US" dirty="0"/>
              <a:t>Click to edit Master text styles</a:t>
            </a:r>
          </a:p>
        </p:txBody>
      </p:sp>
      <p:sp>
        <p:nvSpPr>
          <p:cNvPr id="5" name="Date Placeholder 4">
            <a:extLst>
              <a:ext uri="{FF2B5EF4-FFF2-40B4-BE49-F238E27FC236}">
                <a16:creationId xmlns:a16="http://schemas.microsoft.com/office/drawing/2014/main" id="{11295030-39C7-4814-A766-1A3E094EBA15}"/>
              </a:ext>
            </a:extLst>
          </p:cNvPr>
          <p:cNvSpPr>
            <a:spLocks noGrp="1"/>
          </p:cNvSpPr>
          <p:nvPr>
            <p:ph type="dt" sz="half" idx="10"/>
          </p:nvPr>
        </p:nvSpPr>
        <p:spPr/>
        <p:txBody>
          <a:bodyPr/>
          <a:lstStyle/>
          <a:p>
            <a:fld id="{FD2766A6-3C10-4AB8-86A1-BB1F0CDA7EFE}" type="datetimeFigureOut">
              <a:rPr lang="en-US" smtClean="0"/>
              <a:t>4/21/2024</a:t>
            </a:fld>
            <a:endParaRPr lang="en-US"/>
          </a:p>
        </p:txBody>
      </p:sp>
      <p:sp>
        <p:nvSpPr>
          <p:cNvPr id="6" name="Footer Placeholder 5">
            <a:extLst>
              <a:ext uri="{FF2B5EF4-FFF2-40B4-BE49-F238E27FC236}">
                <a16:creationId xmlns:a16="http://schemas.microsoft.com/office/drawing/2014/main" id="{B91F02CD-DC87-47B6-96C4-F6470B1D8F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CFF531-02C2-4C1D-A692-7040378066C7}"/>
              </a:ext>
            </a:extLst>
          </p:cNvPr>
          <p:cNvSpPr>
            <a:spLocks noGrp="1"/>
          </p:cNvSpPr>
          <p:nvPr>
            <p:ph type="sldNum" sz="quarter" idx="12"/>
          </p:nvPr>
        </p:nvSpPr>
        <p:spPr/>
        <p:txBody>
          <a:bodyPr/>
          <a:lstStyle/>
          <a:p>
            <a:fld id="{D3060201-1C40-4B39-813D-5CD9493BAEED}" type="slidenum">
              <a:rPr lang="en-US" smtClean="0"/>
              <a:t>‹#›</a:t>
            </a:fld>
            <a:endParaRPr lang="en-US"/>
          </a:p>
        </p:txBody>
      </p:sp>
    </p:spTree>
    <p:extLst>
      <p:ext uri="{BB962C8B-B14F-4D97-AF65-F5344CB8AC3E}">
        <p14:creationId xmlns:p14="http://schemas.microsoft.com/office/powerpoint/2010/main" val="2968956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6818BD-D734-48A1-8CC0-609D11E5560E}"/>
              </a:ext>
            </a:extLst>
          </p:cNvPr>
          <p:cNvSpPr>
            <a:spLocks noGrp="1"/>
          </p:cNvSpPr>
          <p:nvPr>
            <p:ph type="title"/>
          </p:nvPr>
        </p:nvSpPr>
        <p:spPr>
          <a:xfrm>
            <a:off x="838200" y="365125"/>
            <a:ext cx="10515600" cy="1325563"/>
          </a:xfrm>
          <a:prstGeom prst="rect">
            <a:avLst/>
          </a:prstGeom>
        </p:spPr>
        <p:txBody>
          <a:bodyPr lIns="109728" tIns="109728" rIns="109728" bIns="91440" anchor="b"/>
          <a:lstStyle/>
          <a:p>
            <a:r>
              <a:rPr lang="en-US" dirty="0"/>
              <a:t>Click to edit Master title style</a:t>
            </a:r>
          </a:p>
        </p:txBody>
      </p:sp>
      <p:sp>
        <p:nvSpPr>
          <p:cNvPr id="3" name="Text Placeholder 2">
            <a:extLst>
              <a:ext uri="{FF2B5EF4-FFF2-40B4-BE49-F238E27FC236}">
                <a16:creationId xmlns:a16="http://schemas.microsoft.com/office/drawing/2014/main" id="{AF9D215A-D2A1-4903-A905-F8B06EF41B4F}"/>
              </a:ext>
            </a:extLst>
          </p:cNvPr>
          <p:cNvSpPr>
            <a:spLocks noGrp="1"/>
          </p:cNvSpPr>
          <p:nvPr>
            <p:ph type="body" idx="1"/>
          </p:nvPr>
        </p:nvSpPr>
        <p:spPr>
          <a:xfrm>
            <a:off x="838200" y="1940875"/>
            <a:ext cx="10515600" cy="4236087"/>
          </a:xfrm>
          <a:prstGeom prst="rect">
            <a:avLst/>
          </a:prstGeom>
        </p:spPr>
        <p:txBody>
          <a:bodyPr lIns="109728" tIns="109728" rIns="109728" bIns="9144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942B88A-7A1D-4AA1-8536-28DC13DBA5BE}"/>
              </a:ext>
            </a:extLst>
          </p:cNvPr>
          <p:cNvSpPr>
            <a:spLocks noGrp="1"/>
          </p:cNvSpPr>
          <p:nvPr>
            <p:ph type="dt" sz="half" idx="2"/>
          </p:nvPr>
        </p:nvSpPr>
        <p:spPr>
          <a:xfrm>
            <a:off x="838200" y="6356350"/>
            <a:ext cx="2743200" cy="365125"/>
          </a:xfrm>
          <a:prstGeom prst="rect">
            <a:avLst/>
          </a:prstGeom>
        </p:spPr>
        <p:txBody>
          <a:bodyPr lIns="109728" tIns="109728" rIns="109728" bIns="91440" anchor="ctr"/>
          <a:lstStyle>
            <a:lvl1pPr algn="l">
              <a:defRPr sz="900">
                <a:solidFill>
                  <a:schemeClr val="tx1">
                    <a:tint val="75000"/>
                  </a:schemeClr>
                </a:solidFill>
              </a:defRPr>
            </a:lvl1pPr>
          </a:lstStyle>
          <a:p>
            <a:fld id="{FD2766A6-3C10-4AB8-86A1-BB1F0CDA7EFE}" type="datetimeFigureOut">
              <a:rPr lang="en-US" smtClean="0"/>
              <a:pPr/>
              <a:t>4/21/2024</a:t>
            </a:fld>
            <a:endParaRPr lang="en-US" dirty="0"/>
          </a:p>
        </p:txBody>
      </p:sp>
      <p:sp>
        <p:nvSpPr>
          <p:cNvPr id="5" name="Footer Placeholder 4">
            <a:extLst>
              <a:ext uri="{FF2B5EF4-FFF2-40B4-BE49-F238E27FC236}">
                <a16:creationId xmlns:a16="http://schemas.microsoft.com/office/drawing/2014/main" id="{B37FE925-0C4B-4BAE-9799-3A9D46D92067}"/>
              </a:ext>
            </a:extLst>
          </p:cNvPr>
          <p:cNvSpPr>
            <a:spLocks noGrp="1"/>
          </p:cNvSpPr>
          <p:nvPr>
            <p:ph type="ftr" sz="quarter" idx="3"/>
          </p:nvPr>
        </p:nvSpPr>
        <p:spPr>
          <a:xfrm>
            <a:off x="4038600" y="6356350"/>
            <a:ext cx="4114800" cy="365125"/>
          </a:xfrm>
          <a:prstGeom prst="rect">
            <a:avLst/>
          </a:prstGeom>
        </p:spPr>
        <p:txBody>
          <a:bodyPr lIns="109728" tIns="109728" rIns="109728" bIns="9144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7ADAD54-E5C5-4D48-8592-BB22F0A851EB}"/>
              </a:ext>
            </a:extLst>
          </p:cNvPr>
          <p:cNvSpPr>
            <a:spLocks noGrp="1"/>
          </p:cNvSpPr>
          <p:nvPr>
            <p:ph type="sldNum" sz="quarter" idx="4"/>
          </p:nvPr>
        </p:nvSpPr>
        <p:spPr>
          <a:xfrm>
            <a:off x="8610600" y="6356350"/>
            <a:ext cx="2743200" cy="365125"/>
          </a:xfrm>
          <a:prstGeom prst="rect">
            <a:avLst/>
          </a:prstGeom>
        </p:spPr>
        <p:txBody>
          <a:bodyPr lIns="109728" tIns="109728" rIns="109728" bIns="91440" anchor="ctr"/>
          <a:lstStyle>
            <a:lvl1pPr algn="r">
              <a:defRPr sz="900">
                <a:solidFill>
                  <a:schemeClr val="tx1">
                    <a:tint val="75000"/>
                  </a:schemeClr>
                </a:solidFill>
              </a:defRPr>
            </a:lvl1pPr>
          </a:lstStyle>
          <a:p>
            <a:fld id="{D3060201-1C40-4B39-813D-5CD9493BAEED}" type="slidenum">
              <a:rPr lang="en-US" smtClean="0"/>
              <a:pPr/>
              <a:t>‹#›</a:t>
            </a:fld>
            <a:endParaRPr lang="en-US"/>
          </a:p>
        </p:txBody>
      </p:sp>
    </p:spTree>
    <p:extLst>
      <p:ext uri="{BB962C8B-B14F-4D97-AF65-F5344CB8AC3E}">
        <p14:creationId xmlns:p14="http://schemas.microsoft.com/office/powerpoint/2010/main" val="454684907"/>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1" r:id="rId6"/>
    <p:sldLayoutId id="2147483777" r:id="rId7"/>
    <p:sldLayoutId id="2147483778" r:id="rId8"/>
    <p:sldLayoutId id="2147483779" r:id="rId9"/>
    <p:sldLayoutId id="2147483780" r:id="rId10"/>
    <p:sldLayoutId id="2147483782" r:id="rId11"/>
  </p:sldLayoutIdLst>
  <p:txStyles>
    <p:titleStyle>
      <a:lvl1pPr algn="l" defTabSz="914400" rtl="0" eaLnBrk="1" latinLnBrk="0" hangingPunct="1">
        <a:lnSpc>
          <a:spcPct val="114000"/>
        </a:lnSpc>
        <a:spcBef>
          <a:spcPct val="0"/>
        </a:spcBef>
        <a:buNone/>
        <a:defRPr lang="en-US" sz="5400" b="1" kern="1200" smtClean="0">
          <a:gradFill>
            <a:gsLst>
              <a:gs pos="100000">
                <a:schemeClr val="tx2"/>
              </a:gs>
              <a:gs pos="0">
                <a:schemeClr val="accent1"/>
              </a:gs>
            </a:gsLst>
            <a:lin ang="0" scaled="1"/>
          </a:gradFill>
          <a:latin typeface="Aharoni" panose="02010803020104030203" pitchFamily="2" charset="-79"/>
          <a:ea typeface="+mn-ea"/>
          <a:cs typeface="Angsana New" panose="02020603050405020304" pitchFamily="18" charset="-34"/>
        </a:defRPr>
      </a:lvl1pPr>
    </p:titleStyle>
    <p:bodyStyle>
      <a:lvl1pPr marL="228600" indent="-228600" algn="l" defTabSz="914400" rtl="0" eaLnBrk="1" latinLnBrk="0" hangingPunct="1">
        <a:lnSpc>
          <a:spcPct val="115000"/>
        </a:lnSpc>
        <a:spcBef>
          <a:spcPts val="1000"/>
        </a:spcBef>
        <a:buClr>
          <a:schemeClr val="tx2"/>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5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5000"/>
        </a:lnSpc>
        <a:spcBef>
          <a:spcPts val="500"/>
        </a:spcBef>
        <a:buClr>
          <a:schemeClr val="tx2"/>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5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5000"/>
        </a:lnSpc>
        <a:spcBef>
          <a:spcPts val="500"/>
        </a:spcBef>
        <a:buClr>
          <a:schemeClr val="tx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thuvienphapluat.vn/van-ban/Tai-chinh-nha-nuoc/Nghi-quyet-104-2023-QH15-du-toan-ngan-sach-nha-nuoc-2024-588703.aspx"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AE697A39-DCA4-A9ED-11A8-AB95B4CCE0D0}"/>
              </a:ext>
            </a:extLst>
          </p:cNvPr>
          <p:cNvSpPr txBox="1"/>
          <p:nvPr/>
        </p:nvSpPr>
        <p:spPr>
          <a:xfrm>
            <a:off x="0" y="486383"/>
            <a:ext cx="8968902" cy="1569660"/>
          </a:xfrm>
          <a:prstGeom prst="rect">
            <a:avLst/>
          </a:prstGeom>
          <a:noFill/>
        </p:spPr>
        <p:txBody>
          <a:bodyPr wrap="square" rtlCol="0">
            <a:spAutoFit/>
          </a:bodyPr>
          <a:lstStyle/>
          <a:p>
            <a:pPr algn="ctr"/>
            <a:r>
              <a:rPr lang="en-US" sz="4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rPr>
              <a:t>TUYÊN TRUYÊN PHÁP LUẬT </a:t>
            </a:r>
          </a:p>
          <a:p>
            <a:pPr algn="ctr"/>
            <a:r>
              <a:rPr lang="en-US" sz="4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rPr>
              <a:t>THÁNG 4</a:t>
            </a:r>
            <a:endParaRPr lang="vi-VN" sz="4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A5576B8F-87A7-D2D5-53C1-63DFDA563AEB}"/>
              </a:ext>
            </a:extLst>
          </p:cNvPr>
          <p:cNvSpPr txBox="1"/>
          <p:nvPr/>
        </p:nvSpPr>
        <p:spPr>
          <a:xfrm>
            <a:off x="536895" y="2617186"/>
            <a:ext cx="9110445" cy="3200876"/>
          </a:xfrm>
          <a:prstGeom prst="rect">
            <a:avLst/>
          </a:prstGeom>
          <a:noFill/>
        </p:spPr>
        <p:txBody>
          <a:bodyPr wrap="square" rtlCol="0">
            <a:spAutoFit/>
          </a:bodyPr>
          <a:lstStyle/>
          <a:p>
            <a:pPr marL="457200" indent="-457200" algn="just">
              <a:lnSpc>
                <a:spcPct val="115000"/>
              </a:lnSpc>
              <a:buFont typeface="Wingdings" panose="05000000000000000000" pitchFamily="2" charset="2"/>
              <a:buChar char="ü"/>
              <a:tabLst>
                <a:tab pos="450215" algn="l"/>
              </a:tabLst>
            </a:pPr>
            <a:r>
              <a:rPr lang="en-US" sz="3200" b="1" dirty="0" err="1">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Nghị</a:t>
            </a:r>
            <a:r>
              <a:rPr lang="en-US" sz="32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32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104/2023/QH15 (10/11/2023)</a:t>
            </a:r>
            <a:endParaRPr lang="en-US" sz="32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lnSpc>
                <a:spcPct val="115000"/>
              </a:lnSpc>
              <a:buFont typeface="Wingdings" panose="05000000000000000000" pitchFamily="2" charset="2"/>
              <a:buChar char="ü"/>
              <a:tabLst>
                <a:tab pos="450215" algn="l"/>
              </a:tabLst>
            </a:pPr>
            <a:r>
              <a:rPr lang="en-US" sz="3200" b="1" i="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3200" b="1" i="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3200" b="1" i="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0" dirty="0" err="1">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200" b="1" i="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105/2023/QH15</a:t>
            </a:r>
            <a:endParaRPr lang="vi-VN" sz="3200" b="1" i="1"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indent="-457200" algn="just">
              <a:lnSpc>
                <a:spcPct val="115000"/>
              </a:lnSpc>
              <a:buFont typeface="Wingdings" panose="05000000000000000000" pitchFamily="2" charset="2"/>
              <a:buChar char="ü"/>
              <a:tabLst>
                <a:tab pos="450215" algn="l"/>
              </a:tabLst>
            </a:pPr>
            <a:r>
              <a:rPr lang="en-US" sz="32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Thông </a:t>
            </a:r>
            <a:r>
              <a:rPr lang="en-US" sz="3200" b="1" dirty="0" err="1">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tư</a:t>
            </a:r>
            <a:r>
              <a:rPr lang="en-US" sz="3200" b="1"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rPr>
              <a:t> 41/2021/TT-BGDĐT </a:t>
            </a:r>
            <a:r>
              <a:rPr lang="en-US" sz="3200" b="1" dirty="0" err="1">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Bộ</a:t>
            </a:r>
            <a:r>
              <a:rPr lang="en-US" sz="32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GD&amp;ĐT: </a:t>
            </a:r>
            <a:r>
              <a:rPr lang="en-US" sz="3200" b="1" dirty="0" err="1">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32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quy</a:t>
            </a:r>
            <a:r>
              <a:rPr lang="en-US" sz="32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32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32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32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32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32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32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viên</a:t>
            </a:r>
            <a:r>
              <a:rPr lang="en-US" sz="32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US" sz="32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32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nay.</a:t>
            </a:r>
            <a:endParaRPr lang="vi-VN" sz="3200" b="1" dirty="0">
              <a:solidFill>
                <a:schemeClr val="accent5">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ü"/>
            </a:pPr>
            <a:endParaRPr lang="vi-VN" dirty="0"/>
          </a:p>
        </p:txBody>
      </p:sp>
    </p:spTree>
    <p:extLst>
      <p:ext uri="{BB962C8B-B14F-4D97-AF65-F5344CB8AC3E}">
        <p14:creationId xmlns:p14="http://schemas.microsoft.com/office/powerpoint/2010/main" val="2606182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4691E6CA-F162-9B4C-4581-907C8F3D7033}"/>
              </a:ext>
            </a:extLst>
          </p:cNvPr>
          <p:cNvSpPr txBox="1"/>
          <p:nvPr/>
        </p:nvSpPr>
        <p:spPr>
          <a:xfrm>
            <a:off x="346953" y="1004263"/>
            <a:ext cx="11498094" cy="4154984"/>
          </a:xfrm>
          <a:prstGeom prst="rect">
            <a:avLst/>
          </a:prstGeom>
          <a:noFill/>
        </p:spPr>
        <p:txBody>
          <a:bodyPr wrap="square">
            <a:spAutoFit/>
          </a:bodyPr>
          <a:lstStyle/>
          <a:p>
            <a:pPr algn="just" fontAlgn="base"/>
            <a:r>
              <a:rPr lang="vi-VN" sz="2400" b="1" i="0" dirty="0">
                <a:solidFill>
                  <a:srgbClr val="FF0000"/>
                </a:solidFill>
                <a:effectLst/>
                <a:highlight>
                  <a:srgbClr val="FFFFFF"/>
                </a:highlight>
                <a:latin typeface="Times New Roman" panose="02020603050405020304" pitchFamily="18" charset="0"/>
                <a:cs typeface="Times New Roman" panose="02020603050405020304" pitchFamily="18" charset="0"/>
              </a:rPr>
              <a:t>Nghị định 158/2007/NĐ – CP </a:t>
            </a:r>
            <a:r>
              <a:rPr lang="vi-VN" sz="2400" b="0" i="0" dirty="0">
                <a:solidFill>
                  <a:srgbClr val="333333"/>
                </a:solidFill>
                <a:effectLst/>
                <a:highlight>
                  <a:srgbClr val="FFFFFF"/>
                </a:highlight>
                <a:latin typeface="Times New Roman" panose="02020603050405020304" pitchFamily="18" charset="0"/>
                <a:cs typeface="Times New Roman" panose="02020603050405020304" pitchFamily="18" charset="0"/>
              </a:rPr>
              <a:t>quy định danh mục các </a:t>
            </a:r>
            <a:r>
              <a:rPr lang="vi-VN" sz="2400" b="1" i="0" dirty="0">
                <a:solidFill>
                  <a:srgbClr val="FF0000"/>
                </a:solidFill>
                <a:effectLst/>
                <a:highlight>
                  <a:srgbClr val="FFFFFF"/>
                </a:highlight>
                <a:latin typeface="Times New Roman" panose="02020603050405020304" pitchFamily="18" charset="0"/>
                <a:cs typeface="Times New Roman" panose="02020603050405020304" pitchFamily="18" charset="0"/>
              </a:rPr>
              <a:t>vị trí công tác và thời hạn định kỳ chuyển đổi vị trí công tác </a:t>
            </a:r>
            <a:r>
              <a:rPr lang="vi-VN" sz="2400" b="0" i="0" dirty="0">
                <a:solidFill>
                  <a:srgbClr val="333333"/>
                </a:solidFill>
                <a:effectLst/>
                <a:highlight>
                  <a:srgbClr val="FFFFFF"/>
                </a:highlight>
                <a:latin typeface="Times New Roman" panose="02020603050405020304" pitchFamily="18" charset="0"/>
                <a:cs typeface="Times New Roman" panose="02020603050405020304" pitchFamily="18" charset="0"/>
              </a:rPr>
              <a:t>đối với cán bộ, công </a:t>
            </a:r>
            <a:r>
              <a:rPr lang="vi-VN" sz="2400" b="0" i="0" dirty="0" err="1">
                <a:solidFill>
                  <a:srgbClr val="333333"/>
                </a:solidFill>
                <a:effectLst/>
                <a:highlight>
                  <a:srgbClr val="FFFFFF"/>
                </a:highlight>
                <a:latin typeface="Times New Roman" panose="02020603050405020304" pitchFamily="18" charset="0"/>
                <a:cs typeface="Times New Roman" panose="02020603050405020304" pitchFamily="18" charset="0"/>
              </a:rPr>
              <a:t>chức,viên</a:t>
            </a:r>
            <a:r>
              <a:rPr lang="vi-VN" sz="2400" b="0" i="0" dirty="0">
                <a:solidFill>
                  <a:srgbClr val="333333"/>
                </a:solidFill>
                <a:effectLst/>
                <a:highlight>
                  <a:srgbClr val="FFFFFF"/>
                </a:highlight>
                <a:latin typeface="Times New Roman" panose="02020603050405020304" pitchFamily="18" charset="0"/>
                <a:cs typeface="Times New Roman" panose="02020603050405020304" pitchFamily="18" charset="0"/>
              </a:rPr>
              <a:t> chức như sau:</a:t>
            </a:r>
          </a:p>
          <a:p>
            <a:pPr algn="just" fontAlgn="base"/>
            <a:r>
              <a:rPr lang="vi-VN" sz="2400" b="1" i="0" u="sng" dirty="0">
                <a:solidFill>
                  <a:srgbClr val="333333"/>
                </a:solidFill>
                <a:effectLst/>
                <a:highlight>
                  <a:srgbClr val="FFFFFF"/>
                </a:highlight>
                <a:latin typeface="Times New Roman" panose="02020603050405020304" pitchFamily="18" charset="0"/>
                <a:cs typeface="Times New Roman" panose="02020603050405020304" pitchFamily="18" charset="0"/>
              </a:rPr>
              <a:t>Điều 5. Nội dung và hình thức thực hiện việc định kỳ chuyển đổi vị trí công tác</a:t>
            </a:r>
          </a:p>
          <a:p>
            <a:pPr algn="just" fontAlgn="base"/>
            <a:r>
              <a:rPr lang="vi-VN" sz="2400" b="0" i="1" dirty="0">
                <a:solidFill>
                  <a:srgbClr val="333333"/>
                </a:solidFill>
                <a:effectLst/>
                <a:highlight>
                  <a:srgbClr val="FFFFFF"/>
                </a:highlight>
                <a:latin typeface="Times New Roman" panose="02020603050405020304" pitchFamily="18" charset="0"/>
                <a:cs typeface="Times New Roman" panose="02020603050405020304" pitchFamily="18" charset="0"/>
              </a:rPr>
              <a:t>1. Nội dung định kỳ chuyển đổi vị trí công tác:</a:t>
            </a:r>
          </a:p>
          <a:p>
            <a:pPr algn="just" fontAlgn="base"/>
            <a:r>
              <a:rPr lang="vi-VN" sz="2400" b="0" i="0" dirty="0">
                <a:solidFill>
                  <a:srgbClr val="333333"/>
                </a:solidFill>
                <a:effectLst/>
                <a:highlight>
                  <a:srgbClr val="FFFFFF"/>
                </a:highlight>
                <a:latin typeface="Times New Roman" panose="02020603050405020304" pitchFamily="18" charset="0"/>
                <a:cs typeface="Times New Roman" panose="02020603050405020304" pitchFamily="18" charset="0"/>
              </a:rPr>
              <a:t>a) Định kỳ chuyển đổi vị trí công tác từ bộ phận này sang bộ phận khác cùng chuyên môn, nghiệp vụ trong từng cơ quan, tổ chức, đơn vị hoặc giữa các lĩnh vực, địa bàn được phân công theo dõi, phụ trách, quản lý;</a:t>
            </a:r>
          </a:p>
          <a:p>
            <a:pPr algn="just" fontAlgn="base"/>
            <a:r>
              <a:rPr lang="vi-VN" sz="2400" b="0" i="0" dirty="0">
                <a:solidFill>
                  <a:srgbClr val="333333"/>
                </a:solidFill>
                <a:effectLst/>
                <a:highlight>
                  <a:srgbClr val="FFFFFF"/>
                </a:highlight>
                <a:latin typeface="Times New Roman" panose="02020603050405020304" pitchFamily="18" charset="0"/>
                <a:cs typeface="Times New Roman" panose="02020603050405020304" pitchFamily="18" charset="0"/>
              </a:rPr>
              <a:t>b) Định kỳ chuyển đổi vị trí công tác giữa các cơ quan, tổ chức, đơn vị trong phạm vi quản lý của cơ quan, tổ chức và đơn vị quy định tại khoản 1 Điều 2 nghị định này.</a:t>
            </a:r>
          </a:p>
          <a:p>
            <a:pPr algn="just" fontAlgn="base"/>
            <a:r>
              <a:rPr lang="vi-VN" sz="2400" b="0" i="0" dirty="0">
                <a:solidFill>
                  <a:srgbClr val="333333"/>
                </a:solidFill>
                <a:effectLst/>
                <a:highlight>
                  <a:srgbClr val="FFFFFF"/>
                </a:highlight>
                <a:latin typeface="Times New Roman" panose="02020603050405020304" pitchFamily="18" charset="0"/>
                <a:cs typeface="Times New Roman" panose="02020603050405020304" pitchFamily="18" charset="0"/>
              </a:rPr>
              <a:t>2. Định kỳ chuyển đổi vị trí công tác chỉ được thực hiện bằng việc ban hành quyết định điều động, bố trí cán bộ, công chức, viên chức theo nội dung quy định tại khoản 1 Điều này.</a:t>
            </a:r>
          </a:p>
        </p:txBody>
      </p:sp>
      <p:sp>
        <p:nvSpPr>
          <p:cNvPr id="7" name="Hộp Văn bản 6">
            <a:extLst>
              <a:ext uri="{FF2B5EF4-FFF2-40B4-BE49-F238E27FC236}">
                <a16:creationId xmlns:a16="http://schemas.microsoft.com/office/drawing/2014/main" id="{C3336C45-7FB3-084D-FC55-9677E6AF8604}"/>
              </a:ext>
            </a:extLst>
          </p:cNvPr>
          <p:cNvSpPr txBox="1"/>
          <p:nvPr/>
        </p:nvSpPr>
        <p:spPr>
          <a:xfrm>
            <a:off x="2677538" y="4976574"/>
            <a:ext cx="8635730" cy="1754326"/>
          </a:xfrm>
          <a:prstGeom prst="rect">
            <a:avLst/>
          </a:prstGeom>
          <a:noFill/>
        </p:spPr>
        <p:txBody>
          <a:bodyPr wrap="square">
            <a:spAutoFit/>
          </a:bodyPr>
          <a:lstStyle/>
          <a:p>
            <a:pPr algn="just" fontAlgn="base"/>
            <a:r>
              <a:rPr lang="vi-VN" sz="1800" b="0" i="0" dirty="0">
                <a:solidFill>
                  <a:srgbClr val="333333"/>
                </a:solidFill>
                <a:effectLst/>
                <a:highlight>
                  <a:srgbClr val="FFFFFF"/>
                </a:highlight>
                <a:latin typeface="Times New Roman" panose="02020603050405020304" pitchFamily="18" charset="0"/>
                <a:cs typeface="Times New Roman" panose="02020603050405020304" pitchFamily="18" charset="0"/>
              </a:rPr>
              <a:t> Thứ tư, căn cứ 5. Khoản 1 Điều 11 được sửa đổi, bổ sung như sau:</a:t>
            </a:r>
          </a:p>
          <a:p>
            <a:pPr algn="just" fontAlgn="base"/>
            <a:r>
              <a:rPr lang="vi-VN" sz="1800" b="0" i="0" dirty="0">
                <a:solidFill>
                  <a:srgbClr val="333333"/>
                </a:solidFill>
                <a:effectLst/>
                <a:highlight>
                  <a:srgbClr val="FFFFFF"/>
                </a:highlight>
                <a:latin typeface="Times New Roman" panose="02020603050405020304" pitchFamily="18" charset="0"/>
                <a:cs typeface="Times New Roman" panose="02020603050405020304" pitchFamily="18" charset="0"/>
              </a:rPr>
              <a:t>“1. Đối với các cơ quan, tổ chức, đơn vị chỉ có một vị trí trong danh mục định kỳ chuyển đổi vị trí công tác, mà vị trí này có yêu cầu chuyên môn, nghiệp vụ khác với các vị trí khác của cơ quan, tổ chức, đơn vị đó thì việc định kỳ chuyển đổi vị trí công tác do người đứng đầu cơ quan, tổ chức, đơn vị sử dụng cán bộ, công chức, viên chức đề nghị với cơ quan có thẩm quyền quản lý cấp trên trực tiếp quyết định chuyển đổi”.</a:t>
            </a:r>
          </a:p>
        </p:txBody>
      </p:sp>
    </p:spTree>
    <p:extLst>
      <p:ext uri="{BB962C8B-B14F-4D97-AF65-F5344CB8AC3E}">
        <p14:creationId xmlns:p14="http://schemas.microsoft.com/office/powerpoint/2010/main" val="601951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A74635E9-DF07-EE9E-5DEE-B0364C624437}"/>
              </a:ext>
            </a:extLst>
          </p:cNvPr>
          <p:cNvSpPr txBox="1"/>
          <p:nvPr/>
        </p:nvSpPr>
        <p:spPr>
          <a:xfrm>
            <a:off x="288587" y="1062151"/>
            <a:ext cx="11614826" cy="3785652"/>
          </a:xfrm>
          <a:prstGeom prst="rect">
            <a:avLst/>
          </a:prstGeom>
          <a:noFill/>
        </p:spPr>
        <p:txBody>
          <a:bodyPr wrap="square">
            <a:spAutoFit/>
          </a:bodyPr>
          <a:lstStyle/>
          <a:p>
            <a:pPr algn="just" fontAlgn="base"/>
            <a:r>
              <a:rPr lang="vi-VN" sz="2400" b="1" i="0" u="sng" dirty="0">
                <a:solidFill>
                  <a:srgbClr val="333333"/>
                </a:solidFill>
                <a:effectLst/>
                <a:highlight>
                  <a:srgbClr val="FFFFFF"/>
                </a:highlight>
                <a:latin typeface="Times New Roman" panose="02020603050405020304" pitchFamily="18" charset="0"/>
                <a:cs typeface="Times New Roman" panose="02020603050405020304" pitchFamily="18" charset="0"/>
              </a:rPr>
              <a:t>Điều 6. Những trường hợp chưa thực hiện việc định kỳ chuyển đổi vị trí công tác </a:t>
            </a:r>
            <a:r>
              <a:rPr lang="vi-VN" sz="2400" b="0" i="0" dirty="0">
                <a:solidFill>
                  <a:srgbClr val="333333"/>
                </a:solidFill>
                <a:effectLst/>
                <a:highlight>
                  <a:srgbClr val="FFFFFF"/>
                </a:highlight>
                <a:latin typeface="Times New Roman" panose="02020603050405020304" pitchFamily="18" charset="0"/>
                <a:cs typeface="Times New Roman" panose="02020603050405020304" pitchFamily="18" charset="0"/>
              </a:rPr>
              <a:t>  </a:t>
            </a:r>
          </a:p>
          <a:p>
            <a:pPr algn="just" fontAlgn="base"/>
            <a:r>
              <a:rPr lang="vi-VN" sz="2400" b="0" i="0" dirty="0">
                <a:solidFill>
                  <a:srgbClr val="333333"/>
                </a:solidFill>
                <a:effectLst/>
                <a:highlight>
                  <a:srgbClr val="FFFFFF"/>
                </a:highlight>
                <a:latin typeface="Times New Roman" panose="02020603050405020304" pitchFamily="18" charset="0"/>
                <a:cs typeface="Times New Roman" panose="02020603050405020304" pitchFamily="18" charset="0"/>
              </a:rPr>
              <a:t>1. Cán bộ, công chức, viên chức đang trong thời gian bị xem xét, xử lý kỷ luật.</a:t>
            </a:r>
          </a:p>
          <a:p>
            <a:pPr algn="just" fontAlgn="base"/>
            <a:r>
              <a:rPr lang="vi-VN" sz="2400" b="0" i="0" dirty="0">
                <a:solidFill>
                  <a:srgbClr val="333333"/>
                </a:solidFill>
                <a:effectLst/>
                <a:highlight>
                  <a:srgbClr val="FFFFFF"/>
                </a:highlight>
                <a:latin typeface="Times New Roman" panose="02020603050405020304" pitchFamily="18" charset="0"/>
                <a:cs typeface="Times New Roman" panose="02020603050405020304" pitchFamily="18" charset="0"/>
              </a:rPr>
              <a:t>2. Cán bộ, công chức, viên chức đang trong thời gian bị khởi tố, điều tra hoặc có liên quan đến công việc đang bị thanh tra, kiểm tra.</a:t>
            </a:r>
          </a:p>
          <a:p>
            <a:pPr algn="just" fontAlgn="base"/>
            <a:r>
              <a:rPr lang="vi-VN" sz="2400" b="0" i="0" dirty="0">
                <a:solidFill>
                  <a:srgbClr val="333333"/>
                </a:solidFill>
                <a:effectLst/>
                <a:highlight>
                  <a:srgbClr val="FFFFFF"/>
                </a:highlight>
                <a:latin typeface="Times New Roman" panose="02020603050405020304" pitchFamily="18" charset="0"/>
                <a:cs typeface="Times New Roman" panose="02020603050405020304" pitchFamily="18" charset="0"/>
              </a:rPr>
              <a:t>3. Cán bộ, công chức, viên chức đang điều trị bệnh hiểm nghèo theo quy định của Bộ Y tế, đi học dài hạn hoặc được cử đi biệt phái.</a:t>
            </a:r>
          </a:p>
          <a:p>
            <a:pPr algn="just" fontAlgn="base"/>
            <a:r>
              <a:rPr lang="vi-VN" sz="2400" b="0" i="0" dirty="0">
                <a:solidFill>
                  <a:srgbClr val="333333"/>
                </a:solidFill>
                <a:effectLst/>
                <a:highlight>
                  <a:srgbClr val="FFFFFF"/>
                </a:highlight>
                <a:latin typeface="Times New Roman" panose="02020603050405020304" pitchFamily="18" charset="0"/>
                <a:cs typeface="Times New Roman" panose="02020603050405020304" pitchFamily="18" charset="0"/>
              </a:rPr>
              <a:t>4. Cán bộ, công chức, viên chức nữ đang trong thời gian mang thai hoặc nuôi con dưới 36 tháng tuổi. Trường hợp phải nuôi con nhỏ dưới 36 tháng tuổi (do vợ mất hoặc trường hợp khách quan khác) thì cán bộ, công chức, viên chức nam cũng được áp dụng như cán bộ, công chức nữ quy định tại khoản này.</a:t>
            </a:r>
          </a:p>
        </p:txBody>
      </p:sp>
    </p:spTree>
    <p:extLst>
      <p:ext uri="{BB962C8B-B14F-4D97-AF65-F5344CB8AC3E}">
        <p14:creationId xmlns:p14="http://schemas.microsoft.com/office/powerpoint/2010/main" val="1186867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42695C94-0B13-FF22-8D6D-8BE08A6C4946}"/>
              </a:ext>
            </a:extLst>
          </p:cNvPr>
          <p:cNvSpPr txBox="1"/>
          <p:nvPr/>
        </p:nvSpPr>
        <p:spPr>
          <a:xfrm>
            <a:off x="722278" y="1053777"/>
            <a:ext cx="10367254" cy="1569660"/>
          </a:xfrm>
          <a:prstGeom prst="rect">
            <a:avLst/>
          </a:prstGeom>
          <a:noFill/>
        </p:spPr>
        <p:txBody>
          <a:bodyPr wrap="square">
            <a:spAutoFit/>
          </a:bodyPr>
          <a:lstStyle/>
          <a:p>
            <a:pPr algn="just" fontAlgn="base"/>
            <a:r>
              <a:rPr lang="vi-VN" sz="2400" b="0" i="0" dirty="0">
                <a:solidFill>
                  <a:srgbClr val="333333"/>
                </a:solidFill>
                <a:effectLst/>
                <a:latin typeface="Times New Roman" panose="02020603050405020304" pitchFamily="18" charset="0"/>
                <a:cs typeface="Times New Roman" panose="02020603050405020304" pitchFamily="18" charset="0"/>
              </a:rPr>
              <a:t>Nghị định số: </a:t>
            </a:r>
            <a:r>
              <a:rPr lang="vi-VN" sz="2400" b="0" i="0" dirty="0">
                <a:solidFill>
                  <a:srgbClr val="FF0000"/>
                </a:solidFill>
                <a:effectLst/>
                <a:latin typeface="Times New Roman" panose="02020603050405020304" pitchFamily="18" charset="0"/>
                <a:cs typeface="Times New Roman" panose="02020603050405020304" pitchFamily="18" charset="0"/>
              </a:rPr>
              <a:t>150/2013/NĐ – CP </a:t>
            </a:r>
            <a:r>
              <a:rPr lang="vi-VN" sz="2400" b="0" i="0" dirty="0">
                <a:solidFill>
                  <a:srgbClr val="333333"/>
                </a:solidFill>
                <a:effectLst/>
                <a:latin typeface="Times New Roman" panose="02020603050405020304" pitchFamily="18" charset="0"/>
                <a:cs typeface="Times New Roman" panose="02020603050405020304" pitchFamily="18" charset="0"/>
              </a:rPr>
              <a:t>có hiệu lực thi hành từ ngày 20/12/2013 sửa đổi, bổ sung một số điều của Nghị định số </a:t>
            </a:r>
            <a:r>
              <a:rPr lang="vi-VN" sz="2400" b="1" i="0" dirty="0">
                <a:solidFill>
                  <a:srgbClr val="FF0000"/>
                </a:solidFill>
                <a:effectLst/>
                <a:latin typeface="Times New Roman" panose="02020603050405020304" pitchFamily="18" charset="0"/>
                <a:cs typeface="Times New Roman" panose="02020603050405020304" pitchFamily="18" charset="0"/>
              </a:rPr>
              <a:t>158/2007/NĐ – CP </a:t>
            </a:r>
            <a:r>
              <a:rPr lang="vi-VN" sz="2400" b="0" i="0" dirty="0">
                <a:solidFill>
                  <a:srgbClr val="333333"/>
                </a:solidFill>
                <a:effectLst/>
                <a:latin typeface="Times New Roman" panose="02020603050405020304" pitchFamily="18" charset="0"/>
                <a:cs typeface="Times New Roman" panose="02020603050405020304" pitchFamily="18" charset="0"/>
              </a:rPr>
              <a:t>quy định danh mục các vị trí công tác và thời hạn định kỳ  chuyển đổi vị trí công tác đối với cán bộ, công chức, viên chức như sau:</a:t>
            </a:r>
          </a:p>
        </p:txBody>
      </p:sp>
      <p:sp>
        <p:nvSpPr>
          <p:cNvPr id="5" name="Hộp Văn bản 4">
            <a:extLst>
              <a:ext uri="{FF2B5EF4-FFF2-40B4-BE49-F238E27FC236}">
                <a16:creationId xmlns:a16="http://schemas.microsoft.com/office/drawing/2014/main" id="{F07A51ED-6522-C7D0-ABB8-BAE8B09F801F}"/>
              </a:ext>
            </a:extLst>
          </p:cNvPr>
          <p:cNvSpPr txBox="1"/>
          <p:nvPr/>
        </p:nvSpPr>
        <p:spPr>
          <a:xfrm>
            <a:off x="1305937" y="2739453"/>
            <a:ext cx="9530675" cy="2677656"/>
          </a:xfrm>
          <a:prstGeom prst="rect">
            <a:avLst/>
          </a:prstGeom>
          <a:noFill/>
        </p:spPr>
        <p:txBody>
          <a:bodyPr wrap="square">
            <a:spAutoFit/>
          </a:bodyPr>
          <a:lstStyle/>
          <a:p>
            <a:pPr algn="just" fontAlgn="base"/>
            <a:r>
              <a:rPr lang="vi-VN" sz="2400" b="1" i="0" u="sng" dirty="0">
                <a:solidFill>
                  <a:srgbClr val="333333"/>
                </a:solidFill>
                <a:effectLst/>
                <a:highlight>
                  <a:srgbClr val="FFFFFF"/>
                </a:highlight>
                <a:latin typeface="Times New Roman" panose="02020603050405020304" pitchFamily="18" charset="0"/>
                <a:cs typeface="Times New Roman" panose="02020603050405020304" pitchFamily="18" charset="0"/>
              </a:rPr>
              <a:t>Điều 7. Thời hạn định kỳ chuyển đổi</a:t>
            </a:r>
          </a:p>
          <a:p>
            <a:pPr algn="just" fontAlgn="base"/>
            <a:r>
              <a:rPr lang="vi-VN" sz="2400" b="0" i="0" dirty="0">
                <a:solidFill>
                  <a:srgbClr val="333333"/>
                </a:solidFill>
                <a:effectLst/>
                <a:highlight>
                  <a:srgbClr val="FFFFFF"/>
                </a:highlight>
                <a:latin typeface="Times New Roman" panose="02020603050405020304" pitchFamily="18" charset="0"/>
                <a:cs typeface="Times New Roman" panose="02020603050405020304" pitchFamily="18" charset="0"/>
              </a:rPr>
              <a:t>	Thời hạn chuyển đổi vị trí công tác là từ 02 năm (đủ 24 tháng) đến 05 năm (đủ 60 tháng) theo đặc thù của từng ngành, lĩnh vực.</a:t>
            </a:r>
          </a:p>
          <a:p>
            <a:pPr algn="just" fontAlgn="base"/>
            <a:r>
              <a:rPr lang="vi-VN" sz="2400" b="0" i="0" dirty="0">
                <a:solidFill>
                  <a:srgbClr val="333333"/>
                </a:solidFill>
                <a:effectLst/>
                <a:highlight>
                  <a:srgbClr val="FFFFFF"/>
                </a:highlight>
                <a:latin typeface="Times New Roman" panose="02020603050405020304" pitchFamily="18" charset="0"/>
                <a:cs typeface="Times New Roman" panose="02020603050405020304" pitchFamily="18" charset="0"/>
              </a:rPr>
              <a:t>	Bộ trưởng, Thủ trưởng cơ quan ngang Bộ, Thủ trưởng cơ quan thuộc Chính phủ và Thủ trưởng các cơ quan quy định tại Điểm b Khoản 1 Điều 2 Nghị định này ban hành văn bản quy định cụ thể thời hạn định kỳ chuyển đổi vị trí công tác thuộc lĩnh vực quản lý nhà nước của Bộ, cơ quan.”.</a:t>
            </a:r>
          </a:p>
        </p:txBody>
      </p:sp>
    </p:spTree>
    <p:extLst>
      <p:ext uri="{BB962C8B-B14F-4D97-AF65-F5344CB8AC3E}">
        <p14:creationId xmlns:p14="http://schemas.microsoft.com/office/powerpoint/2010/main" val="30047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C6CEDE25-BCEF-F587-877D-B28164ECDC55}"/>
              </a:ext>
            </a:extLst>
          </p:cNvPr>
          <p:cNvSpPr txBox="1"/>
          <p:nvPr/>
        </p:nvSpPr>
        <p:spPr>
          <a:xfrm>
            <a:off x="564204" y="434754"/>
            <a:ext cx="9620655" cy="743473"/>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just">
              <a:lnSpc>
                <a:spcPct val="115000"/>
              </a:lnSpc>
              <a:tabLst>
                <a:tab pos="450215" algn="l"/>
              </a:tabLst>
            </a:pPr>
            <a:r>
              <a:rPr lang="en-US" sz="4000" b="1" dirty="0" err="1">
                <a:ln/>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Nghị</a:t>
            </a:r>
            <a:r>
              <a:rPr lang="en-US" sz="4000" b="1" dirty="0">
                <a:ln/>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ln/>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quyết</a:t>
            </a:r>
            <a:r>
              <a:rPr lang="en-US" sz="4000" b="1" dirty="0">
                <a:ln/>
                <a:solidFill>
                  <a:schemeClr val="accent3"/>
                </a:solidFill>
                <a:latin typeface="Times New Roman" panose="02020603050405020304" pitchFamily="18" charset="0"/>
                <a:ea typeface="Calibri" panose="020F0502020204030204" pitchFamily="34" charset="0"/>
                <a:cs typeface="Times New Roman" panose="02020603050405020304" pitchFamily="18" charset="0"/>
              </a:rPr>
              <a:t> 104/2023/QH15 (10/11/2023)</a:t>
            </a:r>
          </a:p>
        </p:txBody>
      </p:sp>
      <p:sp>
        <p:nvSpPr>
          <p:cNvPr id="7" name="Hộp Văn bản 6">
            <a:extLst>
              <a:ext uri="{FF2B5EF4-FFF2-40B4-BE49-F238E27FC236}">
                <a16:creationId xmlns:a16="http://schemas.microsoft.com/office/drawing/2014/main" id="{414A1E21-E6C0-3808-2D97-8952DD4DBA4D}"/>
              </a:ext>
            </a:extLst>
          </p:cNvPr>
          <p:cNvSpPr txBox="1"/>
          <p:nvPr/>
        </p:nvSpPr>
        <p:spPr>
          <a:xfrm>
            <a:off x="1177046" y="1416012"/>
            <a:ext cx="9503926" cy="4308872"/>
          </a:xfrm>
          <a:prstGeom prst="rect">
            <a:avLst/>
          </a:prstGeom>
          <a:noFill/>
        </p:spPr>
        <p:txBody>
          <a:bodyPr wrap="square">
            <a:spAutoFit/>
          </a:bodyPr>
          <a:lstStyle/>
          <a:p>
            <a:pPr algn="l"/>
            <a:r>
              <a:rPr lang="vi-VN" sz="3200" i="0" dirty="0">
                <a:effectLst/>
                <a:latin typeface="Times New Roman" panose="02020603050405020304" pitchFamily="18" charset="0"/>
                <a:cs typeface="Times New Roman" panose="02020603050405020304" pitchFamily="18" charset="0"/>
              </a:rPr>
              <a:t>	Ngày 10/11/2023, Quốc hội thông qua </a:t>
            </a:r>
            <a:r>
              <a:rPr lang="vi-VN" sz="3200" i="0" u="none" strike="noStrike" dirty="0">
                <a:effectLst/>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Nghị quyết 104/2023/QH15</a:t>
            </a:r>
            <a:r>
              <a:rPr lang="vi-VN" sz="3200" i="0" dirty="0">
                <a:effectLst/>
                <a:latin typeface="Times New Roman" panose="02020603050405020304" pitchFamily="18" charset="0"/>
                <a:cs typeface="Times New Roman" panose="02020603050405020304" pitchFamily="18" charset="0"/>
              </a:rPr>
              <a:t> </a:t>
            </a:r>
          </a:p>
          <a:p>
            <a:pPr algn="l"/>
            <a:r>
              <a:rPr lang="vi-VN" sz="3200" i="0" dirty="0">
                <a:effectLst/>
                <a:latin typeface="Times New Roman" panose="02020603050405020304" pitchFamily="18" charset="0"/>
                <a:cs typeface="Times New Roman" panose="02020603050405020304" pitchFamily="18" charset="0"/>
              </a:rPr>
              <a:t>về dự toán ngân sách nhà nước năm 2024</a:t>
            </a:r>
            <a:r>
              <a:rPr lang="vi-VN" sz="3200" dirty="0">
                <a:latin typeface="Times New Roman" panose="02020603050405020304" pitchFamily="18" charset="0"/>
                <a:cs typeface="Times New Roman" panose="02020603050405020304" pitchFamily="18" charset="0"/>
              </a:rPr>
              <a:t> </a:t>
            </a:r>
            <a:r>
              <a:rPr lang="vi-VN" sz="3200" i="0" dirty="0">
                <a:effectLst/>
                <a:latin typeface="Times New Roman" panose="02020603050405020304" pitchFamily="18" charset="0"/>
                <a:cs typeface="Times New Roman" panose="02020603050405020304" pitchFamily="18" charset="0"/>
              </a:rPr>
              <a:t>đề cập nội dung cải cách tiền lương</a:t>
            </a:r>
            <a:r>
              <a:rPr lang="vi-VN" sz="3200" dirty="0">
                <a:latin typeface="Times New Roman" panose="02020603050405020304" pitchFamily="18" charset="0"/>
                <a:cs typeface="Times New Roman" panose="02020603050405020304" pitchFamily="18" charset="0"/>
              </a:rPr>
              <a:t>:</a:t>
            </a:r>
          </a:p>
          <a:p>
            <a:pPr marL="457200" indent="-457200" algn="l">
              <a:buFont typeface="Wingdings" panose="05000000000000000000" pitchFamily="2" charset="2"/>
              <a:buChar char="Ø"/>
            </a:pPr>
            <a:r>
              <a:rPr lang="vi-VN" sz="3200" dirty="0">
                <a:solidFill>
                  <a:schemeClr val="accent5"/>
                </a:solidFill>
                <a:latin typeface="Times New Roman" panose="02020603050405020304" pitchFamily="18" charset="0"/>
                <a:cs typeface="Times New Roman" panose="02020603050405020304" pitchFamily="18" charset="0"/>
              </a:rPr>
              <a:t>V</a:t>
            </a:r>
            <a:r>
              <a:rPr lang="vi-VN" sz="3200" i="0" dirty="0">
                <a:solidFill>
                  <a:schemeClr val="accent5"/>
                </a:solidFill>
                <a:effectLst/>
                <a:latin typeface="Times New Roman" panose="02020603050405020304" pitchFamily="18" charset="0"/>
                <a:cs typeface="Times New Roman" panose="02020603050405020304" pitchFamily="18" charset="0"/>
              </a:rPr>
              <a:t>ề cải cách tiền lương công chức từ ngày 01/7/2024</a:t>
            </a:r>
          </a:p>
          <a:p>
            <a:pPr marL="457200" indent="-457200">
              <a:buFont typeface="Wingdings" panose="05000000000000000000" pitchFamily="2" charset="2"/>
              <a:buChar char="Ø"/>
            </a:pPr>
            <a:r>
              <a:rPr lang="vi-VN" sz="3200" dirty="0">
                <a:solidFill>
                  <a:schemeClr val="accent5"/>
                </a:solidFill>
                <a:latin typeface="Times New Roman" panose="02020603050405020304" pitchFamily="18" charset="0"/>
                <a:cs typeface="Times New Roman" panose="02020603050405020304" pitchFamily="18" charset="0"/>
              </a:rPr>
              <a:t>Về </a:t>
            </a:r>
            <a:r>
              <a:rPr lang="vi-VN" sz="3200" i="0" dirty="0">
                <a:solidFill>
                  <a:schemeClr val="accent5"/>
                </a:solidFill>
                <a:effectLst/>
                <a:latin typeface="Times New Roman" panose="02020603050405020304" pitchFamily="18" charset="0"/>
                <a:cs typeface="Times New Roman" panose="02020603050405020304" pitchFamily="18" charset="0"/>
              </a:rPr>
              <a:t>chính sách tiền lương sẽ điều chỉnh lương hưu, trợ cấp BHXH, trợ cấp hằng tháng, trợ cấp ưu đãi người có công; thay đổi mức đóng BHYT.</a:t>
            </a:r>
          </a:p>
          <a:p>
            <a:pPr algn="l"/>
            <a:endParaRPr lang="vi-VN" b="0" i="0" dirty="0">
              <a:solidFill>
                <a:srgbClr val="333333"/>
              </a:solidFill>
              <a:effectLst/>
              <a:highlight>
                <a:srgbClr val="FFFFFF"/>
              </a:highlight>
              <a:latin typeface="small arial"/>
            </a:endParaRPr>
          </a:p>
        </p:txBody>
      </p:sp>
    </p:spTree>
    <p:extLst>
      <p:ext uri="{BB962C8B-B14F-4D97-AF65-F5344CB8AC3E}">
        <p14:creationId xmlns:p14="http://schemas.microsoft.com/office/powerpoint/2010/main" val="2341408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92FC62D3-7312-E6DF-55C1-15543FB2ADB4}"/>
              </a:ext>
            </a:extLst>
          </p:cNvPr>
          <p:cNvSpPr txBox="1"/>
          <p:nvPr/>
        </p:nvSpPr>
        <p:spPr>
          <a:xfrm>
            <a:off x="643647" y="152368"/>
            <a:ext cx="10904706" cy="1287853"/>
          </a:xfrm>
          <a:prstGeom prst="rect">
            <a:avLst/>
          </a:prstGeom>
          <a:noFill/>
        </p:spPr>
        <p:txBody>
          <a:bodyPr wrap="square">
            <a:spAutoFit/>
          </a:bodyPr>
          <a:lstStyle/>
          <a:p>
            <a:pPr algn="just" rtl="0" fontAlgn="base">
              <a:lnSpc>
                <a:spcPct val="150000"/>
              </a:lnSpc>
              <a:spcBef>
                <a:spcPts val="600"/>
              </a:spcBef>
              <a:spcAft>
                <a:spcPts val="600"/>
              </a:spcAft>
            </a:pPr>
            <a:r>
              <a:rPr lang="vi-VN" sz="2400" b="0" i="0" dirty="0">
                <a:solidFill>
                  <a:srgbClr val="000000"/>
                </a:solidFill>
                <a:effectLst/>
                <a:latin typeface="Times New Roman" panose="02020603050405020304" pitchFamily="18" charset="0"/>
                <a:cs typeface="Times New Roman" panose="02020603050405020304" pitchFamily="18" charset="0"/>
              </a:rPr>
              <a:t>Khoản 5 Điều 56 Luật BHXH năm 2014 quy định :</a:t>
            </a:r>
          </a:p>
          <a:p>
            <a:pPr algn="just" rtl="0" fontAlgn="base">
              <a:lnSpc>
                <a:spcPct val="150000"/>
              </a:lnSpc>
              <a:spcBef>
                <a:spcPts val="600"/>
              </a:spcBef>
              <a:spcAft>
                <a:spcPts val="600"/>
              </a:spcAft>
            </a:pPr>
            <a:endParaRPr lang="vi-VN" sz="2400" b="0" i="0" dirty="0">
              <a:solidFill>
                <a:srgbClr val="000000"/>
              </a:solidFill>
              <a:effectLst/>
              <a:latin typeface="Times New Roman" panose="02020603050405020304" pitchFamily="18" charset="0"/>
              <a:cs typeface="Times New Roman" panose="02020603050405020304" pitchFamily="18" charset="0"/>
            </a:endParaRPr>
          </a:p>
        </p:txBody>
      </p:sp>
      <p:sp>
        <p:nvSpPr>
          <p:cNvPr id="6" name="Hình chữ nhật: Góc Tròn 5">
            <a:extLst>
              <a:ext uri="{FF2B5EF4-FFF2-40B4-BE49-F238E27FC236}">
                <a16:creationId xmlns:a16="http://schemas.microsoft.com/office/drawing/2014/main" id="{0223B16C-189F-75DB-D5FD-B9666F7C5DF4}"/>
              </a:ext>
            </a:extLst>
          </p:cNvPr>
          <p:cNvSpPr/>
          <p:nvPr/>
        </p:nvSpPr>
        <p:spPr>
          <a:xfrm>
            <a:off x="924128" y="807397"/>
            <a:ext cx="9465012" cy="67120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vi-VN" sz="2400" b="0" i="0" dirty="0">
              <a:solidFill>
                <a:srgbClr val="000000"/>
              </a:solidFill>
              <a:effectLst/>
              <a:latin typeface="Times New Roman" panose="02020603050405020304" pitchFamily="18" charset="0"/>
              <a:cs typeface="Times New Roman" panose="02020603050405020304" pitchFamily="18" charset="0"/>
            </a:endParaRPr>
          </a:p>
          <a:p>
            <a:pPr algn="ctr"/>
            <a:r>
              <a:rPr lang="vi-VN" sz="2400" b="0" i="0" dirty="0">
                <a:solidFill>
                  <a:srgbClr val="000000"/>
                </a:solidFill>
                <a:effectLst/>
                <a:latin typeface="Times New Roman" panose="02020603050405020304" pitchFamily="18" charset="0"/>
                <a:cs typeface="Times New Roman" panose="02020603050405020304" pitchFamily="18" charset="0"/>
              </a:rPr>
              <a:t>mức hưởng lương hưu thấp nhất = mức lương cơ sở (1,8 triệu đồng/tháng )</a:t>
            </a:r>
            <a:endParaRPr lang="vi-VN" sz="2400" b="0" i="0" dirty="0">
              <a:solidFill>
                <a:srgbClr val="333333"/>
              </a:solidFill>
              <a:effectLst/>
              <a:latin typeface="Times New Roman" panose="02020603050405020304" pitchFamily="18" charset="0"/>
              <a:cs typeface="Times New Roman" panose="02020603050405020304" pitchFamily="18" charset="0"/>
            </a:endParaRPr>
          </a:p>
          <a:p>
            <a:pPr algn="ctr"/>
            <a:endParaRPr lang="vi-VN" dirty="0"/>
          </a:p>
        </p:txBody>
      </p:sp>
      <p:sp>
        <p:nvSpPr>
          <p:cNvPr id="8" name="Hộp Văn bản 7">
            <a:extLst>
              <a:ext uri="{FF2B5EF4-FFF2-40B4-BE49-F238E27FC236}">
                <a16:creationId xmlns:a16="http://schemas.microsoft.com/office/drawing/2014/main" id="{FD6AA2FC-2F29-CDFB-4850-9F32B4944A88}"/>
              </a:ext>
            </a:extLst>
          </p:cNvPr>
          <p:cNvSpPr txBox="1"/>
          <p:nvPr/>
        </p:nvSpPr>
        <p:spPr>
          <a:xfrm>
            <a:off x="643647" y="1590010"/>
            <a:ext cx="10904706" cy="579967"/>
          </a:xfrm>
          <a:prstGeom prst="rect">
            <a:avLst/>
          </a:prstGeom>
          <a:noFill/>
        </p:spPr>
        <p:txBody>
          <a:bodyPr wrap="square">
            <a:spAutoFit/>
          </a:bodyPr>
          <a:lstStyle/>
          <a:p>
            <a:pPr>
              <a:lnSpc>
                <a:spcPct val="150000"/>
              </a:lnSpc>
            </a:pPr>
            <a:r>
              <a:rPr lang="vi-VN" sz="2400" b="0" i="0" dirty="0">
                <a:solidFill>
                  <a:srgbClr val="000000"/>
                </a:solidFill>
                <a:effectLst/>
                <a:highlight>
                  <a:srgbClr val="FFFFFF"/>
                </a:highlight>
                <a:latin typeface="Times New Roman" panose="02020603050405020304" pitchFamily="18" charset="0"/>
                <a:cs typeface="Times New Roman" panose="02020603050405020304" pitchFamily="18" charset="0"/>
              </a:rPr>
              <a:t>	</a:t>
            </a:r>
            <a:endParaRPr lang="vi-VN" sz="2400" dirty="0">
              <a:latin typeface="Times New Roman" panose="02020603050405020304" pitchFamily="18" charset="0"/>
              <a:cs typeface="Times New Roman" panose="02020603050405020304" pitchFamily="18" charset="0"/>
            </a:endParaRPr>
          </a:p>
        </p:txBody>
      </p:sp>
      <p:sp>
        <p:nvSpPr>
          <p:cNvPr id="10" name="Hộp Văn bản 9">
            <a:extLst>
              <a:ext uri="{FF2B5EF4-FFF2-40B4-BE49-F238E27FC236}">
                <a16:creationId xmlns:a16="http://schemas.microsoft.com/office/drawing/2014/main" id="{7F9FE30D-4783-534F-5945-5E9670B7DF2F}"/>
              </a:ext>
            </a:extLst>
          </p:cNvPr>
          <p:cNvSpPr txBox="1"/>
          <p:nvPr/>
        </p:nvSpPr>
        <p:spPr>
          <a:xfrm>
            <a:off x="303179" y="1721548"/>
            <a:ext cx="10990634" cy="3903954"/>
          </a:xfrm>
          <a:prstGeom prst="rect">
            <a:avLst/>
          </a:prstGeom>
          <a:noFill/>
        </p:spPr>
        <p:txBody>
          <a:bodyPr wrap="square">
            <a:spAutoFit/>
          </a:bodyPr>
          <a:lstStyle/>
          <a:p>
            <a:pPr algn="just" fontAlgn="base"/>
            <a:r>
              <a:rPr lang="vi-VN" sz="2400" b="0" i="0" dirty="0">
                <a:solidFill>
                  <a:srgbClr val="000000"/>
                </a:solidFill>
                <a:effectLst/>
                <a:latin typeface="Times New Roman" panose="02020603050405020304" pitchFamily="18" charset="0"/>
                <a:cs typeface="Times New Roman" panose="02020603050405020304" pitchFamily="18" charset="0"/>
              </a:rPr>
              <a:t>	</a:t>
            </a:r>
            <a:r>
              <a:rPr lang="vi-VN" sz="2400" b="1" i="0" dirty="0">
                <a:solidFill>
                  <a:srgbClr val="FF0000"/>
                </a:solidFill>
                <a:effectLst/>
                <a:latin typeface="Times New Roman" panose="02020603050405020304" pitchFamily="18" charset="0"/>
                <a:cs typeface="Times New Roman" panose="02020603050405020304" pitchFamily="18" charset="0"/>
              </a:rPr>
              <a:t>1/7/2024</a:t>
            </a:r>
            <a:r>
              <a:rPr lang="vi-VN" sz="2400" b="0" i="0" dirty="0">
                <a:solidFill>
                  <a:srgbClr val="333333"/>
                </a:solidFill>
                <a:effectLst/>
                <a:latin typeface="Times New Roman" panose="02020603050405020304" pitchFamily="18" charset="0"/>
                <a:cs typeface="Times New Roman" panose="02020603050405020304" pitchFamily="18" charset="0"/>
              </a:rPr>
              <a:t>, việc bãi bỏ lương cơ sở đã mở đường cho một cơ chế mới trong việc xác định mức hưởng lương hưu. Chính phủ sẽ ban hành văn bản quy định cụ thể hoặc hướng dẫn cách xác định mức hưởng lương hưu tối thiểu, đánh dấu một bước ngoặt trong quản lý chính sách an sinh xã hội.</a:t>
            </a:r>
          </a:p>
          <a:p>
            <a:pPr algn="just" fontAlgn="base"/>
            <a:r>
              <a:rPr lang="vi-VN" sz="2400" b="0" i="0" dirty="0">
                <a:solidFill>
                  <a:srgbClr val="333333"/>
                </a:solidFill>
                <a:effectLst/>
                <a:latin typeface="Times New Roman" panose="02020603050405020304" pitchFamily="18" charset="0"/>
                <a:cs typeface="Times New Roman" panose="02020603050405020304" pitchFamily="18" charset="0"/>
              </a:rPr>
              <a:t>	Đồng thời, các khoản trợ cấp BHXH như trợ cấp dưỡng sức sau sinh, trợ cấp khi sinh con, trợ cấp tuất hàng tháng, sẽ được điều chỉnh </a:t>
            </a:r>
            <a:r>
              <a:rPr lang="vi-VN" sz="2400" b="0" i="0" u="sng" dirty="0">
                <a:solidFill>
                  <a:srgbClr val="FF0000"/>
                </a:solidFill>
                <a:effectLst/>
                <a:latin typeface="Times New Roman" panose="02020603050405020304" pitchFamily="18" charset="0"/>
                <a:cs typeface="Times New Roman" panose="02020603050405020304" pitchFamily="18" charset="0"/>
              </a:rPr>
              <a:t>tăng</a:t>
            </a:r>
            <a:r>
              <a:rPr lang="vi-VN" sz="2400" b="0" i="0" dirty="0">
                <a:solidFill>
                  <a:srgbClr val="333333"/>
                </a:solidFill>
                <a:effectLst/>
                <a:latin typeface="Times New Roman" panose="02020603050405020304" pitchFamily="18" charset="0"/>
                <a:cs typeface="Times New Roman" panose="02020603050405020304" pitchFamily="18" charset="0"/>
              </a:rPr>
              <a:t> từ ngày 1/7/2024. Chính phủ đang đề xuất các khoản trợ cấp này gắn với mức lương cao nhất hiện nay và quy định bằng số tiền cụ thể, nhằm đảm bảo quyền lợi cho người lao động trong bối cảnh cải cách tiền lương.</a:t>
            </a:r>
          </a:p>
          <a:p>
            <a:pPr>
              <a:lnSpc>
                <a:spcPct val="150000"/>
              </a:lnSpc>
            </a:pPr>
            <a:endParaRPr lang="vi-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6758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9F729937-1DE2-9EB1-564E-9FF596508E77}"/>
              </a:ext>
            </a:extLst>
          </p:cNvPr>
          <p:cNvSpPr txBox="1"/>
          <p:nvPr/>
        </p:nvSpPr>
        <p:spPr>
          <a:xfrm>
            <a:off x="437744" y="935691"/>
            <a:ext cx="11157625" cy="4154984"/>
          </a:xfrm>
          <a:prstGeom prst="rect">
            <a:avLst/>
          </a:prstGeom>
          <a:noFill/>
        </p:spPr>
        <p:txBody>
          <a:bodyPr wrap="square">
            <a:spAutoFit/>
          </a:bodyPr>
          <a:lstStyle/>
          <a:p>
            <a:pPr algn="just" fontAlgn="base"/>
            <a:r>
              <a:rPr lang="vi-VN" sz="2400" b="0" i="0" dirty="0">
                <a:solidFill>
                  <a:srgbClr val="333333"/>
                </a:solidFill>
                <a:effectLst/>
                <a:latin typeface="Times New Roman" panose="02020603050405020304" pitchFamily="18" charset="0"/>
                <a:cs typeface="Times New Roman" panose="02020603050405020304" pitchFamily="18" charset="0"/>
              </a:rPr>
              <a:t>	Hệ số trượt giá BHXH cũng được điều chỉnh, ảnh hưởng đến các chế độ như BHXH một lần, lương hưu hằng tháng và trợ cấp tuất một lần. Sự thay đổi này không chỉ nâng cao quyền lợi cho người lao động mà còn phản ánh sự linh hoạt của chính sách đối với biến động kinh tế.</a:t>
            </a:r>
          </a:p>
          <a:p>
            <a:pPr algn="just" fontAlgn="base"/>
            <a:r>
              <a:rPr lang="vi-VN" sz="2400" b="0" i="0" dirty="0">
                <a:solidFill>
                  <a:srgbClr val="333333"/>
                </a:solidFill>
                <a:effectLst/>
                <a:latin typeface="Times New Roman" panose="02020603050405020304" pitchFamily="18" charset="0"/>
                <a:cs typeface="Times New Roman" panose="02020603050405020304" pitchFamily="18" charset="0"/>
              </a:rPr>
              <a:t>	Mức đóng Bảo hiểm y tế (BHYT) cho hộ gia đình và học sinh, sinh viên cũng sẽ phải được xem xét lại từ ngày 1/7/2024, phản ánh sự linh hoạt và thích ứng của chính sách với thực tế kinh tế - xã hội.</a:t>
            </a:r>
          </a:p>
          <a:p>
            <a:pPr algn="just" fontAlgn="base"/>
            <a:r>
              <a:rPr lang="vi-VN" sz="2400" b="0" i="0" dirty="0">
                <a:solidFill>
                  <a:srgbClr val="333333"/>
                </a:solidFill>
                <a:effectLst/>
                <a:latin typeface="Times New Roman" panose="02020603050405020304" pitchFamily="18" charset="0"/>
                <a:cs typeface="Times New Roman" panose="02020603050405020304" pitchFamily="18" charset="0"/>
              </a:rPr>
              <a:t>	Việc bãi bỏ mức lương cơ sở làm tham chiếu cho chi phí khám chữa bệnh cũng mở ra một hướng đi mới trong chính sách an sinh xã hội. Điều này không chỉ ảnh hưởng đến cách thức người dân tiếp cận dịch vụ y tế mà còn phản ánh sự thay đổi trong chính sách này, dự kiến sẽ mang lại những lợi ích cho người dân trong thời gian tới.</a:t>
            </a:r>
          </a:p>
        </p:txBody>
      </p:sp>
    </p:spTree>
    <p:extLst>
      <p:ext uri="{BB962C8B-B14F-4D97-AF65-F5344CB8AC3E}">
        <p14:creationId xmlns:p14="http://schemas.microsoft.com/office/powerpoint/2010/main" val="254847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8">
            <a:extLst>
              <a:ext uri="{FF2B5EF4-FFF2-40B4-BE49-F238E27FC236}">
                <a16:creationId xmlns:a16="http://schemas.microsoft.com/office/drawing/2014/main" id="{8C37C960-91F5-4F61-B2CD-8A0379207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FB5D9AD2-DB0A-27E7-98AC-0B8F420165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9257" y="351691"/>
            <a:ext cx="6315494" cy="5737824"/>
          </a:xfrm>
          <a:prstGeom prst="rect">
            <a:avLst/>
          </a:prstGeom>
          <a:noFill/>
          <a:extLst>
            <a:ext uri="{909E8E84-426E-40DD-AFC4-6F175D3DCCD1}">
              <a14:hiddenFill xmlns:a14="http://schemas.microsoft.com/office/drawing/2010/main">
                <a:solidFill>
                  <a:srgbClr val="FFFFFF"/>
                </a:solidFill>
              </a14:hiddenFill>
            </a:ext>
          </a:extLst>
        </p:spPr>
      </p:pic>
      <p:sp>
        <p:nvSpPr>
          <p:cNvPr id="5" name="Hình chữ nhật 4">
            <a:extLst>
              <a:ext uri="{FF2B5EF4-FFF2-40B4-BE49-F238E27FC236}">
                <a16:creationId xmlns:a16="http://schemas.microsoft.com/office/drawing/2014/main" id="{C73762DC-C67B-4E3B-FCAD-9EE84CCE0C80}"/>
              </a:ext>
            </a:extLst>
          </p:cNvPr>
          <p:cNvSpPr/>
          <p:nvPr/>
        </p:nvSpPr>
        <p:spPr>
          <a:xfrm>
            <a:off x="622570" y="379379"/>
            <a:ext cx="4533090" cy="573782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dirty="0">
                <a:latin typeface="Times New Roman" panose="02020603050405020304" pitchFamily="18" charset="0"/>
                <a:cs typeface="Times New Roman" panose="02020603050405020304" pitchFamily="18" charset="0"/>
              </a:rPr>
              <a:t>Mức lương thấp nhất của công chức, viên chức sẽ tăng khá cao so với mức lương </a:t>
            </a:r>
            <a:r>
              <a:rPr lang="vi-VN" sz="2400" b="1" dirty="0">
                <a:solidFill>
                  <a:srgbClr val="FF0000"/>
                </a:solidFill>
                <a:latin typeface="Times New Roman" panose="02020603050405020304" pitchFamily="18" charset="0"/>
                <a:cs typeface="Times New Roman" panose="02020603050405020304" pitchFamily="18" charset="0"/>
              </a:rPr>
              <a:t>khởi điểm 3,5 triệu </a:t>
            </a:r>
            <a:r>
              <a:rPr lang="vi-VN" sz="2400" dirty="0">
                <a:latin typeface="Times New Roman" panose="02020603050405020304" pitchFamily="18" charset="0"/>
                <a:cs typeface="Times New Roman" panose="02020603050405020304" pitchFamily="18" charset="0"/>
              </a:rPr>
              <a:t>đồng của công chức, viên chức có trình độ trung cấp, </a:t>
            </a:r>
            <a:r>
              <a:rPr lang="vi-VN" sz="2400" b="1" u="sng" dirty="0">
                <a:solidFill>
                  <a:srgbClr val="FF0000"/>
                </a:solidFill>
                <a:latin typeface="Times New Roman" panose="02020603050405020304" pitchFamily="18" charset="0"/>
                <a:cs typeface="Times New Roman" panose="02020603050405020304" pitchFamily="18" charset="0"/>
              </a:rPr>
              <a:t>hệ số lương 1,86 hiện nay.</a:t>
            </a:r>
          </a:p>
          <a:p>
            <a:pPr algn="ctr"/>
            <a:endParaRPr lang="vi-VN" sz="2400" dirty="0">
              <a:latin typeface="Times New Roman" panose="02020603050405020304" pitchFamily="18" charset="0"/>
              <a:cs typeface="Times New Roman" panose="02020603050405020304" pitchFamily="18" charset="0"/>
            </a:endParaRPr>
          </a:p>
          <a:p>
            <a:pPr algn="ctr"/>
            <a:r>
              <a:rPr lang="vi-VN" sz="2400" dirty="0">
                <a:latin typeface="Times New Roman" panose="02020603050405020304" pitchFamily="18" charset="0"/>
                <a:cs typeface="Times New Roman" panose="02020603050405020304" pitchFamily="18" charset="0"/>
              </a:rPr>
              <a:t>Mức lương trung bình của công chức, viên chức cũng có mức </a:t>
            </a:r>
            <a:r>
              <a:rPr lang="vi-VN" sz="2400" b="1" u="sng" dirty="0">
                <a:solidFill>
                  <a:srgbClr val="FF0000"/>
                </a:solidFill>
                <a:latin typeface="Times New Roman" panose="02020603050405020304" pitchFamily="18" charset="0"/>
                <a:cs typeface="Times New Roman" panose="02020603050405020304" pitchFamily="18" charset="0"/>
              </a:rPr>
              <a:t>khởi điểm tăng từ hệ số 2,34 lên 2,68. </a:t>
            </a:r>
            <a:r>
              <a:rPr lang="vi-VN" sz="2400" dirty="0">
                <a:latin typeface="Times New Roman" panose="02020603050405020304" pitchFamily="18" charset="0"/>
                <a:cs typeface="Times New Roman" panose="02020603050405020304" pitchFamily="18" charset="0"/>
              </a:rPr>
              <a:t>Hiện nay công chức, viên chức có trình độ đại học có mức lương khởi điểm hơn </a:t>
            </a:r>
            <a:r>
              <a:rPr lang="vi-VN" sz="2400" b="1" dirty="0">
                <a:solidFill>
                  <a:srgbClr val="FF0000"/>
                </a:solidFill>
                <a:latin typeface="Times New Roman" panose="02020603050405020304" pitchFamily="18" charset="0"/>
                <a:cs typeface="Times New Roman" panose="02020603050405020304" pitchFamily="18" charset="0"/>
              </a:rPr>
              <a:t>4,2 triệu đồng/tháng</a:t>
            </a:r>
            <a:r>
              <a:rPr lang="vi-VN"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33633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3EF28417-FA45-9141-A3C8-D8C28B59A224}"/>
              </a:ext>
            </a:extLst>
          </p:cNvPr>
          <p:cNvSpPr txBox="1"/>
          <p:nvPr/>
        </p:nvSpPr>
        <p:spPr>
          <a:xfrm>
            <a:off x="374708" y="612397"/>
            <a:ext cx="11442584" cy="523220"/>
          </a:xfrm>
          <a:prstGeom prst="rect">
            <a:avLst/>
          </a:prstGeom>
          <a:noFill/>
        </p:spPr>
        <p:txBody>
          <a:bodyPr wrap="square" rtlCol="0">
            <a:spAutoFit/>
          </a:bodyPr>
          <a:lstStyle/>
          <a:p>
            <a:r>
              <a:rPr lang="vi-VN"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Từ ngày 01/01/2024-30/06/2024, cách tính tiền lương ( chưa phụ cấp):</a:t>
            </a:r>
          </a:p>
        </p:txBody>
      </p:sp>
      <p:grpSp>
        <p:nvGrpSpPr>
          <p:cNvPr id="11" name="Nhóm 10">
            <a:extLst>
              <a:ext uri="{FF2B5EF4-FFF2-40B4-BE49-F238E27FC236}">
                <a16:creationId xmlns:a16="http://schemas.microsoft.com/office/drawing/2014/main" id="{3BA76EE3-687F-B77D-1242-70D4A5159039}"/>
              </a:ext>
            </a:extLst>
          </p:cNvPr>
          <p:cNvGrpSpPr/>
          <p:nvPr/>
        </p:nvGrpSpPr>
        <p:grpSpPr>
          <a:xfrm>
            <a:off x="780176" y="1334066"/>
            <a:ext cx="9529894" cy="939350"/>
            <a:chOff x="914400" y="553890"/>
            <a:chExt cx="9529894" cy="939350"/>
          </a:xfrm>
        </p:grpSpPr>
        <p:sp>
          <p:nvSpPr>
            <p:cNvPr id="6" name="Hình Bầu dục 5">
              <a:extLst>
                <a:ext uri="{FF2B5EF4-FFF2-40B4-BE49-F238E27FC236}">
                  <a16:creationId xmlns:a16="http://schemas.microsoft.com/office/drawing/2014/main" id="{21BB469D-A657-2CC6-5B90-6B3639948E34}"/>
                </a:ext>
              </a:extLst>
            </p:cNvPr>
            <p:cNvSpPr/>
            <p:nvPr/>
          </p:nvSpPr>
          <p:spPr>
            <a:xfrm>
              <a:off x="914400" y="553890"/>
              <a:ext cx="2466363" cy="85546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t>MỨC LƯƠNG</a:t>
              </a:r>
            </a:p>
          </p:txBody>
        </p:sp>
        <p:sp>
          <p:nvSpPr>
            <p:cNvPr id="7" name="Dấu bằng 6">
              <a:extLst>
                <a:ext uri="{FF2B5EF4-FFF2-40B4-BE49-F238E27FC236}">
                  <a16:creationId xmlns:a16="http://schemas.microsoft.com/office/drawing/2014/main" id="{125F6732-D90E-D7F0-DD24-136EFA2E5D72}"/>
                </a:ext>
              </a:extLst>
            </p:cNvPr>
            <p:cNvSpPr/>
            <p:nvPr/>
          </p:nvSpPr>
          <p:spPr>
            <a:xfrm>
              <a:off x="3489820" y="788349"/>
              <a:ext cx="1057013" cy="369332"/>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8" name="Hình chữ nhật 7">
              <a:extLst>
                <a:ext uri="{FF2B5EF4-FFF2-40B4-BE49-F238E27FC236}">
                  <a16:creationId xmlns:a16="http://schemas.microsoft.com/office/drawing/2014/main" id="{1E4425B2-82BE-E302-7D13-47F0693D17A7}"/>
                </a:ext>
              </a:extLst>
            </p:cNvPr>
            <p:cNvSpPr/>
            <p:nvPr/>
          </p:nvSpPr>
          <p:spPr>
            <a:xfrm>
              <a:off x="4790114" y="637780"/>
              <a:ext cx="1912690" cy="8554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t>LƯƠNG CƠ SỞ</a:t>
              </a:r>
            </a:p>
          </p:txBody>
        </p:sp>
        <p:sp>
          <p:nvSpPr>
            <p:cNvPr id="9" name="Dấu Nhân 8">
              <a:extLst>
                <a:ext uri="{FF2B5EF4-FFF2-40B4-BE49-F238E27FC236}">
                  <a16:creationId xmlns:a16="http://schemas.microsoft.com/office/drawing/2014/main" id="{7932A51C-C5EC-D0CF-4A2D-5548CE1FC05B}"/>
                </a:ext>
              </a:extLst>
            </p:cNvPr>
            <p:cNvSpPr/>
            <p:nvPr/>
          </p:nvSpPr>
          <p:spPr>
            <a:xfrm>
              <a:off x="7122253" y="595835"/>
              <a:ext cx="1057013" cy="855460"/>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Hình chữ nhật 9">
              <a:extLst>
                <a:ext uri="{FF2B5EF4-FFF2-40B4-BE49-F238E27FC236}">
                  <a16:creationId xmlns:a16="http://schemas.microsoft.com/office/drawing/2014/main" id="{ECC65563-BB74-62F2-AC72-BE6562796755}"/>
                </a:ext>
              </a:extLst>
            </p:cNvPr>
            <p:cNvSpPr/>
            <p:nvPr/>
          </p:nvSpPr>
          <p:spPr>
            <a:xfrm>
              <a:off x="8531604" y="637780"/>
              <a:ext cx="1912690" cy="8554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t>HỆ SỐ LƯƠNG</a:t>
              </a:r>
            </a:p>
          </p:txBody>
        </p:sp>
      </p:grpSp>
      <p:sp>
        <p:nvSpPr>
          <p:cNvPr id="12" name="Hộp Văn bản 11">
            <a:extLst>
              <a:ext uri="{FF2B5EF4-FFF2-40B4-BE49-F238E27FC236}">
                <a16:creationId xmlns:a16="http://schemas.microsoft.com/office/drawing/2014/main" id="{37DD32F1-9FEE-3DC6-22F4-029C45EF31D2}"/>
              </a:ext>
            </a:extLst>
          </p:cNvPr>
          <p:cNvSpPr txBox="1"/>
          <p:nvPr/>
        </p:nvSpPr>
        <p:spPr>
          <a:xfrm>
            <a:off x="485163" y="3071769"/>
            <a:ext cx="11442584" cy="523220"/>
          </a:xfrm>
          <a:prstGeom prst="rect">
            <a:avLst/>
          </a:prstGeom>
          <a:noFill/>
        </p:spPr>
        <p:txBody>
          <a:bodyPr wrap="square" rtlCol="0">
            <a:spAutoFit/>
          </a:bodyPr>
          <a:lstStyle/>
          <a:p>
            <a:r>
              <a:rPr lang="vi-VN" sz="2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imes New Roman" panose="02020603050405020304" pitchFamily="18" charset="0"/>
                <a:cs typeface="Times New Roman" panose="02020603050405020304" pitchFamily="18" charset="0"/>
              </a:rPr>
              <a:t>Từ ngày 01/07/2024</a:t>
            </a:r>
          </a:p>
        </p:txBody>
      </p:sp>
      <p:sp>
        <p:nvSpPr>
          <p:cNvPr id="13" name="Hình Bầu dục 12">
            <a:extLst>
              <a:ext uri="{FF2B5EF4-FFF2-40B4-BE49-F238E27FC236}">
                <a16:creationId xmlns:a16="http://schemas.microsoft.com/office/drawing/2014/main" id="{80F760FD-813C-5573-9948-7B8F7956F729}"/>
              </a:ext>
            </a:extLst>
          </p:cNvPr>
          <p:cNvSpPr/>
          <p:nvPr/>
        </p:nvSpPr>
        <p:spPr>
          <a:xfrm>
            <a:off x="286624" y="4393342"/>
            <a:ext cx="2466363" cy="85546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t>MỨC LƯƠNG</a:t>
            </a:r>
          </a:p>
        </p:txBody>
      </p:sp>
      <p:sp>
        <p:nvSpPr>
          <p:cNvPr id="15" name="Dấu bằng 14">
            <a:extLst>
              <a:ext uri="{FF2B5EF4-FFF2-40B4-BE49-F238E27FC236}">
                <a16:creationId xmlns:a16="http://schemas.microsoft.com/office/drawing/2014/main" id="{7999983F-EFF6-7E89-E7A2-E040E52279A3}"/>
              </a:ext>
            </a:extLst>
          </p:cNvPr>
          <p:cNvSpPr/>
          <p:nvPr/>
        </p:nvSpPr>
        <p:spPr>
          <a:xfrm>
            <a:off x="2996268" y="4636406"/>
            <a:ext cx="1057013" cy="369332"/>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dirty="0">
              <a:solidFill>
                <a:schemeClr val="tx1"/>
              </a:solidFill>
            </a:endParaRPr>
          </a:p>
        </p:txBody>
      </p:sp>
      <p:sp>
        <p:nvSpPr>
          <p:cNvPr id="16" name="Hình chữ nhật 15">
            <a:extLst>
              <a:ext uri="{FF2B5EF4-FFF2-40B4-BE49-F238E27FC236}">
                <a16:creationId xmlns:a16="http://schemas.microsoft.com/office/drawing/2014/main" id="{B3C9C431-7433-9C0B-853F-29886F933815}"/>
              </a:ext>
            </a:extLst>
          </p:cNvPr>
          <p:cNvSpPr/>
          <p:nvPr/>
        </p:nvSpPr>
        <p:spPr>
          <a:xfrm>
            <a:off x="4412609" y="4343707"/>
            <a:ext cx="1912690" cy="8554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t>LƯƠNG CƠ SỞ</a:t>
            </a:r>
          </a:p>
        </p:txBody>
      </p:sp>
      <p:sp>
        <p:nvSpPr>
          <p:cNvPr id="17" name="Hình chữ nhật 16">
            <a:extLst>
              <a:ext uri="{FF2B5EF4-FFF2-40B4-BE49-F238E27FC236}">
                <a16:creationId xmlns:a16="http://schemas.microsoft.com/office/drawing/2014/main" id="{0AC1E8AD-D27C-9BF9-5956-B4DDBEB64C1F}"/>
              </a:ext>
            </a:extLst>
          </p:cNvPr>
          <p:cNvSpPr/>
          <p:nvPr/>
        </p:nvSpPr>
        <p:spPr>
          <a:xfrm>
            <a:off x="10107336" y="4355375"/>
            <a:ext cx="1820411" cy="8554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t>TIỀN THƯỞNG</a:t>
            </a:r>
          </a:p>
          <a:p>
            <a:pPr algn="ctr"/>
            <a:r>
              <a:rPr lang="vi-VN" dirty="0"/>
              <a:t>( Nếu có)</a:t>
            </a:r>
          </a:p>
        </p:txBody>
      </p:sp>
      <p:sp>
        <p:nvSpPr>
          <p:cNvPr id="18" name="Hình chữ nhật 17">
            <a:extLst>
              <a:ext uri="{FF2B5EF4-FFF2-40B4-BE49-F238E27FC236}">
                <a16:creationId xmlns:a16="http://schemas.microsoft.com/office/drawing/2014/main" id="{FB4D7925-CE65-C196-7CDC-2EDA09150CC2}"/>
              </a:ext>
            </a:extLst>
          </p:cNvPr>
          <p:cNvSpPr/>
          <p:nvPr/>
        </p:nvSpPr>
        <p:spPr>
          <a:xfrm>
            <a:off x="7283042" y="4343707"/>
            <a:ext cx="1912690" cy="8554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dirty="0"/>
              <a:t>PHỤ CẤP</a:t>
            </a:r>
          </a:p>
          <a:p>
            <a:pPr algn="ctr"/>
            <a:r>
              <a:rPr lang="vi-VN" dirty="0"/>
              <a:t>(Nếu có)</a:t>
            </a:r>
          </a:p>
        </p:txBody>
      </p:sp>
      <p:sp>
        <p:nvSpPr>
          <p:cNvPr id="19" name="Dấu Cộng 18">
            <a:extLst>
              <a:ext uri="{FF2B5EF4-FFF2-40B4-BE49-F238E27FC236}">
                <a16:creationId xmlns:a16="http://schemas.microsoft.com/office/drawing/2014/main" id="{BFA3D75F-B88D-E8BE-203D-A52DFA745952}"/>
              </a:ext>
            </a:extLst>
          </p:cNvPr>
          <p:cNvSpPr/>
          <p:nvPr/>
        </p:nvSpPr>
        <p:spPr>
          <a:xfrm>
            <a:off x="6568580" y="4477232"/>
            <a:ext cx="520117" cy="528506"/>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Dấu Cộng 19">
            <a:extLst>
              <a:ext uri="{FF2B5EF4-FFF2-40B4-BE49-F238E27FC236}">
                <a16:creationId xmlns:a16="http://schemas.microsoft.com/office/drawing/2014/main" id="{2EAB8729-9F85-70F9-17A8-F629A073AA8C}"/>
              </a:ext>
            </a:extLst>
          </p:cNvPr>
          <p:cNvSpPr/>
          <p:nvPr/>
        </p:nvSpPr>
        <p:spPr>
          <a:xfrm>
            <a:off x="9398466" y="4556819"/>
            <a:ext cx="520117" cy="528506"/>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392349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 cách tính tiền lương công chức, viên chức trong năm 2024 - Báo Lao Động">
            <a:hlinkClick r:id="" action="ppaction://media"/>
            <a:extLst>
              <a:ext uri="{FF2B5EF4-FFF2-40B4-BE49-F238E27FC236}">
                <a16:creationId xmlns:a16="http://schemas.microsoft.com/office/drawing/2014/main" id="{F7BA3A7B-435A-8BC8-9EEB-D3F95B27190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79508" y="461395"/>
            <a:ext cx="10520729" cy="5679346"/>
          </a:xfrm>
        </p:spPr>
      </p:pic>
    </p:spTree>
    <p:extLst>
      <p:ext uri="{BB962C8B-B14F-4D97-AF65-F5344CB8AC3E}">
        <p14:creationId xmlns:p14="http://schemas.microsoft.com/office/powerpoint/2010/main" val="176502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4">
            <a:extLst>
              <a:ext uri="{FF2B5EF4-FFF2-40B4-BE49-F238E27FC236}">
                <a16:creationId xmlns:a16="http://schemas.microsoft.com/office/drawing/2014/main" id="{FB869131-809F-4714-9B05-385CAF009A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ộp Văn bản 2">
            <a:extLst>
              <a:ext uri="{FF2B5EF4-FFF2-40B4-BE49-F238E27FC236}">
                <a16:creationId xmlns:a16="http://schemas.microsoft.com/office/drawing/2014/main" id="{6A1D393B-C38A-4D83-7ADB-13DE543E1571}"/>
              </a:ext>
            </a:extLst>
          </p:cNvPr>
          <p:cNvSpPr txBox="1"/>
          <p:nvPr/>
        </p:nvSpPr>
        <p:spPr>
          <a:xfrm>
            <a:off x="-1" y="-418486"/>
            <a:ext cx="11974749" cy="2888685"/>
          </a:xfrm>
          <a:prstGeom prst="rect">
            <a:avLst/>
          </a:prstGeom>
        </p:spPr>
        <p:txBody>
          <a:bodyPr vert="horz" lIns="91440" tIns="45720" rIns="91440" bIns="45720" rtlCol="0" anchor="b">
            <a:normAutofit/>
          </a:bodyPr>
          <a:lstStyle/>
          <a:p>
            <a:pPr algn="ctr">
              <a:lnSpc>
                <a:spcPct val="90000"/>
              </a:lnSpc>
              <a:spcBef>
                <a:spcPct val="0"/>
              </a:spcBef>
              <a:spcAft>
                <a:spcPts val="600"/>
              </a:spcAft>
              <a:tabLst>
                <a:tab pos="450215" algn="l"/>
              </a:tabLst>
            </a:pPr>
            <a:r>
              <a:rPr lang="en-US" sz="3400" b="1" kern="1200" dirty="0">
                <a:ln w="12700" cmpd="sng">
                  <a:solidFill>
                    <a:schemeClr val="accent4"/>
                  </a:solidFill>
                  <a:prstDash val="solid"/>
                </a:ln>
                <a:gradFill>
                  <a:gsLst>
                    <a:gs pos="100000">
                      <a:schemeClr val="tx2"/>
                    </a:gs>
                    <a:gs pos="0">
                      <a:schemeClr val="accent1"/>
                    </a:gs>
                  </a:gsLst>
                  <a:lin ang="0" scaled="1"/>
                </a:gradFill>
                <a:latin typeface="Times New Roman" panose="02020603050405020304" pitchFamily="18" charset="0"/>
                <a:cs typeface="Times New Roman" panose="02020603050405020304" pitchFamily="18" charset="0"/>
              </a:rPr>
              <a:t>Thông </a:t>
            </a:r>
            <a:r>
              <a:rPr lang="en-US" sz="3400" b="1" kern="1200" dirty="0" err="1">
                <a:ln w="12700" cmpd="sng">
                  <a:solidFill>
                    <a:schemeClr val="accent4"/>
                  </a:solidFill>
                  <a:prstDash val="solid"/>
                </a:ln>
                <a:gradFill>
                  <a:gsLst>
                    <a:gs pos="100000">
                      <a:schemeClr val="tx2"/>
                    </a:gs>
                    <a:gs pos="0">
                      <a:schemeClr val="accent1"/>
                    </a:gs>
                  </a:gsLst>
                  <a:lin ang="0" scaled="1"/>
                </a:gradFill>
                <a:latin typeface="Times New Roman" panose="02020603050405020304" pitchFamily="18" charset="0"/>
                <a:cs typeface="Times New Roman" panose="02020603050405020304" pitchFamily="18" charset="0"/>
              </a:rPr>
              <a:t>tư</a:t>
            </a:r>
            <a:r>
              <a:rPr lang="en-US" sz="3400" b="1" kern="1200" dirty="0">
                <a:ln w="12700" cmpd="sng">
                  <a:solidFill>
                    <a:schemeClr val="accent4"/>
                  </a:solidFill>
                  <a:prstDash val="solid"/>
                </a:ln>
                <a:gradFill>
                  <a:gsLst>
                    <a:gs pos="100000">
                      <a:schemeClr val="tx2"/>
                    </a:gs>
                    <a:gs pos="0">
                      <a:schemeClr val="accent1"/>
                    </a:gs>
                  </a:gsLst>
                  <a:lin ang="0" scaled="1"/>
                </a:gradFill>
                <a:latin typeface="Times New Roman" panose="02020603050405020304" pitchFamily="18" charset="0"/>
                <a:cs typeface="Times New Roman" panose="02020603050405020304" pitchFamily="18" charset="0"/>
              </a:rPr>
              <a:t> 41/2021/TT-BGDĐT </a:t>
            </a:r>
            <a:r>
              <a:rPr lang="en-US" sz="3400" b="1" kern="1200" dirty="0" err="1">
                <a:ln w="12700" cmpd="sng">
                  <a:solidFill>
                    <a:schemeClr val="accent4"/>
                  </a:solidFill>
                  <a:prstDash val="solid"/>
                </a:ln>
                <a:gradFill>
                  <a:gsLst>
                    <a:gs pos="100000">
                      <a:schemeClr val="tx2"/>
                    </a:gs>
                    <a:gs pos="0">
                      <a:schemeClr val="accent1"/>
                    </a:gs>
                  </a:gsLst>
                  <a:lin ang="0" scaled="1"/>
                </a:gradFill>
                <a:latin typeface="Times New Roman" panose="02020603050405020304" pitchFamily="18" charset="0"/>
                <a:cs typeface="Times New Roman" panose="02020603050405020304" pitchFamily="18" charset="0"/>
              </a:rPr>
              <a:t>của</a:t>
            </a:r>
            <a:r>
              <a:rPr lang="en-US" sz="3400" b="1" kern="1200" dirty="0">
                <a:ln w="12700" cmpd="sng">
                  <a:solidFill>
                    <a:schemeClr val="accent4"/>
                  </a:solidFill>
                  <a:prstDash val="solid"/>
                </a:ln>
                <a:gradFill>
                  <a:gsLst>
                    <a:gs pos="100000">
                      <a:schemeClr val="tx2"/>
                    </a:gs>
                    <a:gs pos="0">
                      <a:schemeClr val="accent1"/>
                    </a:gs>
                  </a:gsLst>
                  <a:lin ang="0" scaled="1"/>
                </a:gradFill>
                <a:latin typeface="Times New Roman" panose="02020603050405020304" pitchFamily="18" charset="0"/>
                <a:cs typeface="Times New Roman" panose="02020603050405020304" pitchFamily="18" charset="0"/>
              </a:rPr>
              <a:t> </a:t>
            </a:r>
            <a:r>
              <a:rPr lang="en-US" sz="3400" b="1" kern="1200" dirty="0" err="1">
                <a:ln w="12700" cmpd="sng">
                  <a:solidFill>
                    <a:schemeClr val="accent4"/>
                  </a:solidFill>
                  <a:prstDash val="solid"/>
                </a:ln>
                <a:gradFill>
                  <a:gsLst>
                    <a:gs pos="100000">
                      <a:schemeClr val="tx2"/>
                    </a:gs>
                    <a:gs pos="0">
                      <a:schemeClr val="accent1"/>
                    </a:gs>
                  </a:gsLst>
                  <a:lin ang="0" scaled="1"/>
                </a:gradFill>
                <a:latin typeface="Times New Roman" panose="02020603050405020304" pitchFamily="18" charset="0"/>
                <a:cs typeface="Times New Roman" panose="02020603050405020304" pitchFamily="18" charset="0"/>
              </a:rPr>
              <a:t>Bộ</a:t>
            </a:r>
            <a:r>
              <a:rPr lang="en-US" sz="3400" b="1" kern="1200" dirty="0">
                <a:ln w="12700" cmpd="sng">
                  <a:solidFill>
                    <a:schemeClr val="accent4"/>
                  </a:solidFill>
                  <a:prstDash val="solid"/>
                </a:ln>
                <a:gradFill>
                  <a:gsLst>
                    <a:gs pos="100000">
                      <a:schemeClr val="tx2"/>
                    </a:gs>
                    <a:gs pos="0">
                      <a:schemeClr val="accent1"/>
                    </a:gs>
                  </a:gsLst>
                  <a:lin ang="0" scaled="1"/>
                </a:gradFill>
                <a:latin typeface="Times New Roman" panose="02020603050405020304" pitchFamily="18" charset="0"/>
                <a:cs typeface="Times New Roman" panose="02020603050405020304" pitchFamily="18" charset="0"/>
              </a:rPr>
              <a:t> GD&amp;ĐT: </a:t>
            </a:r>
          </a:p>
          <a:p>
            <a:pPr algn="ctr">
              <a:lnSpc>
                <a:spcPct val="90000"/>
              </a:lnSpc>
              <a:spcBef>
                <a:spcPct val="0"/>
              </a:spcBef>
              <a:spcAft>
                <a:spcPts val="600"/>
              </a:spcAft>
              <a:tabLst>
                <a:tab pos="450215" algn="l"/>
              </a:tabLst>
            </a:pPr>
            <a:r>
              <a:rPr lang="en-US" sz="3400" b="1" kern="1200" dirty="0" err="1">
                <a:ln w="12700" cmpd="sng">
                  <a:solidFill>
                    <a:schemeClr val="accent4"/>
                  </a:solidFill>
                  <a:prstDash val="solid"/>
                </a:ln>
                <a:gradFill>
                  <a:gsLst>
                    <a:gs pos="100000">
                      <a:schemeClr val="tx2"/>
                    </a:gs>
                    <a:gs pos="0">
                      <a:schemeClr val="accent1"/>
                    </a:gs>
                  </a:gsLst>
                  <a:lin ang="0" scaled="1"/>
                </a:gradFill>
                <a:latin typeface="Times New Roman" panose="02020603050405020304" pitchFamily="18" charset="0"/>
                <a:cs typeface="Times New Roman" panose="02020603050405020304" pitchFamily="18" charset="0"/>
              </a:rPr>
              <a:t>Những</a:t>
            </a:r>
            <a:r>
              <a:rPr lang="en-US" sz="3400" b="1" kern="1200" dirty="0">
                <a:ln w="12700" cmpd="sng">
                  <a:solidFill>
                    <a:schemeClr val="accent4"/>
                  </a:solidFill>
                  <a:prstDash val="solid"/>
                </a:ln>
                <a:gradFill>
                  <a:gsLst>
                    <a:gs pos="100000">
                      <a:schemeClr val="tx2"/>
                    </a:gs>
                    <a:gs pos="0">
                      <a:schemeClr val="accent1"/>
                    </a:gs>
                  </a:gsLst>
                  <a:lin ang="0" scaled="1"/>
                </a:gradFill>
                <a:latin typeface="Times New Roman" panose="02020603050405020304" pitchFamily="18" charset="0"/>
                <a:cs typeface="Times New Roman" panose="02020603050405020304" pitchFamily="18" charset="0"/>
              </a:rPr>
              <a:t> </a:t>
            </a:r>
            <a:r>
              <a:rPr lang="en-US" sz="3400" b="1" kern="1200" dirty="0" err="1">
                <a:ln w="12700" cmpd="sng">
                  <a:solidFill>
                    <a:schemeClr val="accent4"/>
                  </a:solidFill>
                  <a:prstDash val="solid"/>
                </a:ln>
                <a:gradFill>
                  <a:gsLst>
                    <a:gs pos="100000">
                      <a:schemeClr val="tx2"/>
                    </a:gs>
                    <a:gs pos="0">
                      <a:schemeClr val="accent1"/>
                    </a:gs>
                  </a:gsLst>
                  <a:lin ang="0" scaled="1"/>
                </a:gradFill>
                <a:latin typeface="Times New Roman" panose="02020603050405020304" pitchFamily="18" charset="0"/>
                <a:cs typeface="Times New Roman" panose="02020603050405020304" pitchFamily="18" charset="0"/>
              </a:rPr>
              <a:t>quy</a:t>
            </a:r>
            <a:r>
              <a:rPr lang="en-US" sz="3400" b="1" kern="1200" dirty="0">
                <a:ln w="12700" cmpd="sng">
                  <a:solidFill>
                    <a:schemeClr val="accent4"/>
                  </a:solidFill>
                  <a:prstDash val="solid"/>
                </a:ln>
                <a:gradFill>
                  <a:gsLst>
                    <a:gs pos="100000">
                      <a:schemeClr val="tx2"/>
                    </a:gs>
                    <a:gs pos="0">
                      <a:schemeClr val="accent1"/>
                    </a:gs>
                  </a:gsLst>
                  <a:lin ang="0" scaled="1"/>
                </a:gradFill>
                <a:latin typeface="Times New Roman" panose="02020603050405020304" pitchFamily="18" charset="0"/>
                <a:cs typeface="Times New Roman" panose="02020603050405020304" pitchFamily="18" charset="0"/>
              </a:rPr>
              <a:t> </a:t>
            </a:r>
            <a:r>
              <a:rPr lang="en-US" sz="3400" b="1" kern="1200" dirty="0" err="1">
                <a:ln w="12700" cmpd="sng">
                  <a:solidFill>
                    <a:schemeClr val="accent4"/>
                  </a:solidFill>
                  <a:prstDash val="solid"/>
                </a:ln>
                <a:gradFill>
                  <a:gsLst>
                    <a:gs pos="100000">
                      <a:schemeClr val="tx2"/>
                    </a:gs>
                    <a:gs pos="0">
                      <a:schemeClr val="accent1"/>
                    </a:gs>
                  </a:gsLst>
                  <a:lin ang="0" scaled="1"/>
                </a:gradFill>
                <a:latin typeface="Times New Roman" panose="02020603050405020304" pitchFamily="18" charset="0"/>
                <a:cs typeface="Times New Roman" panose="02020603050405020304" pitchFamily="18" charset="0"/>
              </a:rPr>
              <a:t>định</a:t>
            </a:r>
            <a:r>
              <a:rPr lang="en-US" sz="3400" b="1" kern="1200" dirty="0">
                <a:ln w="12700" cmpd="sng">
                  <a:solidFill>
                    <a:schemeClr val="accent4"/>
                  </a:solidFill>
                  <a:prstDash val="solid"/>
                </a:ln>
                <a:gradFill>
                  <a:gsLst>
                    <a:gs pos="100000">
                      <a:schemeClr val="tx2"/>
                    </a:gs>
                    <a:gs pos="0">
                      <a:schemeClr val="accent1"/>
                    </a:gs>
                  </a:gsLst>
                  <a:lin ang="0" scaled="1"/>
                </a:gradFill>
                <a:latin typeface="Times New Roman" panose="02020603050405020304" pitchFamily="18" charset="0"/>
                <a:cs typeface="Times New Roman" panose="02020603050405020304" pitchFamily="18" charset="0"/>
              </a:rPr>
              <a:t> </a:t>
            </a:r>
            <a:r>
              <a:rPr lang="en-US" sz="3400" b="1" kern="1200" dirty="0" err="1">
                <a:ln w="12700" cmpd="sng">
                  <a:solidFill>
                    <a:schemeClr val="accent4"/>
                  </a:solidFill>
                  <a:prstDash val="solid"/>
                </a:ln>
                <a:gradFill>
                  <a:gsLst>
                    <a:gs pos="100000">
                      <a:schemeClr val="tx2"/>
                    </a:gs>
                    <a:gs pos="0">
                      <a:schemeClr val="accent1"/>
                    </a:gs>
                  </a:gsLst>
                  <a:lin ang="0" scaled="1"/>
                </a:gradFill>
                <a:latin typeface="Times New Roman" panose="02020603050405020304" pitchFamily="18" charset="0"/>
                <a:cs typeface="Times New Roman" panose="02020603050405020304" pitchFamily="18" charset="0"/>
              </a:rPr>
              <a:t>về</a:t>
            </a:r>
            <a:r>
              <a:rPr lang="en-US" sz="3400" b="1" kern="1200" dirty="0">
                <a:ln w="12700" cmpd="sng">
                  <a:solidFill>
                    <a:schemeClr val="accent4"/>
                  </a:solidFill>
                  <a:prstDash val="solid"/>
                </a:ln>
                <a:gradFill>
                  <a:gsLst>
                    <a:gs pos="100000">
                      <a:schemeClr val="tx2"/>
                    </a:gs>
                    <a:gs pos="0">
                      <a:schemeClr val="accent1"/>
                    </a:gs>
                  </a:gsLst>
                  <a:lin ang="0" scaled="1"/>
                </a:gradFill>
                <a:latin typeface="Times New Roman" panose="02020603050405020304" pitchFamily="18" charset="0"/>
                <a:cs typeface="Times New Roman" panose="02020603050405020304" pitchFamily="18" charset="0"/>
              </a:rPr>
              <a:t> </a:t>
            </a:r>
            <a:r>
              <a:rPr lang="en-US" sz="3400" b="1" kern="1200" dirty="0" err="1">
                <a:ln w="12700" cmpd="sng">
                  <a:solidFill>
                    <a:schemeClr val="accent4"/>
                  </a:solidFill>
                  <a:prstDash val="solid"/>
                </a:ln>
                <a:gradFill>
                  <a:gsLst>
                    <a:gs pos="100000">
                      <a:schemeClr val="tx2"/>
                    </a:gs>
                    <a:gs pos="0">
                      <a:schemeClr val="accent1"/>
                    </a:gs>
                  </a:gsLst>
                  <a:lin ang="0" scaled="1"/>
                </a:gradFill>
                <a:latin typeface="Times New Roman" panose="02020603050405020304" pitchFamily="18" charset="0"/>
                <a:cs typeface="Times New Roman" panose="02020603050405020304" pitchFamily="18" charset="0"/>
              </a:rPr>
              <a:t>chuyển</a:t>
            </a:r>
            <a:r>
              <a:rPr lang="en-US" sz="3400" b="1" kern="1200" dirty="0">
                <a:ln w="12700" cmpd="sng">
                  <a:solidFill>
                    <a:schemeClr val="accent4"/>
                  </a:solidFill>
                  <a:prstDash val="solid"/>
                </a:ln>
                <a:gradFill>
                  <a:gsLst>
                    <a:gs pos="100000">
                      <a:schemeClr val="tx2"/>
                    </a:gs>
                    <a:gs pos="0">
                      <a:schemeClr val="accent1"/>
                    </a:gs>
                  </a:gsLst>
                  <a:lin ang="0" scaled="1"/>
                </a:gradFill>
                <a:latin typeface="Times New Roman" panose="02020603050405020304" pitchFamily="18" charset="0"/>
                <a:cs typeface="Times New Roman" panose="02020603050405020304" pitchFamily="18" charset="0"/>
              </a:rPr>
              <a:t> </a:t>
            </a:r>
            <a:r>
              <a:rPr lang="en-US" sz="3400" b="1" kern="1200" dirty="0" err="1">
                <a:ln w="12700" cmpd="sng">
                  <a:solidFill>
                    <a:schemeClr val="accent4"/>
                  </a:solidFill>
                  <a:prstDash val="solid"/>
                </a:ln>
                <a:gradFill>
                  <a:gsLst>
                    <a:gs pos="100000">
                      <a:schemeClr val="tx2"/>
                    </a:gs>
                    <a:gs pos="0">
                      <a:schemeClr val="accent1"/>
                    </a:gs>
                  </a:gsLst>
                  <a:lin ang="0" scaled="1"/>
                </a:gradFill>
                <a:latin typeface="Times New Roman" panose="02020603050405020304" pitchFamily="18" charset="0"/>
                <a:cs typeface="Times New Roman" panose="02020603050405020304" pitchFamily="18" charset="0"/>
              </a:rPr>
              <a:t>công</a:t>
            </a:r>
            <a:r>
              <a:rPr lang="en-US" sz="3400" b="1" kern="1200" dirty="0">
                <a:ln w="12700" cmpd="sng">
                  <a:solidFill>
                    <a:schemeClr val="accent4"/>
                  </a:solidFill>
                  <a:prstDash val="solid"/>
                </a:ln>
                <a:gradFill>
                  <a:gsLst>
                    <a:gs pos="100000">
                      <a:schemeClr val="tx2"/>
                    </a:gs>
                    <a:gs pos="0">
                      <a:schemeClr val="accent1"/>
                    </a:gs>
                  </a:gsLst>
                  <a:lin ang="0" scaled="1"/>
                </a:gradFill>
                <a:latin typeface="Times New Roman" panose="02020603050405020304" pitchFamily="18" charset="0"/>
                <a:cs typeface="Times New Roman" panose="02020603050405020304" pitchFamily="18" charset="0"/>
              </a:rPr>
              <a:t> </a:t>
            </a:r>
            <a:r>
              <a:rPr lang="en-US" sz="3400" b="1" kern="1200" dirty="0" err="1">
                <a:ln w="12700" cmpd="sng">
                  <a:solidFill>
                    <a:schemeClr val="accent4"/>
                  </a:solidFill>
                  <a:prstDash val="solid"/>
                </a:ln>
                <a:gradFill>
                  <a:gsLst>
                    <a:gs pos="100000">
                      <a:schemeClr val="tx2"/>
                    </a:gs>
                    <a:gs pos="0">
                      <a:schemeClr val="accent1"/>
                    </a:gs>
                  </a:gsLst>
                  <a:lin ang="0" scaled="1"/>
                </a:gradFill>
                <a:latin typeface="Times New Roman" panose="02020603050405020304" pitchFamily="18" charset="0"/>
                <a:cs typeface="Times New Roman" panose="02020603050405020304" pitchFamily="18" charset="0"/>
              </a:rPr>
              <a:t>tác</a:t>
            </a:r>
            <a:r>
              <a:rPr lang="en-US" sz="3400" b="1" kern="1200" dirty="0">
                <a:ln w="12700" cmpd="sng">
                  <a:solidFill>
                    <a:schemeClr val="accent4"/>
                  </a:solidFill>
                  <a:prstDash val="solid"/>
                </a:ln>
                <a:gradFill>
                  <a:gsLst>
                    <a:gs pos="100000">
                      <a:schemeClr val="tx2"/>
                    </a:gs>
                    <a:gs pos="0">
                      <a:schemeClr val="accent1"/>
                    </a:gs>
                  </a:gsLst>
                  <a:lin ang="0" scaled="1"/>
                </a:gradFill>
                <a:latin typeface="Times New Roman" panose="02020603050405020304" pitchFamily="18" charset="0"/>
                <a:cs typeface="Times New Roman" panose="02020603050405020304" pitchFamily="18" charset="0"/>
              </a:rPr>
              <a:t> </a:t>
            </a:r>
            <a:r>
              <a:rPr lang="en-US" sz="3400" b="1" kern="1200" dirty="0" err="1">
                <a:ln w="12700" cmpd="sng">
                  <a:solidFill>
                    <a:schemeClr val="accent4"/>
                  </a:solidFill>
                  <a:prstDash val="solid"/>
                </a:ln>
                <a:gradFill>
                  <a:gsLst>
                    <a:gs pos="100000">
                      <a:schemeClr val="tx2"/>
                    </a:gs>
                    <a:gs pos="0">
                      <a:schemeClr val="accent1"/>
                    </a:gs>
                  </a:gsLst>
                  <a:lin ang="0" scaled="1"/>
                </a:gradFill>
                <a:latin typeface="Times New Roman" panose="02020603050405020304" pitchFamily="18" charset="0"/>
                <a:cs typeface="Times New Roman" panose="02020603050405020304" pitchFamily="18" charset="0"/>
              </a:rPr>
              <a:t>đối</a:t>
            </a:r>
            <a:r>
              <a:rPr lang="en-US" sz="3400" b="1" kern="1200" dirty="0">
                <a:ln w="12700" cmpd="sng">
                  <a:solidFill>
                    <a:schemeClr val="accent4"/>
                  </a:solidFill>
                  <a:prstDash val="solid"/>
                </a:ln>
                <a:gradFill>
                  <a:gsLst>
                    <a:gs pos="100000">
                      <a:schemeClr val="tx2"/>
                    </a:gs>
                    <a:gs pos="0">
                      <a:schemeClr val="accent1"/>
                    </a:gs>
                  </a:gsLst>
                  <a:lin ang="0" scaled="1"/>
                </a:gradFill>
                <a:latin typeface="Times New Roman" panose="02020603050405020304" pitchFamily="18" charset="0"/>
                <a:cs typeface="Times New Roman" panose="02020603050405020304" pitchFamily="18" charset="0"/>
              </a:rPr>
              <a:t> </a:t>
            </a:r>
            <a:r>
              <a:rPr lang="en-US" sz="3400" b="1" kern="1200" dirty="0" err="1">
                <a:ln w="12700" cmpd="sng">
                  <a:solidFill>
                    <a:schemeClr val="accent4"/>
                  </a:solidFill>
                  <a:prstDash val="solid"/>
                </a:ln>
                <a:gradFill>
                  <a:gsLst>
                    <a:gs pos="100000">
                      <a:schemeClr val="tx2"/>
                    </a:gs>
                    <a:gs pos="0">
                      <a:schemeClr val="accent1"/>
                    </a:gs>
                  </a:gsLst>
                  <a:lin ang="0" scaled="1"/>
                </a:gradFill>
                <a:latin typeface="Times New Roman" panose="02020603050405020304" pitchFamily="18" charset="0"/>
                <a:cs typeface="Times New Roman" panose="02020603050405020304" pitchFamily="18" charset="0"/>
              </a:rPr>
              <a:t>với</a:t>
            </a:r>
            <a:r>
              <a:rPr lang="en-US" sz="3400" b="1" kern="1200" dirty="0">
                <a:ln w="12700" cmpd="sng">
                  <a:solidFill>
                    <a:schemeClr val="accent4"/>
                  </a:solidFill>
                  <a:prstDash val="solid"/>
                </a:ln>
                <a:gradFill>
                  <a:gsLst>
                    <a:gs pos="100000">
                      <a:schemeClr val="tx2"/>
                    </a:gs>
                    <a:gs pos="0">
                      <a:schemeClr val="accent1"/>
                    </a:gs>
                  </a:gsLst>
                  <a:lin ang="0" scaled="1"/>
                </a:gradFill>
                <a:latin typeface="Times New Roman" panose="02020603050405020304" pitchFamily="18" charset="0"/>
                <a:cs typeface="Times New Roman" panose="02020603050405020304" pitchFamily="18" charset="0"/>
              </a:rPr>
              <a:t> </a:t>
            </a:r>
            <a:r>
              <a:rPr lang="en-US" sz="3400" b="1" kern="1200" dirty="0" err="1">
                <a:ln w="12700" cmpd="sng">
                  <a:solidFill>
                    <a:schemeClr val="accent4"/>
                  </a:solidFill>
                  <a:prstDash val="solid"/>
                </a:ln>
                <a:gradFill>
                  <a:gsLst>
                    <a:gs pos="100000">
                      <a:schemeClr val="tx2"/>
                    </a:gs>
                    <a:gs pos="0">
                      <a:schemeClr val="accent1"/>
                    </a:gs>
                  </a:gsLst>
                  <a:lin ang="0" scaled="1"/>
                </a:gradFill>
                <a:latin typeface="Times New Roman" panose="02020603050405020304" pitchFamily="18" charset="0"/>
                <a:cs typeface="Times New Roman" panose="02020603050405020304" pitchFamily="18" charset="0"/>
              </a:rPr>
              <a:t>viên</a:t>
            </a:r>
            <a:r>
              <a:rPr lang="en-US" sz="3400" b="1" kern="1200" dirty="0">
                <a:ln w="12700" cmpd="sng">
                  <a:solidFill>
                    <a:schemeClr val="accent4"/>
                  </a:solidFill>
                  <a:prstDash val="solid"/>
                </a:ln>
                <a:gradFill>
                  <a:gsLst>
                    <a:gs pos="100000">
                      <a:schemeClr val="tx2"/>
                    </a:gs>
                    <a:gs pos="0">
                      <a:schemeClr val="accent1"/>
                    </a:gs>
                  </a:gsLst>
                  <a:lin ang="0" scaled="1"/>
                </a:gradFill>
                <a:latin typeface="Times New Roman" panose="02020603050405020304" pitchFamily="18" charset="0"/>
                <a:cs typeface="Times New Roman" panose="02020603050405020304" pitchFamily="18" charset="0"/>
              </a:rPr>
              <a:t> </a:t>
            </a:r>
            <a:r>
              <a:rPr lang="en-US" sz="3400" b="1" kern="1200" dirty="0" err="1">
                <a:ln w="12700" cmpd="sng">
                  <a:solidFill>
                    <a:schemeClr val="accent4"/>
                  </a:solidFill>
                  <a:prstDash val="solid"/>
                </a:ln>
                <a:gradFill>
                  <a:gsLst>
                    <a:gs pos="100000">
                      <a:schemeClr val="tx2"/>
                    </a:gs>
                    <a:gs pos="0">
                      <a:schemeClr val="accent1"/>
                    </a:gs>
                  </a:gsLst>
                  <a:lin ang="0" scaled="1"/>
                </a:gradFill>
                <a:latin typeface="Times New Roman" panose="02020603050405020304" pitchFamily="18" charset="0"/>
                <a:cs typeface="Times New Roman" panose="02020603050405020304" pitchFamily="18" charset="0"/>
              </a:rPr>
              <a:t>chức</a:t>
            </a:r>
            <a:r>
              <a:rPr lang="en-US" sz="3400" b="1" kern="1200" dirty="0">
                <a:ln w="12700" cmpd="sng">
                  <a:solidFill>
                    <a:schemeClr val="accent4"/>
                  </a:solidFill>
                  <a:prstDash val="solid"/>
                </a:ln>
                <a:gradFill>
                  <a:gsLst>
                    <a:gs pos="100000">
                      <a:schemeClr val="tx2"/>
                    </a:gs>
                    <a:gs pos="0">
                      <a:schemeClr val="accent1"/>
                    </a:gs>
                  </a:gsLst>
                  <a:lin ang="0" scaled="1"/>
                </a:gradFill>
                <a:latin typeface="Times New Roman" panose="02020603050405020304" pitchFamily="18" charset="0"/>
                <a:cs typeface="Times New Roman" panose="02020603050405020304" pitchFamily="18" charset="0"/>
              </a:rPr>
              <a:t> </a:t>
            </a:r>
            <a:r>
              <a:rPr lang="en-US" sz="3400" b="1" kern="1200" dirty="0" err="1">
                <a:ln w="12700" cmpd="sng">
                  <a:solidFill>
                    <a:schemeClr val="accent4"/>
                  </a:solidFill>
                  <a:prstDash val="solid"/>
                </a:ln>
                <a:gradFill>
                  <a:gsLst>
                    <a:gs pos="100000">
                      <a:schemeClr val="tx2"/>
                    </a:gs>
                    <a:gs pos="0">
                      <a:schemeClr val="accent1"/>
                    </a:gs>
                  </a:gsLst>
                  <a:lin ang="0" scaled="1"/>
                </a:gradFill>
                <a:latin typeface="Times New Roman" panose="02020603050405020304" pitchFamily="18" charset="0"/>
                <a:cs typeface="Times New Roman" panose="02020603050405020304" pitchFamily="18" charset="0"/>
              </a:rPr>
              <a:t>hiện</a:t>
            </a:r>
            <a:r>
              <a:rPr lang="en-US" sz="3400" b="1" kern="1200" dirty="0">
                <a:ln w="12700" cmpd="sng">
                  <a:solidFill>
                    <a:schemeClr val="accent4"/>
                  </a:solidFill>
                  <a:prstDash val="solid"/>
                </a:ln>
                <a:gradFill>
                  <a:gsLst>
                    <a:gs pos="100000">
                      <a:schemeClr val="tx2"/>
                    </a:gs>
                    <a:gs pos="0">
                      <a:schemeClr val="accent1"/>
                    </a:gs>
                  </a:gsLst>
                  <a:lin ang="0" scaled="1"/>
                </a:gradFill>
                <a:latin typeface="Times New Roman" panose="02020603050405020304" pitchFamily="18" charset="0"/>
                <a:cs typeface="Times New Roman" panose="02020603050405020304" pitchFamily="18" charset="0"/>
              </a:rPr>
              <a:t> nay.</a:t>
            </a:r>
          </a:p>
        </p:txBody>
      </p:sp>
      <p:sp>
        <p:nvSpPr>
          <p:cNvPr id="6" name="Hộp Văn bản 5">
            <a:extLst>
              <a:ext uri="{FF2B5EF4-FFF2-40B4-BE49-F238E27FC236}">
                <a16:creationId xmlns:a16="http://schemas.microsoft.com/office/drawing/2014/main" id="{7B36BA36-67BC-1906-CFD1-77B085EEFF87}"/>
              </a:ext>
            </a:extLst>
          </p:cNvPr>
          <p:cNvSpPr txBox="1"/>
          <p:nvPr/>
        </p:nvSpPr>
        <p:spPr>
          <a:xfrm>
            <a:off x="4954898" y="2808062"/>
            <a:ext cx="6515911" cy="3022045"/>
          </a:xfrm>
          <a:prstGeom prst="rect">
            <a:avLst/>
          </a:prstGeom>
        </p:spPr>
        <p:txBody>
          <a:bodyPr vert="horz" lIns="91440" tIns="45720" rIns="91440" bIns="45720" rtlCol="0">
            <a:normAutofit/>
          </a:bodyPr>
          <a:lstStyle/>
          <a:p>
            <a:pPr indent="-228600">
              <a:lnSpc>
                <a:spcPct val="110000"/>
              </a:lnSpc>
              <a:spcAft>
                <a:spcPts val="600"/>
              </a:spcAft>
              <a:buClr>
                <a:schemeClr val="tx2"/>
              </a:buClr>
              <a:buFont typeface="Arial" panose="020B0604020202020204" pitchFamily="34" charset="0"/>
              <a:buChar char="•"/>
            </a:pPr>
            <a:r>
              <a:rPr lang="en-US" sz="2400" b="1" u="sng" dirty="0">
                <a:latin typeface="Times New Roman" panose="02020603050405020304" pitchFamily="18" charset="0"/>
                <a:cs typeface="Times New Roman" panose="02020603050405020304" pitchFamily="18" charset="0"/>
              </a:rPr>
              <a:t>Theo </a:t>
            </a:r>
            <a:r>
              <a:rPr lang="en-US" sz="2400" b="1" u="sng" dirty="0" err="1">
                <a:latin typeface="Times New Roman" panose="02020603050405020304" pitchFamily="18" charset="0"/>
                <a:cs typeface="Times New Roman" panose="02020603050405020304" pitchFamily="18" charset="0"/>
              </a:rPr>
              <a:t>điều</a:t>
            </a:r>
            <a:r>
              <a:rPr lang="en-US" sz="2400" b="1" u="sng" dirty="0">
                <a:latin typeface="Times New Roman" panose="02020603050405020304" pitchFamily="18" charset="0"/>
                <a:cs typeface="Times New Roman" panose="02020603050405020304" pitchFamily="18" charset="0"/>
              </a:rPr>
              <a:t> 3 </a:t>
            </a:r>
            <a:r>
              <a:rPr lang="en-US" sz="2400" b="1" u="sng" dirty="0" err="1">
                <a:latin typeface="Times New Roman" panose="02020603050405020304" pitchFamily="18" charset="0"/>
                <a:cs typeface="Times New Roman" panose="02020603050405020304" pitchFamily="18" charset="0"/>
              </a:rPr>
              <a:t>trong</a:t>
            </a:r>
            <a:r>
              <a:rPr lang="en-US" sz="2400" b="1" u="sng" dirty="0">
                <a:latin typeface="Times New Roman" panose="02020603050405020304" pitchFamily="18" charset="0"/>
                <a:cs typeface="Times New Roman" panose="02020603050405020304" pitchFamily="18" charset="0"/>
              </a:rPr>
              <a:t> Thông tin </a:t>
            </a:r>
            <a:r>
              <a:rPr lang="en-US" sz="2400" b="1" u="sng" dirty="0" err="1">
                <a:latin typeface="Times New Roman" panose="02020603050405020304" pitchFamily="18" charset="0"/>
                <a:cs typeface="Times New Roman" panose="02020603050405020304" pitchFamily="18" charset="0"/>
              </a:rPr>
              <a:t>quy</a:t>
            </a:r>
            <a:r>
              <a:rPr lang="en-US" sz="2400" b="1" u="sng"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định</a:t>
            </a:r>
            <a:endParaRPr lang="en-US" sz="2400" b="1" u="sng" dirty="0">
              <a:latin typeface="Times New Roman" panose="02020603050405020304" pitchFamily="18" charset="0"/>
              <a:cs typeface="Times New Roman" panose="02020603050405020304" pitchFamily="18" charset="0"/>
            </a:endParaRPr>
          </a:p>
          <a:p>
            <a:pPr>
              <a:lnSpc>
                <a:spcPct val="110000"/>
              </a:lnSpc>
              <a:spcAft>
                <a:spcPts val="600"/>
              </a:spcAft>
              <a:buClr>
                <a:schemeClr val="tx2"/>
              </a:buClr>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đủ</a:t>
            </a:r>
            <a:r>
              <a:rPr lang="en-US" sz="2400" dirty="0">
                <a:latin typeface="Times New Roman" panose="02020603050405020304" pitchFamily="18" charset="0"/>
                <a:cs typeface="Times New Roman" panose="02020603050405020304" pitchFamily="18" charset="0"/>
              </a:rPr>
              <a:t> 3- 5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bao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endParaRPr lang="en-US" sz="2400" dirty="0">
              <a:latin typeface="Times New Roman" panose="02020603050405020304" pitchFamily="18" charset="0"/>
              <a:cs typeface="Times New Roman" panose="02020603050405020304" pitchFamily="18" charset="0"/>
            </a:endParaRPr>
          </a:p>
        </p:txBody>
      </p:sp>
      <p:pic>
        <p:nvPicPr>
          <p:cNvPr id="10" name="Hình ảnh 9" descr="Ảnh có chứa phim hoạt hình, bản phác thảo, hình mẫu, minh họa&#10;&#10;Mô tả được tạo tự động">
            <a:extLst>
              <a:ext uri="{FF2B5EF4-FFF2-40B4-BE49-F238E27FC236}">
                <a16:creationId xmlns:a16="http://schemas.microsoft.com/office/drawing/2014/main" id="{802C413E-B540-35B7-2EBE-F68D416D672A}"/>
              </a:ext>
            </a:extLst>
          </p:cNvPr>
          <p:cNvPicPr>
            <a:picLocks noChangeAspect="1"/>
          </p:cNvPicPr>
          <p:nvPr/>
        </p:nvPicPr>
        <p:blipFill rotWithShape="1">
          <a:blip r:embed="rId2">
            <a:extLst>
              <a:ext uri="{28A0092B-C50C-407E-A947-70E740481C1C}">
                <a14:useLocalDpi xmlns:a14="http://schemas.microsoft.com/office/drawing/2010/main" val="0"/>
              </a:ext>
            </a:extLst>
          </a:blip>
          <a:srcRect r="1" b="10081"/>
          <a:stretch/>
        </p:blipFill>
        <p:spPr>
          <a:xfrm>
            <a:off x="594360" y="2808062"/>
            <a:ext cx="3384788" cy="3447470"/>
          </a:xfrm>
          <a:prstGeom prst="rect">
            <a:avLst/>
          </a:prstGeom>
        </p:spPr>
      </p:pic>
    </p:spTree>
    <p:extLst>
      <p:ext uri="{BB962C8B-B14F-4D97-AF65-F5344CB8AC3E}">
        <p14:creationId xmlns:p14="http://schemas.microsoft.com/office/powerpoint/2010/main" val="1944698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Hộp Văn bản 7">
            <a:extLst>
              <a:ext uri="{FF2B5EF4-FFF2-40B4-BE49-F238E27FC236}">
                <a16:creationId xmlns:a16="http://schemas.microsoft.com/office/drawing/2014/main" id="{F7399C58-0735-D42C-9D31-6AF665547723}"/>
              </a:ext>
            </a:extLst>
          </p:cNvPr>
          <p:cNvSpPr txBox="1"/>
          <p:nvPr/>
        </p:nvSpPr>
        <p:spPr>
          <a:xfrm>
            <a:off x="455089" y="764250"/>
            <a:ext cx="11062282" cy="1200329"/>
          </a:xfrm>
          <a:prstGeom prst="rect">
            <a:avLst/>
          </a:prstGeom>
          <a:noFill/>
        </p:spPr>
        <p:txBody>
          <a:bodyPr wrap="square">
            <a:spAutoFit/>
          </a:bodyPr>
          <a:lstStyle/>
          <a:p>
            <a:r>
              <a:rPr lang="vi-VN" sz="2400" b="1" i="0" u="sng" dirty="0">
                <a:solidFill>
                  <a:srgbClr val="FF0000"/>
                </a:solidFill>
                <a:effectLst/>
                <a:latin typeface="Times New Roman" panose="02020603050405020304" pitchFamily="18" charset="0"/>
                <a:cs typeface="Times New Roman" panose="02020603050405020304" pitchFamily="18" charset="0"/>
              </a:rPr>
              <a:t>Theo Luật viên chức năm 2010 có hiệu lực thi hành từ ngày 1/1/2012</a:t>
            </a:r>
            <a:r>
              <a:rPr lang="vi-VN" sz="2400" b="0" i="0" dirty="0">
                <a:solidFill>
                  <a:srgbClr val="333333"/>
                </a:solidFill>
                <a:effectLst/>
                <a:latin typeface="Times New Roman" panose="02020603050405020304" pitchFamily="18" charset="0"/>
                <a:cs typeface="Times New Roman" panose="02020603050405020304" pitchFamily="18" charset="0"/>
              </a:rPr>
              <a:t> quy định liên quan về chuyển công tác đối với viên chức bao gồm như sau:</a:t>
            </a:r>
          </a:p>
          <a:p>
            <a:endParaRPr lang="vi-VN" sz="2400" dirty="0">
              <a:latin typeface="Times New Roman" panose="02020603050405020304" pitchFamily="18" charset="0"/>
              <a:cs typeface="Times New Roman" panose="02020603050405020304" pitchFamily="18" charset="0"/>
            </a:endParaRPr>
          </a:p>
        </p:txBody>
      </p:sp>
      <p:sp>
        <p:nvSpPr>
          <p:cNvPr id="5" name="Hộp Văn bản 4">
            <a:extLst>
              <a:ext uri="{FF2B5EF4-FFF2-40B4-BE49-F238E27FC236}">
                <a16:creationId xmlns:a16="http://schemas.microsoft.com/office/drawing/2014/main" id="{3BFBFD58-7B76-A899-E0F2-BDF967569104}"/>
              </a:ext>
            </a:extLst>
          </p:cNvPr>
          <p:cNvSpPr txBox="1"/>
          <p:nvPr/>
        </p:nvSpPr>
        <p:spPr>
          <a:xfrm>
            <a:off x="455089" y="1674513"/>
            <a:ext cx="11236592" cy="4524315"/>
          </a:xfrm>
          <a:prstGeom prst="rect">
            <a:avLst/>
          </a:prstGeom>
          <a:noFill/>
        </p:spPr>
        <p:txBody>
          <a:bodyPr wrap="square">
            <a:spAutoFit/>
          </a:bodyPr>
          <a:lstStyle/>
          <a:p>
            <a:pPr algn="just" fontAlgn="base"/>
            <a:r>
              <a:rPr lang="vi-VN" sz="2400" b="1" i="0" u="sng" dirty="0">
                <a:solidFill>
                  <a:srgbClr val="333333"/>
                </a:solidFill>
                <a:effectLst/>
                <a:latin typeface="Times New Roman" panose="02020603050405020304" pitchFamily="18" charset="0"/>
                <a:cs typeface="Times New Roman" panose="02020603050405020304" pitchFamily="18" charset="0"/>
              </a:rPr>
              <a:t>Điều 28. Thay đổi nội dung, ký kết tiếp, tạm hoãn và chấm dứt hợp đồng làm việc</a:t>
            </a:r>
          </a:p>
          <a:p>
            <a:pPr algn="just" fontAlgn="base"/>
            <a:r>
              <a:rPr lang="vi-VN" sz="2400" dirty="0">
                <a:solidFill>
                  <a:srgbClr val="333333"/>
                </a:solidFill>
                <a:latin typeface="Times New Roman" panose="02020603050405020304" pitchFamily="18" charset="0"/>
                <a:cs typeface="Times New Roman" panose="02020603050405020304" pitchFamily="18" charset="0"/>
              </a:rPr>
              <a:t>	</a:t>
            </a:r>
            <a:r>
              <a:rPr lang="vi-VN" sz="2400" b="0" i="0" dirty="0">
                <a:solidFill>
                  <a:srgbClr val="333333"/>
                </a:solidFill>
                <a:effectLst/>
                <a:latin typeface="Times New Roman" panose="02020603050405020304" pitchFamily="18" charset="0"/>
                <a:cs typeface="Times New Roman" panose="02020603050405020304" pitchFamily="18" charset="0"/>
              </a:rPr>
              <a:t> Khi viên chức chuyển công tác đến cơ quan, tổ chức, đơn vị khác thì chấm dứt hợp đồng làm việc và được giải quyết các chế độ, chính sách theo quy định của pháp luật.</a:t>
            </a:r>
          </a:p>
          <a:p>
            <a:pPr algn="just" fontAlgn="base"/>
            <a:r>
              <a:rPr lang="vi-VN" sz="2400" b="1" i="0" u="sng" dirty="0">
                <a:solidFill>
                  <a:srgbClr val="333333"/>
                </a:solidFill>
                <a:effectLst/>
                <a:latin typeface="Times New Roman" panose="02020603050405020304" pitchFamily="18" charset="0"/>
                <a:cs typeface="Times New Roman" panose="02020603050405020304" pitchFamily="18" charset="0"/>
              </a:rPr>
              <a:t>Điều 32. Thay đổi vị trí việc làm</a:t>
            </a:r>
          </a:p>
          <a:p>
            <a:pPr algn="just" fontAlgn="base"/>
            <a:r>
              <a:rPr lang="vi-VN" sz="2400" b="0" i="0" dirty="0">
                <a:solidFill>
                  <a:srgbClr val="333333"/>
                </a:solidFill>
                <a:effectLst/>
                <a:latin typeface="Times New Roman" panose="02020603050405020304" pitchFamily="18" charset="0"/>
                <a:cs typeface="Times New Roman" panose="02020603050405020304" pitchFamily="18" charset="0"/>
              </a:rPr>
              <a:t>1. Khi đơn vị sự nghiệp công lập có nhu cầu, viên chức đủ tiêu chuẩn chuyên môn, nghiệp vụ của vị trí việc làm đó.</a:t>
            </a:r>
          </a:p>
          <a:p>
            <a:pPr algn="just" fontAlgn="base"/>
            <a:r>
              <a:rPr lang="vi-VN" sz="2400" b="0" i="0" dirty="0">
                <a:solidFill>
                  <a:srgbClr val="333333"/>
                </a:solidFill>
                <a:effectLst/>
                <a:latin typeface="Times New Roman" panose="02020603050405020304" pitchFamily="18" charset="0"/>
                <a:cs typeface="Times New Roman" panose="02020603050405020304" pitchFamily="18" charset="0"/>
              </a:rPr>
              <a:t>2. Việc lựa chọn viên chức vào vị trí việc làm còn thiếu do người đứng đầu đơn vị sự nghiệp công lập hoặc cơ quan có thẩm quyền quản lý đơn vị sự nghiệp công lập thực hiện theo nguyên tắc bình đẳng, công khai, minh bạch, khách quan và đúng pháp luật.</a:t>
            </a:r>
          </a:p>
          <a:p>
            <a:pPr algn="just" fontAlgn="base"/>
            <a:r>
              <a:rPr lang="vi-VN" sz="2400" b="0" i="0" dirty="0">
                <a:solidFill>
                  <a:srgbClr val="333333"/>
                </a:solidFill>
                <a:effectLst/>
                <a:latin typeface="Times New Roman" panose="02020603050405020304" pitchFamily="18" charset="0"/>
                <a:cs typeface="Times New Roman" panose="02020603050405020304" pitchFamily="18" charset="0"/>
              </a:rPr>
              <a:t>3. Khi chuyển sang vị trí việc làm mới, việc sửa đổi, bổ sung nội dung hợp đồng làm việc hoặc có thay đổi chức danh nghề nghiệp được thực hiện theo quy định tại khoản 1 Điều 28 và Điều 31 của Luật này.</a:t>
            </a:r>
          </a:p>
        </p:txBody>
      </p:sp>
    </p:spTree>
    <p:extLst>
      <p:ext uri="{BB962C8B-B14F-4D97-AF65-F5344CB8AC3E}">
        <p14:creationId xmlns:p14="http://schemas.microsoft.com/office/powerpoint/2010/main" val="2031617620"/>
      </p:ext>
    </p:extLst>
  </p:cSld>
  <p:clrMapOvr>
    <a:masterClrMapping/>
  </p:clrMapOvr>
</p:sld>
</file>

<file path=ppt/theme/theme1.xml><?xml version="1.0" encoding="utf-8"?>
<a:theme xmlns:a="http://schemas.openxmlformats.org/drawingml/2006/main" name="FadeVTI">
  <a:themeElements>
    <a:clrScheme name="gradient">
      <a:dk1>
        <a:sysClr val="windowText" lastClr="000000"/>
      </a:dk1>
      <a:lt1>
        <a:sysClr val="window" lastClr="FFFFFF"/>
      </a:lt1>
      <a:dk2>
        <a:srgbClr val="203040"/>
      </a:dk2>
      <a:lt2>
        <a:srgbClr val="ECF0F0"/>
      </a:lt2>
      <a:accent1>
        <a:srgbClr val="00BAC8"/>
      </a:accent1>
      <a:accent2>
        <a:srgbClr val="794DFF"/>
      </a:accent2>
      <a:accent3>
        <a:srgbClr val="00D17D"/>
      </a:accent3>
      <a:accent4>
        <a:srgbClr val="E69500"/>
      </a:accent4>
      <a:accent5>
        <a:srgbClr val="FE5D21"/>
      </a:accent5>
      <a:accent6>
        <a:srgbClr val="DA2A69"/>
      </a:accent6>
      <a:hlink>
        <a:srgbClr val="3E8FF1"/>
      </a:hlink>
      <a:folHlink>
        <a:srgbClr val="939393"/>
      </a:folHlink>
    </a:clrScheme>
    <a:fontScheme name="Custom 49">
      <a:majorFont>
        <a:latin typeface="Constantia"/>
        <a:ea typeface=""/>
        <a:cs typeface=""/>
      </a:majorFont>
      <a:minorFont>
        <a:latin typeface="Sitka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deVTI" id="{1194088A-B135-4437-9FD8-7466BBC13A13}" vid="{B787DE2F-1995-45D8-A8E2-6B5CC521AC55}"/>
    </a:ext>
  </a:extLst>
</a:theme>
</file>

<file path=docProps/app.xml><?xml version="1.0" encoding="utf-8"?>
<Properties xmlns="http://schemas.openxmlformats.org/officeDocument/2006/extended-properties" xmlns:vt="http://schemas.openxmlformats.org/officeDocument/2006/docPropsVTypes">
  <TotalTime>265</TotalTime>
  <Words>1661</Words>
  <Application>Microsoft Office PowerPoint</Application>
  <PresentationFormat>Màn hình rộng</PresentationFormat>
  <Paragraphs>61</Paragraphs>
  <Slides>12</Slides>
  <Notes>0</Notes>
  <HiddenSlides>0</HiddenSlides>
  <MMClips>1</MMClips>
  <ScaleCrop>false</ScaleCrop>
  <HeadingPairs>
    <vt:vector size="6" baseType="variant">
      <vt:variant>
        <vt:lpstr>Phông được Dùng</vt:lpstr>
      </vt:variant>
      <vt:variant>
        <vt:i4>6</vt:i4>
      </vt:variant>
      <vt:variant>
        <vt:lpstr>Chủ đề</vt:lpstr>
      </vt:variant>
      <vt:variant>
        <vt:i4>1</vt:i4>
      </vt:variant>
      <vt:variant>
        <vt:lpstr>Tiêu đề Bản chiếu</vt:lpstr>
      </vt:variant>
      <vt:variant>
        <vt:i4>12</vt:i4>
      </vt:variant>
    </vt:vector>
  </HeadingPairs>
  <TitlesOfParts>
    <vt:vector size="19" baseType="lpstr">
      <vt:lpstr>Aharoni</vt:lpstr>
      <vt:lpstr>Arial</vt:lpstr>
      <vt:lpstr>Sitka Display</vt:lpstr>
      <vt:lpstr>small arial</vt:lpstr>
      <vt:lpstr>Times New Roman</vt:lpstr>
      <vt:lpstr>Wingdings</vt:lpstr>
      <vt:lpstr>FadeVTI</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Dam Lam Nhu</dc:creator>
  <cp:lastModifiedBy>Dam Lam Nhu</cp:lastModifiedBy>
  <cp:revision>10</cp:revision>
  <dcterms:created xsi:type="dcterms:W3CDTF">2024-04-18T07:24:44Z</dcterms:created>
  <dcterms:modified xsi:type="dcterms:W3CDTF">2024-04-21T16:33:16Z</dcterms:modified>
</cp:coreProperties>
</file>