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3318" y="90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9CEA-0A83-408F-8409-50E8C20946C8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9E00-2024-4AE2-9773-BF31E93A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71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9CEA-0A83-408F-8409-50E8C20946C8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9E00-2024-4AE2-9773-BF31E93A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9CEA-0A83-408F-8409-50E8C20946C8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9E00-2024-4AE2-9773-BF31E93A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6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9CEA-0A83-408F-8409-50E8C20946C8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9E00-2024-4AE2-9773-BF31E93A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8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9CEA-0A83-408F-8409-50E8C20946C8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9E00-2024-4AE2-9773-BF31E93A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65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9CEA-0A83-408F-8409-50E8C20946C8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9E00-2024-4AE2-9773-BF31E93A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9CEA-0A83-408F-8409-50E8C20946C8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9E00-2024-4AE2-9773-BF31E93A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37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9CEA-0A83-408F-8409-50E8C20946C8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9E00-2024-4AE2-9773-BF31E93A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3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9CEA-0A83-408F-8409-50E8C20946C8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9E00-2024-4AE2-9773-BF31E93A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5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9CEA-0A83-408F-8409-50E8C20946C8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9E00-2024-4AE2-9773-BF31E93A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9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9CEA-0A83-408F-8409-50E8C20946C8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99E00-2024-4AE2-9773-BF31E93A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7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C9CEA-0A83-408F-8409-50E8C20946C8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99E00-2024-4AE2-9773-BF31E93AA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6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7" y="0"/>
            <a:ext cx="6880231" cy="1219200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0" y="91159"/>
            <a:ext cx="6994878" cy="1059221"/>
            <a:chOff x="-4699001" y="2055518"/>
            <a:chExt cx="10740070" cy="105922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699001" y="2055518"/>
              <a:ext cx="2025424" cy="1059221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-2659049" y="2349220"/>
              <a:ext cx="87001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700" b="1" dirty="0">
                  <a:solidFill>
                    <a:srgbClr val="0070C0"/>
                  </a:solidFill>
                </a:rPr>
                <a:t>ỦY BAN NHÂN DÂN PHƯỜNG 8</a:t>
              </a:r>
              <a:endParaRPr lang="en-US" sz="27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18629" y="1160981"/>
            <a:ext cx="60207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800" b="1" dirty="0">
                <a:solidFill>
                  <a:srgbClr val="FF0000"/>
                </a:solidFill>
              </a:rPr>
              <a:t>TUYỂN SINH LỚP 1</a:t>
            </a:r>
          </a:p>
          <a:p>
            <a:pPr algn="ctr"/>
            <a:r>
              <a:rPr lang="vi-VN" sz="3200" b="1" dirty="0">
                <a:solidFill>
                  <a:srgbClr val="0070C0"/>
                </a:solidFill>
              </a:rPr>
              <a:t>NĂM HỌC 2024 - 2025</a:t>
            </a: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976" y="8446211"/>
            <a:ext cx="2263489" cy="1801978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-330490" y="1905840"/>
            <a:ext cx="7030986" cy="2260173"/>
            <a:chOff x="1312335" y="2268706"/>
            <a:chExt cx="4086930" cy="987169"/>
          </a:xfrm>
        </p:grpSpPr>
        <p:sp>
          <p:nvSpPr>
            <p:cNvPr id="15" name="Rounded Rectangle 14"/>
            <p:cNvSpPr/>
            <p:nvPr/>
          </p:nvSpPr>
          <p:spPr>
            <a:xfrm>
              <a:off x="2298700" y="2607242"/>
              <a:ext cx="3100565" cy="64863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2000" b="1" dirty="0">
                  <a:solidFill>
                    <a:srgbClr val="FFC000"/>
                  </a:solidFill>
                </a:rPr>
                <a:t>ĐỘ TUỔI VÀ ĐỐI TƯỢNG TUYỂN SINH</a:t>
              </a:r>
            </a:p>
            <a:p>
              <a:r>
                <a:rPr lang="vi-VN" sz="2000" dirty="0">
                  <a:solidFill>
                    <a:srgbClr val="C00000"/>
                  </a:solidFill>
                </a:rPr>
                <a:t>- TRẺ </a:t>
              </a:r>
              <a:r>
                <a:rPr lang="vi-VN" sz="2400" i="1" dirty="0">
                  <a:solidFill>
                    <a:srgbClr val="C00000"/>
                  </a:solidFill>
                </a:rPr>
                <a:t>6 tuổi (sinh năm 2018)</a:t>
              </a:r>
            </a:p>
            <a:p>
              <a:r>
                <a:rPr lang="vi-VN" sz="2000" i="1" dirty="0">
                  <a:solidFill>
                    <a:srgbClr val="C00000"/>
                  </a:solidFill>
                </a:rPr>
                <a:t>- </a:t>
              </a:r>
              <a:r>
                <a:rPr lang="vi-VN" sz="2000" dirty="0">
                  <a:solidFill>
                    <a:srgbClr val="C00000"/>
                  </a:solidFill>
                </a:rPr>
                <a:t>TRẺ</a:t>
              </a:r>
              <a:r>
                <a:rPr lang="vi-VN" sz="2000" i="1" dirty="0">
                  <a:solidFill>
                    <a:srgbClr val="C00000"/>
                  </a:solidFill>
                </a:rPr>
                <a:t> đang thường trú, tạm trú trên địa bàn Phường 8</a:t>
              </a: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2335" y="2268706"/>
              <a:ext cx="1078033" cy="987169"/>
            </a:xfrm>
            <a:prstGeom prst="rect">
              <a:avLst/>
            </a:prstGeom>
          </p:spPr>
        </p:pic>
      </p:grpSp>
      <p:grpSp>
        <p:nvGrpSpPr>
          <p:cNvPr id="22" name="Group 21"/>
          <p:cNvGrpSpPr/>
          <p:nvPr/>
        </p:nvGrpSpPr>
        <p:grpSpPr>
          <a:xfrm>
            <a:off x="191999" y="5486070"/>
            <a:ext cx="6508497" cy="2611737"/>
            <a:chOff x="7371290" y="2465294"/>
            <a:chExt cx="3142194" cy="1491435"/>
          </a:xfrm>
        </p:grpSpPr>
        <p:sp>
          <p:nvSpPr>
            <p:cNvPr id="17" name="Rounded Rectangle 16"/>
            <p:cNvSpPr/>
            <p:nvPr/>
          </p:nvSpPr>
          <p:spPr>
            <a:xfrm>
              <a:off x="7371290" y="2465294"/>
              <a:ext cx="3142194" cy="149143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178800" y="2488880"/>
              <a:ext cx="2334684" cy="271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489" b="1" dirty="0" smtClean="0">
                  <a:solidFill>
                    <a:schemeClr val="accent1">
                      <a:lumMod val="75000"/>
                    </a:schemeClr>
                  </a:solidFill>
                </a:rPr>
                <a:t>THỜI GIAN VÀ HỒ SƠ</a:t>
              </a:r>
              <a:endParaRPr lang="en-US" sz="2489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260292" y="2713839"/>
              <a:ext cx="2209798" cy="421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133" b="1" dirty="0">
                  <a:solidFill>
                    <a:srgbClr val="FF0000"/>
                  </a:solidFill>
                </a:rPr>
                <a:t>Đợt 1: Từ 15/1 – 01/3/2024</a:t>
              </a:r>
            </a:p>
            <a:p>
              <a:r>
                <a:rPr lang="vi-VN" sz="2133" b="1" dirty="0">
                  <a:solidFill>
                    <a:srgbClr val="FF0000"/>
                  </a:solidFill>
                </a:rPr>
                <a:t>Đợt 2: Từ 04/3 – 31/3/2024</a:t>
              </a:r>
              <a:endParaRPr lang="en-US" sz="2133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84533" y="3190082"/>
              <a:ext cx="2985557" cy="7089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vi-VN" sz="2489" dirty="0">
                  <a:solidFill>
                    <a:srgbClr val="0070C0"/>
                  </a:solidFill>
                </a:rPr>
                <a:t>Phụ huynh học sinh cung cấp thông tin </a:t>
              </a:r>
              <a:r>
                <a:rPr lang="vi-VN" sz="2489" dirty="0" smtClean="0">
                  <a:solidFill>
                    <a:srgbClr val="0070C0"/>
                  </a:solidFill>
                </a:rPr>
                <a:t>và </a:t>
              </a:r>
              <a:r>
                <a:rPr lang="vi-VN" sz="2489" dirty="0">
                  <a:solidFill>
                    <a:srgbClr val="0070C0"/>
                  </a:solidFill>
                </a:rPr>
                <a:t>nộp giấy khai sinh bản trích lục hoặc bản sao về Tổ dân phố.</a:t>
              </a:r>
              <a:endParaRPr lang="en-US" sz="2489" dirty="0">
                <a:solidFill>
                  <a:srgbClr val="0070C0"/>
                </a:solidFill>
              </a:endParaRPr>
            </a:p>
          </p:txBody>
        </p:sp>
      </p:grpSp>
      <p:sp>
        <p:nvSpPr>
          <p:cNvPr id="24" name="Rounded Rectangle 23"/>
          <p:cNvSpPr/>
          <p:nvPr/>
        </p:nvSpPr>
        <p:spPr>
          <a:xfrm>
            <a:off x="191999" y="4430804"/>
            <a:ext cx="6508497" cy="7975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133" i="1" dirty="0">
                <a:solidFill>
                  <a:srgbClr val="FF0000"/>
                </a:solidFill>
              </a:rPr>
              <a:t>Lưu ý: Trường hợp trẻ trên 6 tuổi nhưng chưa đi học Lớp Một thì cũng thực hiện đăng ký như hướng dẫn</a:t>
            </a:r>
            <a:endParaRPr lang="en-US" sz="2133" i="1" dirty="0">
              <a:solidFill>
                <a:srgbClr val="FF0000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94871" y="8278728"/>
            <a:ext cx="4475313" cy="232004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1956" b="1" dirty="0">
                <a:solidFill>
                  <a:srgbClr val="FF0000"/>
                </a:solidFill>
              </a:rPr>
              <a:t>SAU THỜI GIAN TUYỂN SINH CHÍNH THỨC, </a:t>
            </a:r>
            <a:r>
              <a:rPr lang="vi-VN" sz="1956" b="1" dirty="0">
                <a:solidFill>
                  <a:schemeClr val="tx1"/>
                </a:solidFill>
              </a:rPr>
              <a:t>PHHS có </a:t>
            </a:r>
            <a:r>
              <a:rPr lang="vi-VN" sz="1956" b="1" dirty="0" smtClean="0">
                <a:solidFill>
                  <a:schemeClr val="tx1"/>
                </a:solidFill>
              </a:rPr>
              <a:t>thể liên hệ trực </a:t>
            </a:r>
            <a:r>
              <a:rPr lang="vi-VN" sz="1956" b="1" dirty="0">
                <a:solidFill>
                  <a:schemeClr val="tx1"/>
                </a:solidFill>
              </a:rPr>
              <a:t>tiếp UBND Phường 8 – số 12 Thành Mỹ, Phường 8, quận Tân Bình để nộp hồ sơ cho ông Lâm Phước Bình – số điện thoại </a:t>
            </a:r>
            <a:r>
              <a:rPr lang="vi-VN" sz="1956" b="1" dirty="0">
                <a:solidFill>
                  <a:srgbClr val="FF0000"/>
                </a:solidFill>
              </a:rPr>
              <a:t>0933336953</a:t>
            </a:r>
            <a:endParaRPr lang="en-US" sz="1956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43973" y="11257033"/>
            <a:ext cx="65565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1400" b="1" i="1" dirty="0"/>
              <a:t>Mọi thắc mắc chi tiết cần được hướng dẫn, giải đáp xin vui lòng </a:t>
            </a:r>
            <a:r>
              <a:rPr lang="vi-VN" sz="1400" b="1" i="1" dirty="0">
                <a:solidFill>
                  <a:srgbClr val="FF0000"/>
                </a:solidFill>
              </a:rPr>
              <a:t>liên hệ </a:t>
            </a:r>
            <a:r>
              <a:rPr lang="vi-VN" sz="1400" b="1" i="1" dirty="0"/>
              <a:t>ông Lâm Phước Bình – SĐT </a:t>
            </a:r>
            <a:r>
              <a:rPr lang="vi-VN" sz="1400" b="1" i="1" dirty="0">
                <a:solidFill>
                  <a:srgbClr val="FF0000"/>
                </a:solidFill>
              </a:rPr>
              <a:t>0933.336.953 </a:t>
            </a:r>
            <a:r>
              <a:rPr lang="vi-VN" sz="1400" b="1" i="1" dirty="0"/>
              <a:t>hoặc đến Ủy ban nhân dân Phường 8 để trao đổi trực tiếp.</a:t>
            </a:r>
            <a:endParaRPr lang="en-US" sz="1400" b="1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79" y="5703911"/>
            <a:ext cx="1820555" cy="117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05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4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</TotalTime>
  <Words>193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13</cp:revision>
  <dcterms:created xsi:type="dcterms:W3CDTF">2024-03-13T07:43:30Z</dcterms:created>
  <dcterms:modified xsi:type="dcterms:W3CDTF">2024-03-15T09:12:13Z</dcterms:modified>
</cp:coreProperties>
</file>