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2" r:id="rId1"/>
  </p:sldMasterIdLst>
  <p:notesMasterIdLst>
    <p:notesMasterId r:id="rId39"/>
  </p:notesMasterIdLst>
  <p:handoutMasterIdLst>
    <p:handoutMasterId r:id="rId40"/>
  </p:handoutMasterIdLst>
  <p:sldIdLst>
    <p:sldId id="334" r:id="rId2"/>
    <p:sldId id="540" r:id="rId3"/>
    <p:sldId id="576" r:id="rId4"/>
    <p:sldId id="387" r:id="rId5"/>
    <p:sldId id="494" r:id="rId6"/>
    <p:sldId id="568" r:id="rId7"/>
    <p:sldId id="584" r:id="rId8"/>
    <p:sldId id="555" r:id="rId9"/>
    <p:sldId id="557" r:id="rId10"/>
    <p:sldId id="561" r:id="rId11"/>
    <p:sldId id="564" r:id="rId12"/>
    <p:sldId id="565" r:id="rId13"/>
    <p:sldId id="566" r:id="rId14"/>
    <p:sldId id="567" r:id="rId15"/>
    <p:sldId id="563" r:id="rId16"/>
    <p:sldId id="578" r:id="rId17"/>
    <p:sldId id="579" r:id="rId18"/>
    <p:sldId id="569" r:id="rId19"/>
    <p:sldId id="581" r:id="rId20"/>
    <p:sldId id="570" r:id="rId21"/>
    <p:sldId id="582" r:id="rId22"/>
    <p:sldId id="572" r:id="rId23"/>
    <p:sldId id="580" r:id="rId24"/>
    <p:sldId id="560" r:id="rId25"/>
    <p:sldId id="556" r:id="rId26"/>
    <p:sldId id="573" r:id="rId27"/>
    <p:sldId id="575" r:id="rId28"/>
    <p:sldId id="577" r:id="rId29"/>
    <p:sldId id="585" r:id="rId30"/>
    <p:sldId id="586" r:id="rId31"/>
    <p:sldId id="549" r:id="rId32"/>
    <p:sldId id="550" r:id="rId33"/>
    <p:sldId id="548" r:id="rId34"/>
    <p:sldId id="583" r:id="rId35"/>
    <p:sldId id="587" r:id="rId36"/>
    <p:sldId id="588" r:id="rId37"/>
    <p:sldId id="284" r:id="rId38"/>
  </p:sldIdLst>
  <p:sldSz cx="9906000" cy="6858000" type="A4"/>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mn-ea"/>
        <a:cs typeface="+mn-cs"/>
      </a:defRPr>
    </a:lvl5pPr>
    <a:lvl6pPr marL="2286000" algn="l" defTabSz="914400" rtl="0" eaLnBrk="1" latinLnBrk="0" hangingPunct="1">
      <a:defRPr sz="2400" kern="1200">
        <a:solidFill>
          <a:schemeClr val="tx1"/>
        </a:solidFill>
        <a:latin typeface="Arial" pitchFamily="34" charset="0"/>
        <a:ea typeface="+mn-ea"/>
        <a:cs typeface="+mn-cs"/>
      </a:defRPr>
    </a:lvl6pPr>
    <a:lvl7pPr marL="2743200" algn="l" defTabSz="914400" rtl="0" eaLnBrk="1" latinLnBrk="0" hangingPunct="1">
      <a:defRPr sz="2400" kern="1200">
        <a:solidFill>
          <a:schemeClr val="tx1"/>
        </a:solidFill>
        <a:latin typeface="Arial" pitchFamily="34" charset="0"/>
        <a:ea typeface="+mn-ea"/>
        <a:cs typeface="+mn-cs"/>
      </a:defRPr>
    </a:lvl7pPr>
    <a:lvl8pPr marL="3200400" algn="l" defTabSz="914400" rtl="0" eaLnBrk="1" latinLnBrk="0" hangingPunct="1">
      <a:defRPr sz="2400" kern="1200">
        <a:solidFill>
          <a:schemeClr val="tx1"/>
        </a:solidFill>
        <a:latin typeface="Arial" pitchFamily="34" charset="0"/>
        <a:ea typeface="+mn-ea"/>
        <a:cs typeface="+mn-cs"/>
      </a:defRPr>
    </a:lvl8pPr>
    <a:lvl9pPr marL="3657600" algn="l" defTabSz="914400" rtl="0" eaLnBrk="1" latinLnBrk="0" hangingPunct="1">
      <a:defRPr sz="2400"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CC"/>
    <a:srgbClr val="3399FF"/>
    <a:srgbClr val="00FF9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824" autoAdjust="0"/>
    <p:restoredTop sz="89636" autoAdjust="0"/>
  </p:normalViewPr>
  <p:slideViewPr>
    <p:cSldViewPr>
      <p:cViewPr varScale="1">
        <p:scale>
          <a:sx n="102" d="100"/>
          <a:sy n="102" d="100"/>
        </p:scale>
        <p:origin x="1176" y="114"/>
      </p:cViewPr>
      <p:guideLst>
        <p:guide orient="horz" pos="2160"/>
        <p:guide pos="3120"/>
      </p:guideLst>
    </p:cSldViewPr>
  </p:slideViewPr>
  <p:outlineViewPr>
    <p:cViewPr>
      <p:scale>
        <a:sx n="33" d="100"/>
        <a:sy n="33" d="100"/>
      </p:scale>
      <p:origin x="0" y="-41052"/>
    </p:cViewPr>
  </p:outlineViewPr>
  <p:notesTextViewPr>
    <p:cViewPr>
      <p:scale>
        <a:sx n="100" d="100"/>
        <a:sy n="100" d="100"/>
      </p:scale>
      <p:origin x="0" y="0"/>
    </p:cViewPr>
  </p:notesTextViewPr>
  <p:sorterViewPr>
    <p:cViewPr>
      <p:scale>
        <a:sx n="66" d="100"/>
        <a:sy n="66" d="100"/>
      </p:scale>
      <p:origin x="0" y="9102"/>
    </p:cViewPr>
  </p:sorterViewPr>
  <p:notesViewPr>
    <p:cSldViewPr>
      <p:cViewPr varScale="1">
        <p:scale>
          <a:sx n="59" d="100"/>
          <a:sy n="59" d="100"/>
        </p:scale>
        <p:origin x="-1788"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817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17817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17818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17818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C973BFBD-229F-4602-BA15-8AB762688DA8}" type="slidenum">
              <a:rPr lang="en-US"/>
              <a:pPr/>
              <a:t>‹#›</a:t>
            </a:fld>
            <a:endParaRPr lang="en-US"/>
          </a:p>
        </p:txBody>
      </p:sp>
    </p:spTree>
    <p:extLst>
      <p:ext uri="{BB962C8B-B14F-4D97-AF65-F5344CB8AC3E}">
        <p14:creationId xmlns:p14="http://schemas.microsoft.com/office/powerpoint/2010/main" val="6384306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1536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15364" name="Rectangle 4"/>
          <p:cNvSpPr>
            <a:spLocks noGrp="1" noRot="1" noChangeAspect="1" noChangeArrowheads="1" noTextEdit="1"/>
          </p:cNvSpPr>
          <p:nvPr>
            <p:ph type="sldImg" idx="2"/>
          </p:nvPr>
        </p:nvSpPr>
        <p:spPr bwMode="auto">
          <a:xfrm>
            <a:off x="952500" y="685800"/>
            <a:ext cx="4953000" cy="3429000"/>
          </a:xfrm>
          <a:prstGeom prst="rect">
            <a:avLst/>
          </a:prstGeom>
          <a:noFill/>
          <a:ln w="9525">
            <a:solidFill>
              <a:srgbClr val="000000"/>
            </a:solidFill>
            <a:miter lim="800000"/>
            <a:headEnd/>
            <a:tailEnd/>
          </a:ln>
          <a:effectLst/>
        </p:spPr>
      </p:sp>
      <p:sp>
        <p:nvSpPr>
          <p:cNvPr id="1536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536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1536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42BD2968-2C39-48F3-8E9F-B5211A44669B}" type="slidenum">
              <a:rPr lang="en-US"/>
              <a:pPr/>
              <a:t>‹#›</a:t>
            </a:fld>
            <a:endParaRPr lang="en-US"/>
          </a:p>
        </p:txBody>
      </p:sp>
    </p:spTree>
    <p:extLst>
      <p:ext uri="{BB962C8B-B14F-4D97-AF65-F5344CB8AC3E}">
        <p14:creationId xmlns:p14="http://schemas.microsoft.com/office/powerpoint/2010/main" val="97978686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7C5755C-2483-44DF-9F8E-FBD48B094B52}" type="slidenum">
              <a:rPr lang="en-US"/>
              <a:pPr/>
              <a:t>1</a:t>
            </a:fld>
            <a:endParaRPr lang="en-US"/>
          </a:p>
        </p:txBody>
      </p:sp>
      <p:sp>
        <p:nvSpPr>
          <p:cNvPr id="181250" name="Rectangle 2"/>
          <p:cNvSpPr>
            <a:spLocks noGrp="1" noRot="1" noChangeAspect="1" noChangeArrowheads="1" noTextEdit="1"/>
          </p:cNvSpPr>
          <p:nvPr>
            <p:ph type="sldImg"/>
          </p:nvPr>
        </p:nvSpPr>
        <p:spPr>
          <a:xfrm>
            <a:off x="952500" y="685800"/>
            <a:ext cx="4953000" cy="3429000"/>
          </a:xfrm>
          <a:ln/>
        </p:spPr>
      </p:sp>
      <p:sp>
        <p:nvSpPr>
          <p:cNvPr id="18125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AC042CF-EF61-48E3-81ED-F3EA3508A5D9}" type="slidenum">
              <a:rPr lang="en-US"/>
              <a:pPr/>
              <a:t>4</a:t>
            </a:fld>
            <a:endParaRPr lang="en-US"/>
          </a:p>
        </p:txBody>
      </p:sp>
      <p:sp>
        <p:nvSpPr>
          <p:cNvPr id="421890" name="Rectangle 2"/>
          <p:cNvSpPr>
            <a:spLocks noGrp="1" noRot="1" noChangeAspect="1" noChangeArrowheads="1" noTextEdit="1"/>
          </p:cNvSpPr>
          <p:nvPr>
            <p:ph type="sldImg"/>
          </p:nvPr>
        </p:nvSpPr>
        <p:spPr>
          <a:xfrm>
            <a:off x="952500" y="685800"/>
            <a:ext cx="4953000" cy="3429000"/>
          </a:xfrm>
          <a:ln/>
        </p:spPr>
      </p:sp>
      <p:sp>
        <p:nvSpPr>
          <p:cNvPr id="42189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BD2968-2C39-48F3-8E9F-B5211A44669B}" type="slidenum">
              <a:rPr lang="en-US" smtClean="0"/>
              <a:pPr/>
              <a:t>37</a:t>
            </a:fld>
            <a:endParaRPr lang="en-US"/>
          </a:p>
        </p:txBody>
      </p:sp>
    </p:spTree>
    <p:extLst>
      <p:ext uri="{BB962C8B-B14F-4D97-AF65-F5344CB8AC3E}">
        <p14:creationId xmlns:p14="http://schemas.microsoft.com/office/powerpoint/2010/main" val="16128244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77850" y="1371600"/>
            <a:ext cx="8505952"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77850" y="3228536"/>
            <a:ext cx="8509254"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endParaRPr lang="en-US"/>
          </a:p>
        </p:txBody>
      </p:sp>
      <p:sp>
        <p:nvSpPr>
          <p:cNvPr id="19" name="Footer Placeholder 18"/>
          <p:cNvSpPr>
            <a:spLocks noGrp="1"/>
          </p:cNvSpPr>
          <p:nvPr>
            <p:ph type="ftr" sz="quarter" idx="11"/>
          </p:nvPr>
        </p:nvSpPr>
        <p:spPr/>
        <p:txBody>
          <a:bodyPr/>
          <a:lstStyle/>
          <a:p>
            <a:r>
              <a:rPr lang="vi-VN" smtClean="0"/>
              <a:t>Trịnh Thị Thanh Mai- LĐLĐ TP.HCM</a:t>
            </a:r>
            <a:endParaRPr lang="en-US"/>
          </a:p>
        </p:txBody>
      </p:sp>
      <p:sp>
        <p:nvSpPr>
          <p:cNvPr id="27" name="Slide Number Placeholder 26"/>
          <p:cNvSpPr>
            <a:spLocks noGrp="1"/>
          </p:cNvSpPr>
          <p:nvPr>
            <p:ph type="sldNum" sz="quarter" idx="12"/>
          </p:nvPr>
        </p:nvSpPr>
        <p:spPr/>
        <p:txBody>
          <a:bodyPr/>
          <a:lstStyle/>
          <a:p>
            <a:fld id="{52FEBE5D-DC19-4932-AD27-9C7381D18CE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vi-VN" smtClean="0"/>
              <a:t>Trịnh Thị Thanh Mai- LĐLĐ TP.HCM</a:t>
            </a:r>
            <a:endParaRPr lang="en-US"/>
          </a:p>
        </p:txBody>
      </p:sp>
      <p:sp>
        <p:nvSpPr>
          <p:cNvPr id="6" name="Slide Number Placeholder 5"/>
          <p:cNvSpPr>
            <a:spLocks noGrp="1"/>
          </p:cNvSpPr>
          <p:nvPr>
            <p:ph type="sldNum" sz="quarter" idx="12"/>
          </p:nvPr>
        </p:nvSpPr>
        <p:spPr/>
        <p:txBody>
          <a:bodyPr/>
          <a:lstStyle/>
          <a:p>
            <a:fld id="{A3D82430-A61A-4157-94FB-C75196AA471E}" type="slidenum">
              <a:rPr lang="en-US" smtClean="0"/>
              <a:pPr/>
              <a:t>‹#›</a:t>
            </a:fld>
            <a:endParaRPr lang="en-US"/>
          </a:p>
        </p:txBody>
      </p:sp>
    </p:spTree>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914402"/>
            <a:ext cx="222885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95300" y="914402"/>
            <a:ext cx="652145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vi-VN" smtClean="0"/>
              <a:t>Trịnh Thị Thanh Mai- LĐLĐ TP.HCM</a:t>
            </a:r>
            <a:endParaRPr lang="en-US"/>
          </a:p>
        </p:txBody>
      </p:sp>
      <p:sp>
        <p:nvSpPr>
          <p:cNvPr id="6" name="Slide Number Placeholder 5"/>
          <p:cNvSpPr>
            <a:spLocks noGrp="1"/>
          </p:cNvSpPr>
          <p:nvPr>
            <p:ph type="sldNum" sz="quarter" idx="12"/>
          </p:nvPr>
        </p:nvSpPr>
        <p:spPr/>
        <p:txBody>
          <a:bodyPr/>
          <a:lstStyle/>
          <a:p>
            <a:fld id="{4E7BC467-7A0E-4B45-998A-DE0E9651C677}" type="slidenum">
              <a:rPr lang="en-US" smtClean="0"/>
              <a:pPr/>
              <a:t>‹#›</a:t>
            </a:fld>
            <a:endParaRPr lang="en-US"/>
          </a:p>
        </p:txBody>
      </p:sp>
    </p:spTree>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vi-VN" smtClean="0"/>
              <a:t>Trịnh Thị Thanh Mai- LĐLĐ TP.HCM</a:t>
            </a:r>
            <a:endParaRPr lang="en-US"/>
          </a:p>
        </p:txBody>
      </p:sp>
      <p:sp>
        <p:nvSpPr>
          <p:cNvPr id="6" name="Slide Number Placeholder 5"/>
          <p:cNvSpPr>
            <a:spLocks noGrp="1"/>
          </p:cNvSpPr>
          <p:nvPr>
            <p:ph type="sldNum" sz="quarter" idx="12"/>
          </p:nvPr>
        </p:nvSpPr>
        <p:spPr/>
        <p:txBody>
          <a:bodyPr/>
          <a:lstStyle/>
          <a:p>
            <a:fld id="{344D32EA-796A-49D7-B1E6-86E45869C5DC}" type="slidenum">
              <a:rPr lang="en-US" smtClean="0"/>
              <a:pPr/>
              <a:t>‹#›</a:t>
            </a:fld>
            <a:endParaRPr lang="en-US"/>
          </a:p>
        </p:txBody>
      </p:sp>
    </p:spTree>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4548" y="1316736"/>
            <a:ext cx="84201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74548" y="2704664"/>
            <a:ext cx="84201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vi-VN" smtClean="0"/>
              <a:t>Trịnh Thị Thanh Mai- LĐLĐ TP.HCM</a:t>
            </a:r>
            <a:endParaRPr lang="en-US"/>
          </a:p>
        </p:txBody>
      </p:sp>
      <p:sp>
        <p:nvSpPr>
          <p:cNvPr id="6" name="Slide Number Placeholder 5"/>
          <p:cNvSpPr>
            <a:spLocks noGrp="1"/>
          </p:cNvSpPr>
          <p:nvPr>
            <p:ph type="sldNum" sz="quarter" idx="12"/>
          </p:nvPr>
        </p:nvSpPr>
        <p:spPr/>
        <p:txBody>
          <a:bodyPr/>
          <a:lstStyle/>
          <a:p>
            <a:fld id="{ED529E99-D700-4FC6-82B0-06C84759972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95300" y="704088"/>
            <a:ext cx="89154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95300" y="1920085"/>
            <a:ext cx="437515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035550" y="1920085"/>
            <a:ext cx="437515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vi-VN" smtClean="0"/>
              <a:t>Trịnh Thị Thanh Mai- LĐLĐ TP.HCM</a:t>
            </a:r>
            <a:endParaRPr lang="en-US"/>
          </a:p>
        </p:txBody>
      </p:sp>
      <p:sp>
        <p:nvSpPr>
          <p:cNvPr id="7" name="Slide Number Placeholder 6"/>
          <p:cNvSpPr>
            <a:spLocks noGrp="1"/>
          </p:cNvSpPr>
          <p:nvPr>
            <p:ph type="sldNum" sz="quarter" idx="12"/>
          </p:nvPr>
        </p:nvSpPr>
        <p:spPr/>
        <p:txBody>
          <a:bodyPr/>
          <a:lstStyle/>
          <a:p>
            <a:fld id="{DF4B067C-26CF-4EE0-8367-63AA5D7F9826}" type="slidenum">
              <a:rPr lang="en-US" smtClean="0"/>
              <a:pPr/>
              <a:t>‹#›</a:t>
            </a:fld>
            <a:endParaRPr lang="en-US"/>
          </a:p>
        </p:txBody>
      </p:sp>
    </p:spTree>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704088"/>
            <a:ext cx="89154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95300" y="1855248"/>
            <a:ext cx="4376870"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5032111" y="1859758"/>
            <a:ext cx="4378590"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95300" y="2514600"/>
            <a:ext cx="4376870"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5032111" y="2514600"/>
            <a:ext cx="4378590"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vi-VN" smtClean="0"/>
              <a:t>Trịnh Thị Thanh Mai- LĐLĐ TP.HCM</a:t>
            </a:r>
            <a:endParaRPr lang="en-US"/>
          </a:p>
        </p:txBody>
      </p:sp>
      <p:sp>
        <p:nvSpPr>
          <p:cNvPr id="9" name="Slide Number Placeholder 8"/>
          <p:cNvSpPr>
            <a:spLocks noGrp="1"/>
          </p:cNvSpPr>
          <p:nvPr>
            <p:ph type="sldNum" sz="quarter" idx="12"/>
          </p:nvPr>
        </p:nvSpPr>
        <p:spPr/>
        <p:txBody>
          <a:bodyPr/>
          <a:lstStyle/>
          <a:p>
            <a:fld id="{5BCB1473-0076-451C-9BBD-4AAD46E6364E}" type="slidenum">
              <a:rPr lang="en-US" smtClean="0"/>
              <a:pPr/>
              <a:t>‹#›</a:t>
            </a:fld>
            <a:endParaRPr lang="en-US"/>
          </a:p>
        </p:txBody>
      </p:sp>
    </p:spTree>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95300" y="704088"/>
            <a:ext cx="899795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vi-VN" smtClean="0"/>
              <a:t>Trịnh Thị Thanh Mai- LĐLĐ TP.HCM</a:t>
            </a:r>
            <a:endParaRPr lang="en-US"/>
          </a:p>
        </p:txBody>
      </p:sp>
      <p:sp>
        <p:nvSpPr>
          <p:cNvPr id="5" name="Slide Number Placeholder 4"/>
          <p:cNvSpPr>
            <a:spLocks noGrp="1"/>
          </p:cNvSpPr>
          <p:nvPr>
            <p:ph type="sldNum" sz="quarter" idx="12"/>
          </p:nvPr>
        </p:nvSpPr>
        <p:spPr/>
        <p:txBody>
          <a:bodyPr/>
          <a:lstStyle/>
          <a:p>
            <a:fld id="{77847CF1-E50C-473D-B172-807062A2C650}" type="slidenum">
              <a:rPr lang="en-US" smtClean="0"/>
              <a:pPr/>
              <a:t>‹#›</a:t>
            </a:fld>
            <a:endParaRPr lang="en-US"/>
          </a:p>
        </p:txBody>
      </p:sp>
    </p:spTree>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vi-VN" smtClean="0"/>
              <a:t>Trịnh Thị Thanh Mai- LĐLĐ TP.HCM</a:t>
            </a:r>
            <a:endParaRPr lang="en-US"/>
          </a:p>
        </p:txBody>
      </p:sp>
      <p:sp>
        <p:nvSpPr>
          <p:cNvPr id="4" name="Slide Number Placeholder 3"/>
          <p:cNvSpPr>
            <a:spLocks noGrp="1"/>
          </p:cNvSpPr>
          <p:nvPr>
            <p:ph type="sldNum" sz="quarter" idx="12"/>
          </p:nvPr>
        </p:nvSpPr>
        <p:spPr/>
        <p:txBody>
          <a:bodyPr/>
          <a:lstStyle/>
          <a:p>
            <a:fld id="{4D8FEE08-3FD4-4B1E-9E48-56A5D89DF2E5}" type="slidenum">
              <a:rPr lang="en-US" smtClean="0"/>
              <a:pPr/>
              <a:t>‹#›</a:t>
            </a:fld>
            <a:endParaRPr lang="en-US"/>
          </a:p>
        </p:txBody>
      </p:sp>
    </p:spTree>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2950" y="514352"/>
            <a:ext cx="29718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742950" y="1676400"/>
            <a:ext cx="29718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872971" y="1676400"/>
            <a:ext cx="5537729"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vi-VN" smtClean="0"/>
              <a:t>Trịnh Thị Thanh Mai- LĐLĐ TP.HCM</a:t>
            </a:r>
            <a:endParaRPr lang="en-US"/>
          </a:p>
        </p:txBody>
      </p:sp>
      <p:sp>
        <p:nvSpPr>
          <p:cNvPr id="7" name="Slide Number Placeholder 6"/>
          <p:cNvSpPr>
            <a:spLocks noGrp="1"/>
          </p:cNvSpPr>
          <p:nvPr>
            <p:ph type="sldNum" sz="quarter" idx="12"/>
          </p:nvPr>
        </p:nvSpPr>
        <p:spPr/>
        <p:txBody>
          <a:bodyPr/>
          <a:lstStyle/>
          <a:p>
            <a:fld id="{99948442-5AD7-4BD3-9D2D-59D6A37A6411}" type="slidenum">
              <a:rPr lang="en-US" smtClean="0"/>
              <a:pPr/>
              <a:t>‹#›</a:t>
            </a:fld>
            <a:endParaRPr lang="en-US"/>
          </a:p>
        </p:txBody>
      </p:sp>
    </p:spTree>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429566" y="1108077"/>
            <a:ext cx="569595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671145" y="5359769"/>
            <a:ext cx="168402"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60400" y="1176997"/>
            <a:ext cx="2397252"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60400" y="2828785"/>
            <a:ext cx="239395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vi-VN" smtClean="0"/>
              <a:t>Trịnh Thị Thanh Mai- LĐLĐ TP.HCM</a:t>
            </a:r>
            <a:endParaRPr lang="en-US"/>
          </a:p>
        </p:txBody>
      </p:sp>
      <p:sp>
        <p:nvSpPr>
          <p:cNvPr id="7" name="Slide Number Placeholder 6"/>
          <p:cNvSpPr>
            <a:spLocks noGrp="1"/>
          </p:cNvSpPr>
          <p:nvPr>
            <p:ph type="sldNum" sz="quarter" idx="12"/>
          </p:nvPr>
        </p:nvSpPr>
        <p:spPr>
          <a:xfrm>
            <a:off x="8750300" y="6356351"/>
            <a:ext cx="660400" cy="365125"/>
          </a:xfrm>
        </p:spPr>
        <p:txBody>
          <a:bodyPr/>
          <a:lstStyle/>
          <a:p>
            <a:fld id="{695765C2-5AED-4702-B787-49C4E8887316}" type="slidenum">
              <a:rPr lang="en-US" smtClean="0"/>
              <a:pPr/>
              <a:t>‹#›</a:t>
            </a:fld>
            <a:endParaRPr lang="en-US"/>
          </a:p>
        </p:txBody>
      </p:sp>
      <p:sp>
        <p:nvSpPr>
          <p:cNvPr id="3" name="Picture Placeholder 2"/>
          <p:cNvSpPr>
            <a:spLocks noGrp="1"/>
          </p:cNvSpPr>
          <p:nvPr>
            <p:ph type="pic" idx="1"/>
          </p:nvPr>
        </p:nvSpPr>
        <p:spPr>
          <a:xfrm rot="420000">
            <a:off x="3776276" y="1199517"/>
            <a:ext cx="500253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10319" y="5816600"/>
            <a:ext cx="9926638"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746625" y="6219826"/>
            <a:ext cx="5159375"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0319" y="-7144"/>
            <a:ext cx="9926638"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746625" y="-7144"/>
            <a:ext cx="5159375"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95300" y="704088"/>
            <a:ext cx="89154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95300" y="1935480"/>
            <a:ext cx="89154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95300" y="6356351"/>
            <a:ext cx="2311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22" name="Footer Placeholder 21"/>
          <p:cNvSpPr>
            <a:spLocks noGrp="1"/>
          </p:cNvSpPr>
          <p:nvPr>
            <p:ph type="ftr" sz="quarter" idx="3"/>
          </p:nvPr>
        </p:nvSpPr>
        <p:spPr>
          <a:xfrm>
            <a:off x="2889250" y="6356351"/>
            <a:ext cx="36322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vi-VN" smtClean="0"/>
              <a:t>Trịnh Thị Thanh Mai- LĐLĐ TP.HCM</a:t>
            </a:r>
            <a:endParaRPr lang="en-US"/>
          </a:p>
        </p:txBody>
      </p:sp>
      <p:sp>
        <p:nvSpPr>
          <p:cNvPr id="18" name="Slide Number Placeholder 17"/>
          <p:cNvSpPr>
            <a:spLocks noGrp="1"/>
          </p:cNvSpPr>
          <p:nvPr>
            <p:ph type="sldNum" sz="quarter" idx="4"/>
          </p:nvPr>
        </p:nvSpPr>
        <p:spPr>
          <a:xfrm>
            <a:off x="8585200" y="6356351"/>
            <a:ext cx="8255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6D86AB2-496C-4D6E-92B1-D3B2707AC993}" type="slidenum">
              <a:rPr lang="en-US" smtClean="0"/>
              <a:pPr/>
              <a:t>‹#›</a:t>
            </a:fld>
            <a:endParaRPr lang="en-US"/>
          </a:p>
        </p:txBody>
      </p:sp>
      <p:grpSp>
        <p:nvGrpSpPr>
          <p:cNvPr id="2" name="Group 1"/>
          <p:cNvGrpSpPr/>
          <p:nvPr/>
        </p:nvGrpSpPr>
        <p:grpSpPr>
          <a:xfrm>
            <a:off x="-20602" y="202408"/>
            <a:ext cx="9945594"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83" r:id="rId1"/>
    <p:sldLayoutId id="2147483984" r:id="rId2"/>
    <p:sldLayoutId id="2147483985" r:id="rId3"/>
    <p:sldLayoutId id="2147483986" r:id="rId4"/>
    <p:sldLayoutId id="2147483987" r:id="rId5"/>
    <p:sldLayoutId id="2147483988" r:id="rId6"/>
    <p:sldLayoutId id="2147483989" r:id="rId7"/>
    <p:sldLayoutId id="2147483990" r:id="rId8"/>
    <p:sldLayoutId id="2147483991" r:id="rId9"/>
    <p:sldLayoutId id="2147483992" r:id="rId10"/>
    <p:sldLayoutId id="2147483993" r:id="rId11"/>
  </p:sldLayoutIdLst>
  <p:transition spd="slow">
    <p:wipe/>
  </p:transition>
  <p:hf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228600" y="2667000"/>
            <a:ext cx="9525000" cy="3156856"/>
          </a:xfrm>
        </p:spPr>
        <p:txBody>
          <a:bodyPr>
            <a:normAutofit fontScale="90000"/>
          </a:bodyPr>
          <a:lstStyle/>
          <a:p>
            <a:pPr algn="ctr"/>
            <a:r>
              <a:rPr lang="en-US" b="1" dirty="0" smtClean="0">
                <a:solidFill>
                  <a:srgbClr val="FF0000"/>
                </a:solidFill>
                <a:latin typeface="Times New Roman" pitchFamily="18" charset="0"/>
                <a:cs typeface="Times New Roman" pitchFamily="18" charset="0"/>
              </a:rPr>
              <a:t/>
            </a:r>
            <a:br>
              <a:rPr lang="en-US" b="1" dirty="0" smtClean="0">
                <a:solidFill>
                  <a:srgbClr val="FF0000"/>
                </a:solidFill>
                <a:latin typeface="Times New Roman" pitchFamily="18" charset="0"/>
                <a:cs typeface="Times New Roman" pitchFamily="18" charset="0"/>
              </a:rPr>
            </a:br>
            <a:r>
              <a:rPr lang="en-US" b="1" dirty="0" smtClean="0">
                <a:solidFill>
                  <a:srgbClr val="FF0000"/>
                </a:solidFill>
                <a:latin typeface="Times New Roman" pitchFamily="18" charset="0"/>
                <a:cs typeface="Times New Roman" pitchFamily="18" charset="0"/>
              </a:rPr>
              <a:t/>
            </a:r>
            <a:br>
              <a:rPr lang="en-US" b="1" dirty="0" smtClean="0">
                <a:solidFill>
                  <a:srgbClr val="FF0000"/>
                </a:solidFill>
                <a:latin typeface="Times New Roman" pitchFamily="18" charset="0"/>
                <a:cs typeface="Times New Roman" pitchFamily="18" charset="0"/>
              </a:rPr>
            </a:br>
            <a:r>
              <a:rPr lang="en-US" b="1" dirty="0" smtClean="0">
                <a:solidFill>
                  <a:srgbClr val="FF0000"/>
                </a:solidFill>
                <a:latin typeface="Times New Roman" pitchFamily="18" charset="0"/>
                <a:cs typeface="Times New Roman" pitchFamily="18" charset="0"/>
              </a:rPr>
              <a:t/>
            </a:r>
            <a:br>
              <a:rPr lang="en-US" b="1" dirty="0" smtClean="0">
                <a:solidFill>
                  <a:srgbClr val="FF0000"/>
                </a:solidFill>
                <a:latin typeface="Times New Roman" pitchFamily="18" charset="0"/>
                <a:cs typeface="Times New Roman" pitchFamily="18" charset="0"/>
              </a:rPr>
            </a:br>
            <a:r>
              <a:rPr lang="en-US" b="1" dirty="0" smtClean="0">
                <a:solidFill>
                  <a:srgbClr val="FF0000"/>
                </a:solidFill>
                <a:latin typeface="Times New Roman" pitchFamily="18" charset="0"/>
                <a:cs typeface="Times New Roman" pitchFamily="18" charset="0"/>
              </a:rPr>
              <a:t/>
            </a:r>
            <a:br>
              <a:rPr lang="en-US" b="1" dirty="0" smtClean="0">
                <a:solidFill>
                  <a:srgbClr val="FF0000"/>
                </a:solidFill>
                <a:latin typeface="Times New Roman" pitchFamily="18" charset="0"/>
                <a:cs typeface="Times New Roman" pitchFamily="18" charset="0"/>
              </a:rPr>
            </a:br>
            <a:r>
              <a:rPr lang="en-US" b="1" dirty="0" smtClean="0">
                <a:solidFill>
                  <a:srgbClr val="FF0000"/>
                </a:solidFill>
                <a:latin typeface="Times New Roman" pitchFamily="18" charset="0"/>
                <a:cs typeface="Times New Roman" pitchFamily="18" charset="0"/>
              </a:rPr>
              <a:t/>
            </a:r>
            <a:br>
              <a:rPr lang="en-US" b="1" dirty="0" smtClean="0">
                <a:solidFill>
                  <a:srgbClr val="FF0000"/>
                </a:solidFill>
                <a:latin typeface="Times New Roman" pitchFamily="18" charset="0"/>
                <a:cs typeface="Times New Roman" pitchFamily="18" charset="0"/>
              </a:rPr>
            </a:br>
            <a:r>
              <a:rPr lang="en-US" b="1" dirty="0" smtClean="0">
                <a:solidFill>
                  <a:srgbClr val="FF0000"/>
                </a:solidFill>
                <a:latin typeface="Times New Roman" pitchFamily="18" charset="0"/>
                <a:cs typeface="Times New Roman" pitchFamily="18" charset="0"/>
              </a:rPr>
              <a:t> </a:t>
            </a:r>
            <a:br>
              <a:rPr lang="en-US" b="1" dirty="0" smtClean="0">
                <a:solidFill>
                  <a:srgbClr val="FF0000"/>
                </a:solidFill>
                <a:latin typeface="Times New Roman" pitchFamily="18" charset="0"/>
                <a:cs typeface="Times New Roman" pitchFamily="18" charset="0"/>
              </a:rPr>
            </a:br>
            <a:r>
              <a:rPr lang="en-US" b="1" dirty="0" smtClean="0">
                <a:solidFill>
                  <a:srgbClr val="FF0000"/>
                </a:solidFill>
                <a:latin typeface="Times New Roman" pitchFamily="18" charset="0"/>
                <a:cs typeface="Times New Roman" pitchFamily="18" charset="0"/>
              </a:rPr>
              <a:t/>
            </a:r>
            <a:br>
              <a:rPr lang="en-US" b="1" dirty="0" smtClean="0">
                <a:solidFill>
                  <a:srgbClr val="FF0000"/>
                </a:solidFill>
                <a:latin typeface="Times New Roman" pitchFamily="18" charset="0"/>
                <a:cs typeface="Times New Roman" pitchFamily="18" charset="0"/>
              </a:rPr>
            </a:br>
            <a:r>
              <a:rPr lang="en-US" sz="4000" b="1" dirty="0" smtClean="0">
                <a:solidFill>
                  <a:srgbClr val="0000CC"/>
                </a:solidFill>
                <a:latin typeface="Times New Roman" pitchFamily="18" charset="0"/>
                <a:cs typeface="Times New Roman" pitchFamily="18" charset="0"/>
              </a:rPr>
              <a:t>TẬP HUẤN NGHIỆP VỤ</a:t>
            </a:r>
            <a:br>
              <a:rPr lang="en-US" sz="4000" b="1" dirty="0" smtClean="0">
                <a:solidFill>
                  <a:srgbClr val="0000CC"/>
                </a:solidFill>
                <a:latin typeface="Times New Roman" pitchFamily="18" charset="0"/>
                <a:cs typeface="Times New Roman" pitchFamily="18" charset="0"/>
              </a:rPr>
            </a:br>
            <a:r>
              <a:rPr lang="en-US" sz="4000" b="1" dirty="0" smtClean="0">
                <a:solidFill>
                  <a:srgbClr val="0000CC"/>
                </a:solidFill>
                <a:latin typeface="Times New Roman" pitchFamily="18" charset="0"/>
                <a:cs typeface="Times New Roman" pitchFamily="18" charset="0"/>
              </a:rPr>
              <a:t>CÔNG TÁC KIỂM TRA, GIÁM SÁT  </a:t>
            </a:r>
            <a:br>
              <a:rPr lang="en-US" sz="4000" b="1" dirty="0" smtClean="0">
                <a:solidFill>
                  <a:srgbClr val="0000CC"/>
                </a:solidFill>
                <a:latin typeface="Times New Roman" pitchFamily="18" charset="0"/>
                <a:cs typeface="Times New Roman" pitchFamily="18" charset="0"/>
              </a:rPr>
            </a:br>
            <a:r>
              <a:rPr lang="en-US" sz="4000" b="1" dirty="0" smtClean="0">
                <a:solidFill>
                  <a:srgbClr val="0000CC"/>
                </a:solidFill>
                <a:latin typeface="Times New Roman" pitchFamily="18" charset="0"/>
                <a:cs typeface="Times New Roman" pitchFamily="18" charset="0"/>
              </a:rPr>
              <a:t>TÀI CHÍNH</a:t>
            </a:r>
            <a:r>
              <a:rPr lang="vi-VN" sz="4000" b="1" dirty="0" smtClean="0">
                <a:solidFill>
                  <a:srgbClr val="0000CC"/>
                </a:solidFill>
                <a:latin typeface="Times New Roman" pitchFamily="18" charset="0"/>
                <a:cs typeface="Times New Roman" pitchFamily="18" charset="0"/>
              </a:rPr>
              <a:t>, TÀI SẢN </a:t>
            </a:r>
            <a:r>
              <a:rPr lang="en-US" sz="4000" b="1" dirty="0" smtClean="0">
                <a:solidFill>
                  <a:srgbClr val="0000CC"/>
                </a:solidFill>
                <a:latin typeface="Times New Roman" pitchFamily="18" charset="0"/>
                <a:cs typeface="Times New Roman" pitchFamily="18" charset="0"/>
              </a:rPr>
              <a:t>CÔNG ĐOÀN CƠ SỞ</a:t>
            </a:r>
            <a:r>
              <a:rPr lang="vi-VN" sz="4000" b="1" dirty="0" smtClean="0">
                <a:solidFill>
                  <a:srgbClr val="0000CC"/>
                </a:solidFill>
                <a:latin typeface="Times New Roman" pitchFamily="18" charset="0"/>
                <a:cs typeface="Times New Roman" pitchFamily="18" charset="0"/>
              </a:rPr>
              <a:t/>
            </a:r>
            <a:br>
              <a:rPr lang="vi-VN" sz="4000" b="1" dirty="0" smtClean="0">
                <a:solidFill>
                  <a:srgbClr val="0000CC"/>
                </a:solidFill>
                <a:latin typeface="Times New Roman" pitchFamily="18" charset="0"/>
                <a:cs typeface="Times New Roman" pitchFamily="18" charset="0"/>
              </a:rPr>
            </a:br>
            <a:r>
              <a:rPr lang="en-US" sz="4000" b="1" dirty="0" smtClean="0">
                <a:solidFill>
                  <a:srgbClr val="0000CC"/>
                </a:solidFill>
                <a:latin typeface="Times New Roman" pitchFamily="18" charset="0"/>
                <a:cs typeface="Times New Roman" pitchFamily="18" charset="0"/>
              </a:rPr>
              <a:t>NĂM 2024</a:t>
            </a:r>
            <a:br>
              <a:rPr lang="en-US" sz="4000" b="1" dirty="0" smtClean="0">
                <a:solidFill>
                  <a:srgbClr val="0000CC"/>
                </a:solidFill>
                <a:latin typeface="Times New Roman" pitchFamily="18" charset="0"/>
                <a:cs typeface="Times New Roman" pitchFamily="18" charset="0"/>
              </a:rPr>
            </a:br>
            <a:r>
              <a:rPr lang="en-US" sz="4000" b="1" dirty="0" smtClean="0">
                <a:solidFill>
                  <a:srgbClr val="0000CC"/>
                </a:solidFill>
                <a:latin typeface="Times New Roman" pitchFamily="18" charset="0"/>
                <a:cs typeface="Times New Roman" pitchFamily="18" charset="0"/>
              </a:rPr>
              <a:t/>
            </a:r>
            <a:br>
              <a:rPr lang="en-US" sz="4000" b="1" dirty="0" smtClean="0">
                <a:solidFill>
                  <a:srgbClr val="0000CC"/>
                </a:solidFill>
                <a:latin typeface="Times New Roman" pitchFamily="18" charset="0"/>
                <a:cs typeface="Times New Roman" pitchFamily="18" charset="0"/>
              </a:rPr>
            </a:br>
            <a:r>
              <a:rPr lang="en-US" sz="2700" b="1" i="1" dirty="0" err="1" smtClean="0">
                <a:solidFill>
                  <a:schemeClr val="tx1"/>
                </a:solidFill>
                <a:latin typeface="Times New Roman" pitchFamily="18" charset="0"/>
                <a:cs typeface="Times New Roman" pitchFamily="18" charset="0"/>
              </a:rPr>
              <a:t>Gò</a:t>
            </a:r>
            <a:r>
              <a:rPr lang="en-US" sz="2700" b="1" i="1" dirty="0" smtClean="0">
                <a:solidFill>
                  <a:schemeClr val="tx1"/>
                </a:solidFill>
                <a:latin typeface="Times New Roman" pitchFamily="18" charset="0"/>
                <a:cs typeface="Times New Roman" pitchFamily="18" charset="0"/>
              </a:rPr>
              <a:t> </a:t>
            </a:r>
            <a:r>
              <a:rPr lang="en-US" sz="2700" b="1" i="1" dirty="0" err="1" smtClean="0">
                <a:solidFill>
                  <a:schemeClr val="tx1"/>
                </a:solidFill>
                <a:latin typeface="Times New Roman" pitchFamily="18" charset="0"/>
                <a:cs typeface="Times New Roman" pitchFamily="18" charset="0"/>
              </a:rPr>
              <a:t>Vấp</a:t>
            </a:r>
            <a:r>
              <a:rPr lang="en-US" sz="2700" b="1" i="1" dirty="0" smtClean="0">
                <a:solidFill>
                  <a:schemeClr val="tx1"/>
                </a:solidFill>
                <a:latin typeface="Times New Roman" pitchFamily="18" charset="0"/>
                <a:cs typeface="Times New Roman" pitchFamily="18" charset="0"/>
              </a:rPr>
              <a:t>, </a:t>
            </a:r>
            <a:r>
              <a:rPr lang="en-US" sz="2700" b="1" i="1" dirty="0" err="1" smtClean="0">
                <a:solidFill>
                  <a:schemeClr val="tx1"/>
                </a:solidFill>
                <a:latin typeface="Times New Roman" pitchFamily="18" charset="0"/>
                <a:cs typeface="Times New Roman" pitchFamily="18" charset="0"/>
              </a:rPr>
              <a:t>ngày</a:t>
            </a:r>
            <a:r>
              <a:rPr lang="en-US" sz="2700" b="1" i="1" dirty="0" smtClean="0">
                <a:solidFill>
                  <a:schemeClr val="tx1"/>
                </a:solidFill>
                <a:latin typeface="Times New Roman" pitchFamily="18" charset="0"/>
                <a:cs typeface="Times New Roman" pitchFamily="18" charset="0"/>
              </a:rPr>
              <a:t> 08 </a:t>
            </a:r>
            <a:r>
              <a:rPr lang="en-US" sz="2700" b="1" i="1" dirty="0" err="1" smtClean="0">
                <a:solidFill>
                  <a:schemeClr val="tx1"/>
                </a:solidFill>
                <a:latin typeface="Times New Roman" pitchFamily="18" charset="0"/>
                <a:cs typeface="Times New Roman" pitchFamily="18" charset="0"/>
              </a:rPr>
              <a:t>tháng</a:t>
            </a:r>
            <a:r>
              <a:rPr lang="en-US" sz="2700" b="1" i="1" dirty="0" smtClean="0">
                <a:solidFill>
                  <a:schemeClr val="tx1"/>
                </a:solidFill>
                <a:latin typeface="Times New Roman" pitchFamily="18" charset="0"/>
                <a:cs typeface="Times New Roman" pitchFamily="18" charset="0"/>
              </a:rPr>
              <a:t> 6 </a:t>
            </a:r>
            <a:r>
              <a:rPr lang="en-US" sz="2700" b="1" i="1" dirty="0" err="1" smtClean="0">
                <a:solidFill>
                  <a:schemeClr val="tx1"/>
                </a:solidFill>
                <a:latin typeface="Times New Roman" pitchFamily="18" charset="0"/>
                <a:cs typeface="Times New Roman" pitchFamily="18" charset="0"/>
              </a:rPr>
              <a:t>năm</a:t>
            </a:r>
            <a:r>
              <a:rPr lang="en-US" sz="2700" b="1" i="1" dirty="0" smtClean="0">
                <a:solidFill>
                  <a:schemeClr val="tx1"/>
                </a:solidFill>
                <a:latin typeface="Times New Roman" pitchFamily="18" charset="0"/>
                <a:cs typeface="Times New Roman" pitchFamily="18" charset="0"/>
              </a:rPr>
              <a:t> 2024</a:t>
            </a:r>
            <a:endParaRPr lang="en-US" sz="2700" b="1" i="1" dirty="0">
              <a:solidFill>
                <a:schemeClr val="tx1"/>
              </a:solidFill>
              <a:latin typeface="Times New Roman" pitchFamily="18" charset="0"/>
              <a:cs typeface="Times New Roman" pitchFamily="18" charset="0"/>
            </a:endParaRPr>
          </a:p>
        </p:txBody>
      </p:sp>
      <p:sp>
        <p:nvSpPr>
          <p:cNvPr id="4" name="Rectangle 139"/>
          <p:cNvSpPr>
            <a:spLocks noGrp="1" noChangeArrowheads="1"/>
          </p:cNvSpPr>
          <p:nvPr>
            <p:ph type="sldNum" sz="quarter" idx="12"/>
          </p:nvPr>
        </p:nvSpPr>
        <p:spPr/>
        <p:txBody>
          <a:bodyPr/>
          <a:lstStyle/>
          <a:p>
            <a:fld id="{D959B25A-0D5B-422F-B1B5-D44D4954026B}" type="slidenum">
              <a:rPr lang="en-US"/>
              <a:pPr/>
              <a:t>1</a:t>
            </a:fld>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95750" y="0"/>
            <a:ext cx="1638300" cy="1632857"/>
          </a:xfrm>
          <a:prstGeom prst="rect">
            <a:avLst/>
          </a:prstGeom>
        </p:spPr>
      </p:pic>
      <p:sp>
        <p:nvSpPr>
          <p:cNvPr id="7" name="Rectangle 2"/>
          <p:cNvSpPr txBox="1">
            <a:spLocks noChangeArrowheads="1"/>
          </p:cNvSpPr>
          <p:nvPr/>
        </p:nvSpPr>
        <p:spPr>
          <a:xfrm>
            <a:off x="1924050" y="1268184"/>
            <a:ext cx="5981700" cy="881744"/>
          </a:xfrm>
          <a:prstGeom prst="rect">
            <a:avLst/>
          </a:prstGeom>
        </p:spPr>
        <p:txBody>
          <a:bodyPr vert="horz" lIns="0" rIns="0" bIns="0" anchor="b">
            <a:normAutofit fontScale="25000" lnSpcReduction="200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fontAlgn="auto">
              <a:lnSpc>
                <a:spcPct val="120000"/>
              </a:lnSpc>
              <a:spcAft>
                <a:spcPts val="0"/>
              </a:spcAft>
            </a:pPr>
            <a:r>
              <a:rPr lang="en-US" b="1" dirty="0" smtClean="0">
                <a:solidFill>
                  <a:srgbClr val="FF0000"/>
                </a:solidFill>
                <a:latin typeface="Times New Roman" pitchFamily="18" charset="0"/>
                <a:cs typeface="Times New Roman" pitchFamily="18" charset="0"/>
              </a:rPr>
              <a:t/>
            </a:r>
            <a:br>
              <a:rPr lang="en-US" b="1" dirty="0" smtClean="0">
                <a:solidFill>
                  <a:srgbClr val="FF0000"/>
                </a:solidFill>
                <a:latin typeface="Times New Roman" pitchFamily="18" charset="0"/>
                <a:cs typeface="Times New Roman" pitchFamily="18" charset="0"/>
              </a:rPr>
            </a:br>
            <a:r>
              <a:rPr lang="en-US" sz="9600" b="1" dirty="0" smtClean="0">
                <a:solidFill>
                  <a:srgbClr val="FF0000"/>
                </a:solidFill>
                <a:latin typeface="Times New Roman" pitchFamily="18" charset="0"/>
                <a:cs typeface="Times New Roman" pitchFamily="18" charset="0"/>
              </a:rPr>
              <a:t/>
            </a:r>
            <a:br>
              <a:rPr lang="en-US" sz="9600" b="1" dirty="0" smtClean="0">
                <a:solidFill>
                  <a:srgbClr val="FF0000"/>
                </a:solidFill>
                <a:latin typeface="Times New Roman" pitchFamily="18" charset="0"/>
                <a:cs typeface="Times New Roman" pitchFamily="18" charset="0"/>
              </a:rPr>
            </a:br>
            <a:r>
              <a:rPr lang="en-US" sz="9600" b="1" dirty="0" smtClean="0">
                <a:solidFill>
                  <a:schemeClr val="tx1"/>
                </a:solidFill>
                <a:latin typeface="Times New Roman" pitchFamily="18" charset="0"/>
                <a:cs typeface="Times New Roman" pitchFamily="18" charset="0"/>
              </a:rPr>
              <a:t>LIÊN ĐOÀN LAO ĐỘNG QUẬN GÒ VẤP</a:t>
            </a:r>
            <a:br>
              <a:rPr lang="en-US" sz="9600" b="1" dirty="0" smtClean="0">
                <a:solidFill>
                  <a:schemeClr val="tx1"/>
                </a:solidFill>
                <a:latin typeface="Times New Roman" pitchFamily="18" charset="0"/>
                <a:cs typeface="Times New Roman" pitchFamily="18" charset="0"/>
              </a:rPr>
            </a:br>
            <a:r>
              <a:rPr lang="en-US" sz="9600" b="1" dirty="0" smtClean="0">
                <a:solidFill>
                  <a:srgbClr val="FF0000"/>
                </a:solidFill>
                <a:latin typeface="Times New Roman" pitchFamily="18" charset="0"/>
                <a:cs typeface="Times New Roman" pitchFamily="18" charset="0"/>
              </a:rPr>
              <a:t>ỦY  BAN KIỂM TRA </a:t>
            </a:r>
            <a:endParaRPr lang="en-US" sz="9600" b="1" dirty="0">
              <a:solidFill>
                <a:srgbClr val="FF0000"/>
              </a:solidFill>
              <a:latin typeface="Times New Roman" pitchFamily="18" charset="0"/>
              <a:cs typeface="Times New Roman" pitchFamily="18" charset="0"/>
            </a:endParaRPr>
          </a:p>
        </p:txBody>
      </p:sp>
    </p:spTree>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1035" y="892176"/>
            <a:ext cx="8534400" cy="1143000"/>
          </a:xfrm>
        </p:spPr>
        <p:txBody>
          <a:bodyPr>
            <a:noAutofit/>
          </a:bodyPr>
          <a:lstStyle/>
          <a:p>
            <a:r>
              <a:rPr lang="en-US" sz="2800" b="1" dirty="0" smtClean="0">
                <a:solidFill>
                  <a:srgbClr val="FF0000"/>
                </a:solidFill>
                <a:latin typeface="Times New Roman" pitchFamily="18" charset="0"/>
                <a:cs typeface="Times New Roman" pitchFamily="18" charset="0"/>
              </a:rPr>
              <a:t>3.Kiểm </a:t>
            </a:r>
            <a:r>
              <a:rPr lang="en-US" sz="2800" b="1" dirty="0" err="1" smtClean="0">
                <a:solidFill>
                  <a:srgbClr val="FF0000"/>
                </a:solidFill>
                <a:latin typeface="Times New Roman" pitchFamily="18" charset="0"/>
                <a:cs typeface="Times New Roman" pitchFamily="18" charset="0"/>
              </a:rPr>
              <a:t>tra</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công</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tác</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quản</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lý</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tài</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chính</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tài</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sản</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của</a:t>
            </a:r>
            <a:r>
              <a:rPr lang="en-US" sz="2800" b="1" dirty="0" smtClean="0">
                <a:solidFill>
                  <a:srgbClr val="FF0000"/>
                </a:solidFill>
                <a:latin typeface="Times New Roman" pitchFamily="18" charset="0"/>
                <a:cs typeface="Times New Roman" pitchFamily="18" charset="0"/>
              </a:rPr>
              <a:t> CĐCS</a:t>
            </a:r>
            <a:r>
              <a:rPr lang="en-US" sz="5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r>
            <a:br>
              <a:rPr lang="en-US" sz="5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br>
            <a:endParaRPr lang="en-US" sz="48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95300" y="1257299"/>
            <a:ext cx="8915400" cy="5099051"/>
          </a:xfrm>
        </p:spPr>
        <p:txBody>
          <a:bodyPr>
            <a:noAutofit/>
          </a:bodyPr>
          <a:lstStyle/>
          <a:p>
            <a:pPr>
              <a:buNone/>
            </a:pPr>
            <a:endParaRPr lang="en-US" dirty="0" smtClean="0">
              <a:solidFill>
                <a:srgbClr val="FF0000"/>
              </a:solidFill>
              <a:latin typeface="Times New Roman" pitchFamily="18" charset="0"/>
              <a:cs typeface="Times New Roman" pitchFamily="18" charset="0"/>
            </a:endParaRPr>
          </a:p>
          <a:p>
            <a:pPr algn="just">
              <a:buNone/>
            </a:pPr>
            <a:r>
              <a:rPr lang="en-US" sz="2400" b="1" dirty="0" smtClean="0">
                <a:solidFill>
                  <a:srgbClr val="FF0000"/>
                </a:solidFill>
                <a:latin typeface="Times New Roman" pitchFamily="18" charset="0"/>
                <a:cs typeface="Times New Roman" pitchFamily="18" charset="0"/>
              </a:rPr>
              <a:t>3.1. </a:t>
            </a:r>
            <a:r>
              <a:rPr lang="en-US" sz="2400" b="1" dirty="0" err="1" smtClean="0">
                <a:solidFill>
                  <a:srgbClr val="FF0000"/>
                </a:solidFill>
                <a:latin typeface="Times New Roman" pitchFamily="18" charset="0"/>
                <a:cs typeface="Times New Roman" pitchFamily="18" charset="0"/>
              </a:rPr>
              <a:t>Kiểm</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tra</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thu</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tài</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chính</a:t>
            </a:r>
            <a:r>
              <a:rPr lang="en-US" sz="2400" b="1" dirty="0" smtClean="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C</a:t>
            </a:r>
            <a:r>
              <a:rPr lang="en-US" sz="2400" b="1" dirty="0" err="1" smtClean="0">
                <a:solidFill>
                  <a:srgbClr val="FF0000"/>
                </a:solidFill>
                <a:latin typeface="Times New Roman" pitchFamily="18" charset="0"/>
                <a:cs typeface="Times New Roman" pitchFamily="18" charset="0"/>
              </a:rPr>
              <a:t>ông</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đoàn</a:t>
            </a:r>
            <a:r>
              <a:rPr lang="en-US" sz="2400" b="1" dirty="0" smtClean="0">
                <a:solidFill>
                  <a:srgbClr val="FF0000"/>
                </a:solidFill>
                <a:latin typeface="Times New Roman" pitchFamily="18" charset="0"/>
                <a:cs typeface="Times New Roman" pitchFamily="18" charset="0"/>
              </a:rPr>
              <a:t>: Đánh </a:t>
            </a:r>
            <a:r>
              <a:rPr lang="en-US" sz="2400" b="1" dirty="0" err="1" smtClean="0">
                <a:solidFill>
                  <a:srgbClr val="FF0000"/>
                </a:solidFill>
                <a:latin typeface="Times New Roman" pitchFamily="18" charset="0"/>
                <a:cs typeface="Times New Roman" pitchFamily="18" charset="0"/>
              </a:rPr>
              <a:t>giá</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thu</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đúng</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thu</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đủ</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thu</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kịp</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thời</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các</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khoản</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thu</a:t>
            </a:r>
            <a:r>
              <a:rPr lang="en-US" sz="2400" b="1" dirty="0" smtClean="0">
                <a:solidFill>
                  <a:srgbClr val="FF0000"/>
                </a:solidFill>
                <a:latin typeface="Times New Roman" pitchFamily="18" charset="0"/>
                <a:cs typeface="Times New Roman" pitchFamily="18" charset="0"/>
              </a:rPr>
              <a:t>:</a:t>
            </a:r>
            <a:r>
              <a:rPr lang="en-US" sz="2400" b="1" dirty="0" smtClean="0">
                <a:solidFill>
                  <a:srgbClr val="0070C0"/>
                </a:solidFill>
                <a:latin typeface="Times New Roman" pitchFamily="18" charset="0"/>
                <a:cs typeface="Times New Roman" pitchFamily="18" charset="0"/>
              </a:rPr>
              <a:t> </a:t>
            </a:r>
            <a:r>
              <a:rPr lang="en-US" sz="2400" b="1" dirty="0" smtClean="0">
                <a:solidFill>
                  <a:srgbClr val="FF0000"/>
                </a:solidFill>
                <a:latin typeface="Times New Roman" pitchFamily="18" charset="0"/>
                <a:cs typeface="Times New Roman" pitchFamily="18" charset="0"/>
              </a:rPr>
              <a:t>Đánh </a:t>
            </a:r>
            <a:r>
              <a:rPr lang="en-US" sz="2400" b="1" dirty="0" err="1" smtClean="0">
                <a:solidFill>
                  <a:srgbClr val="FF0000"/>
                </a:solidFill>
                <a:latin typeface="Times New Roman" pitchFamily="18" charset="0"/>
                <a:cs typeface="Times New Roman" pitchFamily="18" charset="0"/>
              </a:rPr>
              <a:t>giá</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tình</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hình</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thu</a:t>
            </a:r>
            <a:r>
              <a:rPr lang="en-US" sz="2400" b="1" dirty="0" smtClean="0">
                <a:solidFill>
                  <a:srgbClr val="FF0000"/>
                </a:solidFill>
                <a:latin typeface="Times New Roman" pitchFamily="18" charset="0"/>
                <a:cs typeface="Times New Roman" pitchFamily="18" charset="0"/>
              </a:rPr>
              <a:t> so </a:t>
            </a:r>
            <a:r>
              <a:rPr lang="en-US" sz="2400" b="1" dirty="0" err="1" smtClean="0">
                <a:solidFill>
                  <a:srgbClr val="FF0000"/>
                </a:solidFill>
                <a:latin typeface="Times New Roman" pitchFamily="18" charset="0"/>
                <a:cs typeface="Times New Roman" pitchFamily="18" charset="0"/>
              </a:rPr>
              <a:t>với</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dự</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toán</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được</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duyệt</a:t>
            </a:r>
            <a:r>
              <a:rPr lang="en-US" sz="2400" b="1" dirty="0" smtClean="0">
                <a:solidFill>
                  <a:srgbClr val="FF0000"/>
                </a:solidFill>
                <a:latin typeface="Times New Roman" pitchFamily="18" charset="0"/>
                <a:cs typeface="Times New Roman" pitchFamily="18" charset="0"/>
              </a:rPr>
              <a:t>.</a:t>
            </a:r>
          </a:p>
          <a:p>
            <a:pPr algn="just">
              <a:buNone/>
            </a:pPr>
            <a:r>
              <a:rPr lang="en-US" sz="2400" dirty="0" smtClean="0">
                <a:solidFill>
                  <a:srgbClr val="0000CC"/>
                </a:solidFill>
                <a:latin typeface="Times New Roman" pitchFamily="18" charset="0"/>
                <a:cs typeface="Times New Roman" pitchFamily="18" charset="0"/>
              </a:rPr>
              <a:t>a.</a:t>
            </a:r>
            <a:r>
              <a:rPr lang="vi-VN"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Kiểm</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tra</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đánh</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giá</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thu</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đoàn</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phí</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công</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đoàn</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theo</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Điều</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lệ</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công</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đoàn</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Việt</a:t>
            </a:r>
            <a:r>
              <a:rPr lang="en-US" sz="2400" dirty="0" smtClean="0">
                <a:solidFill>
                  <a:srgbClr val="0000CC"/>
                </a:solidFill>
                <a:latin typeface="Times New Roman" pitchFamily="18" charset="0"/>
                <a:cs typeface="Times New Roman" pitchFamily="18" charset="0"/>
              </a:rPr>
              <a:t> Nam </a:t>
            </a:r>
            <a:r>
              <a:rPr lang="en-US" sz="2400" dirty="0" err="1" smtClean="0">
                <a:solidFill>
                  <a:srgbClr val="0000CC"/>
                </a:solidFill>
                <a:latin typeface="Times New Roman" pitchFamily="18" charset="0"/>
                <a:cs typeface="Times New Roman" pitchFamily="18" charset="0"/>
              </a:rPr>
              <a:t>và</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Quyết</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định</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số</a:t>
            </a:r>
            <a:r>
              <a:rPr lang="en-US" sz="2400" dirty="0" smtClean="0">
                <a:solidFill>
                  <a:srgbClr val="0000CC"/>
                </a:solidFill>
                <a:latin typeface="Times New Roman" pitchFamily="18" charset="0"/>
                <a:cs typeface="Times New Roman" pitchFamily="18" charset="0"/>
              </a:rPr>
              <a:t> 1908/QĐ-TLĐ </a:t>
            </a:r>
            <a:r>
              <a:rPr lang="en-US" sz="2400" dirty="0" err="1" smtClean="0">
                <a:solidFill>
                  <a:srgbClr val="0000CC"/>
                </a:solidFill>
                <a:latin typeface="Times New Roman" pitchFamily="18" charset="0"/>
                <a:cs typeface="Times New Roman" pitchFamily="18" charset="0"/>
              </a:rPr>
              <a:t>ngày</a:t>
            </a:r>
            <a:r>
              <a:rPr lang="en-US" sz="2400" dirty="0" smtClean="0">
                <a:solidFill>
                  <a:srgbClr val="0000CC"/>
                </a:solidFill>
                <a:latin typeface="Times New Roman" pitchFamily="18" charset="0"/>
                <a:cs typeface="Times New Roman" pitchFamily="18" charset="0"/>
              </a:rPr>
              <a:t> 19/12/2016 </a:t>
            </a:r>
            <a:r>
              <a:rPr lang="en-US" sz="2400" dirty="0" err="1" smtClean="0">
                <a:solidFill>
                  <a:srgbClr val="0000CC"/>
                </a:solidFill>
                <a:latin typeface="Times New Roman" pitchFamily="18" charset="0"/>
                <a:cs typeface="Times New Roman" pitchFamily="18" charset="0"/>
              </a:rPr>
              <a:t>của</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Tổng</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Liên</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đoàn</a:t>
            </a:r>
            <a:r>
              <a:rPr lang="en-US" sz="2400" dirty="0" smtClean="0">
                <a:solidFill>
                  <a:srgbClr val="0000CC"/>
                </a:solidFill>
                <a:latin typeface="Times New Roman" pitchFamily="18" charset="0"/>
                <a:cs typeface="Times New Roman" pitchFamily="18" charset="0"/>
              </a:rPr>
              <a:t>).</a:t>
            </a:r>
          </a:p>
          <a:p>
            <a:pPr algn="just">
              <a:buNone/>
            </a:pPr>
            <a:r>
              <a:rPr lang="en-US" sz="2400" dirty="0" smtClean="0">
                <a:solidFill>
                  <a:srgbClr val="0000CC"/>
                </a:solidFill>
                <a:latin typeface="Times New Roman" pitchFamily="18" charset="0"/>
                <a:cs typeface="Times New Roman" pitchFamily="18" charset="0"/>
              </a:rPr>
              <a:t>b.</a:t>
            </a:r>
            <a:r>
              <a:rPr lang="vi-VN"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Kiểm</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tra</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đánh</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giá</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thu</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kinh</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phí</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công</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đoàn</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theo</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Luật</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Công</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đoàn</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Nghị</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định</a:t>
            </a:r>
            <a:r>
              <a:rPr lang="en-US" sz="2400" dirty="0" smtClean="0">
                <a:solidFill>
                  <a:srgbClr val="0000CC"/>
                </a:solidFill>
                <a:latin typeface="Times New Roman" pitchFamily="18" charset="0"/>
                <a:cs typeface="Times New Roman" pitchFamily="18" charset="0"/>
              </a:rPr>
              <a:t> 191/2013/NĐ-CP, </a:t>
            </a:r>
            <a:r>
              <a:rPr lang="en-US" sz="2400" dirty="0" err="1" smtClean="0">
                <a:solidFill>
                  <a:srgbClr val="0000CC"/>
                </a:solidFill>
                <a:latin typeface="Times New Roman" pitchFamily="18" charset="0"/>
                <a:cs typeface="Times New Roman" pitchFamily="18" charset="0"/>
              </a:rPr>
              <a:t>Quyết</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định</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số</a:t>
            </a:r>
            <a:r>
              <a:rPr lang="en-US" sz="2400" dirty="0" smtClean="0">
                <a:solidFill>
                  <a:srgbClr val="0000CC"/>
                </a:solidFill>
                <a:latin typeface="Times New Roman" pitchFamily="18" charset="0"/>
                <a:cs typeface="Times New Roman" pitchFamily="18" charset="0"/>
              </a:rPr>
              <a:t> 1908/QĐ-TLĐ </a:t>
            </a:r>
            <a:r>
              <a:rPr lang="en-US" sz="2400" dirty="0" err="1" smtClean="0">
                <a:solidFill>
                  <a:srgbClr val="0000CC"/>
                </a:solidFill>
                <a:latin typeface="Times New Roman" pitchFamily="18" charset="0"/>
                <a:cs typeface="Times New Roman" pitchFamily="18" charset="0"/>
              </a:rPr>
              <a:t>ngày</a:t>
            </a:r>
            <a:r>
              <a:rPr lang="en-US" sz="2400" dirty="0" smtClean="0">
                <a:solidFill>
                  <a:srgbClr val="0000CC"/>
                </a:solidFill>
                <a:latin typeface="Times New Roman" pitchFamily="18" charset="0"/>
                <a:cs typeface="Times New Roman" pitchFamily="18" charset="0"/>
              </a:rPr>
              <a:t> 19/12/2016 </a:t>
            </a:r>
            <a:r>
              <a:rPr lang="en-US" sz="2400" dirty="0" err="1" smtClean="0">
                <a:solidFill>
                  <a:srgbClr val="0000CC"/>
                </a:solidFill>
                <a:latin typeface="Times New Roman" pitchFamily="18" charset="0"/>
                <a:cs typeface="Times New Roman" pitchFamily="18" charset="0"/>
              </a:rPr>
              <a:t>của</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Tổng</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Liên</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đoàn</a:t>
            </a:r>
            <a:r>
              <a:rPr lang="en-US" sz="2400" dirty="0" smtClean="0">
                <a:solidFill>
                  <a:srgbClr val="0000CC"/>
                </a:solidFill>
                <a:latin typeface="Times New Roman" pitchFamily="18" charset="0"/>
                <a:cs typeface="Times New Roman" pitchFamily="18" charset="0"/>
              </a:rPr>
              <a:t> ): </a:t>
            </a:r>
            <a:r>
              <a:rPr lang="en-US" sz="2400" dirty="0" err="1" smtClean="0">
                <a:solidFill>
                  <a:srgbClr val="0000CC"/>
                </a:solidFill>
                <a:latin typeface="Times New Roman" pitchFamily="18" charset="0"/>
                <a:cs typeface="Times New Roman" pitchFamily="18" charset="0"/>
              </a:rPr>
              <a:t>đánh</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gia</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thực</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hiện</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phân</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cấp</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thu</a:t>
            </a:r>
            <a:r>
              <a:rPr lang="en-US" sz="2400" dirty="0" smtClean="0">
                <a:solidFill>
                  <a:srgbClr val="0000CC"/>
                </a:solidFill>
                <a:latin typeface="Times New Roman" pitchFamily="18" charset="0"/>
                <a:cs typeface="Times New Roman" pitchFamily="18" charset="0"/>
              </a:rPr>
              <a:t> qua </a:t>
            </a:r>
            <a:r>
              <a:rPr lang="en-US" sz="2400" dirty="0" err="1" smtClean="0">
                <a:solidFill>
                  <a:srgbClr val="0000CC"/>
                </a:solidFill>
                <a:latin typeface="Times New Roman" pitchFamily="18" charset="0"/>
                <a:cs typeface="Times New Roman" pitchFamily="18" charset="0"/>
              </a:rPr>
              <a:t>tài</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khoản</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tập</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trung</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của</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Công</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đoàn</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Việt</a:t>
            </a:r>
            <a:r>
              <a:rPr lang="en-US" sz="2400" dirty="0" smtClean="0">
                <a:solidFill>
                  <a:srgbClr val="0000CC"/>
                </a:solidFill>
                <a:latin typeface="Times New Roman" pitchFamily="18" charset="0"/>
                <a:cs typeface="Times New Roman" pitchFamily="18" charset="0"/>
              </a:rPr>
              <a:t> Nam.</a:t>
            </a:r>
          </a:p>
          <a:p>
            <a:pPr algn="just">
              <a:buNone/>
            </a:pPr>
            <a:r>
              <a:rPr lang="en-US" sz="2400" dirty="0" smtClean="0">
                <a:solidFill>
                  <a:srgbClr val="0000CC"/>
                </a:solidFill>
                <a:latin typeface="Times New Roman" pitchFamily="18" charset="0"/>
                <a:cs typeface="Times New Roman" pitchFamily="18" charset="0"/>
              </a:rPr>
              <a:t>c. Thu </a:t>
            </a:r>
            <a:r>
              <a:rPr lang="en-US" sz="2400" dirty="0" err="1" smtClean="0">
                <a:solidFill>
                  <a:srgbClr val="0000CC"/>
                </a:solidFill>
                <a:latin typeface="Times New Roman" pitchFamily="18" charset="0"/>
                <a:cs typeface="Times New Roman" pitchFamily="18" charset="0"/>
              </a:rPr>
              <a:t>khác</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theo</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quy</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định</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tại</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khoản</a:t>
            </a:r>
            <a:r>
              <a:rPr lang="en-US" sz="2400" dirty="0" smtClean="0">
                <a:solidFill>
                  <a:srgbClr val="0000CC"/>
                </a:solidFill>
                <a:latin typeface="Times New Roman" pitchFamily="18" charset="0"/>
                <a:cs typeface="Times New Roman" pitchFamily="18" charset="0"/>
              </a:rPr>
              <a:t> 4 </a:t>
            </a:r>
            <a:r>
              <a:rPr lang="en-US" sz="2400" dirty="0" err="1" smtClean="0">
                <a:solidFill>
                  <a:srgbClr val="0000CC"/>
                </a:solidFill>
                <a:latin typeface="Times New Roman" pitchFamily="18" charset="0"/>
                <a:cs typeface="Times New Roman" pitchFamily="18" charset="0"/>
              </a:rPr>
              <a:t>Điều</a:t>
            </a:r>
            <a:r>
              <a:rPr lang="en-US" sz="2400" dirty="0" smtClean="0">
                <a:solidFill>
                  <a:srgbClr val="0000CC"/>
                </a:solidFill>
                <a:latin typeface="Times New Roman" pitchFamily="18" charset="0"/>
                <a:cs typeface="Times New Roman" pitchFamily="18" charset="0"/>
              </a:rPr>
              <a:t> 26 </a:t>
            </a:r>
            <a:r>
              <a:rPr lang="en-US" sz="2400" dirty="0" err="1" smtClean="0">
                <a:solidFill>
                  <a:srgbClr val="0000CC"/>
                </a:solidFill>
                <a:latin typeface="Times New Roman" pitchFamily="18" charset="0"/>
                <a:cs typeface="Times New Roman" pitchFamily="18" charset="0"/>
              </a:rPr>
              <a:t>Luật</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Công</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đoàn</a:t>
            </a:r>
            <a:r>
              <a:rPr lang="en-US" sz="2400" dirty="0" smtClean="0">
                <a:solidFill>
                  <a:srgbClr val="0000CC"/>
                </a:solidFill>
                <a:latin typeface="Times New Roman" pitchFamily="18" charset="0"/>
                <a:cs typeface="Times New Roman" pitchFamily="18" charset="0"/>
              </a:rPr>
              <a:t>).</a:t>
            </a:r>
          </a:p>
          <a:p>
            <a:pPr>
              <a:buFontTx/>
              <a:buChar char="-"/>
            </a:pPr>
            <a:endParaRPr lang="en-US" dirty="0" smtClean="0">
              <a:solidFill>
                <a:srgbClr val="0000CC"/>
              </a:solidFill>
              <a:latin typeface="Times New Roman" pitchFamily="18" charset="0"/>
              <a:cs typeface="Times New Roman" pitchFamily="18" charset="0"/>
            </a:endParaRPr>
          </a:p>
          <a:p>
            <a:pPr>
              <a:buFontTx/>
              <a:buChar char="-"/>
            </a:pPr>
            <a:endParaRPr lang="en-US" dirty="0" smtClean="0">
              <a:solidFill>
                <a:srgbClr val="0070C0"/>
              </a:solidFill>
              <a:latin typeface="Times New Roman" pitchFamily="18" charset="0"/>
              <a:cs typeface="Times New Roman" pitchFamily="18" charset="0"/>
            </a:endParaRPr>
          </a:p>
          <a:p>
            <a:endParaRPr lang="en-US" dirty="0"/>
          </a:p>
        </p:txBody>
      </p:sp>
      <p:sp>
        <p:nvSpPr>
          <p:cNvPr id="5" name="Slide Number Placeholder 4"/>
          <p:cNvSpPr>
            <a:spLocks noGrp="1"/>
          </p:cNvSpPr>
          <p:nvPr>
            <p:ph type="sldNum" sz="quarter" idx="12"/>
          </p:nvPr>
        </p:nvSpPr>
        <p:spPr/>
        <p:txBody>
          <a:bodyPr/>
          <a:lstStyle/>
          <a:p>
            <a:fld id="{344D32EA-796A-49D7-B1E6-86E45869C5DC}" type="slidenum">
              <a:rPr lang="en-US" smtClean="0"/>
              <a:pPr/>
              <a:t>10</a:t>
            </a:fld>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 y="114300"/>
            <a:ext cx="1143000" cy="1143000"/>
          </a:xfrm>
          <a:prstGeom prst="rect">
            <a:avLst/>
          </a:prstGeom>
        </p:spPr>
      </p:pic>
    </p:spTree>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8240" y="457200"/>
            <a:ext cx="8496300" cy="1371600"/>
          </a:xfrm>
        </p:spPr>
        <p:txBody>
          <a:bodyPr>
            <a:noAutofit/>
          </a:bodyPr>
          <a:lstStyle/>
          <a:p>
            <a:pPr algn="ctr"/>
            <a:r>
              <a:rPr lang="en-US" sz="2400" b="1" dirty="0" smtClean="0">
                <a:solidFill>
                  <a:srgbClr val="FF0000"/>
                </a:solidFill>
                <a:latin typeface="Times New Roman" pitchFamily="18" charset="0"/>
                <a:cs typeface="Times New Roman" pitchFamily="18" charset="0"/>
              </a:rPr>
              <a:t/>
            </a:r>
            <a:br>
              <a:rPr lang="en-US" sz="2400" b="1" dirty="0" smtClean="0">
                <a:solidFill>
                  <a:srgbClr val="FF0000"/>
                </a:solidFill>
                <a:latin typeface="Times New Roman" pitchFamily="18" charset="0"/>
                <a:cs typeface="Times New Roman" pitchFamily="18" charset="0"/>
              </a:rPr>
            </a:br>
            <a:r>
              <a:rPr lang="en-US" sz="2400" b="1" dirty="0" smtClean="0">
                <a:solidFill>
                  <a:srgbClr val="FF0000"/>
                </a:solidFill>
                <a:latin typeface="Times New Roman" pitchFamily="18" charset="0"/>
                <a:cs typeface="Times New Roman" pitchFamily="18" charset="0"/>
              </a:rPr>
              <a:t>a. </a:t>
            </a:r>
            <a:r>
              <a:rPr lang="en-US" sz="2400" b="1" dirty="0" err="1" smtClean="0">
                <a:solidFill>
                  <a:srgbClr val="FF0000"/>
                </a:solidFill>
                <a:latin typeface="Times New Roman" pitchFamily="18" charset="0"/>
                <a:cs typeface="Times New Roman" pitchFamily="18" charset="0"/>
              </a:rPr>
              <a:t>Kiểm</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tra</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đánh</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giá</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thu</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đoàn</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phí</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công</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đoàn</a:t>
            </a:r>
            <a:r>
              <a:rPr lang="en-US" sz="2400" b="1" dirty="0" smtClean="0">
                <a:solidFill>
                  <a:srgbClr val="FF0000"/>
                </a:solidFill>
                <a:latin typeface="Times New Roman" pitchFamily="18" charset="0"/>
                <a:cs typeface="Times New Roman" pitchFamily="18" charset="0"/>
              </a:rPr>
              <a:t> </a:t>
            </a:r>
            <a:br>
              <a:rPr lang="en-US" sz="2400" b="1" dirty="0" smtClean="0">
                <a:solidFill>
                  <a:srgbClr val="FF0000"/>
                </a:solidFill>
                <a:latin typeface="Times New Roman" pitchFamily="18" charset="0"/>
                <a:cs typeface="Times New Roman" pitchFamily="18" charset="0"/>
              </a:rPr>
            </a:br>
            <a:r>
              <a:rPr lang="en-US" sz="2400" b="1" dirty="0" smtClean="0">
                <a:solidFill>
                  <a:srgbClr val="FF0000"/>
                </a:solidFill>
                <a:latin typeface="Times New Roman" pitchFamily="18" charset="0"/>
                <a:cs typeface="Times New Roman" pitchFamily="18" charset="0"/>
              </a:rPr>
              <a:t>(</a:t>
            </a:r>
            <a:r>
              <a:rPr lang="en-US" sz="2400" b="1" dirty="0" err="1" smtClean="0">
                <a:solidFill>
                  <a:srgbClr val="FF0000"/>
                </a:solidFill>
                <a:latin typeface="Times New Roman" pitchFamily="18" charset="0"/>
                <a:cs typeface="Times New Roman" pitchFamily="18" charset="0"/>
              </a:rPr>
              <a:t>theo</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Điều</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lệ</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công</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đoàn</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Việt</a:t>
            </a:r>
            <a:r>
              <a:rPr lang="en-US" sz="2400" b="1" dirty="0" smtClean="0">
                <a:solidFill>
                  <a:srgbClr val="FF0000"/>
                </a:solidFill>
                <a:latin typeface="Times New Roman" pitchFamily="18" charset="0"/>
                <a:cs typeface="Times New Roman" pitchFamily="18" charset="0"/>
              </a:rPr>
              <a:t> Nam </a:t>
            </a:r>
            <a:r>
              <a:rPr lang="en-US" sz="2400" b="1" dirty="0" err="1" smtClean="0">
                <a:solidFill>
                  <a:srgbClr val="FF0000"/>
                </a:solidFill>
                <a:latin typeface="Times New Roman" pitchFamily="18" charset="0"/>
                <a:cs typeface="Times New Roman" pitchFamily="18" charset="0"/>
              </a:rPr>
              <a:t>và</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Quyết</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định</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số</a:t>
            </a:r>
            <a:r>
              <a:rPr lang="en-US" sz="2400" b="1" dirty="0" smtClean="0">
                <a:solidFill>
                  <a:srgbClr val="FF0000"/>
                </a:solidFill>
                <a:latin typeface="Times New Roman" pitchFamily="18" charset="0"/>
                <a:cs typeface="Times New Roman" pitchFamily="18" charset="0"/>
              </a:rPr>
              <a:t> 1908/QĐ-TLĐ </a:t>
            </a:r>
            <a:r>
              <a:rPr lang="en-US" sz="2400" b="1" dirty="0" err="1" smtClean="0">
                <a:solidFill>
                  <a:srgbClr val="FF0000"/>
                </a:solidFill>
                <a:latin typeface="Times New Roman" pitchFamily="18" charset="0"/>
                <a:cs typeface="Times New Roman" pitchFamily="18" charset="0"/>
              </a:rPr>
              <a:t>ngày</a:t>
            </a:r>
            <a:r>
              <a:rPr lang="en-US" sz="2400" b="1" dirty="0" smtClean="0">
                <a:solidFill>
                  <a:srgbClr val="FF0000"/>
                </a:solidFill>
                <a:latin typeface="Times New Roman" pitchFamily="18" charset="0"/>
                <a:cs typeface="Times New Roman" pitchFamily="18" charset="0"/>
              </a:rPr>
              <a:t> 19/12/2016 </a:t>
            </a:r>
            <a:r>
              <a:rPr lang="en-US" sz="2400" b="1" dirty="0" err="1" smtClean="0">
                <a:solidFill>
                  <a:srgbClr val="FF0000"/>
                </a:solidFill>
                <a:latin typeface="Times New Roman" pitchFamily="18" charset="0"/>
                <a:cs typeface="Times New Roman" pitchFamily="18" charset="0"/>
              </a:rPr>
              <a:t>của</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Tổng</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Liên</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đoàn</a:t>
            </a:r>
            <a:r>
              <a:rPr lang="en-US" sz="2400" b="1" dirty="0" smtClean="0">
                <a:solidFill>
                  <a:srgbClr val="FF0000"/>
                </a:solidFill>
                <a:latin typeface="Times New Roman" pitchFamily="18" charset="0"/>
                <a:cs typeface="Times New Roman" pitchFamily="18" charset="0"/>
              </a:rPr>
              <a:t>).</a:t>
            </a:r>
            <a:r>
              <a:rPr lang="en-US" sz="2400" b="1" dirty="0" smtClean="0">
                <a:solidFill>
                  <a:srgbClr val="0070C0"/>
                </a:solidFill>
                <a:latin typeface="Times New Roman" pitchFamily="18" charset="0"/>
                <a:cs typeface="Times New Roman" pitchFamily="18" charset="0"/>
              </a:rPr>
              <a:t/>
            </a:r>
            <a:br>
              <a:rPr lang="en-US" sz="2400" b="1" dirty="0" smtClean="0">
                <a:solidFill>
                  <a:srgbClr val="0070C0"/>
                </a:solidFill>
                <a:latin typeface="Times New Roman" pitchFamily="18" charset="0"/>
                <a:cs typeface="Times New Roman" pitchFamily="18" charset="0"/>
              </a:rPr>
            </a:br>
            <a:endParaRPr lang="en-US" sz="2400" b="1" dirty="0"/>
          </a:p>
        </p:txBody>
      </p:sp>
      <p:sp>
        <p:nvSpPr>
          <p:cNvPr id="3" name="Content Placeholder 2"/>
          <p:cNvSpPr>
            <a:spLocks noGrp="1"/>
          </p:cNvSpPr>
          <p:nvPr>
            <p:ph idx="1"/>
          </p:nvPr>
        </p:nvSpPr>
        <p:spPr>
          <a:xfrm>
            <a:off x="228600" y="1219200"/>
            <a:ext cx="9448800" cy="5257800"/>
          </a:xfrm>
        </p:spPr>
        <p:txBody>
          <a:bodyPr>
            <a:noAutofit/>
          </a:bodyPr>
          <a:lstStyle/>
          <a:p>
            <a:pPr>
              <a:buNone/>
            </a:pPr>
            <a:endParaRPr lang="en-US" sz="2000" dirty="0" smtClean="0">
              <a:solidFill>
                <a:srgbClr val="0070C0"/>
              </a:solidFill>
            </a:endParaRPr>
          </a:p>
          <a:p>
            <a:pPr algn="just">
              <a:spcBef>
                <a:spcPts val="0"/>
              </a:spcBef>
              <a:buNone/>
            </a:pPr>
            <a:r>
              <a:rPr lang="en-US" sz="2000" dirty="0" smtClean="0">
                <a:solidFill>
                  <a:srgbClr val="0070C0"/>
                </a:solidFill>
              </a:rPr>
              <a:t>	</a:t>
            </a:r>
            <a:r>
              <a:rPr lang="en-US" sz="2100" spc="10" dirty="0" smtClean="0">
                <a:solidFill>
                  <a:srgbClr val="0000CC"/>
                </a:solidFill>
                <a:latin typeface="Times New Roman" pitchFamily="18" charset="0"/>
                <a:cs typeface="Times New Roman" pitchFamily="18" charset="0"/>
              </a:rPr>
              <a:t>1. </a:t>
            </a:r>
            <a:r>
              <a:rPr lang="en-US" sz="2100" spc="10" dirty="0" err="1" smtClean="0">
                <a:solidFill>
                  <a:srgbClr val="0000CC"/>
                </a:solidFill>
                <a:latin typeface="Times New Roman" pitchFamily="18" charset="0"/>
                <a:cs typeface="Times New Roman" pitchFamily="18" charset="0"/>
              </a:rPr>
              <a:t>Các</a:t>
            </a:r>
            <a:r>
              <a:rPr lang="en-US" sz="2100" spc="10" dirty="0" smtClean="0">
                <a:solidFill>
                  <a:srgbClr val="0000CC"/>
                </a:solidFill>
                <a:latin typeface="Times New Roman" pitchFamily="18" charset="0"/>
                <a:cs typeface="Times New Roman" pitchFamily="18" charset="0"/>
              </a:rPr>
              <a:t> </a:t>
            </a:r>
            <a:r>
              <a:rPr lang="en-US" sz="2100" spc="10" dirty="0" err="1" smtClean="0">
                <a:solidFill>
                  <a:srgbClr val="0000CC"/>
                </a:solidFill>
                <a:latin typeface="Times New Roman" pitchFamily="18" charset="0"/>
                <a:cs typeface="Times New Roman" pitchFamily="18" charset="0"/>
              </a:rPr>
              <a:t>cơ</a:t>
            </a:r>
            <a:r>
              <a:rPr lang="en-US" sz="2100" spc="10" dirty="0" smtClean="0">
                <a:solidFill>
                  <a:srgbClr val="0000CC"/>
                </a:solidFill>
                <a:latin typeface="Times New Roman" pitchFamily="18" charset="0"/>
                <a:cs typeface="Times New Roman" pitchFamily="18" charset="0"/>
              </a:rPr>
              <a:t> </a:t>
            </a:r>
            <a:r>
              <a:rPr lang="en-US" sz="2100" spc="10" dirty="0" err="1" smtClean="0">
                <a:solidFill>
                  <a:srgbClr val="0000CC"/>
                </a:solidFill>
                <a:latin typeface="Times New Roman" pitchFamily="18" charset="0"/>
                <a:cs typeface="Times New Roman" pitchFamily="18" charset="0"/>
              </a:rPr>
              <a:t>quan</a:t>
            </a:r>
            <a:r>
              <a:rPr lang="en-US" sz="2100" spc="10" dirty="0" smtClean="0">
                <a:solidFill>
                  <a:srgbClr val="0000CC"/>
                </a:solidFill>
                <a:latin typeface="Times New Roman" pitchFamily="18" charset="0"/>
                <a:cs typeface="Times New Roman" pitchFamily="18" charset="0"/>
              </a:rPr>
              <a:t> </a:t>
            </a:r>
            <a:r>
              <a:rPr lang="en-US" sz="2100" spc="10" dirty="0" err="1" smtClean="0">
                <a:solidFill>
                  <a:srgbClr val="0000CC"/>
                </a:solidFill>
                <a:latin typeface="Times New Roman" pitchFamily="18" charset="0"/>
                <a:cs typeface="Times New Roman" pitchFamily="18" charset="0"/>
              </a:rPr>
              <a:t>nhà</a:t>
            </a:r>
            <a:r>
              <a:rPr lang="en-US" sz="2100" spc="10" dirty="0" smtClean="0">
                <a:solidFill>
                  <a:srgbClr val="0000CC"/>
                </a:solidFill>
                <a:latin typeface="Times New Roman" pitchFamily="18" charset="0"/>
                <a:cs typeface="Times New Roman" pitchFamily="18" charset="0"/>
              </a:rPr>
              <a:t> </a:t>
            </a:r>
            <a:r>
              <a:rPr lang="en-US" sz="2100" spc="10" dirty="0" err="1" smtClean="0">
                <a:solidFill>
                  <a:srgbClr val="0000CC"/>
                </a:solidFill>
                <a:latin typeface="Times New Roman" pitchFamily="18" charset="0"/>
                <a:cs typeface="Times New Roman" pitchFamily="18" charset="0"/>
              </a:rPr>
              <a:t>nước</a:t>
            </a:r>
            <a:r>
              <a:rPr lang="en-US" sz="2100" spc="10" dirty="0" smtClean="0">
                <a:solidFill>
                  <a:srgbClr val="0000CC"/>
                </a:solidFill>
                <a:latin typeface="Times New Roman" pitchFamily="18" charset="0"/>
                <a:cs typeface="Times New Roman" pitchFamily="18" charset="0"/>
              </a:rPr>
              <a:t>: </a:t>
            </a:r>
            <a:r>
              <a:rPr lang="en-US" sz="2100" b="1" spc="10" dirty="0" smtClean="0">
                <a:solidFill>
                  <a:srgbClr val="0000CC"/>
                </a:solidFill>
                <a:latin typeface="Times New Roman" pitchFamily="18" charset="0"/>
                <a:cs typeface="Times New Roman" pitchFamily="18" charset="0"/>
              </a:rPr>
              <a:t>1% </a:t>
            </a:r>
            <a:r>
              <a:rPr lang="en-US" sz="2100" b="1" spc="10" dirty="0" err="1" smtClean="0">
                <a:solidFill>
                  <a:srgbClr val="0000CC"/>
                </a:solidFill>
                <a:latin typeface="Times New Roman" pitchFamily="18" charset="0"/>
                <a:cs typeface="Times New Roman" pitchFamily="18" charset="0"/>
              </a:rPr>
              <a:t>tiền</a:t>
            </a:r>
            <a:r>
              <a:rPr lang="en-US" sz="2100" b="1" spc="10" dirty="0" smtClean="0">
                <a:solidFill>
                  <a:srgbClr val="0000CC"/>
                </a:solidFill>
                <a:latin typeface="Times New Roman" pitchFamily="18" charset="0"/>
                <a:cs typeface="Times New Roman" pitchFamily="18" charset="0"/>
              </a:rPr>
              <a:t> </a:t>
            </a:r>
            <a:r>
              <a:rPr lang="en-US" sz="2100" b="1" spc="10" dirty="0" err="1" smtClean="0">
                <a:solidFill>
                  <a:srgbClr val="0000CC"/>
                </a:solidFill>
                <a:latin typeface="Times New Roman" pitchFamily="18" charset="0"/>
                <a:cs typeface="Times New Roman" pitchFamily="18" charset="0"/>
              </a:rPr>
              <a:t>lương</a:t>
            </a:r>
            <a:r>
              <a:rPr lang="en-US" sz="2100" b="1" spc="10" dirty="0" smtClean="0">
                <a:solidFill>
                  <a:srgbClr val="0000CC"/>
                </a:solidFill>
                <a:latin typeface="Times New Roman" pitchFamily="18" charset="0"/>
                <a:cs typeface="Times New Roman" pitchFamily="18" charset="0"/>
              </a:rPr>
              <a:t> </a:t>
            </a:r>
            <a:r>
              <a:rPr lang="en-US" sz="2100" spc="10" dirty="0" err="1" smtClean="0">
                <a:solidFill>
                  <a:srgbClr val="0000CC"/>
                </a:solidFill>
                <a:latin typeface="Times New Roman" pitchFamily="18" charset="0"/>
                <a:cs typeface="Times New Roman" pitchFamily="18" charset="0"/>
              </a:rPr>
              <a:t>làm</a:t>
            </a:r>
            <a:r>
              <a:rPr lang="en-US" sz="2100" spc="10" dirty="0" smtClean="0">
                <a:solidFill>
                  <a:srgbClr val="0000CC"/>
                </a:solidFill>
                <a:latin typeface="Times New Roman" pitchFamily="18" charset="0"/>
                <a:cs typeface="Times New Roman" pitchFamily="18" charset="0"/>
              </a:rPr>
              <a:t> </a:t>
            </a:r>
            <a:r>
              <a:rPr lang="en-US" sz="2100" spc="10" dirty="0" err="1" smtClean="0">
                <a:solidFill>
                  <a:srgbClr val="0000CC"/>
                </a:solidFill>
                <a:latin typeface="Times New Roman" pitchFamily="18" charset="0"/>
                <a:cs typeface="Times New Roman" pitchFamily="18" charset="0"/>
              </a:rPr>
              <a:t>căn</a:t>
            </a:r>
            <a:r>
              <a:rPr lang="en-US" sz="2100" spc="10" dirty="0" smtClean="0">
                <a:solidFill>
                  <a:srgbClr val="0000CC"/>
                </a:solidFill>
                <a:latin typeface="Times New Roman" pitchFamily="18" charset="0"/>
                <a:cs typeface="Times New Roman" pitchFamily="18" charset="0"/>
              </a:rPr>
              <a:t> </a:t>
            </a:r>
            <a:r>
              <a:rPr lang="en-US" sz="2100" spc="10" dirty="0" err="1" smtClean="0">
                <a:solidFill>
                  <a:srgbClr val="0000CC"/>
                </a:solidFill>
                <a:latin typeface="Times New Roman" pitchFamily="18" charset="0"/>
                <a:cs typeface="Times New Roman" pitchFamily="18" charset="0"/>
              </a:rPr>
              <a:t>cứ</a:t>
            </a:r>
            <a:r>
              <a:rPr lang="en-US" sz="2100" spc="10" dirty="0" smtClean="0">
                <a:solidFill>
                  <a:srgbClr val="0000CC"/>
                </a:solidFill>
                <a:latin typeface="Times New Roman" pitchFamily="18" charset="0"/>
                <a:cs typeface="Times New Roman" pitchFamily="18" charset="0"/>
              </a:rPr>
              <a:t> </a:t>
            </a:r>
            <a:r>
              <a:rPr lang="en-US" sz="2100" spc="10" dirty="0" err="1" smtClean="0">
                <a:solidFill>
                  <a:srgbClr val="0000CC"/>
                </a:solidFill>
                <a:latin typeface="Times New Roman" pitchFamily="18" charset="0"/>
                <a:cs typeface="Times New Roman" pitchFamily="18" charset="0"/>
              </a:rPr>
              <a:t>đóng</a:t>
            </a:r>
            <a:r>
              <a:rPr lang="en-US" sz="2100" spc="10" dirty="0" smtClean="0">
                <a:solidFill>
                  <a:srgbClr val="0000CC"/>
                </a:solidFill>
                <a:latin typeface="Times New Roman" pitchFamily="18" charset="0"/>
                <a:cs typeface="Times New Roman" pitchFamily="18" charset="0"/>
              </a:rPr>
              <a:t> BHXH</a:t>
            </a:r>
          </a:p>
          <a:p>
            <a:pPr algn="just">
              <a:spcBef>
                <a:spcPts val="0"/>
              </a:spcBef>
              <a:buNone/>
            </a:pPr>
            <a:r>
              <a:rPr lang="en-US" sz="2100" spc="10" dirty="0" smtClean="0">
                <a:solidFill>
                  <a:srgbClr val="0000CC"/>
                </a:solidFill>
                <a:latin typeface="Times New Roman" pitchFamily="18" charset="0"/>
                <a:cs typeface="Times New Roman" pitchFamily="18" charset="0"/>
              </a:rPr>
              <a:t>	2. </a:t>
            </a:r>
            <a:r>
              <a:rPr lang="en-US" sz="2100" spc="10" dirty="0" err="1" smtClean="0">
                <a:solidFill>
                  <a:srgbClr val="0000CC"/>
                </a:solidFill>
                <a:latin typeface="Times New Roman" pitchFamily="18" charset="0"/>
                <a:cs typeface="Times New Roman" pitchFamily="18" charset="0"/>
              </a:rPr>
              <a:t>Doanh</a:t>
            </a:r>
            <a:r>
              <a:rPr lang="en-US" sz="2100" spc="10" dirty="0" smtClean="0">
                <a:solidFill>
                  <a:srgbClr val="0000CC"/>
                </a:solidFill>
                <a:latin typeface="Times New Roman" pitchFamily="18" charset="0"/>
                <a:cs typeface="Times New Roman" pitchFamily="18" charset="0"/>
              </a:rPr>
              <a:t> </a:t>
            </a:r>
            <a:r>
              <a:rPr lang="en-US" sz="2100" spc="10" dirty="0" err="1" smtClean="0">
                <a:solidFill>
                  <a:srgbClr val="0000CC"/>
                </a:solidFill>
                <a:latin typeface="Times New Roman" pitchFamily="18" charset="0"/>
                <a:cs typeface="Times New Roman" pitchFamily="18" charset="0"/>
              </a:rPr>
              <a:t>nghiệp</a:t>
            </a:r>
            <a:r>
              <a:rPr lang="en-US" sz="2100" spc="10" dirty="0" smtClean="0">
                <a:solidFill>
                  <a:srgbClr val="0000CC"/>
                </a:solidFill>
                <a:latin typeface="Times New Roman" pitchFamily="18" charset="0"/>
                <a:cs typeface="Times New Roman" pitchFamily="18" charset="0"/>
              </a:rPr>
              <a:t> </a:t>
            </a:r>
            <a:r>
              <a:rPr lang="en-US" sz="2100" spc="10" dirty="0" err="1" smtClean="0">
                <a:solidFill>
                  <a:srgbClr val="0000CC"/>
                </a:solidFill>
                <a:latin typeface="Times New Roman" pitchFamily="18" charset="0"/>
                <a:cs typeface="Times New Roman" pitchFamily="18" charset="0"/>
              </a:rPr>
              <a:t>nhà</a:t>
            </a:r>
            <a:r>
              <a:rPr lang="en-US" sz="2100" spc="10" dirty="0" smtClean="0">
                <a:solidFill>
                  <a:srgbClr val="0000CC"/>
                </a:solidFill>
                <a:latin typeface="Times New Roman" pitchFamily="18" charset="0"/>
                <a:cs typeface="Times New Roman" pitchFamily="18" charset="0"/>
              </a:rPr>
              <a:t> </a:t>
            </a:r>
            <a:r>
              <a:rPr lang="en-US" sz="2100" spc="10" dirty="0" err="1" smtClean="0">
                <a:solidFill>
                  <a:srgbClr val="0000CC"/>
                </a:solidFill>
                <a:latin typeface="Times New Roman" pitchFamily="18" charset="0"/>
                <a:cs typeface="Times New Roman" pitchFamily="18" charset="0"/>
              </a:rPr>
              <a:t>nước</a:t>
            </a:r>
            <a:r>
              <a:rPr lang="en-US" sz="2100" spc="10" dirty="0" smtClean="0">
                <a:solidFill>
                  <a:srgbClr val="0000CC"/>
                </a:solidFill>
                <a:latin typeface="Times New Roman" pitchFamily="18" charset="0"/>
                <a:cs typeface="Times New Roman" pitchFamily="18" charset="0"/>
              </a:rPr>
              <a:t>: </a:t>
            </a:r>
            <a:r>
              <a:rPr lang="en-US" sz="2100" b="1" spc="10" dirty="0" smtClean="0">
                <a:solidFill>
                  <a:srgbClr val="0000CC"/>
                </a:solidFill>
                <a:latin typeface="Times New Roman" pitchFamily="18" charset="0"/>
                <a:cs typeface="Times New Roman" pitchFamily="18" charset="0"/>
              </a:rPr>
              <a:t>1% </a:t>
            </a:r>
            <a:r>
              <a:rPr lang="en-US" sz="2100" b="1" spc="10" dirty="0" err="1" smtClean="0">
                <a:solidFill>
                  <a:srgbClr val="0000CC"/>
                </a:solidFill>
                <a:latin typeface="Times New Roman" pitchFamily="18" charset="0"/>
                <a:cs typeface="Times New Roman" pitchFamily="18" charset="0"/>
              </a:rPr>
              <a:t>tiền</a:t>
            </a:r>
            <a:r>
              <a:rPr lang="en-US" sz="2100" b="1" spc="10" dirty="0" smtClean="0">
                <a:solidFill>
                  <a:srgbClr val="0000CC"/>
                </a:solidFill>
                <a:latin typeface="Times New Roman" pitchFamily="18" charset="0"/>
                <a:cs typeface="Times New Roman" pitchFamily="18" charset="0"/>
              </a:rPr>
              <a:t> </a:t>
            </a:r>
            <a:r>
              <a:rPr lang="en-US" sz="2100" b="1" spc="10" dirty="0" err="1" smtClean="0">
                <a:solidFill>
                  <a:srgbClr val="0000CC"/>
                </a:solidFill>
                <a:latin typeface="Times New Roman" pitchFamily="18" charset="0"/>
                <a:cs typeface="Times New Roman" pitchFamily="18" charset="0"/>
              </a:rPr>
              <a:t>lương</a:t>
            </a:r>
            <a:r>
              <a:rPr lang="en-US" sz="2100" b="1" spc="10" dirty="0" smtClean="0">
                <a:solidFill>
                  <a:srgbClr val="0000CC"/>
                </a:solidFill>
                <a:latin typeface="Times New Roman" pitchFamily="18" charset="0"/>
                <a:cs typeface="Times New Roman" pitchFamily="18" charset="0"/>
              </a:rPr>
              <a:t> </a:t>
            </a:r>
            <a:r>
              <a:rPr lang="en-US" sz="2100" b="1" spc="10" dirty="0" err="1" smtClean="0">
                <a:solidFill>
                  <a:srgbClr val="0000CC"/>
                </a:solidFill>
                <a:latin typeface="Times New Roman" pitchFamily="18" charset="0"/>
                <a:cs typeface="Times New Roman" pitchFamily="18" charset="0"/>
              </a:rPr>
              <a:t>thực</a:t>
            </a:r>
            <a:r>
              <a:rPr lang="en-US" sz="2100" b="1" spc="10" dirty="0" smtClean="0">
                <a:solidFill>
                  <a:srgbClr val="0000CC"/>
                </a:solidFill>
                <a:latin typeface="Times New Roman" pitchFamily="18" charset="0"/>
                <a:cs typeface="Times New Roman" pitchFamily="18" charset="0"/>
              </a:rPr>
              <a:t> </a:t>
            </a:r>
            <a:r>
              <a:rPr lang="en-US" sz="2100" b="1" spc="10" dirty="0" err="1" smtClean="0">
                <a:solidFill>
                  <a:srgbClr val="0000CC"/>
                </a:solidFill>
                <a:latin typeface="Times New Roman" pitchFamily="18" charset="0"/>
                <a:cs typeface="Times New Roman" pitchFamily="18" charset="0"/>
              </a:rPr>
              <a:t>lĩnh</a:t>
            </a:r>
            <a:r>
              <a:rPr lang="en-US" sz="2100" b="1" spc="10" dirty="0" smtClean="0">
                <a:solidFill>
                  <a:srgbClr val="0000CC"/>
                </a:solidFill>
                <a:latin typeface="Times New Roman" pitchFamily="18" charset="0"/>
                <a:cs typeface="Times New Roman" pitchFamily="18" charset="0"/>
              </a:rPr>
              <a:t> </a:t>
            </a:r>
            <a:r>
              <a:rPr lang="en-US" sz="2100" spc="10" dirty="0" smtClean="0">
                <a:solidFill>
                  <a:srgbClr val="0000CC"/>
                </a:solidFill>
                <a:latin typeface="Times New Roman" pitchFamily="18" charset="0"/>
                <a:cs typeface="Times New Roman" pitchFamily="18" charset="0"/>
              </a:rPr>
              <a:t>(</a:t>
            </a:r>
            <a:r>
              <a:rPr lang="en-US" sz="2100" spc="10" dirty="0" err="1" smtClean="0">
                <a:solidFill>
                  <a:srgbClr val="0000CC"/>
                </a:solidFill>
                <a:latin typeface="Times New Roman" pitchFamily="18" charset="0"/>
                <a:cs typeface="Times New Roman" pitchFamily="18" charset="0"/>
              </a:rPr>
              <a:t>đã</a:t>
            </a:r>
            <a:r>
              <a:rPr lang="en-US" sz="2100" spc="10" dirty="0" smtClean="0">
                <a:solidFill>
                  <a:srgbClr val="0000CC"/>
                </a:solidFill>
                <a:latin typeface="Times New Roman" pitchFamily="18" charset="0"/>
                <a:cs typeface="Times New Roman" pitchFamily="18" charset="0"/>
              </a:rPr>
              <a:t> </a:t>
            </a:r>
            <a:r>
              <a:rPr lang="en-US" sz="2100" spc="10" dirty="0" err="1" smtClean="0">
                <a:solidFill>
                  <a:srgbClr val="0000CC"/>
                </a:solidFill>
                <a:latin typeface="Times New Roman" pitchFamily="18" charset="0"/>
                <a:cs typeface="Times New Roman" pitchFamily="18" charset="0"/>
              </a:rPr>
              <a:t>khấu</a:t>
            </a:r>
            <a:r>
              <a:rPr lang="en-US" sz="2100" spc="10" dirty="0" smtClean="0">
                <a:solidFill>
                  <a:srgbClr val="0000CC"/>
                </a:solidFill>
                <a:latin typeface="Times New Roman" pitchFamily="18" charset="0"/>
                <a:cs typeface="Times New Roman" pitchFamily="18" charset="0"/>
              </a:rPr>
              <a:t> </a:t>
            </a:r>
            <a:r>
              <a:rPr lang="en-US" sz="2100" spc="10" dirty="0" err="1" smtClean="0">
                <a:solidFill>
                  <a:srgbClr val="0000CC"/>
                </a:solidFill>
                <a:latin typeface="Times New Roman" pitchFamily="18" charset="0"/>
                <a:cs typeface="Times New Roman" pitchFamily="18" charset="0"/>
              </a:rPr>
              <a:t>trừ</a:t>
            </a:r>
            <a:r>
              <a:rPr lang="en-US" sz="2100" spc="10" dirty="0" smtClean="0">
                <a:solidFill>
                  <a:srgbClr val="0000CC"/>
                </a:solidFill>
                <a:latin typeface="Times New Roman" pitchFamily="18" charset="0"/>
                <a:cs typeface="Times New Roman" pitchFamily="18" charset="0"/>
              </a:rPr>
              <a:t> BHXH, BHYT, BHTN, </a:t>
            </a:r>
            <a:r>
              <a:rPr lang="en-US" sz="2100" spc="10" dirty="0" err="1" smtClean="0">
                <a:solidFill>
                  <a:srgbClr val="0000CC"/>
                </a:solidFill>
                <a:latin typeface="Times New Roman" pitchFamily="18" charset="0"/>
                <a:cs typeface="Times New Roman" pitchFamily="18" charset="0"/>
              </a:rPr>
              <a:t>thuế</a:t>
            </a:r>
            <a:r>
              <a:rPr lang="en-US" sz="2100" spc="10" dirty="0" smtClean="0">
                <a:solidFill>
                  <a:srgbClr val="0000CC"/>
                </a:solidFill>
                <a:latin typeface="Times New Roman" pitchFamily="18" charset="0"/>
                <a:cs typeface="Times New Roman" pitchFamily="18" charset="0"/>
              </a:rPr>
              <a:t> TNCN) </a:t>
            </a:r>
            <a:r>
              <a:rPr lang="en-US" sz="2100" spc="10" dirty="0" err="1" smtClean="0">
                <a:solidFill>
                  <a:srgbClr val="0000CC"/>
                </a:solidFill>
                <a:latin typeface="Times New Roman" pitchFamily="18" charset="0"/>
                <a:cs typeface="Times New Roman" pitchFamily="18" charset="0"/>
              </a:rPr>
              <a:t>nhưng</a:t>
            </a:r>
            <a:r>
              <a:rPr lang="en-US" sz="2100" spc="10" dirty="0" smtClean="0">
                <a:solidFill>
                  <a:srgbClr val="0000CC"/>
                </a:solidFill>
                <a:latin typeface="Times New Roman" pitchFamily="18" charset="0"/>
                <a:cs typeface="Times New Roman" pitchFamily="18" charset="0"/>
              </a:rPr>
              <a:t> </a:t>
            </a:r>
            <a:r>
              <a:rPr lang="en-US" sz="2100" spc="10" dirty="0" err="1" smtClean="0">
                <a:solidFill>
                  <a:srgbClr val="0000CC"/>
                </a:solidFill>
                <a:latin typeface="Times New Roman" pitchFamily="18" charset="0"/>
                <a:cs typeface="Times New Roman" pitchFamily="18" charset="0"/>
              </a:rPr>
              <a:t>tối</a:t>
            </a:r>
            <a:r>
              <a:rPr lang="en-US" sz="2100" spc="10" dirty="0" smtClean="0">
                <a:solidFill>
                  <a:srgbClr val="0000CC"/>
                </a:solidFill>
                <a:latin typeface="Times New Roman" pitchFamily="18" charset="0"/>
                <a:cs typeface="Times New Roman" pitchFamily="18" charset="0"/>
              </a:rPr>
              <a:t> </a:t>
            </a:r>
            <a:r>
              <a:rPr lang="en-US" sz="2100" spc="10" dirty="0" err="1" smtClean="0">
                <a:solidFill>
                  <a:srgbClr val="0000CC"/>
                </a:solidFill>
                <a:latin typeface="Times New Roman" pitchFamily="18" charset="0"/>
                <a:cs typeface="Times New Roman" pitchFamily="18" charset="0"/>
              </a:rPr>
              <a:t>đa</a:t>
            </a:r>
            <a:r>
              <a:rPr lang="en-US" sz="2100" spc="10" dirty="0" smtClean="0">
                <a:solidFill>
                  <a:srgbClr val="0000CC"/>
                </a:solidFill>
                <a:latin typeface="Times New Roman" pitchFamily="18" charset="0"/>
                <a:cs typeface="Times New Roman" pitchFamily="18" charset="0"/>
              </a:rPr>
              <a:t> </a:t>
            </a:r>
            <a:r>
              <a:rPr lang="en-US" sz="2100" spc="10" dirty="0" err="1" smtClean="0">
                <a:solidFill>
                  <a:srgbClr val="0000CC"/>
                </a:solidFill>
                <a:latin typeface="Times New Roman" pitchFamily="18" charset="0"/>
                <a:cs typeface="Times New Roman" pitchFamily="18" charset="0"/>
              </a:rPr>
              <a:t>bằng</a:t>
            </a:r>
            <a:r>
              <a:rPr lang="en-US" sz="2100" spc="10" dirty="0" smtClean="0">
                <a:solidFill>
                  <a:srgbClr val="0000CC"/>
                </a:solidFill>
                <a:latin typeface="Times New Roman" pitchFamily="18" charset="0"/>
                <a:cs typeface="Times New Roman" pitchFamily="18" charset="0"/>
              </a:rPr>
              <a:t> 10% </a:t>
            </a:r>
            <a:r>
              <a:rPr lang="en-US" sz="2100" spc="10" dirty="0" err="1" smtClean="0">
                <a:solidFill>
                  <a:srgbClr val="0000CC"/>
                </a:solidFill>
                <a:latin typeface="Times New Roman" pitchFamily="18" charset="0"/>
                <a:cs typeface="Times New Roman" pitchFamily="18" charset="0"/>
              </a:rPr>
              <a:t>mức</a:t>
            </a:r>
            <a:r>
              <a:rPr lang="en-US" sz="2100" spc="10" dirty="0" smtClean="0">
                <a:solidFill>
                  <a:srgbClr val="0000CC"/>
                </a:solidFill>
                <a:latin typeface="Times New Roman" pitchFamily="18" charset="0"/>
                <a:cs typeface="Times New Roman" pitchFamily="18" charset="0"/>
              </a:rPr>
              <a:t> </a:t>
            </a:r>
            <a:r>
              <a:rPr lang="en-US" sz="2100" spc="10" dirty="0" err="1" smtClean="0">
                <a:solidFill>
                  <a:srgbClr val="0000CC"/>
                </a:solidFill>
                <a:latin typeface="Times New Roman" pitchFamily="18" charset="0"/>
                <a:cs typeface="Times New Roman" pitchFamily="18" charset="0"/>
              </a:rPr>
              <a:t>lương</a:t>
            </a:r>
            <a:r>
              <a:rPr lang="en-US" sz="2100" spc="10" dirty="0" smtClean="0">
                <a:solidFill>
                  <a:srgbClr val="0000CC"/>
                </a:solidFill>
                <a:latin typeface="Times New Roman" pitchFamily="18" charset="0"/>
                <a:cs typeface="Times New Roman" pitchFamily="18" charset="0"/>
              </a:rPr>
              <a:t> </a:t>
            </a:r>
            <a:r>
              <a:rPr lang="en-US" sz="2100" spc="10" dirty="0" err="1" smtClean="0">
                <a:solidFill>
                  <a:srgbClr val="0000CC"/>
                </a:solidFill>
                <a:latin typeface="Times New Roman" pitchFamily="18" charset="0"/>
                <a:cs typeface="Times New Roman" pitchFamily="18" charset="0"/>
              </a:rPr>
              <a:t>cơ</a:t>
            </a:r>
            <a:r>
              <a:rPr lang="en-US" sz="2100" spc="10" dirty="0" smtClean="0">
                <a:solidFill>
                  <a:srgbClr val="0000CC"/>
                </a:solidFill>
                <a:latin typeface="Times New Roman" pitchFamily="18" charset="0"/>
                <a:cs typeface="Times New Roman" pitchFamily="18" charset="0"/>
              </a:rPr>
              <a:t> </a:t>
            </a:r>
            <a:r>
              <a:rPr lang="en-US" sz="2100" spc="10" dirty="0" err="1" smtClean="0">
                <a:solidFill>
                  <a:srgbClr val="0000CC"/>
                </a:solidFill>
                <a:latin typeface="Times New Roman" pitchFamily="18" charset="0"/>
                <a:cs typeface="Times New Roman" pitchFamily="18" charset="0"/>
              </a:rPr>
              <a:t>sở</a:t>
            </a:r>
            <a:r>
              <a:rPr lang="en-US" sz="2100" spc="10" dirty="0" smtClean="0">
                <a:solidFill>
                  <a:srgbClr val="0000CC"/>
                </a:solidFill>
                <a:latin typeface="Times New Roman" pitchFamily="18" charset="0"/>
                <a:cs typeface="Times New Roman" pitchFamily="18" charset="0"/>
              </a:rPr>
              <a:t> (1.800.000đ *10% = 180.000đ)</a:t>
            </a:r>
          </a:p>
          <a:p>
            <a:pPr algn="just">
              <a:spcBef>
                <a:spcPts val="0"/>
              </a:spcBef>
              <a:buNone/>
            </a:pPr>
            <a:r>
              <a:rPr lang="en-US" sz="2100" spc="10" dirty="0" smtClean="0">
                <a:solidFill>
                  <a:srgbClr val="0000CC"/>
                </a:solidFill>
                <a:latin typeface="Times New Roman" pitchFamily="18" charset="0"/>
                <a:cs typeface="Times New Roman" pitchFamily="18" charset="0"/>
              </a:rPr>
              <a:t>	3. </a:t>
            </a:r>
            <a:r>
              <a:rPr lang="en-US" sz="2100" spc="10" dirty="0" err="1" smtClean="0">
                <a:solidFill>
                  <a:srgbClr val="0000CC"/>
                </a:solidFill>
                <a:latin typeface="Times New Roman" pitchFamily="18" charset="0"/>
                <a:cs typeface="Times New Roman" pitchFamily="18" charset="0"/>
              </a:rPr>
              <a:t>Doanh</a:t>
            </a:r>
            <a:r>
              <a:rPr lang="en-US" sz="2100" spc="10" dirty="0" smtClean="0">
                <a:solidFill>
                  <a:srgbClr val="0000CC"/>
                </a:solidFill>
                <a:latin typeface="Times New Roman" pitchFamily="18" charset="0"/>
                <a:cs typeface="Times New Roman" pitchFamily="18" charset="0"/>
              </a:rPr>
              <a:t> </a:t>
            </a:r>
            <a:r>
              <a:rPr lang="en-US" sz="2100" spc="10" dirty="0" err="1" smtClean="0">
                <a:solidFill>
                  <a:srgbClr val="0000CC"/>
                </a:solidFill>
                <a:latin typeface="Times New Roman" pitchFamily="18" charset="0"/>
                <a:cs typeface="Times New Roman" pitchFamily="18" charset="0"/>
              </a:rPr>
              <a:t>nghiệp</a:t>
            </a:r>
            <a:r>
              <a:rPr lang="en-US" sz="2100" spc="10" dirty="0" smtClean="0">
                <a:solidFill>
                  <a:srgbClr val="0000CC"/>
                </a:solidFill>
                <a:latin typeface="Times New Roman" pitchFamily="18" charset="0"/>
                <a:cs typeface="Times New Roman" pitchFamily="18" charset="0"/>
              </a:rPr>
              <a:t> </a:t>
            </a:r>
            <a:r>
              <a:rPr lang="en-US" sz="2100" spc="10" dirty="0" err="1" smtClean="0">
                <a:solidFill>
                  <a:srgbClr val="0000CC"/>
                </a:solidFill>
                <a:latin typeface="Times New Roman" pitchFamily="18" charset="0"/>
                <a:cs typeface="Times New Roman" pitchFamily="18" charset="0"/>
              </a:rPr>
              <a:t>ngoài</a:t>
            </a:r>
            <a:r>
              <a:rPr lang="en-US" sz="2100" spc="10" dirty="0" smtClean="0">
                <a:solidFill>
                  <a:srgbClr val="0000CC"/>
                </a:solidFill>
                <a:latin typeface="Times New Roman" pitchFamily="18" charset="0"/>
                <a:cs typeface="Times New Roman" pitchFamily="18" charset="0"/>
              </a:rPr>
              <a:t> </a:t>
            </a:r>
            <a:r>
              <a:rPr lang="en-US" sz="2100" spc="10" dirty="0" err="1" smtClean="0">
                <a:solidFill>
                  <a:srgbClr val="0000CC"/>
                </a:solidFill>
                <a:latin typeface="Times New Roman" pitchFamily="18" charset="0"/>
                <a:cs typeface="Times New Roman" pitchFamily="18" charset="0"/>
              </a:rPr>
              <a:t>nhà</a:t>
            </a:r>
            <a:r>
              <a:rPr lang="en-US" sz="2100" spc="10" dirty="0" smtClean="0">
                <a:solidFill>
                  <a:srgbClr val="0000CC"/>
                </a:solidFill>
                <a:latin typeface="Times New Roman" pitchFamily="18" charset="0"/>
                <a:cs typeface="Times New Roman" pitchFamily="18" charset="0"/>
              </a:rPr>
              <a:t> </a:t>
            </a:r>
            <a:r>
              <a:rPr lang="en-US" sz="2100" spc="10" dirty="0" err="1" smtClean="0">
                <a:solidFill>
                  <a:srgbClr val="0000CC"/>
                </a:solidFill>
                <a:latin typeface="Times New Roman" pitchFamily="18" charset="0"/>
                <a:cs typeface="Times New Roman" pitchFamily="18" charset="0"/>
              </a:rPr>
              <a:t>nước</a:t>
            </a:r>
            <a:r>
              <a:rPr lang="en-US" sz="2100" spc="10" dirty="0" smtClean="0">
                <a:solidFill>
                  <a:srgbClr val="0000CC"/>
                </a:solidFill>
                <a:latin typeface="Times New Roman" pitchFamily="18" charset="0"/>
                <a:cs typeface="Times New Roman" pitchFamily="18" charset="0"/>
              </a:rPr>
              <a:t>: </a:t>
            </a:r>
            <a:r>
              <a:rPr lang="en-US" sz="2100" b="1" spc="10" dirty="0" smtClean="0">
                <a:solidFill>
                  <a:srgbClr val="0000CC"/>
                </a:solidFill>
                <a:latin typeface="Times New Roman" pitchFamily="18" charset="0"/>
                <a:cs typeface="Times New Roman" pitchFamily="18" charset="0"/>
              </a:rPr>
              <a:t>1% </a:t>
            </a:r>
            <a:r>
              <a:rPr lang="en-US" sz="2100" b="1" spc="10" dirty="0" err="1" smtClean="0">
                <a:solidFill>
                  <a:srgbClr val="0000CC"/>
                </a:solidFill>
                <a:latin typeface="Times New Roman" pitchFamily="18" charset="0"/>
                <a:cs typeface="Times New Roman" pitchFamily="18" charset="0"/>
              </a:rPr>
              <a:t>tiền</a:t>
            </a:r>
            <a:r>
              <a:rPr lang="en-US" sz="2100" b="1" spc="10" dirty="0" smtClean="0">
                <a:solidFill>
                  <a:srgbClr val="0000CC"/>
                </a:solidFill>
                <a:latin typeface="Times New Roman" pitchFamily="18" charset="0"/>
                <a:cs typeface="Times New Roman" pitchFamily="18" charset="0"/>
              </a:rPr>
              <a:t> </a:t>
            </a:r>
            <a:r>
              <a:rPr lang="en-US" sz="2100" b="1" spc="10" dirty="0" err="1" smtClean="0">
                <a:solidFill>
                  <a:srgbClr val="0000CC"/>
                </a:solidFill>
                <a:latin typeface="Times New Roman" pitchFamily="18" charset="0"/>
                <a:cs typeface="Times New Roman" pitchFamily="18" charset="0"/>
              </a:rPr>
              <a:t>lương</a:t>
            </a:r>
            <a:r>
              <a:rPr lang="en-US" sz="2100" b="1" spc="10" dirty="0" smtClean="0">
                <a:solidFill>
                  <a:srgbClr val="0000CC"/>
                </a:solidFill>
                <a:latin typeface="Times New Roman" pitchFamily="18" charset="0"/>
                <a:cs typeface="Times New Roman" pitchFamily="18" charset="0"/>
              </a:rPr>
              <a:t> </a:t>
            </a:r>
            <a:r>
              <a:rPr lang="en-US" sz="2100" spc="10" dirty="0" err="1" smtClean="0">
                <a:solidFill>
                  <a:srgbClr val="0000CC"/>
                </a:solidFill>
                <a:latin typeface="Times New Roman" pitchFamily="18" charset="0"/>
                <a:cs typeface="Times New Roman" pitchFamily="18" charset="0"/>
              </a:rPr>
              <a:t>làm</a:t>
            </a:r>
            <a:r>
              <a:rPr lang="en-US" sz="2100" spc="10" dirty="0" smtClean="0">
                <a:solidFill>
                  <a:srgbClr val="0000CC"/>
                </a:solidFill>
                <a:latin typeface="Times New Roman" pitchFamily="18" charset="0"/>
                <a:cs typeface="Times New Roman" pitchFamily="18" charset="0"/>
              </a:rPr>
              <a:t> </a:t>
            </a:r>
            <a:r>
              <a:rPr lang="en-US" sz="2100" spc="10" dirty="0" err="1" smtClean="0">
                <a:solidFill>
                  <a:srgbClr val="0000CC"/>
                </a:solidFill>
                <a:latin typeface="Times New Roman" pitchFamily="18" charset="0"/>
                <a:cs typeface="Times New Roman" pitchFamily="18" charset="0"/>
              </a:rPr>
              <a:t>căn</a:t>
            </a:r>
            <a:r>
              <a:rPr lang="en-US" sz="2100" spc="10" dirty="0" smtClean="0">
                <a:solidFill>
                  <a:srgbClr val="0000CC"/>
                </a:solidFill>
                <a:latin typeface="Times New Roman" pitchFamily="18" charset="0"/>
                <a:cs typeface="Times New Roman" pitchFamily="18" charset="0"/>
              </a:rPr>
              <a:t> </a:t>
            </a:r>
            <a:r>
              <a:rPr lang="en-US" sz="2100" spc="10" dirty="0" err="1" smtClean="0">
                <a:solidFill>
                  <a:srgbClr val="0000CC"/>
                </a:solidFill>
                <a:latin typeface="Times New Roman" pitchFamily="18" charset="0"/>
                <a:cs typeface="Times New Roman" pitchFamily="18" charset="0"/>
              </a:rPr>
              <a:t>cứ</a:t>
            </a:r>
            <a:r>
              <a:rPr lang="en-US" sz="2100" spc="10" dirty="0" smtClean="0">
                <a:solidFill>
                  <a:srgbClr val="0000CC"/>
                </a:solidFill>
                <a:latin typeface="Times New Roman" pitchFamily="18" charset="0"/>
                <a:cs typeface="Times New Roman" pitchFamily="18" charset="0"/>
              </a:rPr>
              <a:t> </a:t>
            </a:r>
            <a:r>
              <a:rPr lang="en-US" sz="2100" spc="10" dirty="0" err="1" smtClean="0">
                <a:solidFill>
                  <a:srgbClr val="0000CC"/>
                </a:solidFill>
                <a:latin typeface="Times New Roman" pitchFamily="18" charset="0"/>
                <a:cs typeface="Times New Roman" pitchFamily="18" charset="0"/>
              </a:rPr>
              <a:t>đóng</a:t>
            </a:r>
            <a:r>
              <a:rPr lang="en-US" sz="2100" spc="10" dirty="0" smtClean="0">
                <a:solidFill>
                  <a:srgbClr val="0000CC"/>
                </a:solidFill>
                <a:latin typeface="Times New Roman" pitchFamily="18" charset="0"/>
                <a:cs typeface="Times New Roman" pitchFamily="18" charset="0"/>
              </a:rPr>
              <a:t> BHXH </a:t>
            </a:r>
            <a:r>
              <a:rPr lang="en-US" sz="2100" spc="10" dirty="0" err="1" smtClean="0">
                <a:solidFill>
                  <a:srgbClr val="0000CC"/>
                </a:solidFill>
                <a:latin typeface="Times New Roman" pitchFamily="18" charset="0"/>
                <a:cs typeface="Times New Roman" pitchFamily="18" charset="0"/>
              </a:rPr>
              <a:t>nhưng</a:t>
            </a:r>
            <a:r>
              <a:rPr lang="en-US" sz="2100" spc="10" dirty="0" smtClean="0">
                <a:solidFill>
                  <a:srgbClr val="0000CC"/>
                </a:solidFill>
                <a:latin typeface="Times New Roman" pitchFamily="18" charset="0"/>
                <a:cs typeface="Times New Roman" pitchFamily="18" charset="0"/>
              </a:rPr>
              <a:t> </a:t>
            </a:r>
            <a:r>
              <a:rPr lang="en-US" sz="2100" spc="10" dirty="0" err="1" smtClean="0">
                <a:solidFill>
                  <a:srgbClr val="0000CC"/>
                </a:solidFill>
                <a:latin typeface="Times New Roman" pitchFamily="18" charset="0"/>
                <a:cs typeface="Times New Roman" pitchFamily="18" charset="0"/>
              </a:rPr>
              <a:t>tối</a:t>
            </a:r>
            <a:r>
              <a:rPr lang="en-US" sz="2100" spc="10" dirty="0" smtClean="0">
                <a:solidFill>
                  <a:srgbClr val="0000CC"/>
                </a:solidFill>
                <a:latin typeface="Times New Roman" pitchFamily="18" charset="0"/>
                <a:cs typeface="Times New Roman" pitchFamily="18" charset="0"/>
              </a:rPr>
              <a:t> </a:t>
            </a:r>
            <a:r>
              <a:rPr lang="en-US" sz="2100" spc="10" dirty="0" err="1" smtClean="0">
                <a:solidFill>
                  <a:srgbClr val="0000CC"/>
                </a:solidFill>
                <a:latin typeface="Times New Roman" pitchFamily="18" charset="0"/>
                <a:cs typeface="Times New Roman" pitchFamily="18" charset="0"/>
              </a:rPr>
              <a:t>đa</a:t>
            </a:r>
            <a:r>
              <a:rPr lang="en-US" sz="2100" spc="10" dirty="0" smtClean="0">
                <a:solidFill>
                  <a:srgbClr val="0000CC"/>
                </a:solidFill>
                <a:latin typeface="Times New Roman" pitchFamily="18" charset="0"/>
                <a:cs typeface="Times New Roman" pitchFamily="18" charset="0"/>
              </a:rPr>
              <a:t> </a:t>
            </a:r>
            <a:r>
              <a:rPr lang="en-US" sz="2100" spc="10" dirty="0" err="1" smtClean="0">
                <a:solidFill>
                  <a:srgbClr val="0000CC"/>
                </a:solidFill>
                <a:latin typeface="Times New Roman" pitchFamily="18" charset="0"/>
                <a:cs typeface="Times New Roman" pitchFamily="18" charset="0"/>
              </a:rPr>
              <a:t>bằng</a:t>
            </a:r>
            <a:r>
              <a:rPr lang="en-US" sz="2100" spc="10" dirty="0" smtClean="0">
                <a:solidFill>
                  <a:srgbClr val="0000CC"/>
                </a:solidFill>
                <a:latin typeface="Times New Roman" pitchFamily="18" charset="0"/>
                <a:cs typeface="Times New Roman" pitchFamily="18" charset="0"/>
              </a:rPr>
              <a:t> 10% </a:t>
            </a:r>
            <a:r>
              <a:rPr lang="en-US" sz="2100" spc="10" dirty="0" err="1" smtClean="0">
                <a:solidFill>
                  <a:srgbClr val="0000CC"/>
                </a:solidFill>
                <a:latin typeface="Times New Roman" pitchFamily="18" charset="0"/>
                <a:cs typeface="Times New Roman" pitchFamily="18" charset="0"/>
              </a:rPr>
              <a:t>mức</a:t>
            </a:r>
            <a:r>
              <a:rPr lang="en-US" sz="2100" spc="10" dirty="0" smtClean="0">
                <a:solidFill>
                  <a:srgbClr val="0000CC"/>
                </a:solidFill>
                <a:latin typeface="Times New Roman" pitchFamily="18" charset="0"/>
                <a:cs typeface="Times New Roman" pitchFamily="18" charset="0"/>
              </a:rPr>
              <a:t> </a:t>
            </a:r>
            <a:r>
              <a:rPr lang="en-US" sz="2100" spc="10" dirty="0" err="1" smtClean="0">
                <a:solidFill>
                  <a:srgbClr val="0000CC"/>
                </a:solidFill>
                <a:latin typeface="Times New Roman" pitchFamily="18" charset="0"/>
                <a:cs typeface="Times New Roman" pitchFamily="18" charset="0"/>
              </a:rPr>
              <a:t>lương</a:t>
            </a:r>
            <a:r>
              <a:rPr lang="en-US" sz="2100" spc="10" dirty="0" smtClean="0">
                <a:solidFill>
                  <a:srgbClr val="0000CC"/>
                </a:solidFill>
                <a:latin typeface="Times New Roman" pitchFamily="18" charset="0"/>
                <a:cs typeface="Times New Roman" pitchFamily="18" charset="0"/>
              </a:rPr>
              <a:t> </a:t>
            </a:r>
            <a:r>
              <a:rPr lang="en-US" sz="2100" spc="10" dirty="0" err="1" smtClean="0">
                <a:solidFill>
                  <a:srgbClr val="0000CC"/>
                </a:solidFill>
                <a:latin typeface="Times New Roman" pitchFamily="18" charset="0"/>
                <a:cs typeface="Times New Roman" pitchFamily="18" charset="0"/>
              </a:rPr>
              <a:t>cơ</a:t>
            </a:r>
            <a:r>
              <a:rPr lang="en-US" sz="2100" spc="10" dirty="0" smtClean="0">
                <a:solidFill>
                  <a:srgbClr val="0000CC"/>
                </a:solidFill>
                <a:latin typeface="Times New Roman" pitchFamily="18" charset="0"/>
                <a:cs typeface="Times New Roman" pitchFamily="18" charset="0"/>
              </a:rPr>
              <a:t> </a:t>
            </a:r>
            <a:r>
              <a:rPr lang="en-US" sz="2100" spc="10" dirty="0" err="1" smtClean="0">
                <a:solidFill>
                  <a:srgbClr val="0000CC"/>
                </a:solidFill>
                <a:latin typeface="Times New Roman" pitchFamily="18" charset="0"/>
                <a:cs typeface="Times New Roman" pitchFamily="18" charset="0"/>
              </a:rPr>
              <a:t>sở</a:t>
            </a:r>
            <a:r>
              <a:rPr lang="en-US" sz="2100" spc="10" dirty="0" smtClean="0">
                <a:solidFill>
                  <a:srgbClr val="0000CC"/>
                </a:solidFill>
                <a:latin typeface="Times New Roman" pitchFamily="18" charset="0"/>
                <a:cs typeface="Times New Roman" pitchFamily="18" charset="0"/>
              </a:rPr>
              <a:t> </a:t>
            </a:r>
            <a:r>
              <a:rPr lang="en-US" sz="2100" spc="10" dirty="0">
                <a:solidFill>
                  <a:srgbClr val="0000CC"/>
                </a:solidFill>
                <a:latin typeface="Times New Roman" pitchFamily="18" charset="0"/>
                <a:cs typeface="Times New Roman" pitchFamily="18" charset="0"/>
              </a:rPr>
              <a:t>(1.800.000đ *10% = 180.000đ)</a:t>
            </a:r>
          </a:p>
          <a:p>
            <a:pPr algn="just">
              <a:spcBef>
                <a:spcPts val="0"/>
              </a:spcBef>
              <a:buNone/>
            </a:pPr>
            <a:r>
              <a:rPr lang="en-US" sz="2100" spc="10" dirty="0" smtClean="0">
                <a:solidFill>
                  <a:srgbClr val="0000CC"/>
                </a:solidFill>
                <a:latin typeface="Times New Roman" pitchFamily="18" charset="0"/>
                <a:cs typeface="Times New Roman" pitchFamily="18" charset="0"/>
              </a:rPr>
              <a:t>	4. </a:t>
            </a:r>
            <a:r>
              <a:rPr lang="en-US" sz="2100" spc="10" dirty="0" err="1" smtClean="0">
                <a:solidFill>
                  <a:srgbClr val="0000CC"/>
                </a:solidFill>
                <a:latin typeface="Times New Roman" pitchFamily="18" charset="0"/>
                <a:cs typeface="Times New Roman" pitchFamily="18" charset="0"/>
              </a:rPr>
              <a:t>Các</a:t>
            </a:r>
            <a:r>
              <a:rPr lang="en-US" sz="2100" spc="10" dirty="0" smtClean="0">
                <a:solidFill>
                  <a:srgbClr val="0000CC"/>
                </a:solidFill>
                <a:latin typeface="Times New Roman" pitchFamily="18" charset="0"/>
                <a:cs typeface="Times New Roman" pitchFamily="18" charset="0"/>
              </a:rPr>
              <a:t> </a:t>
            </a:r>
            <a:r>
              <a:rPr lang="en-US" sz="2100" spc="10" dirty="0" err="1" smtClean="0">
                <a:solidFill>
                  <a:srgbClr val="0000CC"/>
                </a:solidFill>
                <a:latin typeface="Times New Roman" pitchFamily="18" charset="0"/>
                <a:cs typeface="Times New Roman" pitchFamily="18" charset="0"/>
              </a:rPr>
              <a:t>nghiệp</a:t>
            </a:r>
            <a:r>
              <a:rPr lang="en-US" sz="2100" spc="10" dirty="0" smtClean="0">
                <a:solidFill>
                  <a:srgbClr val="0000CC"/>
                </a:solidFill>
                <a:latin typeface="Times New Roman" pitchFamily="18" charset="0"/>
                <a:cs typeface="Times New Roman" pitchFamily="18" charset="0"/>
              </a:rPr>
              <a:t> </a:t>
            </a:r>
            <a:r>
              <a:rPr lang="en-US" sz="2100" spc="10" dirty="0" err="1" smtClean="0">
                <a:solidFill>
                  <a:srgbClr val="0000CC"/>
                </a:solidFill>
                <a:latin typeface="Times New Roman" pitchFamily="18" charset="0"/>
                <a:cs typeface="Times New Roman" pitchFamily="18" charset="0"/>
              </a:rPr>
              <a:t>đoàn</a:t>
            </a:r>
            <a:r>
              <a:rPr lang="en-US" sz="2100" spc="10" dirty="0" smtClean="0">
                <a:solidFill>
                  <a:srgbClr val="0000CC"/>
                </a:solidFill>
                <a:latin typeface="Times New Roman" pitchFamily="18" charset="0"/>
                <a:cs typeface="Times New Roman" pitchFamily="18" charset="0"/>
              </a:rPr>
              <a:t>, </a:t>
            </a:r>
            <a:r>
              <a:rPr lang="en-US" sz="2100" spc="10" dirty="0" err="1" smtClean="0">
                <a:solidFill>
                  <a:srgbClr val="0000CC"/>
                </a:solidFill>
                <a:latin typeface="Times New Roman" pitchFamily="18" charset="0"/>
                <a:cs typeface="Times New Roman" pitchFamily="18" charset="0"/>
              </a:rPr>
              <a:t>Doanh</a:t>
            </a:r>
            <a:r>
              <a:rPr lang="en-US" sz="2100" spc="10" dirty="0" smtClean="0">
                <a:solidFill>
                  <a:srgbClr val="0000CC"/>
                </a:solidFill>
                <a:latin typeface="Times New Roman" pitchFamily="18" charset="0"/>
                <a:cs typeface="Times New Roman" pitchFamily="18" charset="0"/>
              </a:rPr>
              <a:t> </a:t>
            </a:r>
            <a:r>
              <a:rPr lang="en-US" sz="2100" spc="10" dirty="0" err="1" smtClean="0">
                <a:solidFill>
                  <a:srgbClr val="0000CC"/>
                </a:solidFill>
                <a:latin typeface="Times New Roman" pitchFamily="18" charset="0"/>
                <a:cs typeface="Times New Roman" pitchFamily="18" charset="0"/>
              </a:rPr>
              <a:t>nghiệp</a:t>
            </a:r>
            <a:r>
              <a:rPr lang="en-US" sz="2100" spc="10" dirty="0" smtClean="0">
                <a:solidFill>
                  <a:srgbClr val="0000CC"/>
                </a:solidFill>
                <a:latin typeface="Times New Roman" pitchFamily="18" charset="0"/>
                <a:cs typeface="Times New Roman" pitchFamily="18" charset="0"/>
              </a:rPr>
              <a:t> </a:t>
            </a:r>
            <a:r>
              <a:rPr lang="en-US" sz="2100" spc="10" dirty="0" err="1" smtClean="0">
                <a:solidFill>
                  <a:srgbClr val="0000CC"/>
                </a:solidFill>
                <a:latin typeface="Times New Roman" pitchFamily="18" charset="0"/>
                <a:cs typeface="Times New Roman" pitchFamily="18" charset="0"/>
              </a:rPr>
              <a:t>khó</a:t>
            </a:r>
            <a:r>
              <a:rPr lang="en-US" sz="2100" spc="10" dirty="0" smtClean="0">
                <a:solidFill>
                  <a:srgbClr val="0000CC"/>
                </a:solidFill>
                <a:latin typeface="Times New Roman" pitchFamily="18" charset="0"/>
                <a:cs typeface="Times New Roman" pitchFamily="18" charset="0"/>
              </a:rPr>
              <a:t> </a:t>
            </a:r>
            <a:r>
              <a:rPr lang="en-US" sz="2100" spc="10" dirty="0" err="1" smtClean="0">
                <a:solidFill>
                  <a:srgbClr val="0000CC"/>
                </a:solidFill>
                <a:latin typeface="Times New Roman" pitchFamily="18" charset="0"/>
                <a:cs typeface="Times New Roman" pitchFamily="18" charset="0"/>
              </a:rPr>
              <a:t>xác</a:t>
            </a:r>
            <a:r>
              <a:rPr lang="en-US" sz="2100" spc="10" dirty="0" smtClean="0">
                <a:solidFill>
                  <a:srgbClr val="0000CC"/>
                </a:solidFill>
                <a:latin typeface="Times New Roman" pitchFamily="18" charset="0"/>
                <a:cs typeface="Times New Roman" pitchFamily="18" charset="0"/>
              </a:rPr>
              <a:t> </a:t>
            </a:r>
            <a:r>
              <a:rPr lang="en-US" sz="2100" spc="10" dirty="0" err="1" smtClean="0">
                <a:solidFill>
                  <a:srgbClr val="0000CC"/>
                </a:solidFill>
                <a:latin typeface="Times New Roman" pitchFamily="18" charset="0"/>
                <a:cs typeface="Times New Roman" pitchFamily="18" charset="0"/>
              </a:rPr>
              <a:t>định</a:t>
            </a:r>
            <a:r>
              <a:rPr lang="en-US" sz="2100" spc="10" dirty="0" smtClean="0">
                <a:solidFill>
                  <a:srgbClr val="0000CC"/>
                </a:solidFill>
                <a:latin typeface="Times New Roman" pitchFamily="18" charset="0"/>
                <a:cs typeface="Times New Roman" pitchFamily="18" charset="0"/>
              </a:rPr>
              <a:t> </a:t>
            </a:r>
            <a:r>
              <a:rPr lang="en-US" sz="2100" spc="10" dirty="0" err="1" smtClean="0">
                <a:solidFill>
                  <a:srgbClr val="0000CC"/>
                </a:solidFill>
                <a:latin typeface="Times New Roman" pitchFamily="18" charset="0"/>
                <a:cs typeface="Times New Roman" pitchFamily="18" charset="0"/>
              </a:rPr>
              <a:t>tiền</a:t>
            </a:r>
            <a:r>
              <a:rPr lang="en-US" sz="2100" spc="10" dirty="0" smtClean="0">
                <a:solidFill>
                  <a:srgbClr val="0000CC"/>
                </a:solidFill>
                <a:latin typeface="Times New Roman" pitchFamily="18" charset="0"/>
                <a:cs typeface="Times New Roman" pitchFamily="18" charset="0"/>
              </a:rPr>
              <a:t> </a:t>
            </a:r>
            <a:r>
              <a:rPr lang="en-US" sz="2100" spc="10" dirty="0" err="1" smtClean="0">
                <a:solidFill>
                  <a:srgbClr val="0000CC"/>
                </a:solidFill>
                <a:latin typeface="Times New Roman" pitchFamily="18" charset="0"/>
                <a:cs typeface="Times New Roman" pitchFamily="18" charset="0"/>
              </a:rPr>
              <a:t>lương</a:t>
            </a:r>
            <a:r>
              <a:rPr lang="en-US" sz="2100" spc="10" dirty="0" smtClean="0">
                <a:solidFill>
                  <a:srgbClr val="0000CC"/>
                </a:solidFill>
                <a:latin typeface="Times New Roman" pitchFamily="18" charset="0"/>
                <a:cs typeface="Times New Roman" pitchFamily="18" charset="0"/>
              </a:rPr>
              <a:t>: </a:t>
            </a:r>
            <a:r>
              <a:rPr lang="en-US" sz="2100" b="1" spc="10" dirty="0" err="1" smtClean="0">
                <a:solidFill>
                  <a:srgbClr val="0000CC"/>
                </a:solidFill>
                <a:latin typeface="Times New Roman" pitchFamily="18" charset="0"/>
                <a:cs typeface="Times New Roman" pitchFamily="18" charset="0"/>
              </a:rPr>
              <a:t>Đóng</a:t>
            </a:r>
            <a:r>
              <a:rPr lang="en-US" sz="2100" b="1" spc="10" dirty="0" smtClean="0">
                <a:solidFill>
                  <a:srgbClr val="0000CC"/>
                </a:solidFill>
                <a:latin typeface="Times New Roman" pitchFamily="18" charset="0"/>
                <a:cs typeface="Times New Roman" pitchFamily="18" charset="0"/>
              </a:rPr>
              <a:t> </a:t>
            </a:r>
            <a:r>
              <a:rPr lang="en-US" sz="2100" b="1" spc="10" dirty="0" err="1" smtClean="0">
                <a:solidFill>
                  <a:srgbClr val="0000CC"/>
                </a:solidFill>
                <a:latin typeface="Times New Roman" pitchFamily="18" charset="0"/>
                <a:cs typeface="Times New Roman" pitchFamily="18" charset="0"/>
              </a:rPr>
              <a:t>theo</a:t>
            </a:r>
            <a:r>
              <a:rPr lang="en-US" sz="2100" b="1" spc="10" dirty="0" smtClean="0">
                <a:solidFill>
                  <a:srgbClr val="0000CC"/>
                </a:solidFill>
                <a:latin typeface="Times New Roman" pitchFamily="18" charset="0"/>
                <a:cs typeface="Times New Roman" pitchFamily="18" charset="0"/>
              </a:rPr>
              <a:t> </a:t>
            </a:r>
            <a:r>
              <a:rPr lang="en-US" sz="2100" b="1" spc="10" dirty="0" err="1" smtClean="0">
                <a:solidFill>
                  <a:srgbClr val="0000CC"/>
                </a:solidFill>
                <a:latin typeface="Times New Roman" pitchFamily="18" charset="0"/>
                <a:cs typeface="Times New Roman" pitchFamily="18" charset="0"/>
              </a:rPr>
              <a:t>mức</a:t>
            </a:r>
            <a:r>
              <a:rPr lang="en-US" sz="2100" b="1" spc="10" dirty="0" smtClean="0">
                <a:solidFill>
                  <a:srgbClr val="0000CC"/>
                </a:solidFill>
                <a:latin typeface="Times New Roman" pitchFamily="18" charset="0"/>
                <a:cs typeface="Times New Roman" pitchFamily="18" charset="0"/>
              </a:rPr>
              <a:t> </a:t>
            </a:r>
            <a:r>
              <a:rPr lang="en-US" sz="2100" b="1" spc="10" dirty="0" err="1" smtClean="0">
                <a:solidFill>
                  <a:srgbClr val="0000CC"/>
                </a:solidFill>
                <a:latin typeface="Times New Roman" pitchFamily="18" charset="0"/>
                <a:cs typeface="Times New Roman" pitchFamily="18" charset="0"/>
              </a:rPr>
              <a:t>ấn</a:t>
            </a:r>
            <a:r>
              <a:rPr lang="en-US" sz="2100" b="1" spc="10" dirty="0" smtClean="0">
                <a:solidFill>
                  <a:srgbClr val="0000CC"/>
                </a:solidFill>
                <a:latin typeface="Times New Roman" pitchFamily="18" charset="0"/>
                <a:cs typeface="Times New Roman" pitchFamily="18" charset="0"/>
              </a:rPr>
              <a:t> </a:t>
            </a:r>
            <a:r>
              <a:rPr lang="en-US" sz="2100" b="1" spc="10" dirty="0" err="1" smtClean="0">
                <a:solidFill>
                  <a:srgbClr val="0000CC"/>
                </a:solidFill>
                <a:latin typeface="Times New Roman" pitchFamily="18" charset="0"/>
                <a:cs typeface="Times New Roman" pitchFamily="18" charset="0"/>
              </a:rPr>
              <a:t>định</a:t>
            </a:r>
            <a:r>
              <a:rPr lang="en-US" sz="2100" b="1" spc="10" dirty="0" smtClean="0">
                <a:solidFill>
                  <a:srgbClr val="0000CC"/>
                </a:solidFill>
                <a:latin typeface="Times New Roman" pitchFamily="18" charset="0"/>
                <a:cs typeface="Times New Roman" pitchFamily="18" charset="0"/>
              </a:rPr>
              <a:t> </a:t>
            </a:r>
            <a:r>
              <a:rPr lang="en-US" sz="2100" b="1" spc="10" dirty="0" err="1" smtClean="0">
                <a:solidFill>
                  <a:srgbClr val="0000CC"/>
                </a:solidFill>
                <a:latin typeface="Times New Roman" pitchFamily="18" charset="0"/>
                <a:cs typeface="Times New Roman" pitchFamily="18" charset="0"/>
              </a:rPr>
              <a:t>nhưng</a:t>
            </a:r>
            <a:r>
              <a:rPr lang="en-US" sz="2100" b="1" spc="10" dirty="0" smtClean="0">
                <a:solidFill>
                  <a:srgbClr val="0000CC"/>
                </a:solidFill>
                <a:latin typeface="Times New Roman" pitchFamily="18" charset="0"/>
                <a:cs typeface="Times New Roman" pitchFamily="18" charset="0"/>
              </a:rPr>
              <a:t> </a:t>
            </a:r>
            <a:r>
              <a:rPr lang="en-US" sz="2100" b="1" spc="10" dirty="0" err="1" smtClean="0">
                <a:solidFill>
                  <a:srgbClr val="0000CC"/>
                </a:solidFill>
                <a:latin typeface="Times New Roman" pitchFamily="18" charset="0"/>
                <a:cs typeface="Times New Roman" pitchFamily="18" charset="0"/>
              </a:rPr>
              <a:t>thấp</a:t>
            </a:r>
            <a:r>
              <a:rPr lang="en-US" sz="2100" b="1" spc="10" dirty="0" smtClean="0">
                <a:solidFill>
                  <a:srgbClr val="0000CC"/>
                </a:solidFill>
                <a:latin typeface="Times New Roman" pitchFamily="18" charset="0"/>
                <a:cs typeface="Times New Roman" pitchFamily="18" charset="0"/>
              </a:rPr>
              <a:t> </a:t>
            </a:r>
            <a:r>
              <a:rPr lang="en-US" sz="2100" b="1" spc="10" dirty="0" err="1" smtClean="0">
                <a:solidFill>
                  <a:srgbClr val="0000CC"/>
                </a:solidFill>
                <a:latin typeface="Times New Roman" pitchFamily="18" charset="0"/>
                <a:cs typeface="Times New Roman" pitchFamily="18" charset="0"/>
              </a:rPr>
              <a:t>nhất</a:t>
            </a:r>
            <a:r>
              <a:rPr lang="en-US" sz="2100" b="1" spc="10" dirty="0" smtClean="0">
                <a:solidFill>
                  <a:srgbClr val="0000CC"/>
                </a:solidFill>
                <a:latin typeface="Times New Roman" pitchFamily="18" charset="0"/>
                <a:cs typeface="Times New Roman" pitchFamily="18" charset="0"/>
              </a:rPr>
              <a:t> </a:t>
            </a:r>
            <a:r>
              <a:rPr lang="en-US" sz="2100" b="1" spc="10" dirty="0" err="1" smtClean="0">
                <a:solidFill>
                  <a:srgbClr val="0000CC"/>
                </a:solidFill>
                <a:latin typeface="Times New Roman" pitchFamily="18" charset="0"/>
                <a:cs typeface="Times New Roman" pitchFamily="18" charset="0"/>
              </a:rPr>
              <a:t>bằng</a:t>
            </a:r>
            <a:r>
              <a:rPr lang="en-US" sz="2100" b="1" spc="10" dirty="0" smtClean="0">
                <a:solidFill>
                  <a:srgbClr val="0000CC"/>
                </a:solidFill>
                <a:latin typeface="Times New Roman" pitchFamily="18" charset="0"/>
                <a:cs typeface="Times New Roman" pitchFamily="18" charset="0"/>
              </a:rPr>
              <a:t> 1% </a:t>
            </a:r>
            <a:r>
              <a:rPr lang="en-US" sz="2100" b="1" spc="10" dirty="0" err="1" smtClean="0">
                <a:solidFill>
                  <a:srgbClr val="0000CC"/>
                </a:solidFill>
                <a:latin typeface="Times New Roman" pitchFamily="18" charset="0"/>
                <a:cs typeface="Times New Roman" pitchFamily="18" charset="0"/>
              </a:rPr>
              <a:t>mức</a:t>
            </a:r>
            <a:r>
              <a:rPr lang="en-US" sz="2100" b="1" spc="10" dirty="0" smtClean="0">
                <a:solidFill>
                  <a:srgbClr val="0000CC"/>
                </a:solidFill>
                <a:latin typeface="Times New Roman" pitchFamily="18" charset="0"/>
                <a:cs typeface="Times New Roman" pitchFamily="18" charset="0"/>
              </a:rPr>
              <a:t> </a:t>
            </a:r>
            <a:r>
              <a:rPr lang="en-US" sz="2100" b="1" spc="10" dirty="0" err="1" smtClean="0">
                <a:solidFill>
                  <a:srgbClr val="0000CC"/>
                </a:solidFill>
                <a:latin typeface="Times New Roman" pitchFamily="18" charset="0"/>
                <a:cs typeface="Times New Roman" pitchFamily="18" charset="0"/>
              </a:rPr>
              <a:t>lương</a:t>
            </a:r>
            <a:r>
              <a:rPr lang="en-US" sz="2100" b="1" spc="10" dirty="0" smtClean="0">
                <a:solidFill>
                  <a:srgbClr val="0000CC"/>
                </a:solidFill>
                <a:latin typeface="Times New Roman" pitchFamily="18" charset="0"/>
                <a:cs typeface="Times New Roman" pitchFamily="18" charset="0"/>
              </a:rPr>
              <a:t> </a:t>
            </a:r>
            <a:r>
              <a:rPr lang="en-US" sz="2100" b="1" spc="10" dirty="0" err="1" smtClean="0">
                <a:solidFill>
                  <a:srgbClr val="0000CC"/>
                </a:solidFill>
                <a:latin typeface="Times New Roman" pitchFamily="18" charset="0"/>
                <a:cs typeface="Times New Roman" pitchFamily="18" charset="0"/>
              </a:rPr>
              <a:t>cơ</a:t>
            </a:r>
            <a:r>
              <a:rPr lang="en-US" sz="2100" b="1" spc="10" dirty="0" smtClean="0">
                <a:solidFill>
                  <a:srgbClr val="0000CC"/>
                </a:solidFill>
                <a:latin typeface="Times New Roman" pitchFamily="18" charset="0"/>
                <a:cs typeface="Times New Roman" pitchFamily="18" charset="0"/>
              </a:rPr>
              <a:t> </a:t>
            </a:r>
            <a:r>
              <a:rPr lang="en-US" sz="2100" b="1" spc="10" dirty="0" err="1" smtClean="0">
                <a:solidFill>
                  <a:srgbClr val="0000CC"/>
                </a:solidFill>
                <a:latin typeface="Times New Roman" pitchFamily="18" charset="0"/>
                <a:cs typeface="Times New Roman" pitchFamily="18" charset="0"/>
              </a:rPr>
              <a:t>sở</a:t>
            </a:r>
            <a:r>
              <a:rPr lang="en-US" sz="2100" spc="10" dirty="0" smtClean="0">
                <a:solidFill>
                  <a:srgbClr val="0000CC"/>
                </a:solidFill>
                <a:latin typeface="Times New Roman" pitchFamily="18" charset="0"/>
                <a:cs typeface="Times New Roman" pitchFamily="18" charset="0"/>
              </a:rPr>
              <a:t> (1.800.000*1% = 18.000đ)</a:t>
            </a:r>
          </a:p>
          <a:p>
            <a:pPr algn="just">
              <a:spcBef>
                <a:spcPts val="0"/>
              </a:spcBef>
              <a:buNone/>
            </a:pPr>
            <a:r>
              <a:rPr lang="en-US" sz="2100" spc="10" dirty="0" smtClean="0">
                <a:solidFill>
                  <a:srgbClr val="0070C0"/>
                </a:solidFill>
                <a:latin typeface="Times New Roman" pitchFamily="18" charset="0"/>
                <a:cs typeface="Times New Roman" pitchFamily="18" charset="0"/>
              </a:rPr>
              <a:t>	</a:t>
            </a:r>
            <a:r>
              <a:rPr lang="en-US" sz="2100" spc="10" dirty="0" smtClean="0">
                <a:solidFill>
                  <a:srgbClr val="FF0000"/>
                </a:solidFill>
                <a:latin typeface="Times New Roman" pitchFamily="18" charset="0"/>
                <a:cs typeface="Times New Roman" pitchFamily="18" charset="0"/>
              </a:rPr>
              <a:t>*</a:t>
            </a:r>
            <a:r>
              <a:rPr lang="en-US" sz="2100" b="1" u="sng" spc="10" dirty="0" err="1" smtClean="0">
                <a:solidFill>
                  <a:srgbClr val="FF0000"/>
                </a:solidFill>
                <a:latin typeface="Times New Roman" pitchFamily="18" charset="0"/>
                <a:cs typeface="Times New Roman" pitchFamily="18" charset="0"/>
              </a:rPr>
              <a:t>Lưu</a:t>
            </a:r>
            <a:r>
              <a:rPr lang="en-US" sz="2100" b="1" u="sng" spc="10" dirty="0" smtClean="0">
                <a:solidFill>
                  <a:srgbClr val="FF0000"/>
                </a:solidFill>
                <a:latin typeface="Times New Roman" pitchFamily="18" charset="0"/>
                <a:cs typeface="Times New Roman" pitchFamily="18" charset="0"/>
              </a:rPr>
              <a:t> ý</a:t>
            </a:r>
            <a:r>
              <a:rPr lang="en-US" sz="2100" spc="10" dirty="0" smtClean="0">
                <a:solidFill>
                  <a:srgbClr val="FF0000"/>
                </a:solidFill>
                <a:latin typeface="Times New Roman" pitchFamily="18" charset="0"/>
                <a:cs typeface="Times New Roman" pitchFamily="18" charset="0"/>
              </a:rPr>
              <a:t>: ĐVCĐ </a:t>
            </a:r>
            <a:r>
              <a:rPr lang="en-US" sz="2100" spc="10" dirty="0" err="1" smtClean="0">
                <a:solidFill>
                  <a:srgbClr val="FF0000"/>
                </a:solidFill>
                <a:latin typeface="Times New Roman" pitchFamily="18" charset="0"/>
                <a:cs typeface="Times New Roman" pitchFamily="18" charset="0"/>
              </a:rPr>
              <a:t>hưởng</a:t>
            </a:r>
            <a:r>
              <a:rPr lang="en-US" sz="2100" spc="10" dirty="0" smtClean="0">
                <a:solidFill>
                  <a:srgbClr val="FF0000"/>
                </a:solidFill>
                <a:latin typeface="Times New Roman" pitchFamily="18" charset="0"/>
                <a:cs typeface="Times New Roman" pitchFamily="18" charset="0"/>
              </a:rPr>
              <a:t> </a:t>
            </a:r>
            <a:r>
              <a:rPr lang="en-US" sz="2100" spc="10" dirty="0" err="1" smtClean="0">
                <a:solidFill>
                  <a:srgbClr val="FF0000"/>
                </a:solidFill>
                <a:latin typeface="Times New Roman" pitchFamily="18" charset="0"/>
                <a:cs typeface="Times New Roman" pitchFamily="18" charset="0"/>
              </a:rPr>
              <a:t>trợ</a:t>
            </a:r>
            <a:r>
              <a:rPr lang="en-US" sz="2100" spc="10" dirty="0" smtClean="0">
                <a:solidFill>
                  <a:srgbClr val="FF0000"/>
                </a:solidFill>
                <a:latin typeface="Times New Roman" pitchFamily="18" charset="0"/>
                <a:cs typeface="Times New Roman" pitchFamily="18" charset="0"/>
              </a:rPr>
              <a:t> </a:t>
            </a:r>
            <a:r>
              <a:rPr lang="en-US" sz="2100" spc="10" dirty="0" err="1" smtClean="0">
                <a:solidFill>
                  <a:srgbClr val="FF0000"/>
                </a:solidFill>
                <a:latin typeface="Times New Roman" pitchFamily="18" charset="0"/>
                <a:cs typeface="Times New Roman" pitchFamily="18" charset="0"/>
              </a:rPr>
              <a:t>cấp</a:t>
            </a:r>
            <a:r>
              <a:rPr lang="en-US" sz="2100" spc="10" dirty="0" smtClean="0">
                <a:solidFill>
                  <a:srgbClr val="FF0000"/>
                </a:solidFill>
                <a:latin typeface="Times New Roman" pitchFamily="18" charset="0"/>
                <a:cs typeface="Times New Roman" pitchFamily="18" charset="0"/>
              </a:rPr>
              <a:t> BHXH </a:t>
            </a:r>
            <a:r>
              <a:rPr lang="en-US" sz="2100" spc="10" dirty="0" err="1" smtClean="0">
                <a:solidFill>
                  <a:srgbClr val="FF0000"/>
                </a:solidFill>
                <a:latin typeface="Times New Roman" pitchFamily="18" charset="0"/>
                <a:cs typeface="Times New Roman" pitchFamily="18" charset="0"/>
              </a:rPr>
              <a:t>từ</a:t>
            </a:r>
            <a:r>
              <a:rPr lang="en-US" sz="2100" spc="10" dirty="0" smtClean="0">
                <a:solidFill>
                  <a:srgbClr val="FF0000"/>
                </a:solidFill>
                <a:latin typeface="Times New Roman" pitchFamily="18" charset="0"/>
                <a:cs typeface="Times New Roman" pitchFamily="18" charset="0"/>
              </a:rPr>
              <a:t> </a:t>
            </a:r>
            <a:r>
              <a:rPr lang="en-US" sz="2100" b="1" spc="10" dirty="0" smtClean="0">
                <a:solidFill>
                  <a:srgbClr val="FF0000"/>
                </a:solidFill>
                <a:latin typeface="Times New Roman" pitchFamily="18" charset="0"/>
                <a:cs typeface="Times New Roman" pitchFamily="18" charset="0"/>
              </a:rPr>
              <a:t>01 </a:t>
            </a:r>
            <a:r>
              <a:rPr lang="en-US" sz="2100" b="1" spc="10" dirty="0" err="1" smtClean="0">
                <a:solidFill>
                  <a:srgbClr val="FF0000"/>
                </a:solidFill>
                <a:latin typeface="Times New Roman" pitchFamily="18" charset="0"/>
                <a:cs typeface="Times New Roman" pitchFamily="18" charset="0"/>
              </a:rPr>
              <a:t>tháng</a:t>
            </a:r>
            <a:r>
              <a:rPr lang="en-US" sz="2100" b="1" spc="10" dirty="0" smtClean="0">
                <a:solidFill>
                  <a:srgbClr val="FF0000"/>
                </a:solidFill>
                <a:latin typeface="Times New Roman" pitchFamily="18" charset="0"/>
                <a:cs typeface="Times New Roman" pitchFamily="18" charset="0"/>
              </a:rPr>
              <a:t> </a:t>
            </a:r>
            <a:r>
              <a:rPr lang="en-US" sz="2100" b="1" spc="10" dirty="0" err="1" smtClean="0">
                <a:solidFill>
                  <a:srgbClr val="FF0000"/>
                </a:solidFill>
                <a:latin typeface="Times New Roman" pitchFamily="18" charset="0"/>
                <a:cs typeface="Times New Roman" pitchFamily="18" charset="0"/>
              </a:rPr>
              <a:t>trở</a:t>
            </a:r>
            <a:r>
              <a:rPr lang="en-US" sz="2100" b="1" spc="10" dirty="0" smtClean="0">
                <a:solidFill>
                  <a:srgbClr val="FF0000"/>
                </a:solidFill>
                <a:latin typeface="Times New Roman" pitchFamily="18" charset="0"/>
                <a:cs typeface="Times New Roman" pitchFamily="18" charset="0"/>
              </a:rPr>
              <a:t> </a:t>
            </a:r>
            <a:r>
              <a:rPr lang="en-US" sz="2100" b="1" spc="10" dirty="0" err="1" smtClean="0">
                <a:solidFill>
                  <a:srgbClr val="FF0000"/>
                </a:solidFill>
                <a:latin typeface="Times New Roman" pitchFamily="18" charset="0"/>
                <a:cs typeface="Times New Roman" pitchFamily="18" charset="0"/>
              </a:rPr>
              <a:t>lên</a:t>
            </a:r>
            <a:r>
              <a:rPr lang="en-US" sz="2100" spc="10" dirty="0" smtClean="0">
                <a:solidFill>
                  <a:srgbClr val="FF0000"/>
                </a:solidFill>
                <a:latin typeface="Times New Roman" pitchFamily="18" charset="0"/>
                <a:cs typeface="Times New Roman" pitchFamily="18" charset="0"/>
              </a:rPr>
              <a:t>; </a:t>
            </a:r>
            <a:r>
              <a:rPr lang="en-US" sz="2100" spc="10" dirty="0" err="1" smtClean="0">
                <a:solidFill>
                  <a:srgbClr val="FF0000"/>
                </a:solidFill>
                <a:latin typeface="Times New Roman" pitchFamily="18" charset="0"/>
                <a:cs typeface="Times New Roman" pitchFamily="18" charset="0"/>
              </a:rPr>
              <a:t>không</a:t>
            </a:r>
            <a:r>
              <a:rPr lang="en-US" sz="2100" spc="10" dirty="0" smtClean="0">
                <a:solidFill>
                  <a:srgbClr val="FF0000"/>
                </a:solidFill>
                <a:latin typeface="Times New Roman" pitchFamily="18" charset="0"/>
                <a:cs typeface="Times New Roman" pitchFamily="18" charset="0"/>
              </a:rPr>
              <a:t> </a:t>
            </a:r>
            <a:r>
              <a:rPr lang="en-US" sz="2100" spc="10" dirty="0" err="1" smtClean="0">
                <a:solidFill>
                  <a:srgbClr val="FF0000"/>
                </a:solidFill>
                <a:latin typeface="Times New Roman" pitchFamily="18" charset="0"/>
                <a:cs typeface="Times New Roman" pitchFamily="18" charset="0"/>
              </a:rPr>
              <a:t>có</a:t>
            </a:r>
            <a:r>
              <a:rPr lang="en-US" sz="2100" spc="10" dirty="0" smtClean="0">
                <a:solidFill>
                  <a:srgbClr val="FF0000"/>
                </a:solidFill>
                <a:latin typeface="Times New Roman" pitchFamily="18" charset="0"/>
                <a:cs typeface="Times New Roman" pitchFamily="18" charset="0"/>
              </a:rPr>
              <a:t> </a:t>
            </a:r>
            <a:r>
              <a:rPr lang="en-US" sz="2100" spc="10" dirty="0" err="1" smtClean="0">
                <a:solidFill>
                  <a:srgbClr val="FF0000"/>
                </a:solidFill>
                <a:latin typeface="Times New Roman" pitchFamily="18" charset="0"/>
                <a:cs typeface="Times New Roman" pitchFamily="18" charset="0"/>
              </a:rPr>
              <a:t>việc</a:t>
            </a:r>
            <a:r>
              <a:rPr lang="en-US" sz="2100" spc="10" dirty="0" smtClean="0">
                <a:solidFill>
                  <a:srgbClr val="FF0000"/>
                </a:solidFill>
                <a:latin typeface="Times New Roman" pitchFamily="18" charset="0"/>
                <a:cs typeface="Times New Roman" pitchFamily="18" charset="0"/>
              </a:rPr>
              <a:t> </a:t>
            </a:r>
            <a:r>
              <a:rPr lang="en-US" sz="2100" spc="10" dirty="0" err="1" smtClean="0">
                <a:solidFill>
                  <a:srgbClr val="FF0000"/>
                </a:solidFill>
                <a:latin typeface="Times New Roman" pitchFamily="18" charset="0"/>
                <a:cs typeface="Times New Roman" pitchFamily="18" charset="0"/>
              </a:rPr>
              <a:t>làm</a:t>
            </a:r>
            <a:r>
              <a:rPr lang="en-US" sz="2100" spc="10" dirty="0" smtClean="0">
                <a:solidFill>
                  <a:srgbClr val="FF0000"/>
                </a:solidFill>
                <a:latin typeface="Times New Roman" pitchFamily="18" charset="0"/>
                <a:cs typeface="Times New Roman" pitchFamily="18" charset="0"/>
              </a:rPr>
              <a:t>, </a:t>
            </a:r>
            <a:r>
              <a:rPr lang="en-US" sz="2100" spc="10" dirty="0" err="1" smtClean="0">
                <a:solidFill>
                  <a:srgbClr val="FF0000"/>
                </a:solidFill>
                <a:latin typeface="Times New Roman" pitchFamily="18" charset="0"/>
                <a:cs typeface="Times New Roman" pitchFamily="18" charset="0"/>
              </a:rPr>
              <a:t>không</a:t>
            </a:r>
            <a:r>
              <a:rPr lang="en-US" sz="2100" spc="10" dirty="0" smtClean="0">
                <a:solidFill>
                  <a:srgbClr val="FF0000"/>
                </a:solidFill>
                <a:latin typeface="Times New Roman" pitchFamily="18" charset="0"/>
                <a:cs typeface="Times New Roman" pitchFamily="18" charset="0"/>
              </a:rPr>
              <a:t> </a:t>
            </a:r>
            <a:r>
              <a:rPr lang="en-US" sz="2100" spc="10" dirty="0" err="1" smtClean="0">
                <a:solidFill>
                  <a:srgbClr val="FF0000"/>
                </a:solidFill>
                <a:latin typeface="Times New Roman" pitchFamily="18" charset="0"/>
                <a:cs typeface="Times New Roman" pitchFamily="18" charset="0"/>
              </a:rPr>
              <a:t>có</a:t>
            </a:r>
            <a:r>
              <a:rPr lang="en-US" sz="2100" spc="10" dirty="0" smtClean="0">
                <a:solidFill>
                  <a:srgbClr val="FF0000"/>
                </a:solidFill>
                <a:latin typeface="Times New Roman" pitchFamily="18" charset="0"/>
                <a:cs typeface="Times New Roman" pitchFamily="18" charset="0"/>
              </a:rPr>
              <a:t> </a:t>
            </a:r>
            <a:r>
              <a:rPr lang="en-US" sz="2100" spc="10" dirty="0" err="1" smtClean="0">
                <a:solidFill>
                  <a:srgbClr val="FF0000"/>
                </a:solidFill>
                <a:latin typeface="Times New Roman" pitchFamily="18" charset="0"/>
                <a:cs typeface="Times New Roman" pitchFamily="18" charset="0"/>
              </a:rPr>
              <a:t>thu</a:t>
            </a:r>
            <a:r>
              <a:rPr lang="en-US" sz="2100" spc="10" dirty="0" smtClean="0">
                <a:solidFill>
                  <a:srgbClr val="FF0000"/>
                </a:solidFill>
                <a:latin typeface="Times New Roman" pitchFamily="18" charset="0"/>
                <a:cs typeface="Times New Roman" pitchFamily="18" charset="0"/>
              </a:rPr>
              <a:t> </a:t>
            </a:r>
            <a:r>
              <a:rPr lang="en-US" sz="2100" spc="10" dirty="0" err="1" smtClean="0">
                <a:solidFill>
                  <a:srgbClr val="FF0000"/>
                </a:solidFill>
                <a:latin typeface="Times New Roman" pitchFamily="18" charset="0"/>
                <a:cs typeface="Times New Roman" pitchFamily="18" charset="0"/>
              </a:rPr>
              <a:t>nhập</a:t>
            </a:r>
            <a:r>
              <a:rPr lang="en-US" sz="2100" spc="10" dirty="0" smtClean="0">
                <a:solidFill>
                  <a:srgbClr val="FF0000"/>
                </a:solidFill>
                <a:latin typeface="Times New Roman" pitchFamily="18" charset="0"/>
                <a:cs typeface="Times New Roman" pitchFamily="18" charset="0"/>
              </a:rPr>
              <a:t>, </a:t>
            </a:r>
            <a:r>
              <a:rPr lang="en-US" sz="2100" spc="10" dirty="0" err="1" smtClean="0">
                <a:solidFill>
                  <a:srgbClr val="FF0000"/>
                </a:solidFill>
                <a:latin typeface="Times New Roman" pitchFamily="18" charset="0"/>
                <a:cs typeface="Times New Roman" pitchFamily="18" charset="0"/>
              </a:rPr>
              <a:t>nghỉ</a:t>
            </a:r>
            <a:r>
              <a:rPr lang="en-US" sz="2100" spc="10" dirty="0" smtClean="0">
                <a:solidFill>
                  <a:srgbClr val="FF0000"/>
                </a:solidFill>
                <a:latin typeface="Times New Roman" pitchFamily="18" charset="0"/>
                <a:cs typeface="Times New Roman" pitchFamily="18" charset="0"/>
              </a:rPr>
              <a:t> </a:t>
            </a:r>
            <a:r>
              <a:rPr lang="en-US" sz="2100" spc="10" dirty="0" err="1" smtClean="0">
                <a:solidFill>
                  <a:srgbClr val="FF0000"/>
                </a:solidFill>
                <a:latin typeface="Times New Roman" pitchFamily="18" charset="0"/>
                <a:cs typeface="Times New Roman" pitchFamily="18" charset="0"/>
              </a:rPr>
              <a:t>việc</a:t>
            </a:r>
            <a:r>
              <a:rPr lang="en-US" sz="2100" spc="10" dirty="0" smtClean="0">
                <a:solidFill>
                  <a:srgbClr val="FF0000"/>
                </a:solidFill>
                <a:latin typeface="Times New Roman" pitchFamily="18" charset="0"/>
                <a:cs typeface="Times New Roman" pitchFamily="18" charset="0"/>
              </a:rPr>
              <a:t> </a:t>
            </a:r>
            <a:r>
              <a:rPr lang="en-US" sz="2100" spc="10" dirty="0" err="1" smtClean="0">
                <a:solidFill>
                  <a:srgbClr val="FF0000"/>
                </a:solidFill>
                <a:latin typeface="Times New Roman" pitchFamily="18" charset="0"/>
                <a:cs typeface="Times New Roman" pitchFamily="18" charset="0"/>
              </a:rPr>
              <a:t>riêng</a:t>
            </a:r>
            <a:r>
              <a:rPr lang="en-US" sz="2100" spc="10" dirty="0" smtClean="0">
                <a:solidFill>
                  <a:srgbClr val="FF0000"/>
                </a:solidFill>
                <a:latin typeface="Times New Roman" pitchFamily="18" charset="0"/>
                <a:cs typeface="Times New Roman" pitchFamily="18" charset="0"/>
              </a:rPr>
              <a:t> </a:t>
            </a:r>
            <a:r>
              <a:rPr lang="en-US" sz="2100" spc="10" dirty="0" err="1" smtClean="0">
                <a:solidFill>
                  <a:srgbClr val="FF0000"/>
                </a:solidFill>
                <a:latin typeface="Times New Roman" pitchFamily="18" charset="0"/>
                <a:cs typeface="Times New Roman" pitchFamily="18" charset="0"/>
              </a:rPr>
              <a:t>từ</a:t>
            </a:r>
            <a:r>
              <a:rPr lang="en-US" sz="2100" spc="10" dirty="0" smtClean="0">
                <a:solidFill>
                  <a:srgbClr val="FF0000"/>
                </a:solidFill>
                <a:latin typeface="Times New Roman" pitchFamily="18" charset="0"/>
                <a:cs typeface="Times New Roman" pitchFamily="18" charset="0"/>
              </a:rPr>
              <a:t> </a:t>
            </a:r>
            <a:r>
              <a:rPr lang="en-US" sz="2100" b="1" spc="10" dirty="0" smtClean="0">
                <a:solidFill>
                  <a:srgbClr val="FF0000"/>
                </a:solidFill>
                <a:latin typeface="Times New Roman" pitchFamily="18" charset="0"/>
                <a:cs typeface="Times New Roman" pitchFamily="18" charset="0"/>
              </a:rPr>
              <a:t>01 </a:t>
            </a:r>
            <a:r>
              <a:rPr lang="en-US" sz="2100" b="1" spc="10" dirty="0" err="1" smtClean="0">
                <a:solidFill>
                  <a:srgbClr val="FF0000"/>
                </a:solidFill>
                <a:latin typeface="Times New Roman" pitchFamily="18" charset="0"/>
                <a:cs typeface="Times New Roman" pitchFamily="18" charset="0"/>
              </a:rPr>
              <a:t>tháng</a:t>
            </a:r>
            <a:r>
              <a:rPr lang="en-US" sz="2100" b="1" spc="10" dirty="0" smtClean="0">
                <a:solidFill>
                  <a:srgbClr val="FF0000"/>
                </a:solidFill>
                <a:latin typeface="Times New Roman" pitchFamily="18" charset="0"/>
                <a:cs typeface="Times New Roman" pitchFamily="18" charset="0"/>
              </a:rPr>
              <a:t> </a:t>
            </a:r>
            <a:r>
              <a:rPr lang="en-US" sz="2100" b="1" spc="10" dirty="0" err="1" smtClean="0">
                <a:solidFill>
                  <a:srgbClr val="FF0000"/>
                </a:solidFill>
                <a:latin typeface="Times New Roman" pitchFamily="18" charset="0"/>
                <a:cs typeface="Times New Roman" pitchFamily="18" charset="0"/>
              </a:rPr>
              <a:t>trở</a:t>
            </a:r>
            <a:r>
              <a:rPr lang="en-US" sz="2100" b="1" spc="10" dirty="0" smtClean="0">
                <a:solidFill>
                  <a:srgbClr val="FF0000"/>
                </a:solidFill>
                <a:latin typeface="Times New Roman" pitchFamily="18" charset="0"/>
                <a:cs typeface="Times New Roman" pitchFamily="18" charset="0"/>
              </a:rPr>
              <a:t> </a:t>
            </a:r>
            <a:r>
              <a:rPr lang="en-US" sz="2100" b="1" spc="10" dirty="0" err="1" smtClean="0">
                <a:solidFill>
                  <a:srgbClr val="FF0000"/>
                </a:solidFill>
                <a:latin typeface="Times New Roman" pitchFamily="18" charset="0"/>
                <a:cs typeface="Times New Roman" pitchFamily="18" charset="0"/>
              </a:rPr>
              <a:t>lên</a:t>
            </a:r>
            <a:r>
              <a:rPr lang="en-US" sz="2100" b="1" spc="10" dirty="0" smtClean="0">
                <a:solidFill>
                  <a:srgbClr val="FF0000"/>
                </a:solidFill>
                <a:latin typeface="Times New Roman" pitchFamily="18" charset="0"/>
                <a:cs typeface="Times New Roman" pitchFamily="18" charset="0"/>
              </a:rPr>
              <a:t> </a:t>
            </a:r>
            <a:r>
              <a:rPr lang="en-US" sz="2100" spc="10" dirty="0" err="1" smtClean="0">
                <a:solidFill>
                  <a:srgbClr val="FF0000"/>
                </a:solidFill>
                <a:latin typeface="Times New Roman" pitchFamily="18" charset="0"/>
                <a:cs typeface="Times New Roman" pitchFamily="18" charset="0"/>
              </a:rPr>
              <a:t>không</a:t>
            </a:r>
            <a:r>
              <a:rPr lang="en-US" sz="2100" spc="10" dirty="0" smtClean="0">
                <a:solidFill>
                  <a:srgbClr val="FF0000"/>
                </a:solidFill>
                <a:latin typeface="Times New Roman" pitchFamily="18" charset="0"/>
                <a:cs typeface="Times New Roman" pitchFamily="18" charset="0"/>
              </a:rPr>
              <a:t> </a:t>
            </a:r>
            <a:r>
              <a:rPr lang="en-US" sz="2100" spc="10" dirty="0" err="1" smtClean="0">
                <a:solidFill>
                  <a:srgbClr val="FF0000"/>
                </a:solidFill>
                <a:latin typeface="Times New Roman" pitchFamily="18" charset="0"/>
                <a:cs typeface="Times New Roman" pitchFamily="18" charset="0"/>
              </a:rPr>
              <a:t>hưởng</a:t>
            </a:r>
            <a:r>
              <a:rPr lang="en-US" sz="2100" spc="10" dirty="0" smtClean="0">
                <a:solidFill>
                  <a:srgbClr val="FF0000"/>
                </a:solidFill>
                <a:latin typeface="Times New Roman" pitchFamily="18" charset="0"/>
                <a:cs typeface="Times New Roman" pitchFamily="18" charset="0"/>
              </a:rPr>
              <a:t> </a:t>
            </a:r>
            <a:r>
              <a:rPr lang="en-US" sz="2100" spc="10" dirty="0" err="1" smtClean="0">
                <a:solidFill>
                  <a:srgbClr val="FF0000"/>
                </a:solidFill>
                <a:latin typeface="Times New Roman" pitchFamily="18" charset="0"/>
                <a:cs typeface="Times New Roman" pitchFamily="18" charset="0"/>
              </a:rPr>
              <a:t>lương</a:t>
            </a:r>
            <a:r>
              <a:rPr lang="en-US" sz="2100" spc="10" dirty="0" smtClean="0">
                <a:solidFill>
                  <a:srgbClr val="FF0000"/>
                </a:solidFill>
                <a:latin typeface="Times New Roman" pitchFamily="18" charset="0"/>
                <a:cs typeface="Times New Roman" pitchFamily="18" charset="0"/>
              </a:rPr>
              <a:t>: </a:t>
            </a:r>
            <a:r>
              <a:rPr lang="en-US" sz="2100" b="1" spc="10" dirty="0" err="1" smtClean="0">
                <a:solidFill>
                  <a:srgbClr val="FF0000"/>
                </a:solidFill>
                <a:latin typeface="Times New Roman" pitchFamily="18" charset="0"/>
                <a:cs typeface="Times New Roman" pitchFamily="18" charset="0"/>
              </a:rPr>
              <a:t>trong</a:t>
            </a:r>
            <a:r>
              <a:rPr lang="en-US" sz="2100" b="1" spc="10" dirty="0" smtClean="0">
                <a:solidFill>
                  <a:srgbClr val="FF0000"/>
                </a:solidFill>
                <a:latin typeface="Times New Roman" pitchFamily="18" charset="0"/>
                <a:cs typeface="Times New Roman" pitchFamily="18" charset="0"/>
              </a:rPr>
              <a:t> </a:t>
            </a:r>
            <a:r>
              <a:rPr lang="en-US" sz="2100" b="1" spc="10" dirty="0" err="1" smtClean="0">
                <a:solidFill>
                  <a:srgbClr val="FF0000"/>
                </a:solidFill>
                <a:latin typeface="Times New Roman" pitchFamily="18" charset="0"/>
                <a:cs typeface="Times New Roman" pitchFamily="18" charset="0"/>
              </a:rPr>
              <a:t>thời</a:t>
            </a:r>
            <a:r>
              <a:rPr lang="en-US" sz="2100" b="1" spc="10" dirty="0" smtClean="0">
                <a:solidFill>
                  <a:srgbClr val="FF0000"/>
                </a:solidFill>
                <a:latin typeface="Times New Roman" pitchFamily="18" charset="0"/>
                <a:cs typeface="Times New Roman" pitchFamily="18" charset="0"/>
              </a:rPr>
              <a:t> </a:t>
            </a:r>
            <a:r>
              <a:rPr lang="en-US" sz="2100" b="1" spc="10" dirty="0" err="1" smtClean="0">
                <a:solidFill>
                  <a:srgbClr val="FF0000"/>
                </a:solidFill>
                <a:latin typeface="Times New Roman" pitchFamily="18" charset="0"/>
                <a:cs typeface="Times New Roman" pitchFamily="18" charset="0"/>
              </a:rPr>
              <a:t>gian</a:t>
            </a:r>
            <a:r>
              <a:rPr lang="en-US" sz="2100" b="1" spc="10" dirty="0" smtClean="0">
                <a:solidFill>
                  <a:srgbClr val="FF0000"/>
                </a:solidFill>
                <a:latin typeface="Times New Roman" pitchFamily="18" charset="0"/>
                <a:cs typeface="Times New Roman" pitchFamily="18" charset="0"/>
              </a:rPr>
              <a:t> </a:t>
            </a:r>
            <a:r>
              <a:rPr lang="en-US" sz="2100" b="1" spc="10" dirty="0" err="1" smtClean="0">
                <a:solidFill>
                  <a:srgbClr val="FF0000"/>
                </a:solidFill>
                <a:latin typeface="Times New Roman" pitchFamily="18" charset="0"/>
                <a:cs typeface="Times New Roman" pitchFamily="18" charset="0"/>
              </a:rPr>
              <a:t>đó</a:t>
            </a:r>
            <a:r>
              <a:rPr lang="en-US" sz="2100" b="1" spc="10" dirty="0" smtClean="0">
                <a:solidFill>
                  <a:srgbClr val="FF0000"/>
                </a:solidFill>
                <a:latin typeface="Times New Roman" pitchFamily="18" charset="0"/>
                <a:cs typeface="Times New Roman" pitchFamily="18" charset="0"/>
              </a:rPr>
              <a:t> </a:t>
            </a:r>
            <a:r>
              <a:rPr lang="en-US" sz="2100" b="1" spc="10" dirty="0" err="1" smtClean="0">
                <a:solidFill>
                  <a:srgbClr val="FF0000"/>
                </a:solidFill>
                <a:latin typeface="Times New Roman" pitchFamily="18" charset="0"/>
                <a:cs typeface="Times New Roman" pitchFamily="18" charset="0"/>
              </a:rPr>
              <a:t>không</a:t>
            </a:r>
            <a:r>
              <a:rPr lang="en-US" sz="2100" b="1" spc="10" dirty="0" smtClean="0">
                <a:solidFill>
                  <a:srgbClr val="FF0000"/>
                </a:solidFill>
                <a:latin typeface="Times New Roman" pitchFamily="18" charset="0"/>
                <a:cs typeface="Times New Roman" pitchFamily="18" charset="0"/>
              </a:rPr>
              <a:t> </a:t>
            </a:r>
            <a:r>
              <a:rPr lang="en-US" sz="2100" b="1" spc="10" dirty="0" err="1" smtClean="0">
                <a:solidFill>
                  <a:srgbClr val="FF0000"/>
                </a:solidFill>
                <a:latin typeface="Times New Roman" pitchFamily="18" charset="0"/>
                <a:cs typeface="Times New Roman" pitchFamily="18" charset="0"/>
              </a:rPr>
              <a:t>phải</a:t>
            </a:r>
            <a:r>
              <a:rPr lang="en-US" sz="2100" b="1" spc="10" dirty="0" smtClean="0">
                <a:solidFill>
                  <a:srgbClr val="FF0000"/>
                </a:solidFill>
                <a:latin typeface="Times New Roman" pitchFamily="18" charset="0"/>
                <a:cs typeface="Times New Roman" pitchFamily="18" charset="0"/>
              </a:rPr>
              <a:t> </a:t>
            </a:r>
            <a:r>
              <a:rPr lang="en-US" sz="2100" b="1" spc="10" dirty="0" err="1" smtClean="0">
                <a:solidFill>
                  <a:srgbClr val="FF0000"/>
                </a:solidFill>
                <a:latin typeface="Times New Roman" pitchFamily="18" charset="0"/>
                <a:cs typeface="Times New Roman" pitchFamily="18" charset="0"/>
              </a:rPr>
              <a:t>đóng</a:t>
            </a:r>
            <a:r>
              <a:rPr lang="en-US" sz="2100" b="1" spc="10" dirty="0" smtClean="0">
                <a:solidFill>
                  <a:srgbClr val="FF0000"/>
                </a:solidFill>
                <a:latin typeface="Times New Roman" pitchFamily="18" charset="0"/>
                <a:cs typeface="Times New Roman" pitchFamily="18" charset="0"/>
              </a:rPr>
              <a:t> </a:t>
            </a:r>
            <a:r>
              <a:rPr lang="en-US" sz="2100" b="1" spc="10" dirty="0" err="1" smtClean="0">
                <a:solidFill>
                  <a:srgbClr val="FF0000"/>
                </a:solidFill>
                <a:latin typeface="Times New Roman" pitchFamily="18" charset="0"/>
                <a:cs typeface="Times New Roman" pitchFamily="18" charset="0"/>
              </a:rPr>
              <a:t>đoàn</a:t>
            </a:r>
            <a:r>
              <a:rPr lang="en-US" sz="2100" b="1" spc="10" dirty="0" smtClean="0">
                <a:solidFill>
                  <a:srgbClr val="FF0000"/>
                </a:solidFill>
                <a:latin typeface="Times New Roman" pitchFamily="18" charset="0"/>
                <a:cs typeface="Times New Roman" pitchFamily="18" charset="0"/>
              </a:rPr>
              <a:t> </a:t>
            </a:r>
            <a:r>
              <a:rPr lang="en-US" sz="2100" b="1" spc="10" dirty="0" err="1" smtClean="0">
                <a:solidFill>
                  <a:srgbClr val="FF0000"/>
                </a:solidFill>
                <a:latin typeface="Times New Roman" pitchFamily="18" charset="0"/>
                <a:cs typeface="Times New Roman" pitchFamily="18" charset="0"/>
              </a:rPr>
              <a:t>phí</a:t>
            </a:r>
            <a:r>
              <a:rPr lang="en-US" sz="2100" b="1" spc="10" dirty="0" smtClean="0">
                <a:solidFill>
                  <a:srgbClr val="FF0000"/>
                </a:solidFill>
                <a:latin typeface="Times New Roman" pitchFamily="18" charset="0"/>
                <a:cs typeface="Times New Roman" pitchFamily="18" charset="0"/>
              </a:rPr>
              <a:t>.</a:t>
            </a:r>
          </a:p>
          <a:p>
            <a:pPr algn="just">
              <a:spcBef>
                <a:spcPts val="0"/>
              </a:spcBef>
              <a:buNone/>
            </a:pPr>
            <a:r>
              <a:rPr lang="en-US" sz="2100" spc="10" dirty="0" smtClean="0">
                <a:solidFill>
                  <a:srgbClr val="FF0000"/>
                </a:solidFill>
                <a:latin typeface="Times New Roman" pitchFamily="18" charset="0"/>
                <a:cs typeface="Times New Roman" pitchFamily="18" charset="0"/>
              </a:rPr>
              <a:t>	</a:t>
            </a:r>
            <a:r>
              <a:rPr lang="en-US" sz="2100" u="sng" spc="10" dirty="0" err="1" smtClean="0">
                <a:solidFill>
                  <a:srgbClr val="FF0000"/>
                </a:solidFill>
                <a:latin typeface="Times New Roman" pitchFamily="18" charset="0"/>
                <a:cs typeface="Times New Roman" pitchFamily="18" charset="0"/>
              </a:rPr>
              <a:t>Lưu</a:t>
            </a:r>
            <a:r>
              <a:rPr lang="en-US" sz="2100" u="sng" spc="10" dirty="0" smtClean="0">
                <a:solidFill>
                  <a:srgbClr val="FF0000"/>
                </a:solidFill>
                <a:latin typeface="Times New Roman" pitchFamily="18" charset="0"/>
                <a:cs typeface="Times New Roman" pitchFamily="18" charset="0"/>
              </a:rPr>
              <a:t> ý: </a:t>
            </a:r>
            <a:r>
              <a:rPr lang="en-US" sz="2100" spc="10" dirty="0" err="1" smtClean="0">
                <a:solidFill>
                  <a:srgbClr val="FF0000"/>
                </a:solidFill>
                <a:latin typeface="Times New Roman" pitchFamily="18" charset="0"/>
                <a:cs typeface="Times New Roman" pitchFamily="18" charset="0"/>
              </a:rPr>
              <a:t>Các</a:t>
            </a:r>
            <a:r>
              <a:rPr lang="en-US" sz="2100" spc="10" dirty="0" smtClean="0">
                <a:solidFill>
                  <a:srgbClr val="FF0000"/>
                </a:solidFill>
                <a:latin typeface="Times New Roman" pitchFamily="18" charset="0"/>
                <a:cs typeface="Times New Roman" pitchFamily="18" charset="0"/>
              </a:rPr>
              <a:t> </a:t>
            </a:r>
            <a:r>
              <a:rPr lang="en-US" sz="2100" spc="10" dirty="0" err="1" smtClean="0">
                <a:solidFill>
                  <a:srgbClr val="FF0000"/>
                </a:solidFill>
                <a:latin typeface="Times New Roman" pitchFamily="18" charset="0"/>
                <a:cs typeface="Times New Roman" pitchFamily="18" charset="0"/>
              </a:rPr>
              <a:t>đơn</a:t>
            </a:r>
            <a:r>
              <a:rPr lang="en-US" sz="2100" spc="10" dirty="0" smtClean="0">
                <a:solidFill>
                  <a:srgbClr val="FF0000"/>
                </a:solidFill>
                <a:latin typeface="Times New Roman" pitchFamily="18" charset="0"/>
                <a:cs typeface="Times New Roman" pitchFamily="18" charset="0"/>
              </a:rPr>
              <a:t> </a:t>
            </a:r>
            <a:r>
              <a:rPr lang="en-US" sz="2100" spc="10" dirty="0" err="1" smtClean="0">
                <a:solidFill>
                  <a:srgbClr val="FF0000"/>
                </a:solidFill>
                <a:latin typeface="Times New Roman" pitchFamily="18" charset="0"/>
                <a:cs typeface="Times New Roman" pitchFamily="18" charset="0"/>
              </a:rPr>
              <a:t>vị</a:t>
            </a:r>
            <a:r>
              <a:rPr lang="en-US" sz="2100" spc="10" dirty="0" smtClean="0">
                <a:solidFill>
                  <a:srgbClr val="FF0000"/>
                </a:solidFill>
                <a:latin typeface="Times New Roman" pitchFamily="18" charset="0"/>
                <a:cs typeface="Times New Roman" pitchFamily="18" charset="0"/>
              </a:rPr>
              <a:t> </a:t>
            </a:r>
            <a:r>
              <a:rPr lang="en-US" sz="2100" spc="10" dirty="0" err="1" smtClean="0">
                <a:solidFill>
                  <a:srgbClr val="FF0000"/>
                </a:solidFill>
                <a:latin typeface="Times New Roman" pitchFamily="18" charset="0"/>
                <a:cs typeface="Times New Roman" pitchFamily="18" charset="0"/>
              </a:rPr>
              <a:t>được</a:t>
            </a:r>
            <a:r>
              <a:rPr lang="en-US" sz="2100" spc="10" dirty="0" smtClean="0">
                <a:solidFill>
                  <a:srgbClr val="FF0000"/>
                </a:solidFill>
                <a:latin typeface="Times New Roman" pitchFamily="18" charset="0"/>
                <a:cs typeface="Times New Roman" pitchFamily="18" charset="0"/>
              </a:rPr>
              <a:t> </a:t>
            </a:r>
            <a:r>
              <a:rPr lang="en-US" sz="2100" spc="10" dirty="0" err="1" smtClean="0">
                <a:solidFill>
                  <a:srgbClr val="FF0000"/>
                </a:solidFill>
                <a:latin typeface="Times New Roman" pitchFamily="18" charset="0"/>
                <a:cs typeface="Times New Roman" pitchFamily="18" charset="0"/>
              </a:rPr>
              <a:t>thu</a:t>
            </a:r>
            <a:r>
              <a:rPr lang="en-US" sz="2100" spc="10" dirty="0" smtClean="0">
                <a:solidFill>
                  <a:srgbClr val="FF0000"/>
                </a:solidFill>
                <a:latin typeface="Times New Roman" pitchFamily="18" charset="0"/>
                <a:cs typeface="Times New Roman" pitchFamily="18" charset="0"/>
              </a:rPr>
              <a:t> </a:t>
            </a:r>
            <a:r>
              <a:rPr lang="en-US" sz="2100" spc="10" dirty="0" err="1" smtClean="0">
                <a:solidFill>
                  <a:srgbClr val="FF0000"/>
                </a:solidFill>
                <a:latin typeface="Times New Roman" pitchFamily="18" charset="0"/>
                <a:cs typeface="Times New Roman" pitchFamily="18" charset="0"/>
              </a:rPr>
              <a:t>đoàn</a:t>
            </a:r>
            <a:r>
              <a:rPr lang="en-US" sz="2100" spc="10" dirty="0" smtClean="0">
                <a:solidFill>
                  <a:srgbClr val="FF0000"/>
                </a:solidFill>
                <a:latin typeface="Times New Roman" pitchFamily="18" charset="0"/>
                <a:cs typeface="Times New Roman" pitchFamily="18" charset="0"/>
              </a:rPr>
              <a:t> </a:t>
            </a:r>
            <a:r>
              <a:rPr lang="en-US" sz="2100" spc="10" dirty="0" err="1" smtClean="0">
                <a:solidFill>
                  <a:srgbClr val="FF0000"/>
                </a:solidFill>
                <a:latin typeface="Times New Roman" pitchFamily="18" charset="0"/>
                <a:cs typeface="Times New Roman" pitchFamily="18" charset="0"/>
              </a:rPr>
              <a:t>phí</a:t>
            </a:r>
            <a:r>
              <a:rPr lang="en-US" sz="2100" spc="10" dirty="0" smtClean="0">
                <a:solidFill>
                  <a:srgbClr val="FF0000"/>
                </a:solidFill>
                <a:latin typeface="Times New Roman" pitchFamily="18" charset="0"/>
                <a:cs typeface="Times New Roman" pitchFamily="18" charset="0"/>
              </a:rPr>
              <a:t> </a:t>
            </a:r>
            <a:r>
              <a:rPr lang="en-US" sz="2100" spc="10" dirty="0" err="1" smtClean="0">
                <a:solidFill>
                  <a:srgbClr val="FF0000"/>
                </a:solidFill>
                <a:latin typeface="Times New Roman" pitchFamily="18" charset="0"/>
                <a:cs typeface="Times New Roman" pitchFamily="18" charset="0"/>
              </a:rPr>
              <a:t>cao</a:t>
            </a:r>
            <a:r>
              <a:rPr lang="en-US" sz="2100" spc="10" dirty="0" smtClean="0">
                <a:solidFill>
                  <a:srgbClr val="FF0000"/>
                </a:solidFill>
                <a:latin typeface="Times New Roman" pitchFamily="18" charset="0"/>
                <a:cs typeface="Times New Roman" pitchFamily="18" charset="0"/>
              </a:rPr>
              <a:t> </a:t>
            </a:r>
            <a:r>
              <a:rPr lang="en-US" sz="2100" spc="10" dirty="0" err="1" smtClean="0">
                <a:solidFill>
                  <a:srgbClr val="FF0000"/>
                </a:solidFill>
                <a:latin typeface="Times New Roman" pitchFamily="18" charset="0"/>
                <a:cs typeface="Times New Roman" pitchFamily="18" charset="0"/>
              </a:rPr>
              <a:t>hơn</a:t>
            </a:r>
            <a:r>
              <a:rPr lang="en-US" sz="2100" spc="10" dirty="0" smtClean="0">
                <a:solidFill>
                  <a:srgbClr val="FF0000"/>
                </a:solidFill>
                <a:latin typeface="Times New Roman" pitchFamily="18" charset="0"/>
                <a:cs typeface="Times New Roman" pitchFamily="18" charset="0"/>
              </a:rPr>
              <a:t> </a:t>
            </a:r>
            <a:r>
              <a:rPr lang="en-US" sz="2100" spc="10" dirty="0" err="1" smtClean="0">
                <a:solidFill>
                  <a:srgbClr val="FF0000"/>
                </a:solidFill>
                <a:latin typeface="Times New Roman" pitchFamily="18" charset="0"/>
                <a:cs typeface="Times New Roman" pitchFamily="18" charset="0"/>
              </a:rPr>
              <a:t>nếu</a:t>
            </a:r>
            <a:r>
              <a:rPr lang="en-US" sz="2100" spc="10" dirty="0" smtClean="0">
                <a:solidFill>
                  <a:srgbClr val="FF0000"/>
                </a:solidFill>
                <a:latin typeface="Times New Roman" pitchFamily="18" charset="0"/>
                <a:cs typeface="Times New Roman" pitchFamily="18" charset="0"/>
              </a:rPr>
              <a:t> </a:t>
            </a:r>
            <a:r>
              <a:rPr lang="en-US" sz="2100" spc="10" dirty="0" err="1" smtClean="0">
                <a:solidFill>
                  <a:srgbClr val="FF0000"/>
                </a:solidFill>
                <a:latin typeface="Times New Roman" pitchFamily="18" charset="0"/>
                <a:cs typeface="Times New Roman" pitchFamily="18" charset="0"/>
              </a:rPr>
              <a:t>được</a:t>
            </a:r>
            <a:r>
              <a:rPr lang="en-US" sz="2100" spc="10" dirty="0" smtClean="0">
                <a:solidFill>
                  <a:srgbClr val="FF0000"/>
                </a:solidFill>
                <a:latin typeface="Times New Roman" pitchFamily="18" charset="0"/>
                <a:cs typeface="Times New Roman" pitchFamily="18" charset="0"/>
              </a:rPr>
              <a:t> Ban </a:t>
            </a:r>
            <a:r>
              <a:rPr lang="en-US" sz="2100" spc="10" dirty="0" err="1" smtClean="0">
                <a:solidFill>
                  <a:srgbClr val="FF0000"/>
                </a:solidFill>
                <a:latin typeface="Times New Roman" pitchFamily="18" charset="0"/>
                <a:cs typeface="Times New Roman" pitchFamily="18" charset="0"/>
              </a:rPr>
              <a:t>Chấp</a:t>
            </a:r>
            <a:r>
              <a:rPr lang="en-US" sz="2100" spc="10" dirty="0" smtClean="0">
                <a:solidFill>
                  <a:srgbClr val="FF0000"/>
                </a:solidFill>
                <a:latin typeface="Times New Roman" pitchFamily="18" charset="0"/>
                <a:cs typeface="Times New Roman" pitchFamily="18" charset="0"/>
              </a:rPr>
              <a:t> </a:t>
            </a:r>
            <a:r>
              <a:rPr lang="en-US" sz="2100" spc="10" dirty="0" err="1" smtClean="0">
                <a:solidFill>
                  <a:srgbClr val="FF0000"/>
                </a:solidFill>
                <a:latin typeface="Times New Roman" pitchFamily="18" charset="0"/>
                <a:cs typeface="Times New Roman" pitchFamily="18" charset="0"/>
              </a:rPr>
              <a:t>hành</a:t>
            </a:r>
            <a:r>
              <a:rPr lang="en-US" sz="2100" spc="10" dirty="0" smtClean="0">
                <a:solidFill>
                  <a:srgbClr val="FF0000"/>
                </a:solidFill>
                <a:latin typeface="Times New Roman" pitchFamily="18" charset="0"/>
                <a:cs typeface="Times New Roman" pitchFamily="18" charset="0"/>
              </a:rPr>
              <a:t> CĐCS </a:t>
            </a:r>
            <a:r>
              <a:rPr lang="en-US" sz="2100" spc="10" dirty="0" err="1" smtClean="0">
                <a:solidFill>
                  <a:srgbClr val="FF0000"/>
                </a:solidFill>
                <a:latin typeface="Times New Roman" pitchFamily="18" charset="0"/>
                <a:cs typeface="Times New Roman" pitchFamily="18" charset="0"/>
              </a:rPr>
              <a:t>mở</a:t>
            </a:r>
            <a:r>
              <a:rPr lang="en-US" sz="2100" spc="10" dirty="0" smtClean="0">
                <a:solidFill>
                  <a:srgbClr val="FF0000"/>
                </a:solidFill>
                <a:latin typeface="Times New Roman" pitchFamily="18" charset="0"/>
                <a:cs typeface="Times New Roman" pitchFamily="18" charset="0"/>
              </a:rPr>
              <a:t> </a:t>
            </a:r>
            <a:r>
              <a:rPr lang="en-US" sz="2100" spc="10" dirty="0" err="1" smtClean="0">
                <a:solidFill>
                  <a:srgbClr val="FF0000"/>
                </a:solidFill>
                <a:latin typeface="Times New Roman" pitchFamily="18" charset="0"/>
                <a:cs typeface="Times New Roman" pitchFamily="18" charset="0"/>
              </a:rPr>
              <a:t>rộng</a:t>
            </a:r>
            <a:r>
              <a:rPr lang="en-US" sz="2100" spc="10" dirty="0" smtClean="0">
                <a:solidFill>
                  <a:srgbClr val="FF0000"/>
                </a:solidFill>
                <a:latin typeface="Times New Roman" pitchFamily="18" charset="0"/>
                <a:cs typeface="Times New Roman" pitchFamily="18" charset="0"/>
              </a:rPr>
              <a:t> (</a:t>
            </a:r>
            <a:r>
              <a:rPr lang="en-US" sz="2100" spc="10" dirty="0" err="1" smtClean="0">
                <a:solidFill>
                  <a:srgbClr val="FF0000"/>
                </a:solidFill>
                <a:latin typeface="Times New Roman" pitchFamily="18" charset="0"/>
                <a:cs typeface="Times New Roman" pitchFamily="18" charset="0"/>
              </a:rPr>
              <a:t>từ</a:t>
            </a:r>
            <a:r>
              <a:rPr lang="en-US" sz="2100" spc="10" dirty="0" smtClean="0">
                <a:solidFill>
                  <a:srgbClr val="FF0000"/>
                </a:solidFill>
                <a:latin typeface="Times New Roman" pitchFamily="18" charset="0"/>
                <a:cs typeface="Times New Roman" pitchFamily="18" charset="0"/>
              </a:rPr>
              <a:t> </a:t>
            </a:r>
            <a:r>
              <a:rPr lang="en-US" sz="2100" spc="10" dirty="0" err="1" smtClean="0">
                <a:solidFill>
                  <a:srgbClr val="FF0000"/>
                </a:solidFill>
                <a:latin typeface="Times New Roman" pitchFamily="18" charset="0"/>
                <a:cs typeface="Times New Roman" pitchFamily="18" charset="0"/>
              </a:rPr>
              <a:t>Tổ</a:t>
            </a:r>
            <a:r>
              <a:rPr lang="en-US" sz="2100" spc="10" dirty="0" smtClean="0">
                <a:solidFill>
                  <a:srgbClr val="FF0000"/>
                </a:solidFill>
                <a:latin typeface="Times New Roman" pitchFamily="18" charset="0"/>
                <a:cs typeface="Times New Roman" pitchFamily="18" charset="0"/>
              </a:rPr>
              <a:t> </a:t>
            </a:r>
            <a:r>
              <a:rPr lang="en-US" sz="2100" spc="10" dirty="0" err="1" smtClean="0">
                <a:solidFill>
                  <a:srgbClr val="FF0000"/>
                </a:solidFill>
                <a:latin typeface="Times New Roman" pitchFamily="18" charset="0"/>
                <a:cs typeface="Times New Roman" pitchFamily="18" charset="0"/>
              </a:rPr>
              <a:t>trưởng</a:t>
            </a:r>
            <a:r>
              <a:rPr lang="en-US" sz="2100" spc="10" dirty="0" smtClean="0">
                <a:solidFill>
                  <a:srgbClr val="FF0000"/>
                </a:solidFill>
                <a:latin typeface="Times New Roman" pitchFamily="18" charset="0"/>
                <a:cs typeface="Times New Roman" pitchFamily="18" charset="0"/>
              </a:rPr>
              <a:t> </a:t>
            </a:r>
            <a:r>
              <a:rPr lang="en-US" sz="2100" spc="10" dirty="0" err="1" smtClean="0">
                <a:solidFill>
                  <a:srgbClr val="FF0000"/>
                </a:solidFill>
                <a:latin typeface="Times New Roman" pitchFamily="18" charset="0"/>
                <a:cs typeface="Times New Roman" pitchFamily="18" charset="0"/>
              </a:rPr>
              <a:t>trở</a:t>
            </a:r>
            <a:r>
              <a:rPr lang="en-US" sz="2100" spc="10" dirty="0" smtClean="0">
                <a:solidFill>
                  <a:srgbClr val="FF0000"/>
                </a:solidFill>
                <a:latin typeface="Times New Roman" pitchFamily="18" charset="0"/>
                <a:cs typeface="Times New Roman" pitchFamily="18" charset="0"/>
              </a:rPr>
              <a:t> </a:t>
            </a:r>
            <a:r>
              <a:rPr lang="en-US" sz="2100" spc="10" dirty="0" err="1" smtClean="0">
                <a:solidFill>
                  <a:srgbClr val="FF0000"/>
                </a:solidFill>
                <a:latin typeface="Times New Roman" pitchFamily="18" charset="0"/>
                <a:cs typeface="Times New Roman" pitchFamily="18" charset="0"/>
              </a:rPr>
              <a:t>lên</a:t>
            </a:r>
            <a:r>
              <a:rPr lang="en-US" sz="2100" spc="10" dirty="0" smtClean="0">
                <a:solidFill>
                  <a:srgbClr val="FF0000"/>
                </a:solidFill>
                <a:latin typeface="Times New Roman" pitchFamily="18" charset="0"/>
                <a:cs typeface="Times New Roman" pitchFamily="18" charset="0"/>
              </a:rPr>
              <a:t>) </a:t>
            </a:r>
            <a:r>
              <a:rPr lang="en-US" sz="2100" spc="10" dirty="0" err="1" smtClean="0">
                <a:solidFill>
                  <a:srgbClr val="FF0000"/>
                </a:solidFill>
                <a:latin typeface="Times New Roman" pitchFamily="18" charset="0"/>
                <a:cs typeface="Times New Roman" pitchFamily="18" charset="0"/>
              </a:rPr>
              <a:t>đồng</a:t>
            </a:r>
            <a:r>
              <a:rPr lang="en-US" sz="2100" spc="10" dirty="0" smtClean="0">
                <a:solidFill>
                  <a:srgbClr val="FF0000"/>
                </a:solidFill>
                <a:latin typeface="Times New Roman" pitchFamily="18" charset="0"/>
                <a:cs typeface="Times New Roman" pitchFamily="18" charset="0"/>
              </a:rPr>
              <a:t> ý </a:t>
            </a:r>
            <a:r>
              <a:rPr lang="en-US" sz="2100" spc="10" dirty="0" err="1" smtClean="0">
                <a:solidFill>
                  <a:srgbClr val="FF0000"/>
                </a:solidFill>
                <a:latin typeface="Times New Roman" pitchFamily="18" charset="0"/>
                <a:cs typeface="Times New Roman" pitchFamily="18" charset="0"/>
              </a:rPr>
              <a:t>bằng</a:t>
            </a:r>
            <a:r>
              <a:rPr lang="en-US" sz="2100" spc="10" dirty="0" smtClean="0">
                <a:solidFill>
                  <a:srgbClr val="FF0000"/>
                </a:solidFill>
                <a:latin typeface="Times New Roman" pitchFamily="18" charset="0"/>
                <a:cs typeface="Times New Roman" pitchFamily="18" charset="0"/>
              </a:rPr>
              <a:t> </a:t>
            </a:r>
            <a:r>
              <a:rPr lang="en-US" sz="2100" spc="10" dirty="0" err="1">
                <a:solidFill>
                  <a:srgbClr val="FF0000"/>
                </a:solidFill>
                <a:latin typeface="Times New Roman" pitchFamily="18" charset="0"/>
                <a:cs typeface="Times New Roman" pitchFamily="18" charset="0"/>
              </a:rPr>
              <a:t>N</a:t>
            </a:r>
            <a:r>
              <a:rPr lang="en-US" sz="2100" spc="10" dirty="0" err="1" smtClean="0">
                <a:solidFill>
                  <a:srgbClr val="FF0000"/>
                </a:solidFill>
                <a:latin typeface="Times New Roman" pitchFamily="18" charset="0"/>
                <a:cs typeface="Times New Roman" pitchFamily="18" charset="0"/>
              </a:rPr>
              <a:t>ghị</a:t>
            </a:r>
            <a:r>
              <a:rPr lang="en-US" sz="2100" spc="10" dirty="0" smtClean="0">
                <a:solidFill>
                  <a:srgbClr val="FF0000"/>
                </a:solidFill>
                <a:latin typeface="Times New Roman" pitchFamily="18" charset="0"/>
                <a:cs typeface="Times New Roman" pitchFamily="18" charset="0"/>
              </a:rPr>
              <a:t> </a:t>
            </a:r>
            <a:r>
              <a:rPr lang="en-US" sz="2100" spc="10" dirty="0" err="1" smtClean="0">
                <a:solidFill>
                  <a:srgbClr val="FF0000"/>
                </a:solidFill>
                <a:latin typeface="Times New Roman" pitchFamily="18" charset="0"/>
                <a:cs typeface="Times New Roman" pitchFamily="18" charset="0"/>
              </a:rPr>
              <a:t>quyết</a:t>
            </a:r>
            <a:r>
              <a:rPr lang="en-US" sz="2100" spc="10" dirty="0" smtClean="0">
                <a:solidFill>
                  <a:srgbClr val="FF0000"/>
                </a:solidFill>
                <a:latin typeface="Times New Roman" pitchFamily="18" charset="0"/>
                <a:cs typeface="Times New Roman" pitchFamily="18" charset="0"/>
              </a:rPr>
              <a:t> </a:t>
            </a:r>
            <a:r>
              <a:rPr lang="en-US" sz="2100" spc="10" dirty="0" err="1" smtClean="0">
                <a:solidFill>
                  <a:srgbClr val="FF0000"/>
                </a:solidFill>
                <a:latin typeface="Times New Roman" pitchFamily="18" charset="0"/>
                <a:cs typeface="Times New Roman" pitchFamily="18" charset="0"/>
              </a:rPr>
              <a:t>và</a:t>
            </a:r>
            <a:r>
              <a:rPr lang="en-US" sz="2100" spc="10" dirty="0" smtClean="0">
                <a:solidFill>
                  <a:srgbClr val="FF0000"/>
                </a:solidFill>
                <a:latin typeface="Times New Roman" pitchFamily="18" charset="0"/>
                <a:cs typeface="Times New Roman" pitchFamily="18" charset="0"/>
              </a:rPr>
              <a:t> </a:t>
            </a:r>
            <a:r>
              <a:rPr lang="en-US" sz="2100" spc="10" dirty="0" err="1" smtClean="0">
                <a:solidFill>
                  <a:srgbClr val="FF0000"/>
                </a:solidFill>
                <a:latin typeface="Times New Roman" pitchFamily="18" charset="0"/>
                <a:cs typeface="Times New Roman" pitchFamily="18" charset="0"/>
              </a:rPr>
              <a:t>được</a:t>
            </a:r>
            <a:r>
              <a:rPr lang="en-US" sz="2100" spc="10" dirty="0" smtClean="0">
                <a:solidFill>
                  <a:srgbClr val="FF0000"/>
                </a:solidFill>
                <a:latin typeface="Times New Roman" pitchFamily="18" charset="0"/>
                <a:cs typeface="Times New Roman" pitchFamily="18" charset="0"/>
              </a:rPr>
              <a:t> qui </a:t>
            </a:r>
            <a:r>
              <a:rPr lang="en-US" sz="2100" spc="10" dirty="0" err="1" smtClean="0">
                <a:solidFill>
                  <a:srgbClr val="FF0000"/>
                </a:solidFill>
                <a:latin typeface="Times New Roman" pitchFamily="18" charset="0"/>
                <a:cs typeface="Times New Roman" pitchFamily="18" charset="0"/>
              </a:rPr>
              <a:t>định</a:t>
            </a:r>
            <a:r>
              <a:rPr lang="en-US" sz="2100" spc="10" dirty="0" smtClean="0">
                <a:solidFill>
                  <a:srgbClr val="FF0000"/>
                </a:solidFill>
                <a:latin typeface="Times New Roman" pitchFamily="18" charset="0"/>
                <a:cs typeface="Times New Roman" pitchFamily="18" charset="0"/>
              </a:rPr>
              <a:t> </a:t>
            </a:r>
            <a:r>
              <a:rPr lang="en-US" sz="2100" spc="10" dirty="0" err="1" smtClean="0">
                <a:solidFill>
                  <a:srgbClr val="FF0000"/>
                </a:solidFill>
                <a:latin typeface="Times New Roman" pitchFamily="18" charset="0"/>
                <a:cs typeface="Times New Roman" pitchFamily="18" charset="0"/>
              </a:rPr>
              <a:t>cụ</a:t>
            </a:r>
            <a:r>
              <a:rPr lang="en-US" sz="2100" spc="10" dirty="0" smtClean="0">
                <a:solidFill>
                  <a:srgbClr val="FF0000"/>
                </a:solidFill>
                <a:latin typeface="Times New Roman" pitchFamily="18" charset="0"/>
                <a:cs typeface="Times New Roman" pitchFamily="18" charset="0"/>
              </a:rPr>
              <a:t> </a:t>
            </a:r>
            <a:r>
              <a:rPr lang="en-US" sz="2100" spc="10" dirty="0" err="1" smtClean="0">
                <a:solidFill>
                  <a:srgbClr val="FF0000"/>
                </a:solidFill>
                <a:latin typeface="Times New Roman" pitchFamily="18" charset="0"/>
                <a:cs typeface="Times New Roman" pitchFamily="18" charset="0"/>
              </a:rPr>
              <a:t>thể</a:t>
            </a:r>
            <a:r>
              <a:rPr lang="en-US" sz="2100" spc="10" dirty="0" smtClean="0">
                <a:solidFill>
                  <a:srgbClr val="FF0000"/>
                </a:solidFill>
                <a:latin typeface="Times New Roman" pitchFamily="18" charset="0"/>
                <a:cs typeface="Times New Roman" pitchFamily="18" charset="0"/>
              </a:rPr>
              <a:t> </a:t>
            </a:r>
            <a:r>
              <a:rPr lang="en-US" sz="2100" spc="10" dirty="0" err="1" smtClean="0">
                <a:solidFill>
                  <a:srgbClr val="FF0000"/>
                </a:solidFill>
                <a:latin typeface="Times New Roman" pitchFamily="18" charset="0"/>
                <a:cs typeface="Times New Roman" pitchFamily="18" charset="0"/>
              </a:rPr>
              <a:t>trong</a:t>
            </a:r>
            <a:r>
              <a:rPr lang="en-US" sz="2100" spc="10" dirty="0" smtClean="0">
                <a:solidFill>
                  <a:srgbClr val="FF0000"/>
                </a:solidFill>
                <a:latin typeface="Times New Roman" pitchFamily="18" charset="0"/>
                <a:cs typeface="Times New Roman" pitchFamily="18" charset="0"/>
              </a:rPr>
              <a:t> </a:t>
            </a:r>
            <a:r>
              <a:rPr lang="en-US" sz="2100" spc="10" dirty="0" err="1" smtClean="0">
                <a:solidFill>
                  <a:srgbClr val="FF0000"/>
                </a:solidFill>
                <a:latin typeface="Times New Roman" pitchFamily="18" charset="0"/>
                <a:cs typeface="Times New Roman" pitchFamily="18" charset="0"/>
              </a:rPr>
              <a:t>quy</a:t>
            </a:r>
            <a:r>
              <a:rPr lang="en-US" sz="2100" spc="10" dirty="0" smtClean="0">
                <a:solidFill>
                  <a:srgbClr val="FF0000"/>
                </a:solidFill>
                <a:latin typeface="Times New Roman" pitchFamily="18" charset="0"/>
                <a:cs typeface="Times New Roman" pitchFamily="18" charset="0"/>
              </a:rPr>
              <a:t> </a:t>
            </a:r>
            <a:r>
              <a:rPr lang="en-US" sz="2100" spc="10" dirty="0" err="1" smtClean="0">
                <a:solidFill>
                  <a:srgbClr val="FF0000"/>
                </a:solidFill>
                <a:latin typeface="Times New Roman" pitchFamily="18" charset="0"/>
                <a:cs typeface="Times New Roman" pitchFamily="18" charset="0"/>
              </a:rPr>
              <a:t>chế</a:t>
            </a:r>
            <a:r>
              <a:rPr lang="en-US" sz="2100" spc="10" dirty="0" smtClean="0">
                <a:solidFill>
                  <a:srgbClr val="FF0000"/>
                </a:solidFill>
                <a:latin typeface="Times New Roman" pitchFamily="18" charset="0"/>
                <a:cs typeface="Times New Roman" pitchFamily="18" charset="0"/>
              </a:rPr>
              <a:t> chi </a:t>
            </a:r>
            <a:r>
              <a:rPr lang="en-US" sz="2100" spc="10" dirty="0" err="1" smtClean="0">
                <a:solidFill>
                  <a:srgbClr val="FF0000"/>
                </a:solidFill>
                <a:latin typeface="Times New Roman" pitchFamily="18" charset="0"/>
                <a:cs typeface="Times New Roman" pitchFamily="18" charset="0"/>
              </a:rPr>
              <a:t>tiêu</a:t>
            </a:r>
            <a:r>
              <a:rPr lang="en-US" sz="2100" spc="10" dirty="0" smtClean="0">
                <a:solidFill>
                  <a:srgbClr val="FF0000"/>
                </a:solidFill>
                <a:latin typeface="Times New Roman" pitchFamily="18" charset="0"/>
                <a:cs typeface="Times New Roman" pitchFamily="18" charset="0"/>
              </a:rPr>
              <a:t> </a:t>
            </a:r>
            <a:r>
              <a:rPr lang="en-US" sz="2100" spc="10" dirty="0" err="1" smtClean="0">
                <a:solidFill>
                  <a:srgbClr val="FF0000"/>
                </a:solidFill>
                <a:latin typeface="Times New Roman" pitchFamily="18" charset="0"/>
                <a:cs typeface="Times New Roman" pitchFamily="18" charset="0"/>
              </a:rPr>
              <a:t>nội</a:t>
            </a:r>
            <a:r>
              <a:rPr lang="en-US" sz="2100" spc="10" dirty="0" smtClean="0">
                <a:solidFill>
                  <a:srgbClr val="FF0000"/>
                </a:solidFill>
                <a:latin typeface="Times New Roman" pitchFamily="18" charset="0"/>
                <a:cs typeface="Times New Roman" pitchFamily="18" charset="0"/>
              </a:rPr>
              <a:t> </a:t>
            </a:r>
            <a:r>
              <a:rPr lang="en-US" sz="2100" spc="10" dirty="0" err="1" smtClean="0">
                <a:solidFill>
                  <a:srgbClr val="FF0000"/>
                </a:solidFill>
                <a:latin typeface="Times New Roman" pitchFamily="18" charset="0"/>
                <a:cs typeface="Times New Roman" pitchFamily="18" charset="0"/>
              </a:rPr>
              <a:t>bộ</a:t>
            </a:r>
            <a:r>
              <a:rPr lang="en-US" sz="2100" spc="10" dirty="0" smtClean="0">
                <a:solidFill>
                  <a:srgbClr val="FF0000"/>
                </a:solidFill>
                <a:latin typeface="Times New Roman" pitchFamily="18" charset="0"/>
                <a:cs typeface="Times New Roman" pitchFamily="18" charset="0"/>
              </a:rPr>
              <a:t> </a:t>
            </a:r>
            <a:r>
              <a:rPr lang="en-US" sz="2100" spc="10" dirty="0" err="1" smtClean="0">
                <a:solidFill>
                  <a:srgbClr val="FF0000"/>
                </a:solidFill>
                <a:latin typeface="Times New Roman" pitchFamily="18" charset="0"/>
                <a:cs typeface="Times New Roman" pitchFamily="18" charset="0"/>
              </a:rPr>
              <a:t>của</a:t>
            </a:r>
            <a:r>
              <a:rPr lang="en-US" sz="2100" spc="10" dirty="0" smtClean="0">
                <a:solidFill>
                  <a:srgbClr val="FF0000"/>
                </a:solidFill>
                <a:latin typeface="Times New Roman" pitchFamily="18" charset="0"/>
                <a:cs typeface="Times New Roman" pitchFamily="18" charset="0"/>
              </a:rPr>
              <a:t> CĐCS; </a:t>
            </a:r>
            <a:r>
              <a:rPr lang="en-US" sz="2100" spc="10" dirty="0" err="1" smtClean="0">
                <a:solidFill>
                  <a:srgbClr val="FF0000"/>
                </a:solidFill>
                <a:latin typeface="Times New Roman" pitchFamily="18" charset="0"/>
                <a:cs typeface="Times New Roman" pitchFamily="18" charset="0"/>
              </a:rPr>
              <a:t>tiền</a:t>
            </a:r>
            <a:r>
              <a:rPr lang="en-US" sz="2100" spc="10" dirty="0" smtClean="0">
                <a:solidFill>
                  <a:srgbClr val="FF0000"/>
                </a:solidFill>
                <a:latin typeface="Times New Roman" pitchFamily="18" charset="0"/>
                <a:cs typeface="Times New Roman" pitchFamily="18" charset="0"/>
              </a:rPr>
              <a:t> </a:t>
            </a:r>
            <a:r>
              <a:rPr lang="en-US" sz="2100" spc="10" dirty="0" err="1" smtClean="0">
                <a:solidFill>
                  <a:srgbClr val="FF0000"/>
                </a:solidFill>
                <a:latin typeface="Times New Roman" pitchFamily="18" charset="0"/>
                <a:cs typeface="Times New Roman" pitchFamily="18" charset="0"/>
              </a:rPr>
              <a:t>đoàn</a:t>
            </a:r>
            <a:r>
              <a:rPr lang="en-US" sz="2100" spc="10" dirty="0" smtClean="0">
                <a:solidFill>
                  <a:srgbClr val="FF0000"/>
                </a:solidFill>
                <a:latin typeface="Times New Roman" pitchFamily="18" charset="0"/>
                <a:cs typeface="Times New Roman" pitchFamily="18" charset="0"/>
              </a:rPr>
              <a:t> </a:t>
            </a:r>
            <a:r>
              <a:rPr lang="en-US" sz="2100" spc="10" dirty="0" err="1" smtClean="0">
                <a:solidFill>
                  <a:srgbClr val="FF0000"/>
                </a:solidFill>
                <a:latin typeface="Times New Roman" pitchFamily="18" charset="0"/>
                <a:cs typeface="Times New Roman" pitchFamily="18" charset="0"/>
              </a:rPr>
              <a:t>phí</a:t>
            </a:r>
            <a:r>
              <a:rPr lang="en-US" sz="2100" spc="10" dirty="0" smtClean="0">
                <a:solidFill>
                  <a:srgbClr val="FF0000"/>
                </a:solidFill>
                <a:latin typeface="Times New Roman" pitchFamily="18" charset="0"/>
                <a:cs typeface="Times New Roman" pitchFamily="18" charset="0"/>
              </a:rPr>
              <a:t> </a:t>
            </a:r>
            <a:r>
              <a:rPr lang="en-US" sz="2100" spc="10" dirty="0" err="1" smtClean="0">
                <a:solidFill>
                  <a:srgbClr val="FF0000"/>
                </a:solidFill>
                <a:latin typeface="Times New Roman" pitchFamily="18" charset="0"/>
                <a:cs typeface="Times New Roman" pitchFamily="18" charset="0"/>
              </a:rPr>
              <a:t>thu</a:t>
            </a:r>
            <a:r>
              <a:rPr lang="en-US" sz="2100" spc="10" dirty="0" smtClean="0">
                <a:solidFill>
                  <a:srgbClr val="FF0000"/>
                </a:solidFill>
                <a:latin typeface="Times New Roman" pitchFamily="18" charset="0"/>
                <a:cs typeface="Times New Roman" pitchFamily="18" charset="0"/>
              </a:rPr>
              <a:t> </a:t>
            </a:r>
            <a:r>
              <a:rPr lang="en-US" sz="2100" spc="10" dirty="0" err="1" smtClean="0">
                <a:solidFill>
                  <a:srgbClr val="FF0000"/>
                </a:solidFill>
                <a:latin typeface="Times New Roman" pitchFamily="18" charset="0"/>
                <a:cs typeface="Times New Roman" pitchFamily="18" charset="0"/>
              </a:rPr>
              <a:t>tăng</a:t>
            </a:r>
            <a:r>
              <a:rPr lang="en-US" sz="2100" spc="10" dirty="0" smtClean="0">
                <a:solidFill>
                  <a:srgbClr val="FF0000"/>
                </a:solidFill>
                <a:latin typeface="Times New Roman" pitchFamily="18" charset="0"/>
                <a:cs typeface="Times New Roman" pitchFamily="18" charset="0"/>
              </a:rPr>
              <a:t> </a:t>
            </a:r>
            <a:r>
              <a:rPr lang="en-US" sz="2100" spc="10" dirty="0" err="1" smtClean="0">
                <a:solidFill>
                  <a:srgbClr val="FF0000"/>
                </a:solidFill>
                <a:latin typeface="Times New Roman" pitchFamily="18" charset="0"/>
                <a:cs typeface="Times New Roman" pitchFamily="18" charset="0"/>
              </a:rPr>
              <a:t>thêm</a:t>
            </a:r>
            <a:r>
              <a:rPr lang="en-US" sz="2100" spc="10" dirty="0" smtClean="0">
                <a:solidFill>
                  <a:srgbClr val="FF0000"/>
                </a:solidFill>
                <a:latin typeface="Times New Roman" pitchFamily="18" charset="0"/>
                <a:cs typeface="Times New Roman" pitchFamily="18" charset="0"/>
              </a:rPr>
              <a:t> CĐCS </a:t>
            </a:r>
            <a:r>
              <a:rPr lang="en-US" sz="2100" spc="10" dirty="0" err="1" smtClean="0">
                <a:solidFill>
                  <a:srgbClr val="FF0000"/>
                </a:solidFill>
                <a:latin typeface="Times New Roman" pitchFamily="18" charset="0"/>
                <a:cs typeface="Times New Roman" pitchFamily="18" charset="0"/>
              </a:rPr>
              <a:t>được</a:t>
            </a:r>
            <a:r>
              <a:rPr lang="en-US" sz="2100" spc="10" dirty="0" smtClean="0">
                <a:solidFill>
                  <a:srgbClr val="FF0000"/>
                </a:solidFill>
                <a:latin typeface="Times New Roman" pitchFamily="18" charset="0"/>
                <a:cs typeface="Times New Roman" pitchFamily="18" charset="0"/>
              </a:rPr>
              <a:t> </a:t>
            </a:r>
            <a:r>
              <a:rPr lang="en-US" sz="2100" spc="10" dirty="0" err="1" smtClean="0">
                <a:solidFill>
                  <a:srgbClr val="FF0000"/>
                </a:solidFill>
                <a:latin typeface="Times New Roman" pitchFamily="18" charset="0"/>
                <a:cs typeface="Times New Roman" pitchFamily="18" charset="0"/>
              </a:rPr>
              <a:t>sử</a:t>
            </a:r>
            <a:r>
              <a:rPr lang="en-US" sz="2100" spc="10" dirty="0" smtClean="0">
                <a:solidFill>
                  <a:srgbClr val="FF0000"/>
                </a:solidFill>
                <a:latin typeface="Times New Roman" pitchFamily="18" charset="0"/>
                <a:cs typeface="Times New Roman" pitchFamily="18" charset="0"/>
              </a:rPr>
              <a:t> </a:t>
            </a:r>
            <a:r>
              <a:rPr lang="en-US" sz="2100" spc="10" dirty="0" err="1" smtClean="0">
                <a:solidFill>
                  <a:srgbClr val="FF0000"/>
                </a:solidFill>
                <a:latin typeface="Times New Roman" pitchFamily="18" charset="0"/>
                <a:cs typeface="Times New Roman" pitchFamily="18" charset="0"/>
              </a:rPr>
              <a:t>dụng</a:t>
            </a:r>
            <a:r>
              <a:rPr lang="en-US" sz="2100" spc="10" dirty="0" smtClean="0">
                <a:solidFill>
                  <a:srgbClr val="FF0000"/>
                </a:solidFill>
                <a:latin typeface="Times New Roman" pitchFamily="18" charset="0"/>
                <a:cs typeface="Times New Roman" pitchFamily="18" charset="0"/>
              </a:rPr>
              <a:t> 100%.</a:t>
            </a:r>
          </a:p>
          <a:p>
            <a:pPr algn="just">
              <a:spcBef>
                <a:spcPts val="0"/>
              </a:spcBef>
            </a:pPr>
            <a:endParaRPr lang="en-US" sz="2000" dirty="0"/>
          </a:p>
        </p:txBody>
      </p:sp>
      <p:sp>
        <p:nvSpPr>
          <p:cNvPr id="5" name="Slide Number Placeholder 4"/>
          <p:cNvSpPr>
            <a:spLocks noGrp="1"/>
          </p:cNvSpPr>
          <p:nvPr>
            <p:ph type="sldNum" sz="quarter" idx="12"/>
          </p:nvPr>
        </p:nvSpPr>
        <p:spPr/>
        <p:txBody>
          <a:bodyPr/>
          <a:lstStyle/>
          <a:p>
            <a:fld id="{344D32EA-796A-49D7-B1E6-86E45869C5DC}" type="slidenum">
              <a:rPr lang="en-US" smtClean="0"/>
              <a:pPr/>
              <a:t>11</a:t>
            </a:fld>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143000" cy="1143000"/>
          </a:xfrm>
          <a:prstGeom prst="rect">
            <a:avLst/>
          </a:prstGeom>
        </p:spPr>
      </p:pic>
    </p:spTree>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627888"/>
            <a:ext cx="8229600" cy="591312"/>
          </a:xfrm>
        </p:spPr>
        <p:txBody>
          <a:bodyPr>
            <a:noAutofit/>
          </a:bodyPr>
          <a:lstStyle/>
          <a:p>
            <a:pPr algn="ctr"/>
            <a:r>
              <a:rPr lang="en-US" sz="3200" b="1" dirty="0" smtClean="0">
                <a:solidFill>
                  <a:srgbClr val="FF0000"/>
                </a:solidFill>
                <a:latin typeface="Times New Roman" pitchFamily="18" charset="0"/>
                <a:cs typeface="Times New Roman" pitchFamily="18" charset="0"/>
              </a:rPr>
              <a:t/>
            </a:r>
            <a:br>
              <a:rPr lang="en-US" sz="3200" b="1" dirty="0" smtClean="0">
                <a:solidFill>
                  <a:srgbClr val="FF0000"/>
                </a:solidFill>
                <a:latin typeface="Times New Roman" pitchFamily="18" charset="0"/>
                <a:cs typeface="Times New Roman" pitchFamily="18" charset="0"/>
              </a:rPr>
            </a:br>
            <a:r>
              <a:rPr lang="en-US" sz="3200" b="1" dirty="0">
                <a:solidFill>
                  <a:srgbClr val="FF0000"/>
                </a:solidFill>
                <a:latin typeface="Times New Roman" pitchFamily="18" charset="0"/>
                <a:cs typeface="Times New Roman" pitchFamily="18" charset="0"/>
              </a:rPr>
              <a:t/>
            </a:r>
            <a:br>
              <a:rPr lang="en-US" sz="3200" b="1" dirty="0">
                <a:solidFill>
                  <a:srgbClr val="FF0000"/>
                </a:solidFill>
                <a:latin typeface="Times New Roman" pitchFamily="18" charset="0"/>
                <a:cs typeface="Times New Roman" pitchFamily="18" charset="0"/>
              </a:rPr>
            </a:br>
            <a:r>
              <a:rPr lang="en-US" sz="3200" b="1" dirty="0" smtClean="0">
                <a:solidFill>
                  <a:srgbClr val="FF0000"/>
                </a:solidFill>
                <a:latin typeface="Times New Roman" pitchFamily="18" charset="0"/>
                <a:cs typeface="Times New Roman" pitchFamily="18" charset="0"/>
              </a:rPr>
              <a:t/>
            </a:r>
            <a:br>
              <a:rPr lang="en-US" sz="3200" b="1" dirty="0" smtClean="0">
                <a:solidFill>
                  <a:srgbClr val="FF0000"/>
                </a:solidFill>
                <a:latin typeface="Times New Roman" pitchFamily="18" charset="0"/>
                <a:cs typeface="Times New Roman" pitchFamily="18" charset="0"/>
              </a:rPr>
            </a:br>
            <a:r>
              <a:rPr lang="en-US" sz="3200" b="1" dirty="0" smtClean="0">
                <a:solidFill>
                  <a:srgbClr val="FF0000"/>
                </a:solidFill>
                <a:latin typeface="Times New Roman" pitchFamily="18" charset="0"/>
                <a:cs typeface="Times New Roman" pitchFamily="18" charset="0"/>
              </a:rPr>
              <a:t>a. </a:t>
            </a:r>
            <a:r>
              <a:rPr lang="en-US" sz="3200" b="1" dirty="0" err="1" smtClean="0">
                <a:solidFill>
                  <a:srgbClr val="FF0000"/>
                </a:solidFill>
                <a:latin typeface="Times New Roman" pitchFamily="18" charset="0"/>
                <a:cs typeface="Times New Roman" pitchFamily="18" charset="0"/>
              </a:rPr>
              <a:t>Kiểm</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tra</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đánh</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giá</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thu</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đoàn</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phí</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công</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đoàn</a:t>
            </a:r>
            <a:endParaRPr lang="en-US" sz="3200" b="1" dirty="0"/>
          </a:p>
        </p:txBody>
      </p:sp>
      <p:sp>
        <p:nvSpPr>
          <p:cNvPr id="3" name="Content Placeholder 2"/>
          <p:cNvSpPr>
            <a:spLocks noGrp="1"/>
          </p:cNvSpPr>
          <p:nvPr>
            <p:ph idx="1"/>
          </p:nvPr>
        </p:nvSpPr>
        <p:spPr>
          <a:xfrm>
            <a:off x="304800" y="838200"/>
            <a:ext cx="9410700" cy="5715000"/>
          </a:xfrm>
        </p:spPr>
        <p:txBody>
          <a:bodyPr>
            <a:noAutofit/>
          </a:bodyPr>
          <a:lstStyle/>
          <a:p>
            <a:pPr marL="0" indent="0" algn="just">
              <a:buNone/>
            </a:pPr>
            <a:endParaRPr lang="en-US" sz="2700" b="1" dirty="0" smtClean="0">
              <a:solidFill>
                <a:srgbClr val="0070C0"/>
              </a:solidFill>
              <a:latin typeface="Times New Roman" pitchFamily="18" charset="0"/>
              <a:cs typeface="Times New Roman" pitchFamily="18" charset="0"/>
            </a:endParaRPr>
          </a:p>
          <a:p>
            <a:pPr marL="0" indent="0" algn="just">
              <a:buNone/>
            </a:pPr>
            <a:r>
              <a:rPr lang="vi-VN" sz="2400" b="1" dirty="0" smtClean="0">
                <a:solidFill>
                  <a:srgbClr val="0070C0"/>
                </a:solidFill>
                <a:cs typeface="Times New Roman" pitchFamily="18" charset="0"/>
              </a:rPr>
              <a:t>*</a:t>
            </a:r>
            <a:r>
              <a:rPr lang="vi-VN" sz="2400" b="1" u="sng" dirty="0" smtClean="0">
                <a:solidFill>
                  <a:srgbClr val="FF0000"/>
                </a:solidFill>
                <a:cs typeface="Times New Roman" pitchFamily="18" charset="0"/>
              </a:rPr>
              <a:t>Phương thức đóng</a:t>
            </a:r>
            <a:r>
              <a:rPr lang="vi-VN" sz="2400" b="1" dirty="0" smtClean="0">
                <a:solidFill>
                  <a:srgbClr val="FF0000"/>
                </a:solidFill>
                <a:cs typeface="Times New Roman" pitchFamily="18" charset="0"/>
              </a:rPr>
              <a:t>:</a:t>
            </a:r>
          </a:p>
          <a:p>
            <a:pPr marL="0" indent="0" algn="just">
              <a:buNone/>
            </a:pPr>
            <a:r>
              <a:rPr lang="vi-VN" sz="2400" dirty="0" smtClean="0">
                <a:solidFill>
                  <a:srgbClr val="0000CC"/>
                </a:solidFill>
                <a:cs typeface="Times New Roman" pitchFamily="18" charset="0"/>
              </a:rPr>
              <a:t>- </a:t>
            </a:r>
            <a:r>
              <a:rPr lang="en-US" sz="2400" dirty="0" smtClean="0">
                <a:solidFill>
                  <a:srgbClr val="0000CC"/>
                </a:solidFill>
                <a:cs typeface="Times New Roman" pitchFamily="18" charset="0"/>
              </a:rPr>
              <a:t>ĐVCĐ đ</a:t>
            </a:r>
            <a:r>
              <a:rPr lang="vi-VN" sz="2400" dirty="0" smtClean="0">
                <a:solidFill>
                  <a:srgbClr val="0000CC"/>
                </a:solidFill>
                <a:cs typeface="Times New Roman" pitchFamily="18" charset="0"/>
              </a:rPr>
              <a:t>óng trực tiếp hàng tháng</a:t>
            </a:r>
            <a:r>
              <a:rPr lang="en-US" sz="2400" dirty="0" smtClean="0">
                <a:solidFill>
                  <a:srgbClr val="0000CC"/>
                </a:solidFill>
                <a:cs typeface="Times New Roman"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cho</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tổ</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Công</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đoàn</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Công</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đoàn</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bộ</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phận</a:t>
            </a:r>
            <a:r>
              <a:rPr lang="en-US" sz="2400" dirty="0" smtClean="0">
                <a:solidFill>
                  <a:srgbClr val="0000CC"/>
                </a:solidFill>
                <a:latin typeface="Times New Roman" panose="02020603050405020304" pitchFamily="18" charset="0"/>
                <a:cs typeface="Times New Roman" panose="02020603050405020304" pitchFamily="18" charset="0"/>
              </a:rPr>
              <a:t>…</a:t>
            </a:r>
            <a:endParaRPr lang="vi-VN" sz="2400" dirty="0" smtClean="0">
              <a:solidFill>
                <a:srgbClr val="0000CC"/>
              </a:solidFill>
              <a:latin typeface="Times New Roman" panose="02020603050405020304" pitchFamily="18" charset="0"/>
              <a:cs typeface="Times New Roman" panose="02020603050405020304" pitchFamily="18" charset="0"/>
            </a:endParaRPr>
          </a:p>
          <a:p>
            <a:pPr marL="0" indent="0" algn="just">
              <a:buNone/>
            </a:pPr>
            <a:r>
              <a:rPr lang="vi-VN" sz="2400" dirty="0" smtClean="0">
                <a:solidFill>
                  <a:srgbClr val="0000CC"/>
                </a:solidFill>
                <a:cs typeface="Times New Roman" pitchFamily="18" charset="0"/>
              </a:rPr>
              <a:t>- Thu qua lương hàng tháng</a:t>
            </a:r>
            <a:r>
              <a:rPr lang="en-US" sz="2400" dirty="0" smtClean="0">
                <a:solidFill>
                  <a:srgbClr val="0000CC"/>
                </a:solidFill>
                <a:cs typeface="Times New Roman"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có</a:t>
            </a:r>
            <a:r>
              <a:rPr lang="en-US" sz="2400" dirty="0" smtClean="0">
                <a:solidFill>
                  <a:srgbClr val="0000CC"/>
                </a:solidFill>
                <a:latin typeface="Times New Roman" panose="02020603050405020304" pitchFamily="18" charset="0"/>
                <a:cs typeface="Times New Roman" panose="02020603050405020304" pitchFamily="18" charset="0"/>
              </a:rPr>
              <a:t> ý </a:t>
            </a:r>
            <a:r>
              <a:rPr lang="en-US" sz="2400" dirty="0" err="1" smtClean="0">
                <a:solidFill>
                  <a:srgbClr val="0000CC"/>
                </a:solidFill>
                <a:latin typeface="Times New Roman" panose="02020603050405020304" pitchFamily="18" charset="0"/>
                <a:cs typeface="Times New Roman" panose="02020603050405020304" pitchFamily="18" charset="0"/>
              </a:rPr>
              <a:t>kiến</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thỏa</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thuận</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của</a:t>
            </a:r>
            <a:r>
              <a:rPr lang="en-US" sz="2400" dirty="0" smtClean="0">
                <a:solidFill>
                  <a:srgbClr val="0000CC"/>
                </a:solidFill>
                <a:latin typeface="Times New Roman" panose="02020603050405020304" pitchFamily="18" charset="0"/>
                <a:cs typeface="Times New Roman" panose="02020603050405020304" pitchFamily="18" charset="0"/>
              </a:rPr>
              <a:t> ĐVCĐ (</a:t>
            </a:r>
            <a:r>
              <a:rPr lang="en-US" sz="2400" dirty="0" err="1" smtClean="0">
                <a:solidFill>
                  <a:srgbClr val="0000CC"/>
                </a:solidFill>
                <a:latin typeface="Times New Roman" panose="02020603050405020304" pitchFamily="18" charset="0"/>
                <a:cs typeface="Times New Roman" panose="02020603050405020304" pitchFamily="18" charset="0"/>
              </a:rPr>
              <a:t>tiền</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mặt</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hoặc</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chuyễn</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khoản</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phải</a:t>
            </a:r>
            <a:r>
              <a:rPr lang="en-US" sz="2400" dirty="0" smtClean="0">
                <a:solidFill>
                  <a:srgbClr val="0000CC"/>
                </a:solidFill>
                <a:latin typeface="Times New Roman" panose="02020603050405020304" pitchFamily="18" charset="0"/>
                <a:cs typeface="Times New Roman" panose="02020603050405020304" pitchFamily="18" charset="0"/>
              </a:rPr>
              <a:t> có </a:t>
            </a:r>
            <a:r>
              <a:rPr lang="en-US" sz="2400" dirty="0" err="1" smtClean="0">
                <a:solidFill>
                  <a:srgbClr val="0000CC"/>
                </a:solidFill>
                <a:latin typeface="Times New Roman" panose="02020603050405020304" pitchFamily="18" charset="0"/>
                <a:cs typeface="Times New Roman" panose="02020603050405020304" pitchFamily="18" charset="0"/>
              </a:rPr>
              <a:t>danh</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sách</a:t>
            </a:r>
            <a:r>
              <a:rPr lang="en-US" sz="2400" dirty="0" smtClean="0">
                <a:solidFill>
                  <a:srgbClr val="0000CC"/>
                </a:solidFill>
                <a:latin typeface="Times New Roman" panose="02020603050405020304" pitchFamily="18" charset="0"/>
                <a:cs typeface="Times New Roman" panose="02020603050405020304" pitchFamily="18" charset="0"/>
              </a:rPr>
              <a:t> chi </a:t>
            </a:r>
            <a:r>
              <a:rPr lang="en-US" sz="2400" dirty="0" err="1" smtClean="0">
                <a:solidFill>
                  <a:srgbClr val="0000CC"/>
                </a:solidFill>
                <a:latin typeface="Times New Roman" panose="02020603050405020304" pitchFamily="18" charset="0"/>
                <a:cs typeface="Times New Roman" panose="02020603050405020304" pitchFamily="18" charset="0"/>
              </a:rPr>
              <a:t>tiết</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của</a:t>
            </a:r>
            <a:r>
              <a:rPr lang="en-US" sz="2400" dirty="0" smtClean="0">
                <a:solidFill>
                  <a:srgbClr val="0000CC"/>
                </a:solidFill>
                <a:latin typeface="Times New Roman" panose="02020603050405020304" pitchFamily="18" charset="0"/>
                <a:cs typeface="Times New Roman" panose="02020603050405020304" pitchFamily="18" charset="0"/>
              </a:rPr>
              <a:t> ĐVCĐ </a:t>
            </a:r>
            <a:r>
              <a:rPr lang="en-US" sz="2400" dirty="0" err="1" smtClean="0">
                <a:solidFill>
                  <a:srgbClr val="0000CC"/>
                </a:solidFill>
                <a:latin typeface="Times New Roman" panose="02020603050405020304" pitchFamily="18" charset="0"/>
                <a:cs typeface="Times New Roman" panose="02020603050405020304" pitchFamily="18" charset="0"/>
              </a:rPr>
              <a:t>đóng</a:t>
            </a:r>
            <a:r>
              <a:rPr lang="en-US" sz="2400" dirty="0" smtClean="0">
                <a:solidFill>
                  <a:srgbClr val="0000CC"/>
                </a:solidFill>
                <a:latin typeface="Times New Roman" panose="02020603050405020304" pitchFamily="18" charset="0"/>
                <a:cs typeface="Times New Roman" panose="02020603050405020304" pitchFamily="18" charset="0"/>
              </a:rPr>
              <a:t>, có </a:t>
            </a:r>
            <a:r>
              <a:rPr lang="en-US" sz="2400" dirty="0" err="1" smtClean="0">
                <a:solidFill>
                  <a:srgbClr val="0000CC"/>
                </a:solidFill>
                <a:latin typeface="Times New Roman" panose="02020603050405020304" pitchFamily="18" charset="0"/>
                <a:cs typeface="Times New Roman" panose="02020603050405020304" pitchFamily="18" charset="0"/>
              </a:rPr>
              <a:t>xác</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nhận</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của</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phòng</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kê</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toán</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đơn</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vị</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doanh</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nghiệp</a:t>
            </a:r>
            <a:r>
              <a:rPr lang="en-US" sz="2400" dirty="0" smtClean="0">
                <a:solidFill>
                  <a:srgbClr val="0000CC"/>
                </a:solidFill>
                <a:latin typeface="Times New Roman" panose="02020603050405020304" pitchFamily="18" charset="0"/>
                <a:cs typeface="Times New Roman" panose="02020603050405020304" pitchFamily="18" charset="0"/>
              </a:rPr>
              <a:t>.</a:t>
            </a:r>
            <a:endParaRPr lang="vi-VN" sz="2400" dirty="0" smtClean="0">
              <a:solidFill>
                <a:srgbClr val="0000CC"/>
              </a:solidFill>
              <a:latin typeface="Times New Roman" panose="02020603050405020304" pitchFamily="18" charset="0"/>
              <a:cs typeface="Times New Roman" panose="02020603050405020304" pitchFamily="18" charset="0"/>
            </a:endParaRPr>
          </a:p>
          <a:p>
            <a:pPr marL="0" indent="0" algn="just">
              <a:buNone/>
            </a:pPr>
            <a:r>
              <a:rPr lang="vi-VN" sz="2400" dirty="0" smtClean="0">
                <a:solidFill>
                  <a:srgbClr val="0000CC"/>
                </a:solidFill>
                <a:cs typeface="Times New Roman" pitchFamily="18" charset="0"/>
              </a:rPr>
              <a:t>- Khuyến khích thu qua tài khoản cá nhân, qua thẻ ATM</a:t>
            </a:r>
            <a:r>
              <a:rPr lang="vi-VN" sz="2400" dirty="0">
                <a:solidFill>
                  <a:srgbClr val="0000CC"/>
                </a:solidFill>
                <a:cs typeface="Times New Roman" pitchFamily="18" charset="0"/>
              </a:rPr>
              <a:t>: trên cơ sở thỏa thuận, thống nhất giữa đoàn viên với </a:t>
            </a:r>
            <a:r>
              <a:rPr lang="en-US" sz="2400" dirty="0" smtClean="0">
                <a:solidFill>
                  <a:srgbClr val="0000CC"/>
                </a:solidFill>
                <a:cs typeface="Times New Roman" pitchFamily="18" charset="0"/>
              </a:rPr>
              <a:t>CĐCS </a:t>
            </a:r>
            <a:r>
              <a:rPr lang="vi-VN" sz="2400" dirty="0" smtClean="0">
                <a:solidFill>
                  <a:srgbClr val="0000CC"/>
                </a:solidFill>
                <a:cs typeface="Times New Roman" pitchFamily="18" charset="0"/>
              </a:rPr>
              <a:t>và </a:t>
            </a:r>
            <a:r>
              <a:rPr lang="vi-VN" sz="2400" dirty="0">
                <a:solidFill>
                  <a:srgbClr val="0000CC"/>
                </a:solidFill>
                <a:cs typeface="Times New Roman" pitchFamily="18" charset="0"/>
              </a:rPr>
              <a:t>được công đoàn cấp trên trực tiếp đồng ý bằng văn bản.</a:t>
            </a:r>
            <a:endParaRPr lang="vi-VN" sz="2400" dirty="0" smtClean="0">
              <a:solidFill>
                <a:srgbClr val="0000CC"/>
              </a:solidFill>
              <a:cs typeface="Times New Roman" pitchFamily="18" charset="0"/>
            </a:endParaRPr>
          </a:p>
          <a:p>
            <a:pPr marL="0" indent="0" algn="just">
              <a:buNone/>
            </a:pPr>
            <a:r>
              <a:rPr lang="vi-VN" sz="2400" b="1" dirty="0" smtClean="0">
                <a:solidFill>
                  <a:srgbClr val="FF0000"/>
                </a:solidFill>
                <a:cs typeface="Times New Roman" pitchFamily="18" charset="0"/>
              </a:rPr>
              <a:t>* </a:t>
            </a:r>
            <a:r>
              <a:rPr lang="vi-VN" sz="2400" b="1" u="sng" dirty="0" smtClean="0">
                <a:solidFill>
                  <a:srgbClr val="FF0000"/>
                </a:solidFill>
                <a:cs typeface="Times New Roman" pitchFamily="18" charset="0"/>
              </a:rPr>
              <a:t>Quản lý tiền đoàn phí</a:t>
            </a:r>
            <a:r>
              <a:rPr lang="vi-VN" sz="2400" b="1" dirty="0" smtClean="0">
                <a:solidFill>
                  <a:srgbClr val="FF0000"/>
                </a:solidFill>
                <a:cs typeface="Times New Roman" pitchFamily="18" charset="0"/>
              </a:rPr>
              <a:t>:</a:t>
            </a:r>
          </a:p>
          <a:p>
            <a:pPr marL="0" indent="0" algn="just">
              <a:buNone/>
            </a:pPr>
            <a:r>
              <a:rPr lang="vi-VN" sz="2400" dirty="0" smtClean="0">
                <a:solidFill>
                  <a:srgbClr val="0000CC"/>
                </a:solidFill>
                <a:cs typeface="Times New Roman" pitchFamily="18" charset="0"/>
              </a:rPr>
              <a:t>- Giao cho CĐCS nhiệm vụ thu, nộp và sử dụng theo quy định của Tổng Liên đoàn.</a:t>
            </a:r>
            <a:endParaRPr lang="en-US" sz="2400" dirty="0" smtClean="0">
              <a:solidFill>
                <a:srgbClr val="0000CC"/>
              </a:solidFill>
            </a:endParaRPr>
          </a:p>
          <a:p>
            <a:pPr marL="0" indent="0">
              <a:buNone/>
            </a:pPr>
            <a:endParaRPr lang="en-US" sz="2700" dirty="0"/>
          </a:p>
        </p:txBody>
      </p:sp>
      <p:sp>
        <p:nvSpPr>
          <p:cNvPr id="5" name="Slide Number Placeholder 4"/>
          <p:cNvSpPr>
            <a:spLocks noGrp="1"/>
          </p:cNvSpPr>
          <p:nvPr>
            <p:ph type="sldNum" sz="quarter" idx="12"/>
          </p:nvPr>
        </p:nvSpPr>
        <p:spPr/>
        <p:txBody>
          <a:bodyPr/>
          <a:lstStyle/>
          <a:p>
            <a:fld id="{344D32EA-796A-49D7-B1E6-86E45869C5DC}" type="slidenum">
              <a:rPr lang="en-US" smtClean="0"/>
              <a:pPr/>
              <a:t>12</a:t>
            </a:fld>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0"/>
            <a:ext cx="1143000" cy="1143000"/>
          </a:xfrm>
          <a:prstGeom prst="rect">
            <a:avLst/>
          </a:prstGeom>
        </p:spPr>
      </p:pic>
    </p:spTree>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71475"/>
            <a:ext cx="8305800" cy="1676400"/>
          </a:xfrm>
        </p:spPr>
        <p:txBody>
          <a:bodyPr>
            <a:normAutofit fontScale="90000"/>
          </a:bodyPr>
          <a:lstStyle/>
          <a:p>
            <a:pPr algn="ctr"/>
            <a:r>
              <a:rPr lang="en-US" sz="2700" b="1" dirty="0" err="1" smtClean="0">
                <a:solidFill>
                  <a:srgbClr val="FF0000"/>
                </a:solidFill>
                <a:latin typeface="Times New Roman" pitchFamily="18" charset="0"/>
                <a:cs typeface="Times New Roman" pitchFamily="18" charset="0"/>
              </a:rPr>
              <a:t>b.Kiểm</a:t>
            </a:r>
            <a:r>
              <a:rPr lang="en-US" sz="2700" b="1" dirty="0" smtClean="0">
                <a:solidFill>
                  <a:srgbClr val="FF0000"/>
                </a:solidFill>
                <a:latin typeface="Times New Roman" pitchFamily="18" charset="0"/>
                <a:cs typeface="Times New Roman" pitchFamily="18" charset="0"/>
              </a:rPr>
              <a:t> </a:t>
            </a:r>
            <a:r>
              <a:rPr lang="en-US" sz="2700" b="1" dirty="0" err="1" smtClean="0">
                <a:solidFill>
                  <a:srgbClr val="FF0000"/>
                </a:solidFill>
                <a:latin typeface="Times New Roman" pitchFamily="18" charset="0"/>
                <a:cs typeface="Times New Roman" pitchFamily="18" charset="0"/>
              </a:rPr>
              <a:t>tra</a:t>
            </a:r>
            <a:r>
              <a:rPr lang="en-US" sz="2700" b="1" dirty="0" smtClean="0">
                <a:solidFill>
                  <a:srgbClr val="FF0000"/>
                </a:solidFill>
                <a:latin typeface="Times New Roman" pitchFamily="18" charset="0"/>
                <a:cs typeface="Times New Roman" pitchFamily="18" charset="0"/>
              </a:rPr>
              <a:t>, </a:t>
            </a:r>
            <a:r>
              <a:rPr lang="en-US" sz="2700" b="1" dirty="0" err="1" smtClean="0">
                <a:solidFill>
                  <a:srgbClr val="FF0000"/>
                </a:solidFill>
                <a:latin typeface="Times New Roman" pitchFamily="18" charset="0"/>
                <a:cs typeface="Times New Roman" pitchFamily="18" charset="0"/>
              </a:rPr>
              <a:t>đánh</a:t>
            </a:r>
            <a:r>
              <a:rPr lang="en-US" sz="2700" b="1" dirty="0" smtClean="0">
                <a:solidFill>
                  <a:srgbClr val="FF0000"/>
                </a:solidFill>
                <a:latin typeface="Times New Roman" pitchFamily="18" charset="0"/>
                <a:cs typeface="Times New Roman" pitchFamily="18" charset="0"/>
              </a:rPr>
              <a:t> </a:t>
            </a:r>
            <a:r>
              <a:rPr lang="en-US" sz="2700" b="1" dirty="0" err="1" smtClean="0">
                <a:solidFill>
                  <a:srgbClr val="FF0000"/>
                </a:solidFill>
                <a:latin typeface="Times New Roman" pitchFamily="18" charset="0"/>
                <a:cs typeface="Times New Roman" pitchFamily="18" charset="0"/>
              </a:rPr>
              <a:t>giá</a:t>
            </a:r>
            <a:r>
              <a:rPr lang="en-US" sz="2700" b="1" dirty="0" smtClean="0">
                <a:solidFill>
                  <a:srgbClr val="FF0000"/>
                </a:solidFill>
                <a:latin typeface="Times New Roman" pitchFamily="18" charset="0"/>
                <a:cs typeface="Times New Roman" pitchFamily="18" charset="0"/>
              </a:rPr>
              <a:t> </a:t>
            </a:r>
            <a:r>
              <a:rPr lang="en-US" sz="2700" b="1" dirty="0" err="1" smtClean="0">
                <a:solidFill>
                  <a:srgbClr val="FF0000"/>
                </a:solidFill>
                <a:latin typeface="Times New Roman" pitchFamily="18" charset="0"/>
                <a:cs typeface="Times New Roman" pitchFamily="18" charset="0"/>
              </a:rPr>
              <a:t>thu</a:t>
            </a:r>
            <a:r>
              <a:rPr lang="en-US" sz="2700" b="1" dirty="0" smtClean="0">
                <a:solidFill>
                  <a:srgbClr val="FF0000"/>
                </a:solidFill>
                <a:latin typeface="Times New Roman" pitchFamily="18" charset="0"/>
                <a:cs typeface="Times New Roman" pitchFamily="18" charset="0"/>
              </a:rPr>
              <a:t> </a:t>
            </a:r>
            <a:r>
              <a:rPr lang="en-US" sz="2700" b="1" dirty="0" err="1" smtClean="0">
                <a:solidFill>
                  <a:srgbClr val="FF0000"/>
                </a:solidFill>
                <a:latin typeface="Times New Roman" pitchFamily="18" charset="0"/>
                <a:cs typeface="Times New Roman" pitchFamily="18" charset="0"/>
              </a:rPr>
              <a:t>kinh</a:t>
            </a:r>
            <a:r>
              <a:rPr lang="en-US" sz="2700" b="1" dirty="0" smtClean="0">
                <a:solidFill>
                  <a:srgbClr val="FF0000"/>
                </a:solidFill>
                <a:latin typeface="Times New Roman" pitchFamily="18" charset="0"/>
                <a:cs typeface="Times New Roman" pitchFamily="18" charset="0"/>
              </a:rPr>
              <a:t> </a:t>
            </a:r>
            <a:r>
              <a:rPr lang="en-US" sz="2700" b="1" dirty="0" err="1" smtClean="0">
                <a:solidFill>
                  <a:srgbClr val="FF0000"/>
                </a:solidFill>
                <a:latin typeface="Times New Roman" pitchFamily="18" charset="0"/>
                <a:cs typeface="Times New Roman" pitchFamily="18" charset="0"/>
              </a:rPr>
              <a:t>phí</a:t>
            </a:r>
            <a:r>
              <a:rPr lang="en-US" sz="2700" b="1" dirty="0" smtClean="0">
                <a:solidFill>
                  <a:srgbClr val="FF0000"/>
                </a:solidFill>
                <a:latin typeface="Times New Roman" pitchFamily="18" charset="0"/>
                <a:cs typeface="Times New Roman" pitchFamily="18" charset="0"/>
              </a:rPr>
              <a:t> </a:t>
            </a:r>
            <a:r>
              <a:rPr lang="en-US" sz="2700" b="1" dirty="0" err="1" smtClean="0">
                <a:solidFill>
                  <a:srgbClr val="FF0000"/>
                </a:solidFill>
                <a:latin typeface="Times New Roman" pitchFamily="18" charset="0"/>
                <a:cs typeface="Times New Roman" pitchFamily="18" charset="0"/>
              </a:rPr>
              <a:t>công</a:t>
            </a:r>
            <a:r>
              <a:rPr lang="en-US" sz="2700" b="1" dirty="0" smtClean="0">
                <a:solidFill>
                  <a:srgbClr val="FF0000"/>
                </a:solidFill>
                <a:latin typeface="Times New Roman" pitchFamily="18" charset="0"/>
                <a:cs typeface="Times New Roman" pitchFamily="18" charset="0"/>
              </a:rPr>
              <a:t> </a:t>
            </a:r>
            <a:r>
              <a:rPr lang="en-US" sz="2700" b="1" dirty="0" err="1" smtClean="0">
                <a:solidFill>
                  <a:srgbClr val="FF0000"/>
                </a:solidFill>
                <a:latin typeface="Times New Roman" pitchFamily="18" charset="0"/>
                <a:cs typeface="Times New Roman" pitchFamily="18" charset="0"/>
              </a:rPr>
              <a:t>đoàn</a:t>
            </a:r>
            <a:r>
              <a:rPr lang="en-US" sz="2700" b="1" dirty="0" smtClean="0">
                <a:solidFill>
                  <a:srgbClr val="FF0000"/>
                </a:solidFill>
                <a:latin typeface="Times New Roman" pitchFamily="18" charset="0"/>
                <a:cs typeface="Times New Roman" pitchFamily="18" charset="0"/>
              </a:rPr>
              <a:t> (</a:t>
            </a:r>
            <a:r>
              <a:rPr lang="en-US" sz="2700" b="1" dirty="0" err="1" smtClean="0">
                <a:solidFill>
                  <a:srgbClr val="FF0000"/>
                </a:solidFill>
                <a:latin typeface="Times New Roman" pitchFamily="18" charset="0"/>
                <a:cs typeface="Times New Roman" pitchFamily="18" charset="0"/>
              </a:rPr>
              <a:t>theo</a:t>
            </a:r>
            <a:r>
              <a:rPr lang="en-US" sz="2700" b="1" dirty="0" smtClean="0">
                <a:solidFill>
                  <a:srgbClr val="FF0000"/>
                </a:solidFill>
                <a:latin typeface="Times New Roman" pitchFamily="18" charset="0"/>
                <a:cs typeface="Times New Roman" pitchFamily="18" charset="0"/>
              </a:rPr>
              <a:t> </a:t>
            </a:r>
            <a:r>
              <a:rPr lang="en-US" sz="2700" b="1" dirty="0" err="1" smtClean="0">
                <a:solidFill>
                  <a:srgbClr val="FF0000"/>
                </a:solidFill>
                <a:latin typeface="Times New Roman" pitchFamily="18" charset="0"/>
                <a:cs typeface="Times New Roman" pitchFamily="18" charset="0"/>
              </a:rPr>
              <a:t>Luật</a:t>
            </a:r>
            <a:r>
              <a:rPr lang="en-US" sz="2700" b="1" dirty="0" smtClean="0">
                <a:solidFill>
                  <a:srgbClr val="FF0000"/>
                </a:solidFill>
                <a:latin typeface="Times New Roman" pitchFamily="18" charset="0"/>
                <a:cs typeface="Times New Roman" pitchFamily="18" charset="0"/>
              </a:rPr>
              <a:t> </a:t>
            </a:r>
            <a:r>
              <a:rPr lang="en-US" sz="2700" b="1" dirty="0" err="1" smtClean="0">
                <a:solidFill>
                  <a:srgbClr val="FF0000"/>
                </a:solidFill>
                <a:latin typeface="Times New Roman" pitchFamily="18" charset="0"/>
                <a:cs typeface="Times New Roman" pitchFamily="18" charset="0"/>
              </a:rPr>
              <a:t>Công</a:t>
            </a:r>
            <a:r>
              <a:rPr lang="en-US" sz="2700" b="1" dirty="0" smtClean="0">
                <a:solidFill>
                  <a:srgbClr val="FF0000"/>
                </a:solidFill>
                <a:latin typeface="Times New Roman" pitchFamily="18" charset="0"/>
                <a:cs typeface="Times New Roman" pitchFamily="18" charset="0"/>
              </a:rPr>
              <a:t> </a:t>
            </a:r>
            <a:r>
              <a:rPr lang="en-US" sz="2700" b="1" dirty="0" err="1" smtClean="0">
                <a:solidFill>
                  <a:srgbClr val="FF0000"/>
                </a:solidFill>
                <a:latin typeface="Times New Roman" pitchFamily="18" charset="0"/>
                <a:cs typeface="Times New Roman" pitchFamily="18" charset="0"/>
              </a:rPr>
              <a:t>đoàn</a:t>
            </a:r>
            <a:r>
              <a:rPr lang="en-US" sz="2700" b="1" dirty="0" smtClean="0">
                <a:solidFill>
                  <a:srgbClr val="FF0000"/>
                </a:solidFill>
                <a:latin typeface="Times New Roman" pitchFamily="18" charset="0"/>
                <a:cs typeface="Times New Roman" pitchFamily="18" charset="0"/>
              </a:rPr>
              <a:t>, </a:t>
            </a:r>
            <a:r>
              <a:rPr lang="en-US" sz="2700" b="1" dirty="0" err="1" smtClean="0">
                <a:solidFill>
                  <a:srgbClr val="FF0000"/>
                </a:solidFill>
                <a:latin typeface="Times New Roman" pitchFamily="18" charset="0"/>
                <a:cs typeface="Times New Roman" pitchFamily="18" charset="0"/>
              </a:rPr>
              <a:t>Nghị</a:t>
            </a:r>
            <a:r>
              <a:rPr lang="en-US" sz="2700" b="1" dirty="0" smtClean="0">
                <a:solidFill>
                  <a:srgbClr val="FF0000"/>
                </a:solidFill>
                <a:latin typeface="Times New Roman" pitchFamily="18" charset="0"/>
                <a:cs typeface="Times New Roman" pitchFamily="18" charset="0"/>
              </a:rPr>
              <a:t> </a:t>
            </a:r>
            <a:r>
              <a:rPr lang="en-US" sz="2700" b="1" dirty="0" err="1" smtClean="0">
                <a:solidFill>
                  <a:srgbClr val="FF0000"/>
                </a:solidFill>
                <a:latin typeface="Times New Roman" pitchFamily="18" charset="0"/>
                <a:cs typeface="Times New Roman" pitchFamily="18" charset="0"/>
              </a:rPr>
              <a:t>định</a:t>
            </a:r>
            <a:r>
              <a:rPr lang="en-US" sz="2700" b="1" dirty="0" smtClean="0">
                <a:solidFill>
                  <a:srgbClr val="FF0000"/>
                </a:solidFill>
                <a:latin typeface="Times New Roman" pitchFamily="18" charset="0"/>
                <a:cs typeface="Times New Roman" pitchFamily="18" charset="0"/>
              </a:rPr>
              <a:t> 191/2013/NĐ-CP, </a:t>
            </a:r>
            <a:r>
              <a:rPr lang="en-US" sz="2700" b="1" dirty="0" err="1" smtClean="0">
                <a:solidFill>
                  <a:srgbClr val="FF0000"/>
                </a:solidFill>
                <a:latin typeface="Times New Roman" pitchFamily="18" charset="0"/>
                <a:cs typeface="Times New Roman" pitchFamily="18" charset="0"/>
              </a:rPr>
              <a:t>Quyết</a:t>
            </a:r>
            <a:r>
              <a:rPr lang="en-US" sz="2700" b="1" dirty="0" smtClean="0">
                <a:solidFill>
                  <a:srgbClr val="FF0000"/>
                </a:solidFill>
                <a:latin typeface="Times New Roman" pitchFamily="18" charset="0"/>
                <a:cs typeface="Times New Roman" pitchFamily="18" charset="0"/>
              </a:rPr>
              <a:t> </a:t>
            </a:r>
            <a:r>
              <a:rPr lang="en-US" sz="2700" b="1" dirty="0" err="1" smtClean="0">
                <a:solidFill>
                  <a:srgbClr val="FF0000"/>
                </a:solidFill>
                <a:latin typeface="Times New Roman" pitchFamily="18" charset="0"/>
                <a:cs typeface="Times New Roman" pitchFamily="18" charset="0"/>
              </a:rPr>
              <a:t>định</a:t>
            </a:r>
            <a:r>
              <a:rPr lang="en-US" sz="2700" b="1" dirty="0" smtClean="0">
                <a:solidFill>
                  <a:srgbClr val="FF0000"/>
                </a:solidFill>
                <a:latin typeface="Times New Roman" pitchFamily="18" charset="0"/>
                <a:cs typeface="Times New Roman" pitchFamily="18" charset="0"/>
              </a:rPr>
              <a:t> </a:t>
            </a:r>
            <a:r>
              <a:rPr lang="en-US" sz="2700" b="1" dirty="0" err="1" smtClean="0">
                <a:solidFill>
                  <a:srgbClr val="FF0000"/>
                </a:solidFill>
                <a:latin typeface="Times New Roman" pitchFamily="18" charset="0"/>
                <a:cs typeface="Times New Roman" pitchFamily="18" charset="0"/>
              </a:rPr>
              <a:t>số</a:t>
            </a:r>
            <a:r>
              <a:rPr lang="en-US" sz="2700" b="1" dirty="0" smtClean="0">
                <a:solidFill>
                  <a:srgbClr val="FF0000"/>
                </a:solidFill>
                <a:latin typeface="Times New Roman" pitchFamily="18" charset="0"/>
                <a:cs typeface="Times New Roman" pitchFamily="18" charset="0"/>
              </a:rPr>
              <a:t> 1908/QĐ-TLĐ </a:t>
            </a:r>
            <a:r>
              <a:rPr lang="en-US" sz="2700" b="1" dirty="0" err="1" smtClean="0">
                <a:solidFill>
                  <a:srgbClr val="FF0000"/>
                </a:solidFill>
                <a:latin typeface="Times New Roman" pitchFamily="18" charset="0"/>
                <a:cs typeface="Times New Roman" pitchFamily="18" charset="0"/>
              </a:rPr>
              <a:t>ngày</a:t>
            </a:r>
            <a:r>
              <a:rPr lang="en-US" sz="2700" b="1" dirty="0" smtClean="0">
                <a:solidFill>
                  <a:srgbClr val="FF0000"/>
                </a:solidFill>
                <a:latin typeface="Times New Roman" pitchFamily="18" charset="0"/>
                <a:cs typeface="Times New Roman" pitchFamily="18" charset="0"/>
              </a:rPr>
              <a:t> 19/12/2016 </a:t>
            </a:r>
            <a:r>
              <a:rPr lang="en-US" sz="2700" b="1" dirty="0" err="1" smtClean="0">
                <a:solidFill>
                  <a:srgbClr val="FF0000"/>
                </a:solidFill>
                <a:latin typeface="Times New Roman" pitchFamily="18" charset="0"/>
                <a:cs typeface="Times New Roman" pitchFamily="18" charset="0"/>
              </a:rPr>
              <a:t>của</a:t>
            </a:r>
            <a:r>
              <a:rPr lang="en-US" sz="2700" b="1" dirty="0" smtClean="0">
                <a:solidFill>
                  <a:srgbClr val="FF0000"/>
                </a:solidFill>
                <a:latin typeface="Times New Roman" pitchFamily="18" charset="0"/>
                <a:cs typeface="Times New Roman" pitchFamily="18" charset="0"/>
              </a:rPr>
              <a:t> </a:t>
            </a:r>
            <a:r>
              <a:rPr lang="en-US" sz="2700" b="1" dirty="0" err="1" smtClean="0">
                <a:solidFill>
                  <a:srgbClr val="FF0000"/>
                </a:solidFill>
                <a:latin typeface="Times New Roman" pitchFamily="18" charset="0"/>
                <a:cs typeface="Times New Roman" pitchFamily="18" charset="0"/>
              </a:rPr>
              <a:t>Tổng</a:t>
            </a:r>
            <a:r>
              <a:rPr lang="en-US" sz="2700" b="1" dirty="0" smtClean="0">
                <a:solidFill>
                  <a:srgbClr val="FF0000"/>
                </a:solidFill>
                <a:latin typeface="Times New Roman" pitchFamily="18" charset="0"/>
                <a:cs typeface="Times New Roman" pitchFamily="18" charset="0"/>
              </a:rPr>
              <a:t> </a:t>
            </a:r>
            <a:r>
              <a:rPr lang="en-US" sz="2700" b="1" dirty="0" err="1" smtClean="0">
                <a:solidFill>
                  <a:srgbClr val="FF0000"/>
                </a:solidFill>
                <a:latin typeface="Times New Roman" pitchFamily="18" charset="0"/>
                <a:cs typeface="Times New Roman" pitchFamily="18" charset="0"/>
              </a:rPr>
              <a:t>Liên</a:t>
            </a:r>
            <a:r>
              <a:rPr lang="en-US" sz="2700" b="1" dirty="0" smtClean="0">
                <a:solidFill>
                  <a:srgbClr val="FF0000"/>
                </a:solidFill>
                <a:latin typeface="Times New Roman" pitchFamily="18" charset="0"/>
                <a:cs typeface="Times New Roman" pitchFamily="18" charset="0"/>
              </a:rPr>
              <a:t> </a:t>
            </a:r>
            <a:r>
              <a:rPr lang="en-US" sz="2700" b="1" dirty="0" err="1" smtClean="0">
                <a:solidFill>
                  <a:srgbClr val="FF0000"/>
                </a:solidFill>
                <a:latin typeface="Times New Roman" pitchFamily="18" charset="0"/>
                <a:cs typeface="Times New Roman" pitchFamily="18" charset="0"/>
              </a:rPr>
              <a:t>đoàn</a:t>
            </a:r>
            <a:r>
              <a:rPr lang="en-US" sz="2700" b="1" dirty="0" smtClean="0">
                <a:solidFill>
                  <a:srgbClr val="FF0000"/>
                </a:solidFill>
                <a:latin typeface="Times New Roman" pitchFamily="18" charset="0"/>
                <a:cs typeface="Times New Roman" pitchFamily="18" charset="0"/>
              </a:rPr>
              <a:t> ).</a:t>
            </a:r>
            <a:r>
              <a:rPr lang="en-US" sz="5400" b="1" dirty="0" smtClean="0">
                <a:solidFill>
                  <a:srgbClr val="0070C0"/>
                </a:solidFill>
                <a:latin typeface="Times New Roman" pitchFamily="18" charset="0"/>
                <a:cs typeface="Times New Roman" pitchFamily="18" charset="0"/>
              </a:rPr>
              <a:t/>
            </a:r>
            <a:br>
              <a:rPr lang="en-US" sz="5400" b="1" dirty="0" smtClean="0">
                <a:solidFill>
                  <a:srgbClr val="0070C0"/>
                </a:solidFill>
                <a:latin typeface="Times New Roman" pitchFamily="18" charset="0"/>
                <a:cs typeface="Times New Roman" pitchFamily="18" charset="0"/>
              </a:rPr>
            </a:br>
            <a:endParaRPr lang="en-US" b="1" dirty="0"/>
          </a:p>
        </p:txBody>
      </p:sp>
      <p:sp>
        <p:nvSpPr>
          <p:cNvPr id="3" name="Content Placeholder 2"/>
          <p:cNvSpPr>
            <a:spLocks noGrp="1"/>
          </p:cNvSpPr>
          <p:nvPr>
            <p:ph idx="1"/>
          </p:nvPr>
        </p:nvSpPr>
        <p:spPr>
          <a:xfrm>
            <a:off x="495300" y="990600"/>
            <a:ext cx="8915400" cy="5334000"/>
          </a:xfrm>
        </p:spPr>
        <p:txBody>
          <a:bodyPr>
            <a:normAutofit fontScale="85000" lnSpcReduction="10000"/>
          </a:bodyPr>
          <a:lstStyle/>
          <a:p>
            <a:pPr>
              <a:buNone/>
            </a:pPr>
            <a:endParaRPr lang="en-US" dirty="0" smtClean="0">
              <a:solidFill>
                <a:srgbClr val="0070C0"/>
              </a:solidFill>
              <a:latin typeface="Times New Roman" pitchFamily="18" charset="0"/>
              <a:cs typeface="Times New Roman" pitchFamily="18" charset="0"/>
            </a:endParaRPr>
          </a:p>
          <a:p>
            <a:pPr>
              <a:buNone/>
            </a:pPr>
            <a:r>
              <a:rPr lang="en-US" dirty="0" smtClean="0">
                <a:solidFill>
                  <a:srgbClr val="0000CC"/>
                </a:solidFill>
                <a:latin typeface="Times New Roman" pitchFamily="18" charset="0"/>
                <a:cs typeface="Times New Roman" pitchFamily="18" charset="0"/>
              </a:rPr>
              <a:t>1.</a:t>
            </a:r>
            <a:r>
              <a:rPr lang="vi-VN"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Cơ</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quan</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nhà</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nước</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đơn</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vị</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thuộc</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lực</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lượng</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vũ</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trang</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nhân</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dân</a:t>
            </a:r>
            <a:r>
              <a:rPr lang="en-US" dirty="0" smtClean="0">
                <a:solidFill>
                  <a:srgbClr val="0000CC"/>
                </a:solidFill>
                <a:latin typeface="Times New Roman" pitchFamily="18" charset="0"/>
                <a:cs typeface="Times New Roman" pitchFamily="18" charset="0"/>
              </a:rPr>
              <a:t>.</a:t>
            </a:r>
          </a:p>
          <a:p>
            <a:pPr>
              <a:buNone/>
            </a:pPr>
            <a:r>
              <a:rPr lang="en-US" dirty="0" smtClean="0">
                <a:solidFill>
                  <a:srgbClr val="0000CC"/>
                </a:solidFill>
                <a:latin typeface="Times New Roman" pitchFamily="18" charset="0"/>
                <a:cs typeface="Times New Roman" pitchFamily="18" charset="0"/>
              </a:rPr>
              <a:t>2. </a:t>
            </a:r>
            <a:r>
              <a:rPr lang="en-US" dirty="0" err="1" smtClean="0">
                <a:solidFill>
                  <a:srgbClr val="0000CC"/>
                </a:solidFill>
                <a:latin typeface="Times New Roman" pitchFamily="18" charset="0"/>
                <a:cs typeface="Times New Roman" pitchFamily="18" charset="0"/>
              </a:rPr>
              <a:t>Tổ</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chức</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chính</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trị</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tổ</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chức</a:t>
            </a:r>
            <a:r>
              <a:rPr lang="en-US" dirty="0" smtClean="0">
                <a:solidFill>
                  <a:srgbClr val="0000CC"/>
                </a:solidFill>
                <a:latin typeface="Times New Roman" pitchFamily="18" charset="0"/>
                <a:cs typeface="Times New Roman" pitchFamily="18" charset="0"/>
              </a:rPr>
              <a:t> CT-XH, </a:t>
            </a:r>
            <a:r>
              <a:rPr lang="en-US" dirty="0" err="1" smtClean="0">
                <a:solidFill>
                  <a:srgbClr val="0000CC"/>
                </a:solidFill>
                <a:latin typeface="Times New Roman" pitchFamily="18" charset="0"/>
                <a:cs typeface="Times New Roman" pitchFamily="18" charset="0"/>
              </a:rPr>
              <a:t>tổ</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chức</a:t>
            </a:r>
            <a:r>
              <a:rPr lang="en-US" dirty="0" smtClean="0">
                <a:solidFill>
                  <a:srgbClr val="0000CC"/>
                </a:solidFill>
                <a:latin typeface="Times New Roman" pitchFamily="18" charset="0"/>
                <a:cs typeface="Times New Roman" pitchFamily="18" charset="0"/>
              </a:rPr>
              <a:t> CT-XH </a:t>
            </a:r>
            <a:r>
              <a:rPr lang="en-US" dirty="0" err="1" smtClean="0">
                <a:solidFill>
                  <a:srgbClr val="0000CC"/>
                </a:solidFill>
                <a:latin typeface="Times New Roman" pitchFamily="18" charset="0"/>
                <a:cs typeface="Times New Roman" pitchFamily="18" charset="0"/>
              </a:rPr>
              <a:t>nghề</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nghiệp</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tổ</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chức</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xã</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hội</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tổ</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chức</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xã</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hội</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nghề</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nghiệp</a:t>
            </a:r>
            <a:r>
              <a:rPr lang="en-US" dirty="0" smtClean="0">
                <a:solidFill>
                  <a:srgbClr val="0000CC"/>
                </a:solidFill>
                <a:latin typeface="Times New Roman" pitchFamily="18" charset="0"/>
                <a:cs typeface="Times New Roman" pitchFamily="18" charset="0"/>
              </a:rPr>
              <a:t>.</a:t>
            </a:r>
          </a:p>
          <a:p>
            <a:pPr>
              <a:buNone/>
            </a:pPr>
            <a:r>
              <a:rPr lang="en-US" dirty="0" smtClean="0">
                <a:solidFill>
                  <a:srgbClr val="0000CC"/>
                </a:solidFill>
                <a:latin typeface="Times New Roman" pitchFamily="18" charset="0"/>
                <a:cs typeface="Times New Roman" pitchFamily="18" charset="0"/>
              </a:rPr>
              <a:t>3.</a:t>
            </a:r>
            <a:r>
              <a:rPr lang="vi-VN"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Đơn</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vị</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sự</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nghiệp</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công</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lập</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và</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ngoài</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công</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lập</a:t>
            </a:r>
            <a:r>
              <a:rPr lang="en-US" dirty="0" smtClean="0">
                <a:solidFill>
                  <a:srgbClr val="0000CC"/>
                </a:solidFill>
                <a:latin typeface="Times New Roman" pitchFamily="18" charset="0"/>
                <a:cs typeface="Times New Roman" pitchFamily="18" charset="0"/>
              </a:rPr>
              <a:t>.</a:t>
            </a:r>
          </a:p>
          <a:p>
            <a:pPr>
              <a:buNone/>
            </a:pPr>
            <a:r>
              <a:rPr lang="en-US" dirty="0" smtClean="0">
                <a:solidFill>
                  <a:srgbClr val="0000CC"/>
                </a:solidFill>
                <a:latin typeface="Times New Roman" pitchFamily="18" charset="0"/>
                <a:cs typeface="Times New Roman" pitchFamily="18" charset="0"/>
              </a:rPr>
              <a:t>4. </a:t>
            </a:r>
            <a:r>
              <a:rPr lang="en-US" dirty="0" err="1" smtClean="0">
                <a:solidFill>
                  <a:srgbClr val="0000CC"/>
                </a:solidFill>
                <a:latin typeface="Times New Roman" pitchFamily="18" charset="0"/>
                <a:cs typeface="Times New Roman" pitchFamily="18" charset="0"/>
              </a:rPr>
              <a:t>Doanh</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nghiệp</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thuộc</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các</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thành</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phần</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kinh</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tế</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thành</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lập</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hoạt</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động</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theo</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Luật</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doanh</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nghiệp</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Luật</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đầu</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tư</a:t>
            </a:r>
            <a:r>
              <a:rPr lang="en-US" dirty="0" smtClean="0">
                <a:solidFill>
                  <a:srgbClr val="0000CC"/>
                </a:solidFill>
                <a:latin typeface="Times New Roman" pitchFamily="18" charset="0"/>
                <a:cs typeface="Times New Roman" pitchFamily="18" charset="0"/>
              </a:rPr>
              <a:t>.</a:t>
            </a:r>
          </a:p>
          <a:p>
            <a:pPr>
              <a:buNone/>
            </a:pPr>
            <a:r>
              <a:rPr lang="en-US" dirty="0" smtClean="0">
                <a:solidFill>
                  <a:srgbClr val="0000CC"/>
                </a:solidFill>
                <a:latin typeface="Times New Roman" pitchFamily="18" charset="0"/>
                <a:cs typeface="Times New Roman" pitchFamily="18" charset="0"/>
              </a:rPr>
              <a:t>5.</a:t>
            </a:r>
            <a:r>
              <a:rPr lang="vi-VN"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Hợp</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tác</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xã</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liên</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hiệp</a:t>
            </a:r>
            <a:r>
              <a:rPr lang="en-US" dirty="0" smtClean="0">
                <a:solidFill>
                  <a:srgbClr val="0000CC"/>
                </a:solidFill>
                <a:latin typeface="Times New Roman" pitchFamily="18" charset="0"/>
                <a:cs typeface="Times New Roman" pitchFamily="18" charset="0"/>
              </a:rPr>
              <a:t> HTX </a:t>
            </a:r>
            <a:r>
              <a:rPr lang="en-US" dirty="0" err="1" smtClean="0">
                <a:solidFill>
                  <a:srgbClr val="0000CC"/>
                </a:solidFill>
                <a:latin typeface="Times New Roman" pitchFamily="18" charset="0"/>
                <a:cs typeface="Times New Roman" pitchFamily="18" charset="0"/>
              </a:rPr>
              <a:t>thành</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lập</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hoạt</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động</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theo</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Luật</a:t>
            </a:r>
            <a:r>
              <a:rPr lang="en-US" dirty="0" smtClean="0">
                <a:solidFill>
                  <a:srgbClr val="0000CC"/>
                </a:solidFill>
                <a:latin typeface="Times New Roman" pitchFamily="18" charset="0"/>
                <a:cs typeface="Times New Roman" pitchFamily="18" charset="0"/>
              </a:rPr>
              <a:t> HTX.</a:t>
            </a:r>
          </a:p>
          <a:p>
            <a:pPr>
              <a:buNone/>
            </a:pPr>
            <a:r>
              <a:rPr lang="en-US" dirty="0" smtClean="0">
                <a:solidFill>
                  <a:srgbClr val="0000CC"/>
                </a:solidFill>
                <a:latin typeface="Times New Roman" pitchFamily="18" charset="0"/>
                <a:cs typeface="Times New Roman" pitchFamily="18" charset="0"/>
              </a:rPr>
              <a:t>6.</a:t>
            </a:r>
            <a:r>
              <a:rPr lang="vi-VN"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Cơ</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quan</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tổ</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chức</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nước</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ngoài</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có</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sử</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dụng</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lao</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động</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là</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người</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Việt</a:t>
            </a:r>
            <a:r>
              <a:rPr lang="en-US" dirty="0" smtClean="0">
                <a:solidFill>
                  <a:srgbClr val="0000CC"/>
                </a:solidFill>
                <a:latin typeface="Times New Roman" pitchFamily="18" charset="0"/>
                <a:cs typeface="Times New Roman" pitchFamily="18" charset="0"/>
              </a:rPr>
              <a:t> Nam.</a:t>
            </a:r>
          </a:p>
          <a:p>
            <a:pPr>
              <a:buNone/>
            </a:pPr>
            <a:r>
              <a:rPr lang="en-US" dirty="0" smtClean="0">
                <a:solidFill>
                  <a:srgbClr val="0000CC"/>
                </a:solidFill>
                <a:latin typeface="Times New Roman" pitchFamily="18" charset="0"/>
                <a:cs typeface="Times New Roman" pitchFamily="18" charset="0"/>
              </a:rPr>
              <a:t>7.</a:t>
            </a:r>
            <a:r>
              <a:rPr lang="vi-VN"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Tổ</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chức</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khác</a:t>
            </a:r>
            <a:r>
              <a:rPr lang="en-US" dirty="0" smtClean="0">
                <a:solidFill>
                  <a:srgbClr val="0000CC"/>
                </a:solidFill>
                <a:latin typeface="Times New Roman" pitchFamily="18" charset="0"/>
                <a:cs typeface="Times New Roman" pitchFamily="18" charset="0"/>
              </a:rPr>
              <a:t>. </a:t>
            </a:r>
          </a:p>
          <a:p>
            <a:pPr>
              <a:buNone/>
            </a:pPr>
            <a:r>
              <a:rPr lang="en-US" b="1" dirty="0" smtClean="0">
                <a:solidFill>
                  <a:srgbClr val="FF0000"/>
                </a:solidFill>
                <a:latin typeface="Times New Roman" pitchFamily="18" charset="0"/>
                <a:cs typeface="Times New Roman" pitchFamily="18" charset="0"/>
              </a:rPr>
              <a:t>* </a:t>
            </a:r>
            <a:r>
              <a:rPr lang="en-US" b="1" u="sng" dirty="0" err="1" smtClean="0">
                <a:solidFill>
                  <a:srgbClr val="FF0000"/>
                </a:solidFill>
                <a:latin typeface="Times New Roman" pitchFamily="18" charset="0"/>
                <a:cs typeface="Times New Roman" pitchFamily="18" charset="0"/>
              </a:rPr>
              <a:t>Mức</a:t>
            </a:r>
            <a:r>
              <a:rPr lang="en-US" b="1" u="sng" dirty="0" smtClean="0">
                <a:solidFill>
                  <a:srgbClr val="FF0000"/>
                </a:solidFill>
                <a:latin typeface="Times New Roman" pitchFamily="18" charset="0"/>
                <a:cs typeface="Times New Roman" pitchFamily="18" charset="0"/>
              </a:rPr>
              <a:t> </a:t>
            </a:r>
            <a:r>
              <a:rPr lang="en-US" b="1" u="sng" dirty="0" err="1" smtClean="0">
                <a:solidFill>
                  <a:srgbClr val="FF0000"/>
                </a:solidFill>
                <a:latin typeface="Times New Roman" pitchFamily="18" charset="0"/>
                <a:cs typeface="Times New Roman" pitchFamily="18" charset="0"/>
              </a:rPr>
              <a:t>đóng</a:t>
            </a:r>
            <a:r>
              <a:rPr lang="en-US" b="1" dirty="0" smtClean="0">
                <a:solidFill>
                  <a:srgbClr val="FF0000"/>
                </a:solidFill>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2% </a:t>
            </a:r>
            <a:r>
              <a:rPr lang="en-US" dirty="0" err="1" smtClean="0">
                <a:solidFill>
                  <a:srgbClr val="FF0000"/>
                </a:solidFill>
                <a:latin typeface="Times New Roman" pitchFamily="18" charset="0"/>
                <a:cs typeface="Times New Roman" pitchFamily="18" charset="0"/>
              </a:rPr>
              <a:t>quỹ</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tiền</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lương</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làm</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căn</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cứ</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đóng</a:t>
            </a:r>
            <a:r>
              <a:rPr lang="en-US" dirty="0" smtClean="0">
                <a:solidFill>
                  <a:srgbClr val="FF0000"/>
                </a:solidFill>
                <a:latin typeface="Times New Roman" pitchFamily="18" charset="0"/>
                <a:cs typeface="Times New Roman" pitchFamily="18" charset="0"/>
              </a:rPr>
              <a:t> BHXH </a:t>
            </a:r>
            <a:r>
              <a:rPr lang="en-US" dirty="0" err="1" smtClean="0">
                <a:solidFill>
                  <a:srgbClr val="FF0000"/>
                </a:solidFill>
                <a:latin typeface="Times New Roman" pitchFamily="18" charset="0"/>
                <a:cs typeface="Times New Roman" pitchFamily="18" charset="0"/>
              </a:rPr>
              <a:t>cho</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người</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lao</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động</a:t>
            </a:r>
            <a:endParaRPr lang="en-US" dirty="0" smtClean="0">
              <a:solidFill>
                <a:srgbClr val="FF0000"/>
              </a:solidFill>
              <a:latin typeface="Times New Roman" pitchFamily="18" charset="0"/>
              <a:cs typeface="Times New Roman" pitchFamily="18" charset="0"/>
            </a:endParaRPr>
          </a:p>
          <a:p>
            <a:pPr algn="just">
              <a:buNone/>
            </a:pP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Phương</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thức</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đóng</a:t>
            </a:r>
            <a:r>
              <a:rPr lang="en-US" b="1" dirty="0" smtClean="0">
                <a:solidFill>
                  <a:srgbClr val="0070C0"/>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mỗi</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tháng</a:t>
            </a:r>
            <a:r>
              <a:rPr lang="en-US" dirty="0" smtClean="0">
                <a:solidFill>
                  <a:srgbClr val="0000CC"/>
                </a:solidFill>
                <a:latin typeface="Times New Roman" pitchFamily="18" charset="0"/>
                <a:cs typeface="Times New Roman" pitchFamily="18" charset="0"/>
              </a:rPr>
              <a:t> 1 </a:t>
            </a:r>
            <a:r>
              <a:rPr lang="en-US" dirty="0" err="1" smtClean="0">
                <a:solidFill>
                  <a:srgbClr val="0000CC"/>
                </a:solidFill>
                <a:latin typeface="Times New Roman" pitchFamily="18" charset="0"/>
                <a:cs typeface="Times New Roman" pitchFamily="18" charset="0"/>
              </a:rPr>
              <a:t>lần</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cùng</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thời</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điểm</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đóng</a:t>
            </a:r>
            <a:r>
              <a:rPr lang="en-US" dirty="0" smtClean="0">
                <a:solidFill>
                  <a:srgbClr val="0000CC"/>
                </a:solidFill>
                <a:latin typeface="Times New Roman" pitchFamily="18" charset="0"/>
                <a:cs typeface="Times New Roman" pitchFamily="18" charset="0"/>
              </a:rPr>
              <a:t> BHXH </a:t>
            </a:r>
            <a:r>
              <a:rPr lang="en-US" dirty="0" err="1" smtClean="0">
                <a:solidFill>
                  <a:srgbClr val="0000CC"/>
                </a:solidFill>
                <a:latin typeface="Times New Roman" pitchFamily="18" charset="0"/>
                <a:cs typeface="Times New Roman" pitchFamily="18" charset="0"/>
              </a:rPr>
              <a:t>bắt</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buộc</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cho</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người</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lao</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động</a:t>
            </a:r>
            <a:r>
              <a:rPr lang="en-US" dirty="0" smtClean="0">
                <a:solidFill>
                  <a:srgbClr val="0000CC"/>
                </a:solidFill>
                <a:latin typeface="Times New Roman" pitchFamily="18" charset="0"/>
                <a:cs typeface="Times New Roman" pitchFamily="18" charset="0"/>
              </a:rPr>
              <a:t>.</a:t>
            </a:r>
          </a:p>
          <a:p>
            <a:pPr algn="just">
              <a:buNone/>
            </a:pP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Đối</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với</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các</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đơn</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vị</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trả</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lương</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theo</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chu</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kỳ</a:t>
            </a:r>
            <a:r>
              <a:rPr lang="en-US" dirty="0" smtClean="0">
                <a:solidFill>
                  <a:srgbClr val="0000CC"/>
                </a:solidFill>
                <a:latin typeface="Times New Roman" pitchFamily="18" charset="0"/>
                <a:cs typeface="Times New Roman" pitchFamily="18" charset="0"/>
              </a:rPr>
              <a:t> SX, KD </a:t>
            </a:r>
            <a:r>
              <a:rPr lang="en-US" dirty="0" err="1" smtClean="0">
                <a:solidFill>
                  <a:srgbClr val="0000CC"/>
                </a:solidFill>
                <a:latin typeface="Times New Roman" pitchFamily="18" charset="0"/>
                <a:cs typeface="Times New Roman" pitchFamily="18" charset="0"/>
              </a:rPr>
              <a:t>đóng</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theo</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tháng</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hoặc</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quý</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trên</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cơ</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sở</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đăng</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ký</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với</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tổ</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chức</a:t>
            </a:r>
            <a:r>
              <a:rPr lang="en-US" dirty="0" smtClean="0">
                <a:solidFill>
                  <a:srgbClr val="0000CC"/>
                </a:solidFill>
                <a:latin typeface="Times New Roman" pitchFamily="18" charset="0"/>
                <a:cs typeface="Times New Roman" pitchFamily="18" charset="0"/>
              </a:rPr>
              <a:t> </a:t>
            </a:r>
            <a:r>
              <a:rPr lang="en-US" dirty="0" err="1">
                <a:solidFill>
                  <a:srgbClr val="0000CC"/>
                </a:solidFill>
                <a:latin typeface="Times New Roman" pitchFamily="18" charset="0"/>
                <a:cs typeface="Times New Roman" pitchFamily="18" charset="0"/>
              </a:rPr>
              <a:t>C</a:t>
            </a:r>
            <a:r>
              <a:rPr lang="en-US" dirty="0" err="1" smtClean="0">
                <a:solidFill>
                  <a:srgbClr val="0000CC"/>
                </a:solidFill>
                <a:latin typeface="Times New Roman" pitchFamily="18" charset="0"/>
                <a:cs typeface="Times New Roman" pitchFamily="18" charset="0"/>
              </a:rPr>
              <a:t>ông</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đoàn</a:t>
            </a:r>
            <a:r>
              <a:rPr lang="en-US" dirty="0" smtClean="0">
                <a:solidFill>
                  <a:srgbClr val="0000CC"/>
                </a:solidFill>
                <a:latin typeface="Times New Roman" pitchFamily="18" charset="0"/>
                <a:cs typeface="Times New Roman" pitchFamily="18" charset="0"/>
              </a:rPr>
              <a:t>.</a:t>
            </a:r>
          </a:p>
          <a:p>
            <a:endParaRPr lang="en-US" dirty="0"/>
          </a:p>
        </p:txBody>
      </p:sp>
      <p:sp>
        <p:nvSpPr>
          <p:cNvPr id="5" name="Slide Number Placeholder 4"/>
          <p:cNvSpPr>
            <a:spLocks noGrp="1"/>
          </p:cNvSpPr>
          <p:nvPr>
            <p:ph type="sldNum" sz="quarter" idx="12"/>
          </p:nvPr>
        </p:nvSpPr>
        <p:spPr/>
        <p:txBody>
          <a:bodyPr/>
          <a:lstStyle/>
          <a:p>
            <a:fld id="{344D32EA-796A-49D7-B1E6-86E45869C5DC}" type="slidenum">
              <a:rPr lang="en-US" smtClean="0"/>
              <a:pPr/>
              <a:t>13</a:t>
            </a:fld>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100" y="0"/>
            <a:ext cx="1143000" cy="1143000"/>
          </a:xfrm>
          <a:prstGeom prst="rect">
            <a:avLst/>
          </a:prstGeom>
        </p:spPr>
      </p:pic>
    </p:spTree>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685800"/>
            <a:ext cx="7467600" cy="1447800"/>
          </a:xfrm>
        </p:spPr>
        <p:txBody>
          <a:bodyPr>
            <a:noAutofit/>
          </a:bodyPr>
          <a:lstStyle/>
          <a:p>
            <a:pPr algn="ctr"/>
            <a:r>
              <a:rPr lang="en-US" sz="3200" b="1" dirty="0" smtClean="0">
                <a:solidFill>
                  <a:srgbClr val="FF0000"/>
                </a:solidFill>
                <a:latin typeface="Times New Roman" pitchFamily="18" charset="0"/>
                <a:cs typeface="Times New Roman" pitchFamily="18" charset="0"/>
              </a:rPr>
              <a:t>c. </a:t>
            </a:r>
            <a:r>
              <a:rPr lang="en-US" sz="3200" b="1" dirty="0" err="1" smtClean="0">
                <a:solidFill>
                  <a:srgbClr val="FF0000"/>
                </a:solidFill>
                <a:latin typeface="Times New Roman" pitchFamily="18" charset="0"/>
                <a:cs typeface="Times New Roman" pitchFamily="18" charset="0"/>
              </a:rPr>
              <a:t>Kiểm</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tra</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đánh</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giá</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nguồn</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thu</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khác</a:t>
            </a:r>
            <a:r>
              <a:rPr lang="en-US" sz="3200" b="1" dirty="0" smtClean="0">
                <a:solidFill>
                  <a:srgbClr val="FF0000"/>
                </a:solidFill>
                <a:latin typeface="Times New Roman" pitchFamily="18" charset="0"/>
                <a:cs typeface="Times New Roman" pitchFamily="18" charset="0"/>
              </a:rPr>
              <a:t/>
            </a:r>
            <a:br>
              <a:rPr lang="en-US" sz="3200" b="1" dirty="0" smtClean="0">
                <a:solidFill>
                  <a:srgbClr val="FF0000"/>
                </a:solidFill>
                <a:latin typeface="Times New Roman" pitchFamily="18" charset="0"/>
                <a:cs typeface="Times New Roman" pitchFamily="18" charset="0"/>
              </a:rPr>
            </a:br>
            <a:r>
              <a:rPr lang="en-US" sz="3200" b="1" dirty="0" smtClean="0">
                <a:solidFill>
                  <a:srgbClr val="FF0000"/>
                </a:solidFill>
                <a:latin typeface="Times New Roman" pitchFamily="18" charset="0"/>
                <a:cs typeface="Times New Roman" pitchFamily="18" charset="0"/>
              </a:rPr>
              <a:t>(Theo </a:t>
            </a:r>
            <a:r>
              <a:rPr lang="en-US" sz="3200" b="1" dirty="0" err="1" smtClean="0">
                <a:solidFill>
                  <a:srgbClr val="FF0000"/>
                </a:solidFill>
                <a:latin typeface="Times New Roman" pitchFamily="18" charset="0"/>
                <a:cs typeface="Times New Roman" pitchFamily="18" charset="0"/>
              </a:rPr>
              <a:t>khoản</a:t>
            </a:r>
            <a:r>
              <a:rPr lang="en-US" sz="3200" b="1" dirty="0" smtClean="0">
                <a:solidFill>
                  <a:srgbClr val="FF0000"/>
                </a:solidFill>
                <a:latin typeface="Times New Roman" pitchFamily="18" charset="0"/>
                <a:cs typeface="Times New Roman" pitchFamily="18" charset="0"/>
              </a:rPr>
              <a:t> 4 </a:t>
            </a:r>
            <a:r>
              <a:rPr lang="en-US" sz="3200" b="1" dirty="0" err="1" smtClean="0">
                <a:solidFill>
                  <a:srgbClr val="FF0000"/>
                </a:solidFill>
                <a:latin typeface="Times New Roman" pitchFamily="18" charset="0"/>
                <a:cs typeface="Times New Roman" pitchFamily="18" charset="0"/>
              </a:rPr>
              <a:t>Điều</a:t>
            </a:r>
            <a:r>
              <a:rPr lang="en-US" sz="3200" b="1" dirty="0" smtClean="0">
                <a:solidFill>
                  <a:srgbClr val="FF0000"/>
                </a:solidFill>
                <a:latin typeface="Times New Roman" pitchFamily="18" charset="0"/>
                <a:cs typeface="Times New Roman" pitchFamily="18" charset="0"/>
              </a:rPr>
              <a:t> 26 </a:t>
            </a:r>
            <a:r>
              <a:rPr lang="en-US" sz="3200" b="1" dirty="0" err="1" smtClean="0">
                <a:solidFill>
                  <a:srgbClr val="FF0000"/>
                </a:solidFill>
                <a:latin typeface="Times New Roman" pitchFamily="18" charset="0"/>
                <a:cs typeface="Times New Roman" pitchFamily="18" charset="0"/>
              </a:rPr>
              <a:t>Luật</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Công</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đoàn</a:t>
            </a:r>
            <a:r>
              <a:rPr lang="en-US" sz="3200" b="1" dirty="0" smtClean="0">
                <a:solidFill>
                  <a:srgbClr val="FF0000"/>
                </a:solidFill>
                <a:latin typeface="Times New Roman" pitchFamily="18" charset="0"/>
                <a:cs typeface="Times New Roman" pitchFamily="18" charset="0"/>
              </a:rPr>
              <a:t>)</a:t>
            </a:r>
            <a:r>
              <a:rPr lang="en-US" sz="2800" b="1" dirty="0" smtClean="0">
                <a:solidFill>
                  <a:srgbClr val="FF0000"/>
                </a:solidFill>
                <a:latin typeface="Times New Roman" pitchFamily="18" charset="0"/>
                <a:cs typeface="Times New Roman" pitchFamily="18" charset="0"/>
              </a:rPr>
              <a:t/>
            </a:r>
            <a:br>
              <a:rPr lang="en-US" sz="2800" b="1" dirty="0" smtClean="0">
                <a:solidFill>
                  <a:srgbClr val="FF0000"/>
                </a:solidFill>
                <a:latin typeface="Times New Roman" pitchFamily="18" charset="0"/>
                <a:cs typeface="Times New Roman" pitchFamily="18" charset="0"/>
              </a:rPr>
            </a:br>
            <a:endParaRPr lang="en-US" sz="28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95300" y="1935480"/>
            <a:ext cx="8915400" cy="3169920"/>
          </a:xfrm>
        </p:spPr>
        <p:txBody>
          <a:bodyPr>
            <a:normAutofit/>
          </a:bodyPr>
          <a:lstStyle/>
          <a:p>
            <a:pPr algn="just">
              <a:buNone/>
            </a:pPr>
            <a:r>
              <a:rPr lang="en-US" sz="3200" dirty="0" smtClean="0">
                <a:solidFill>
                  <a:srgbClr val="0070C0"/>
                </a:solidFill>
                <a:latin typeface="Times New Roman" pitchFamily="18" charset="0"/>
                <a:cs typeface="Times New Roman" pitchFamily="18" charset="0"/>
              </a:rPr>
              <a:t/>
            </a:r>
            <a:br>
              <a:rPr lang="en-US" sz="3200" dirty="0" smtClean="0">
                <a:solidFill>
                  <a:srgbClr val="0070C0"/>
                </a:solidFill>
                <a:latin typeface="Times New Roman" pitchFamily="18" charset="0"/>
                <a:cs typeface="Times New Roman" pitchFamily="18" charset="0"/>
              </a:rPr>
            </a:br>
            <a:r>
              <a:rPr lang="en-US" sz="3200" dirty="0" smtClean="0">
                <a:solidFill>
                  <a:srgbClr val="0000CC"/>
                </a:solidFill>
                <a:latin typeface="Times New Roman" pitchFamily="18" charset="0"/>
                <a:cs typeface="Times New Roman" pitchFamily="18" charset="0"/>
              </a:rPr>
              <a:t>- Thu </a:t>
            </a:r>
            <a:r>
              <a:rPr lang="en-US" sz="3200" dirty="0" err="1" smtClean="0">
                <a:solidFill>
                  <a:srgbClr val="0000CC"/>
                </a:solidFill>
                <a:latin typeface="Times New Roman" pitchFamily="18" charset="0"/>
                <a:cs typeface="Times New Roman" pitchFamily="18" charset="0"/>
              </a:rPr>
              <a:t>từ</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hoạt</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động</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Văn</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hóa</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Thể</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thao</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hoạt</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động</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kinh</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tế</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của</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công</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đoàn</a:t>
            </a:r>
            <a:r>
              <a:rPr lang="en-US" sz="3200" dirty="0" smtClean="0">
                <a:solidFill>
                  <a:srgbClr val="0000CC"/>
                </a:solidFill>
                <a:latin typeface="Times New Roman" pitchFamily="18" charset="0"/>
                <a:cs typeface="Times New Roman" pitchFamily="18" charset="0"/>
              </a:rPr>
              <a:t>…</a:t>
            </a:r>
          </a:p>
          <a:p>
            <a:pPr algn="just">
              <a:buNone/>
            </a:pPr>
            <a:r>
              <a:rPr lang="en-US" sz="3200" dirty="0" smtClean="0">
                <a:solidFill>
                  <a:srgbClr val="0000CC"/>
                </a:solidFill>
                <a:latin typeface="Times New Roman" pitchFamily="18" charset="0"/>
                <a:cs typeface="Times New Roman" pitchFamily="18" charset="0"/>
              </a:rPr>
              <a:t>   - Thu </a:t>
            </a:r>
            <a:r>
              <a:rPr lang="en-US" sz="3200" dirty="0" err="1" smtClean="0">
                <a:solidFill>
                  <a:srgbClr val="0000CC"/>
                </a:solidFill>
                <a:latin typeface="Times New Roman" pitchFamily="18" charset="0"/>
                <a:cs typeface="Times New Roman" pitchFamily="18" charset="0"/>
              </a:rPr>
              <a:t>lãi</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tiền</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gửi</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ngân</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hàng</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kho</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bạc</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tiền</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thanh</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lý</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nhượng</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bán</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tài</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sản</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tiền</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thu</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hồi</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các</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khoản</a:t>
            </a:r>
            <a:r>
              <a:rPr lang="en-US" sz="3200" dirty="0" smtClean="0">
                <a:solidFill>
                  <a:srgbClr val="0000CC"/>
                </a:solidFill>
                <a:latin typeface="Times New Roman" pitchFamily="18" charset="0"/>
                <a:cs typeface="Times New Roman" pitchFamily="18" charset="0"/>
              </a:rPr>
              <a:t> chi </a:t>
            </a:r>
            <a:r>
              <a:rPr lang="en-US" sz="3200" dirty="0" err="1" smtClean="0">
                <a:solidFill>
                  <a:srgbClr val="0000CC"/>
                </a:solidFill>
                <a:latin typeface="Times New Roman" pitchFamily="18" charset="0"/>
                <a:cs typeface="Times New Roman" pitchFamily="18" charset="0"/>
              </a:rPr>
              <a:t>sai</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chế</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độ</a:t>
            </a:r>
            <a:r>
              <a:rPr lang="en-US" sz="3200" dirty="0" smtClean="0">
                <a:solidFill>
                  <a:srgbClr val="0000CC"/>
                </a:solidFill>
                <a:latin typeface="Times New Roman" pitchFamily="18" charset="0"/>
                <a:cs typeface="Times New Roman" pitchFamily="18" charset="0"/>
              </a:rPr>
              <a:t>…</a:t>
            </a:r>
            <a:endParaRPr lang="en-US" sz="3200" dirty="0">
              <a:solidFill>
                <a:srgbClr val="0000CC"/>
              </a:solidFill>
            </a:endParaRPr>
          </a:p>
        </p:txBody>
      </p:sp>
      <p:sp>
        <p:nvSpPr>
          <p:cNvPr id="5" name="Slide Number Placeholder 4"/>
          <p:cNvSpPr>
            <a:spLocks noGrp="1"/>
          </p:cNvSpPr>
          <p:nvPr>
            <p:ph type="sldNum" sz="quarter" idx="12"/>
          </p:nvPr>
        </p:nvSpPr>
        <p:spPr/>
        <p:txBody>
          <a:bodyPr/>
          <a:lstStyle/>
          <a:p>
            <a:fld id="{344D32EA-796A-49D7-B1E6-86E45869C5DC}" type="slidenum">
              <a:rPr lang="en-US" smtClean="0"/>
              <a:pPr/>
              <a:t>14</a:t>
            </a:fld>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14300"/>
            <a:ext cx="1143000" cy="1143000"/>
          </a:xfrm>
          <a:prstGeom prst="rect">
            <a:avLst/>
          </a:prstGeom>
        </p:spPr>
      </p:pic>
    </p:spTree>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762000"/>
            <a:ext cx="8458200" cy="1219200"/>
          </a:xfrm>
        </p:spPr>
        <p:txBody>
          <a:bodyPr>
            <a:noAutofit/>
          </a:bodyPr>
          <a:lstStyle/>
          <a:p>
            <a:r>
              <a:rPr lang="en-US" sz="3200" b="1" dirty="0" smtClean="0">
                <a:solidFill>
                  <a:srgbClr val="FF0000"/>
                </a:solidFill>
                <a:latin typeface="Times New Roman" pitchFamily="18" charset="0"/>
                <a:cs typeface="Times New Roman" pitchFamily="18" charset="0"/>
              </a:rPr>
              <a:t>3.2.Kiểm </a:t>
            </a:r>
            <a:r>
              <a:rPr lang="en-US" sz="3200" b="1" dirty="0" err="1" smtClean="0">
                <a:solidFill>
                  <a:srgbClr val="FF0000"/>
                </a:solidFill>
                <a:latin typeface="Times New Roman" pitchFamily="18" charset="0"/>
                <a:cs typeface="Times New Roman" pitchFamily="18" charset="0"/>
              </a:rPr>
              <a:t>tra</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đánh</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giá</a:t>
            </a:r>
            <a:r>
              <a:rPr lang="en-US" sz="3200" b="1" dirty="0" smtClean="0">
                <a:solidFill>
                  <a:srgbClr val="FF0000"/>
                </a:solidFill>
                <a:latin typeface="Times New Roman" pitchFamily="18" charset="0"/>
                <a:cs typeface="Times New Roman" pitchFamily="18" charset="0"/>
              </a:rPr>
              <a:t> chi </a:t>
            </a:r>
            <a:r>
              <a:rPr lang="en-US" sz="3200" b="1" dirty="0" err="1" smtClean="0">
                <a:solidFill>
                  <a:srgbClr val="FF0000"/>
                </a:solidFill>
                <a:latin typeface="Times New Roman" pitchFamily="18" charset="0"/>
                <a:cs typeface="Times New Roman" pitchFamily="18" charset="0"/>
              </a:rPr>
              <a:t>tài</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chính</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công</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đoàn</a:t>
            </a:r>
            <a:r>
              <a:rPr lang="en-US" sz="3200" b="1" dirty="0" smtClean="0">
                <a:solidFill>
                  <a:srgbClr val="FF0000"/>
                </a:solidFill>
                <a:latin typeface="Times New Roman" pitchFamily="18" charset="0"/>
                <a:cs typeface="Times New Roman" pitchFamily="18" charset="0"/>
              </a:rPr>
              <a:t>:</a:t>
            </a:r>
            <a:r>
              <a:rPr lang="en-US" sz="5400" b="1" dirty="0" smtClean="0">
                <a:solidFill>
                  <a:srgbClr val="FF0000"/>
                </a:solidFill>
                <a:latin typeface="Times New Roman" pitchFamily="18" charset="0"/>
                <a:cs typeface="Times New Roman" pitchFamily="18" charset="0"/>
              </a:rPr>
              <a:t/>
            </a:r>
            <a:br>
              <a:rPr lang="en-US" sz="5400" b="1" dirty="0" smtClean="0">
                <a:solidFill>
                  <a:srgbClr val="FF0000"/>
                </a:solidFill>
                <a:latin typeface="Times New Roman" pitchFamily="18" charset="0"/>
                <a:cs typeface="Times New Roman" pitchFamily="18" charset="0"/>
              </a:rPr>
            </a:br>
            <a:endParaRPr lang="en-US" sz="4800" b="1" dirty="0"/>
          </a:p>
        </p:txBody>
      </p:sp>
      <p:sp>
        <p:nvSpPr>
          <p:cNvPr id="3" name="Content Placeholder 2"/>
          <p:cNvSpPr>
            <a:spLocks noGrp="1"/>
          </p:cNvSpPr>
          <p:nvPr>
            <p:ph idx="1"/>
          </p:nvPr>
        </p:nvSpPr>
        <p:spPr>
          <a:xfrm>
            <a:off x="304800" y="505489"/>
            <a:ext cx="9372600" cy="6215987"/>
          </a:xfrm>
        </p:spPr>
        <p:txBody>
          <a:bodyPr>
            <a:noAutofit/>
          </a:bodyPr>
          <a:lstStyle/>
          <a:p>
            <a:pPr>
              <a:buNone/>
            </a:pPr>
            <a:endParaRPr lang="vi-VN" sz="2800" dirty="0">
              <a:solidFill>
                <a:srgbClr val="0070C0"/>
              </a:solidFill>
              <a:latin typeface="Times New Roman" pitchFamily="18" charset="0"/>
              <a:cs typeface="Times New Roman" pitchFamily="18" charset="0"/>
            </a:endParaRPr>
          </a:p>
          <a:p>
            <a:pPr marL="0" indent="0" algn="just">
              <a:buNone/>
            </a:pPr>
            <a:r>
              <a:rPr lang="en-US" sz="2800" dirty="0">
                <a:solidFill>
                  <a:srgbClr val="0070C0"/>
                </a:solidFill>
                <a:latin typeface="Times New Roman" pitchFamily="18" charset="0"/>
                <a:cs typeface="Times New Roman" pitchFamily="18" charset="0"/>
              </a:rPr>
              <a:t> </a:t>
            </a:r>
            <a:endParaRPr lang="en-US" sz="2800" dirty="0" smtClean="0">
              <a:solidFill>
                <a:srgbClr val="0070C0"/>
              </a:solidFill>
              <a:latin typeface="Times New Roman" pitchFamily="18" charset="0"/>
              <a:cs typeface="Times New Roman" pitchFamily="18" charset="0"/>
            </a:endParaRPr>
          </a:p>
          <a:p>
            <a:pPr marL="0" indent="0" algn="just">
              <a:buNone/>
            </a:pPr>
            <a:r>
              <a:rPr lang="en-US" sz="2400" b="1" dirty="0" smtClean="0">
                <a:solidFill>
                  <a:srgbClr val="FF0000"/>
                </a:solidFill>
                <a:latin typeface="Times New Roman" pitchFamily="18" charset="0"/>
                <a:cs typeface="Times New Roman" pitchFamily="18" charset="0"/>
              </a:rPr>
              <a:t>a. Đánh </a:t>
            </a:r>
            <a:r>
              <a:rPr lang="en-US" sz="2400" b="1" dirty="0" err="1" smtClean="0">
                <a:solidFill>
                  <a:srgbClr val="FF0000"/>
                </a:solidFill>
                <a:latin typeface="Times New Roman" pitchFamily="18" charset="0"/>
                <a:cs typeface="Times New Roman" pitchFamily="18" charset="0"/>
              </a:rPr>
              <a:t>giá</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tỷ</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trọng</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các</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mục</a:t>
            </a:r>
            <a:r>
              <a:rPr lang="en-US" sz="2400" b="1" dirty="0" smtClean="0">
                <a:solidFill>
                  <a:srgbClr val="FF0000"/>
                </a:solidFill>
                <a:latin typeface="Times New Roman" pitchFamily="18" charset="0"/>
                <a:cs typeface="Times New Roman" pitchFamily="18" charset="0"/>
              </a:rPr>
              <a:t> chi: </a:t>
            </a:r>
            <a:r>
              <a:rPr lang="vi-VN" sz="2000" dirty="0" smtClean="0">
                <a:solidFill>
                  <a:srgbClr val="0000CC"/>
                </a:solidFill>
                <a:latin typeface="Times New Roman" panose="02020603050405020304" pitchFamily="18" charset="0"/>
                <a:cs typeface="Times New Roman" panose="02020603050405020304" pitchFamily="18" charset="0"/>
              </a:rPr>
              <a:t>Nguồn </a:t>
            </a:r>
            <a:r>
              <a:rPr lang="vi-VN" sz="2000" dirty="0">
                <a:solidFill>
                  <a:srgbClr val="0000CC"/>
                </a:solidFill>
                <a:latin typeface="Times New Roman" panose="02020603050405020304" pitchFamily="18" charset="0"/>
                <a:cs typeface="Times New Roman" panose="02020603050405020304" pitchFamily="18" charset="0"/>
              </a:rPr>
              <a:t>tài chính công đoàn </a:t>
            </a:r>
            <a:r>
              <a:rPr lang="en-US" sz="2000" dirty="0" smtClean="0">
                <a:solidFill>
                  <a:srgbClr val="0000CC"/>
                </a:solidFill>
                <a:latin typeface="Times New Roman" panose="02020603050405020304" pitchFamily="18" charset="0"/>
                <a:cs typeface="Times New Roman" panose="02020603050405020304" pitchFamily="18" charset="0"/>
              </a:rPr>
              <a:t>CĐCS </a:t>
            </a:r>
            <a:r>
              <a:rPr lang="vi-VN" sz="2000" dirty="0" smtClean="0">
                <a:solidFill>
                  <a:srgbClr val="0000CC"/>
                </a:solidFill>
                <a:latin typeface="Times New Roman" panose="02020603050405020304" pitchFamily="18" charset="0"/>
                <a:cs typeface="Times New Roman" panose="02020603050405020304" pitchFamily="18" charset="0"/>
              </a:rPr>
              <a:t>được </a:t>
            </a:r>
            <a:r>
              <a:rPr lang="vi-VN" sz="2000" dirty="0">
                <a:solidFill>
                  <a:srgbClr val="0000CC"/>
                </a:solidFill>
                <a:latin typeface="Times New Roman" panose="02020603050405020304" pitchFamily="18" charset="0"/>
                <a:cs typeface="Times New Roman" panose="02020603050405020304" pitchFamily="18" charset="0"/>
              </a:rPr>
              <a:t>sử </a:t>
            </a:r>
            <a:r>
              <a:rPr lang="vi-VN" sz="2000" dirty="0" smtClean="0">
                <a:solidFill>
                  <a:srgbClr val="0000CC"/>
                </a:solidFill>
                <a:latin typeface="Times New Roman" panose="02020603050405020304" pitchFamily="18" charset="0"/>
                <a:cs typeface="Times New Roman" panose="02020603050405020304" pitchFamily="18" charset="0"/>
              </a:rPr>
              <a:t>dụng:</a:t>
            </a:r>
            <a:r>
              <a:rPr lang="en-US" sz="2000" dirty="0" smtClean="0">
                <a:solidFill>
                  <a:srgbClr val="0000CC"/>
                </a:solidFill>
                <a:latin typeface="Times New Roman" panose="02020603050405020304" pitchFamily="18" charset="0"/>
                <a:cs typeface="Times New Roman" panose="02020603050405020304" pitchFamily="18" charset="0"/>
              </a:rPr>
              <a:t> CĐCS </a:t>
            </a:r>
            <a:r>
              <a:rPr lang="vi-VN" sz="2000" dirty="0" smtClean="0">
                <a:solidFill>
                  <a:srgbClr val="0000CC"/>
                </a:solidFill>
                <a:latin typeface="Times New Roman" panose="02020603050405020304" pitchFamily="18" charset="0"/>
                <a:cs typeface="Times New Roman" panose="02020603050405020304" pitchFamily="18" charset="0"/>
              </a:rPr>
              <a:t>được </a:t>
            </a:r>
            <a:r>
              <a:rPr lang="vi-VN" sz="2000" dirty="0">
                <a:solidFill>
                  <a:srgbClr val="0000CC"/>
                </a:solidFill>
                <a:latin typeface="Times New Roman" panose="02020603050405020304" pitchFamily="18" charset="0"/>
                <a:cs typeface="Times New Roman" panose="02020603050405020304" pitchFamily="18" charset="0"/>
              </a:rPr>
              <a:t>sử dụng 75% tổng số kinh phí </a:t>
            </a:r>
            <a:r>
              <a:rPr lang="en-US" sz="2000" dirty="0" smtClean="0">
                <a:solidFill>
                  <a:srgbClr val="0000CC"/>
                </a:solidFill>
                <a:latin typeface="Times New Roman" panose="02020603050405020304" pitchFamily="18" charset="0"/>
                <a:cs typeface="Times New Roman" panose="02020603050405020304" pitchFamily="18" charset="0"/>
              </a:rPr>
              <a:t>C</a:t>
            </a:r>
            <a:r>
              <a:rPr lang="vi-VN" sz="2000" dirty="0" smtClean="0">
                <a:solidFill>
                  <a:srgbClr val="0000CC"/>
                </a:solidFill>
                <a:latin typeface="Times New Roman" panose="02020603050405020304" pitchFamily="18" charset="0"/>
                <a:cs typeface="Times New Roman" panose="02020603050405020304" pitchFamily="18" charset="0"/>
              </a:rPr>
              <a:t>ông </a:t>
            </a:r>
            <a:r>
              <a:rPr lang="vi-VN" sz="2000" dirty="0">
                <a:solidFill>
                  <a:srgbClr val="0000CC"/>
                </a:solidFill>
                <a:latin typeface="Times New Roman" panose="02020603050405020304" pitchFamily="18" charset="0"/>
                <a:cs typeface="Times New Roman" panose="02020603050405020304" pitchFamily="18" charset="0"/>
              </a:rPr>
              <a:t>đoàn cấp trên cấp, 70% tổng số thu đoàn phí công đoàn và 100% số thu khác (nguồn thu khác do </a:t>
            </a:r>
            <a:r>
              <a:rPr lang="en-US" sz="2000" dirty="0" smtClean="0">
                <a:solidFill>
                  <a:srgbClr val="0000CC"/>
                </a:solidFill>
                <a:latin typeface="Times New Roman" panose="02020603050405020304" pitchFamily="18" charset="0"/>
                <a:cs typeface="Times New Roman" panose="02020603050405020304" pitchFamily="18" charset="0"/>
              </a:rPr>
              <a:t>CĐCS </a:t>
            </a:r>
            <a:r>
              <a:rPr lang="vi-VN" sz="2000" dirty="0" smtClean="0">
                <a:solidFill>
                  <a:srgbClr val="0000CC"/>
                </a:solidFill>
                <a:latin typeface="Times New Roman" panose="02020603050405020304" pitchFamily="18" charset="0"/>
                <a:cs typeface="Times New Roman" panose="02020603050405020304" pitchFamily="18" charset="0"/>
              </a:rPr>
              <a:t>quyết </a:t>
            </a:r>
            <a:r>
              <a:rPr lang="vi-VN" sz="2000" dirty="0">
                <a:solidFill>
                  <a:srgbClr val="0000CC"/>
                </a:solidFill>
                <a:latin typeface="Times New Roman" panose="02020603050405020304" pitchFamily="18" charset="0"/>
                <a:cs typeface="Times New Roman" panose="02020603050405020304" pitchFamily="18" charset="0"/>
              </a:rPr>
              <a:t>định việc phân bổ các khoản mục chi hoạt động công đoàn cho phù hợp và đúng quy định), tỷ lệ phân bổ như sau</a:t>
            </a:r>
            <a:r>
              <a:rPr lang="vi-VN" sz="2000" dirty="0" smtClean="0">
                <a:solidFill>
                  <a:srgbClr val="0000CC"/>
                </a:solidFill>
                <a:latin typeface="Times New Roman" panose="02020603050405020304" pitchFamily="18" charset="0"/>
                <a:cs typeface="Times New Roman" panose="02020603050405020304" pitchFamily="18" charset="0"/>
              </a:rPr>
              <a:t>:</a:t>
            </a:r>
            <a:endParaRPr lang="en-US" sz="2000" dirty="0" smtClean="0">
              <a:solidFill>
                <a:srgbClr val="0000CC"/>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344D32EA-796A-49D7-B1E6-86E45869C5DC}" type="slidenum">
              <a:rPr lang="en-US" smtClean="0"/>
              <a:pPr/>
              <a:t>15</a:t>
            </a:fld>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22860"/>
            <a:ext cx="1143000" cy="1143000"/>
          </a:xfrm>
          <a:prstGeom prst="rect">
            <a:avLst/>
          </a:prstGeom>
        </p:spPr>
      </p:pic>
      <p:graphicFrame>
        <p:nvGraphicFramePr>
          <p:cNvPr id="7" name="Table 6"/>
          <p:cNvGraphicFramePr>
            <a:graphicFrameLocks noGrp="1"/>
          </p:cNvGraphicFramePr>
          <p:nvPr>
            <p:extLst>
              <p:ext uri="{D42A27DB-BD31-4B8C-83A1-F6EECF244321}">
                <p14:modId xmlns:p14="http://schemas.microsoft.com/office/powerpoint/2010/main" val="3332132067"/>
              </p:ext>
            </p:extLst>
          </p:nvPr>
        </p:nvGraphicFramePr>
        <p:xfrm>
          <a:off x="457200" y="3147536"/>
          <a:ext cx="9067799" cy="3226958"/>
        </p:xfrm>
        <a:graphic>
          <a:graphicData uri="http://schemas.openxmlformats.org/drawingml/2006/table">
            <a:tbl>
              <a:tblPr firstRow="1" firstCol="1" bandRow="1"/>
              <a:tblGrid>
                <a:gridCol w="633487">
                  <a:extLst>
                    <a:ext uri="{9D8B030D-6E8A-4147-A177-3AD203B41FA5}">
                      <a16:colId xmlns:a16="http://schemas.microsoft.com/office/drawing/2014/main" val="621369921"/>
                    </a:ext>
                  </a:extLst>
                </a:gridCol>
                <a:gridCol w="4729148">
                  <a:extLst>
                    <a:ext uri="{9D8B030D-6E8A-4147-A177-3AD203B41FA5}">
                      <a16:colId xmlns:a16="http://schemas.microsoft.com/office/drawing/2014/main" val="1545653182"/>
                    </a:ext>
                  </a:extLst>
                </a:gridCol>
                <a:gridCol w="1989635">
                  <a:extLst>
                    <a:ext uri="{9D8B030D-6E8A-4147-A177-3AD203B41FA5}">
                      <a16:colId xmlns:a16="http://schemas.microsoft.com/office/drawing/2014/main" val="2497216715"/>
                    </a:ext>
                  </a:extLst>
                </a:gridCol>
                <a:gridCol w="1715529">
                  <a:extLst>
                    <a:ext uri="{9D8B030D-6E8A-4147-A177-3AD203B41FA5}">
                      <a16:colId xmlns:a16="http://schemas.microsoft.com/office/drawing/2014/main" val="1766970370"/>
                    </a:ext>
                  </a:extLst>
                </a:gridCol>
              </a:tblGrid>
              <a:tr h="990600">
                <a:tc>
                  <a:txBody>
                    <a:bodyPr/>
                    <a:lstStyle/>
                    <a:p>
                      <a:pPr marL="0" marR="0" algn="ctr">
                        <a:spcBef>
                          <a:spcPts val="0"/>
                        </a:spcBef>
                        <a:spcAft>
                          <a:spcPts val="0"/>
                        </a:spcAft>
                      </a:pPr>
                      <a:r>
                        <a:rPr lang="en-US"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STT</a:t>
                      </a:r>
                      <a:endParaRPr lang="en-US" sz="1600" b="1" dirty="0">
                        <a:solidFill>
                          <a:srgbClr val="0000CC"/>
                        </a:solidFill>
                        <a:effectLst/>
                        <a:latin typeface="VNI-Times" pitchFamily="2"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dung chi </a:t>
                      </a:r>
                      <a:endParaRPr lang="en-US" sz="1600" b="1" dirty="0">
                        <a:solidFill>
                          <a:srgbClr val="0000CC"/>
                        </a:solidFill>
                        <a:effectLst/>
                        <a:latin typeface="VNI-Times" pitchFamily="2"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thu</a:t>
                      </a:r>
                      <a:r>
                        <a:rPr lang="en-US"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ĐPCĐ </a:t>
                      </a:r>
                      <a:r>
                        <a:rPr lang="en-US" sz="16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CĐCS </a:t>
                      </a:r>
                      <a:r>
                        <a:rPr lang="en-US" sz="16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(70% </a:t>
                      </a:r>
                      <a:r>
                        <a:rPr lang="en-US" sz="16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đoàn</a:t>
                      </a:r>
                      <a:r>
                        <a:rPr lang="en-US"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phí</a:t>
                      </a:r>
                      <a:r>
                        <a:rPr lang="en-US"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b="1" dirty="0">
                        <a:solidFill>
                          <a:srgbClr val="0000CC"/>
                        </a:solidFill>
                        <a:effectLst/>
                        <a:latin typeface="VNI-Times" pitchFamily="2"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thu</a:t>
                      </a:r>
                      <a:r>
                        <a:rPr lang="en-US"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KPCĐ </a:t>
                      </a:r>
                      <a:r>
                        <a:rPr lang="en-US" sz="16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CĐCS </a:t>
                      </a:r>
                      <a:r>
                        <a:rPr lang="en-US" sz="16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(75% </a:t>
                      </a:r>
                      <a:r>
                        <a:rPr lang="en-US" sz="16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kinh</a:t>
                      </a:r>
                      <a:r>
                        <a:rPr lang="en-US"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phí</a:t>
                      </a:r>
                      <a:r>
                        <a:rPr lang="en-US"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b="1" dirty="0">
                        <a:solidFill>
                          <a:srgbClr val="0000CC"/>
                        </a:solidFill>
                        <a:effectLst/>
                        <a:latin typeface="VNI-Times" pitchFamily="2"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56641314"/>
                  </a:ext>
                </a:extLst>
              </a:tr>
              <a:tr h="537802">
                <a:tc>
                  <a:txBody>
                    <a:bodyPr/>
                    <a:lstStyle/>
                    <a:p>
                      <a:pPr marL="0" marR="0" algn="ctr">
                        <a:spcBef>
                          <a:spcPts val="0"/>
                        </a:spcBef>
                        <a:spcAft>
                          <a:spcPts val="0"/>
                        </a:spcAft>
                      </a:pPr>
                      <a:r>
                        <a:rPr lang="en-US" sz="160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600">
                        <a:solidFill>
                          <a:srgbClr val="0000CC"/>
                        </a:solidFill>
                        <a:effectLst/>
                        <a:latin typeface="VNI-Times" pitchFamily="2"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vi-VN" sz="180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Chi trực tiếp chăm lo, bảo vệ, đào tạo, bồi dưỡng, tập huấn đoàn viên và người lao động</a:t>
                      </a:r>
                      <a:endParaRPr lang="en-US" sz="1800" dirty="0">
                        <a:solidFill>
                          <a:srgbClr val="0000CC"/>
                        </a:solidFill>
                        <a:effectLst/>
                        <a:latin typeface="VNI-Times" pitchFamily="2"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Tối tiểu 40%</a:t>
                      </a:r>
                      <a:endParaRPr lang="en-US" sz="1800">
                        <a:solidFill>
                          <a:srgbClr val="0000CC"/>
                        </a:solidFill>
                        <a:effectLst/>
                        <a:latin typeface="VNI-Times" pitchFamily="2"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Tối thiểu 60%</a:t>
                      </a:r>
                      <a:endParaRPr lang="en-US" sz="1800">
                        <a:solidFill>
                          <a:srgbClr val="0000CC"/>
                        </a:solidFill>
                        <a:effectLst/>
                        <a:latin typeface="VNI-Times" pitchFamily="2"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3009605"/>
                  </a:ext>
                </a:extLst>
              </a:tr>
              <a:tr h="423885">
                <a:tc>
                  <a:txBody>
                    <a:bodyPr/>
                    <a:lstStyle/>
                    <a:p>
                      <a:pPr marL="0" marR="0" algn="ctr">
                        <a:spcBef>
                          <a:spcPts val="0"/>
                        </a:spcBef>
                        <a:spcAft>
                          <a:spcPts val="0"/>
                        </a:spcAft>
                      </a:pPr>
                      <a:r>
                        <a:rPr lang="en-US" sz="160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1600">
                        <a:solidFill>
                          <a:srgbClr val="0000CC"/>
                        </a:solidFill>
                        <a:effectLst/>
                        <a:latin typeface="VNI-Times" pitchFamily="2"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vi-VN" sz="180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Tuyên truyền, vận động đoàn viên và người lao động</a:t>
                      </a:r>
                      <a:endParaRPr lang="en-US" sz="1800" dirty="0">
                        <a:solidFill>
                          <a:srgbClr val="0000CC"/>
                        </a:solidFill>
                        <a:effectLst/>
                        <a:latin typeface="VNI-Times" pitchFamily="2"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dirty="0">
                        <a:solidFill>
                          <a:srgbClr val="0000CC"/>
                        </a:solidFill>
                        <a:effectLst/>
                        <a:latin typeface="VNI-Times" pitchFamily="2"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Tối đa 25%</a:t>
                      </a:r>
                      <a:endParaRPr lang="en-US" sz="1800">
                        <a:solidFill>
                          <a:srgbClr val="0000CC"/>
                        </a:solidFill>
                        <a:effectLst/>
                        <a:latin typeface="VNI-Times" pitchFamily="2"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21049276"/>
                  </a:ext>
                </a:extLst>
              </a:tr>
              <a:tr h="335094">
                <a:tc>
                  <a:txBody>
                    <a:bodyPr/>
                    <a:lstStyle/>
                    <a:p>
                      <a:pPr marL="0" marR="0" algn="ctr">
                        <a:spcBef>
                          <a:spcPts val="0"/>
                        </a:spcBef>
                        <a:spcAft>
                          <a:spcPts val="0"/>
                        </a:spcAft>
                      </a:pPr>
                      <a:r>
                        <a:rPr lang="en-US" sz="160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1600">
                        <a:solidFill>
                          <a:srgbClr val="0000CC"/>
                        </a:solidFill>
                        <a:effectLst/>
                        <a:latin typeface="VNI-Times" pitchFamily="2"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Quản</a:t>
                      </a:r>
                      <a:r>
                        <a:rPr lang="en-US" sz="180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lý</a:t>
                      </a:r>
                      <a:r>
                        <a:rPr lang="en-US" sz="180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180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endParaRPr lang="en-US" sz="1800" dirty="0">
                        <a:solidFill>
                          <a:srgbClr val="0000CC"/>
                        </a:solidFill>
                        <a:effectLst/>
                        <a:latin typeface="VNI-Times" pitchFamily="2"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solidFill>
                          <a:srgbClr val="0000CC"/>
                        </a:solidFill>
                        <a:effectLst/>
                        <a:latin typeface="VNI-Times" pitchFamily="2"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Tối đa 15%</a:t>
                      </a:r>
                      <a:endParaRPr lang="en-US" sz="1800">
                        <a:solidFill>
                          <a:srgbClr val="0000CC"/>
                        </a:solidFill>
                        <a:effectLst/>
                        <a:latin typeface="VNI-Times" pitchFamily="2"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19037037"/>
                  </a:ext>
                </a:extLst>
              </a:tr>
              <a:tr h="434833">
                <a:tc>
                  <a:txBody>
                    <a:bodyPr/>
                    <a:lstStyle/>
                    <a:p>
                      <a:pPr marL="0" marR="0" algn="ctr">
                        <a:spcBef>
                          <a:spcPts val="0"/>
                        </a:spcBef>
                        <a:spcAft>
                          <a:spcPts val="0"/>
                        </a:spcAft>
                      </a:pPr>
                      <a:r>
                        <a:rPr lang="en-US" sz="160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1600">
                        <a:solidFill>
                          <a:srgbClr val="0000CC"/>
                        </a:solidFill>
                        <a:effectLst/>
                        <a:latin typeface="VNI-Times" pitchFamily="2"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Lương</a:t>
                      </a:r>
                      <a:r>
                        <a:rPr lang="en-US" sz="180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phụ</a:t>
                      </a:r>
                      <a:r>
                        <a:rPr lang="en-US" sz="180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cấp</a:t>
                      </a:r>
                      <a:r>
                        <a:rPr lang="en-US" sz="180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180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180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khoản</a:t>
                      </a:r>
                      <a:r>
                        <a:rPr lang="en-US" sz="180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180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nộp</a:t>
                      </a:r>
                      <a:r>
                        <a:rPr lang="en-US" sz="180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180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lương</a:t>
                      </a:r>
                      <a:endParaRPr lang="en-US" sz="1800" dirty="0">
                        <a:solidFill>
                          <a:srgbClr val="0000CC"/>
                        </a:solidFill>
                        <a:effectLst/>
                        <a:latin typeface="VNI-Times" pitchFamily="2"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Tối đa 45% </a:t>
                      </a:r>
                      <a:endParaRPr lang="en-US" sz="1800">
                        <a:solidFill>
                          <a:srgbClr val="0000CC"/>
                        </a:solidFill>
                        <a:effectLst/>
                        <a:latin typeface="VNI-Times" pitchFamily="2"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solidFill>
                          <a:srgbClr val="0000CC"/>
                        </a:solidFill>
                        <a:effectLst/>
                        <a:latin typeface="VNI-Times" pitchFamily="2"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9576843"/>
                  </a:ext>
                </a:extLst>
              </a:tr>
              <a:tr h="369151">
                <a:tc>
                  <a:txBody>
                    <a:bodyPr/>
                    <a:lstStyle/>
                    <a:p>
                      <a:pPr marL="0" marR="0" algn="ctr">
                        <a:spcBef>
                          <a:spcPts val="0"/>
                        </a:spcBef>
                        <a:spcAft>
                          <a:spcPts val="0"/>
                        </a:spcAft>
                      </a:pPr>
                      <a:r>
                        <a:rPr lang="en-US" sz="160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US" sz="1600">
                        <a:solidFill>
                          <a:srgbClr val="0000CC"/>
                        </a:solidFill>
                        <a:effectLst/>
                        <a:latin typeface="VNI-Times" pitchFamily="2"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Chi </a:t>
                      </a:r>
                      <a:r>
                        <a:rPr lang="en-US" sz="1800"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khác</a:t>
                      </a:r>
                      <a:endParaRPr lang="en-US" sz="1800" dirty="0">
                        <a:solidFill>
                          <a:srgbClr val="0000CC"/>
                        </a:solidFill>
                        <a:effectLst/>
                        <a:latin typeface="VNI-Times" pitchFamily="2"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Tối</a:t>
                      </a:r>
                      <a:r>
                        <a:rPr lang="en-US" sz="180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đa</a:t>
                      </a:r>
                      <a:r>
                        <a:rPr lang="en-US" sz="180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15%</a:t>
                      </a:r>
                      <a:endParaRPr lang="en-US" sz="1800" dirty="0">
                        <a:solidFill>
                          <a:srgbClr val="0000CC"/>
                        </a:solidFill>
                        <a:effectLst/>
                        <a:latin typeface="VNI-Times" pitchFamily="2"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dirty="0">
                        <a:solidFill>
                          <a:srgbClr val="0000CC"/>
                        </a:solidFill>
                        <a:effectLst/>
                        <a:latin typeface="VNI-Times" pitchFamily="2"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6731758"/>
                  </a:ext>
                </a:extLst>
              </a:tr>
            </a:tbl>
          </a:graphicData>
        </a:graphic>
      </p:graphicFrame>
    </p:spTree>
  </p:cSld>
  <p:clrMapOvr>
    <a:masterClrMapping/>
  </p:clrMapOvr>
  <p:transition spd="slow">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1176352" y="695202"/>
            <a:ext cx="8424848" cy="588282"/>
          </a:xfrm>
        </p:spPr>
        <p:txBody>
          <a:bodyPr>
            <a:noAutofit/>
          </a:bodyPr>
          <a:lstStyle/>
          <a:p>
            <a:r>
              <a:rPr lang="en-US" sz="3200" b="1" dirty="0" smtClean="0">
                <a:solidFill>
                  <a:srgbClr val="FF0000"/>
                </a:solidFill>
                <a:latin typeface="Times New Roman" pitchFamily="18" charset="0"/>
                <a:cs typeface="Times New Roman" pitchFamily="18" charset="0"/>
              </a:rPr>
              <a:t>3.2. </a:t>
            </a:r>
            <a:r>
              <a:rPr lang="en-US" sz="3200" b="1" dirty="0" err="1" smtClean="0">
                <a:solidFill>
                  <a:srgbClr val="FF0000"/>
                </a:solidFill>
                <a:latin typeface="Times New Roman" pitchFamily="18" charset="0"/>
                <a:cs typeface="Times New Roman" pitchFamily="18" charset="0"/>
              </a:rPr>
              <a:t>Kiểm</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tra</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đánh</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giá</a:t>
            </a:r>
            <a:r>
              <a:rPr lang="en-US" sz="3200" b="1" dirty="0" smtClean="0">
                <a:solidFill>
                  <a:srgbClr val="FF0000"/>
                </a:solidFill>
                <a:latin typeface="Times New Roman" pitchFamily="18" charset="0"/>
                <a:cs typeface="Times New Roman" pitchFamily="18" charset="0"/>
              </a:rPr>
              <a:t> chi </a:t>
            </a:r>
            <a:r>
              <a:rPr lang="en-US" sz="3200" b="1" dirty="0" err="1" smtClean="0">
                <a:solidFill>
                  <a:srgbClr val="FF0000"/>
                </a:solidFill>
                <a:latin typeface="Times New Roman" pitchFamily="18" charset="0"/>
                <a:cs typeface="Times New Roman" pitchFamily="18" charset="0"/>
              </a:rPr>
              <a:t>tài</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chính</a:t>
            </a:r>
            <a:r>
              <a:rPr lang="en-US" sz="3200" b="1" dirty="0" smtClean="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C</a:t>
            </a:r>
            <a:r>
              <a:rPr lang="en-US" sz="3200" b="1" dirty="0" err="1" smtClean="0">
                <a:solidFill>
                  <a:srgbClr val="FF0000"/>
                </a:solidFill>
                <a:latin typeface="Times New Roman" pitchFamily="18" charset="0"/>
                <a:cs typeface="Times New Roman" pitchFamily="18" charset="0"/>
              </a:rPr>
              <a:t>ông</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đoàn</a:t>
            </a:r>
            <a:r>
              <a:rPr lang="en-US" sz="3200" b="1" dirty="0" smtClean="0">
                <a:solidFill>
                  <a:srgbClr val="FF0000"/>
                </a:solidFill>
                <a:latin typeface="Times New Roman" pitchFamily="18" charset="0"/>
                <a:cs typeface="Times New Roman" pitchFamily="18" charset="0"/>
              </a:rPr>
              <a:t>:</a:t>
            </a:r>
            <a:endParaRPr lang="en-US" sz="3200" b="1" dirty="0"/>
          </a:p>
        </p:txBody>
      </p:sp>
      <p:sp>
        <p:nvSpPr>
          <p:cNvPr id="3" name="Content Placeholder 2"/>
          <p:cNvSpPr>
            <a:spLocks noGrp="1"/>
          </p:cNvSpPr>
          <p:nvPr>
            <p:ph idx="1"/>
          </p:nvPr>
        </p:nvSpPr>
        <p:spPr>
          <a:xfrm>
            <a:off x="304800" y="1655082"/>
            <a:ext cx="9410700" cy="4589896"/>
          </a:xfrm>
        </p:spPr>
        <p:txBody>
          <a:bodyPr>
            <a:noAutofit/>
          </a:bodyPr>
          <a:lstStyle/>
          <a:p>
            <a:pPr algn="just">
              <a:buNone/>
            </a:pPr>
            <a:r>
              <a:rPr lang="en-US" sz="3000" b="1" dirty="0">
                <a:solidFill>
                  <a:srgbClr val="FF0000"/>
                </a:solidFill>
                <a:latin typeface="Times New Roman" pitchFamily="18" charset="0"/>
                <a:cs typeface="Times New Roman" pitchFamily="18" charset="0"/>
              </a:rPr>
              <a:t>b.</a:t>
            </a:r>
            <a:r>
              <a:rPr lang="vi-VN"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Kiểm</a:t>
            </a:r>
            <a:r>
              <a:rPr lang="en-US"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tra</a:t>
            </a:r>
            <a:r>
              <a:rPr lang="en-US"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đánh</a:t>
            </a:r>
            <a:r>
              <a:rPr lang="en-US"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giá</a:t>
            </a:r>
            <a:r>
              <a:rPr lang="en-US"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việc</a:t>
            </a:r>
            <a:r>
              <a:rPr lang="en-US"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chấp</a:t>
            </a:r>
            <a:r>
              <a:rPr lang="en-US"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hành</a:t>
            </a:r>
            <a:r>
              <a:rPr lang="en-US"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tiêu</a:t>
            </a:r>
            <a:r>
              <a:rPr lang="en-US"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chuẩn</a:t>
            </a:r>
            <a:r>
              <a:rPr lang="en-US"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định</a:t>
            </a:r>
            <a:r>
              <a:rPr lang="en-US"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mức</a:t>
            </a:r>
            <a:r>
              <a:rPr lang="en-US" sz="3000" b="1" dirty="0">
                <a:solidFill>
                  <a:srgbClr val="FF0000"/>
                </a:solidFill>
                <a:latin typeface="Times New Roman" pitchFamily="18" charset="0"/>
                <a:cs typeface="Times New Roman" pitchFamily="18" charset="0"/>
              </a:rPr>
              <a:t> chi </a:t>
            </a:r>
            <a:r>
              <a:rPr lang="en-US" sz="3000" b="1" dirty="0" err="1">
                <a:solidFill>
                  <a:srgbClr val="FF0000"/>
                </a:solidFill>
                <a:latin typeface="Times New Roman" pitchFamily="18" charset="0"/>
                <a:cs typeface="Times New Roman" pitchFamily="18" charset="0"/>
              </a:rPr>
              <a:t>tiêu</a:t>
            </a:r>
            <a:r>
              <a:rPr lang="en-US"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theo</a:t>
            </a:r>
            <a:r>
              <a:rPr lang="en-US"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quy</a:t>
            </a:r>
            <a:r>
              <a:rPr lang="en-US" sz="3000" b="1" dirty="0">
                <a:solidFill>
                  <a:srgbClr val="FF0000"/>
                </a:solidFill>
                <a:latin typeface="Times New Roman" pitchFamily="18" charset="0"/>
                <a:cs typeface="Times New Roman" pitchFamily="18" charset="0"/>
              </a:rPr>
              <a:t> </a:t>
            </a:r>
            <a:r>
              <a:rPr lang="en-US" sz="3000" b="1" dirty="0" err="1" smtClean="0">
                <a:solidFill>
                  <a:srgbClr val="FF0000"/>
                </a:solidFill>
                <a:latin typeface="Times New Roman" pitchFamily="18" charset="0"/>
                <a:cs typeface="Times New Roman" pitchFamily="18" charset="0"/>
              </a:rPr>
              <a:t>định</a:t>
            </a:r>
            <a:endParaRPr lang="vi-VN" sz="3000" b="1" dirty="0" smtClean="0">
              <a:solidFill>
                <a:srgbClr val="FF0000"/>
              </a:solidFill>
              <a:latin typeface="Times New Roman" pitchFamily="18" charset="0"/>
              <a:cs typeface="Times New Roman" pitchFamily="18" charset="0"/>
            </a:endParaRPr>
          </a:p>
          <a:p>
            <a:pPr algn="just">
              <a:buFontTx/>
              <a:buChar char="-"/>
            </a:pPr>
            <a:r>
              <a:rPr lang="vi-VN" sz="3000" dirty="0" smtClean="0">
                <a:solidFill>
                  <a:srgbClr val="0000CC"/>
                </a:solidFill>
                <a:latin typeface="Times New Roman" pitchFamily="18" charset="0"/>
                <a:cs typeface="Times New Roman" pitchFamily="18" charset="0"/>
              </a:rPr>
              <a:t>Kiểm tra các nội dung chi có thực hiện đúng quy chế chi tiêu nội bội của CĐCS không?</a:t>
            </a:r>
            <a:endParaRPr lang="en-US" sz="3000" dirty="0" smtClean="0">
              <a:solidFill>
                <a:srgbClr val="0000CC"/>
              </a:solidFill>
              <a:latin typeface="Times New Roman" pitchFamily="18" charset="0"/>
              <a:cs typeface="Times New Roman" pitchFamily="18" charset="0"/>
            </a:endParaRPr>
          </a:p>
          <a:p>
            <a:pPr algn="just">
              <a:buFontTx/>
              <a:buChar char="-"/>
            </a:pPr>
            <a:r>
              <a:rPr lang="en-US" sz="3000" dirty="0" err="1" smtClean="0">
                <a:solidFill>
                  <a:srgbClr val="0000CC"/>
                </a:solidFill>
                <a:latin typeface="Times New Roman" pitchFamily="18" charset="0"/>
                <a:cs typeface="Times New Roman" pitchFamily="18" charset="0"/>
              </a:rPr>
              <a:t>Các</a:t>
            </a:r>
            <a:r>
              <a:rPr lang="en-US" sz="3000" dirty="0" smtClean="0">
                <a:solidFill>
                  <a:srgbClr val="0000CC"/>
                </a:solidFill>
                <a:latin typeface="Times New Roman" pitchFamily="18" charset="0"/>
                <a:cs typeface="Times New Roman" pitchFamily="18" charset="0"/>
              </a:rPr>
              <a:t> </a:t>
            </a:r>
            <a:r>
              <a:rPr lang="en-US" sz="3000" dirty="0" err="1" smtClean="0">
                <a:solidFill>
                  <a:srgbClr val="0000CC"/>
                </a:solidFill>
                <a:latin typeface="Times New Roman" pitchFamily="18" charset="0"/>
                <a:cs typeface="Times New Roman" pitchFamily="18" charset="0"/>
              </a:rPr>
              <a:t>chứng</a:t>
            </a:r>
            <a:r>
              <a:rPr lang="en-US" sz="3000" dirty="0" smtClean="0">
                <a:solidFill>
                  <a:srgbClr val="0000CC"/>
                </a:solidFill>
                <a:latin typeface="Times New Roman" pitchFamily="18" charset="0"/>
                <a:cs typeface="Times New Roman" pitchFamily="18" charset="0"/>
              </a:rPr>
              <a:t> </a:t>
            </a:r>
            <a:r>
              <a:rPr lang="en-US" sz="3000" dirty="0" err="1" smtClean="0">
                <a:solidFill>
                  <a:srgbClr val="0000CC"/>
                </a:solidFill>
                <a:latin typeface="Times New Roman" pitchFamily="18" charset="0"/>
                <a:cs typeface="Times New Roman" pitchFamily="18" charset="0"/>
              </a:rPr>
              <a:t>từ</a:t>
            </a:r>
            <a:r>
              <a:rPr lang="en-US" sz="3000" dirty="0" smtClean="0">
                <a:solidFill>
                  <a:srgbClr val="0000CC"/>
                </a:solidFill>
                <a:latin typeface="Times New Roman" pitchFamily="18" charset="0"/>
                <a:cs typeface="Times New Roman" pitchFamily="18" charset="0"/>
              </a:rPr>
              <a:t> </a:t>
            </a:r>
            <a:r>
              <a:rPr lang="en-US" sz="3000" dirty="0" err="1" smtClean="0">
                <a:solidFill>
                  <a:srgbClr val="0000CC"/>
                </a:solidFill>
                <a:latin typeface="Times New Roman" pitchFamily="18" charset="0"/>
                <a:cs typeface="Times New Roman" pitchFamily="18" charset="0"/>
              </a:rPr>
              <a:t>thanh</a:t>
            </a:r>
            <a:r>
              <a:rPr lang="en-US" sz="3000" dirty="0" smtClean="0">
                <a:solidFill>
                  <a:srgbClr val="0000CC"/>
                </a:solidFill>
                <a:latin typeface="Times New Roman" pitchFamily="18" charset="0"/>
                <a:cs typeface="Times New Roman" pitchFamily="18" charset="0"/>
              </a:rPr>
              <a:t> </a:t>
            </a:r>
            <a:r>
              <a:rPr lang="en-US" sz="3000" dirty="0" err="1" smtClean="0">
                <a:solidFill>
                  <a:srgbClr val="0000CC"/>
                </a:solidFill>
                <a:latin typeface="Times New Roman" pitchFamily="18" charset="0"/>
                <a:cs typeface="Times New Roman" pitchFamily="18" charset="0"/>
              </a:rPr>
              <a:t>quyết</a:t>
            </a:r>
            <a:r>
              <a:rPr lang="en-US" sz="3000" dirty="0" smtClean="0">
                <a:solidFill>
                  <a:srgbClr val="0000CC"/>
                </a:solidFill>
                <a:latin typeface="Times New Roman" pitchFamily="18" charset="0"/>
                <a:cs typeface="Times New Roman" pitchFamily="18" charset="0"/>
              </a:rPr>
              <a:t> </a:t>
            </a:r>
            <a:r>
              <a:rPr lang="en-US" sz="3000" dirty="0" err="1" smtClean="0">
                <a:solidFill>
                  <a:srgbClr val="0000CC"/>
                </a:solidFill>
                <a:latin typeface="Times New Roman" pitchFamily="18" charset="0"/>
                <a:cs typeface="Times New Roman" pitchFamily="18" charset="0"/>
              </a:rPr>
              <a:t>toán</a:t>
            </a:r>
            <a:r>
              <a:rPr lang="en-US" sz="3000" dirty="0" smtClean="0">
                <a:solidFill>
                  <a:srgbClr val="0000CC"/>
                </a:solidFill>
                <a:latin typeface="Times New Roman" pitchFamily="18" charset="0"/>
                <a:cs typeface="Times New Roman" pitchFamily="18" charset="0"/>
              </a:rPr>
              <a:t> có </a:t>
            </a:r>
            <a:r>
              <a:rPr lang="en-US" sz="3000" dirty="0" err="1" smtClean="0">
                <a:solidFill>
                  <a:srgbClr val="0000CC"/>
                </a:solidFill>
                <a:latin typeface="Times New Roman" pitchFamily="18" charset="0"/>
                <a:cs typeface="Times New Roman" pitchFamily="18" charset="0"/>
              </a:rPr>
              <a:t>hợp</a:t>
            </a:r>
            <a:r>
              <a:rPr lang="en-US" sz="3000" dirty="0" smtClean="0">
                <a:solidFill>
                  <a:srgbClr val="0000CC"/>
                </a:solidFill>
                <a:latin typeface="Times New Roman" pitchFamily="18" charset="0"/>
                <a:cs typeface="Times New Roman" pitchFamily="18" charset="0"/>
              </a:rPr>
              <a:t> </a:t>
            </a:r>
            <a:r>
              <a:rPr lang="en-US" sz="3000" dirty="0" err="1" smtClean="0">
                <a:solidFill>
                  <a:srgbClr val="0000CC"/>
                </a:solidFill>
                <a:latin typeface="Times New Roman" pitchFamily="18" charset="0"/>
                <a:cs typeface="Times New Roman" pitchFamily="18" charset="0"/>
              </a:rPr>
              <a:t>pháp</a:t>
            </a:r>
            <a:r>
              <a:rPr lang="en-US" sz="3000" dirty="0" smtClean="0">
                <a:solidFill>
                  <a:srgbClr val="0000CC"/>
                </a:solidFill>
                <a:latin typeface="Times New Roman" pitchFamily="18" charset="0"/>
                <a:cs typeface="Times New Roman" pitchFamily="18" charset="0"/>
              </a:rPr>
              <a:t>, </a:t>
            </a:r>
            <a:r>
              <a:rPr lang="en-US" sz="3000" dirty="0" err="1" smtClean="0">
                <a:solidFill>
                  <a:srgbClr val="0000CC"/>
                </a:solidFill>
                <a:latin typeface="Times New Roman" pitchFamily="18" charset="0"/>
                <a:cs typeface="Times New Roman" pitchFamily="18" charset="0"/>
              </a:rPr>
              <a:t>hợp</a:t>
            </a:r>
            <a:r>
              <a:rPr lang="en-US" sz="3000" dirty="0" smtClean="0">
                <a:solidFill>
                  <a:srgbClr val="0000CC"/>
                </a:solidFill>
                <a:latin typeface="Times New Roman" pitchFamily="18" charset="0"/>
                <a:cs typeface="Times New Roman" pitchFamily="18" charset="0"/>
              </a:rPr>
              <a:t> </a:t>
            </a:r>
            <a:r>
              <a:rPr lang="en-US" sz="3000" dirty="0" err="1" smtClean="0">
                <a:solidFill>
                  <a:srgbClr val="0000CC"/>
                </a:solidFill>
                <a:latin typeface="Times New Roman" pitchFamily="18" charset="0"/>
                <a:cs typeface="Times New Roman" pitchFamily="18" charset="0"/>
              </a:rPr>
              <a:t>lê</a:t>
            </a:r>
            <a:r>
              <a:rPr lang="en-US" sz="3000" dirty="0" smtClean="0">
                <a:solidFill>
                  <a:srgbClr val="0000CC"/>
                </a:solidFill>
                <a:latin typeface="Times New Roman" pitchFamily="18" charset="0"/>
                <a:cs typeface="Times New Roman" pitchFamily="18" charset="0"/>
              </a:rPr>
              <a:t>̣ </a:t>
            </a:r>
            <a:r>
              <a:rPr lang="en-US" sz="3000" dirty="0" err="1" smtClean="0">
                <a:solidFill>
                  <a:srgbClr val="0000CC"/>
                </a:solidFill>
                <a:latin typeface="Times New Roman" pitchFamily="18" charset="0"/>
                <a:cs typeface="Times New Roman" pitchFamily="18" charset="0"/>
              </a:rPr>
              <a:t>không</a:t>
            </a:r>
            <a:r>
              <a:rPr lang="en-US" sz="3000" dirty="0" smtClean="0">
                <a:solidFill>
                  <a:srgbClr val="0000CC"/>
                </a:solidFill>
                <a:latin typeface="Times New Roman" pitchFamily="18" charset="0"/>
                <a:cs typeface="Times New Roman" pitchFamily="18" charset="0"/>
              </a:rPr>
              <a:t>? </a:t>
            </a:r>
            <a:endParaRPr lang="vi-VN" sz="3000" dirty="0" smtClean="0">
              <a:solidFill>
                <a:srgbClr val="0000CC"/>
              </a:solidFill>
              <a:latin typeface="Times New Roman" pitchFamily="18" charset="0"/>
              <a:cs typeface="Times New Roman" pitchFamily="18" charset="0"/>
            </a:endParaRPr>
          </a:p>
          <a:p>
            <a:pPr algn="just">
              <a:buFontTx/>
              <a:buChar char="-"/>
            </a:pPr>
            <a:r>
              <a:rPr lang="vi-VN" sz="3000" dirty="0" smtClean="0">
                <a:solidFill>
                  <a:srgbClr val="0000CC"/>
                </a:solidFill>
                <a:latin typeface="Times New Roman" pitchFamily="18" charset="0"/>
                <a:cs typeface="Times New Roman" pitchFamily="18" charset="0"/>
              </a:rPr>
              <a:t>Những nội dung phát sinh ngoài quy chế có họp thông qua Ban </a:t>
            </a:r>
            <a:r>
              <a:rPr lang="en-US" sz="3000" dirty="0" smtClean="0">
                <a:solidFill>
                  <a:srgbClr val="0000CC"/>
                </a:solidFill>
                <a:latin typeface="Times New Roman" pitchFamily="18" charset="0"/>
                <a:cs typeface="Times New Roman" pitchFamily="18" charset="0"/>
              </a:rPr>
              <a:t>C</a:t>
            </a:r>
            <a:r>
              <a:rPr lang="vi-VN" sz="3000" dirty="0" smtClean="0">
                <a:solidFill>
                  <a:srgbClr val="0000CC"/>
                </a:solidFill>
                <a:latin typeface="Times New Roman" pitchFamily="18" charset="0"/>
                <a:cs typeface="Times New Roman" pitchFamily="18" charset="0"/>
              </a:rPr>
              <a:t>hấp hành CĐCS không (thể hiện qua các biên bản họp </a:t>
            </a:r>
            <a:r>
              <a:rPr lang="vi-VN" sz="3000" dirty="0">
                <a:solidFill>
                  <a:srgbClr val="0000CC"/>
                </a:solidFill>
                <a:cs typeface="Times New Roman" pitchFamily="18" charset="0"/>
              </a:rPr>
              <a:t>Ban Chấp hành  </a:t>
            </a:r>
            <a:r>
              <a:rPr lang="vi-VN" sz="3000" dirty="0" smtClean="0">
                <a:solidFill>
                  <a:srgbClr val="0000CC"/>
                </a:solidFill>
                <a:latin typeface="Times New Roman" pitchFamily="18" charset="0"/>
                <a:cs typeface="Times New Roman" pitchFamily="18" charset="0"/>
              </a:rPr>
              <a:t>CĐCS).</a:t>
            </a:r>
            <a:endParaRPr lang="en-US" sz="3000" dirty="0">
              <a:solidFill>
                <a:srgbClr val="0000CC"/>
              </a:solidFill>
              <a:latin typeface="Times New Roman" pitchFamily="18" charset="0"/>
              <a:cs typeface="Times New Roman" pitchFamily="18" charset="0"/>
            </a:endParaRPr>
          </a:p>
          <a:p>
            <a:pPr>
              <a:buNone/>
            </a:pPr>
            <a:endParaRPr lang="en-US" sz="3000" dirty="0">
              <a:solidFill>
                <a:srgbClr val="0070C0"/>
              </a:solidFill>
              <a:latin typeface="Times New Roman" pitchFamily="18" charset="0"/>
              <a:cs typeface="Times New Roman" pitchFamily="18" charset="0"/>
            </a:endParaRPr>
          </a:p>
          <a:p>
            <a:endParaRPr lang="en-US" sz="3000" dirty="0"/>
          </a:p>
        </p:txBody>
      </p:sp>
      <p:sp>
        <p:nvSpPr>
          <p:cNvPr id="5" name="Slide Number Placeholder 4"/>
          <p:cNvSpPr>
            <a:spLocks noGrp="1"/>
          </p:cNvSpPr>
          <p:nvPr>
            <p:ph type="sldNum" sz="quarter" idx="12"/>
          </p:nvPr>
        </p:nvSpPr>
        <p:spPr/>
        <p:txBody>
          <a:bodyPr/>
          <a:lstStyle/>
          <a:p>
            <a:fld id="{344D32EA-796A-49D7-B1E6-86E45869C5DC}" type="slidenum">
              <a:rPr lang="en-US" smtClean="0"/>
              <a:pPr/>
              <a:t>16</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91" y="76200"/>
            <a:ext cx="1146175"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96109981"/>
      </p:ext>
    </p:extLst>
  </p:cSld>
  <p:clrMapOvr>
    <a:masterClrMapping/>
  </p:clrMapOvr>
  <p:transition spd="slow">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1257300" y="671512"/>
            <a:ext cx="8343900" cy="593724"/>
          </a:xfrm>
        </p:spPr>
        <p:txBody>
          <a:bodyPr>
            <a:noAutofit/>
          </a:bodyPr>
          <a:lstStyle/>
          <a:p>
            <a:r>
              <a:rPr lang="en-US" sz="3200" b="1" dirty="0" smtClean="0">
                <a:solidFill>
                  <a:srgbClr val="FF0000"/>
                </a:solidFill>
                <a:latin typeface="Times New Roman" pitchFamily="18" charset="0"/>
                <a:cs typeface="Times New Roman" pitchFamily="18" charset="0"/>
              </a:rPr>
              <a:t>3.2. </a:t>
            </a:r>
            <a:r>
              <a:rPr lang="en-US" sz="3200" b="1" dirty="0" err="1" smtClean="0">
                <a:solidFill>
                  <a:srgbClr val="FF0000"/>
                </a:solidFill>
                <a:latin typeface="Times New Roman" pitchFamily="18" charset="0"/>
                <a:cs typeface="Times New Roman" pitchFamily="18" charset="0"/>
              </a:rPr>
              <a:t>Kiểm</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tra</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đánh</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giá</a:t>
            </a:r>
            <a:r>
              <a:rPr lang="en-US" sz="3200" b="1" dirty="0" smtClean="0">
                <a:solidFill>
                  <a:srgbClr val="FF0000"/>
                </a:solidFill>
                <a:latin typeface="Times New Roman" pitchFamily="18" charset="0"/>
                <a:cs typeface="Times New Roman" pitchFamily="18" charset="0"/>
              </a:rPr>
              <a:t> chi </a:t>
            </a:r>
            <a:r>
              <a:rPr lang="en-US" sz="3200" b="1" dirty="0" err="1" smtClean="0">
                <a:solidFill>
                  <a:srgbClr val="FF0000"/>
                </a:solidFill>
                <a:latin typeface="Times New Roman" pitchFamily="18" charset="0"/>
                <a:cs typeface="Times New Roman" pitchFamily="18" charset="0"/>
              </a:rPr>
              <a:t>tài</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chính</a:t>
            </a:r>
            <a:r>
              <a:rPr lang="en-US" sz="3200" b="1" dirty="0" smtClean="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C</a:t>
            </a:r>
            <a:r>
              <a:rPr lang="en-US" sz="3200" b="1" dirty="0" err="1" smtClean="0">
                <a:solidFill>
                  <a:srgbClr val="FF0000"/>
                </a:solidFill>
                <a:latin typeface="Times New Roman" pitchFamily="18" charset="0"/>
                <a:cs typeface="Times New Roman" pitchFamily="18" charset="0"/>
              </a:rPr>
              <a:t>ông</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đoàn</a:t>
            </a:r>
            <a:r>
              <a:rPr lang="en-US" sz="3200" b="1" dirty="0" smtClean="0">
                <a:solidFill>
                  <a:srgbClr val="FF0000"/>
                </a:solidFill>
                <a:latin typeface="Times New Roman" pitchFamily="18" charset="0"/>
                <a:cs typeface="Times New Roman" pitchFamily="18" charset="0"/>
              </a:rPr>
              <a:t>:</a:t>
            </a:r>
            <a:endParaRPr lang="en-US" sz="3400" b="1" dirty="0"/>
          </a:p>
        </p:txBody>
      </p:sp>
      <p:sp>
        <p:nvSpPr>
          <p:cNvPr id="3" name="Content Placeholder 2"/>
          <p:cNvSpPr>
            <a:spLocks noGrp="1"/>
          </p:cNvSpPr>
          <p:nvPr>
            <p:ph idx="1"/>
          </p:nvPr>
        </p:nvSpPr>
        <p:spPr>
          <a:xfrm>
            <a:off x="228600" y="1403351"/>
            <a:ext cx="9372600" cy="4953000"/>
          </a:xfrm>
        </p:spPr>
        <p:txBody>
          <a:bodyPr>
            <a:noAutofit/>
          </a:bodyPr>
          <a:lstStyle/>
          <a:p>
            <a:pPr marL="0" indent="0">
              <a:buNone/>
            </a:pPr>
            <a:r>
              <a:rPr lang="en-US" sz="2400" b="1" dirty="0">
                <a:solidFill>
                  <a:srgbClr val="FF0000"/>
                </a:solidFill>
                <a:latin typeface="Times New Roman" pitchFamily="18" charset="0"/>
                <a:cs typeface="Times New Roman" pitchFamily="18" charset="0"/>
              </a:rPr>
              <a:t>c. </a:t>
            </a:r>
            <a:r>
              <a:rPr lang="en-US" sz="2400" b="1" dirty="0" err="1">
                <a:solidFill>
                  <a:srgbClr val="FF0000"/>
                </a:solidFill>
                <a:latin typeface="Times New Roman" pitchFamily="18" charset="0"/>
                <a:cs typeface="Times New Roman" pitchFamily="18" charset="0"/>
              </a:rPr>
              <a:t>Kiểm</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tra</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đánh</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giá</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việc</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trích</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nộp</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nghĩa</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vụ</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về</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cấp</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trên</a:t>
            </a:r>
            <a:r>
              <a:rPr lang="en-US" sz="2400" b="1" dirty="0">
                <a:solidFill>
                  <a:srgbClr val="FF0000"/>
                </a:solidFill>
                <a:latin typeface="Times New Roman" pitchFamily="18" charset="0"/>
                <a:cs typeface="Times New Roman" pitchFamily="18" charset="0"/>
              </a:rPr>
              <a:t>: </a:t>
            </a:r>
            <a:endParaRPr lang="vi-VN" sz="2400" b="1" dirty="0" smtClean="0">
              <a:solidFill>
                <a:srgbClr val="FF0000"/>
              </a:solidFill>
              <a:latin typeface="Times New Roman" pitchFamily="18" charset="0"/>
              <a:cs typeface="Times New Roman" pitchFamily="18" charset="0"/>
            </a:endParaRPr>
          </a:p>
          <a:p>
            <a:pPr marL="0" indent="0" algn="just">
              <a:buNone/>
            </a:pPr>
            <a:r>
              <a:rPr lang="en-US" sz="2400" dirty="0" smtClean="0">
                <a:solidFill>
                  <a:srgbClr val="0000CC"/>
                </a:solidFill>
                <a:latin typeface="Times New Roman" pitchFamily="18" charset="0"/>
                <a:cs typeface="Times New Roman" pitchFamily="18" charset="0"/>
              </a:rPr>
              <a:t>- </a:t>
            </a:r>
            <a:r>
              <a:rPr lang="vi-VN" sz="2400" dirty="0" smtClean="0">
                <a:solidFill>
                  <a:srgbClr val="0000CC"/>
                </a:solidFill>
                <a:latin typeface="Times New Roman" pitchFamily="18" charset="0"/>
                <a:cs typeface="Times New Roman" pitchFamily="18" charset="0"/>
              </a:rPr>
              <a:t>Kiểm tra tỷ lệ nộp có đúng theo quy định của Tổng Liên đoàn: Tỷ lệ nộp, thời gian nộp</a:t>
            </a:r>
            <a:r>
              <a:rPr lang="en-US" sz="2400" dirty="0">
                <a:solidFill>
                  <a:srgbClr val="0000CC"/>
                </a:solidFill>
                <a:latin typeface="Times New Roman" pitchFamily="18" charset="0"/>
                <a:cs typeface="Times New Roman" pitchFamily="18" charset="0"/>
              </a:rPr>
              <a:t>?</a:t>
            </a:r>
            <a:endParaRPr lang="vi-VN" sz="2400" dirty="0" smtClean="0">
              <a:solidFill>
                <a:srgbClr val="0000CC"/>
              </a:solidFill>
              <a:latin typeface="Times New Roman" pitchFamily="18" charset="0"/>
              <a:cs typeface="Times New Roman" pitchFamily="18" charset="0"/>
            </a:endParaRPr>
          </a:p>
          <a:p>
            <a:pPr marL="0" indent="0" algn="just">
              <a:buNone/>
            </a:pPr>
            <a:r>
              <a:rPr lang="en-US" sz="2400" dirty="0" smtClean="0">
                <a:solidFill>
                  <a:srgbClr val="0000CC"/>
                </a:solidFill>
                <a:latin typeface="Times New Roman" pitchFamily="18" charset="0"/>
                <a:cs typeface="Times New Roman" pitchFamily="18" charset="0"/>
              </a:rPr>
              <a:t>+ </a:t>
            </a:r>
            <a:r>
              <a:rPr lang="vi-VN" sz="2400" dirty="0" smtClean="0">
                <a:solidFill>
                  <a:srgbClr val="0000CC"/>
                </a:solidFill>
                <a:latin typeface="Times New Roman" panose="02020603050405020304" pitchFamily="18" charset="0"/>
                <a:cs typeface="Times New Roman" panose="02020603050405020304" pitchFamily="18" charset="0"/>
              </a:rPr>
              <a:t>Hàng </a:t>
            </a:r>
            <a:r>
              <a:rPr lang="vi-VN" sz="2400" dirty="0">
                <a:solidFill>
                  <a:srgbClr val="0000CC"/>
                </a:solidFill>
                <a:latin typeface="Times New Roman" panose="02020603050405020304" pitchFamily="18" charset="0"/>
                <a:cs typeface="Times New Roman" panose="02020603050405020304" pitchFamily="18" charset="0"/>
              </a:rPr>
              <a:t>tháng, </a:t>
            </a:r>
            <a:r>
              <a:rPr lang="en-US" sz="2400" dirty="0" smtClean="0">
                <a:solidFill>
                  <a:srgbClr val="0000CC"/>
                </a:solidFill>
                <a:latin typeface="Times New Roman" panose="02020603050405020304" pitchFamily="18" charset="0"/>
                <a:cs typeface="Times New Roman" panose="02020603050405020304" pitchFamily="18" charset="0"/>
              </a:rPr>
              <a:t>CĐCS </a:t>
            </a:r>
            <a:r>
              <a:rPr lang="vi-VN" sz="2400" dirty="0" smtClean="0">
                <a:solidFill>
                  <a:srgbClr val="0000CC"/>
                </a:solidFill>
                <a:latin typeface="Times New Roman" panose="02020603050405020304" pitchFamily="18" charset="0"/>
                <a:cs typeface="Times New Roman" panose="02020603050405020304" pitchFamily="18" charset="0"/>
              </a:rPr>
              <a:t>nộp </a:t>
            </a:r>
            <a:r>
              <a:rPr lang="en-US" sz="2400" dirty="0" smtClean="0">
                <a:solidFill>
                  <a:srgbClr val="0000CC"/>
                </a:solidFill>
                <a:latin typeface="Times New Roman" panose="02020603050405020304" pitchFamily="18" charset="0"/>
                <a:cs typeface="Times New Roman" panose="02020603050405020304" pitchFamily="18" charset="0"/>
              </a:rPr>
              <a:t>3</a:t>
            </a:r>
            <a:r>
              <a:rPr lang="vi-VN" sz="2400" dirty="0" smtClean="0">
                <a:solidFill>
                  <a:srgbClr val="0000CC"/>
                </a:solidFill>
                <a:latin typeface="Times New Roman" panose="02020603050405020304" pitchFamily="18" charset="0"/>
                <a:cs typeface="Times New Roman" panose="02020603050405020304" pitchFamily="18" charset="0"/>
              </a:rPr>
              <a:t>0</a:t>
            </a:r>
            <a:r>
              <a:rPr lang="vi-VN" sz="2400" dirty="0">
                <a:solidFill>
                  <a:srgbClr val="0000CC"/>
                </a:solidFill>
                <a:latin typeface="Times New Roman" panose="02020603050405020304" pitchFamily="18" charset="0"/>
                <a:cs typeface="Times New Roman" panose="02020603050405020304" pitchFamily="18" charset="0"/>
              </a:rPr>
              <a:t>% tổng số thu đoàn phí công đoàn về công đoàn cấp trên.</a:t>
            </a:r>
            <a:r>
              <a:rPr lang="en-US" sz="2400" dirty="0" smtClean="0">
                <a:solidFill>
                  <a:srgbClr val="0000CC"/>
                </a:solidFill>
                <a:latin typeface="Times New Roman" pitchFamily="18" charset="0"/>
                <a:cs typeface="Times New Roman" pitchFamily="18" charset="0"/>
              </a:rPr>
              <a:t>	</a:t>
            </a:r>
          </a:p>
          <a:p>
            <a:pPr marL="0" indent="0" algn="just">
              <a:buNone/>
            </a:pPr>
            <a:r>
              <a:rPr lang="vi-VN" sz="2400" dirty="0" smtClean="0">
                <a:solidFill>
                  <a:srgbClr val="0000CC"/>
                </a:solidFill>
                <a:cs typeface="Times New Roman" pitchFamily="18" charset="0"/>
              </a:rPr>
              <a:t>+ </a:t>
            </a:r>
            <a:r>
              <a:rPr lang="en-US" sz="2400" dirty="0" smtClean="0">
                <a:solidFill>
                  <a:srgbClr val="0000CC"/>
                </a:solidFill>
                <a:cs typeface="Times New Roman" pitchFamily="18" charset="0"/>
              </a:rPr>
              <a:t>CĐCS </a:t>
            </a:r>
            <a:r>
              <a:rPr lang="vi-VN" sz="2400" dirty="0" smtClean="0">
                <a:solidFill>
                  <a:srgbClr val="0000CC"/>
                </a:solidFill>
                <a:cs typeface="Times New Roman" pitchFamily="18" charset="0"/>
              </a:rPr>
              <a:t>nhận </a:t>
            </a:r>
            <a:r>
              <a:rPr lang="vi-VN" sz="2400" dirty="0">
                <a:solidFill>
                  <a:srgbClr val="0000CC"/>
                </a:solidFill>
                <a:cs typeface="Times New Roman" pitchFamily="18" charset="0"/>
              </a:rPr>
              <a:t>trích kinh phí theo tỷ lệ phân phối năm 2023: 75%. </a:t>
            </a:r>
            <a:endParaRPr lang="en-US" sz="2400" dirty="0" smtClean="0">
              <a:solidFill>
                <a:srgbClr val="0000CC"/>
              </a:solidFill>
              <a:cs typeface="Times New Roman" pitchFamily="18" charset="0"/>
            </a:endParaRPr>
          </a:p>
          <a:p>
            <a:pPr marL="0" indent="0" algn="just">
              <a:buNone/>
            </a:pPr>
            <a:r>
              <a:rPr lang="en-US" sz="2400" dirty="0" smtClean="0">
                <a:solidFill>
                  <a:srgbClr val="0000CC"/>
                </a:solidFill>
                <a:cs typeface="Times New Roman" pitchFamily="18" charset="0"/>
              </a:rPr>
              <a:t>- </a:t>
            </a:r>
            <a:r>
              <a:rPr lang="vi-VN" sz="2400" dirty="0" smtClean="0">
                <a:solidFill>
                  <a:srgbClr val="0000CC"/>
                </a:solidFill>
                <a:cs typeface="Times New Roman" pitchFamily="18" charset="0"/>
              </a:rPr>
              <a:t>Kiểm </a:t>
            </a:r>
            <a:r>
              <a:rPr lang="vi-VN" sz="2400" dirty="0" smtClean="0">
                <a:solidFill>
                  <a:srgbClr val="0000CC"/>
                </a:solidFill>
                <a:latin typeface="Times New Roman" pitchFamily="18" charset="0"/>
                <a:cs typeface="Times New Roman" pitchFamily="18" charset="0"/>
              </a:rPr>
              <a:t>tra việc thực hiện nộp nghĩa vụ t</a:t>
            </a:r>
            <a:r>
              <a:rPr lang="en-US" sz="2400" dirty="0" err="1" smtClean="0">
                <a:solidFill>
                  <a:srgbClr val="0000CC"/>
                </a:solidFill>
                <a:latin typeface="Times New Roman" pitchFamily="18" charset="0"/>
                <a:cs typeface="Times New Roman" pitchFamily="18" charset="0"/>
              </a:rPr>
              <a:t>heo</a:t>
            </a:r>
            <a:r>
              <a:rPr lang="en-US" sz="2400" dirty="0" smtClean="0">
                <a:solidFill>
                  <a:srgbClr val="0000CC"/>
                </a:solidFill>
                <a:latin typeface="Times New Roman" pitchFamily="18" charset="0"/>
                <a:cs typeface="Times New Roman" pitchFamily="18" charset="0"/>
              </a:rPr>
              <a:t> </a:t>
            </a:r>
            <a:r>
              <a:rPr lang="en-US" sz="2400" dirty="0" err="1">
                <a:solidFill>
                  <a:srgbClr val="0000CC"/>
                </a:solidFill>
                <a:latin typeface="Times New Roman" pitchFamily="18" charset="0"/>
                <a:cs typeface="Times New Roman" pitchFamily="18" charset="0"/>
              </a:rPr>
              <a:t>dự</a:t>
            </a:r>
            <a:r>
              <a:rPr lang="en-US" sz="2400" dirty="0">
                <a:solidFill>
                  <a:srgbClr val="0000CC"/>
                </a:solidFill>
                <a:latin typeface="Times New Roman" pitchFamily="18" charset="0"/>
                <a:cs typeface="Times New Roman" pitchFamily="18" charset="0"/>
              </a:rPr>
              <a:t> </a:t>
            </a:r>
            <a:r>
              <a:rPr lang="en-US" sz="2400" dirty="0" err="1">
                <a:solidFill>
                  <a:srgbClr val="0000CC"/>
                </a:solidFill>
                <a:latin typeface="Times New Roman" pitchFamily="18" charset="0"/>
                <a:cs typeface="Times New Roman" pitchFamily="18" charset="0"/>
              </a:rPr>
              <a:t>toán</a:t>
            </a:r>
            <a:r>
              <a:rPr lang="en-US" sz="2400" dirty="0">
                <a:solidFill>
                  <a:srgbClr val="0000CC"/>
                </a:solidFill>
                <a:latin typeface="Times New Roman" pitchFamily="18" charset="0"/>
                <a:cs typeface="Times New Roman" pitchFamily="18" charset="0"/>
              </a:rPr>
              <a:t> </a:t>
            </a:r>
            <a:r>
              <a:rPr lang="en-US" sz="2400" dirty="0" err="1">
                <a:solidFill>
                  <a:srgbClr val="0000CC"/>
                </a:solidFill>
                <a:latin typeface="Times New Roman" pitchFamily="18" charset="0"/>
                <a:cs typeface="Times New Roman" pitchFamily="18" charset="0"/>
              </a:rPr>
              <a:t>và</a:t>
            </a:r>
            <a:r>
              <a:rPr lang="en-US" sz="2400" dirty="0">
                <a:solidFill>
                  <a:srgbClr val="0000CC"/>
                </a:solidFill>
                <a:latin typeface="Times New Roman" pitchFamily="18" charset="0"/>
                <a:cs typeface="Times New Roman" pitchFamily="18" charset="0"/>
              </a:rPr>
              <a:t> </a:t>
            </a:r>
            <a:r>
              <a:rPr lang="en-US" sz="2400" dirty="0" err="1">
                <a:solidFill>
                  <a:srgbClr val="0000CC"/>
                </a:solidFill>
                <a:latin typeface="Times New Roman" pitchFamily="18" charset="0"/>
                <a:cs typeface="Times New Roman" pitchFamily="18" charset="0"/>
              </a:rPr>
              <a:t>theo</a:t>
            </a:r>
            <a:r>
              <a:rPr lang="en-US" sz="2400" dirty="0">
                <a:solidFill>
                  <a:srgbClr val="0000CC"/>
                </a:solidFill>
                <a:latin typeface="Times New Roman" pitchFamily="18" charset="0"/>
                <a:cs typeface="Times New Roman" pitchFamily="18" charset="0"/>
              </a:rPr>
              <a:t> </a:t>
            </a:r>
            <a:r>
              <a:rPr lang="en-US" sz="2400" dirty="0" err="1">
                <a:solidFill>
                  <a:srgbClr val="0000CC"/>
                </a:solidFill>
                <a:latin typeface="Times New Roman" pitchFamily="18" charset="0"/>
                <a:cs typeface="Times New Roman" pitchFamily="18" charset="0"/>
              </a:rPr>
              <a:t>quy</a:t>
            </a:r>
            <a:r>
              <a:rPr lang="en-US" sz="2400" dirty="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định</a:t>
            </a:r>
            <a:r>
              <a:rPr lang="vi-VN" sz="2400" dirty="0" smtClean="0">
                <a:solidFill>
                  <a:srgbClr val="0000CC"/>
                </a:solidFill>
                <a:latin typeface="Times New Roman" pitchFamily="18" charset="0"/>
                <a:cs typeface="Times New Roman" pitchFamily="18" charset="0"/>
              </a:rPr>
              <a:t>: nếu không đạt đề nghị thuyết minh và có kiến nghị trong Kết luận của Đoàn Kiểm tra</a:t>
            </a:r>
            <a:r>
              <a:rPr lang="en-US" sz="2400" dirty="0" smtClean="0">
                <a:solidFill>
                  <a:srgbClr val="0000CC"/>
                </a:solidFill>
                <a:latin typeface="Times New Roman" pitchFamily="18" charset="0"/>
                <a:cs typeface="Times New Roman" pitchFamily="18" charset="0"/>
              </a:rPr>
              <a:t>.</a:t>
            </a:r>
          </a:p>
          <a:p>
            <a:pPr marL="0" indent="0" algn="just">
              <a:buNone/>
            </a:pP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Kiểm</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tra</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việc</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cấp</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trả</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kinh</a:t>
            </a:r>
            <a:r>
              <a:rPr lang="en-US" sz="2400" dirty="0" smtClean="0">
                <a:solidFill>
                  <a:srgbClr val="0000CC"/>
                </a:solidFill>
                <a:latin typeface="Times New Roman" pitchFamily="18" charset="0"/>
                <a:cs typeface="Times New Roman" pitchFamily="18" charset="0"/>
              </a:rPr>
              <a:t> phí </a:t>
            </a:r>
            <a:r>
              <a:rPr lang="en-US" sz="2400" dirty="0" err="1" smtClean="0">
                <a:solidFill>
                  <a:srgbClr val="0000CC"/>
                </a:solidFill>
                <a:latin typeface="Times New Roman" pitchFamily="18" charset="0"/>
                <a:cs typeface="Times New Roman" pitchFamily="18" charset="0"/>
              </a:rPr>
              <a:t>của</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Công</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đoàn</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cấp</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trên</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cho</a:t>
            </a:r>
            <a:r>
              <a:rPr lang="en-US" sz="2400" dirty="0" smtClean="0">
                <a:solidFill>
                  <a:srgbClr val="0000CC"/>
                </a:solidFill>
                <a:latin typeface="Times New Roman" pitchFamily="18" charset="0"/>
                <a:cs typeface="Times New Roman" pitchFamily="18" charset="0"/>
              </a:rPr>
              <a:t> CĐCS: </a:t>
            </a:r>
            <a:r>
              <a:rPr lang="en-US" sz="2400" dirty="0" err="1" smtClean="0">
                <a:solidFill>
                  <a:srgbClr val="0000CC"/>
                </a:solidFill>
                <a:latin typeface="Times New Roman" pitchFamily="18" charset="0"/>
                <a:cs typeface="Times New Roman" pitchFamily="18" charset="0"/>
              </a:rPr>
              <a:t>nếu</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trê</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phân</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tích</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nguyên</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nhân</a:t>
            </a:r>
            <a:r>
              <a:rPr lang="en-US" sz="2400" dirty="0" smtClean="0">
                <a:solidFill>
                  <a:srgbClr val="0000CC"/>
                </a:solidFill>
                <a:latin typeface="Times New Roman" pitchFamily="18" charset="0"/>
                <a:cs typeface="Times New Roman" pitchFamily="18" charset="0"/>
              </a:rPr>
              <a:t>?</a:t>
            </a:r>
            <a:endParaRPr lang="vi-VN" sz="2400" dirty="0" smtClean="0">
              <a:solidFill>
                <a:srgbClr val="0000CC"/>
              </a:solidFill>
              <a:latin typeface="Times New Roman" pitchFamily="18" charset="0"/>
              <a:cs typeface="Times New Roman" pitchFamily="18" charset="0"/>
            </a:endParaRPr>
          </a:p>
          <a:p>
            <a:pPr>
              <a:buFontTx/>
              <a:buChar char="-"/>
            </a:pPr>
            <a:endParaRPr lang="en-US" sz="2800" dirty="0">
              <a:solidFill>
                <a:srgbClr val="0070C0"/>
              </a:solidFill>
              <a:latin typeface="Times New Roman" pitchFamily="18" charset="0"/>
              <a:cs typeface="Times New Roman" pitchFamily="18" charset="0"/>
            </a:endParaRPr>
          </a:p>
          <a:p>
            <a:endParaRPr lang="en-US" sz="2800" dirty="0"/>
          </a:p>
        </p:txBody>
      </p:sp>
      <p:sp>
        <p:nvSpPr>
          <p:cNvPr id="5" name="Slide Number Placeholder 4"/>
          <p:cNvSpPr>
            <a:spLocks noGrp="1"/>
          </p:cNvSpPr>
          <p:nvPr>
            <p:ph type="sldNum" sz="quarter" idx="12"/>
          </p:nvPr>
        </p:nvSpPr>
        <p:spPr/>
        <p:txBody>
          <a:bodyPr/>
          <a:lstStyle/>
          <a:p>
            <a:fld id="{344D32EA-796A-49D7-B1E6-86E45869C5DC}" type="slidenum">
              <a:rPr lang="en-US" smtClean="0"/>
              <a:pPr/>
              <a:t>17</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1146175"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79897955"/>
      </p:ext>
    </p:extLst>
  </p:cSld>
  <p:clrMapOvr>
    <a:masterClrMapping/>
  </p:clrMapOvr>
  <p:transition spd="slow">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0836" y="421513"/>
            <a:ext cx="7239000" cy="743712"/>
          </a:xfrm>
        </p:spPr>
        <p:txBody>
          <a:bodyPr>
            <a:noAutofit/>
          </a:bodyPr>
          <a:lstStyle/>
          <a:p>
            <a:r>
              <a:rPr lang="en-US" sz="3200" b="1" dirty="0" smtClean="0">
                <a:solidFill>
                  <a:srgbClr val="FF0000"/>
                </a:solidFill>
                <a:latin typeface="Times New Roman" pitchFamily="18" charset="0"/>
                <a:cs typeface="Times New Roman" pitchFamily="18" charset="0"/>
              </a:rPr>
              <a:t>4. </a:t>
            </a:r>
            <a:r>
              <a:rPr lang="en-US" sz="3200" b="1" dirty="0" err="1" smtClean="0">
                <a:solidFill>
                  <a:srgbClr val="FF0000"/>
                </a:solidFill>
                <a:latin typeface="Times New Roman" pitchFamily="18" charset="0"/>
                <a:cs typeface="Times New Roman" pitchFamily="18" charset="0"/>
              </a:rPr>
              <a:t>Kiểm</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tra</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việc</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quản</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lý</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ghi</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sổ</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kế</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toán</a:t>
            </a:r>
            <a:endParaRPr lang="en-US" sz="3200" b="1" dirty="0"/>
          </a:p>
        </p:txBody>
      </p:sp>
      <p:sp>
        <p:nvSpPr>
          <p:cNvPr id="3" name="Content Placeholder 2"/>
          <p:cNvSpPr>
            <a:spLocks noGrp="1"/>
          </p:cNvSpPr>
          <p:nvPr>
            <p:ph idx="1"/>
          </p:nvPr>
        </p:nvSpPr>
        <p:spPr>
          <a:xfrm>
            <a:off x="304800" y="1219200"/>
            <a:ext cx="9525000" cy="5029200"/>
          </a:xfrm>
        </p:spPr>
        <p:txBody>
          <a:bodyPr>
            <a:noAutofit/>
          </a:bodyPr>
          <a:lstStyle/>
          <a:p>
            <a:pPr>
              <a:buNone/>
            </a:pPr>
            <a:r>
              <a:rPr lang="en-US" sz="2400" b="1" dirty="0" smtClean="0">
                <a:solidFill>
                  <a:srgbClr val="FF0000"/>
                </a:solidFill>
                <a:latin typeface="Times New Roman" pitchFamily="18" charset="0"/>
                <a:cs typeface="Times New Roman" pitchFamily="18" charset="0"/>
              </a:rPr>
              <a:t>4.1. </a:t>
            </a:r>
            <a:r>
              <a:rPr lang="en-US" sz="2400" b="1" dirty="0" err="1" smtClean="0">
                <a:solidFill>
                  <a:srgbClr val="FF0000"/>
                </a:solidFill>
                <a:latin typeface="Times New Roman" pitchFamily="18" charset="0"/>
                <a:cs typeface="Times New Roman" pitchFamily="18" charset="0"/>
              </a:rPr>
              <a:t>Kiểm</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tra</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đánh</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giá</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việc</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lập</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phiếu</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thu</a:t>
            </a:r>
            <a:r>
              <a:rPr lang="en-US" sz="2400" b="1" dirty="0" smtClean="0">
                <a:solidFill>
                  <a:srgbClr val="FF0000"/>
                </a:solidFill>
                <a:latin typeface="Times New Roman" pitchFamily="18" charset="0"/>
                <a:cs typeface="Times New Roman" pitchFamily="18" charset="0"/>
              </a:rPr>
              <a:t>, chi </a:t>
            </a:r>
            <a:r>
              <a:rPr lang="en-US" sz="2400" b="1" dirty="0" err="1" smtClean="0">
                <a:solidFill>
                  <a:srgbClr val="FF0000"/>
                </a:solidFill>
                <a:latin typeface="Times New Roman" pitchFamily="18" charset="0"/>
                <a:cs typeface="Times New Roman" pitchFamily="18" charset="0"/>
              </a:rPr>
              <a:t>tiền</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mặt</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thu</a:t>
            </a:r>
            <a:r>
              <a:rPr lang="en-US" sz="2400" b="1" dirty="0" smtClean="0">
                <a:solidFill>
                  <a:srgbClr val="FF0000"/>
                </a:solidFill>
                <a:latin typeface="Times New Roman" pitchFamily="18" charset="0"/>
                <a:cs typeface="Times New Roman" pitchFamily="18" charset="0"/>
              </a:rPr>
              <a:t>, chi </a:t>
            </a:r>
            <a:r>
              <a:rPr lang="en-US" sz="2400" b="1" dirty="0" err="1" smtClean="0">
                <a:solidFill>
                  <a:srgbClr val="FF0000"/>
                </a:solidFill>
                <a:latin typeface="Times New Roman" pitchFamily="18" charset="0"/>
                <a:cs typeface="Times New Roman" pitchFamily="18" charset="0"/>
              </a:rPr>
              <a:t>tiền</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gửi</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ngân</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hàng</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chứng</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từ</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kèm</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theo</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kiểm</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tra</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việc</a:t>
            </a:r>
            <a:r>
              <a:rPr lang="en-US" sz="2400" b="1" dirty="0" smtClean="0">
                <a:solidFill>
                  <a:srgbClr val="FF0000"/>
                </a:solidFill>
                <a:latin typeface="Times New Roman" pitchFamily="18" charset="0"/>
                <a:cs typeface="Times New Roman" pitchFamily="18" charset="0"/>
              </a:rPr>
              <a:t> in, </a:t>
            </a:r>
            <a:r>
              <a:rPr lang="en-US" sz="2400" b="1" dirty="0" err="1" smtClean="0">
                <a:solidFill>
                  <a:srgbClr val="FF0000"/>
                </a:solidFill>
                <a:latin typeface="Times New Roman" pitchFamily="18" charset="0"/>
                <a:cs typeface="Times New Roman" pitchFamily="18" charset="0"/>
              </a:rPr>
              <a:t>lưu</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trữ</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chứng</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từ</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kế</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toán</a:t>
            </a:r>
            <a:r>
              <a:rPr lang="en-US" sz="2400" b="1" dirty="0" smtClean="0">
                <a:solidFill>
                  <a:srgbClr val="FF0000"/>
                </a:solidFill>
                <a:latin typeface="Times New Roman" pitchFamily="18" charset="0"/>
                <a:cs typeface="Times New Roman" pitchFamily="18" charset="0"/>
              </a:rPr>
              <a:t>.</a:t>
            </a:r>
          </a:p>
          <a:p>
            <a:pPr algn="just">
              <a:buFontTx/>
              <a:buChar char="-"/>
            </a:pPr>
            <a:r>
              <a:rPr lang="en-US" sz="2400" dirty="0" smtClean="0">
                <a:solidFill>
                  <a:srgbClr val="0000CC"/>
                </a:solidFill>
                <a:latin typeface="Times New Roman" pitchFamily="18" charset="0"/>
                <a:cs typeface="Times New Roman" pitchFamily="18" charset="0"/>
              </a:rPr>
              <a:t>Có </a:t>
            </a:r>
            <a:r>
              <a:rPr lang="en-US" sz="2400" dirty="0" err="1" smtClean="0">
                <a:solidFill>
                  <a:srgbClr val="0000CC"/>
                </a:solidFill>
                <a:latin typeface="Times New Roman" pitchFamily="18" charset="0"/>
                <a:cs typeface="Times New Roman" pitchFamily="18" charset="0"/>
              </a:rPr>
              <a:t>sử</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dụng</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phần</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mềm</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kê</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toán</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hoặc</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mở</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sô</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kê</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toán</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đúng</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theo</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hướng</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dẫn</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của</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Công</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đoàn</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cấp</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trên</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không</a:t>
            </a:r>
            <a:r>
              <a:rPr lang="en-US" sz="2400" dirty="0" smtClean="0">
                <a:solidFill>
                  <a:srgbClr val="0000CC"/>
                </a:solidFill>
                <a:latin typeface="Times New Roman" pitchFamily="18" charset="0"/>
                <a:cs typeface="Times New Roman" pitchFamily="18" charset="0"/>
              </a:rPr>
              <a:t>?</a:t>
            </a:r>
          </a:p>
          <a:p>
            <a:pPr algn="just">
              <a:buFontTx/>
              <a:buChar char="-"/>
            </a:pPr>
            <a:r>
              <a:rPr lang="en-US" sz="2400" dirty="0" err="1" smtClean="0">
                <a:solidFill>
                  <a:srgbClr val="0000CC"/>
                </a:solidFill>
                <a:latin typeface="Times New Roman" pitchFamily="18" charset="0"/>
                <a:cs typeface="Times New Roman" pitchFamily="18" charset="0"/>
              </a:rPr>
              <a:t>Các</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khoản</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thu</a:t>
            </a:r>
            <a:r>
              <a:rPr lang="en-US" sz="2400" dirty="0" smtClean="0">
                <a:solidFill>
                  <a:srgbClr val="0000CC"/>
                </a:solidFill>
                <a:latin typeface="Times New Roman" pitchFamily="18" charset="0"/>
                <a:cs typeface="Times New Roman" pitchFamily="18" charset="0"/>
              </a:rPr>
              <a:t>, chi </a:t>
            </a:r>
            <a:r>
              <a:rPr lang="en-US" sz="2400" dirty="0" err="1" smtClean="0">
                <a:solidFill>
                  <a:srgbClr val="0000CC"/>
                </a:solidFill>
                <a:latin typeface="Times New Roman" pitchFamily="18" charset="0"/>
                <a:cs typeface="Times New Roman" pitchFamily="18" charset="0"/>
              </a:rPr>
              <a:t>phải</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lập</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chứng</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từ</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kế</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toán</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chữ</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viết</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trên</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chứng</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từ</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phải</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rõ</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ràng</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không</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tẩy</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xóa</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sửa</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chữa</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không</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viết</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tắt</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số</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tiền</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bằng</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chữ</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phải</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khớp</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với</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số</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tiền</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bằng</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số</a:t>
            </a:r>
            <a:r>
              <a:rPr lang="en-US" sz="2400" dirty="0" smtClean="0">
                <a:solidFill>
                  <a:srgbClr val="0000CC"/>
                </a:solidFill>
                <a:latin typeface="Times New Roman" pitchFamily="18" charset="0"/>
                <a:cs typeface="Times New Roman" pitchFamily="18" charset="0"/>
              </a:rPr>
              <a:t>.</a:t>
            </a:r>
          </a:p>
          <a:p>
            <a:pPr algn="just">
              <a:buFontTx/>
              <a:buChar char="-"/>
            </a:pPr>
            <a:r>
              <a:rPr lang="en-US" sz="2400" dirty="0" err="1" smtClean="0">
                <a:solidFill>
                  <a:srgbClr val="0000CC"/>
                </a:solidFill>
                <a:latin typeface="Times New Roman" pitchFamily="18" charset="0"/>
                <a:cs typeface="Times New Roman" pitchFamily="18" charset="0"/>
              </a:rPr>
              <a:t>Các</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khoản</a:t>
            </a:r>
            <a:r>
              <a:rPr lang="en-US" sz="2400" dirty="0" smtClean="0">
                <a:solidFill>
                  <a:srgbClr val="0000CC"/>
                </a:solidFill>
                <a:latin typeface="Times New Roman" pitchFamily="18" charset="0"/>
                <a:cs typeface="Times New Roman" pitchFamily="18" charset="0"/>
              </a:rPr>
              <a:t> chi </a:t>
            </a:r>
            <a:r>
              <a:rPr lang="en-US" sz="2400" dirty="0" err="1" smtClean="0">
                <a:solidFill>
                  <a:srgbClr val="0000CC"/>
                </a:solidFill>
                <a:latin typeface="Times New Roman" pitchFamily="18" charset="0"/>
                <a:cs typeface="Times New Roman" pitchFamily="18" charset="0"/>
              </a:rPr>
              <a:t>mua</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hàng</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hóa</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tài</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sản</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của</a:t>
            </a:r>
            <a:r>
              <a:rPr lang="en-US" sz="2400" dirty="0" smtClean="0">
                <a:solidFill>
                  <a:srgbClr val="0000CC"/>
                </a:solidFill>
                <a:latin typeface="Times New Roman" pitchFamily="18" charset="0"/>
                <a:cs typeface="Times New Roman" pitchFamily="18" charset="0"/>
              </a:rPr>
              <a:t> CĐCS </a:t>
            </a:r>
            <a:r>
              <a:rPr lang="en-US" sz="2400" dirty="0" err="1" smtClean="0">
                <a:solidFill>
                  <a:srgbClr val="0000CC"/>
                </a:solidFill>
                <a:latin typeface="Times New Roman" pitchFamily="18" charset="0"/>
                <a:cs typeface="Times New Roman" pitchFamily="18" charset="0"/>
              </a:rPr>
              <a:t>phải</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đảm</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bảo</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quy</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trình</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mua</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sắm</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và</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có</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hóa</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đơn</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tài</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chính</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theo</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quy</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định</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của</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Nhà</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nước</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có</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giá</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trị</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từ</a:t>
            </a:r>
            <a:r>
              <a:rPr lang="en-US" sz="2400" dirty="0" smtClean="0">
                <a:solidFill>
                  <a:srgbClr val="0000CC"/>
                </a:solidFill>
                <a:latin typeface="Times New Roman" pitchFamily="18" charset="0"/>
                <a:cs typeface="Times New Roman" pitchFamily="18" charset="0"/>
              </a:rPr>
              <a:t> 200.000đ </a:t>
            </a:r>
            <a:r>
              <a:rPr lang="en-US" sz="2400" dirty="0" err="1" smtClean="0">
                <a:solidFill>
                  <a:srgbClr val="0000CC"/>
                </a:solidFill>
                <a:latin typeface="Times New Roman" pitchFamily="18" charset="0"/>
                <a:cs typeface="Times New Roman" pitchFamily="18" charset="0"/>
              </a:rPr>
              <a:t>trở</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lên</a:t>
            </a:r>
            <a:r>
              <a:rPr lang="en-US" sz="2400" dirty="0" smtClean="0">
                <a:solidFill>
                  <a:srgbClr val="0000CC"/>
                </a:solidFill>
                <a:latin typeface="Times New Roman" pitchFamily="18" charset="0"/>
                <a:cs typeface="Times New Roman" pitchFamily="18" charset="0"/>
              </a:rPr>
              <a:t>).</a:t>
            </a:r>
            <a:endParaRPr lang="en-US" altLang="en-US" sz="2400" dirty="0" smtClean="0">
              <a:solidFill>
                <a:srgbClr val="0000CC"/>
              </a:solidFill>
              <a:latin typeface="Times New Roman" pitchFamily="18" charset="0"/>
            </a:endParaRPr>
          </a:p>
          <a:p>
            <a:pPr algn="just">
              <a:buFontTx/>
              <a:buChar char="-"/>
            </a:pPr>
            <a:r>
              <a:rPr lang="en-US" altLang="en-US" sz="2400" dirty="0" err="1" smtClean="0">
                <a:solidFill>
                  <a:srgbClr val="0000CC"/>
                </a:solidFill>
                <a:latin typeface="Times New Roman" pitchFamily="18" charset="0"/>
              </a:rPr>
              <a:t>Phải</a:t>
            </a:r>
            <a:r>
              <a:rPr lang="en-US" altLang="en-US" sz="2400" dirty="0" smtClean="0">
                <a:solidFill>
                  <a:srgbClr val="0000CC"/>
                </a:solidFill>
                <a:latin typeface="Times New Roman" pitchFamily="18" charset="0"/>
              </a:rPr>
              <a:t> </a:t>
            </a:r>
            <a:r>
              <a:rPr lang="en-US" altLang="en-US" sz="2400" dirty="0" err="1" smtClean="0">
                <a:solidFill>
                  <a:srgbClr val="0000CC"/>
                </a:solidFill>
                <a:latin typeface="Times New Roman" pitchFamily="18" charset="0"/>
              </a:rPr>
              <a:t>có</a:t>
            </a:r>
            <a:r>
              <a:rPr lang="en-US" altLang="en-US" sz="2400" dirty="0" smtClean="0">
                <a:solidFill>
                  <a:srgbClr val="0000CC"/>
                </a:solidFill>
                <a:latin typeface="Times New Roman" pitchFamily="18" charset="0"/>
              </a:rPr>
              <a:t> </a:t>
            </a:r>
            <a:r>
              <a:rPr lang="en-US" altLang="en-US" sz="2400" dirty="0" err="1" smtClean="0">
                <a:solidFill>
                  <a:srgbClr val="0000CC"/>
                </a:solidFill>
                <a:latin typeface="Times New Roman" pitchFamily="18" charset="0"/>
              </a:rPr>
              <a:t>đầy</a:t>
            </a:r>
            <a:r>
              <a:rPr lang="en-US" altLang="en-US" sz="2400" dirty="0" smtClean="0">
                <a:solidFill>
                  <a:srgbClr val="0000CC"/>
                </a:solidFill>
                <a:latin typeface="Times New Roman" pitchFamily="18" charset="0"/>
              </a:rPr>
              <a:t> </a:t>
            </a:r>
            <a:r>
              <a:rPr lang="en-US" altLang="en-US" sz="2400" dirty="0" err="1" smtClean="0">
                <a:solidFill>
                  <a:srgbClr val="0000CC"/>
                </a:solidFill>
                <a:latin typeface="Times New Roman" pitchFamily="18" charset="0"/>
              </a:rPr>
              <a:t>đủ</a:t>
            </a:r>
            <a:r>
              <a:rPr lang="en-US" altLang="en-US" sz="2400" dirty="0" smtClean="0">
                <a:solidFill>
                  <a:srgbClr val="0000CC"/>
                </a:solidFill>
                <a:latin typeface="Times New Roman" pitchFamily="18" charset="0"/>
              </a:rPr>
              <a:t> </a:t>
            </a:r>
            <a:r>
              <a:rPr lang="en-US" altLang="en-US" sz="2400" dirty="0" err="1" smtClean="0">
                <a:solidFill>
                  <a:srgbClr val="0000CC"/>
                </a:solidFill>
                <a:latin typeface="Times New Roman" pitchFamily="18" charset="0"/>
              </a:rPr>
              <a:t>chữ</a:t>
            </a:r>
            <a:r>
              <a:rPr lang="en-US" altLang="en-US" sz="2400" dirty="0" smtClean="0">
                <a:solidFill>
                  <a:srgbClr val="0000CC"/>
                </a:solidFill>
                <a:latin typeface="Times New Roman" pitchFamily="18" charset="0"/>
              </a:rPr>
              <a:t> </a:t>
            </a:r>
            <a:r>
              <a:rPr lang="en-US" altLang="en-US" sz="2400" dirty="0" err="1" smtClean="0">
                <a:solidFill>
                  <a:srgbClr val="0000CC"/>
                </a:solidFill>
                <a:latin typeface="Times New Roman" pitchFamily="18" charset="0"/>
              </a:rPr>
              <a:t>ký</a:t>
            </a:r>
            <a:r>
              <a:rPr lang="en-US" altLang="en-US" sz="2400" dirty="0" smtClean="0">
                <a:solidFill>
                  <a:srgbClr val="0000CC"/>
                </a:solidFill>
                <a:latin typeface="Times New Roman" pitchFamily="18" charset="0"/>
              </a:rPr>
              <a:t>, </a:t>
            </a:r>
            <a:r>
              <a:rPr lang="en-US" altLang="en-US" sz="2400" dirty="0" err="1" smtClean="0">
                <a:solidFill>
                  <a:srgbClr val="0000CC"/>
                </a:solidFill>
                <a:latin typeface="Times New Roman" pitchFamily="18" charset="0"/>
              </a:rPr>
              <a:t>ghi</a:t>
            </a:r>
            <a:r>
              <a:rPr lang="en-US" altLang="en-US" sz="2400" dirty="0" smtClean="0">
                <a:solidFill>
                  <a:srgbClr val="0000CC"/>
                </a:solidFill>
                <a:latin typeface="Times New Roman" pitchFamily="18" charset="0"/>
              </a:rPr>
              <a:t> </a:t>
            </a:r>
            <a:r>
              <a:rPr lang="en-US" altLang="en-US" sz="2400" dirty="0" err="1" smtClean="0">
                <a:solidFill>
                  <a:srgbClr val="0000CC"/>
                </a:solidFill>
                <a:latin typeface="Times New Roman" pitchFamily="18" charset="0"/>
              </a:rPr>
              <a:t>rõ</a:t>
            </a:r>
            <a:r>
              <a:rPr lang="en-US" altLang="en-US" sz="2400" dirty="0" smtClean="0">
                <a:solidFill>
                  <a:srgbClr val="0000CC"/>
                </a:solidFill>
                <a:latin typeface="Times New Roman" pitchFamily="18" charset="0"/>
              </a:rPr>
              <a:t> </a:t>
            </a:r>
            <a:r>
              <a:rPr lang="en-US" altLang="en-US" sz="2400" dirty="0" err="1" smtClean="0">
                <a:solidFill>
                  <a:srgbClr val="0000CC"/>
                </a:solidFill>
                <a:latin typeface="Times New Roman" pitchFamily="18" charset="0"/>
              </a:rPr>
              <a:t>họ</a:t>
            </a:r>
            <a:r>
              <a:rPr lang="en-US" altLang="en-US" sz="2400" dirty="0" smtClean="0">
                <a:solidFill>
                  <a:srgbClr val="0000CC"/>
                </a:solidFill>
                <a:latin typeface="Times New Roman" pitchFamily="18" charset="0"/>
              </a:rPr>
              <a:t> </a:t>
            </a:r>
            <a:r>
              <a:rPr lang="en-US" altLang="en-US" sz="2400" dirty="0" err="1" smtClean="0">
                <a:solidFill>
                  <a:srgbClr val="0000CC"/>
                </a:solidFill>
                <a:latin typeface="Times New Roman" pitchFamily="18" charset="0"/>
              </a:rPr>
              <a:t>tên</a:t>
            </a:r>
            <a:r>
              <a:rPr lang="en-US" altLang="en-US" sz="2400" dirty="0" smtClean="0">
                <a:solidFill>
                  <a:srgbClr val="0000CC"/>
                </a:solidFill>
                <a:latin typeface="Times New Roman" pitchFamily="18" charset="0"/>
              </a:rPr>
              <a:t> </a:t>
            </a:r>
            <a:r>
              <a:rPr lang="en-US" altLang="en-US" sz="2400" dirty="0" err="1" smtClean="0">
                <a:solidFill>
                  <a:srgbClr val="0000CC"/>
                </a:solidFill>
                <a:latin typeface="Times New Roman" pitchFamily="18" charset="0"/>
              </a:rPr>
              <a:t>của</a:t>
            </a:r>
            <a:r>
              <a:rPr lang="en-US" altLang="en-US" sz="2400" dirty="0" smtClean="0">
                <a:solidFill>
                  <a:srgbClr val="0000CC"/>
                </a:solidFill>
                <a:latin typeface="Times New Roman" pitchFamily="18" charset="0"/>
              </a:rPr>
              <a:t> </a:t>
            </a:r>
            <a:r>
              <a:rPr lang="en-US" altLang="en-US" sz="2400" dirty="0" err="1" smtClean="0">
                <a:solidFill>
                  <a:srgbClr val="0000CC"/>
                </a:solidFill>
                <a:latin typeface="Times New Roman" pitchFamily="18" charset="0"/>
              </a:rPr>
              <a:t>các</a:t>
            </a:r>
            <a:r>
              <a:rPr lang="en-US" altLang="en-US" sz="2400" dirty="0" smtClean="0">
                <a:solidFill>
                  <a:srgbClr val="0000CC"/>
                </a:solidFill>
                <a:latin typeface="Times New Roman" pitchFamily="18" charset="0"/>
              </a:rPr>
              <a:t> </a:t>
            </a:r>
            <a:r>
              <a:rPr lang="en-US" altLang="en-US" sz="2400" dirty="0" err="1" smtClean="0">
                <a:solidFill>
                  <a:srgbClr val="0000CC"/>
                </a:solidFill>
                <a:latin typeface="Times New Roman" pitchFamily="18" charset="0"/>
              </a:rPr>
              <a:t>chức</a:t>
            </a:r>
            <a:r>
              <a:rPr lang="en-US" altLang="en-US" sz="2400" dirty="0" smtClean="0">
                <a:solidFill>
                  <a:srgbClr val="0000CC"/>
                </a:solidFill>
                <a:latin typeface="Times New Roman" pitchFamily="18" charset="0"/>
              </a:rPr>
              <a:t> </a:t>
            </a:r>
            <a:r>
              <a:rPr lang="en-US" altLang="en-US" sz="2400" dirty="0" err="1" smtClean="0">
                <a:solidFill>
                  <a:srgbClr val="0000CC"/>
                </a:solidFill>
                <a:latin typeface="Times New Roman" pitchFamily="18" charset="0"/>
              </a:rPr>
              <a:t>danh</a:t>
            </a:r>
            <a:r>
              <a:rPr lang="en-US" altLang="en-US" sz="2400" dirty="0" smtClean="0">
                <a:solidFill>
                  <a:srgbClr val="0000CC"/>
                </a:solidFill>
                <a:latin typeface="Times New Roman" pitchFamily="18" charset="0"/>
              </a:rPr>
              <a:t>; </a:t>
            </a:r>
            <a:r>
              <a:rPr lang="en-US" altLang="en-US" sz="2400" dirty="0" err="1" smtClean="0">
                <a:solidFill>
                  <a:srgbClr val="0000CC"/>
                </a:solidFill>
                <a:latin typeface="Times New Roman" pitchFamily="18" charset="0"/>
              </a:rPr>
              <a:t>phải</a:t>
            </a:r>
            <a:r>
              <a:rPr lang="en-US" altLang="en-US" sz="2400" dirty="0" smtClean="0">
                <a:solidFill>
                  <a:srgbClr val="0000CC"/>
                </a:solidFill>
                <a:latin typeface="Times New Roman" pitchFamily="18" charset="0"/>
              </a:rPr>
              <a:t> </a:t>
            </a:r>
            <a:r>
              <a:rPr lang="en-US" altLang="en-US" sz="2400" dirty="0" err="1" smtClean="0">
                <a:solidFill>
                  <a:srgbClr val="0000CC"/>
                </a:solidFill>
                <a:latin typeface="Times New Roman" pitchFamily="18" charset="0"/>
              </a:rPr>
              <a:t>ký</a:t>
            </a:r>
            <a:r>
              <a:rPr lang="en-US" altLang="en-US" sz="2400" dirty="0" smtClean="0">
                <a:solidFill>
                  <a:srgbClr val="0000CC"/>
                </a:solidFill>
                <a:latin typeface="Times New Roman" pitchFamily="18" charset="0"/>
              </a:rPr>
              <a:t> </a:t>
            </a:r>
            <a:r>
              <a:rPr lang="en-US" altLang="en-US" sz="2400" dirty="0" err="1" smtClean="0">
                <a:solidFill>
                  <a:srgbClr val="0000CC"/>
                </a:solidFill>
                <a:latin typeface="Times New Roman" pitchFamily="18" charset="0"/>
              </a:rPr>
              <a:t>bằng</a:t>
            </a:r>
            <a:r>
              <a:rPr lang="en-US" altLang="en-US" sz="2400" dirty="0" smtClean="0">
                <a:solidFill>
                  <a:srgbClr val="0000CC"/>
                </a:solidFill>
                <a:latin typeface="Times New Roman" pitchFamily="18" charset="0"/>
              </a:rPr>
              <a:t> </a:t>
            </a:r>
            <a:r>
              <a:rPr lang="en-US" altLang="en-US" sz="2400" dirty="0" err="1" smtClean="0">
                <a:solidFill>
                  <a:srgbClr val="0000CC"/>
                </a:solidFill>
                <a:latin typeface="Times New Roman" pitchFamily="18" charset="0"/>
              </a:rPr>
              <a:t>bút</a:t>
            </a:r>
            <a:r>
              <a:rPr lang="en-US" altLang="en-US" sz="2400" dirty="0" smtClean="0">
                <a:solidFill>
                  <a:srgbClr val="0000CC"/>
                </a:solidFill>
                <a:latin typeface="Times New Roman" pitchFamily="18" charset="0"/>
              </a:rPr>
              <a:t> bi, </a:t>
            </a:r>
            <a:r>
              <a:rPr lang="en-US" altLang="en-US" sz="2400" dirty="0" err="1" smtClean="0">
                <a:solidFill>
                  <a:srgbClr val="0000CC"/>
                </a:solidFill>
                <a:latin typeface="Times New Roman" pitchFamily="18" charset="0"/>
              </a:rPr>
              <a:t>bút</a:t>
            </a:r>
            <a:r>
              <a:rPr lang="en-US" altLang="en-US" sz="2400" dirty="0" smtClean="0">
                <a:solidFill>
                  <a:srgbClr val="0000CC"/>
                </a:solidFill>
                <a:latin typeface="Times New Roman" pitchFamily="18" charset="0"/>
              </a:rPr>
              <a:t> </a:t>
            </a:r>
            <a:r>
              <a:rPr lang="en-US" altLang="en-US" sz="2400" dirty="0" err="1" smtClean="0">
                <a:solidFill>
                  <a:srgbClr val="0000CC"/>
                </a:solidFill>
                <a:latin typeface="Times New Roman" pitchFamily="18" charset="0"/>
              </a:rPr>
              <a:t>mực</a:t>
            </a:r>
            <a:r>
              <a:rPr lang="en-US" altLang="en-US" sz="2400" dirty="0" smtClean="0">
                <a:solidFill>
                  <a:srgbClr val="0000CC"/>
                </a:solidFill>
                <a:latin typeface="Times New Roman" pitchFamily="18" charset="0"/>
              </a:rPr>
              <a:t>, </a:t>
            </a:r>
            <a:r>
              <a:rPr lang="en-US" altLang="en-US" sz="2400" dirty="0" err="1" smtClean="0">
                <a:solidFill>
                  <a:srgbClr val="0000CC"/>
                </a:solidFill>
                <a:latin typeface="Times New Roman" pitchFamily="18" charset="0"/>
              </a:rPr>
              <a:t>không</a:t>
            </a:r>
            <a:r>
              <a:rPr lang="en-US" altLang="en-US" sz="2400" dirty="0" smtClean="0">
                <a:solidFill>
                  <a:srgbClr val="0000CC"/>
                </a:solidFill>
                <a:latin typeface="Times New Roman" pitchFamily="18" charset="0"/>
              </a:rPr>
              <a:t> </a:t>
            </a:r>
            <a:r>
              <a:rPr lang="en-US" altLang="en-US" sz="2400" dirty="0" err="1" smtClean="0">
                <a:solidFill>
                  <a:srgbClr val="0000CC"/>
                </a:solidFill>
                <a:latin typeface="Times New Roman" pitchFamily="18" charset="0"/>
              </a:rPr>
              <a:t>ký</a:t>
            </a:r>
            <a:r>
              <a:rPr lang="en-US" altLang="en-US" sz="2400" dirty="0" smtClean="0">
                <a:solidFill>
                  <a:srgbClr val="0000CC"/>
                </a:solidFill>
                <a:latin typeface="Times New Roman" pitchFamily="18" charset="0"/>
              </a:rPr>
              <a:t> </a:t>
            </a:r>
            <a:r>
              <a:rPr lang="en-US" altLang="en-US" sz="2400" dirty="0" err="1" smtClean="0">
                <a:solidFill>
                  <a:srgbClr val="0000CC"/>
                </a:solidFill>
                <a:latin typeface="Times New Roman" pitchFamily="18" charset="0"/>
              </a:rPr>
              <a:t>bằng</a:t>
            </a:r>
            <a:r>
              <a:rPr lang="en-US" altLang="en-US" sz="2400" dirty="0" smtClean="0">
                <a:solidFill>
                  <a:srgbClr val="0000CC"/>
                </a:solidFill>
                <a:latin typeface="Times New Roman" pitchFamily="18" charset="0"/>
              </a:rPr>
              <a:t> </a:t>
            </a:r>
            <a:r>
              <a:rPr lang="en-US" altLang="en-US" sz="2400" dirty="0" err="1" smtClean="0">
                <a:solidFill>
                  <a:srgbClr val="0000CC"/>
                </a:solidFill>
                <a:latin typeface="Times New Roman" pitchFamily="18" charset="0"/>
              </a:rPr>
              <a:t>bút</a:t>
            </a:r>
            <a:r>
              <a:rPr lang="en-US" altLang="en-US" sz="2400" dirty="0" smtClean="0">
                <a:solidFill>
                  <a:srgbClr val="0000CC"/>
                </a:solidFill>
                <a:latin typeface="Times New Roman" pitchFamily="18" charset="0"/>
              </a:rPr>
              <a:t> </a:t>
            </a:r>
            <a:r>
              <a:rPr lang="en-US" altLang="en-US" sz="2400" dirty="0" err="1" smtClean="0">
                <a:solidFill>
                  <a:srgbClr val="0000CC"/>
                </a:solidFill>
                <a:latin typeface="Times New Roman" pitchFamily="18" charset="0"/>
              </a:rPr>
              <a:t>chì</a:t>
            </a:r>
            <a:r>
              <a:rPr lang="en-US" altLang="en-US" sz="2400" dirty="0" smtClean="0">
                <a:solidFill>
                  <a:srgbClr val="0000CC"/>
                </a:solidFill>
                <a:latin typeface="Times New Roman" pitchFamily="18" charset="0"/>
              </a:rPr>
              <a:t>, </a:t>
            </a:r>
            <a:r>
              <a:rPr lang="en-US" altLang="en-US" sz="2400" dirty="0" err="1" smtClean="0">
                <a:solidFill>
                  <a:srgbClr val="0000CC"/>
                </a:solidFill>
                <a:latin typeface="Times New Roman" pitchFamily="18" charset="0"/>
              </a:rPr>
              <a:t>mực</a:t>
            </a:r>
            <a:r>
              <a:rPr lang="en-US" altLang="en-US" sz="2400" dirty="0" smtClean="0">
                <a:solidFill>
                  <a:srgbClr val="0000CC"/>
                </a:solidFill>
                <a:latin typeface="Times New Roman" pitchFamily="18" charset="0"/>
              </a:rPr>
              <a:t> </a:t>
            </a:r>
            <a:r>
              <a:rPr lang="en-US" altLang="en-US" sz="2400" dirty="0" err="1" smtClean="0">
                <a:solidFill>
                  <a:srgbClr val="0000CC"/>
                </a:solidFill>
                <a:latin typeface="Times New Roman" pitchFamily="18" charset="0"/>
              </a:rPr>
              <a:t>đỏ</a:t>
            </a:r>
            <a:r>
              <a:rPr lang="en-US" altLang="en-US" sz="2400" dirty="0" smtClean="0">
                <a:solidFill>
                  <a:srgbClr val="0000CC"/>
                </a:solidFill>
                <a:latin typeface="Times New Roman" pitchFamily="18" charset="0"/>
              </a:rPr>
              <a:t> </a:t>
            </a:r>
            <a:r>
              <a:rPr lang="en-US" altLang="en-US" sz="2400" dirty="0" err="1" smtClean="0">
                <a:solidFill>
                  <a:srgbClr val="0000CC"/>
                </a:solidFill>
                <a:latin typeface="Times New Roman" pitchFamily="18" charset="0"/>
              </a:rPr>
              <a:t>hoặc</a:t>
            </a:r>
            <a:r>
              <a:rPr lang="en-US" altLang="en-US" sz="2400" dirty="0" smtClean="0">
                <a:solidFill>
                  <a:srgbClr val="0000CC"/>
                </a:solidFill>
                <a:latin typeface="Times New Roman" pitchFamily="18" charset="0"/>
              </a:rPr>
              <a:t> </a:t>
            </a:r>
            <a:r>
              <a:rPr lang="en-US" altLang="en-US" sz="2400" dirty="0" err="1" smtClean="0">
                <a:solidFill>
                  <a:srgbClr val="0000CC"/>
                </a:solidFill>
                <a:latin typeface="Times New Roman" pitchFamily="18" charset="0"/>
              </a:rPr>
              <a:t>khắc</a:t>
            </a:r>
            <a:r>
              <a:rPr lang="en-US" altLang="en-US" sz="2400" dirty="0" smtClean="0">
                <a:solidFill>
                  <a:srgbClr val="0000CC"/>
                </a:solidFill>
                <a:latin typeface="Times New Roman" pitchFamily="18" charset="0"/>
              </a:rPr>
              <a:t> </a:t>
            </a:r>
            <a:r>
              <a:rPr lang="en-US" altLang="en-US" sz="2400" dirty="0" err="1" smtClean="0">
                <a:solidFill>
                  <a:srgbClr val="0000CC"/>
                </a:solidFill>
                <a:latin typeface="Times New Roman" pitchFamily="18" charset="0"/>
              </a:rPr>
              <a:t>dấu</a:t>
            </a:r>
            <a:r>
              <a:rPr lang="en-US" altLang="en-US" sz="2400" dirty="0" smtClean="0">
                <a:solidFill>
                  <a:srgbClr val="0000CC"/>
                </a:solidFill>
                <a:latin typeface="Times New Roman" pitchFamily="18" charset="0"/>
              </a:rPr>
              <a:t> </a:t>
            </a:r>
            <a:r>
              <a:rPr lang="en-US" altLang="en-US" sz="2400" dirty="0" err="1" smtClean="0">
                <a:solidFill>
                  <a:srgbClr val="0000CC"/>
                </a:solidFill>
                <a:latin typeface="Times New Roman" pitchFamily="18" charset="0"/>
              </a:rPr>
              <a:t>ký</a:t>
            </a:r>
            <a:r>
              <a:rPr lang="en-US" altLang="en-US" sz="2400" dirty="0" smtClean="0">
                <a:solidFill>
                  <a:srgbClr val="0000CC"/>
                </a:solidFill>
                <a:latin typeface="Times New Roman" pitchFamily="18" charset="0"/>
              </a:rPr>
              <a:t> </a:t>
            </a:r>
            <a:r>
              <a:rPr lang="en-US" altLang="en-US" sz="2400" dirty="0" err="1" smtClean="0">
                <a:solidFill>
                  <a:srgbClr val="0000CC"/>
                </a:solidFill>
                <a:latin typeface="Times New Roman" pitchFamily="18" charset="0"/>
              </a:rPr>
              <a:t>sẵn</a:t>
            </a:r>
            <a:r>
              <a:rPr lang="en-US" altLang="en-US" sz="2400" dirty="0" smtClean="0">
                <a:solidFill>
                  <a:srgbClr val="0000CC"/>
                </a:solidFill>
                <a:latin typeface="Times New Roman" pitchFamily="18" charset="0"/>
              </a:rPr>
              <a:t>.</a:t>
            </a:r>
          </a:p>
          <a:p>
            <a:pPr>
              <a:buFontTx/>
              <a:buChar char="-"/>
            </a:pPr>
            <a:endParaRPr lang="en-US" altLang="en-US" sz="2000" dirty="0" smtClean="0">
              <a:solidFill>
                <a:srgbClr val="0070C0"/>
              </a:solidFill>
              <a:latin typeface="Times New Roman" pitchFamily="18" charset="0"/>
            </a:endParaRPr>
          </a:p>
          <a:p>
            <a:pPr>
              <a:buNone/>
            </a:pPr>
            <a:endParaRPr lang="en-US" sz="2400" dirty="0" smtClean="0">
              <a:solidFill>
                <a:schemeClr val="accent1"/>
              </a:solidFill>
              <a:latin typeface="Times New Roman" pitchFamily="18" charset="0"/>
              <a:cs typeface="Times New Roman" pitchFamily="18" charset="0"/>
            </a:endParaRPr>
          </a:p>
          <a:p>
            <a:endParaRPr lang="en-US" sz="2400" dirty="0"/>
          </a:p>
        </p:txBody>
      </p:sp>
      <p:sp>
        <p:nvSpPr>
          <p:cNvPr id="5" name="Slide Number Placeholder 4"/>
          <p:cNvSpPr>
            <a:spLocks noGrp="1"/>
          </p:cNvSpPr>
          <p:nvPr>
            <p:ph type="sldNum" sz="quarter" idx="12"/>
          </p:nvPr>
        </p:nvSpPr>
        <p:spPr/>
        <p:txBody>
          <a:bodyPr/>
          <a:lstStyle/>
          <a:p>
            <a:fld id="{344D32EA-796A-49D7-B1E6-86E45869C5DC}" type="slidenum">
              <a:rPr lang="en-US" smtClean="0"/>
              <a:pPr/>
              <a:t>18</a:t>
            </a:fld>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14300"/>
            <a:ext cx="1143000" cy="1143000"/>
          </a:xfrm>
          <a:prstGeom prst="rect">
            <a:avLst/>
          </a:prstGeom>
        </p:spPr>
      </p:pic>
    </p:spTree>
  </p:cSld>
  <p:clrMapOvr>
    <a:masterClrMapping/>
  </p:clrMapOvr>
  <p:transition spd="slow">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609600"/>
            <a:ext cx="7467600" cy="647700"/>
          </a:xfrm>
        </p:spPr>
        <p:txBody>
          <a:bodyPr>
            <a:normAutofit/>
          </a:bodyPr>
          <a:lstStyle/>
          <a:p>
            <a:r>
              <a:rPr lang="en-US" sz="3500" b="1" dirty="0" smtClean="0">
                <a:solidFill>
                  <a:srgbClr val="FF0000"/>
                </a:solidFill>
                <a:latin typeface="Times New Roman" pitchFamily="18" charset="0"/>
                <a:cs typeface="Times New Roman" pitchFamily="18" charset="0"/>
              </a:rPr>
              <a:t>4. </a:t>
            </a:r>
            <a:r>
              <a:rPr lang="en-US" sz="3500" b="1" dirty="0" err="1" smtClean="0">
                <a:solidFill>
                  <a:srgbClr val="FF0000"/>
                </a:solidFill>
                <a:latin typeface="Times New Roman" pitchFamily="18" charset="0"/>
                <a:cs typeface="Times New Roman" pitchFamily="18" charset="0"/>
              </a:rPr>
              <a:t>Kiểm</a:t>
            </a:r>
            <a:r>
              <a:rPr lang="en-US" sz="3500" b="1" dirty="0" smtClean="0">
                <a:solidFill>
                  <a:srgbClr val="FF0000"/>
                </a:solidFill>
                <a:latin typeface="Times New Roman" pitchFamily="18" charset="0"/>
                <a:cs typeface="Times New Roman" pitchFamily="18" charset="0"/>
              </a:rPr>
              <a:t> </a:t>
            </a:r>
            <a:r>
              <a:rPr lang="en-US" sz="3500" b="1" dirty="0" err="1" smtClean="0">
                <a:solidFill>
                  <a:srgbClr val="FF0000"/>
                </a:solidFill>
                <a:latin typeface="Times New Roman" pitchFamily="18" charset="0"/>
                <a:cs typeface="Times New Roman" pitchFamily="18" charset="0"/>
              </a:rPr>
              <a:t>tra</a:t>
            </a:r>
            <a:r>
              <a:rPr lang="en-US" sz="3500" b="1" dirty="0" smtClean="0">
                <a:solidFill>
                  <a:srgbClr val="FF0000"/>
                </a:solidFill>
                <a:latin typeface="Times New Roman" pitchFamily="18" charset="0"/>
                <a:cs typeface="Times New Roman" pitchFamily="18" charset="0"/>
              </a:rPr>
              <a:t> </a:t>
            </a:r>
            <a:r>
              <a:rPr lang="en-US" sz="3500" b="1" dirty="0" err="1" smtClean="0">
                <a:solidFill>
                  <a:srgbClr val="FF0000"/>
                </a:solidFill>
                <a:latin typeface="Times New Roman" pitchFamily="18" charset="0"/>
                <a:cs typeface="Times New Roman" pitchFamily="18" charset="0"/>
              </a:rPr>
              <a:t>việc</a:t>
            </a:r>
            <a:r>
              <a:rPr lang="en-US" sz="3500" b="1" dirty="0" smtClean="0">
                <a:solidFill>
                  <a:srgbClr val="FF0000"/>
                </a:solidFill>
                <a:latin typeface="Times New Roman" pitchFamily="18" charset="0"/>
                <a:cs typeface="Times New Roman" pitchFamily="18" charset="0"/>
              </a:rPr>
              <a:t> </a:t>
            </a:r>
            <a:r>
              <a:rPr lang="en-US" sz="3500" b="1" dirty="0" err="1" smtClean="0">
                <a:solidFill>
                  <a:srgbClr val="FF0000"/>
                </a:solidFill>
                <a:latin typeface="Times New Roman" pitchFamily="18" charset="0"/>
                <a:cs typeface="Times New Roman" pitchFamily="18" charset="0"/>
              </a:rPr>
              <a:t>quản</a:t>
            </a:r>
            <a:r>
              <a:rPr lang="en-US" sz="3500" b="1" dirty="0" smtClean="0">
                <a:solidFill>
                  <a:srgbClr val="FF0000"/>
                </a:solidFill>
                <a:latin typeface="Times New Roman" pitchFamily="18" charset="0"/>
                <a:cs typeface="Times New Roman" pitchFamily="18" charset="0"/>
              </a:rPr>
              <a:t> </a:t>
            </a:r>
            <a:r>
              <a:rPr lang="en-US" sz="3500" b="1" dirty="0" err="1" smtClean="0">
                <a:solidFill>
                  <a:srgbClr val="FF0000"/>
                </a:solidFill>
                <a:latin typeface="Times New Roman" pitchFamily="18" charset="0"/>
                <a:cs typeface="Times New Roman" pitchFamily="18" charset="0"/>
              </a:rPr>
              <a:t>lý</a:t>
            </a:r>
            <a:r>
              <a:rPr lang="en-US" sz="3500" b="1" dirty="0" smtClean="0">
                <a:solidFill>
                  <a:srgbClr val="FF0000"/>
                </a:solidFill>
                <a:latin typeface="Times New Roman" pitchFamily="18" charset="0"/>
                <a:cs typeface="Times New Roman" pitchFamily="18" charset="0"/>
              </a:rPr>
              <a:t>, </a:t>
            </a:r>
            <a:r>
              <a:rPr lang="en-US" sz="3500" b="1" dirty="0" err="1" smtClean="0">
                <a:solidFill>
                  <a:srgbClr val="FF0000"/>
                </a:solidFill>
                <a:latin typeface="Times New Roman" pitchFamily="18" charset="0"/>
                <a:cs typeface="Times New Roman" pitchFamily="18" charset="0"/>
              </a:rPr>
              <a:t>ghi</a:t>
            </a:r>
            <a:r>
              <a:rPr lang="en-US" sz="3500" b="1" dirty="0" smtClean="0">
                <a:solidFill>
                  <a:srgbClr val="FF0000"/>
                </a:solidFill>
                <a:latin typeface="Times New Roman" pitchFamily="18" charset="0"/>
                <a:cs typeface="Times New Roman" pitchFamily="18" charset="0"/>
              </a:rPr>
              <a:t> </a:t>
            </a:r>
            <a:r>
              <a:rPr lang="en-US" sz="3500" b="1" dirty="0" err="1" smtClean="0">
                <a:solidFill>
                  <a:srgbClr val="FF0000"/>
                </a:solidFill>
                <a:latin typeface="Times New Roman" pitchFamily="18" charset="0"/>
                <a:cs typeface="Times New Roman" pitchFamily="18" charset="0"/>
              </a:rPr>
              <a:t>sổ</a:t>
            </a:r>
            <a:r>
              <a:rPr lang="en-US" sz="3500" b="1" dirty="0" smtClean="0">
                <a:solidFill>
                  <a:srgbClr val="FF0000"/>
                </a:solidFill>
                <a:latin typeface="Times New Roman" pitchFamily="18" charset="0"/>
                <a:cs typeface="Times New Roman" pitchFamily="18" charset="0"/>
              </a:rPr>
              <a:t> </a:t>
            </a:r>
            <a:r>
              <a:rPr lang="en-US" sz="3500" b="1" dirty="0" err="1" smtClean="0">
                <a:solidFill>
                  <a:srgbClr val="FF0000"/>
                </a:solidFill>
                <a:latin typeface="Times New Roman" pitchFamily="18" charset="0"/>
                <a:cs typeface="Times New Roman" pitchFamily="18" charset="0"/>
              </a:rPr>
              <a:t>kế</a:t>
            </a:r>
            <a:r>
              <a:rPr lang="en-US" sz="3500" b="1" dirty="0" smtClean="0">
                <a:solidFill>
                  <a:srgbClr val="FF0000"/>
                </a:solidFill>
                <a:latin typeface="Times New Roman" pitchFamily="18" charset="0"/>
                <a:cs typeface="Times New Roman" pitchFamily="18" charset="0"/>
              </a:rPr>
              <a:t> </a:t>
            </a:r>
            <a:r>
              <a:rPr lang="en-US" sz="3500" b="1" dirty="0" err="1" smtClean="0">
                <a:solidFill>
                  <a:srgbClr val="FF0000"/>
                </a:solidFill>
                <a:latin typeface="Times New Roman" pitchFamily="18" charset="0"/>
                <a:cs typeface="Times New Roman" pitchFamily="18" charset="0"/>
              </a:rPr>
              <a:t>toán</a:t>
            </a:r>
            <a:endParaRPr lang="en-US" sz="3500" dirty="0"/>
          </a:p>
        </p:txBody>
      </p:sp>
      <p:sp>
        <p:nvSpPr>
          <p:cNvPr id="3" name="Content Placeholder 2"/>
          <p:cNvSpPr>
            <a:spLocks noGrp="1"/>
          </p:cNvSpPr>
          <p:nvPr>
            <p:ph idx="1"/>
          </p:nvPr>
        </p:nvSpPr>
        <p:spPr>
          <a:xfrm>
            <a:off x="304800" y="1600199"/>
            <a:ext cx="9258300" cy="4756152"/>
          </a:xfrm>
        </p:spPr>
        <p:txBody>
          <a:bodyPr>
            <a:noAutofit/>
          </a:bodyPr>
          <a:lstStyle/>
          <a:p>
            <a:pPr algn="just">
              <a:buNone/>
            </a:pPr>
            <a:r>
              <a:rPr lang="en-US" sz="2500" b="1" dirty="0" smtClean="0">
                <a:solidFill>
                  <a:srgbClr val="FF0000"/>
                </a:solidFill>
                <a:latin typeface="Times New Roman" pitchFamily="18" charset="0"/>
                <a:cs typeface="Times New Roman" pitchFamily="18" charset="0"/>
              </a:rPr>
              <a:t>4.1. </a:t>
            </a:r>
            <a:r>
              <a:rPr lang="en-US" sz="2500" b="1" dirty="0" err="1" smtClean="0">
                <a:solidFill>
                  <a:srgbClr val="FF0000"/>
                </a:solidFill>
                <a:latin typeface="Times New Roman" pitchFamily="18" charset="0"/>
                <a:cs typeface="Times New Roman" pitchFamily="18" charset="0"/>
              </a:rPr>
              <a:t>Kiểm</a:t>
            </a:r>
            <a:r>
              <a:rPr lang="en-US" sz="2500" b="1" dirty="0" smtClean="0">
                <a:solidFill>
                  <a:srgbClr val="FF0000"/>
                </a:solidFill>
                <a:latin typeface="Times New Roman" pitchFamily="18" charset="0"/>
                <a:cs typeface="Times New Roman" pitchFamily="18" charset="0"/>
              </a:rPr>
              <a:t> </a:t>
            </a:r>
            <a:r>
              <a:rPr lang="en-US" sz="2500" b="1" dirty="0" err="1" smtClean="0">
                <a:solidFill>
                  <a:srgbClr val="FF0000"/>
                </a:solidFill>
                <a:latin typeface="Times New Roman" pitchFamily="18" charset="0"/>
                <a:cs typeface="Times New Roman" pitchFamily="18" charset="0"/>
              </a:rPr>
              <a:t>tra</a:t>
            </a:r>
            <a:r>
              <a:rPr lang="en-US" sz="2500" b="1" dirty="0" smtClean="0">
                <a:solidFill>
                  <a:srgbClr val="FF0000"/>
                </a:solidFill>
                <a:latin typeface="Times New Roman" pitchFamily="18" charset="0"/>
                <a:cs typeface="Times New Roman" pitchFamily="18" charset="0"/>
              </a:rPr>
              <a:t> </a:t>
            </a:r>
            <a:r>
              <a:rPr lang="en-US" sz="2500" b="1" dirty="0" err="1" smtClean="0">
                <a:solidFill>
                  <a:srgbClr val="FF0000"/>
                </a:solidFill>
                <a:latin typeface="Times New Roman" pitchFamily="18" charset="0"/>
                <a:cs typeface="Times New Roman" pitchFamily="18" charset="0"/>
              </a:rPr>
              <a:t>đánh</a:t>
            </a:r>
            <a:r>
              <a:rPr lang="en-US" sz="2500" b="1" dirty="0" smtClean="0">
                <a:solidFill>
                  <a:srgbClr val="FF0000"/>
                </a:solidFill>
                <a:latin typeface="Times New Roman" pitchFamily="18" charset="0"/>
                <a:cs typeface="Times New Roman" pitchFamily="18" charset="0"/>
              </a:rPr>
              <a:t> </a:t>
            </a:r>
            <a:r>
              <a:rPr lang="en-US" sz="2500" b="1" dirty="0" err="1" smtClean="0">
                <a:solidFill>
                  <a:srgbClr val="FF0000"/>
                </a:solidFill>
                <a:latin typeface="Times New Roman" pitchFamily="18" charset="0"/>
                <a:cs typeface="Times New Roman" pitchFamily="18" charset="0"/>
              </a:rPr>
              <a:t>giá</a:t>
            </a:r>
            <a:r>
              <a:rPr lang="en-US" sz="2500" b="1" dirty="0" smtClean="0">
                <a:solidFill>
                  <a:srgbClr val="FF0000"/>
                </a:solidFill>
                <a:latin typeface="Times New Roman" pitchFamily="18" charset="0"/>
                <a:cs typeface="Times New Roman" pitchFamily="18" charset="0"/>
              </a:rPr>
              <a:t> </a:t>
            </a:r>
            <a:r>
              <a:rPr lang="en-US" sz="2500" b="1" dirty="0" err="1" smtClean="0">
                <a:solidFill>
                  <a:srgbClr val="FF0000"/>
                </a:solidFill>
                <a:latin typeface="Times New Roman" pitchFamily="18" charset="0"/>
                <a:cs typeface="Times New Roman" pitchFamily="18" charset="0"/>
              </a:rPr>
              <a:t>việc</a:t>
            </a:r>
            <a:r>
              <a:rPr lang="en-US" sz="2500" b="1" dirty="0" smtClean="0">
                <a:solidFill>
                  <a:srgbClr val="FF0000"/>
                </a:solidFill>
                <a:latin typeface="Times New Roman" pitchFamily="18" charset="0"/>
                <a:cs typeface="Times New Roman" pitchFamily="18" charset="0"/>
              </a:rPr>
              <a:t> </a:t>
            </a:r>
            <a:r>
              <a:rPr lang="en-US" sz="2500" b="1" dirty="0" err="1" smtClean="0">
                <a:solidFill>
                  <a:srgbClr val="FF0000"/>
                </a:solidFill>
                <a:latin typeface="Times New Roman" pitchFamily="18" charset="0"/>
                <a:cs typeface="Times New Roman" pitchFamily="18" charset="0"/>
              </a:rPr>
              <a:t>lập</a:t>
            </a:r>
            <a:r>
              <a:rPr lang="en-US" sz="2500" b="1" dirty="0" smtClean="0">
                <a:solidFill>
                  <a:srgbClr val="FF0000"/>
                </a:solidFill>
                <a:latin typeface="Times New Roman" pitchFamily="18" charset="0"/>
                <a:cs typeface="Times New Roman" pitchFamily="18" charset="0"/>
              </a:rPr>
              <a:t> </a:t>
            </a:r>
            <a:r>
              <a:rPr lang="en-US" sz="2500" b="1" dirty="0" err="1" smtClean="0">
                <a:solidFill>
                  <a:srgbClr val="FF0000"/>
                </a:solidFill>
                <a:latin typeface="Times New Roman" pitchFamily="18" charset="0"/>
                <a:cs typeface="Times New Roman" pitchFamily="18" charset="0"/>
              </a:rPr>
              <a:t>phiếu</a:t>
            </a:r>
            <a:r>
              <a:rPr lang="en-US" sz="2500" b="1" dirty="0" smtClean="0">
                <a:solidFill>
                  <a:srgbClr val="FF0000"/>
                </a:solidFill>
                <a:latin typeface="Times New Roman" pitchFamily="18" charset="0"/>
                <a:cs typeface="Times New Roman" pitchFamily="18" charset="0"/>
              </a:rPr>
              <a:t> </a:t>
            </a:r>
            <a:r>
              <a:rPr lang="en-US" sz="2500" b="1" dirty="0" err="1" smtClean="0">
                <a:solidFill>
                  <a:srgbClr val="FF0000"/>
                </a:solidFill>
                <a:latin typeface="Times New Roman" pitchFamily="18" charset="0"/>
                <a:cs typeface="Times New Roman" pitchFamily="18" charset="0"/>
              </a:rPr>
              <a:t>thu</a:t>
            </a:r>
            <a:r>
              <a:rPr lang="en-US" sz="2500" b="1" dirty="0" smtClean="0">
                <a:solidFill>
                  <a:srgbClr val="FF0000"/>
                </a:solidFill>
                <a:latin typeface="Times New Roman" pitchFamily="18" charset="0"/>
                <a:cs typeface="Times New Roman" pitchFamily="18" charset="0"/>
              </a:rPr>
              <a:t>, chi </a:t>
            </a:r>
            <a:r>
              <a:rPr lang="en-US" sz="2500" b="1" dirty="0" err="1" smtClean="0">
                <a:solidFill>
                  <a:srgbClr val="FF0000"/>
                </a:solidFill>
                <a:latin typeface="Times New Roman" pitchFamily="18" charset="0"/>
                <a:cs typeface="Times New Roman" pitchFamily="18" charset="0"/>
              </a:rPr>
              <a:t>tiền</a:t>
            </a:r>
            <a:r>
              <a:rPr lang="en-US" sz="2500" b="1" dirty="0" smtClean="0">
                <a:solidFill>
                  <a:srgbClr val="FF0000"/>
                </a:solidFill>
                <a:latin typeface="Times New Roman" pitchFamily="18" charset="0"/>
                <a:cs typeface="Times New Roman" pitchFamily="18" charset="0"/>
              </a:rPr>
              <a:t> </a:t>
            </a:r>
            <a:r>
              <a:rPr lang="en-US" sz="2500" b="1" dirty="0" err="1" smtClean="0">
                <a:solidFill>
                  <a:srgbClr val="FF0000"/>
                </a:solidFill>
                <a:latin typeface="Times New Roman" pitchFamily="18" charset="0"/>
                <a:cs typeface="Times New Roman" pitchFamily="18" charset="0"/>
              </a:rPr>
              <a:t>mặt</a:t>
            </a:r>
            <a:r>
              <a:rPr lang="en-US" sz="2500" b="1" dirty="0" smtClean="0">
                <a:solidFill>
                  <a:srgbClr val="FF0000"/>
                </a:solidFill>
                <a:latin typeface="Times New Roman" pitchFamily="18" charset="0"/>
                <a:cs typeface="Times New Roman" pitchFamily="18" charset="0"/>
              </a:rPr>
              <a:t>; </a:t>
            </a:r>
            <a:r>
              <a:rPr lang="en-US" sz="2500" b="1" dirty="0" err="1" smtClean="0">
                <a:solidFill>
                  <a:srgbClr val="FF0000"/>
                </a:solidFill>
                <a:latin typeface="Times New Roman" pitchFamily="18" charset="0"/>
                <a:cs typeface="Times New Roman" pitchFamily="18" charset="0"/>
              </a:rPr>
              <a:t>thu</a:t>
            </a:r>
            <a:r>
              <a:rPr lang="en-US" sz="2500" b="1" dirty="0" smtClean="0">
                <a:solidFill>
                  <a:srgbClr val="FF0000"/>
                </a:solidFill>
                <a:latin typeface="Times New Roman" pitchFamily="18" charset="0"/>
                <a:cs typeface="Times New Roman" pitchFamily="18" charset="0"/>
              </a:rPr>
              <a:t>, chi </a:t>
            </a:r>
            <a:r>
              <a:rPr lang="en-US" sz="2500" b="1" dirty="0" err="1" smtClean="0">
                <a:solidFill>
                  <a:srgbClr val="FF0000"/>
                </a:solidFill>
                <a:latin typeface="Times New Roman" pitchFamily="18" charset="0"/>
                <a:cs typeface="Times New Roman" pitchFamily="18" charset="0"/>
              </a:rPr>
              <a:t>tiền</a:t>
            </a:r>
            <a:r>
              <a:rPr lang="en-US" sz="2500" b="1" dirty="0" smtClean="0">
                <a:solidFill>
                  <a:srgbClr val="FF0000"/>
                </a:solidFill>
                <a:latin typeface="Times New Roman" pitchFamily="18" charset="0"/>
                <a:cs typeface="Times New Roman" pitchFamily="18" charset="0"/>
              </a:rPr>
              <a:t> </a:t>
            </a:r>
            <a:r>
              <a:rPr lang="en-US" sz="2500" b="1" dirty="0" err="1" smtClean="0">
                <a:solidFill>
                  <a:srgbClr val="FF0000"/>
                </a:solidFill>
                <a:latin typeface="Times New Roman" pitchFamily="18" charset="0"/>
                <a:cs typeface="Times New Roman" pitchFamily="18" charset="0"/>
              </a:rPr>
              <a:t>gửi</a:t>
            </a:r>
            <a:r>
              <a:rPr lang="en-US" sz="2500" b="1" dirty="0" smtClean="0">
                <a:solidFill>
                  <a:srgbClr val="FF0000"/>
                </a:solidFill>
                <a:latin typeface="Times New Roman" pitchFamily="18" charset="0"/>
                <a:cs typeface="Times New Roman" pitchFamily="18" charset="0"/>
              </a:rPr>
              <a:t> </a:t>
            </a:r>
            <a:r>
              <a:rPr lang="en-US" sz="2500" b="1" dirty="0" err="1" smtClean="0">
                <a:solidFill>
                  <a:srgbClr val="FF0000"/>
                </a:solidFill>
                <a:latin typeface="Times New Roman" pitchFamily="18" charset="0"/>
                <a:cs typeface="Times New Roman" pitchFamily="18" charset="0"/>
              </a:rPr>
              <a:t>ngân</a:t>
            </a:r>
            <a:r>
              <a:rPr lang="en-US" sz="2500" b="1" dirty="0" smtClean="0">
                <a:solidFill>
                  <a:srgbClr val="FF0000"/>
                </a:solidFill>
                <a:latin typeface="Times New Roman" pitchFamily="18" charset="0"/>
                <a:cs typeface="Times New Roman" pitchFamily="18" charset="0"/>
              </a:rPr>
              <a:t> </a:t>
            </a:r>
            <a:r>
              <a:rPr lang="en-US" sz="2500" b="1" dirty="0" err="1" smtClean="0">
                <a:solidFill>
                  <a:srgbClr val="FF0000"/>
                </a:solidFill>
                <a:latin typeface="Times New Roman" pitchFamily="18" charset="0"/>
                <a:cs typeface="Times New Roman" pitchFamily="18" charset="0"/>
              </a:rPr>
              <a:t>hàng</a:t>
            </a:r>
            <a:r>
              <a:rPr lang="en-US" sz="2500" b="1" dirty="0" smtClean="0">
                <a:solidFill>
                  <a:srgbClr val="FF0000"/>
                </a:solidFill>
                <a:latin typeface="Times New Roman" pitchFamily="18" charset="0"/>
                <a:cs typeface="Times New Roman" pitchFamily="18" charset="0"/>
              </a:rPr>
              <a:t>, </a:t>
            </a:r>
            <a:r>
              <a:rPr lang="en-US" sz="2500" b="1" dirty="0" err="1" smtClean="0">
                <a:solidFill>
                  <a:srgbClr val="FF0000"/>
                </a:solidFill>
                <a:latin typeface="Times New Roman" pitchFamily="18" charset="0"/>
                <a:cs typeface="Times New Roman" pitchFamily="18" charset="0"/>
              </a:rPr>
              <a:t>chứng</a:t>
            </a:r>
            <a:r>
              <a:rPr lang="en-US" sz="2500" b="1" dirty="0" smtClean="0">
                <a:solidFill>
                  <a:srgbClr val="FF0000"/>
                </a:solidFill>
                <a:latin typeface="Times New Roman" pitchFamily="18" charset="0"/>
                <a:cs typeface="Times New Roman" pitchFamily="18" charset="0"/>
              </a:rPr>
              <a:t> </a:t>
            </a:r>
            <a:r>
              <a:rPr lang="en-US" sz="2500" b="1" dirty="0" err="1" smtClean="0">
                <a:solidFill>
                  <a:srgbClr val="FF0000"/>
                </a:solidFill>
                <a:latin typeface="Times New Roman" pitchFamily="18" charset="0"/>
                <a:cs typeface="Times New Roman" pitchFamily="18" charset="0"/>
              </a:rPr>
              <a:t>từ</a:t>
            </a:r>
            <a:r>
              <a:rPr lang="en-US" sz="2500" b="1" dirty="0" smtClean="0">
                <a:solidFill>
                  <a:srgbClr val="FF0000"/>
                </a:solidFill>
                <a:latin typeface="Times New Roman" pitchFamily="18" charset="0"/>
                <a:cs typeface="Times New Roman" pitchFamily="18" charset="0"/>
              </a:rPr>
              <a:t> </a:t>
            </a:r>
            <a:r>
              <a:rPr lang="en-US" sz="2500" b="1" dirty="0" err="1" smtClean="0">
                <a:solidFill>
                  <a:srgbClr val="FF0000"/>
                </a:solidFill>
                <a:latin typeface="Times New Roman" pitchFamily="18" charset="0"/>
                <a:cs typeface="Times New Roman" pitchFamily="18" charset="0"/>
              </a:rPr>
              <a:t>kèm</a:t>
            </a:r>
            <a:r>
              <a:rPr lang="en-US" sz="2500" b="1" dirty="0" smtClean="0">
                <a:solidFill>
                  <a:srgbClr val="FF0000"/>
                </a:solidFill>
                <a:latin typeface="Times New Roman" pitchFamily="18" charset="0"/>
                <a:cs typeface="Times New Roman" pitchFamily="18" charset="0"/>
              </a:rPr>
              <a:t> </a:t>
            </a:r>
            <a:r>
              <a:rPr lang="en-US" sz="2500" b="1" dirty="0" err="1" smtClean="0">
                <a:solidFill>
                  <a:srgbClr val="FF0000"/>
                </a:solidFill>
                <a:latin typeface="Times New Roman" pitchFamily="18" charset="0"/>
                <a:cs typeface="Times New Roman" pitchFamily="18" charset="0"/>
              </a:rPr>
              <a:t>theo</a:t>
            </a:r>
            <a:r>
              <a:rPr lang="en-US" sz="2500" b="1" dirty="0" smtClean="0">
                <a:solidFill>
                  <a:srgbClr val="FF0000"/>
                </a:solidFill>
                <a:latin typeface="Times New Roman" pitchFamily="18" charset="0"/>
                <a:cs typeface="Times New Roman" pitchFamily="18" charset="0"/>
              </a:rPr>
              <a:t>; </a:t>
            </a:r>
            <a:r>
              <a:rPr lang="en-US" sz="2500" b="1" dirty="0" err="1" smtClean="0">
                <a:solidFill>
                  <a:srgbClr val="FF0000"/>
                </a:solidFill>
                <a:latin typeface="Times New Roman" pitchFamily="18" charset="0"/>
                <a:cs typeface="Times New Roman" pitchFamily="18" charset="0"/>
              </a:rPr>
              <a:t>kiểm</a:t>
            </a:r>
            <a:r>
              <a:rPr lang="en-US" sz="2500" b="1" dirty="0" smtClean="0">
                <a:solidFill>
                  <a:srgbClr val="FF0000"/>
                </a:solidFill>
                <a:latin typeface="Times New Roman" pitchFamily="18" charset="0"/>
                <a:cs typeface="Times New Roman" pitchFamily="18" charset="0"/>
              </a:rPr>
              <a:t> </a:t>
            </a:r>
            <a:r>
              <a:rPr lang="en-US" sz="2500" b="1" dirty="0" err="1" smtClean="0">
                <a:solidFill>
                  <a:srgbClr val="FF0000"/>
                </a:solidFill>
                <a:latin typeface="Times New Roman" pitchFamily="18" charset="0"/>
                <a:cs typeface="Times New Roman" pitchFamily="18" charset="0"/>
              </a:rPr>
              <a:t>tra</a:t>
            </a:r>
            <a:r>
              <a:rPr lang="en-US" sz="2500" b="1" dirty="0" smtClean="0">
                <a:solidFill>
                  <a:srgbClr val="FF0000"/>
                </a:solidFill>
                <a:latin typeface="Times New Roman" pitchFamily="18" charset="0"/>
                <a:cs typeface="Times New Roman" pitchFamily="18" charset="0"/>
              </a:rPr>
              <a:t> </a:t>
            </a:r>
            <a:r>
              <a:rPr lang="en-US" sz="2500" b="1" dirty="0" err="1" smtClean="0">
                <a:solidFill>
                  <a:srgbClr val="FF0000"/>
                </a:solidFill>
                <a:latin typeface="Times New Roman" pitchFamily="18" charset="0"/>
                <a:cs typeface="Times New Roman" pitchFamily="18" charset="0"/>
              </a:rPr>
              <a:t>việc</a:t>
            </a:r>
            <a:r>
              <a:rPr lang="en-US" sz="2500" b="1" dirty="0" smtClean="0">
                <a:solidFill>
                  <a:srgbClr val="FF0000"/>
                </a:solidFill>
                <a:latin typeface="Times New Roman" pitchFamily="18" charset="0"/>
                <a:cs typeface="Times New Roman" pitchFamily="18" charset="0"/>
              </a:rPr>
              <a:t> in, </a:t>
            </a:r>
            <a:r>
              <a:rPr lang="en-US" sz="2500" b="1" dirty="0" err="1" smtClean="0">
                <a:solidFill>
                  <a:srgbClr val="FF0000"/>
                </a:solidFill>
                <a:latin typeface="Times New Roman" pitchFamily="18" charset="0"/>
                <a:cs typeface="Times New Roman" pitchFamily="18" charset="0"/>
              </a:rPr>
              <a:t>lưu</a:t>
            </a:r>
            <a:r>
              <a:rPr lang="en-US" sz="2500" b="1" dirty="0" smtClean="0">
                <a:solidFill>
                  <a:srgbClr val="FF0000"/>
                </a:solidFill>
                <a:latin typeface="Times New Roman" pitchFamily="18" charset="0"/>
                <a:cs typeface="Times New Roman" pitchFamily="18" charset="0"/>
              </a:rPr>
              <a:t> </a:t>
            </a:r>
            <a:r>
              <a:rPr lang="en-US" sz="2500" b="1" dirty="0" err="1" smtClean="0">
                <a:solidFill>
                  <a:srgbClr val="FF0000"/>
                </a:solidFill>
                <a:latin typeface="Times New Roman" pitchFamily="18" charset="0"/>
                <a:cs typeface="Times New Roman" pitchFamily="18" charset="0"/>
              </a:rPr>
              <a:t>trữ</a:t>
            </a:r>
            <a:r>
              <a:rPr lang="en-US" sz="2500" b="1" dirty="0" smtClean="0">
                <a:solidFill>
                  <a:srgbClr val="FF0000"/>
                </a:solidFill>
                <a:latin typeface="Times New Roman" pitchFamily="18" charset="0"/>
                <a:cs typeface="Times New Roman" pitchFamily="18" charset="0"/>
              </a:rPr>
              <a:t> </a:t>
            </a:r>
            <a:r>
              <a:rPr lang="en-US" sz="2500" b="1" dirty="0" err="1" smtClean="0">
                <a:solidFill>
                  <a:srgbClr val="FF0000"/>
                </a:solidFill>
                <a:latin typeface="Times New Roman" pitchFamily="18" charset="0"/>
                <a:cs typeface="Times New Roman" pitchFamily="18" charset="0"/>
              </a:rPr>
              <a:t>chứng</a:t>
            </a:r>
            <a:r>
              <a:rPr lang="en-US" sz="2500" b="1" dirty="0" smtClean="0">
                <a:solidFill>
                  <a:srgbClr val="FF0000"/>
                </a:solidFill>
                <a:latin typeface="Times New Roman" pitchFamily="18" charset="0"/>
                <a:cs typeface="Times New Roman" pitchFamily="18" charset="0"/>
              </a:rPr>
              <a:t> </a:t>
            </a:r>
            <a:r>
              <a:rPr lang="en-US" sz="2500" b="1" dirty="0" err="1" smtClean="0">
                <a:solidFill>
                  <a:srgbClr val="FF0000"/>
                </a:solidFill>
                <a:latin typeface="Times New Roman" pitchFamily="18" charset="0"/>
                <a:cs typeface="Times New Roman" pitchFamily="18" charset="0"/>
              </a:rPr>
              <a:t>từ</a:t>
            </a:r>
            <a:r>
              <a:rPr lang="en-US" sz="2500" b="1" dirty="0" smtClean="0">
                <a:solidFill>
                  <a:srgbClr val="FF0000"/>
                </a:solidFill>
                <a:latin typeface="Times New Roman" pitchFamily="18" charset="0"/>
                <a:cs typeface="Times New Roman" pitchFamily="18" charset="0"/>
              </a:rPr>
              <a:t> </a:t>
            </a:r>
            <a:r>
              <a:rPr lang="en-US" sz="2500" b="1" dirty="0" err="1" smtClean="0">
                <a:solidFill>
                  <a:srgbClr val="FF0000"/>
                </a:solidFill>
                <a:latin typeface="Times New Roman" pitchFamily="18" charset="0"/>
                <a:cs typeface="Times New Roman" pitchFamily="18" charset="0"/>
              </a:rPr>
              <a:t>kế</a:t>
            </a:r>
            <a:r>
              <a:rPr lang="en-US" sz="2500" b="1" dirty="0" smtClean="0">
                <a:solidFill>
                  <a:srgbClr val="FF0000"/>
                </a:solidFill>
                <a:latin typeface="Times New Roman" pitchFamily="18" charset="0"/>
                <a:cs typeface="Times New Roman" pitchFamily="18" charset="0"/>
              </a:rPr>
              <a:t> </a:t>
            </a:r>
            <a:r>
              <a:rPr lang="en-US" sz="2500" b="1" dirty="0" err="1" smtClean="0">
                <a:solidFill>
                  <a:srgbClr val="FF0000"/>
                </a:solidFill>
                <a:latin typeface="Times New Roman" pitchFamily="18" charset="0"/>
                <a:cs typeface="Times New Roman" pitchFamily="18" charset="0"/>
              </a:rPr>
              <a:t>toán</a:t>
            </a:r>
            <a:r>
              <a:rPr lang="en-US" sz="2500" b="1" dirty="0" smtClean="0">
                <a:solidFill>
                  <a:srgbClr val="FF0000"/>
                </a:solidFill>
                <a:latin typeface="Times New Roman" pitchFamily="18" charset="0"/>
                <a:cs typeface="Times New Roman" pitchFamily="18" charset="0"/>
              </a:rPr>
              <a:t>.</a:t>
            </a:r>
            <a:endParaRPr lang="en-US" sz="2500" dirty="0" smtClean="0">
              <a:solidFill>
                <a:srgbClr val="0070C0"/>
              </a:solidFill>
            </a:endParaRPr>
          </a:p>
          <a:p>
            <a:pPr algn="just">
              <a:buFontTx/>
              <a:buChar char="-"/>
            </a:pPr>
            <a:r>
              <a:rPr lang="vi-VN" sz="2500" dirty="0" smtClean="0">
                <a:solidFill>
                  <a:srgbClr val="0000CC"/>
                </a:solidFill>
              </a:rPr>
              <a:t>Đối với chứng từ mua hàng hóa dưới 200.000đ: phải có hóa đơn bán lẻ, có đầy đủ thông tin đơn vị cung ứng hàng hóa, dịch vụ, họ tên, chữ ký của người lập phiếu, chữ ký người mua hàng (ghi rõ họ tên), số tiền (bằng số và bằng chữ), nội dung thanh toán (số lượng, đơn giá, thành tiền)</a:t>
            </a:r>
            <a:r>
              <a:rPr lang="en-US" sz="2500" dirty="0" smtClean="0">
                <a:solidFill>
                  <a:srgbClr val="0000CC"/>
                </a:solidFill>
              </a:rPr>
              <a:t>.</a:t>
            </a:r>
            <a:endParaRPr lang="vi-VN" sz="2500" dirty="0" smtClean="0">
              <a:solidFill>
                <a:srgbClr val="0000CC"/>
              </a:solidFill>
            </a:endParaRPr>
          </a:p>
          <a:p>
            <a:pPr algn="just">
              <a:buFontTx/>
              <a:buChar char="-"/>
            </a:pPr>
            <a:r>
              <a:rPr lang="vi-VN" sz="2500" dirty="0">
                <a:solidFill>
                  <a:srgbClr val="0000CC"/>
                </a:solidFill>
              </a:rPr>
              <a:t>Đối với chứng từ mua hàng hóa </a:t>
            </a:r>
            <a:r>
              <a:rPr lang="vi-VN" sz="2500" dirty="0" smtClean="0">
                <a:solidFill>
                  <a:srgbClr val="0000CC"/>
                </a:solidFill>
              </a:rPr>
              <a:t>từ 200.000đ trở lên: phải có hóa đơn tài chính (đầy đủ thông tin đơn vị xuất hóa đơn và thông tin CĐCS (hiện nay một số hóa đơn tài chính đứng tên của chính quyền)</a:t>
            </a:r>
            <a:r>
              <a:rPr lang="en-US" sz="2500" dirty="0" smtClean="0">
                <a:solidFill>
                  <a:srgbClr val="0000CC"/>
                </a:solidFill>
              </a:rPr>
              <a:t>.</a:t>
            </a:r>
            <a:r>
              <a:rPr lang="vi-VN" sz="2500" dirty="0" smtClean="0">
                <a:solidFill>
                  <a:srgbClr val="0000CC"/>
                </a:solidFill>
              </a:rPr>
              <a:t> </a:t>
            </a:r>
            <a:endParaRPr lang="en-US" sz="2500" dirty="0">
              <a:solidFill>
                <a:srgbClr val="0000CC"/>
              </a:solidFill>
            </a:endParaRPr>
          </a:p>
        </p:txBody>
      </p:sp>
      <p:sp>
        <p:nvSpPr>
          <p:cNvPr id="5" name="Slide Number Placeholder 4"/>
          <p:cNvSpPr>
            <a:spLocks noGrp="1"/>
          </p:cNvSpPr>
          <p:nvPr>
            <p:ph type="sldNum" sz="quarter" idx="12"/>
          </p:nvPr>
        </p:nvSpPr>
        <p:spPr/>
        <p:txBody>
          <a:bodyPr/>
          <a:lstStyle/>
          <a:p>
            <a:fld id="{344D32EA-796A-49D7-B1E6-86E45869C5DC}" type="slidenum">
              <a:rPr lang="en-US" smtClean="0"/>
              <a:pPr/>
              <a:t>19</a:t>
            </a:fld>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114300"/>
            <a:ext cx="1143000" cy="1143000"/>
          </a:xfrm>
          <a:prstGeom prst="rect">
            <a:avLst/>
          </a:prstGeom>
        </p:spPr>
      </p:pic>
    </p:spTree>
    <p:extLst>
      <p:ext uri="{BB962C8B-B14F-4D97-AF65-F5344CB8AC3E}">
        <p14:creationId xmlns:p14="http://schemas.microsoft.com/office/powerpoint/2010/main" val="2378688783"/>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err="1" smtClean="0">
                <a:solidFill>
                  <a:srgbClr val="FF0000"/>
                </a:solidFill>
                <a:latin typeface="Times New Roman" pitchFamily="18" charset="0"/>
                <a:cs typeface="Times New Roman" pitchFamily="18" charset="0"/>
              </a:rPr>
              <a:t>Công</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tác</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kiểm</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tra</a:t>
            </a:r>
            <a:r>
              <a:rPr lang="en-US" sz="3600" b="1" dirty="0" smtClean="0">
                <a:solidFill>
                  <a:srgbClr val="FF0000"/>
                </a:solidFill>
                <a:latin typeface="Times New Roman" pitchFamily="18" charset="0"/>
                <a:cs typeface="Times New Roman" pitchFamily="18" charset="0"/>
              </a:rPr>
              <a:t>, </a:t>
            </a:r>
            <a:br>
              <a:rPr lang="en-US" sz="3600" b="1" dirty="0" smtClean="0">
                <a:solidFill>
                  <a:srgbClr val="FF0000"/>
                </a:solidFill>
                <a:latin typeface="Times New Roman" pitchFamily="18" charset="0"/>
                <a:cs typeface="Times New Roman" pitchFamily="18" charset="0"/>
              </a:rPr>
            </a:br>
            <a:r>
              <a:rPr lang="en-US" sz="3600" b="1" dirty="0" err="1" smtClean="0">
                <a:solidFill>
                  <a:srgbClr val="FF0000"/>
                </a:solidFill>
                <a:latin typeface="Times New Roman" pitchFamily="18" charset="0"/>
                <a:cs typeface="Times New Roman" pitchFamily="18" charset="0"/>
              </a:rPr>
              <a:t>giám</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sát</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tài</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chính</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tài</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sản</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công</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đoàn</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cơ</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sở</a:t>
            </a:r>
            <a:r>
              <a:rPr lang="en-US" sz="3600" b="1" dirty="0" smtClean="0">
                <a:solidFill>
                  <a:srgbClr val="FF0000"/>
                </a:solidFill>
                <a:latin typeface="Times New Roman" pitchFamily="18" charset="0"/>
                <a:cs typeface="Times New Roman" pitchFamily="18" charset="0"/>
              </a:rPr>
              <a:t>.</a:t>
            </a:r>
            <a:endParaRPr lang="en-US" sz="36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buNone/>
            </a:pPr>
            <a:endParaRPr lang="en-US" sz="2800" dirty="0">
              <a:solidFill>
                <a:srgbClr val="FF0000"/>
              </a:solidFill>
              <a:latin typeface="Times New Roman" pitchFamily="18" charset="0"/>
              <a:cs typeface="Times New Roman" pitchFamily="18" charset="0"/>
            </a:endParaRPr>
          </a:p>
          <a:p>
            <a:pPr algn="just">
              <a:buNone/>
            </a:pPr>
            <a:r>
              <a:rPr lang="en-US" sz="2800" dirty="0" smtClean="0">
                <a:solidFill>
                  <a:srgbClr val="0000CC"/>
                </a:solidFill>
                <a:latin typeface="Times New Roman" pitchFamily="18" charset="0"/>
                <a:cs typeface="Times New Roman" pitchFamily="18" charset="0"/>
              </a:rPr>
              <a:t>I</a:t>
            </a:r>
            <a:r>
              <a:rPr lang="en-US" sz="3200" dirty="0" smtClean="0">
                <a:solidFill>
                  <a:srgbClr val="0000CC"/>
                </a:solidFill>
                <a:latin typeface="Arial" pitchFamily="34" charset="0"/>
              </a:rPr>
              <a:t>.</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Cơ</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sở</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pháp</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lý</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của</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công</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tác</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kiểm</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tra</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giám</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sát</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công</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đoàn</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công</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tác</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tài</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chính</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công</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đoàn</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cơ</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sở</a:t>
            </a:r>
            <a:r>
              <a:rPr lang="en-US" sz="3200" dirty="0" smtClean="0">
                <a:solidFill>
                  <a:srgbClr val="0000CC"/>
                </a:solidFill>
                <a:latin typeface="Times New Roman" pitchFamily="18" charset="0"/>
                <a:cs typeface="Times New Roman" pitchFamily="18" charset="0"/>
              </a:rPr>
              <a:t>.</a:t>
            </a:r>
            <a:endParaRPr lang="en-US" sz="3200" dirty="0">
              <a:solidFill>
                <a:srgbClr val="0000CC"/>
              </a:solidFill>
              <a:latin typeface="Times New Roman" pitchFamily="18" charset="0"/>
              <a:cs typeface="Times New Roman" pitchFamily="18" charset="0"/>
            </a:endParaRPr>
          </a:p>
          <a:p>
            <a:pPr algn="just">
              <a:buNone/>
            </a:pPr>
            <a:r>
              <a:rPr lang="vi-VN" sz="3200" dirty="0" smtClean="0">
                <a:solidFill>
                  <a:srgbClr val="0000CC"/>
                </a:solidFill>
                <a:latin typeface="Times New Roman" pitchFamily="18" charset="0"/>
                <a:cs typeface="Times New Roman" pitchFamily="18" charset="0"/>
              </a:rPr>
              <a:t>II.</a:t>
            </a:r>
            <a:r>
              <a:rPr lang="vi-VN" sz="3200" b="1" dirty="0">
                <a:solidFill>
                  <a:srgbClr val="0000CC"/>
                </a:solidFill>
              </a:rPr>
              <a:t> </a:t>
            </a:r>
            <a:r>
              <a:rPr lang="vi-VN" sz="3200" dirty="0" smtClean="0">
                <a:solidFill>
                  <a:srgbClr val="0000CC"/>
                </a:solidFill>
              </a:rPr>
              <a:t>Quy trình</a:t>
            </a:r>
            <a:r>
              <a:rPr lang="en-US" sz="3200" dirty="0" smtClean="0">
                <a:solidFill>
                  <a:srgbClr val="0000CC"/>
                </a:solidFill>
              </a:rPr>
              <a:t> </a:t>
            </a:r>
            <a:r>
              <a:rPr lang="vi-VN" sz="3200" dirty="0" smtClean="0">
                <a:solidFill>
                  <a:srgbClr val="0000CC"/>
                </a:solidFill>
              </a:rPr>
              <a:t>thực </a:t>
            </a:r>
            <a:r>
              <a:rPr lang="vi-VN" sz="3200" dirty="0">
                <a:solidFill>
                  <a:srgbClr val="0000CC"/>
                </a:solidFill>
              </a:rPr>
              <a:t>hiện kiểm tra tài </a:t>
            </a:r>
            <a:r>
              <a:rPr lang="vi-VN" sz="3200" dirty="0" smtClean="0">
                <a:solidFill>
                  <a:srgbClr val="0000CC"/>
                </a:solidFill>
              </a:rPr>
              <a:t>chính đồng cấp tại công </a:t>
            </a:r>
            <a:r>
              <a:rPr lang="vi-VN" sz="3200" dirty="0">
                <a:solidFill>
                  <a:srgbClr val="0000CC"/>
                </a:solidFill>
              </a:rPr>
              <a:t>đoàn </a:t>
            </a:r>
            <a:r>
              <a:rPr lang="en-US" sz="3200" dirty="0" err="1" smtClean="0">
                <a:solidFill>
                  <a:srgbClr val="0000CC"/>
                </a:solidFill>
                <a:latin typeface="Times New Roman" panose="02020603050405020304" pitchFamily="18" charset="0"/>
                <a:cs typeface="Times New Roman" panose="02020603050405020304" pitchFamily="18" charset="0"/>
              </a:rPr>
              <a:t>cơ</a:t>
            </a:r>
            <a:r>
              <a:rPr lang="en-US" sz="3200" dirty="0" smtClean="0">
                <a:solidFill>
                  <a:srgbClr val="0000CC"/>
                </a:solidFill>
                <a:latin typeface="Times New Roman" panose="02020603050405020304" pitchFamily="18" charset="0"/>
                <a:cs typeface="Times New Roman" panose="02020603050405020304" pitchFamily="18" charset="0"/>
              </a:rPr>
              <a:t> </a:t>
            </a:r>
            <a:r>
              <a:rPr lang="en-US" sz="3200" dirty="0" err="1" smtClean="0">
                <a:solidFill>
                  <a:srgbClr val="0000CC"/>
                </a:solidFill>
                <a:latin typeface="Times New Roman" panose="02020603050405020304" pitchFamily="18" charset="0"/>
                <a:cs typeface="Times New Roman" panose="02020603050405020304" pitchFamily="18" charset="0"/>
              </a:rPr>
              <a:t>sở</a:t>
            </a:r>
            <a:r>
              <a:rPr lang="vi-VN" sz="3200" dirty="0" smtClean="0">
                <a:solidFill>
                  <a:srgbClr val="0000CC"/>
                </a:solidFill>
                <a:latin typeface="Times New Roman" panose="02020603050405020304" pitchFamily="18" charset="0"/>
                <a:cs typeface="Times New Roman" panose="02020603050405020304" pitchFamily="18" charset="0"/>
              </a:rPr>
              <a:t>.</a:t>
            </a:r>
            <a:endParaRPr lang="en-US" sz="3200" dirty="0">
              <a:solidFill>
                <a:srgbClr val="0000CC"/>
              </a:solidFill>
              <a:latin typeface="Times New Roman" pitchFamily="18" charset="0"/>
              <a:cs typeface="Times New Roman" pitchFamily="18" charset="0"/>
            </a:endParaRPr>
          </a:p>
          <a:p>
            <a:pPr lvl="0" algn="just">
              <a:buNone/>
            </a:pPr>
            <a:r>
              <a:rPr lang="vi-VN" sz="3200" dirty="0" smtClean="0">
                <a:solidFill>
                  <a:srgbClr val="0000CC"/>
                </a:solidFill>
                <a:latin typeface="Times New Roman" pitchFamily="18" charset="0"/>
                <a:cs typeface="Times New Roman" pitchFamily="18" charset="0"/>
              </a:rPr>
              <a:t>I</a:t>
            </a:r>
            <a:r>
              <a:rPr lang="en-US" sz="3200" dirty="0" smtClean="0">
                <a:solidFill>
                  <a:srgbClr val="0000CC"/>
                </a:solidFill>
                <a:latin typeface="Times New Roman" pitchFamily="18" charset="0"/>
                <a:cs typeface="Times New Roman" pitchFamily="18" charset="0"/>
              </a:rPr>
              <a:t>II. </a:t>
            </a:r>
            <a:r>
              <a:rPr lang="en-US" sz="3200" dirty="0" err="1" smtClean="0">
                <a:solidFill>
                  <a:srgbClr val="0000CC"/>
                </a:solidFill>
                <a:latin typeface="Times New Roman" pitchFamily="18" charset="0"/>
                <a:cs typeface="Times New Roman" pitchFamily="18" charset="0"/>
              </a:rPr>
              <a:t>Biểu</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mẫu</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thực</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hiện</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công</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tác</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kiểm</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tra</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tài</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chính</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đồng</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cấp</a:t>
            </a:r>
            <a:r>
              <a:rPr lang="en-US" sz="3200" dirty="0" smtClean="0">
                <a:solidFill>
                  <a:srgbClr val="0000CC"/>
                </a:solidFill>
                <a:latin typeface="Times New Roman" pitchFamily="18" charset="0"/>
                <a:cs typeface="Times New Roman" pitchFamily="18" charset="0"/>
              </a:rPr>
              <a:t>.</a:t>
            </a:r>
          </a:p>
          <a:p>
            <a:pPr>
              <a:buNone/>
            </a:pP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endParaRPr lang="en-US" sz="2800" dirty="0"/>
          </a:p>
        </p:txBody>
      </p:sp>
      <p:sp>
        <p:nvSpPr>
          <p:cNvPr id="5" name="Slide Number Placeholder 4"/>
          <p:cNvSpPr>
            <a:spLocks noGrp="1"/>
          </p:cNvSpPr>
          <p:nvPr>
            <p:ph type="sldNum" sz="quarter" idx="12"/>
          </p:nvPr>
        </p:nvSpPr>
        <p:spPr/>
        <p:txBody>
          <a:bodyPr/>
          <a:lstStyle/>
          <a:p>
            <a:fld id="{344D32EA-796A-49D7-B1E6-86E45869C5DC}" type="slidenum">
              <a:rPr lang="en-US" smtClean="0"/>
              <a:pPr/>
              <a:t>2</a:t>
            </a:fld>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100" y="99060"/>
            <a:ext cx="1143000" cy="1143000"/>
          </a:xfrm>
          <a:prstGeom prst="rect">
            <a:avLst/>
          </a:prstGeom>
        </p:spPr>
      </p:pic>
    </p:spTree>
  </p:cSld>
  <p:clrMapOvr>
    <a:masterClrMapping/>
  </p:clrMapOvr>
  <p:transition spd="slow">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646938"/>
            <a:ext cx="7315200" cy="743712"/>
          </a:xfrm>
        </p:spPr>
        <p:txBody>
          <a:bodyPr>
            <a:noAutofit/>
          </a:bodyPr>
          <a:lstStyle/>
          <a:p>
            <a:r>
              <a:rPr lang="en-US" sz="3200" b="1" dirty="0" smtClean="0">
                <a:solidFill>
                  <a:srgbClr val="FF0000"/>
                </a:solidFill>
                <a:latin typeface="Times New Roman" pitchFamily="18" charset="0"/>
                <a:cs typeface="Times New Roman" pitchFamily="18" charset="0"/>
              </a:rPr>
              <a:t>4. </a:t>
            </a:r>
            <a:r>
              <a:rPr lang="en-US" sz="3200" b="1" dirty="0" err="1" smtClean="0">
                <a:solidFill>
                  <a:srgbClr val="FF0000"/>
                </a:solidFill>
                <a:latin typeface="Times New Roman" pitchFamily="18" charset="0"/>
                <a:cs typeface="Times New Roman" pitchFamily="18" charset="0"/>
              </a:rPr>
              <a:t>Kiểm</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tra</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việc</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quản</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lý</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ghi</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sổ</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kế</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toán</a:t>
            </a:r>
            <a:endParaRPr lang="en-US" sz="3200" b="1" dirty="0"/>
          </a:p>
        </p:txBody>
      </p:sp>
      <p:sp>
        <p:nvSpPr>
          <p:cNvPr id="3" name="Content Placeholder 2"/>
          <p:cNvSpPr>
            <a:spLocks noGrp="1"/>
          </p:cNvSpPr>
          <p:nvPr>
            <p:ph idx="1"/>
          </p:nvPr>
        </p:nvSpPr>
        <p:spPr>
          <a:xfrm>
            <a:off x="304800" y="1524000"/>
            <a:ext cx="9258300" cy="4572000"/>
          </a:xfrm>
        </p:spPr>
        <p:txBody>
          <a:bodyPr>
            <a:noAutofit/>
          </a:bodyPr>
          <a:lstStyle/>
          <a:p>
            <a:pPr>
              <a:buNone/>
            </a:pPr>
            <a:r>
              <a:rPr lang="en-US" sz="2500" b="1" dirty="0" smtClean="0">
                <a:solidFill>
                  <a:srgbClr val="FF0000"/>
                </a:solidFill>
                <a:latin typeface="Times New Roman" pitchFamily="18" charset="0"/>
                <a:cs typeface="Times New Roman" pitchFamily="18" charset="0"/>
              </a:rPr>
              <a:t>4.2. </a:t>
            </a:r>
            <a:r>
              <a:rPr lang="en-US" sz="2500" b="1" dirty="0" err="1" smtClean="0">
                <a:solidFill>
                  <a:srgbClr val="FF0000"/>
                </a:solidFill>
                <a:latin typeface="Times New Roman" pitchFamily="18" charset="0"/>
                <a:cs typeface="Times New Roman" pitchFamily="18" charset="0"/>
              </a:rPr>
              <a:t>Kiểm</a:t>
            </a:r>
            <a:r>
              <a:rPr lang="en-US" sz="2500" b="1" dirty="0" smtClean="0">
                <a:solidFill>
                  <a:srgbClr val="FF0000"/>
                </a:solidFill>
                <a:latin typeface="Times New Roman" pitchFamily="18" charset="0"/>
                <a:cs typeface="Times New Roman" pitchFamily="18" charset="0"/>
              </a:rPr>
              <a:t> </a:t>
            </a:r>
            <a:r>
              <a:rPr lang="en-US" sz="2500" b="1" dirty="0" err="1" smtClean="0">
                <a:solidFill>
                  <a:srgbClr val="FF0000"/>
                </a:solidFill>
                <a:latin typeface="Times New Roman" pitchFamily="18" charset="0"/>
                <a:cs typeface="Times New Roman" pitchFamily="18" charset="0"/>
              </a:rPr>
              <a:t>tra</a:t>
            </a:r>
            <a:r>
              <a:rPr lang="en-US" sz="2500" b="1" dirty="0" smtClean="0">
                <a:solidFill>
                  <a:srgbClr val="FF0000"/>
                </a:solidFill>
                <a:latin typeface="Times New Roman" pitchFamily="18" charset="0"/>
                <a:cs typeface="Times New Roman" pitchFamily="18" charset="0"/>
              </a:rPr>
              <a:t> </a:t>
            </a:r>
            <a:r>
              <a:rPr lang="en-US" sz="2500" b="1" dirty="0" err="1" smtClean="0">
                <a:solidFill>
                  <a:srgbClr val="FF0000"/>
                </a:solidFill>
                <a:latin typeface="Times New Roman" pitchFamily="18" charset="0"/>
                <a:cs typeface="Times New Roman" pitchFamily="18" charset="0"/>
              </a:rPr>
              <a:t>ghi</a:t>
            </a:r>
            <a:r>
              <a:rPr lang="en-US" sz="2500" b="1" dirty="0" smtClean="0">
                <a:solidFill>
                  <a:srgbClr val="FF0000"/>
                </a:solidFill>
                <a:latin typeface="Times New Roman" pitchFamily="18" charset="0"/>
                <a:cs typeface="Times New Roman" pitchFamily="18" charset="0"/>
              </a:rPr>
              <a:t> </a:t>
            </a:r>
            <a:r>
              <a:rPr lang="en-US" sz="2500" b="1" dirty="0" err="1" smtClean="0">
                <a:solidFill>
                  <a:srgbClr val="FF0000"/>
                </a:solidFill>
                <a:latin typeface="Times New Roman" pitchFamily="18" charset="0"/>
                <a:cs typeface="Times New Roman" pitchFamily="18" charset="0"/>
              </a:rPr>
              <a:t>sổ</a:t>
            </a:r>
            <a:r>
              <a:rPr lang="en-US" sz="2500" b="1" dirty="0" smtClean="0">
                <a:solidFill>
                  <a:srgbClr val="FF0000"/>
                </a:solidFill>
                <a:latin typeface="Times New Roman" pitchFamily="18" charset="0"/>
                <a:cs typeface="Times New Roman" pitchFamily="18" charset="0"/>
              </a:rPr>
              <a:t> </a:t>
            </a:r>
            <a:r>
              <a:rPr lang="en-US" sz="2500" b="1" dirty="0" err="1" smtClean="0">
                <a:solidFill>
                  <a:srgbClr val="FF0000"/>
                </a:solidFill>
                <a:latin typeface="Times New Roman" pitchFamily="18" charset="0"/>
                <a:cs typeface="Times New Roman" pitchFamily="18" charset="0"/>
              </a:rPr>
              <a:t>quỹ</a:t>
            </a:r>
            <a:r>
              <a:rPr lang="en-US" sz="2500" b="1" dirty="0" smtClean="0">
                <a:solidFill>
                  <a:srgbClr val="FF0000"/>
                </a:solidFill>
                <a:latin typeface="Times New Roman" pitchFamily="18" charset="0"/>
                <a:cs typeface="Times New Roman" pitchFamily="18" charset="0"/>
              </a:rPr>
              <a:t> </a:t>
            </a:r>
            <a:r>
              <a:rPr lang="en-US" sz="2500" b="1" dirty="0" err="1" smtClean="0">
                <a:solidFill>
                  <a:srgbClr val="FF0000"/>
                </a:solidFill>
                <a:latin typeface="Times New Roman" pitchFamily="18" charset="0"/>
                <a:cs typeface="Times New Roman" pitchFamily="18" charset="0"/>
              </a:rPr>
              <a:t>tiền</a:t>
            </a:r>
            <a:r>
              <a:rPr lang="en-US" sz="2500" b="1" dirty="0" smtClean="0">
                <a:solidFill>
                  <a:srgbClr val="FF0000"/>
                </a:solidFill>
                <a:latin typeface="Times New Roman" pitchFamily="18" charset="0"/>
                <a:cs typeface="Times New Roman" pitchFamily="18" charset="0"/>
              </a:rPr>
              <a:t> </a:t>
            </a:r>
            <a:r>
              <a:rPr lang="en-US" sz="2500" b="1" dirty="0" err="1" smtClean="0">
                <a:solidFill>
                  <a:srgbClr val="FF0000"/>
                </a:solidFill>
                <a:latin typeface="Times New Roman" pitchFamily="18" charset="0"/>
                <a:cs typeface="Times New Roman" pitchFamily="18" charset="0"/>
              </a:rPr>
              <a:t>mặt</a:t>
            </a:r>
            <a:r>
              <a:rPr lang="en-US" sz="2500" b="1" dirty="0" smtClean="0">
                <a:solidFill>
                  <a:srgbClr val="FF0000"/>
                </a:solidFill>
                <a:latin typeface="Times New Roman" pitchFamily="18" charset="0"/>
                <a:cs typeface="Times New Roman" pitchFamily="18" charset="0"/>
              </a:rPr>
              <a:t>; </a:t>
            </a:r>
            <a:r>
              <a:rPr lang="en-US" sz="2500" b="1" dirty="0" err="1" smtClean="0">
                <a:solidFill>
                  <a:srgbClr val="FF0000"/>
                </a:solidFill>
                <a:latin typeface="Times New Roman" pitchFamily="18" charset="0"/>
                <a:cs typeface="Times New Roman" pitchFamily="18" charset="0"/>
              </a:rPr>
              <a:t>sổ</a:t>
            </a:r>
            <a:r>
              <a:rPr lang="en-US" sz="2500" b="1" dirty="0" smtClean="0">
                <a:solidFill>
                  <a:srgbClr val="FF0000"/>
                </a:solidFill>
                <a:latin typeface="Times New Roman" pitchFamily="18" charset="0"/>
                <a:cs typeface="Times New Roman" pitchFamily="18" charset="0"/>
              </a:rPr>
              <a:t> </a:t>
            </a:r>
            <a:r>
              <a:rPr lang="en-US" sz="2500" b="1" dirty="0" err="1" smtClean="0">
                <a:solidFill>
                  <a:srgbClr val="FF0000"/>
                </a:solidFill>
                <a:latin typeface="Times New Roman" pitchFamily="18" charset="0"/>
                <a:cs typeface="Times New Roman" pitchFamily="18" charset="0"/>
              </a:rPr>
              <a:t>tiền</a:t>
            </a:r>
            <a:r>
              <a:rPr lang="en-US" sz="2500" b="1" dirty="0" smtClean="0">
                <a:solidFill>
                  <a:srgbClr val="FF0000"/>
                </a:solidFill>
                <a:latin typeface="Times New Roman" pitchFamily="18" charset="0"/>
                <a:cs typeface="Times New Roman" pitchFamily="18" charset="0"/>
              </a:rPr>
              <a:t> </a:t>
            </a:r>
            <a:r>
              <a:rPr lang="en-US" sz="2500" b="1" dirty="0" err="1" smtClean="0">
                <a:solidFill>
                  <a:srgbClr val="FF0000"/>
                </a:solidFill>
                <a:latin typeface="Times New Roman" pitchFamily="18" charset="0"/>
                <a:cs typeface="Times New Roman" pitchFamily="18" charset="0"/>
              </a:rPr>
              <a:t>gửi</a:t>
            </a:r>
            <a:r>
              <a:rPr lang="en-US" sz="2500" b="1" dirty="0" smtClean="0">
                <a:solidFill>
                  <a:srgbClr val="FF0000"/>
                </a:solidFill>
                <a:latin typeface="Times New Roman" pitchFamily="18" charset="0"/>
                <a:cs typeface="Times New Roman" pitchFamily="18" charset="0"/>
              </a:rPr>
              <a:t> </a:t>
            </a:r>
            <a:r>
              <a:rPr lang="en-US" sz="2500" b="1" dirty="0" err="1" smtClean="0">
                <a:solidFill>
                  <a:srgbClr val="FF0000"/>
                </a:solidFill>
                <a:latin typeface="Times New Roman" pitchFamily="18" charset="0"/>
                <a:cs typeface="Times New Roman" pitchFamily="18" charset="0"/>
              </a:rPr>
              <a:t>ngân</a:t>
            </a:r>
            <a:r>
              <a:rPr lang="en-US" sz="2500" b="1" dirty="0" smtClean="0">
                <a:solidFill>
                  <a:srgbClr val="FF0000"/>
                </a:solidFill>
                <a:latin typeface="Times New Roman" pitchFamily="18" charset="0"/>
                <a:cs typeface="Times New Roman" pitchFamily="18" charset="0"/>
              </a:rPr>
              <a:t> </a:t>
            </a:r>
            <a:r>
              <a:rPr lang="en-US" sz="2500" b="1" dirty="0" err="1" smtClean="0">
                <a:solidFill>
                  <a:srgbClr val="FF0000"/>
                </a:solidFill>
                <a:latin typeface="Times New Roman" pitchFamily="18" charset="0"/>
                <a:cs typeface="Times New Roman" pitchFamily="18" charset="0"/>
              </a:rPr>
              <a:t>hàng</a:t>
            </a:r>
            <a:r>
              <a:rPr lang="en-US" sz="2500" b="1" dirty="0" smtClean="0">
                <a:solidFill>
                  <a:srgbClr val="FF0000"/>
                </a:solidFill>
                <a:latin typeface="Times New Roman" pitchFamily="18" charset="0"/>
                <a:cs typeface="Times New Roman" pitchFamily="18" charset="0"/>
              </a:rPr>
              <a:t>, </a:t>
            </a:r>
            <a:r>
              <a:rPr lang="en-US" sz="2500" b="1" dirty="0" err="1" smtClean="0">
                <a:solidFill>
                  <a:srgbClr val="FF0000"/>
                </a:solidFill>
                <a:latin typeface="Times New Roman" pitchFamily="18" charset="0"/>
                <a:cs typeface="Times New Roman" pitchFamily="18" charset="0"/>
              </a:rPr>
              <a:t>kho</a:t>
            </a:r>
            <a:r>
              <a:rPr lang="en-US" sz="2500" b="1" dirty="0" smtClean="0">
                <a:solidFill>
                  <a:srgbClr val="FF0000"/>
                </a:solidFill>
                <a:latin typeface="Times New Roman" pitchFamily="18" charset="0"/>
                <a:cs typeface="Times New Roman" pitchFamily="18" charset="0"/>
              </a:rPr>
              <a:t> </a:t>
            </a:r>
            <a:r>
              <a:rPr lang="en-US" sz="2500" b="1" dirty="0" err="1" smtClean="0">
                <a:solidFill>
                  <a:srgbClr val="FF0000"/>
                </a:solidFill>
                <a:latin typeface="Times New Roman" pitchFamily="18" charset="0"/>
                <a:cs typeface="Times New Roman" pitchFamily="18" charset="0"/>
              </a:rPr>
              <a:t>bạc</a:t>
            </a:r>
            <a:endParaRPr lang="en-US" sz="2500" b="1" dirty="0" smtClean="0">
              <a:solidFill>
                <a:srgbClr val="FF0000"/>
              </a:solidFill>
              <a:latin typeface="Times New Roman" pitchFamily="18" charset="0"/>
              <a:cs typeface="Times New Roman" pitchFamily="18" charset="0"/>
            </a:endParaRPr>
          </a:p>
          <a:p>
            <a:pPr marL="274320" lvl="1" indent="-274320" algn="just">
              <a:buClr>
                <a:schemeClr val="accent3"/>
              </a:buClr>
              <a:buSzPct val="95000"/>
              <a:buNone/>
            </a:pPr>
            <a:r>
              <a:rPr lang="en-US" altLang="en-US" sz="2500" dirty="0" smtClean="0">
                <a:solidFill>
                  <a:srgbClr val="0000CC"/>
                </a:solidFill>
                <a:latin typeface="Times New Roman" pitchFamily="18" charset="0"/>
                <a:cs typeface="Times New Roman" pitchFamily="18" charset="0"/>
              </a:rPr>
              <a:t>- </a:t>
            </a:r>
            <a:r>
              <a:rPr lang="en-US" altLang="en-US" sz="2500" dirty="0" err="1" smtClean="0">
                <a:solidFill>
                  <a:srgbClr val="0000CC"/>
                </a:solidFill>
                <a:latin typeface="Times New Roman" pitchFamily="18" charset="0"/>
                <a:cs typeface="Times New Roman" pitchFamily="18" charset="0"/>
              </a:rPr>
              <a:t>Mỗi</a:t>
            </a:r>
            <a:r>
              <a:rPr lang="en-US" altLang="en-US" sz="2500" dirty="0" smtClean="0">
                <a:solidFill>
                  <a:srgbClr val="0000CC"/>
                </a:solidFill>
                <a:latin typeface="Times New Roman" pitchFamily="18" charset="0"/>
                <a:cs typeface="Times New Roman" pitchFamily="18" charset="0"/>
              </a:rPr>
              <a:t> CĐCS </a:t>
            </a:r>
            <a:r>
              <a:rPr lang="en-US" altLang="en-US" sz="2500" dirty="0" err="1" smtClean="0">
                <a:solidFill>
                  <a:srgbClr val="0000CC"/>
                </a:solidFill>
                <a:latin typeface="Times New Roman" pitchFamily="18" charset="0"/>
                <a:cs typeface="Times New Roman" pitchFamily="18" charset="0"/>
              </a:rPr>
              <a:t>chỉ</a:t>
            </a:r>
            <a:r>
              <a:rPr lang="en-US" altLang="en-US" sz="2500" dirty="0" smtClean="0">
                <a:solidFill>
                  <a:srgbClr val="0000CC"/>
                </a:solidFill>
                <a:latin typeface="Times New Roman" pitchFamily="18" charset="0"/>
                <a:cs typeface="Times New Roman" pitchFamily="18" charset="0"/>
              </a:rPr>
              <a:t> </a:t>
            </a:r>
            <a:r>
              <a:rPr lang="en-US" altLang="en-US" sz="2500" dirty="0" err="1" smtClean="0">
                <a:solidFill>
                  <a:srgbClr val="0000CC"/>
                </a:solidFill>
                <a:latin typeface="Times New Roman" pitchFamily="18" charset="0"/>
                <a:cs typeface="Times New Roman" pitchFamily="18" charset="0"/>
              </a:rPr>
              <a:t>được</a:t>
            </a:r>
            <a:r>
              <a:rPr lang="en-US" altLang="en-US" sz="2500" dirty="0" smtClean="0">
                <a:solidFill>
                  <a:srgbClr val="0000CC"/>
                </a:solidFill>
                <a:latin typeface="Times New Roman" pitchFamily="18" charset="0"/>
                <a:cs typeface="Times New Roman" pitchFamily="18" charset="0"/>
              </a:rPr>
              <a:t> </a:t>
            </a:r>
            <a:r>
              <a:rPr lang="en-US" altLang="en-US" sz="2500" dirty="0" err="1" smtClean="0">
                <a:solidFill>
                  <a:srgbClr val="0000CC"/>
                </a:solidFill>
                <a:latin typeface="Times New Roman" pitchFamily="18" charset="0"/>
                <a:cs typeface="Times New Roman" pitchFamily="18" charset="0"/>
              </a:rPr>
              <a:t>tổ</a:t>
            </a:r>
            <a:r>
              <a:rPr lang="en-US" altLang="en-US" sz="2500" dirty="0" smtClean="0">
                <a:solidFill>
                  <a:srgbClr val="0000CC"/>
                </a:solidFill>
                <a:latin typeface="Times New Roman" pitchFamily="18" charset="0"/>
                <a:cs typeface="Times New Roman" pitchFamily="18" charset="0"/>
              </a:rPr>
              <a:t> </a:t>
            </a:r>
            <a:r>
              <a:rPr lang="en-US" altLang="en-US" sz="2500" dirty="0" err="1" smtClean="0">
                <a:solidFill>
                  <a:srgbClr val="0000CC"/>
                </a:solidFill>
                <a:latin typeface="Times New Roman" pitchFamily="18" charset="0"/>
                <a:cs typeface="Times New Roman" pitchFamily="18" charset="0"/>
              </a:rPr>
              <a:t>chức</a:t>
            </a:r>
            <a:r>
              <a:rPr lang="en-US" altLang="en-US" sz="2500" dirty="0" smtClean="0">
                <a:solidFill>
                  <a:srgbClr val="0000CC"/>
                </a:solidFill>
                <a:latin typeface="Times New Roman" pitchFamily="18" charset="0"/>
                <a:cs typeface="Times New Roman" pitchFamily="18" charset="0"/>
              </a:rPr>
              <a:t> 01 </a:t>
            </a:r>
            <a:r>
              <a:rPr lang="en-US" altLang="en-US" sz="2500" dirty="0" err="1" smtClean="0">
                <a:solidFill>
                  <a:srgbClr val="0000CC"/>
                </a:solidFill>
                <a:latin typeface="Times New Roman" pitchFamily="18" charset="0"/>
                <a:cs typeface="Times New Roman" pitchFamily="18" charset="0"/>
              </a:rPr>
              <a:t>quỹ</a:t>
            </a:r>
            <a:r>
              <a:rPr lang="en-US" altLang="en-US" sz="2500" dirty="0" smtClean="0">
                <a:solidFill>
                  <a:srgbClr val="0000CC"/>
                </a:solidFill>
                <a:latin typeface="Times New Roman" pitchFamily="18" charset="0"/>
                <a:cs typeface="Times New Roman" pitchFamily="18" charset="0"/>
              </a:rPr>
              <a:t> </a:t>
            </a:r>
            <a:r>
              <a:rPr lang="en-US" altLang="en-US" sz="2500" dirty="0" err="1" smtClean="0">
                <a:solidFill>
                  <a:srgbClr val="0000CC"/>
                </a:solidFill>
                <a:latin typeface="Times New Roman" pitchFamily="18" charset="0"/>
                <a:cs typeface="Times New Roman" pitchFamily="18" charset="0"/>
              </a:rPr>
              <a:t>tiền</a:t>
            </a:r>
            <a:r>
              <a:rPr lang="en-US" altLang="en-US" sz="2500" dirty="0" smtClean="0">
                <a:solidFill>
                  <a:srgbClr val="0000CC"/>
                </a:solidFill>
                <a:latin typeface="Times New Roman" pitchFamily="18" charset="0"/>
                <a:cs typeface="Times New Roman" pitchFamily="18" charset="0"/>
              </a:rPr>
              <a:t> </a:t>
            </a:r>
            <a:r>
              <a:rPr lang="en-US" altLang="en-US" sz="2500" dirty="0" err="1" smtClean="0">
                <a:solidFill>
                  <a:srgbClr val="0000CC"/>
                </a:solidFill>
                <a:latin typeface="Times New Roman" pitchFamily="18" charset="0"/>
                <a:cs typeface="Times New Roman" pitchFamily="18" charset="0"/>
              </a:rPr>
              <a:t>mặt</a:t>
            </a:r>
            <a:r>
              <a:rPr lang="en-US" altLang="en-US" sz="2500" dirty="0" smtClean="0">
                <a:solidFill>
                  <a:srgbClr val="0000CC"/>
                </a:solidFill>
                <a:latin typeface="Times New Roman" pitchFamily="18" charset="0"/>
                <a:cs typeface="Times New Roman" pitchFamily="18" charset="0"/>
              </a:rPr>
              <a:t>; </a:t>
            </a:r>
            <a:r>
              <a:rPr lang="en-US" altLang="en-US" sz="2500" dirty="0" err="1" smtClean="0">
                <a:solidFill>
                  <a:srgbClr val="0000CC"/>
                </a:solidFill>
                <a:latin typeface="Times New Roman" pitchFamily="18" charset="0"/>
                <a:cs typeface="Times New Roman" pitchFamily="18" charset="0"/>
              </a:rPr>
              <a:t>cập</a:t>
            </a:r>
            <a:r>
              <a:rPr lang="en-US" altLang="en-US" sz="2500" dirty="0" smtClean="0">
                <a:solidFill>
                  <a:srgbClr val="0000CC"/>
                </a:solidFill>
                <a:latin typeface="Times New Roman" pitchFamily="18" charset="0"/>
                <a:cs typeface="Times New Roman" pitchFamily="18" charset="0"/>
              </a:rPr>
              <a:t> </a:t>
            </a:r>
            <a:r>
              <a:rPr lang="en-US" altLang="en-US" sz="2500" dirty="0" err="1" smtClean="0">
                <a:solidFill>
                  <a:srgbClr val="0000CC"/>
                </a:solidFill>
                <a:latin typeface="Times New Roman" pitchFamily="18" charset="0"/>
                <a:cs typeface="Times New Roman" pitchFamily="18" charset="0"/>
              </a:rPr>
              <a:t>nhật</a:t>
            </a:r>
            <a:r>
              <a:rPr lang="en-US" altLang="en-US" sz="2500" dirty="0" smtClean="0">
                <a:solidFill>
                  <a:srgbClr val="0000CC"/>
                </a:solidFill>
                <a:latin typeface="Times New Roman" pitchFamily="18" charset="0"/>
                <a:cs typeface="Times New Roman" pitchFamily="18" charset="0"/>
              </a:rPr>
              <a:t> </a:t>
            </a:r>
            <a:r>
              <a:rPr lang="en-US" altLang="en-US" sz="2500" dirty="0" err="1" smtClean="0">
                <a:solidFill>
                  <a:srgbClr val="0000CC"/>
                </a:solidFill>
                <a:latin typeface="Times New Roman" pitchFamily="18" charset="0"/>
                <a:cs typeface="Times New Roman" pitchFamily="18" charset="0"/>
              </a:rPr>
              <a:t>đầy</a:t>
            </a:r>
            <a:r>
              <a:rPr lang="en-US" altLang="en-US" sz="2500" dirty="0" smtClean="0">
                <a:solidFill>
                  <a:srgbClr val="0000CC"/>
                </a:solidFill>
                <a:latin typeface="Times New Roman" pitchFamily="18" charset="0"/>
                <a:cs typeface="Times New Roman" pitchFamily="18" charset="0"/>
              </a:rPr>
              <a:t> </a:t>
            </a:r>
            <a:r>
              <a:rPr lang="en-US" altLang="en-US" sz="2500" dirty="0" err="1" smtClean="0">
                <a:solidFill>
                  <a:srgbClr val="0000CC"/>
                </a:solidFill>
                <a:latin typeface="Times New Roman" pitchFamily="18" charset="0"/>
                <a:cs typeface="Times New Roman" pitchFamily="18" charset="0"/>
              </a:rPr>
              <a:t>đủ</a:t>
            </a:r>
            <a:r>
              <a:rPr lang="en-US" altLang="en-US" sz="2500" dirty="0" smtClean="0">
                <a:solidFill>
                  <a:srgbClr val="0000CC"/>
                </a:solidFill>
                <a:latin typeface="Times New Roman" pitchFamily="18" charset="0"/>
                <a:cs typeface="Times New Roman" pitchFamily="18" charset="0"/>
              </a:rPr>
              <a:t>, </a:t>
            </a:r>
            <a:r>
              <a:rPr lang="en-US" altLang="en-US" sz="2500" dirty="0" err="1" smtClean="0">
                <a:solidFill>
                  <a:srgbClr val="0000CC"/>
                </a:solidFill>
                <a:latin typeface="Times New Roman" pitchFamily="18" charset="0"/>
                <a:cs typeface="Times New Roman" pitchFamily="18" charset="0"/>
              </a:rPr>
              <a:t>kịp</a:t>
            </a:r>
            <a:r>
              <a:rPr lang="en-US" altLang="en-US" sz="2500" dirty="0" smtClean="0">
                <a:solidFill>
                  <a:srgbClr val="0000CC"/>
                </a:solidFill>
                <a:latin typeface="Times New Roman" pitchFamily="18" charset="0"/>
                <a:cs typeface="Times New Roman" pitchFamily="18" charset="0"/>
              </a:rPr>
              <a:t> </a:t>
            </a:r>
            <a:r>
              <a:rPr lang="en-US" altLang="en-US" sz="2500" dirty="0" err="1" smtClean="0">
                <a:solidFill>
                  <a:srgbClr val="0000CC"/>
                </a:solidFill>
                <a:latin typeface="Times New Roman" pitchFamily="18" charset="0"/>
                <a:cs typeface="Times New Roman" pitchFamily="18" charset="0"/>
              </a:rPr>
              <a:t>thời</a:t>
            </a:r>
            <a:r>
              <a:rPr lang="en-US" altLang="en-US" sz="2500" dirty="0" smtClean="0">
                <a:solidFill>
                  <a:srgbClr val="0000CC"/>
                </a:solidFill>
                <a:latin typeface="Times New Roman" pitchFamily="18" charset="0"/>
                <a:cs typeface="Times New Roman" pitchFamily="18" charset="0"/>
              </a:rPr>
              <a:t> </a:t>
            </a:r>
            <a:r>
              <a:rPr lang="en-US" altLang="en-US" sz="2500" dirty="0" err="1" smtClean="0">
                <a:solidFill>
                  <a:srgbClr val="0000CC"/>
                </a:solidFill>
                <a:latin typeface="Times New Roman" pitchFamily="18" charset="0"/>
                <a:cs typeface="Times New Roman" pitchFamily="18" charset="0"/>
              </a:rPr>
              <a:t>không</a:t>
            </a:r>
            <a:r>
              <a:rPr lang="en-US" altLang="en-US" sz="2500" dirty="0" smtClean="0">
                <a:solidFill>
                  <a:srgbClr val="0000CC"/>
                </a:solidFill>
                <a:latin typeface="Times New Roman" pitchFamily="18" charset="0"/>
                <a:cs typeface="Times New Roman" pitchFamily="18" charset="0"/>
              </a:rPr>
              <a:t> ?; </a:t>
            </a:r>
            <a:r>
              <a:rPr lang="en-US" altLang="en-US" sz="2500" dirty="0" err="1" smtClean="0">
                <a:solidFill>
                  <a:srgbClr val="0000CC"/>
                </a:solidFill>
                <a:latin typeface="Times New Roman" pitchFamily="18" charset="0"/>
                <a:cs typeface="Times New Roman" pitchFamily="18" charset="0"/>
              </a:rPr>
              <a:t>Quỹ</a:t>
            </a:r>
            <a:r>
              <a:rPr lang="en-US" altLang="en-US" sz="2500" dirty="0" smtClean="0">
                <a:solidFill>
                  <a:srgbClr val="0000CC"/>
                </a:solidFill>
                <a:latin typeface="Times New Roman" pitchFamily="18" charset="0"/>
                <a:cs typeface="Times New Roman" pitchFamily="18" charset="0"/>
              </a:rPr>
              <a:t> </a:t>
            </a:r>
            <a:r>
              <a:rPr lang="en-US" altLang="en-US" sz="2500" dirty="0" err="1" smtClean="0">
                <a:solidFill>
                  <a:srgbClr val="0000CC"/>
                </a:solidFill>
                <a:latin typeface="Times New Roman" pitchFamily="18" charset="0"/>
                <a:cs typeface="Times New Roman" pitchFamily="18" charset="0"/>
              </a:rPr>
              <a:t>tiền</a:t>
            </a:r>
            <a:r>
              <a:rPr lang="en-US" altLang="en-US" sz="2500" dirty="0" smtClean="0">
                <a:solidFill>
                  <a:srgbClr val="0000CC"/>
                </a:solidFill>
                <a:latin typeface="Times New Roman" pitchFamily="18" charset="0"/>
                <a:cs typeface="Times New Roman" pitchFamily="18" charset="0"/>
              </a:rPr>
              <a:t> </a:t>
            </a:r>
            <a:r>
              <a:rPr lang="en-US" altLang="en-US" sz="2500" dirty="0" err="1" smtClean="0">
                <a:solidFill>
                  <a:srgbClr val="0000CC"/>
                </a:solidFill>
                <a:latin typeface="Times New Roman" pitchFamily="18" charset="0"/>
                <a:cs typeface="Times New Roman" pitchFamily="18" charset="0"/>
              </a:rPr>
              <a:t>mặt</a:t>
            </a:r>
            <a:r>
              <a:rPr lang="en-US" altLang="en-US" sz="2500" dirty="0" smtClean="0">
                <a:solidFill>
                  <a:srgbClr val="0000CC"/>
                </a:solidFill>
                <a:latin typeface="Times New Roman" pitchFamily="18" charset="0"/>
                <a:cs typeface="Times New Roman" pitchFamily="18" charset="0"/>
              </a:rPr>
              <a:t> </a:t>
            </a:r>
            <a:r>
              <a:rPr lang="en-US" altLang="en-US" sz="2500" dirty="0" err="1" smtClean="0">
                <a:solidFill>
                  <a:srgbClr val="0000CC"/>
                </a:solidFill>
                <a:latin typeface="Times New Roman" pitchFamily="18" charset="0"/>
                <a:cs typeface="Times New Roman" pitchFamily="18" charset="0"/>
              </a:rPr>
              <a:t>kiểm</a:t>
            </a:r>
            <a:r>
              <a:rPr lang="en-US" altLang="en-US" sz="2500" dirty="0" smtClean="0">
                <a:solidFill>
                  <a:srgbClr val="0000CC"/>
                </a:solidFill>
                <a:latin typeface="Times New Roman" pitchFamily="18" charset="0"/>
                <a:cs typeface="Times New Roman" pitchFamily="18" charset="0"/>
              </a:rPr>
              <a:t> </a:t>
            </a:r>
            <a:r>
              <a:rPr lang="en-US" altLang="en-US" sz="2500" dirty="0" err="1" smtClean="0">
                <a:solidFill>
                  <a:srgbClr val="0000CC"/>
                </a:solidFill>
                <a:latin typeface="Times New Roman" pitchFamily="18" charset="0"/>
                <a:cs typeface="Times New Roman" pitchFamily="18" charset="0"/>
              </a:rPr>
              <a:t>kê</a:t>
            </a:r>
            <a:r>
              <a:rPr lang="en-US" altLang="en-US" sz="2500" dirty="0" smtClean="0">
                <a:solidFill>
                  <a:srgbClr val="0000CC"/>
                </a:solidFill>
                <a:latin typeface="Times New Roman" pitchFamily="18" charset="0"/>
                <a:cs typeface="Times New Roman" pitchFamily="18" charset="0"/>
              </a:rPr>
              <a:t> </a:t>
            </a:r>
            <a:r>
              <a:rPr lang="en-US" altLang="en-US" sz="2500" dirty="0" err="1" smtClean="0">
                <a:solidFill>
                  <a:srgbClr val="0000CC"/>
                </a:solidFill>
                <a:latin typeface="Times New Roman" pitchFamily="18" charset="0"/>
                <a:cs typeface="Times New Roman" pitchFamily="18" charset="0"/>
              </a:rPr>
              <a:t>hàng</a:t>
            </a:r>
            <a:r>
              <a:rPr lang="en-US" altLang="en-US" sz="2500" dirty="0" smtClean="0">
                <a:solidFill>
                  <a:srgbClr val="0000CC"/>
                </a:solidFill>
                <a:latin typeface="Times New Roman" pitchFamily="18" charset="0"/>
                <a:cs typeface="Times New Roman" pitchFamily="18" charset="0"/>
              </a:rPr>
              <a:t> </a:t>
            </a:r>
            <a:r>
              <a:rPr lang="en-US" altLang="en-US" sz="2500" dirty="0" err="1" smtClean="0">
                <a:solidFill>
                  <a:srgbClr val="0000CC"/>
                </a:solidFill>
                <a:latin typeface="Times New Roman" pitchFamily="18" charset="0"/>
                <a:cs typeface="Times New Roman" pitchFamily="18" charset="0"/>
              </a:rPr>
              <a:t>tháng</a:t>
            </a:r>
            <a:r>
              <a:rPr lang="en-US" altLang="en-US" sz="2500" dirty="0" smtClean="0">
                <a:solidFill>
                  <a:srgbClr val="0000CC"/>
                </a:solidFill>
                <a:latin typeface="Times New Roman" pitchFamily="18" charset="0"/>
                <a:cs typeface="Times New Roman" pitchFamily="18" charset="0"/>
              </a:rPr>
              <a:t> </a:t>
            </a:r>
            <a:r>
              <a:rPr lang="en-US" altLang="en-US" sz="2500" dirty="0" err="1" smtClean="0">
                <a:solidFill>
                  <a:srgbClr val="0000CC"/>
                </a:solidFill>
                <a:latin typeface="Times New Roman" pitchFamily="18" charset="0"/>
                <a:cs typeface="Times New Roman" pitchFamily="18" charset="0"/>
              </a:rPr>
              <a:t>và</a:t>
            </a:r>
            <a:r>
              <a:rPr lang="en-US" altLang="en-US" sz="2500" dirty="0" smtClean="0">
                <a:solidFill>
                  <a:srgbClr val="0000CC"/>
                </a:solidFill>
                <a:latin typeface="Times New Roman" pitchFamily="18" charset="0"/>
                <a:cs typeface="Times New Roman" pitchFamily="18" charset="0"/>
              </a:rPr>
              <a:t> </a:t>
            </a:r>
            <a:r>
              <a:rPr lang="en-US" altLang="en-US" sz="2500" dirty="0" err="1" smtClean="0">
                <a:solidFill>
                  <a:srgbClr val="0000CC"/>
                </a:solidFill>
                <a:latin typeface="Times New Roman" pitchFamily="18" charset="0"/>
                <a:cs typeface="Times New Roman" pitchFamily="18" charset="0"/>
              </a:rPr>
              <a:t>đột</a:t>
            </a:r>
            <a:r>
              <a:rPr lang="en-US" altLang="en-US" sz="2500" dirty="0" smtClean="0">
                <a:solidFill>
                  <a:srgbClr val="0000CC"/>
                </a:solidFill>
                <a:latin typeface="Times New Roman" pitchFamily="18" charset="0"/>
                <a:cs typeface="Times New Roman" pitchFamily="18" charset="0"/>
              </a:rPr>
              <a:t> </a:t>
            </a:r>
            <a:r>
              <a:rPr lang="en-US" altLang="en-US" sz="2500" dirty="0" err="1" smtClean="0">
                <a:solidFill>
                  <a:srgbClr val="0000CC"/>
                </a:solidFill>
                <a:latin typeface="Times New Roman" pitchFamily="18" charset="0"/>
                <a:cs typeface="Times New Roman" pitchFamily="18" charset="0"/>
              </a:rPr>
              <a:t>xuất</a:t>
            </a:r>
            <a:r>
              <a:rPr lang="en-US" altLang="en-US" sz="2500" dirty="0" smtClean="0">
                <a:solidFill>
                  <a:srgbClr val="0000CC"/>
                </a:solidFill>
                <a:latin typeface="Times New Roman" pitchFamily="18" charset="0"/>
                <a:cs typeface="Times New Roman" pitchFamily="18" charset="0"/>
              </a:rPr>
              <a:t> (</a:t>
            </a:r>
            <a:r>
              <a:rPr lang="en-US" altLang="en-US" sz="2500" dirty="0" err="1" smtClean="0">
                <a:solidFill>
                  <a:srgbClr val="0000CC"/>
                </a:solidFill>
                <a:latin typeface="Times New Roman" pitchFamily="18" charset="0"/>
                <a:cs typeface="Times New Roman" pitchFamily="18" charset="0"/>
              </a:rPr>
              <a:t>định</a:t>
            </a:r>
            <a:r>
              <a:rPr lang="en-US" altLang="en-US" sz="2500" dirty="0" smtClean="0">
                <a:solidFill>
                  <a:srgbClr val="0000CC"/>
                </a:solidFill>
                <a:latin typeface="Times New Roman" pitchFamily="18" charset="0"/>
                <a:cs typeface="Times New Roman" pitchFamily="18" charset="0"/>
              </a:rPr>
              <a:t> </a:t>
            </a:r>
            <a:r>
              <a:rPr lang="en-US" altLang="en-US" sz="2500" dirty="0" err="1" smtClean="0">
                <a:solidFill>
                  <a:srgbClr val="0000CC"/>
                </a:solidFill>
                <a:latin typeface="Times New Roman" pitchFamily="18" charset="0"/>
                <a:cs typeface="Times New Roman" pitchFamily="18" charset="0"/>
              </a:rPr>
              <a:t>mức</a:t>
            </a:r>
            <a:r>
              <a:rPr lang="en-US" altLang="en-US" sz="2500" dirty="0" smtClean="0">
                <a:solidFill>
                  <a:srgbClr val="0000CC"/>
                </a:solidFill>
                <a:latin typeface="Times New Roman" pitchFamily="18" charset="0"/>
                <a:cs typeface="Times New Roman" pitchFamily="18" charset="0"/>
              </a:rPr>
              <a:t> </a:t>
            </a:r>
            <a:r>
              <a:rPr lang="en-US" altLang="en-US" sz="2500" dirty="0" err="1" smtClean="0">
                <a:solidFill>
                  <a:srgbClr val="0000CC"/>
                </a:solidFill>
                <a:latin typeface="Times New Roman" pitchFamily="18" charset="0"/>
                <a:cs typeface="Times New Roman" pitchFamily="18" charset="0"/>
              </a:rPr>
              <a:t>tồn</a:t>
            </a:r>
            <a:r>
              <a:rPr lang="en-US" altLang="en-US" sz="2500" dirty="0" smtClean="0">
                <a:solidFill>
                  <a:srgbClr val="0000CC"/>
                </a:solidFill>
                <a:latin typeface="Times New Roman" pitchFamily="18" charset="0"/>
                <a:cs typeface="Times New Roman" pitchFamily="18" charset="0"/>
              </a:rPr>
              <a:t> </a:t>
            </a:r>
            <a:r>
              <a:rPr lang="en-US" altLang="en-US" sz="2500" dirty="0" err="1" smtClean="0">
                <a:solidFill>
                  <a:srgbClr val="0000CC"/>
                </a:solidFill>
                <a:latin typeface="Times New Roman" pitchFamily="18" charset="0"/>
                <a:cs typeface="Times New Roman" pitchFamily="18" charset="0"/>
              </a:rPr>
              <a:t>quỹ</a:t>
            </a:r>
            <a:r>
              <a:rPr lang="en-US" altLang="en-US" sz="2500" dirty="0" smtClean="0">
                <a:solidFill>
                  <a:srgbClr val="0000CC"/>
                </a:solidFill>
                <a:latin typeface="Times New Roman" pitchFamily="18" charset="0"/>
                <a:cs typeface="Times New Roman" pitchFamily="18" charset="0"/>
              </a:rPr>
              <a:t> </a:t>
            </a:r>
            <a:r>
              <a:rPr lang="en-US" altLang="en-US" sz="2500" dirty="0" err="1" smtClean="0">
                <a:solidFill>
                  <a:srgbClr val="0000CC"/>
                </a:solidFill>
                <a:latin typeface="Times New Roman" pitchFamily="18" charset="0"/>
                <a:cs typeface="Times New Roman" pitchFamily="18" charset="0"/>
              </a:rPr>
              <a:t>tiền</a:t>
            </a:r>
            <a:r>
              <a:rPr lang="en-US" altLang="en-US" sz="2500" dirty="0" smtClean="0">
                <a:solidFill>
                  <a:srgbClr val="0000CC"/>
                </a:solidFill>
                <a:latin typeface="Times New Roman" pitchFamily="18" charset="0"/>
                <a:cs typeface="Times New Roman" pitchFamily="18" charset="0"/>
              </a:rPr>
              <a:t> </a:t>
            </a:r>
            <a:r>
              <a:rPr lang="en-US" altLang="en-US" sz="2500" dirty="0" err="1" smtClean="0">
                <a:solidFill>
                  <a:srgbClr val="0000CC"/>
                </a:solidFill>
                <a:latin typeface="Times New Roman" pitchFamily="18" charset="0"/>
                <a:cs typeface="Times New Roman" pitchFamily="18" charset="0"/>
              </a:rPr>
              <a:t>mặt</a:t>
            </a:r>
            <a:r>
              <a:rPr lang="en-US" altLang="en-US" sz="2500" dirty="0" smtClean="0">
                <a:solidFill>
                  <a:srgbClr val="0000CC"/>
                </a:solidFill>
                <a:latin typeface="Times New Roman" pitchFamily="18" charset="0"/>
                <a:cs typeface="Times New Roman" pitchFamily="18" charset="0"/>
              </a:rPr>
              <a:t> </a:t>
            </a:r>
            <a:r>
              <a:rPr lang="en-US" altLang="en-US" sz="2500" dirty="0" err="1" smtClean="0">
                <a:solidFill>
                  <a:srgbClr val="0000CC"/>
                </a:solidFill>
                <a:latin typeface="Times New Roman" pitchFamily="18" charset="0"/>
                <a:cs typeface="Times New Roman" pitchFamily="18" charset="0"/>
              </a:rPr>
              <a:t>cuối</a:t>
            </a:r>
            <a:r>
              <a:rPr lang="en-US" altLang="en-US" sz="2500" dirty="0" smtClean="0">
                <a:solidFill>
                  <a:srgbClr val="0000CC"/>
                </a:solidFill>
                <a:latin typeface="Times New Roman" pitchFamily="18" charset="0"/>
                <a:cs typeface="Times New Roman" pitchFamily="18" charset="0"/>
              </a:rPr>
              <a:t> </a:t>
            </a:r>
            <a:r>
              <a:rPr lang="en-US" altLang="en-US" sz="2500" dirty="0" err="1" smtClean="0">
                <a:solidFill>
                  <a:srgbClr val="0000CC"/>
                </a:solidFill>
                <a:latin typeface="Times New Roman" pitchFamily="18" charset="0"/>
                <a:cs typeface="Times New Roman" pitchFamily="18" charset="0"/>
              </a:rPr>
              <a:t>tháng</a:t>
            </a:r>
            <a:r>
              <a:rPr lang="en-US" altLang="en-US" sz="2500" dirty="0" smtClean="0">
                <a:solidFill>
                  <a:srgbClr val="0000CC"/>
                </a:solidFill>
                <a:latin typeface="Times New Roman" pitchFamily="18" charset="0"/>
                <a:cs typeface="Times New Roman" pitchFamily="18" charset="0"/>
              </a:rPr>
              <a:t> </a:t>
            </a:r>
            <a:r>
              <a:rPr lang="en-US" altLang="en-US" sz="2500" dirty="0" err="1" smtClean="0">
                <a:solidFill>
                  <a:srgbClr val="0000CC"/>
                </a:solidFill>
                <a:latin typeface="Times New Roman" pitchFamily="18" charset="0"/>
                <a:cs typeface="Times New Roman" pitchFamily="18" charset="0"/>
              </a:rPr>
              <a:t>tối</a:t>
            </a:r>
            <a:r>
              <a:rPr lang="en-US" altLang="en-US" sz="2500" dirty="0" smtClean="0">
                <a:solidFill>
                  <a:srgbClr val="0000CC"/>
                </a:solidFill>
                <a:latin typeface="Times New Roman" pitchFamily="18" charset="0"/>
                <a:cs typeface="Times New Roman" pitchFamily="18" charset="0"/>
              </a:rPr>
              <a:t> </a:t>
            </a:r>
            <a:r>
              <a:rPr lang="en-US" altLang="en-US" sz="2500" dirty="0" err="1" smtClean="0">
                <a:solidFill>
                  <a:srgbClr val="0000CC"/>
                </a:solidFill>
                <a:latin typeface="Times New Roman" pitchFamily="18" charset="0"/>
                <a:cs typeface="Times New Roman" pitchFamily="18" charset="0"/>
              </a:rPr>
              <a:t>đa</a:t>
            </a:r>
            <a:r>
              <a:rPr lang="en-US" altLang="en-US" sz="2500" dirty="0" smtClean="0">
                <a:solidFill>
                  <a:srgbClr val="0000CC"/>
                </a:solidFill>
                <a:latin typeface="Times New Roman" pitchFamily="18" charset="0"/>
                <a:cs typeface="Times New Roman" pitchFamily="18" charset="0"/>
              </a:rPr>
              <a:t> 2%/ </a:t>
            </a:r>
            <a:r>
              <a:rPr lang="en-US" altLang="en-US" sz="2500" dirty="0" err="1" smtClean="0">
                <a:solidFill>
                  <a:srgbClr val="0000CC"/>
                </a:solidFill>
                <a:latin typeface="Times New Roman" pitchFamily="18" charset="0"/>
                <a:cs typeface="Times New Roman" pitchFamily="18" charset="0"/>
              </a:rPr>
              <a:t>tổng</a:t>
            </a:r>
            <a:r>
              <a:rPr lang="en-US" altLang="en-US" sz="2500" dirty="0" smtClean="0">
                <a:solidFill>
                  <a:srgbClr val="0000CC"/>
                </a:solidFill>
                <a:latin typeface="Times New Roman" pitchFamily="18" charset="0"/>
                <a:cs typeface="Times New Roman" pitchFamily="18" charset="0"/>
              </a:rPr>
              <a:t> chi </a:t>
            </a:r>
            <a:r>
              <a:rPr lang="en-US" altLang="en-US" sz="2500" dirty="0" err="1" smtClean="0">
                <a:solidFill>
                  <a:srgbClr val="0000CC"/>
                </a:solidFill>
                <a:latin typeface="Times New Roman" pitchFamily="18" charset="0"/>
                <a:cs typeface="Times New Roman" pitchFamily="18" charset="0"/>
              </a:rPr>
              <a:t>cho</a:t>
            </a:r>
            <a:r>
              <a:rPr lang="en-US" altLang="en-US" sz="2500" dirty="0" smtClean="0">
                <a:solidFill>
                  <a:srgbClr val="0000CC"/>
                </a:solidFill>
                <a:latin typeface="Times New Roman" pitchFamily="18" charset="0"/>
                <a:cs typeface="Times New Roman" pitchFamily="18" charset="0"/>
              </a:rPr>
              <a:t> </a:t>
            </a:r>
            <a:r>
              <a:rPr lang="en-US" altLang="en-US" sz="2500" dirty="0" err="1" smtClean="0">
                <a:solidFill>
                  <a:srgbClr val="0000CC"/>
                </a:solidFill>
                <a:latin typeface="Times New Roman" pitchFamily="18" charset="0"/>
                <a:cs typeface="Times New Roman" pitchFamily="18" charset="0"/>
              </a:rPr>
              <a:t>hoạt</a:t>
            </a:r>
            <a:r>
              <a:rPr lang="en-US" altLang="en-US" sz="2500" dirty="0" smtClean="0">
                <a:solidFill>
                  <a:srgbClr val="0000CC"/>
                </a:solidFill>
                <a:latin typeface="Times New Roman" pitchFamily="18" charset="0"/>
                <a:cs typeface="Times New Roman" pitchFamily="18" charset="0"/>
              </a:rPr>
              <a:t> </a:t>
            </a:r>
            <a:r>
              <a:rPr lang="en-US" altLang="en-US" sz="2500" dirty="0" err="1" smtClean="0">
                <a:solidFill>
                  <a:srgbClr val="0000CC"/>
                </a:solidFill>
                <a:latin typeface="Times New Roman" pitchFamily="18" charset="0"/>
                <a:cs typeface="Times New Roman" pitchFamily="18" charset="0"/>
              </a:rPr>
              <a:t>động</a:t>
            </a:r>
            <a:r>
              <a:rPr lang="en-US" altLang="en-US" sz="2500" dirty="0" smtClean="0">
                <a:solidFill>
                  <a:srgbClr val="0000CC"/>
                </a:solidFill>
                <a:latin typeface="Times New Roman" pitchFamily="18" charset="0"/>
                <a:cs typeface="Times New Roman" pitchFamily="18" charset="0"/>
              </a:rPr>
              <a:t> </a:t>
            </a:r>
            <a:r>
              <a:rPr lang="en-US" altLang="en-US" sz="2500" dirty="0" err="1" smtClean="0">
                <a:solidFill>
                  <a:srgbClr val="0000CC"/>
                </a:solidFill>
                <a:latin typeface="Times New Roman" pitchFamily="18" charset="0"/>
                <a:cs typeface="Times New Roman" pitchFamily="18" charset="0"/>
              </a:rPr>
              <a:t>thường</a:t>
            </a:r>
            <a:r>
              <a:rPr lang="en-US" altLang="en-US" sz="2500" dirty="0" smtClean="0">
                <a:solidFill>
                  <a:srgbClr val="0000CC"/>
                </a:solidFill>
                <a:latin typeface="Times New Roman" pitchFamily="18" charset="0"/>
                <a:cs typeface="Times New Roman" pitchFamily="18" charset="0"/>
              </a:rPr>
              <a:t> </a:t>
            </a:r>
            <a:r>
              <a:rPr lang="en-US" altLang="en-US" sz="2500" dirty="0" err="1" smtClean="0">
                <a:solidFill>
                  <a:srgbClr val="0000CC"/>
                </a:solidFill>
                <a:latin typeface="Times New Roman" pitchFamily="18" charset="0"/>
                <a:cs typeface="Times New Roman" pitchFamily="18" charset="0"/>
              </a:rPr>
              <a:t>xuyên</a:t>
            </a:r>
            <a:r>
              <a:rPr lang="en-US" altLang="en-US" sz="2500" dirty="0" smtClean="0">
                <a:solidFill>
                  <a:srgbClr val="0000CC"/>
                </a:solidFill>
                <a:latin typeface="Times New Roman" pitchFamily="18" charset="0"/>
                <a:cs typeface="Times New Roman" pitchFamily="18" charset="0"/>
              </a:rPr>
              <a:t> </a:t>
            </a:r>
            <a:r>
              <a:rPr lang="en-US" altLang="en-US" sz="2500" dirty="0" err="1" smtClean="0">
                <a:solidFill>
                  <a:srgbClr val="0000CC"/>
                </a:solidFill>
                <a:latin typeface="Times New Roman" pitchFamily="18" charset="0"/>
                <a:cs typeface="Times New Roman" pitchFamily="18" charset="0"/>
              </a:rPr>
              <a:t>theo</a:t>
            </a:r>
            <a:r>
              <a:rPr lang="en-US" altLang="en-US" sz="2500" dirty="0" smtClean="0">
                <a:solidFill>
                  <a:srgbClr val="0000CC"/>
                </a:solidFill>
                <a:latin typeface="Times New Roman" pitchFamily="18" charset="0"/>
                <a:cs typeface="Times New Roman" pitchFamily="18" charset="0"/>
              </a:rPr>
              <a:t> </a:t>
            </a:r>
            <a:r>
              <a:rPr lang="en-US" altLang="en-US" sz="2500" dirty="0" err="1" smtClean="0">
                <a:solidFill>
                  <a:srgbClr val="0000CC"/>
                </a:solidFill>
                <a:latin typeface="Times New Roman" pitchFamily="18" charset="0"/>
                <a:cs typeface="Times New Roman" pitchFamily="18" charset="0"/>
              </a:rPr>
              <a:t>dự</a:t>
            </a:r>
            <a:r>
              <a:rPr lang="en-US" altLang="en-US" sz="2500" dirty="0" smtClean="0">
                <a:solidFill>
                  <a:srgbClr val="0000CC"/>
                </a:solidFill>
                <a:latin typeface="Times New Roman" pitchFamily="18" charset="0"/>
                <a:cs typeface="Times New Roman" pitchFamily="18" charset="0"/>
              </a:rPr>
              <a:t> </a:t>
            </a:r>
            <a:r>
              <a:rPr lang="en-US" altLang="en-US" sz="2500" dirty="0" err="1" smtClean="0">
                <a:solidFill>
                  <a:srgbClr val="0000CC"/>
                </a:solidFill>
                <a:latin typeface="Times New Roman" pitchFamily="18" charset="0"/>
                <a:cs typeface="Times New Roman" pitchFamily="18" charset="0"/>
              </a:rPr>
              <a:t>toán</a:t>
            </a:r>
            <a:r>
              <a:rPr lang="en-US" altLang="en-US" sz="2500" dirty="0" smtClean="0">
                <a:solidFill>
                  <a:srgbClr val="0000CC"/>
                </a:solidFill>
                <a:latin typeface="Times New Roman" pitchFamily="18" charset="0"/>
                <a:cs typeface="Times New Roman" pitchFamily="18" charset="0"/>
              </a:rPr>
              <a:t>; </a:t>
            </a:r>
            <a:r>
              <a:rPr lang="en-US" altLang="en-US" sz="2500" dirty="0" err="1" smtClean="0">
                <a:solidFill>
                  <a:srgbClr val="0000CC"/>
                </a:solidFill>
                <a:latin typeface="Times New Roman" pitchFamily="18" charset="0"/>
                <a:cs typeface="Times New Roman" pitchFamily="18" charset="0"/>
              </a:rPr>
              <a:t>được</a:t>
            </a:r>
            <a:r>
              <a:rPr lang="en-US" altLang="en-US" sz="2500" dirty="0" smtClean="0">
                <a:solidFill>
                  <a:srgbClr val="0000CC"/>
                </a:solidFill>
                <a:latin typeface="Times New Roman" pitchFamily="18" charset="0"/>
                <a:cs typeface="Times New Roman" pitchFamily="18" charset="0"/>
              </a:rPr>
              <a:t> </a:t>
            </a:r>
            <a:r>
              <a:rPr lang="en-US" altLang="en-US" sz="2500" dirty="0" err="1" smtClean="0">
                <a:solidFill>
                  <a:srgbClr val="0000CC"/>
                </a:solidFill>
                <a:latin typeface="Times New Roman" pitchFamily="18" charset="0"/>
                <a:cs typeface="Times New Roman" pitchFamily="18" charset="0"/>
              </a:rPr>
              <a:t>xây</a:t>
            </a:r>
            <a:r>
              <a:rPr lang="en-US" altLang="en-US" sz="2500" dirty="0" smtClean="0">
                <a:solidFill>
                  <a:srgbClr val="0000CC"/>
                </a:solidFill>
                <a:latin typeface="Times New Roman" pitchFamily="18" charset="0"/>
                <a:cs typeface="Times New Roman" pitchFamily="18" charset="0"/>
              </a:rPr>
              <a:t> </a:t>
            </a:r>
            <a:r>
              <a:rPr lang="en-US" altLang="en-US" sz="2500" dirty="0" err="1" smtClean="0">
                <a:solidFill>
                  <a:srgbClr val="0000CC"/>
                </a:solidFill>
                <a:latin typeface="Times New Roman" pitchFamily="18" charset="0"/>
                <a:cs typeface="Times New Roman" pitchFamily="18" charset="0"/>
              </a:rPr>
              <a:t>dựng</a:t>
            </a:r>
            <a:r>
              <a:rPr lang="en-US" altLang="en-US" sz="2500" dirty="0" smtClean="0">
                <a:solidFill>
                  <a:srgbClr val="0000CC"/>
                </a:solidFill>
                <a:latin typeface="Times New Roman" pitchFamily="18" charset="0"/>
                <a:cs typeface="Times New Roman" pitchFamily="18" charset="0"/>
              </a:rPr>
              <a:t> </a:t>
            </a:r>
            <a:r>
              <a:rPr lang="en-US" altLang="en-US" sz="2500" dirty="0" err="1" smtClean="0">
                <a:solidFill>
                  <a:srgbClr val="0000CC"/>
                </a:solidFill>
                <a:latin typeface="Times New Roman" pitchFamily="18" charset="0"/>
                <a:cs typeface="Times New Roman" pitchFamily="18" charset="0"/>
              </a:rPr>
              <a:t>trong</a:t>
            </a:r>
            <a:r>
              <a:rPr lang="en-US" altLang="en-US" sz="2500" dirty="0" smtClean="0">
                <a:solidFill>
                  <a:srgbClr val="0000CC"/>
                </a:solidFill>
                <a:latin typeface="Times New Roman" pitchFamily="18" charset="0"/>
                <a:cs typeface="Times New Roman" pitchFamily="18" charset="0"/>
              </a:rPr>
              <a:t> </a:t>
            </a:r>
            <a:r>
              <a:rPr lang="en-US" altLang="en-US" sz="2500" dirty="0" err="1" smtClean="0">
                <a:solidFill>
                  <a:srgbClr val="0000CC"/>
                </a:solidFill>
                <a:latin typeface="Times New Roman" pitchFamily="18" charset="0"/>
                <a:cs typeface="Times New Roman" pitchFamily="18" charset="0"/>
              </a:rPr>
              <a:t>quy</a:t>
            </a:r>
            <a:r>
              <a:rPr lang="en-US" altLang="en-US" sz="2500" dirty="0" smtClean="0">
                <a:solidFill>
                  <a:srgbClr val="0000CC"/>
                </a:solidFill>
                <a:latin typeface="Times New Roman" pitchFamily="18" charset="0"/>
                <a:cs typeface="Times New Roman" pitchFamily="18" charset="0"/>
              </a:rPr>
              <a:t> </a:t>
            </a:r>
            <a:r>
              <a:rPr lang="en-US" altLang="en-US" sz="2500" dirty="0" err="1" smtClean="0">
                <a:solidFill>
                  <a:srgbClr val="0000CC"/>
                </a:solidFill>
                <a:latin typeface="Times New Roman" pitchFamily="18" charset="0"/>
                <a:cs typeface="Times New Roman" pitchFamily="18" charset="0"/>
              </a:rPr>
              <a:t>chế</a:t>
            </a:r>
            <a:r>
              <a:rPr lang="en-US" altLang="en-US" sz="2500" dirty="0" smtClean="0">
                <a:solidFill>
                  <a:srgbClr val="0000CC"/>
                </a:solidFill>
                <a:latin typeface="Times New Roman" pitchFamily="18" charset="0"/>
                <a:cs typeface="Times New Roman" pitchFamily="18" charset="0"/>
              </a:rPr>
              <a:t> chi </a:t>
            </a:r>
            <a:r>
              <a:rPr lang="en-US" altLang="en-US" sz="2500" dirty="0" err="1" smtClean="0">
                <a:solidFill>
                  <a:srgbClr val="0000CC"/>
                </a:solidFill>
                <a:latin typeface="Times New Roman" pitchFamily="18" charset="0"/>
                <a:cs typeface="Times New Roman" pitchFamily="18" charset="0"/>
              </a:rPr>
              <a:t>tiêu</a:t>
            </a:r>
            <a:r>
              <a:rPr lang="en-US" altLang="en-US" sz="2500" dirty="0" smtClean="0">
                <a:solidFill>
                  <a:srgbClr val="0000CC"/>
                </a:solidFill>
                <a:latin typeface="Times New Roman" pitchFamily="18" charset="0"/>
                <a:cs typeface="Times New Roman" pitchFamily="18" charset="0"/>
              </a:rPr>
              <a:t> </a:t>
            </a:r>
            <a:r>
              <a:rPr lang="en-US" altLang="en-US" sz="2500" dirty="0" err="1" smtClean="0">
                <a:solidFill>
                  <a:srgbClr val="0000CC"/>
                </a:solidFill>
                <a:latin typeface="Times New Roman" pitchFamily="18" charset="0"/>
                <a:cs typeface="Times New Roman" pitchFamily="18" charset="0"/>
              </a:rPr>
              <a:t>nội</a:t>
            </a:r>
            <a:r>
              <a:rPr lang="en-US" altLang="en-US" sz="2500" dirty="0" smtClean="0">
                <a:solidFill>
                  <a:srgbClr val="0000CC"/>
                </a:solidFill>
                <a:latin typeface="Times New Roman" pitchFamily="18" charset="0"/>
                <a:cs typeface="Times New Roman" pitchFamily="18" charset="0"/>
              </a:rPr>
              <a:t> </a:t>
            </a:r>
            <a:r>
              <a:rPr lang="en-US" altLang="en-US" sz="2500" dirty="0" err="1" smtClean="0">
                <a:solidFill>
                  <a:srgbClr val="0000CC"/>
                </a:solidFill>
                <a:latin typeface="Times New Roman" pitchFamily="18" charset="0"/>
                <a:cs typeface="Times New Roman" pitchFamily="18" charset="0"/>
              </a:rPr>
              <a:t>bộ</a:t>
            </a:r>
            <a:r>
              <a:rPr lang="en-US" altLang="en-US" sz="2500" dirty="0" smtClean="0">
                <a:solidFill>
                  <a:srgbClr val="0000CC"/>
                </a:solidFill>
                <a:latin typeface="Times New Roman" pitchFamily="18" charset="0"/>
                <a:cs typeface="Times New Roman" pitchFamily="18" charset="0"/>
              </a:rPr>
              <a:t>).</a:t>
            </a:r>
            <a:endParaRPr lang="en-US" sz="2500" dirty="0" smtClean="0">
              <a:solidFill>
                <a:srgbClr val="0000CC"/>
              </a:solidFill>
              <a:latin typeface="Times New Roman" pitchFamily="18" charset="0"/>
              <a:cs typeface="Times New Roman" pitchFamily="18" charset="0"/>
            </a:endParaRPr>
          </a:p>
          <a:p>
            <a:pPr algn="just">
              <a:buFontTx/>
              <a:buChar char="-"/>
            </a:pPr>
            <a:r>
              <a:rPr lang="en-US" sz="2500" dirty="0" err="1" smtClean="0">
                <a:solidFill>
                  <a:srgbClr val="0000CC"/>
                </a:solidFill>
                <a:latin typeface="Times New Roman" pitchFamily="18" charset="0"/>
                <a:cs typeface="Times New Roman" pitchFamily="18" charset="0"/>
              </a:rPr>
              <a:t>Không</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dùng</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mực</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đỏ</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chì</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để</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ghi</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sổ</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kế</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toán</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Chữ</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viết</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rõ</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ràng</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liên</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tục</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khi</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hết</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trang</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phải</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cộng</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trang</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để</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mang</a:t>
            </a:r>
            <a:r>
              <a:rPr lang="en-US" sz="2500" dirty="0" smtClean="0">
                <a:solidFill>
                  <a:srgbClr val="0000CC"/>
                </a:solidFill>
                <a:latin typeface="Times New Roman" pitchFamily="18" charset="0"/>
                <a:cs typeface="Times New Roman" pitchFamily="18" charset="0"/>
              </a:rPr>
              <a:t> sang </a:t>
            </a:r>
            <a:r>
              <a:rPr lang="en-US" sz="2500" dirty="0" err="1" smtClean="0">
                <a:solidFill>
                  <a:srgbClr val="0000CC"/>
                </a:solidFill>
                <a:latin typeface="Times New Roman" pitchFamily="18" charset="0"/>
                <a:cs typeface="Times New Roman" pitchFamily="18" charset="0"/>
              </a:rPr>
              <a:t>đầu</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trang</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sau</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kế</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tiếp</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khi</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sửa</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chữa</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phải</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theo</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đúng</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phương</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pháp</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quy</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định</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của</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Luật</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Kế</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toán</a:t>
            </a:r>
            <a:r>
              <a:rPr lang="en-US" sz="2500" dirty="0" smtClean="0">
                <a:solidFill>
                  <a:srgbClr val="0000CC"/>
                </a:solidFill>
                <a:latin typeface="Times New Roman" pitchFamily="18" charset="0"/>
                <a:cs typeface="Times New Roman" pitchFamily="18" charset="0"/>
              </a:rPr>
              <a:t>.</a:t>
            </a:r>
          </a:p>
          <a:p>
            <a:pPr>
              <a:buFontTx/>
              <a:buChar char="-"/>
            </a:pPr>
            <a:endParaRPr lang="en-US" sz="2500" dirty="0" smtClean="0">
              <a:solidFill>
                <a:srgbClr val="0070C0"/>
              </a:solidFill>
              <a:latin typeface="Times New Roman" pitchFamily="18" charset="0"/>
              <a:cs typeface="Times New Roman" pitchFamily="18" charset="0"/>
            </a:endParaRPr>
          </a:p>
          <a:p>
            <a:pPr marL="914400" lvl="1" indent="-457200" algn="just">
              <a:buFontTx/>
              <a:buChar char="-"/>
            </a:pPr>
            <a:endParaRPr lang="en-US" sz="2500" dirty="0" smtClean="0">
              <a:solidFill>
                <a:schemeClr val="accent1"/>
              </a:solidFill>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344D32EA-796A-49D7-B1E6-86E45869C5DC}" type="slidenum">
              <a:rPr lang="en-US" smtClean="0"/>
              <a:pPr/>
              <a:t>20</a:t>
            </a:fld>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14300"/>
            <a:ext cx="1143000" cy="1143000"/>
          </a:xfrm>
          <a:prstGeom prst="rect">
            <a:avLst/>
          </a:prstGeom>
        </p:spPr>
      </p:pic>
    </p:spTree>
  </p:cSld>
  <p:clrMapOvr>
    <a:masterClrMapping/>
  </p:clrMapOvr>
  <p:transition spd="slow">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533400"/>
            <a:ext cx="7505700" cy="1143000"/>
          </a:xfrm>
        </p:spPr>
        <p:txBody>
          <a:bodyPr>
            <a:normAutofit/>
          </a:bodyPr>
          <a:lstStyle/>
          <a:p>
            <a:r>
              <a:rPr lang="en-US" sz="2800" b="1" dirty="0" smtClean="0">
                <a:solidFill>
                  <a:srgbClr val="FF0000"/>
                </a:solidFill>
                <a:latin typeface="Times New Roman" pitchFamily="18" charset="0"/>
                <a:cs typeface="Times New Roman" pitchFamily="18" charset="0"/>
              </a:rPr>
              <a:t>4.3. </a:t>
            </a:r>
            <a:r>
              <a:rPr lang="en-US" sz="2800" b="1" dirty="0" err="1" smtClean="0">
                <a:solidFill>
                  <a:srgbClr val="FF0000"/>
                </a:solidFill>
                <a:latin typeface="Times New Roman" pitchFamily="18" charset="0"/>
                <a:cs typeface="Times New Roman" pitchFamily="18" charset="0"/>
              </a:rPr>
              <a:t>Kiểm</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tra</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ghi</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sổ</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tiền</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gửi</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ngân</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hàng</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kho</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bạc</a:t>
            </a:r>
            <a:r>
              <a:rPr lang="en-US" sz="2800" b="1" dirty="0" smtClean="0">
                <a:solidFill>
                  <a:srgbClr val="FF0000"/>
                </a:solidFill>
                <a:latin typeface="Times New Roman" pitchFamily="18" charset="0"/>
                <a:cs typeface="Times New Roman" pitchFamily="18" charset="0"/>
              </a:rPr>
              <a:t/>
            </a:r>
            <a:br>
              <a:rPr lang="en-US" sz="2800" b="1" dirty="0" smtClean="0">
                <a:solidFill>
                  <a:srgbClr val="FF0000"/>
                </a:solidFill>
                <a:latin typeface="Times New Roman" pitchFamily="18" charset="0"/>
                <a:cs typeface="Times New Roman" pitchFamily="18" charset="0"/>
              </a:rPr>
            </a:br>
            <a:endParaRPr lang="en-US" sz="2800" dirty="0"/>
          </a:p>
        </p:txBody>
      </p:sp>
      <p:sp>
        <p:nvSpPr>
          <p:cNvPr id="3" name="Content Placeholder 2"/>
          <p:cNvSpPr>
            <a:spLocks noGrp="1"/>
          </p:cNvSpPr>
          <p:nvPr>
            <p:ph idx="1"/>
          </p:nvPr>
        </p:nvSpPr>
        <p:spPr>
          <a:xfrm>
            <a:off x="495300" y="1752600"/>
            <a:ext cx="8915400" cy="3810000"/>
          </a:xfrm>
        </p:spPr>
        <p:txBody>
          <a:bodyPr/>
          <a:lstStyle/>
          <a:p>
            <a:pPr algn="just">
              <a:buFontTx/>
              <a:buChar char="-"/>
            </a:pPr>
            <a:r>
              <a:rPr lang="en-US" dirty="0" err="1" smtClean="0">
                <a:solidFill>
                  <a:srgbClr val="0000CC"/>
                </a:solidFill>
                <a:latin typeface="Times New Roman" pitchFamily="18" charset="0"/>
                <a:cs typeface="Times New Roman" pitchFamily="18" charset="0"/>
              </a:rPr>
              <a:t>Đánh</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giá</a:t>
            </a:r>
            <a:r>
              <a:rPr lang="en-US" dirty="0" smtClean="0">
                <a:solidFill>
                  <a:srgbClr val="0000CC"/>
                </a:solidFill>
                <a:latin typeface="Times New Roman" pitchFamily="18" charset="0"/>
                <a:cs typeface="Times New Roman" pitchFamily="18" charset="0"/>
              </a:rPr>
              <a:t> CĐCS có </a:t>
            </a:r>
            <a:r>
              <a:rPr lang="en-US" dirty="0" err="1" smtClean="0">
                <a:solidFill>
                  <a:srgbClr val="0000CC"/>
                </a:solidFill>
                <a:latin typeface="Times New Roman" pitchFamily="18" charset="0"/>
                <a:cs typeface="Times New Roman" pitchFamily="18" charset="0"/>
              </a:rPr>
              <a:t>mở</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tài</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khoản</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tiền</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gửi</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tại</a:t>
            </a:r>
            <a:r>
              <a:rPr lang="en-US" dirty="0" smtClean="0">
                <a:solidFill>
                  <a:srgbClr val="0000CC"/>
                </a:solidFill>
                <a:latin typeface="Times New Roman" pitchFamily="18" charset="0"/>
                <a:cs typeface="Times New Roman" pitchFamily="18" charset="0"/>
              </a:rPr>
              <a:t> Kho </a:t>
            </a:r>
            <a:r>
              <a:rPr lang="en-US" dirty="0" err="1" smtClean="0">
                <a:solidFill>
                  <a:srgbClr val="0000CC"/>
                </a:solidFill>
                <a:latin typeface="Times New Roman" pitchFamily="18" charset="0"/>
                <a:cs typeface="Times New Roman" pitchFamily="18" charset="0"/>
              </a:rPr>
              <a:t>bạc</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và</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Ngân</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hàng</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không</a:t>
            </a:r>
            <a:r>
              <a:rPr lang="en-US" dirty="0" smtClean="0">
                <a:solidFill>
                  <a:srgbClr val="0000CC"/>
                </a:solidFill>
                <a:latin typeface="Times New Roman" pitchFamily="18" charset="0"/>
                <a:cs typeface="Times New Roman" pitchFamily="18" charset="0"/>
              </a:rPr>
              <a:t>?</a:t>
            </a:r>
          </a:p>
          <a:p>
            <a:pPr algn="just">
              <a:buFontTx/>
              <a:buChar char="-"/>
            </a:pPr>
            <a:r>
              <a:rPr lang="en-US" dirty="0" err="1" smtClean="0">
                <a:solidFill>
                  <a:srgbClr val="0000CC"/>
                </a:solidFill>
                <a:latin typeface="Times New Roman" pitchFamily="18" charset="0"/>
                <a:cs typeface="Times New Roman" pitchFamily="18" charset="0"/>
              </a:rPr>
              <a:t>Ghi</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nhận</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sô</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dư</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trên</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các</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tài</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khoản</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tiền</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gửi</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theo</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sô</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liệu</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Quyết</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toán</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của</a:t>
            </a:r>
            <a:r>
              <a:rPr lang="en-US" dirty="0" smtClean="0">
                <a:solidFill>
                  <a:srgbClr val="0000CC"/>
                </a:solidFill>
                <a:latin typeface="Times New Roman" pitchFamily="18" charset="0"/>
                <a:cs typeface="Times New Roman" pitchFamily="18" charset="0"/>
              </a:rPr>
              <a:t> CĐCS.</a:t>
            </a:r>
          </a:p>
          <a:p>
            <a:pPr algn="just">
              <a:buFontTx/>
              <a:buChar char="-"/>
            </a:pPr>
            <a:r>
              <a:rPr lang="en-US" dirty="0" smtClean="0">
                <a:solidFill>
                  <a:srgbClr val="0000CC"/>
                </a:solidFill>
                <a:latin typeface="Times New Roman" pitchFamily="18" charset="0"/>
                <a:cs typeface="Times New Roman" pitchFamily="18" charset="0"/>
              </a:rPr>
              <a:t>Có </a:t>
            </a:r>
            <a:r>
              <a:rPr lang="en-US" dirty="0" err="1" smtClean="0">
                <a:solidFill>
                  <a:srgbClr val="0000CC"/>
                </a:solidFill>
                <a:latin typeface="Times New Roman" pitchFamily="18" charset="0"/>
                <a:cs typeface="Times New Roman" pitchFamily="18" charset="0"/>
              </a:rPr>
              <a:t>cập</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nhật</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kịp</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thời</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các</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chứng</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từ</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phát</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sinh</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lập</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sô</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ghi</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chép</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tiền</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gửi</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ngân</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hàng</a:t>
            </a:r>
            <a:r>
              <a:rPr lang="en-US" dirty="0" smtClean="0">
                <a:solidFill>
                  <a:srgbClr val="0000CC"/>
                </a:solidFill>
                <a:latin typeface="Times New Roman" pitchFamily="18" charset="0"/>
                <a:cs typeface="Times New Roman" pitchFamily="18" charset="0"/>
              </a:rPr>
              <a:t> ?; Có </a:t>
            </a:r>
            <a:r>
              <a:rPr lang="en-US" dirty="0" err="1" smtClean="0">
                <a:solidFill>
                  <a:srgbClr val="0000CC"/>
                </a:solidFill>
                <a:latin typeface="Times New Roman" pitchFamily="18" charset="0"/>
                <a:cs typeface="Times New Roman" pitchFamily="18" charset="0"/>
              </a:rPr>
              <a:t>đối</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chiếu</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sô</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dư</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với</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ngân</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hàng</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kho</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bạc</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hàng</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tháng</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va</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cuối</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năm</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không</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sô</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liệu</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tại</a:t>
            </a:r>
            <a:r>
              <a:rPr lang="en-US" dirty="0" smtClean="0">
                <a:solidFill>
                  <a:srgbClr val="0000CC"/>
                </a:solidFill>
                <a:latin typeface="Times New Roman" pitchFamily="18" charset="0"/>
                <a:cs typeface="Times New Roman" pitchFamily="18" charset="0"/>
              </a:rPr>
              <a:t> CĐCS có </a:t>
            </a:r>
            <a:r>
              <a:rPr lang="en-US" dirty="0" err="1" smtClean="0">
                <a:solidFill>
                  <a:srgbClr val="0000CC"/>
                </a:solidFill>
                <a:latin typeface="Times New Roman" pitchFamily="18" charset="0"/>
                <a:cs typeface="Times New Roman" pitchFamily="18" charset="0"/>
              </a:rPr>
              <a:t>khớp</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đúng</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với</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sô</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theo</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dõi</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tiền</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gửi</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ngân</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hàng</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không</a:t>
            </a:r>
            <a:r>
              <a:rPr lang="en-US" dirty="0" smtClean="0">
                <a:solidFill>
                  <a:srgbClr val="0000CC"/>
                </a:solidFill>
                <a:latin typeface="Times New Roman" pitchFamily="18" charset="0"/>
                <a:cs typeface="Times New Roman" pitchFamily="18" charset="0"/>
              </a:rPr>
              <a:t> ? </a:t>
            </a:r>
            <a:endParaRPr lang="en-US" dirty="0">
              <a:solidFill>
                <a:srgbClr val="0000CC"/>
              </a:solidFill>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344D32EA-796A-49D7-B1E6-86E45869C5DC}" type="slidenum">
              <a:rPr lang="en-US" smtClean="0"/>
              <a:pPr/>
              <a:t>21</a:t>
            </a:fld>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14300"/>
            <a:ext cx="1143000" cy="1143000"/>
          </a:xfrm>
          <a:prstGeom prst="rect">
            <a:avLst/>
          </a:prstGeom>
        </p:spPr>
      </p:pic>
    </p:spTree>
  </p:cSld>
  <p:clrMapOvr>
    <a:masterClrMapping/>
  </p:clrMapOvr>
  <p:transition spd="slow">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914400"/>
            <a:ext cx="8343900" cy="914400"/>
          </a:xfrm>
        </p:spPr>
        <p:txBody>
          <a:bodyPr>
            <a:noAutofit/>
          </a:bodyPr>
          <a:lstStyle/>
          <a:p>
            <a:r>
              <a:rPr lang="en-US" sz="3200" b="1" dirty="0" smtClean="0">
                <a:solidFill>
                  <a:srgbClr val="FF0000"/>
                </a:solidFill>
                <a:latin typeface="Times New Roman" pitchFamily="18" charset="0"/>
                <a:cs typeface="Times New Roman" pitchFamily="18" charset="0"/>
              </a:rPr>
              <a:t>4.4. </a:t>
            </a:r>
            <a:r>
              <a:rPr lang="en-US" sz="3200" b="1" dirty="0" err="1" smtClean="0">
                <a:solidFill>
                  <a:srgbClr val="FF0000"/>
                </a:solidFill>
                <a:latin typeface="Times New Roman" pitchFamily="18" charset="0"/>
                <a:cs typeface="Times New Roman" pitchFamily="18" charset="0"/>
              </a:rPr>
              <a:t>Kiểm</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tra</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ghi</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sổ</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tạm</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ứng</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phải</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thu</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phải</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trả</a:t>
            </a:r>
            <a:r>
              <a:rPr lang="en-US" sz="32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r>
            <a:br>
              <a:rPr lang="en-US" sz="32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br>
            <a:endParaRPr lang="en-US" sz="3200" b="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1524000"/>
            <a:ext cx="9296400" cy="4146552"/>
          </a:xfrm>
        </p:spPr>
        <p:txBody>
          <a:bodyPr>
            <a:noAutofit/>
          </a:bodyPr>
          <a:lstStyle/>
          <a:p>
            <a:pPr marL="0" indent="0" algn="just">
              <a:buNone/>
            </a:pP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Có</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mở</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sổ</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theo</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dõi</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hạch</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toán</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và</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ghi</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nhận</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các</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khoản</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phải</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thu</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phải</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trả</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tạm</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ứng</a:t>
            </a:r>
            <a:r>
              <a:rPr lang="en-US" sz="2800" dirty="0" smtClean="0">
                <a:solidFill>
                  <a:srgbClr val="0000CC"/>
                </a:solidFill>
                <a:latin typeface="Times New Roman" pitchFamily="18" charset="0"/>
                <a:cs typeface="Times New Roman" pitchFamily="18" charset="0"/>
              </a:rPr>
              <a:t> hay </a:t>
            </a:r>
            <a:r>
              <a:rPr lang="en-US" sz="2800" dirty="0" err="1" smtClean="0">
                <a:solidFill>
                  <a:srgbClr val="0000CC"/>
                </a:solidFill>
                <a:latin typeface="Times New Roman" pitchFamily="18" charset="0"/>
                <a:cs typeface="Times New Roman" pitchFamily="18" charset="0"/>
              </a:rPr>
              <a:t>không</a:t>
            </a:r>
            <a:r>
              <a:rPr lang="en-US" sz="2800" dirty="0" smtClean="0">
                <a:solidFill>
                  <a:srgbClr val="0000CC"/>
                </a:solidFill>
                <a:latin typeface="Times New Roman" pitchFamily="18" charset="0"/>
                <a:cs typeface="Times New Roman" pitchFamily="18" charset="0"/>
              </a:rPr>
              <a:t> ?;</a:t>
            </a:r>
            <a:endParaRPr lang="vi-VN" sz="2800" dirty="0" smtClean="0">
              <a:solidFill>
                <a:srgbClr val="0000CC"/>
              </a:solidFill>
              <a:latin typeface="Times New Roman" pitchFamily="18" charset="0"/>
              <a:cs typeface="Times New Roman" pitchFamily="18" charset="0"/>
            </a:endParaRPr>
          </a:p>
          <a:p>
            <a:pPr marL="0" indent="0" algn="just">
              <a:buNone/>
            </a:pPr>
            <a:r>
              <a:rPr lang="vi-VN" sz="2800" dirty="0" smtClean="0">
                <a:solidFill>
                  <a:srgbClr val="0000CC"/>
                </a:solidFill>
                <a:latin typeface="Times New Roman" pitchFamily="18" charset="0"/>
                <a:cs typeface="Times New Roman" pitchFamily="18" charset="0"/>
              </a:rPr>
              <a:t>- Nội dung tạm ứng phải đúng mục đích và nội dung công việc.</a:t>
            </a:r>
          </a:p>
          <a:p>
            <a:pPr marL="0" indent="0" algn="just">
              <a:buNone/>
            </a:pPr>
            <a:r>
              <a:rPr lang="en-US" sz="2800" dirty="0" smtClean="0">
                <a:solidFill>
                  <a:srgbClr val="0000CC"/>
                </a:solidFill>
                <a:latin typeface="Times New Roman" pitchFamily="18" charset="0"/>
                <a:cs typeface="Times New Roman" pitchFamily="18" charset="0"/>
              </a:rPr>
              <a:t>- </a:t>
            </a:r>
            <a:r>
              <a:rPr lang="vi-VN" sz="2800" dirty="0" smtClean="0">
                <a:solidFill>
                  <a:srgbClr val="0000CC"/>
                </a:solidFill>
                <a:latin typeface="Times New Roman" pitchFamily="18" charset="0"/>
                <a:cs typeface="Times New Roman" pitchFamily="18" charset="0"/>
              </a:rPr>
              <a:t>Hồ sơ t</a:t>
            </a:r>
            <a:r>
              <a:rPr lang="en-US" sz="2800" dirty="0" err="1" smtClean="0">
                <a:solidFill>
                  <a:srgbClr val="0000CC"/>
                </a:solidFill>
                <a:latin typeface="Times New Roman" pitchFamily="18" charset="0"/>
                <a:cs typeface="Times New Roman" pitchFamily="18" charset="0"/>
              </a:rPr>
              <a:t>ạm</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ứng</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có</a:t>
            </a:r>
            <a:r>
              <a:rPr lang="en-US" sz="2800" dirty="0" smtClean="0">
                <a:solidFill>
                  <a:srgbClr val="0000CC"/>
                </a:solidFill>
                <a:latin typeface="Times New Roman" pitchFamily="18" charset="0"/>
                <a:cs typeface="Times New Roman" pitchFamily="18" charset="0"/>
              </a:rPr>
              <a:t> </a:t>
            </a:r>
            <a:r>
              <a:rPr lang="vi-VN" sz="2800" dirty="0" smtClean="0">
                <a:solidFill>
                  <a:srgbClr val="0000CC"/>
                </a:solidFill>
                <a:latin typeface="Times New Roman" pitchFamily="18" charset="0"/>
                <a:cs typeface="Times New Roman" pitchFamily="18" charset="0"/>
              </a:rPr>
              <a:t>đầy đủ k</a:t>
            </a:r>
            <a:r>
              <a:rPr lang="en-US" sz="2800" dirty="0" err="1" smtClean="0">
                <a:solidFill>
                  <a:srgbClr val="0000CC"/>
                </a:solidFill>
                <a:latin typeface="Times New Roman" pitchFamily="18" charset="0"/>
                <a:cs typeface="Times New Roman" pitchFamily="18" charset="0"/>
              </a:rPr>
              <a:t>hông</a:t>
            </a:r>
            <a:r>
              <a:rPr lang="en-US" sz="2800" dirty="0" smtClean="0">
                <a:solidFill>
                  <a:srgbClr val="0000CC"/>
                </a:solidFill>
                <a:latin typeface="Times New Roman" pitchFamily="18" charset="0"/>
                <a:cs typeface="Times New Roman" pitchFamily="18" charset="0"/>
              </a:rPr>
              <a:t>? </a:t>
            </a:r>
            <a:r>
              <a:rPr lang="vi-VN" sz="2800" dirty="0" smtClean="0">
                <a:solidFill>
                  <a:srgbClr val="0000CC"/>
                </a:solidFill>
                <a:latin typeface="Times New Roman" pitchFamily="18" charset="0"/>
                <a:cs typeface="Times New Roman" pitchFamily="18" charset="0"/>
              </a:rPr>
              <a:t>(phiếu đề nghị tạm ứng, dự trù kinh phí, các văn bản liên quan đến nội dung tạm ứng)</a:t>
            </a:r>
            <a:r>
              <a:rPr lang="en-US" sz="2800" dirty="0" smtClean="0">
                <a:solidFill>
                  <a:srgbClr val="0000CC"/>
                </a:solidFill>
                <a:latin typeface="Times New Roman" pitchFamily="18" charset="0"/>
                <a:cs typeface="Times New Roman" pitchFamily="18" charset="0"/>
              </a:rPr>
              <a:t>.</a:t>
            </a:r>
          </a:p>
          <a:p>
            <a:pPr marL="0" indent="0" algn="just">
              <a:buNone/>
            </a:pPr>
            <a:r>
              <a:rPr lang="en-US" sz="2800" dirty="0" smtClean="0">
                <a:solidFill>
                  <a:srgbClr val="0000CC"/>
                </a:solidFill>
                <a:latin typeface="Times New Roman" pitchFamily="18" charset="0"/>
                <a:cs typeface="Times New Roman" pitchFamily="18" charset="0"/>
              </a:rPr>
              <a:t>-</a:t>
            </a:r>
            <a:r>
              <a:rPr lang="vi-VN" sz="2800" dirty="0" smtClean="0">
                <a:solidFill>
                  <a:srgbClr val="0000CC"/>
                </a:solidFill>
                <a:latin typeface="Times New Roman" pitchFamily="18" charset="0"/>
                <a:cs typeface="Times New Roman" pitchFamily="18" charset="0"/>
              </a:rPr>
              <a:t> Kiểm tra có những hoạt động đã kết thúc, nhưng kinh phí  tạm ứng còn tồn đọng, chưa thanh toán</a:t>
            </a:r>
            <a:r>
              <a:rPr lang="en-US" sz="2800" dirty="0" smtClean="0">
                <a:solidFill>
                  <a:srgbClr val="0000CC"/>
                </a:solidFill>
                <a:latin typeface="Times New Roman" pitchFamily="18" charset="0"/>
                <a:cs typeface="Times New Roman" pitchFamily="18" charset="0"/>
              </a:rPr>
              <a:t>, </a:t>
            </a:r>
            <a:r>
              <a:rPr lang="vi-VN" sz="2800" dirty="0" smtClean="0">
                <a:solidFill>
                  <a:srgbClr val="0000CC"/>
                </a:solidFill>
                <a:latin typeface="Times New Roman" pitchFamily="18" charset="0"/>
                <a:cs typeface="Times New Roman" pitchFamily="18" charset="0"/>
              </a:rPr>
              <a:t>đề nghị thuyết minh và có kiến nghị trong kết luận kiểm tra.</a:t>
            </a:r>
            <a:endParaRPr lang="en-US" sz="2800" dirty="0" smtClean="0">
              <a:solidFill>
                <a:srgbClr val="0000CC"/>
              </a:solidFill>
              <a:latin typeface="Times New Roman" pitchFamily="18" charset="0"/>
              <a:cs typeface="Times New Roman" pitchFamily="18" charset="0"/>
            </a:endParaRPr>
          </a:p>
          <a:p>
            <a:pPr marL="0" indent="0" algn="just">
              <a:buNone/>
            </a:pPr>
            <a:endParaRPr lang="en-US" sz="2800" dirty="0" smtClean="0">
              <a:solidFill>
                <a:srgbClr val="0070C0"/>
              </a:solidFill>
              <a:latin typeface="Times New Roman" pitchFamily="18" charset="0"/>
              <a:cs typeface="Times New Roman" pitchFamily="18" charset="0"/>
            </a:endParaRPr>
          </a:p>
          <a:p>
            <a:pPr marL="0" indent="0" algn="just">
              <a:buNone/>
            </a:pPr>
            <a:endParaRPr lang="en-US" sz="2800" dirty="0" smtClean="0">
              <a:solidFill>
                <a:srgbClr val="0070C0"/>
              </a:solidFill>
              <a:latin typeface="Times New Roman" pitchFamily="18" charset="0"/>
              <a:cs typeface="Times New Roman" pitchFamily="18" charset="0"/>
            </a:endParaRPr>
          </a:p>
          <a:p>
            <a:pPr>
              <a:buNone/>
            </a:pPr>
            <a:endParaRPr lang="en-US" sz="2800" dirty="0"/>
          </a:p>
        </p:txBody>
      </p:sp>
      <p:sp>
        <p:nvSpPr>
          <p:cNvPr id="5" name="Slide Number Placeholder 4"/>
          <p:cNvSpPr>
            <a:spLocks noGrp="1"/>
          </p:cNvSpPr>
          <p:nvPr>
            <p:ph type="sldNum" sz="quarter" idx="12"/>
          </p:nvPr>
        </p:nvSpPr>
        <p:spPr/>
        <p:txBody>
          <a:bodyPr/>
          <a:lstStyle/>
          <a:p>
            <a:fld id="{344D32EA-796A-49D7-B1E6-86E45869C5DC}" type="slidenum">
              <a:rPr lang="en-US" smtClean="0"/>
              <a:pPr/>
              <a:t>22</a:t>
            </a:fld>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143000" cy="1143000"/>
          </a:xfrm>
          <a:prstGeom prst="rect">
            <a:avLst/>
          </a:prstGeom>
        </p:spPr>
      </p:pic>
    </p:spTree>
  </p:cSld>
  <p:clrMapOvr>
    <a:masterClrMapping/>
  </p:clrMapOvr>
  <p:transition spd="slow">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1146175" y="580528"/>
            <a:ext cx="8074025" cy="533400"/>
          </a:xfrm>
        </p:spPr>
        <p:txBody>
          <a:bodyPr>
            <a:noAutofit/>
          </a:bodyPr>
          <a:lstStyle/>
          <a:p>
            <a:r>
              <a:rPr lang="en-US" sz="28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r>
            <a:br>
              <a:rPr lang="en-US" sz="28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br>
            <a:r>
              <a:rPr lang="en-US" sz="28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r>
            <a:br>
              <a:rPr lang="en-US" sz="28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br>
            <a:r>
              <a:rPr lang="en-US" sz="2800" b="1" dirty="0" smtClean="0">
                <a:solidFill>
                  <a:srgbClr val="FF0000"/>
                </a:solidFill>
                <a:latin typeface="Times New Roman" pitchFamily="18" charset="0"/>
                <a:cs typeface="Times New Roman" pitchFamily="18" charset="0"/>
              </a:rPr>
              <a:t>5. </a:t>
            </a:r>
            <a:r>
              <a:rPr lang="en-US" sz="2800" b="1" dirty="0" err="1" smtClean="0">
                <a:solidFill>
                  <a:srgbClr val="FF0000"/>
                </a:solidFill>
                <a:latin typeface="Times New Roman" pitchFamily="18" charset="0"/>
                <a:cs typeface="Times New Roman" pitchFamily="18" charset="0"/>
              </a:rPr>
              <a:t>Kiểm</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tra</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việc</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vận</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động</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thu</a:t>
            </a:r>
            <a:r>
              <a:rPr lang="en-US" sz="2800" b="1" dirty="0" smtClean="0">
                <a:solidFill>
                  <a:srgbClr val="FF0000"/>
                </a:solidFill>
                <a:latin typeface="Times New Roman" pitchFamily="18" charset="0"/>
                <a:cs typeface="Times New Roman" pitchFamily="18" charset="0"/>
              </a:rPr>
              <a:t>, chi </a:t>
            </a:r>
            <a:r>
              <a:rPr lang="en-US" sz="2800" b="1" dirty="0" err="1" smtClean="0">
                <a:solidFill>
                  <a:srgbClr val="FF0000"/>
                </a:solidFill>
                <a:latin typeface="Times New Roman" pitchFamily="18" charset="0"/>
                <a:cs typeface="Times New Roman" pitchFamily="18" charset="0"/>
              </a:rPr>
              <a:t>nguồn</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Quỹ</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xã</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hội</a:t>
            </a:r>
            <a:endParaRPr lang="en-US" sz="2800" b="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219200"/>
            <a:ext cx="9639300" cy="4572000"/>
          </a:xfrm>
        </p:spPr>
        <p:txBody>
          <a:bodyPr>
            <a:noAutofit/>
          </a:bodyPr>
          <a:lstStyle/>
          <a:p>
            <a:pPr marL="0" indent="0" algn="just">
              <a:buNone/>
            </a:pPr>
            <a:r>
              <a:rPr lang="en-US" sz="2500" dirty="0" smtClean="0">
                <a:solidFill>
                  <a:srgbClr val="0000CC"/>
                </a:solidFill>
                <a:latin typeface="Times New Roman" pitchFamily="18" charset="0"/>
                <a:cs typeface="Times New Roman" pitchFamily="18" charset="0"/>
              </a:rPr>
              <a:t>- </a:t>
            </a:r>
            <a:r>
              <a:rPr lang="vi-VN" sz="2500" dirty="0" smtClean="0">
                <a:solidFill>
                  <a:srgbClr val="0000CC"/>
                </a:solidFill>
                <a:latin typeface="Times New Roman" pitchFamily="18" charset="0"/>
                <a:cs typeface="Times New Roman" pitchFamily="18" charset="0"/>
              </a:rPr>
              <a:t>Kiểm tra việc vận động có thực hiện theo đúng công văn vận động không </a:t>
            </a:r>
            <a:r>
              <a:rPr lang="en-US" sz="2500" dirty="0" smtClean="0">
                <a:solidFill>
                  <a:srgbClr val="0000CC"/>
                </a:solidFill>
                <a:latin typeface="Times New Roman" pitchFamily="18" charset="0"/>
                <a:cs typeface="Times New Roman" pitchFamily="18" charset="0"/>
              </a:rPr>
              <a:t>?</a:t>
            </a:r>
            <a:r>
              <a:rPr lang="vi-VN" sz="2500" dirty="0" smtClean="0">
                <a:solidFill>
                  <a:srgbClr val="0000CC"/>
                </a:solidFill>
                <a:latin typeface="Times New Roman" pitchFamily="18" charset="0"/>
                <a:cs typeface="Times New Roman" pitchFamily="18" charset="0"/>
              </a:rPr>
              <a:t>: về nội dung vận động, mức vận động, đối tượng vận động.</a:t>
            </a:r>
            <a:endParaRPr lang="en-US" sz="2500" dirty="0" smtClean="0">
              <a:solidFill>
                <a:srgbClr val="0000CC"/>
              </a:solidFill>
              <a:latin typeface="Times New Roman" pitchFamily="18" charset="0"/>
              <a:cs typeface="Times New Roman" pitchFamily="18" charset="0"/>
            </a:endParaRPr>
          </a:p>
          <a:p>
            <a:pPr marL="0" indent="0" algn="just">
              <a:buNone/>
            </a:pPr>
            <a:r>
              <a:rPr lang="en-US" sz="2500" dirty="0" smtClean="0">
                <a:solidFill>
                  <a:srgbClr val="0000CC"/>
                </a:solidFill>
                <a:latin typeface="Times New Roman" pitchFamily="18" charset="0"/>
                <a:cs typeface="Times New Roman" pitchFamily="18" charset="0"/>
              </a:rPr>
              <a:t>- </a:t>
            </a:r>
            <a:r>
              <a:rPr lang="vi-VN" sz="2500" dirty="0" smtClean="0">
                <a:solidFill>
                  <a:srgbClr val="0000CC"/>
                </a:solidFill>
                <a:latin typeface="Times New Roman" pitchFamily="18" charset="0"/>
                <a:cs typeface="Times New Roman" pitchFamily="18" charset="0"/>
              </a:rPr>
              <a:t>Kiểm tra nộp về </a:t>
            </a:r>
            <a:r>
              <a:rPr lang="en-US" sz="2500" dirty="0" err="1" smtClean="0">
                <a:solidFill>
                  <a:srgbClr val="0000CC"/>
                </a:solidFill>
                <a:latin typeface="Times New Roman" pitchFamily="18" charset="0"/>
                <a:cs typeface="Times New Roman" pitchFamily="18" charset="0"/>
              </a:rPr>
              <a:t>đơn</a:t>
            </a:r>
            <a:r>
              <a:rPr lang="en-US" sz="2500" dirty="0" smtClean="0">
                <a:solidFill>
                  <a:srgbClr val="0000CC"/>
                </a:solidFill>
                <a:latin typeface="Times New Roman" pitchFamily="18" charset="0"/>
                <a:cs typeface="Times New Roman" pitchFamily="18" charset="0"/>
              </a:rPr>
              <a:t> vị </a:t>
            </a:r>
            <a:r>
              <a:rPr lang="en-US" sz="2500" dirty="0" err="1" smtClean="0">
                <a:solidFill>
                  <a:srgbClr val="0000CC"/>
                </a:solidFill>
                <a:latin typeface="Times New Roman" pitchFamily="18" charset="0"/>
                <a:cs typeface="Times New Roman" pitchFamily="18" charset="0"/>
              </a:rPr>
              <a:t>vận</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động</a:t>
            </a:r>
            <a:r>
              <a:rPr lang="vi-VN" sz="2500" dirty="0" smtClean="0">
                <a:solidFill>
                  <a:srgbClr val="0000CC"/>
                </a:solidFill>
                <a:latin typeface="Times New Roman" pitchFamily="18" charset="0"/>
                <a:cs typeface="Times New Roman" pitchFamily="18" charset="0"/>
              </a:rPr>
              <a:t>: kiểm tra chứng từ nộp và thời gian nộp</a:t>
            </a:r>
            <a:r>
              <a:rPr lang="en-US" sz="2500" dirty="0" smtClean="0">
                <a:solidFill>
                  <a:srgbClr val="0000CC"/>
                </a:solidFill>
                <a:latin typeface="Times New Roman" pitchFamily="18" charset="0"/>
                <a:cs typeface="Times New Roman" pitchFamily="18" charset="0"/>
              </a:rPr>
              <a:t> ?</a:t>
            </a:r>
            <a:r>
              <a:rPr lang="vi-VN" sz="2500" dirty="0" smtClean="0">
                <a:solidFill>
                  <a:srgbClr val="0000CC"/>
                </a:solidFill>
                <a:latin typeface="Times New Roman" pitchFamily="18" charset="0"/>
                <a:cs typeface="Times New Roman" pitchFamily="18" charset="0"/>
              </a:rPr>
              <a:t> </a:t>
            </a:r>
            <a:endParaRPr lang="en-US" sz="2500" dirty="0">
              <a:solidFill>
                <a:srgbClr val="0000CC"/>
              </a:solidFill>
              <a:latin typeface="Times New Roman" pitchFamily="18" charset="0"/>
              <a:cs typeface="Times New Roman" pitchFamily="18" charset="0"/>
            </a:endParaRPr>
          </a:p>
          <a:p>
            <a:pPr marL="0" indent="0" algn="just">
              <a:buFontTx/>
              <a:buChar char="-"/>
            </a:pP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Nếu</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vận</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động</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theo</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kê</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hoạch</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hoạt</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động</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xã</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hội</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của</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đơn</a:t>
            </a:r>
            <a:r>
              <a:rPr lang="en-US" sz="2500" dirty="0" smtClean="0">
                <a:solidFill>
                  <a:srgbClr val="0000CC"/>
                </a:solidFill>
                <a:latin typeface="Times New Roman" pitchFamily="18" charset="0"/>
                <a:cs typeface="Times New Roman" pitchFamily="18" charset="0"/>
              </a:rPr>
              <a:t> vị: </a:t>
            </a:r>
            <a:r>
              <a:rPr lang="vi-VN" sz="2500" dirty="0" smtClean="0">
                <a:solidFill>
                  <a:srgbClr val="0000CC"/>
                </a:solidFill>
                <a:latin typeface="Times New Roman" pitchFamily="18" charset="0"/>
                <a:cs typeface="Times New Roman" pitchFamily="18" charset="0"/>
              </a:rPr>
              <a:t>Kiểm tra </a:t>
            </a:r>
            <a:r>
              <a:rPr lang="en-US" sz="2500" dirty="0" smtClean="0">
                <a:solidFill>
                  <a:srgbClr val="0000CC"/>
                </a:solidFill>
                <a:latin typeface="Times New Roman" pitchFamily="18" charset="0"/>
                <a:cs typeface="Times New Roman" pitchFamily="18" charset="0"/>
              </a:rPr>
              <a:t>có </a:t>
            </a:r>
            <a:r>
              <a:rPr lang="en-US" sz="2500" dirty="0" err="1" smtClean="0">
                <a:solidFill>
                  <a:srgbClr val="0000CC"/>
                </a:solidFill>
                <a:latin typeface="Times New Roman" pitchFamily="18" charset="0"/>
                <a:cs typeface="Times New Roman" pitchFamily="18" charset="0"/>
              </a:rPr>
              <a:t>xây</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dựng</a:t>
            </a:r>
            <a:r>
              <a:rPr lang="en-US" sz="2500" dirty="0" smtClean="0">
                <a:solidFill>
                  <a:srgbClr val="0000CC"/>
                </a:solidFill>
                <a:latin typeface="Times New Roman" pitchFamily="18" charset="0"/>
                <a:cs typeface="Times New Roman" pitchFamily="18" charset="0"/>
              </a:rPr>
              <a:t> </a:t>
            </a:r>
            <a:r>
              <a:rPr lang="en-US" sz="2500" dirty="0" err="1">
                <a:solidFill>
                  <a:srgbClr val="0000CC"/>
                </a:solidFill>
                <a:latin typeface="Times New Roman" pitchFamily="18" charset="0"/>
                <a:cs typeface="Times New Roman" pitchFamily="18" charset="0"/>
              </a:rPr>
              <a:t>Q</a:t>
            </a:r>
            <a:r>
              <a:rPr lang="en-US" sz="2500" dirty="0" err="1" smtClean="0">
                <a:solidFill>
                  <a:srgbClr val="0000CC"/>
                </a:solidFill>
                <a:latin typeface="Times New Roman" pitchFamily="18" charset="0"/>
                <a:cs typeface="Times New Roman" pitchFamily="18" charset="0"/>
              </a:rPr>
              <a:t>uy</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chê</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quản</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lý</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nguồn</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thu</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vận</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động</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đối</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tượng</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và</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mức</a:t>
            </a:r>
            <a:r>
              <a:rPr lang="en-US" sz="2500" dirty="0" smtClean="0">
                <a:solidFill>
                  <a:srgbClr val="0000CC"/>
                </a:solidFill>
                <a:latin typeface="Times New Roman" pitchFamily="18" charset="0"/>
                <a:cs typeface="Times New Roman" pitchFamily="18" charset="0"/>
              </a:rPr>
              <a:t> chi có </a:t>
            </a:r>
            <a:r>
              <a:rPr lang="en-US" sz="2500" dirty="0" err="1" smtClean="0">
                <a:solidFill>
                  <a:srgbClr val="0000CC"/>
                </a:solidFill>
                <a:latin typeface="Times New Roman" pitchFamily="18" charset="0"/>
                <a:cs typeface="Times New Roman" pitchFamily="18" charset="0"/>
              </a:rPr>
              <a:t>đúng</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theo</a:t>
            </a:r>
            <a:r>
              <a:rPr lang="en-US" sz="2500" dirty="0" smtClean="0">
                <a:solidFill>
                  <a:srgbClr val="0000CC"/>
                </a:solidFill>
                <a:latin typeface="Times New Roman" pitchFamily="18" charset="0"/>
                <a:cs typeface="Times New Roman" pitchFamily="18" charset="0"/>
              </a:rPr>
              <a:t> </a:t>
            </a:r>
            <a:r>
              <a:rPr lang="en-US" sz="2500" dirty="0" err="1">
                <a:solidFill>
                  <a:srgbClr val="0000CC"/>
                </a:solidFill>
                <a:latin typeface="Times New Roman" pitchFamily="18" charset="0"/>
                <a:cs typeface="Times New Roman" pitchFamily="18" charset="0"/>
              </a:rPr>
              <a:t>Q</a:t>
            </a:r>
            <a:r>
              <a:rPr lang="en-US" sz="2500" dirty="0" err="1" smtClean="0">
                <a:solidFill>
                  <a:srgbClr val="0000CC"/>
                </a:solidFill>
                <a:latin typeface="Times New Roman" pitchFamily="18" charset="0"/>
                <a:cs typeface="Times New Roman" pitchFamily="18" charset="0"/>
              </a:rPr>
              <a:t>uy</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chê</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không</a:t>
            </a:r>
            <a:r>
              <a:rPr lang="en-US" sz="2500" dirty="0" smtClean="0">
                <a:solidFill>
                  <a:srgbClr val="0000CC"/>
                </a:solidFill>
                <a:latin typeface="Times New Roman" pitchFamily="18" charset="0"/>
                <a:cs typeface="Times New Roman" pitchFamily="18" charset="0"/>
              </a:rPr>
              <a:t>?</a:t>
            </a:r>
            <a:r>
              <a:rPr lang="vi-VN" sz="2500" dirty="0" smtClean="0">
                <a:solidFill>
                  <a:srgbClr val="0000CC"/>
                </a:solidFill>
                <a:latin typeface="Times New Roman" pitchFamily="18" charset="0"/>
                <a:cs typeface="Times New Roman" pitchFamily="18" charset="0"/>
              </a:rPr>
              <a:t> </a:t>
            </a:r>
            <a:r>
              <a:rPr lang="en-US" sz="2500" dirty="0" smtClean="0">
                <a:solidFill>
                  <a:srgbClr val="0000CC"/>
                </a:solidFill>
                <a:latin typeface="Times New Roman" pitchFamily="18" charset="0"/>
                <a:cs typeface="Times New Roman" pitchFamily="18" charset="0"/>
              </a:rPr>
              <a:t>K</a:t>
            </a:r>
            <a:r>
              <a:rPr lang="vi-VN" sz="2500" dirty="0" smtClean="0">
                <a:solidFill>
                  <a:srgbClr val="0000CC"/>
                </a:solidFill>
                <a:latin typeface="Times New Roman" pitchFamily="18" charset="0"/>
                <a:cs typeface="Times New Roman" pitchFamily="18" charset="0"/>
              </a:rPr>
              <a:t>iểm </a:t>
            </a:r>
            <a:r>
              <a:rPr lang="vi-VN" sz="2500" dirty="0">
                <a:solidFill>
                  <a:srgbClr val="0000CC"/>
                </a:solidFill>
                <a:latin typeface="Times New Roman" pitchFamily="18" charset="0"/>
                <a:cs typeface="Times New Roman" pitchFamily="18" charset="0"/>
              </a:rPr>
              <a:t>tra hồ sơ, chứng từ </a:t>
            </a:r>
            <a:r>
              <a:rPr lang="en-US" sz="2500" dirty="0" err="1">
                <a:solidFill>
                  <a:srgbClr val="0000CC"/>
                </a:solidFill>
                <a:latin typeface="Times New Roman" pitchFamily="18" charset="0"/>
                <a:cs typeface="Times New Roman" pitchFamily="18" charset="0"/>
              </a:rPr>
              <a:t>có</a:t>
            </a:r>
            <a:r>
              <a:rPr lang="en-US" sz="2500" dirty="0">
                <a:solidFill>
                  <a:srgbClr val="0000CC"/>
                </a:solidFill>
                <a:latin typeface="Times New Roman" pitchFamily="18" charset="0"/>
                <a:cs typeface="Times New Roman" pitchFamily="18" charset="0"/>
              </a:rPr>
              <a:t> </a:t>
            </a:r>
            <a:r>
              <a:rPr lang="en-US" sz="2500" dirty="0" err="1">
                <a:solidFill>
                  <a:srgbClr val="0000CC"/>
                </a:solidFill>
                <a:latin typeface="Times New Roman" pitchFamily="18" charset="0"/>
                <a:cs typeface="Times New Roman" pitchFamily="18" charset="0"/>
              </a:rPr>
              <a:t>đúng</a:t>
            </a:r>
            <a:r>
              <a:rPr lang="en-US" sz="2500" dirty="0">
                <a:solidFill>
                  <a:srgbClr val="0000CC"/>
                </a:solidFill>
                <a:latin typeface="Times New Roman" pitchFamily="18" charset="0"/>
                <a:cs typeface="Times New Roman" pitchFamily="18" charset="0"/>
              </a:rPr>
              <a:t> </a:t>
            </a:r>
            <a:r>
              <a:rPr lang="en-US" sz="2500" dirty="0" err="1">
                <a:solidFill>
                  <a:srgbClr val="0000CC"/>
                </a:solidFill>
                <a:latin typeface="Times New Roman" pitchFamily="18" charset="0"/>
                <a:cs typeface="Times New Roman" pitchFamily="18" charset="0"/>
              </a:rPr>
              <a:t>quy</a:t>
            </a:r>
            <a:r>
              <a:rPr lang="en-US" sz="2500" dirty="0">
                <a:solidFill>
                  <a:srgbClr val="0000CC"/>
                </a:solidFill>
                <a:latin typeface="Times New Roman" pitchFamily="18" charset="0"/>
                <a:cs typeface="Times New Roman" pitchFamily="18" charset="0"/>
              </a:rPr>
              <a:t> </a:t>
            </a:r>
            <a:r>
              <a:rPr lang="en-US" sz="2500" dirty="0" err="1">
                <a:solidFill>
                  <a:srgbClr val="0000CC"/>
                </a:solidFill>
                <a:latin typeface="Times New Roman" pitchFamily="18" charset="0"/>
                <a:cs typeface="Times New Roman" pitchFamily="18" charset="0"/>
              </a:rPr>
              <a:t>định</a:t>
            </a:r>
            <a:r>
              <a:rPr lang="en-US" sz="2500" dirty="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không</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danh</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sách</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ký</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nhận</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hóa</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đơn</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phiếu</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thu</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của</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đơn</a:t>
            </a:r>
            <a:r>
              <a:rPr lang="en-US" sz="2500" dirty="0" smtClean="0">
                <a:solidFill>
                  <a:srgbClr val="0000CC"/>
                </a:solidFill>
                <a:latin typeface="Times New Roman" pitchFamily="18" charset="0"/>
                <a:cs typeface="Times New Roman" pitchFamily="18" charset="0"/>
              </a:rPr>
              <a:t> vị </a:t>
            </a:r>
            <a:r>
              <a:rPr lang="en-US" sz="2500" dirty="0" err="1" smtClean="0">
                <a:solidFill>
                  <a:srgbClr val="0000CC"/>
                </a:solidFill>
                <a:latin typeface="Times New Roman" pitchFamily="18" charset="0"/>
                <a:cs typeface="Times New Roman" pitchFamily="18" charset="0"/>
              </a:rPr>
              <a:t>xin</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hô</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trơ</a:t>
            </a:r>
            <a:r>
              <a:rPr lang="en-US" sz="2500" dirty="0" smtClean="0">
                <a:solidFill>
                  <a:srgbClr val="0000CC"/>
                </a:solidFill>
                <a:latin typeface="Times New Roman" pitchFamily="18" charset="0"/>
                <a:cs typeface="Times New Roman" pitchFamily="18" charset="0"/>
              </a:rPr>
              <a:t>̣… ).</a:t>
            </a:r>
          </a:p>
          <a:p>
            <a:pPr marL="0" indent="0" algn="just">
              <a:buFontTx/>
              <a:buChar char="-"/>
            </a:pP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Có</a:t>
            </a:r>
            <a:r>
              <a:rPr lang="en-US" sz="2500" dirty="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thực</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hiện</a:t>
            </a:r>
            <a:r>
              <a:rPr lang="en-US" sz="2500" dirty="0" smtClean="0">
                <a:solidFill>
                  <a:srgbClr val="0000CC"/>
                </a:solidFill>
                <a:latin typeface="Times New Roman" pitchFamily="18" charset="0"/>
                <a:cs typeface="Times New Roman" pitchFamily="18" charset="0"/>
              </a:rPr>
              <a:t> </a:t>
            </a:r>
            <a:r>
              <a:rPr lang="vi-VN" sz="2500" dirty="0" smtClean="0">
                <a:solidFill>
                  <a:srgbClr val="0000CC"/>
                </a:solidFill>
                <a:latin typeface="Times New Roman" pitchFamily="18" charset="0"/>
                <a:cs typeface="Times New Roman" pitchFamily="18" charset="0"/>
              </a:rPr>
              <a:t>công </a:t>
            </a:r>
            <a:r>
              <a:rPr lang="vi-VN" sz="2500" dirty="0">
                <a:solidFill>
                  <a:srgbClr val="0000CC"/>
                </a:solidFill>
                <a:latin typeface="Times New Roman" pitchFamily="18" charset="0"/>
                <a:cs typeface="Times New Roman" pitchFamily="18" charset="0"/>
              </a:rPr>
              <a:t>khai</a:t>
            </a:r>
            <a:r>
              <a:rPr lang="en-US" sz="2500" dirty="0">
                <a:solidFill>
                  <a:srgbClr val="0000CC"/>
                </a:solidFill>
                <a:latin typeface="Times New Roman" pitchFamily="18" charset="0"/>
                <a:cs typeface="Times New Roman" pitchFamily="18" charset="0"/>
              </a:rPr>
              <a:t> </a:t>
            </a:r>
            <a:r>
              <a:rPr lang="en-US" sz="2500" dirty="0" err="1">
                <a:solidFill>
                  <a:srgbClr val="0000CC"/>
                </a:solidFill>
                <a:latin typeface="Times New Roman" pitchFamily="18" charset="0"/>
                <a:cs typeface="Times New Roman" pitchFamily="18" charset="0"/>
              </a:rPr>
              <a:t>theo</a:t>
            </a:r>
            <a:r>
              <a:rPr lang="en-US" sz="2500" dirty="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Hướng</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dẫn</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số</a:t>
            </a:r>
            <a:r>
              <a:rPr lang="en-US" sz="2500" dirty="0" smtClean="0">
                <a:solidFill>
                  <a:srgbClr val="0000CC"/>
                </a:solidFill>
                <a:latin typeface="Times New Roman" pitchFamily="18" charset="0"/>
                <a:cs typeface="Times New Roman" pitchFamily="18" charset="0"/>
              </a:rPr>
              <a:t> </a:t>
            </a:r>
            <a:r>
              <a:rPr lang="en-US" sz="2500" dirty="0" smtClean="0">
                <a:solidFill>
                  <a:srgbClr val="0000CC"/>
                </a:solidFill>
                <a:latin typeface="Times New Roman" pitchFamily="18" charset="0"/>
                <a:cs typeface="Times New Roman" pitchFamily="18" charset="0"/>
              </a:rPr>
              <a:t>42/HD-TLĐ </a:t>
            </a:r>
            <a:r>
              <a:rPr lang="en-US" sz="2500" dirty="0" err="1" smtClean="0">
                <a:solidFill>
                  <a:srgbClr val="0000CC"/>
                </a:solidFill>
                <a:latin typeface="Times New Roman" pitchFamily="18" charset="0"/>
                <a:cs typeface="Times New Roman" pitchFamily="18" charset="0"/>
              </a:rPr>
              <a:t>ngày</a:t>
            </a:r>
            <a:r>
              <a:rPr lang="en-US" sz="2500" dirty="0" smtClean="0">
                <a:solidFill>
                  <a:srgbClr val="0000CC"/>
                </a:solidFill>
                <a:latin typeface="Times New Roman" pitchFamily="18" charset="0"/>
                <a:cs typeface="Times New Roman" pitchFamily="18" charset="0"/>
              </a:rPr>
              <a:t> </a:t>
            </a:r>
            <a:r>
              <a:rPr lang="en-US" sz="2500" dirty="0" smtClean="0">
                <a:solidFill>
                  <a:srgbClr val="0000CC"/>
                </a:solidFill>
                <a:latin typeface="Times New Roman" pitchFamily="18" charset="0"/>
                <a:cs typeface="Times New Roman" pitchFamily="18" charset="0"/>
              </a:rPr>
              <a:t>11/11/2021 </a:t>
            </a:r>
            <a:r>
              <a:rPr lang="en-US" sz="2500" dirty="0" err="1" smtClean="0">
                <a:solidFill>
                  <a:srgbClr val="0000CC"/>
                </a:solidFill>
                <a:latin typeface="Times New Roman" pitchFamily="18" charset="0"/>
                <a:cs typeface="Times New Roman" pitchFamily="18" charset="0"/>
              </a:rPr>
              <a:t>của</a:t>
            </a:r>
            <a:r>
              <a:rPr lang="en-US" sz="2500" dirty="0" smtClean="0">
                <a:solidFill>
                  <a:srgbClr val="0000CC"/>
                </a:solidFill>
                <a:latin typeface="Times New Roman" pitchFamily="18" charset="0"/>
                <a:cs typeface="Times New Roman" pitchFamily="18" charset="0"/>
              </a:rPr>
              <a:t> </a:t>
            </a:r>
            <a:r>
              <a:rPr lang="en-US" sz="2500" dirty="0" err="1" smtClean="0">
                <a:solidFill>
                  <a:srgbClr val="0000CC"/>
                </a:solidFill>
                <a:latin typeface="Times New Roman" pitchFamily="18" charset="0"/>
                <a:cs typeface="Times New Roman" pitchFamily="18" charset="0"/>
              </a:rPr>
              <a:t>Tổng</a:t>
            </a:r>
            <a:r>
              <a:rPr lang="en-US" sz="2500" dirty="0" smtClean="0">
                <a:solidFill>
                  <a:srgbClr val="0000CC"/>
                </a:solidFill>
                <a:latin typeface="Times New Roman" pitchFamily="18" charset="0"/>
                <a:cs typeface="Times New Roman" pitchFamily="18" charset="0"/>
              </a:rPr>
              <a:t> LĐLĐ </a:t>
            </a:r>
            <a:r>
              <a:rPr lang="en-US" sz="2500" dirty="0" err="1" smtClean="0">
                <a:solidFill>
                  <a:srgbClr val="0000CC"/>
                </a:solidFill>
                <a:latin typeface="Times New Roman" pitchFamily="18" charset="0"/>
                <a:cs typeface="Times New Roman" pitchFamily="18" charset="0"/>
              </a:rPr>
              <a:t>Việt</a:t>
            </a:r>
            <a:r>
              <a:rPr lang="en-US" sz="2500" dirty="0" smtClean="0">
                <a:solidFill>
                  <a:srgbClr val="0000CC"/>
                </a:solidFill>
                <a:latin typeface="Times New Roman" pitchFamily="18" charset="0"/>
                <a:cs typeface="Times New Roman" pitchFamily="18" charset="0"/>
              </a:rPr>
              <a:t> Nam.</a:t>
            </a:r>
            <a:endParaRPr lang="en-US" sz="2500" dirty="0">
              <a:solidFill>
                <a:srgbClr val="0000CC"/>
              </a:solidFill>
              <a:latin typeface="Times New Roman" pitchFamily="18" charset="0"/>
              <a:cs typeface="Times New Roman" pitchFamily="18" charset="0"/>
            </a:endParaRPr>
          </a:p>
          <a:p>
            <a:pPr marL="0" indent="0" algn="just">
              <a:buNone/>
            </a:pPr>
            <a:r>
              <a:rPr lang="en-US" sz="2500" dirty="0">
                <a:solidFill>
                  <a:srgbClr val="0000CC"/>
                </a:solidFill>
                <a:latin typeface="Times New Roman" pitchFamily="18" charset="0"/>
                <a:cs typeface="Times New Roman" pitchFamily="18" charset="0"/>
              </a:rPr>
              <a:t>- </a:t>
            </a:r>
            <a:r>
              <a:rPr lang="vi-VN" sz="2500" dirty="0">
                <a:solidFill>
                  <a:srgbClr val="0000CC"/>
                </a:solidFill>
                <a:latin typeface="Times New Roman" pitchFamily="18" charset="0"/>
                <a:cs typeface="Times New Roman" pitchFamily="18" charset="0"/>
              </a:rPr>
              <a:t> Đánh giá hiệu quả từ việc huy động, quản lý, sử dụng các quỹ xã </a:t>
            </a:r>
            <a:r>
              <a:rPr lang="vi-VN" sz="2500" dirty="0" smtClean="0">
                <a:solidFill>
                  <a:srgbClr val="0000CC"/>
                </a:solidFill>
                <a:latin typeface="Times New Roman" pitchFamily="18" charset="0"/>
                <a:cs typeface="Times New Roman" pitchFamily="18" charset="0"/>
              </a:rPr>
              <a:t>hội</a:t>
            </a:r>
            <a:r>
              <a:rPr lang="en-US" sz="2500" dirty="0" smtClean="0">
                <a:solidFill>
                  <a:srgbClr val="0000CC"/>
                </a:solidFill>
                <a:latin typeface="Times New Roman" pitchFamily="18" charset="0"/>
                <a:cs typeface="Times New Roman" pitchFamily="18" charset="0"/>
              </a:rPr>
              <a:t>.</a:t>
            </a:r>
            <a:endParaRPr lang="en-US" sz="2500" dirty="0">
              <a:solidFill>
                <a:srgbClr val="0000CC"/>
              </a:solidFill>
            </a:endParaRPr>
          </a:p>
        </p:txBody>
      </p:sp>
      <p:sp>
        <p:nvSpPr>
          <p:cNvPr id="5" name="Slide Number Placeholder 4"/>
          <p:cNvSpPr>
            <a:spLocks noGrp="1"/>
          </p:cNvSpPr>
          <p:nvPr>
            <p:ph type="sldNum" sz="quarter" idx="12"/>
          </p:nvPr>
        </p:nvSpPr>
        <p:spPr/>
        <p:txBody>
          <a:bodyPr/>
          <a:lstStyle/>
          <a:p>
            <a:fld id="{344D32EA-796A-49D7-B1E6-86E45869C5DC}" type="slidenum">
              <a:rPr lang="en-US" smtClean="0"/>
              <a:pPr/>
              <a:t>23</a:t>
            </a:fld>
            <a:endParaRPr 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327"/>
            <a:ext cx="1146175" cy="1146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4122140"/>
      </p:ext>
    </p:extLst>
  </p:cSld>
  <p:clrMapOvr>
    <a:masterClrMapping/>
  </p:clrMapOvr>
  <p:transition spd="slow">
    <p:wip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057276"/>
            <a:ext cx="9220200" cy="5299075"/>
          </a:xfrm>
        </p:spPr>
        <p:txBody>
          <a:bodyPr>
            <a:noAutofit/>
          </a:bodyPr>
          <a:lstStyle/>
          <a:p>
            <a:pPr>
              <a:buNone/>
            </a:pPr>
            <a:r>
              <a:rPr lang="en-US" sz="2800" b="1" dirty="0" smtClean="0">
                <a:solidFill>
                  <a:srgbClr val="FF0000"/>
                </a:solidFill>
                <a:latin typeface="Times New Roman" pitchFamily="18" charset="0"/>
                <a:cs typeface="Times New Roman" pitchFamily="18" charset="0"/>
              </a:rPr>
              <a:t>6.</a:t>
            </a:r>
            <a:r>
              <a:rPr lang="vi-VN" sz="2800" b="1" dirty="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Kiểm</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tra</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việc</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quản</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lý</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sử</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dụng</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tài</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sản</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nếu</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có</a:t>
            </a:r>
            <a:r>
              <a:rPr lang="en-US" sz="2800" b="1" dirty="0" smtClean="0">
                <a:solidFill>
                  <a:srgbClr val="FF0000"/>
                </a:solidFill>
                <a:latin typeface="Times New Roman" pitchFamily="18" charset="0"/>
                <a:cs typeface="Times New Roman" pitchFamily="18" charset="0"/>
              </a:rPr>
              <a:t>)</a:t>
            </a:r>
          </a:p>
          <a:p>
            <a:pPr>
              <a:buFontTx/>
              <a:buChar char="-"/>
            </a:pPr>
            <a:r>
              <a:rPr lang="en-US" dirty="0" err="1" smtClean="0">
                <a:solidFill>
                  <a:srgbClr val="0000CC"/>
                </a:solidFill>
                <a:latin typeface="Times New Roman" pitchFamily="18" charset="0"/>
                <a:cs typeface="Times New Roman" pitchFamily="18" charset="0"/>
              </a:rPr>
              <a:t>Quy</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trình</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mua</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sắm</a:t>
            </a:r>
            <a:r>
              <a:rPr lang="en-US" dirty="0" smtClean="0">
                <a:solidFill>
                  <a:srgbClr val="0000CC"/>
                </a:solidFill>
                <a:latin typeface="Times New Roman" pitchFamily="18" charset="0"/>
                <a:cs typeface="Times New Roman" pitchFamily="18" charset="0"/>
              </a:rPr>
              <a:t>, s</a:t>
            </a:r>
            <a:r>
              <a:rPr lang="vi-VN" dirty="0" smtClean="0">
                <a:solidFill>
                  <a:srgbClr val="0000CC"/>
                </a:solidFill>
                <a:latin typeface="Times New Roman" pitchFamily="18" charset="0"/>
                <a:cs typeface="Times New Roman" pitchFamily="18" charset="0"/>
              </a:rPr>
              <a:t>ửa chữa</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tài</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sản</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cố</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định</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công</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cụ</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dụng</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cụ</a:t>
            </a:r>
            <a:r>
              <a:rPr lang="en-US" dirty="0" smtClean="0">
                <a:solidFill>
                  <a:srgbClr val="0000CC"/>
                </a:solidFill>
                <a:latin typeface="Times New Roman" pitchFamily="18" charset="0"/>
                <a:cs typeface="Times New Roman" pitchFamily="18" charset="0"/>
              </a:rPr>
              <a:t>.</a:t>
            </a:r>
          </a:p>
          <a:p>
            <a:pPr>
              <a:buFontTx/>
              <a:buChar char="-"/>
            </a:pPr>
            <a:r>
              <a:rPr lang="en-US" dirty="0" err="1" smtClean="0">
                <a:solidFill>
                  <a:srgbClr val="0000CC"/>
                </a:solidFill>
                <a:latin typeface="Times New Roman" pitchFamily="18" charset="0"/>
                <a:cs typeface="Times New Roman" pitchFamily="18" charset="0"/>
              </a:rPr>
              <a:t>Kiểm</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tra</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việc</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quản</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lý</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sử</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dụng</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tài</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sản</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cố</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định</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công</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cụ</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dụng</a:t>
            </a:r>
            <a:r>
              <a:rPr lang="en-US" dirty="0" smtClean="0">
                <a:solidFill>
                  <a:srgbClr val="0000CC"/>
                </a:solidFill>
                <a:latin typeface="Times New Roman" pitchFamily="18" charset="0"/>
                <a:cs typeface="Times New Roman" pitchFamily="18" charset="0"/>
              </a:rPr>
              <a:t> </a:t>
            </a:r>
            <a:r>
              <a:rPr lang="en-US" dirty="0" err="1" smtClean="0">
                <a:solidFill>
                  <a:srgbClr val="0000CC"/>
                </a:solidFill>
                <a:latin typeface="Times New Roman" pitchFamily="18" charset="0"/>
                <a:cs typeface="Times New Roman" pitchFamily="18" charset="0"/>
              </a:rPr>
              <a:t>cụ</a:t>
            </a:r>
            <a:r>
              <a:rPr lang="en-US" dirty="0" smtClean="0">
                <a:solidFill>
                  <a:srgbClr val="0000CC"/>
                </a:solidFill>
                <a:latin typeface="Times New Roman" pitchFamily="18" charset="0"/>
                <a:cs typeface="Times New Roman" pitchFamily="18" charset="0"/>
              </a:rPr>
              <a:t>.</a:t>
            </a:r>
          </a:p>
          <a:p>
            <a:pPr algn="just">
              <a:buNone/>
            </a:pPr>
            <a:r>
              <a:rPr lang="en-US" sz="2800" b="1" dirty="0" smtClean="0">
                <a:solidFill>
                  <a:srgbClr val="FF0000"/>
                </a:solidFill>
                <a:latin typeface="Times New Roman" pitchFamily="18" charset="0"/>
                <a:cs typeface="Times New Roman" pitchFamily="18" charset="0"/>
              </a:rPr>
              <a:t>7. </a:t>
            </a:r>
            <a:r>
              <a:rPr lang="en-US" sz="2800" b="1" dirty="0" err="1" smtClean="0">
                <a:solidFill>
                  <a:srgbClr val="FF0000"/>
                </a:solidFill>
                <a:latin typeface="Times New Roman" pitchFamily="18" charset="0"/>
                <a:cs typeface="Times New Roman" pitchFamily="18" charset="0"/>
              </a:rPr>
              <a:t>Kiểm</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tra</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việc</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công</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khai</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tài</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chính</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theo</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quy</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định</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tại</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Hướng</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dẫn</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số</a:t>
            </a:r>
            <a:r>
              <a:rPr lang="en-US" sz="2800" b="1" dirty="0" smtClean="0">
                <a:solidFill>
                  <a:srgbClr val="FF0000"/>
                </a:solidFill>
                <a:latin typeface="Times New Roman" pitchFamily="18" charset="0"/>
                <a:cs typeface="Times New Roman" pitchFamily="18" charset="0"/>
              </a:rPr>
              <a:t> </a:t>
            </a:r>
            <a:r>
              <a:rPr lang="en-US" sz="2800" b="1" dirty="0" smtClean="0">
                <a:solidFill>
                  <a:srgbClr val="FF0000"/>
                </a:solidFill>
                <a:latin typeface="Times New Roman" pitchFamily="18" charset="0"/>
                <a:cs typeface="Times New Roman" pitchFamily="18" charset="0"/>
              </a:rPr>
              <a:t>42/HD-TLĐ </a:t>
            </a:r>
            <a:r>
              <a:rPr lang="en-US" sz="2800" b="1" dirty="0" err="1" smtClean="0">
                <a:solidFill>
                  <a:srgbClr val="FF0000"/>
                </a:solidFill>
                <a:latin typeface="Times New Roman" pitchFamily="18" charset="0"/>
                <a:cs typeface="Times New Roman" pitchFamily="18" charset="0"/>
              </a:rPr>
              <a:t>ngày</a:t>
            </a:r>
            <a:r>
              <a:rPr lang="en-US" sz="2800" b="1" dirty="0" smtClean="0">
                <a:solidFill>
                  <a:srgbClr val="FF0000"/>
                </a:solidFill>
                <a:latin typeface="Times New Roman" pitchFamily="18" charset="0"/>
                <a:cs typeface="Times New Roman" pitchFamily="18" charset="0"/>
              </a:rPr>
              <a:t> </a:t>
            </a:r>
            <a:r>
              <a:rPr lang="en-US" sz="2800" b="1" dirty="0" smtClean="0">
                <a:solidFill>
                  <a:srgbClr val="FF0000"/>
                </a:solidFill>
                <a:latin typeface="Times New Roman" pitchFamily="18" charset="0"/>
                <a:cs typeface="Times New Roman" pitchFamily="18" charset="0"/>
              </a:rPr>
              <a:t>11/11/2021 </a:t>
            </a:r>
            <a:r>
              <a:rPr lang="en-US" sz="2800" b="1" dirty="0" err="1" smtClean="0">
                <a:solidFill>
                  <a:srgbClr val="FF0000"/>
                </a:solidFill>
                <a:latin typeface="Times New Roman" pitchFamily="18" charset="0"/>
                <a:cs typeface="Times New Roman" pitchFamily="18" charset="0"/>
              </a:rPr>
              <a:t>của</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Tổng</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Liên</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đoàn</a:t>
            </a:r>
            <a:r>
              <a:rPr lang="en-US" sz="2800" b="1" dirty="0" smtClean="0">
                <a:solidFill>
                  <a:srgbClr val="FF0000"/>
                </a:solidFill>
                <a:latin typeface="Times New Roman" pitchFamily="18" charset="0"/>
                <a:cs typeface="Times New Roman" pitchFamily="18" charset="0"/>
              </a:rPr>
              <a:t> Lao </a:t>
            </a:r>
            <a:r>
              <a:rPr lang="en-US" sz="2800" b="1" dirty="0" err="1" smtClean="0">
                <a:solidFill>
                  <a:srgbClr val="FF0000"/>
                </a:solidFill>
                <a:latin typeface="Times New Roman" pitchFamily="18" charset="0"/>
                <a:cs typeface="Times New Roman" pitchFamily="18" charset="0"/>
              </a:rPr>
              <a:t>động</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Việt</a:t>
            </a:r>
            <a:r>
              <a:rPr lang="en-US" sz="2800" b="1" dirty="0" smtClean="0">
                <a:solidFill>
                  <a:srgbClr val="FF0000"/>
                </a:solidFill>
                <a:latin typeface="Times New Roman" pitchFamily="18" charset="0"/>
                <a:cs typeface="Times New Roman" pitchFamily="18" charset="0"/>
              </a:rPr>
              <a:t> Nam</a:t>
            </a:r>
          </a:p>
          <a:p>
            <a:pPr marL="0" indent="0">
              <a:buNone/>
            </a:pPr>
            <a:r>
              <a:rPr lang="en-US" sz="2400" b="1" dirty="0" smtClean="0">
                <a:solidFill>
                  <a:srgbClr val="0000CC"/>
                </a:solidFill>
              </a:rPr>
              <a:t>- </a:t>
            </a:r>
            <a:r>
              <a:rPr lang="vi-VN" sz="2400" b="1" dirty="0" smtClean="0">
                <a:solidFill>
                  <a:srgbClr val="0000CC"/>
                </a:solidFill>
              </a:rPr>
              <a:t> </a:t>
            </a:r>
            <a:r>
              <a:rPr lang="vi-VN" dirty="0" smtClean="0">
                <a:solidFill>
                  <a:srgbClr val="0000CC"/>
                </a:solidFill>
              </a:rPr>
              <a:t>Công khai dự toán, quyết toán </a:t>
            </a:r>
            <a:r>
              <a:rPr lang="en-US" dirty="0" err="1" smtClean="0">
                <a:solidFill>
                  <a:srgbClr val="0000CC"/>
                </a:solidFill>
                <a:latin typeface="Times New Roman" panose="02020603050405020304" pitchFamily="18" charset="0"/>
                <a:cs typeface="Times New Roman" panose="02020603050405020304" pitchFamily="18" charset="0"/>
              </a:rPr>
              <a:t>công</a:t>
            </a:r>
            <a:r>
              <a:rPr lang="en-US" dirty="0" smtClean="0">
                <a:solidFill>
                  <a:srgbClr val="0000CC"/>
                </a:solidFill>
                <a:latin typeface="Times New Roman" panose="02020603050405020304" pitchFamily="18" charset="0"/>
                <a:cs typeface="Times New Roman" panose="02020603050405020304" pitchFamily="18" charset="0"/>
              </a:rPr>
              <a:t> </a:t>
            </a:r>
            <a:r>
              <a:rPr lang="en-US" dirty="0" err="1" smtClean="0">
                <a:solidFill>
                  <a:srgbClr val="0000CC"/>
                </a:solidFill>
                <a:latin typeface="Times New Roman" panose="02020603050405020304" pitchFamily="18" charset="0"/>
                <a:cs typeface="Times New Roman" panose="02020603050405020304" pitchFamily="18" charset="0"/>
              </a:rPr>
              <a:t>đoàn</a:t>
            </a:r>
            <a:r>
              <a:rPr lang="en-US" dirty="0" smtClean="0">
                <a:solidFill>
                  <a:srgbClr val="0000CC"/>
                </a:solidFill>
                <a:latin typeface="Times New Roman" panose="02020603050405020304" pitchFamily="18" charset="0"/>
                <a:cs typeface="Times New Roman" panose="02020603050405020304" pitchFamily="18" charset="0"/>
              </a:rPr>
              <a:t> </a:t>
            </a:r>
            <a:r>
              <a:rPr lang="vi-VN" dirty="0" smtClean="0">
                <a:solidFill>
                  <a:srgbClr val="0000CC"/>
                </a:solidFill>
                <a:latin typeface="Times New Roman" panose="02020603050405020304" pitchFamily="18" charset="0"/>
                <a:cs typeface="Times New Roman" panose="02020603050405020304" pitchFamily="18" charset="0"/>
              </a:rPr>
              <a:t>năm</a:t>
            </a:r>
            <a:r>
              <a:rPr lang="en-US" dirty="0" smtClean="0">
                <a:solidFill>
                  <a:srgbClr val="0000CC"/>
                </a:solidFill>
              </a:rPr>
              <a:t>: </a:t>
            </a:r>
            <a:r>
              <a:rPr lang="vi-VN" dirty="0" smtClean="0">
                <a:solidFill>
                  <a:srgbClr val="0000CC"/>
                </a:solidFill>
              </a:rPr>
              <a:t>Tại Hội nghị Ban </a:t>
            </a:r>
            <a:r>
              <a:rPr lang="en-US" dirty="0" smtClean="0">
                <a:solidFill>
                  <a:srgbClr val="0000CC"/>
                </a:solidFill>
              </a:rPr>
              <a:t>C</a:t>
            </a:r>
            <a:r>
              <a:rPr lang="vi-VN" dirty="0" smtClean="0">
                <a:solidFill>
                  <a:srgbClr val="0000CC"/>
                </a:solidFill>
              </a:rPr>
              <a:t>hấp hành Công đoàn; Theo mẫu s</a:t>
            </a:r>
            <a:r>
              <a:rPr lang="en-US" dirty="0" smtClean="0">
                <a:solidFill>
                  <a:srgbClr val="0000CC"/>
                </a:solidFill>
              </a:rPr>
              <a:t>ố </a:t>
            </a:r>
            <a:r>
              <a:rPr lang="en-US" dirty="0">
                <a:solidFill>
                  <a:srgbClr val="0000CC"/>
                </a:solidFill>
                <a:latin typeface="Times New Roman" panose="02020603050405020304" pitchFamily="18" charset="0"/>
                <a:cs typeface="Times New Roman" panose="02020603050405020304" pitchFamily="18" charset="0"/>
              </a:rPr>
              <a:t>11a</a:t>
            </a:r>
            <a:r>
              <a:rPr lang="vi-VN" dirty="0">
                <a:solidFill>
                  <a:srgbClr val="0000CC"/>
                </a:solidFill>
                <a:latin typeface="Times New Roman" panose="02020603050405020304" pitchFamily="18" charset="0"/>
                <a:cs typeface="Times New Roman" panose="02020603050405020304" pitchFamily="18" charset="0"/>
              </a:rPr>
              <a:t>/CK-TLĐ</a:t>
            </a:r>
            <a:r>
              <a:rPr lang="en-US" dirty="0">
                <a:solidFill>
                  <a:srgbClr val="0000CC"/>
                </a:solidFill>
                <a:latin typeface="Times New Roman" panose="02020603050405020304" pitchFamily="18" charset="0"/>
                <a:cs typeface="Times New Roman" panose="02020603050405020304" pitchFamily="18" charset="0"/>
              </a:rPr>
              <a:t>, 11b</a:t>
            </a:r>
            <a:r>
              <a:rPr lang="vi-VN" dirty="0" smtClean="0">
                <a:solidFill>
                  <a:srgbClr val="0000CC"/>
                </a:solidFill>
                <a:latin typeface="Times New Roman" panose="02020603050405020304" pitchFamily="18" charset="0"/>
                <a:cs typeface="Times New Roman" panose="02020603050405020304" pitchFamily="18" charset="0"/>
              </a:rPr>
              <a:t>/CK-TLĐ</a:t>
            </a:r>
            <a:r>
              <a:rPr lang="vi-VN" dirty="0" smtClean="0">
                <a:solidFill>
                  <a:srgbClr val="0000CC"/>
                </a:solidFill>
              </a:rPr>
              <a:t>.</a:t>
            </a:r>
            <a:endParaRPr lang="en-US" dirty="0" smtClean="0">
              <a:solidFill>
                <a:srgbClr val="0000CC"/>
              </a:solidFill>
            </a:endParaRPr>
          </a:p>
          <a:p>
            <a:pPr marL="0" indent="0">
              <a:buNone/>
            </a:pPr>
            <a:r>
              <a:rPr lang="en-US" dirty="0" smtClean="0">
                <a:solidFill>
                  <a:srgbClr val="0000CC"/>
                </a:solidFill>
              </a:rPr>
              <a:t>-</a:t>
            </a:r>
            <a:r>
              <a:rPr lang="vi-VN" dirty="0" smtClean="0">
                <a:solidFill>
                  <a:srgbClr val="0000CC"/>
                </a:solidFill>
              </a:rPr>
              <a:t> Công khai  quyết toán thu, chi quỹ xã hội</a:t>
            </a:r>
            <a:r>
              <a:rPr lang="en-US" dirty="0" smtClean="0">
                <a:solidFill>
                  <a:srgbClr val="0000CC"/>
                </a:solidFill>
              </a:rPr>
              <a:t>: </a:t>
            </a:r>
            <a:r>
              <a:rPr lang="vi-VN" dirty="0" smtClean="0">
                <a:solidFill>
                  <a:srgbClr val="0000CC"/>
                </a:solidFill>
              </a:rPr>
              <a:t>Tại Hội nghị Tổng kết hoạt động các quỹ; Hội nghị tổng kết hoạt động công đoàn hàng năm của đơn vị;  Theo mẫu số </a:t>
            </a:r>
            <a:r>
              <a:rPr lang="vi-VN" dirty="0">
                <a:solidFill>
                  <a:srgbClr val="0000CC"/>
                </a:solidFill>
              </a:rPr>
              <a:t>12/CK-TLĐ </a:t>
            </a:r>
            <a:endParaRPr lang="en-US" dirty="0">
              <a:solidFill>
                <a:srgbClr val="0000CC"/>
              </a:solidFill>
            </a:endParaRPr>
          </a:p>
        </p:txBody>
      </p:sp>
      <p:sp>
        <p:nvSpPr>
          <p:cNvPr id="5" name="Slide Number Placeholder 4"/>
          <p:cNvSpPr>
            <a:spLocks noGrp="1"/>
          </p:cNvSpPr>
          <p:nvPr>
            <p:ph type="sldNum" sz="quarter" idx="12"/>
          </p:nvPr>
        </p:nvSpPr>
        <p:spPr/>
        <p:txBody>
          <a:bodyPr/>
          <a:lstStyle/>
          <a:p>
            <a:fld id="{344D32EA-796A-49D7-B1E6-86E45869C5DC}" type="slidenum">
              <a:rPr lang="en-US" smtClean="0"/>
              <a:pPr/>
              <a:t>24</a:t>
            </a:fld>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7175" y="0"/>
            <a:ext cx="1143000" cy="1143000"/>
          </a:xfrm>
          <a:prstGeom prst="rect">
            <a:avLst/>
          </a:prstGeom>
        </p:spPr>
      </p:pic>
    </p:spTree>
  </p:cSld>
  <p:clrMapOvr>
    <a:masterClrMapping/>
  </p:clrMapOvr>
  <p:transition spd="slow">
    <p:wip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608874"/>
            <a:ext cx="6324600" cy="1501140"/>
          </a:xfrm>
        </p:spPr>
        <p:txBody>
          <a:bodyPr>
            <a:noAutofit/>
          </a:bodyPr>
          <a:lstStyle/>
          <a:p>
            <a:r>
              <a:rPr lang="en-US" sz="4000" b="1" dirty="0" smtClean="0">
                <a:solidFill>
                  <a:srgbClr val="FF3300"/>
                </a:solidFill>
                <a:effectLst>
                  <a:outerShdw blurRad="38100" dist="38100" dir="2700000" algn="tl">
                    <a:srgbClr val="000000">
                      <a:alpha val="43137"/>
                    </a:srgbClr>
                  </a:outerShdw>
                </a:effectLst>
                <a:latin typeface="Times New Roman" pitchFamily="18" charset="0"/>
                <a:cs typeface="Times New Roman" pitchFamily="18" charset="0"/>
              </a:rPr>
              <a:t/>
            </a:r>
            <a:br>
              <a:rPr lang="en-US" sz="4000" b="1" dirty="0" smtClean="0">
                <a:solidFill>
                  <a:srgbClr val="FF3300"/>
                </a:solidFill>
                <a:effectLst>
                  <a:outerShdw blurRad="38100" dist="38100" dir="2700000" algn="tl">
                    <a:srgbClr val="000000">
                      <a:alpha val="43137"/>
                    </a:srgbClr>
                  </a:outerShdw>
                </a:effectLst>
                <a:latin typeface="Times New Roman" pitchFamily="18" charset="0"/>
                <a:cs typeface="Times New Roman" pitchFamily="18" charset="0"/>
              </a:rPr>
            </a:br>
            <a:r>
              <a:rPr lang="en-US" sz="4000" b="1" dirty="0" err="1" smtClean="0">
                <a:solidFill>
                  <a:srgbClr val="FF3300"/>
                </a:solidFill>
                <a:effectLst>
                  <a:outerShdw blurRad="38100" dist="38100" dir="2700000" algn="tl">
                    <a:srgbClr val="000000">
                      <a:alpha val="43137"/>
                    </a:srgbClr>
                  </a:outerShdw>
                </a:effectLst>
                <a:latin typeface="Times New Roman" pitchFamily="18" charset="0"/>
                <a:cs typeface="Times New Roman" pitchFamily="18" charset="0"/>
              </a:rPr>
              <a:t>Bước</a:t>
            </a:r>
            <a:r>
              <a:rPr lang="en-US" sz="4000" b="1" dirty="0" smtClean="0">
                <a:solidFill>
                  <a:srgbClr val="FF3300"/>
                </a:solidFill>
                <a:effectLst>
                  <a:outerShdw blurRad="38100" dist="38100" dir="2700000" algn="tl">
                    <a:srgbClr val="000000">
                      <a:alpha val="43137"/>
                    </a:srgbClr>
                  </a:outerShdw>
                </a:effectLst>
                <a:latin typeface="Times New Roman" pitchFamily="18" charset="0"/>
                <a:cs typeface="Times New Roman" pitchFamily="18" charset="0"/>
              </a:rPr>
              <a:t> 3: </a:t>
            </a:r>
            <a:r>
              <a:rPr lang="vi-VN" sz="4000" b="1" dirty="0" err="1">
                <a:solidFill>
                  <a:srgbClr val="FF3300"/>
                </a:solidFill>
                <a:effectLst>
                  <a:outerShdw blurRad="38100" dist="38100" dir="2700000" algn="tl">
                    <a:srgbClr val="000000">
                      <a:alpha val="43137"/>
                    </a:srgbClr>
                  </a:outerShdw>
                </a:effectLst>
                <a:latin typeface="Times New Roman" pitchFamily="18" charset="0"/>
                <a:cs typeface="Times New Roman" pitchFamily="18" charset="0"/>
              </a:rPr>
              <a:t>K</a:t>
            </a:r>
            <a:r>
              <a:rPr lang="en-US" sz="4000" b="1" dirty="0" err="1" smtClean="0">
                <a:solidFill>
                  <a:srgbClr val="FF3300"/>
                </a:solidFill>
                <a:effectLst>
                  <a:outerShdw blurRad="38100" dist="38100" dir="2700000" algn="tl">
                    <a:srgbClr val="000000">
                      <a:alpha val="43137"/>
                    </a:srgbClr>
                  </a:outerShdw>
                </a:effectLst>
                <a:latin typeface="Times New Roman" pitchFamily="18" charset="0"/>
                <a:cs typeface="Times New Roman" pitchFamily="18" charset="0"/>
              </a:rPr>
              <a:t>ết</a:t>
            </a:r>
            <a:r>
              <a:rPr lang="en-US" sz="4000" b="1" dirty="0" smtClean="0">
                <a:solidFill>
                  <a:srgbClr val="FF33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smtClean="0">
                <a:solidFill>
                  <a:srgbClr val="FF3300"/>
                </a:solidFill>
                <a:effectLst>
                  <a:outerShdw blurRad="38100" dist="38100" dir="2700000" algn="tl">
                    <a:srgbClr val="000000">
                      <a:alpha val="43137"/>
                    </a:srgbClr>
                  </a:outerShdw>
                </a:effectLst>
                <a:latin typeface="Times New Roman" pitchFamily="18" charset="0"/>
                <a:cs typeface="Times New Roman" pitchFamily="18" charset="0"/>
              </a:rPr>
              <a:t>thúc</a:t>
            </a:r>
            <a:r>
              <a:rPr lang="en-US" sz="4000" b="1" dirty="0" smtClean="0">
                <a:solidFill>
                  <a:srgbClr val="FF33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smtClean="0">
                <a:solidFill>
                  <a:srgbClr val="FF3300"/>
                </a:solidFill>
                <a:effectLst>
                  <a:outerShdw blurRad="38100" dist="38100" dir="2700000" algn="tl">
                    <a:srgbClr val="000000">
                      <a:alpha val="43137"/>
                    </a:srgbClr>
                  </a:outerShdw>
                </a:effectLst>
                <a:latin typeface="Times New Roman" pitchFamily="18" charset="0"/>
                <a:cs typeface="Times New Roman" pitchFamily="18" charset="0"/>
              </a:rPr>
              <a:t>kiểm</a:t>
            </a:r>
            <a:r>
              <a:rPr lang="en-US" sz="4000" b="1" dirty="0" smtClean="0">
                <a:solidFill>
                  <a:srgbClr val="FF33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smtClean="0">
                <a:solidFill>
                  <a:srgbClr val="FF3300"/>
                </a:solidFill>
                <a:effectLst>
                  <a:outerShdw blurRad="38100" dist="38100" dir="2700000" algn="tl">
                    <a:srgbClr val="000000">
                      <a:alpha val="43137"/>
                    </a:srgbClr>
                  </a:outerShdw>
                </a:effectLst>
                <a:latin typeface="Times New Roman" pitchFamily="18" charset="0"/>
                <a:cs typeface="Times New Roman" pitchFamily="18" charset="0"/>
              </a:rPr>
              <a:t>tra</a:t>
            </a:r>
            <a:r>
              <a:rPr lang="en-US" sz="6000" b="1" dirty="0" smtClean="0">
                <a:solidFill>
                  <a:srgbClr val="FF3300"/>
                </a:solidFill>
                <a:effectLst>
                  <a:outerShdw blurRad="38100" dist="38100" dir="2700000" algn="tl">
                    <a:srgbClr val="000000">
                      <a:alpha val="43137"/>
                    </a:srgbClr>
                  </a:outerShdw>
                </a:effectLst>
                <a:latin typeface="Times New Roman" pitchFamily="18" charset="0"/>
                <a:cs typeface="Times New Roman" pitchFamily="18" charset="0"/>
              </a:rPr>
              <a:t/>
            </a:r>
            <a:br>
              <a:rPr lang="en-US" sz="6000" b="1" dirty="0" smtClean="0">
                <a:solidFill>
                  <a:srgbClr val="FF3300"/>
                </a:solidFill>
                <a:effectLst>
                  <a:outerShdw blurRad="38100" dist="38100" dir="2700000" algn="tl">
                    <a:srgbClr val="000000">
                      <a:alpha val="43137"/>
                    </a:srgbClr>
                  </a:outerShdw>
                </a:effectLst>
                <a:latin typeface="Times New Roman" pitchFamily="18" charset="0"/>
                <a:cs typeface="Times New Roman" pitchFamily="18" charset="0"/>
              </a:rPr>
            </a:br>
            <a:endParaRPr lang="en-US" sz="54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82600" y="1859190"/>
            <a:ext cx="8915400" cy="4313010"/>
          </a:xfrm>
        </p:spPr>
        <p:txBody>
          <a:bodyPr>
            <a:normAutofit/>
          </a:bodyPr>
          <a:lstStyle/>
          <a:p>
            <a:pPr algn="just">
              <a:buNone/>
            </a:pPr>
            <a:r>
              <a:rPr lang="en-US" sz="3200" dirty="0" smtClean="0">
                <a:solidFill>
                  <a:srgbClr val="0000CC"/>
                </a:solidFill>
                <a:latin typeface="Times New Roman" pitchFamily="18" charset="0"/>
                <a:cs typeface="Times New Roman" pitchFamily="18" charset="0"/>
              </a:rPr>
              <a:t>1. </a:t>
            </a:r>
            <a:r>
              <a:rPr lang="en-US" sz="3200" dirty="0" err="1" smtClean="0">
                <a:solidFill>
                  <a:srgbClr val="0000CC"/>
                </a:solidFill>
                <a:latin typeface="Times New Roman" pitchFamily="18" charset="0"/>
                <a:cs typeface="Times New Roman" pitchFamily="18" charset="0"/>
              </a:rPr>
              <a:t>Xây</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dựng</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dự</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thảo</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kết</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luận</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kiểm</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tra</a:t>
            </a:r>
            <a:r>
              <a:rPr lang="vi-VN" sz="3200" dirty="0" smtClean="0">
                <a:solidFill>
                  <a:srgbClr val="0000CC"/>
                </a:solidFill>
                <a:latin typeface="Times New Roman" pitchFamily="18" charset="0"/>
                <a:cs typeface="Times New Roman" pitchFamily="18" charset="0"/>
              </a:rPr>
              <a:t>;</a:t>
            </a:r>
            <a:endParaRPr lang="en-US" sz="3200" dirty="0" smtClean="0">
              <a:solidFill>
                <a:srgbClr val="0000CC"/>
              </a:solidFill>
              <a:latin typeface="Times New Roman" pitchFamily="18" charset="0"/>
              <a:cs typeface="Times New Roman" pitchFamily="18" charset="0"/>
            </a:endParaRPr>
          </a:p>
          <a:p>
            <a:pPr algn="just">
              <a:buNone/>
            </a:pPr>
            <a:r>
              <a:rPr lang="en-US" sz="3200" dirty="0" smtClean="0">
                <a:solidFill>
                  <a:srgbClr val="0000CC"/>
                </a:solidFill>
                <a:latin typeface="Times New Roman" pitchFamily="18" charset="0"/>
                <a:cs typeface="Times New Roman" pitchFamily="18" charset="0"/>
              </a:rPr>
              <a:t>2. </a:t>
            </a:r>
            <a:r>
              <a:rPr lang="en-US" sz="3200" dirty="0" err="1" smtClean="0">
                <a:solidFill>
                  <a:srgbClr val="0000CC"/>
                </a:solidFill>
                <a:latin typeface="Times New Roman" pitchFamily="18" charset="0"/>
                <a:cs typeface="Times New Roman" pitchFamily="18" charset="0"/>
              </a:rPr>
              <a:t>Công</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bố</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dự</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thảo</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kết</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luận</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kiểm</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tra</a:t>
            </a:r>
            <a:r>
              <a:rPr lang="vi-VN" sz="3200" dirty="0">
                <a:solidFill>
                  <a:srgbClr val="0000CC"/>
                </a:solidFill>
                <a:latin typeface="Times New Roman" pitchFamily="18" charset="0"/>
                <a:cs typeface="Times New Roman" pitchFamily="18" charset="0"/>
              </a:rPr>
              <a:t>;</a:t>
            </a:r>
            <a:endParaRPr lang="en-US" sz="3200" dirty="0" smtClean="0">
              <a:solidFill>
                <a:srgbClr val="0000CC"/>
              </a:solidFill>
              <a:latin typeface="Times New Roman" pitchFamily="18" charset="0"/>
              <a:cs typeface="Times New Roman" pitchFamily="18" charset="0"/>
            </a:endParaRPr>
          </a:p>
          <a:p>
            <a:pPr algn="just">
              <a:buNone/>
            </a:pPr>
            <a:r>
              <a:rPr lang="en-US" sz="3200" dirty="0" smtClean="0">
                <a:solidFill>
                  <a:srgbClr val="0000CC"/>
                </a:solidFill>
                <a:latin typeface="Times New Roman" pitchFamily="18" charset="0"/>
                <a:cs typeface="Times New Roman" pitchFamily="18" charset="0"/>
              </a:rPr>
              <a:t>3. Ban </a:t>
            </a:r>
            <a:r>
              <a:rPr lang="en-US" sz="3200" dirty="0" err="1" smtClean="0">
                <a:solidFill>
                  <a:srgbClr val="0000CC"/>
                </a:solidFill>
                <a:latin typeface="Times New Roman" pitchFamily="18" charset="0"/>
                <a:cs typeface="Times New Roman" pitchFamily="18" charset="0"/>
              </a:rPr>
              <a:t>hành</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kết</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luận</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kiểm</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tra</a:t>
            </a:r>
            <a:r>
              <a:rPr lang="vi-VN" sz="3200" dirty="0" smtClean="0">
                <a:solidFill>
                  <a:srgbClr val="0000CC"/>
                </a:solidFill>
                <a:latin typeface="Times New Roman" pitchFamily="18" charset="0"/>
                <a:cs typeface="Times New Roman" pitchFamily="18" charset="0"/>
              </a:rPr>
              <a:t>;</a:t>
            </a:r>
            <a:endParaRPr lang="en-US" sz="3200" dirty="0" smtClean="0">
              <a:solidFill>
                <a:srgbClr val="0000CC"/>
              </a:solidFill>
              <a:latin typeface="Times New Roman" pitchFamily="18" charset="0"/>
              <a:cs typeface="Times New Roman" pitchFamily="18" charset="0"/>
            </a:endParaRPr>
          </a:p>
          <a:p>
            <a:pPr algn="just">
              <a:buNone/>
            </a:pPr>
            <a:r>
              <a:rPr lang="en-US" sz="3200" dirty="0" smtClean="0">
                <a:solidFill>
                  <a:srgbClr val="0000CC"/>
                </a:solidFill>
                <a:latin typeface="Times New Roman" pitchFamily="18" charset="0"/>
                <a:cs typeface="Times New Roman" pitchFamily="18" charset="0"/>
              </a:rPr>
              <a:t>4. </a:t>
            </a:r>
            <a:r>
              <a:rPr lang="en-US" sz="3200" dirty="0" err="1" smtClean="0">
                <a:solidFill>
                  <a:srgbClr val="0000CC"/>
                </a:solidFill>
                <a:latin typeface="Times New Roman" pitchFamily="18" charset="0"/>
                <a:cs typeface="Times New Roman" pitchFamily="18" charset="0"/>
              </a:rPr>
              <a:t>Lập</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lưu</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giữ</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hồ</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sơ</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kiểm</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tra</a:t>
            </a:r>
            <a:r>
              <a:rPr lang="en-US" sz="3200" dirty="0" smtClean="0">
                <a:solidFill>
                  <a:srgbClr val="0000CC"/>
                </a:solidFill>
                <a:latin typeface="Times New Roman" pitchFamily="18" charset="0"/>
                <a:cs typeface="Times New Roman" pitchFamily="18" charset="0"/>
              </a:rPr>
              <a:t>;</a:t>
            </a:r>
          </a:p>
          <a:p>
            <a:pPr algn="just">
              <a:buNone/>
            </a:pPr>
            <a:r>
              <a:rPr lang="en-US" sz="3200" dirty="0" smtClean="0">
                <a:solidFill>
                  <a:srgbClr val="0000CC"/>
                </a:solidFill>
                <a:latin typeface="Times New Roman" pitchFamily="18" charset="0"/>
                <a:cs typeface="Times New Roman" pitchFamily="18" charset="0"/>
              </a:rPr>
              <a:t>5. </a:t>
            </a:r>
            <a:r>
              <a:rPr lang="en-US" sz="3200" dirty="0" err="1" smtClean="0">
                <a:solidFill>
                  <a:srgbClr val="0000CC"/>
                </a:solidFill>
                <a:latin typeface="Times New Roman" pitchFamily="18" charset="0"/>
                <a:cs typeface="Times New Roman" pitchFamily="18" charset="0"/>
              </a:rPr>
              <a:t>Họp</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rút</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kinh</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nghiệp</a:t>
            </a:r>
            <a:r>
              <a:rPr lang="en-US" sz="3200" dirty="0" smtClean="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a:t>
            </a:r>
            <a:r>
              <a:rPr lang="en-US" sz="3200" dirty="0" err="1" smtClean="0">
                <a:solidFill>
                  <a:srgbClr val="0000CC"/>
                </a:solidFill>
                <a:latin typeface="Times New Roman" pitchFamily="18" charset="0"/>
                <a:cs typeface="Times New Roman" pitchFamily="18" charset="0"/>
              </a:rPr>
              <a:t>oàn</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kiểm</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tra</a:t>
            </a:r>
            <a:r>
              <a:rPr lang="en-US" sz="3200" dirty="0" smtClean="0">
                <a:solidFill>
                  <a:srgbClr val="0000CC"/>
                </a:solidFill>
                <a:latin typeface="Times New Roman" pitchFamily="18" charset="0"/>
                <a:cs typeface="Times New Roman" pitchFamily="18" charset="0"/>
              </a:rPr>
              <a:t>;</a:t>
            </a:r>
          </a:p>
          <a:p>
            <a:pPr algn="just">
              <a:buNone/>
            </a:pPr>
            <a:r>
              <a:rPr lang="en-US" sz="3200" dirty="0" smtClean="0">
                <a:solidFill>
                  <a:srgbClr val="0000CC"/>
                </a:solidFill>
                <a:latin typeface="Times New Roman" pitchFamily="18" charset="0"/>
                <a:cs typeface="Times New Roman" pitchFamily="18" charset="0"/>
              </a:rPr>
              <a:t>6. CĐCS </a:t>
            </a:r>
            <a:r>
              <a:rPr lang="en-US" sz="3200" dirty="0" err="1" smtClean="0">
                <a:solidFill>
                  <a:srgbClr val="0000CC"/>
                </a:solidFill>
                <a:latin typeface="Times New Roman" pitchFamily="18" charset="0"/>
                <a:cs typeface="Times New Roman" pitchFamily="18" charset="0"/>
              </a:rPr>
              <a:t>thực</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hiện</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kết</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luận</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và</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báo</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cáo</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theo</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yêu</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cầu</a:t>
            </a:r>
            <a:r>
              <a:rPr lang="en-US" sz="3200" dirty="0" smtClean="0">
                <a:solidFill>
                  <a:srgbClr val="0000CC"/>
                </a:solidFill>
                <a:latin typeface="Times New Roman" pitchFamily="18" charset="0"/>
                <a:cs typeface="Times New Roman" pitchFamily="18" charset="0"/>
              </a:rPr>
              <a:t> UBKT.</a:t>
            </a:r>
            <a:endParaRPr lang="vi-VN" sz="3200" dirty="0" smtClean="0">
              <a:solidFill>
                <a:srgbClr val="0000CC"/>
              </a:solidFill>
              <a:latin typeface="Times New Roman" pitchFamily="18" charset="0"/>
              <a:cs typeface="Times New Roman" pitchFamily="18" charset="0"/>
            </a:endParaRPr>
          </a:p>
          <a:p>
            <a:pPr marL="0" indent="0">
              <a:buNone/>
            </a:pPr>
            <a:endParaRPr lang="en-US" sz="2800" dirty="0"/>
          </a:p>
        </p:txBody>
      </p:sp>
      <p:sp>
        <p:nvSpPr>
          <p:cNvPr id="5" name="Slide Number Placeholder 4"/>
          <p:cNvSpPr>
            <a:spLocks noGrp="1"/>
          </p:cNvSpPr>
          <p:nvPr>
            <p:ph type="sldNum" sz="quarter" idx="12"/>
          </p:nvPr>
        </p:nvSpPr>
        <p:spPr/>
        <p:txBody>
          <a:bodyPr/>
          <a:lstStyle/>
          <a:p>
            <a:fld id="{344D32EA-796A-49D7-B1E6-86E45869C5DC}" type="slidenum">
              <a:rPr lang="en-US" smtClean="0"/>
              <a:pPr/>
              <a:t>25</a:t>
            </a:fld>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2860"/>
            <a:ext cx="1143000" cy="1143000"/>
          </a:xfrm>
          <a:prstGeom prst="rect">
            <a:avLst/>
          </a:prstGeom>
        </p:spPr>
      </p:pic>
    </p:spTree>
  </p:cSld>
  <p:clrMapOvr>
    <a:masterClrMapping/>
  </p:clrMapOvr>
  <p:transition spd="slow">
    <p:wip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6200" y="685799"/>
            <a:ext cx="6807200" cy="584563"/>
          </a:xfrm>
        </p:spPr>
        <p:txBody>
          <a:bodyPr>
            <a:noAutofit/>
          </a:bodyPr>
          <a:lstStyle/>
          <a:p>
            <a:r>
              <a:rPr lang="en-US" sz="3200" b="1" dirty="0" smtClean="0">
                <a:solidFill>
                  <a:srgbClr val="FF0000"/>
                </a:solidFill>
                <a:latin typeface="Times New Roman" pitchFamily="18" charset="0"/>
                <a:cs typeface="Times New Roman" pitchFamily="18" charset="0"/>
              </a:rPr>
              <a:t>1. </a:t>
            </a:r>
            <a:r>
              <a:rPr lang="en-US" sz="3200" b="1" dirty="0" err="1" smtClean="0">
                <a:solidFill>
                  <a:srgbClr val="FF0000"/>
                </a:solidFill>
                <a:latin typeface="Times New Roman" pitchFamily="18" charset="0"/>
                <a:cs typeface="Times New Roman" pitchFamily="18" charset="0"/>
              </a:rPr>
              <a:t>Xây</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dựng</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dự</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thảo</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kết</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luận</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kiểm</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tra</a:t>
            </a:r>
            <a:endParaRPr lang="en-US" sz="4800" b="1" dirty="0"/>
          </a:p>
        </p:txBody>
      </p:sp>
      <p:sp>
        <p:nvSpPr>
          <p:cNvPr id="3" name="Content Placeholder 2"/>
          <p:cNvSpPr>
            <a:spLocks noGrp="1"/>
          </p:cNvSpPr>
          <p:nvPr>
            <p:ph idx="1"/>
          </p:nvPr>
        </p:nvSpPr>
        <p:spPr>
          <a:xfrm>
            <a:off x="30480" y="1371600"/>
            <a:ext cx="9448800" cy="4832351"/>
          </a:xfrm>
        </p:spPr>
        <p:txBody>
          <a:bodyPr>
            <a:noAutofit/>
          </a:bodyPr>
          <a:lstStyle/>
          <a:p>
            <a:pPr algn="just">
              <a:buNone/>
            </a:pPr>
            <a:r>
              <a:rPr lang="vi-VN" sz="2400" dirty="0" smtClean="0">
                <a:solidFill>
                  <a:srgbClr val="0070C0"/>
                </a:solidFill>
                <a:latin typeface="Times New Roman" pitchFamily="18" charset="0"/>
                <a:cs typeface="Times New Roman" pitchFamily="18" charset="0"/>
              </a:rPr>
              <a:t>     </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Trên</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cơ</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sở</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những</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nội</a:t>
            </a:r>
            <a:r>
              <a:rPr lang="en-US" sz="2400" b="1" dirty="0" smtClean="0">
                <a:solidFill>
                  <a:srgbClr val="FF0000"/>
                </a:solidFill>
                <a:latin typeface="Times New Roman" pitchFamily="18" charset="0"/>
                <a:cs typeface="Times New Roman" pitchFamily="18" charset="0"/>
              </a:rPr>
              <a:t> dung </a:t>
            </a:r>
            <a:r>
              <a:rPr lang="en-US" sz="2400" b="1" dirty="0" err="1" smtClean="0">
                <a:solidFill>
                  <a:srgbClr val="FF0000"/>
                </a:solidFill>
                <a:latin typeface="Times New Roman" pitchFamily="18" charset="0"/>
                <a:cs typeface="Times New Roman" pitchFamily="18" charset="0"/>
              </a:rPr>
              <a:t>kiểm</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tra</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theo</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đề</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cương</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trên</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Đoàn</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kiểm</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tra</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xây</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dựng</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dự</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thảo</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kết</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luận</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kiểm</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tra</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theo</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mẫu</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trong</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đó</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phải</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chú</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trọng</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những</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nội</a:t>
            </a:r>
            <a:r>
              <a:rPr lang="en-US" sz="2400" b="1" dirty="0" smtClean="0">
                <a:solidFill>
                  <a:srgbClr val="FF0000"/>
                </a:solidFill>
                <a:latin typeface="Times New Roman" pitchFamily="18" charset="0"/>
                <a:cs typeface="Times New Roman" pitchFamily="18" charset="0"/>
              </a:rPr>
              <a:t> dung </a:t>
            </a:r>
            <a:r>
              <a:rPr lang="en-US" sz="2400" b="1" dirty="0" err="1" smtClean="0">
                <a:solidFill>
                  <a:srgbClr val="FF0000"/>
                </a:solidFill>
                <a:latin typeface="Times New Roman" pitchFamily="18" charset="0"/>
                <a:cs typeface="Times New Roman" pitchFamily="18" charset="0"/>
              </a:rPr>
              <a:t>chính</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sau</a:t>
            </a:r>
            <a:r>
              <a:rPr lang="en-US" sz="2400" b="1" dirty="0" smtClean="0">
                <a:solidFill>
                  <a:srgbClr val="FF0000"/>
                </a:solidFill>
                <a:latin typeface="Times New Roman" pitchFamily="18" charset="0"/>
                <a:cs typeface="Times New Roman" pitchFamily="18" charset="0"/>
              </a:rPr>
              <a:t>:</a:t>
            </a:r>
          </a:p>
          <a:p>
            <a:pPr algn="just">
              <a:buNone/>
            </a:pPr>
            <a:r>
              <a:rPr lang="en-US" sz="2400" dirty="0" smtClean="0">
                <a:solidFill>
                  <a:srgbClr val="0070C0"/>
                </a:solidFill>
                <a:latin typeface="Times New Roman" pitchFamily="18" charset="0"/>
                <a:cs typeface="Times New Roman" pitchFamily="18" charset="0"/>
              </a:rPr>
              <a:t>	</a:t>
            </a:r>
            <a:r>
              <a:rPr lang="vi-VN" sz="2400" dirty="0" smtClean="0">
                <a:solidFill>
                  <a:srgbClr val="0000CC"/>
                </a:solidFill>
              </a:rPr>
              <a:t>- Nêu kết quả thực hiện theo từng nội dung kiểm tra (bám theo đề cương kiểm tra và thực tế kiểm tra)</a:t>
            </a:r>
            <a:r>
              <a:rPr lang="en-US" sz="2400" dirty="0" smtClean="0">
                <a:solidFill>
                  <a:srgbClr val="0000CC"/>
                </a:solidFill>
              </a:rPr>
              <a:t>.</a:t>
            </a:r>
          </a:p>
          <a:p>
            <a:pPr algn="just">
              <a:buNone/>
            </a:pPr>
            <a:r>
              <a:rPr lang="en-US" sz="2400" dirty="0" smtClean="0">
                <a:solidFill>
                  <a:srgbClr val="0000CC"/>
                </a:solidFill>
              </a:rPr>
              <a:t>	- Đ</a:t>
            </a:r>
            <a:r>
              <a:rPr lang="vi-VN" sz="2400" dirty="0" smtClean="0">
                <a:solidFill>
                  <a:srgbClr val="0000CC"/>
                </a:solidFill>
              </a:rPr>
              <a:t>ánh giá thực trạng công tác quản lý tài chính, tài sản của đơn vị: ưu điểm, tồn tại hoặc sai phạm (nếu có)</a:t>
            </a:r>
            <a:r>
              <a:rPr lang="en-US" sz="2400" dirty="0" smtClean="0">
                <a:solidFill>
                  <a:srgbClr val="0000CC"/>
                </a:solidFill>
              </a:rPr>
              <a:t>.</a:t>
            </a:r>
          </a:p>
          <a:p>
            <a:pPr algn="just">
              <a:buNone/>
            </a:pPr>
            <a:r>
              <a:rPr lang="en-US" sz="2400" dirty="0" smtClean="0">
                <a:solidFill>
                  <a:srgbClr val="0000CC"/>
                </a:solidFill>
              </a:rPr>
              <a:t>	</a:t>
            </a:r>
            <a:r>
              <a:rPr lang="vi-VN" sz="2400" dirty="0" smtClean="0">
                <a:solidFill>
                  <a:srgbClr val="0000CC"/>
                </a:solidFill>
              </a:rPr>
              <a:t>- Trách nhiệm cá nhân, tập thể có sai phạm (nếu có).</a:t>
            </a:r>
            <a:endParaRPr lang="en-US" sz="2400" dirty="0" smtClean="0">
              <a:solidFill>
                <a:srgbClr val="0000CC"/>
              </a:solidFill>
            </a:endParaRPr>
          </a:p>
          <a:p>
            <a:pPr algn="just">
              <a:buNone/>
            </a:pPr>
            <a:r>
              <a:rPr lang="en-US" sz="2400" dirty="0" smtClean="0">
                <a:solidFill>
                  <a:srgbClr val="0000CC"/>
                </a:solidFill>
              </a:rPr>
              <a:t>	- </a:t>
            </a:r>
            <a:r>
              <a:rPr lang="vi-VN" sz="2400" dirty="0" smtClean="0">
                <a:solidFill>
                  <a:srgbClr val="0000CC"/>
                </a:solidFill>
              </a:rPr>
              <a:t>Kiến nghị</a:t>
            </a:r>
            <a:r>
              <a:rPr lang="en-US" sz="2400" dirty="0" smtClean="0">
                <a:solidFill>
                  <a:srgbClr val="0000CC"/>
                </a:solidFill>
              </a:rPr>
              <a:t>:</a:t>
            </a:r>
          </a:p>
          <a:p>
            <a:pPr algn="just">
              <a:buNone/>
            </a:pPr>
            <a:r>
              <a:rPr lang="en-US" sz="2400" dirty="0" smtClean="0">
                <a:solidFill>
                  <a:srgbClr val="0000CC"/>
                </a:solidFill>
              </a:rPr>
              <a:t>	</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Kiến</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nghị</a:t>
            </a:r>
            <a:r>
              <a:rPr lang="en-US" sz="2400" dirty="0" smtClean="0">
                <a:solidFill>
                  <a:srgbClr val="0000CC"/>
                </a:solidFill>
                <a:latin typeface="Times New Roman" panose="02020603050405020304" pitchFamily="18" charset="0"/>
                <a:cs typeface="Times New Roman" panose="02020603050405020304" pitchFamily="18" charset="0"/>
              </a:rPr>
              <a:t> </a:t>
            </a:r>
            <a:r>
              <a:rPr lang="vi-VN" sz="2400" dirty="0" smtClean="0">
                <a:solidFill>
                  <a:srgbClr val="0000CC"/>
                </a:solidFill>
                <a:latin typeface="Times New Roman" panose="02020603050405020304" pitchFamily="18" charset="0"/>
                <a:cs typeface="Times New Roman" panose="02020603050405020304" pitchFamily="18" charset="0"/>
              </a:rPr>
              <a:t>về </a:t>
            </a:r>
            <a:r>
              <a:rPr lang="vi-VN" sz="2400" dirty="0" smtClean="0">
                <a:solidFill>
                  <a:srgbClr val="0000CC"/>
                </a:solidFill>
              </a:rPr>
              <a:t>khắc phục những tồn tại, khuyết điểm và kiến nghị về xử lý sai phạm, </a:t>
            </a:r>
            <a:r>
              <a:rPr lang="en-US" sz="2400" dirty="0" err="1" smtClean="0">
                <a:solidFill>
                  <a:srgbClr val="0000CC"/>
                </a:solidFill>
                <a:latin typeface="Times New Roman" panose="02020603050405020304" pitchFamily="18" charset="0"/>
                <a:cs typeface="Times New Roman" panose="02020603050405020304" pitchFamily="18" charset="0"/>
              </a:rPr>
              <a:t>xử</a:t>
            </a:r>
            <a:r>
              <a:rPr lang="en-US" sz="2400" dirty="0" smtClean="0">
                <a:solidFill>
                  <a:srgbClr val="0000CC"/>
                </a:solidFill>
              </a:rPr>
              <a:t> </a:t>
            </a:r>
            <a:r>
              <a:rPr lang="vi-VN" sz="2400" dirty="0" smtClean="0">
                <a:solidFill>
                  <a:srgbClr val="0000CC"/>
                </a:solidFill>
              </a:rPr>
              <a:t>lý kỷ luật (nếu có)</a:t>
            </a:r>
            <a:r>
              <a:rPr lang="en-US" sz="2400" dirty="0" smtClean="0">
                <a:solidFill>
                  <a:srgbClr val="0000CC"/>
                </a:solidFill>
              </a:rPr>
              <a:t>.</a:t>
            </a:r>
          </a:p>
          <a:p>
            <a:pPr>
              <a:buNone/>
            </a:pPr>
            <a:r>
              <a:rPr lang="en-US" sz="2400" dirty="0" smtClean="0">
                <a:solidFill>
                  <a:srgbClr val="0000CC"/>
                </a:solidFill>
              </a:rPr>
              <a:t>    + </a:t>
            </a:r>
            <a:r>
              <a:rPr lang="vi-VN" sz="2400" dirty="0" smtClean="0">
                <a:solidFill>
                  <a:srgbClr val="0000CC"/>
                </a:solidFill>
              </a:rPr>
              <a:t>Đề xuất của đơn vị được kiểm tra</a:t>
            </a:r>
            <a:r>
              <a:rPr lang="en-US" sz="2400" dirty="0" smtClean="0">
                <a:solidFill>
                  <a:srgbClr val="0000CC"/>
                </a:solidFill>
              </a:rPr>
              <a:t>.</a:t>
            </a:r>
          </a:p>
          <a:p>
            <a:pPr>
              <a:buNone/>
            </a:pPr>
            <a:endParaRPr lang="en-US" sz="2400" dirty="0" smtClean="0">
              <a:solidFill>
                <a:srgbClr val="0070C0"/>
              </a:solidFill>
            </a:endParaRPr>
          </a:p>
          <a:p>
            <a:pPr algn="just">
              <a:buFontTx/>
              <a:buChar char="-"/>
            </a:pPr>
            <a:endParaRPr lang="en-US" sz="2400" dirty="0" smtClean="0">
              <a:solidFill>
                <a:srgbClr val="0070C0"/>
              </a:solidFill>
              <a:latin typeface="Times New Roman" pitchFamily="18" charset="0"/>
              <a:cs typeface="Times New Roman" pitchFamily="18" charset="0"/>
            </a:endParaRPr>
          </a:p>
          <a:p>
            <a:pPr>
              <a:buNone/>
            </a:pPr>
            <a:endParaRPr lang="en-US" sz="2400" dirty="0"/>
          </a:p>
        </p:txBody>
      </p:sp>
      <p:sp>
        <p:nvSpPr>
          <p:cNvPr id="5" name="Slide Number Placeholder 4"/>
          <p:cNvSpPr>
            <a:spLocks noGrp="1"/>
          </p:cNvSpPr>
          <p:nvPr>
            <p:ph type="sldNum" sz="quarter" idx="12"/>
          </p:nvPr>
        </p:nvSpPr>
        <p:spPr/>
        <p:txBody>
          <a:bodyPr/>
          <a:lstStyle/>
          <a:p>
            <a:fld id="{344D32EA-796A-49D7-B1E6-86E45869C5DC}" type="slidenum">
              <a:rPr lang="en-US" smtClean="0"/>
              <a:pPr/>
              <a:t>26</a:t>
            </a:fld>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5240"/>
            <a:ext cx="1143000" cy="1143000"/>
          </a:xfrm>
          <a:prstGeom prst="rect">
            <a:avLst/>
          </a:prstGeom>
        </p:spPr>
      </p:pic>
    </p:spTree>
  </p:cSld>
  <p:clrMapOvr>
    <a:masterClrMapping/>
  </p:clrMapOvr>
  <p:transition spd="slow">
    <p:wip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838200"/>
            <a:ext cx="7010400" cy="1143000"/>
          </a:xfrm>
        </p:spPr>
        <p:txBody>
          <a:bodyPr>
            <a:noAutofit/>
          </a:bodyPr>
          <a:lstStyle/>
          <a:p>
            <a:r>
              <a:rPr lang="en-US" sz="4000" b="1" dirty="0" smtClean="0">
                <a:solidFill>
                  <a:srgbClr val="FF0000"/>
                </a:solidFill>
                <a:latin typeface="Times New Roman" pitchFamily="18" charset="0"/>
                <a:cs typeface="Times New Roman" pitchFamily="18" charset="0"/>
              </a:rPr>
              <a:t>2. Ban </a:t>
            </a:r>
            <a:r>
              <a:rPr lang="en-US" sz="4000" b="1" dirty="0" err="1" smtClean="0">
                <a:solidFill>
                  <a:srgbClr val="FF0000"/>
                </a:solidFill>
                <a:latin typeface="Times New Roman" pitchFamily="18" charset="0"/>
                <a:cs typeface="Times New Roman" pitchFamily="18" charset="0"/>
              </a:rPr>
              <a:t>hành</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kết</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luận</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kiểm</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tra</a:t>
            </a:r>
            <a:r>
              <a:rPr lang="en-US" sz="4000" b="1" dirty="0" smtClean="0">
                <a:solidFill>
                  <a:srgbClr val="FF0000"/>
                </a:solidFill>
                <a:latin typeface="Times New Roman" pitchFamily="18" charset="0"/>
                <a:cs typeface="Times New Roman" pitchFamily="18" charset="0"/>
              </a:rPr>
              <a:t/>
            </a:r>
            <a:br>
              <a:rPr lang="en-US" sz="4000" b="1" dirty="0" smtClean="0">
                <a:solidFill>
                  <a:srgbClr val="FF0000"/>
                </a:solidFill>
                <a:latin typeface="Times New Roman" pitchFamily="18" charset="0"/>
                <a:cs typeface="Times New Roman" pitchFamily="18" charset="0"/>
              </a:rPr>
            </a:br>
            <a:endParaRPr lang="en-US" sz="4000" b="1" dirty="0"/>
          </a:p>
        </p:txBody>
      </p:sp>
      <p:sp>
        <p:nvSpPr>
          <p:cNvPr id="3" name="Content Placeholder 2"/>
          <p:cNvSpPr>
            <a:spLocks noGrp="1"/>
          </p:cNvSpPr>
          <p:nvPr>
            <p:ph idx="1"/>
          </p:nvPr>
        </p:nvSpPr>
        <p:spPr>
          <a:xfrm>
            <a:off x="228600" y="2087880"/>
            <a:ext cx="9296400" cy="3703320"/>
          </a:xfrm>
        </p:spPr>
        <p:txBody>
          <a:bodyPr>
            <a:normAutofit/>
          </a:bodyPr>
          <a:lstStyle/>
          <a:p>
            <a:pPr>
              <a:buFontTx/>
              <a:buChar char="-"/>
            </a:pPr>
            <a:r>
              <a:rPr lang="en-US" sz="4000" dirty="0" err="1" smtClean="0">
                <a:solidFill>
                  <a:srgbClr val="0000CC"/>
                </a:solidFill>
                <a:latin typeface="Times New Roman" pitchFamily="18" charset="0"/>
                <a:cs typeface="Times New Roman" pitchFamily="18" charset="0"/>
              </a:rPr>
              <a:t>Gửi</a:t>
            </a:r>
            <a:r>
              <a:rPr lang="en-US" sz="4000" dirty="0" smtClean="0">
                <a:solidFill>
                  <a:srgbClr val="0000CC"/>
                </a:solidFill>
                <a:latin typeface="Times New Roman" pitchFamily="18" charset="0"/>
                <a:cs typeface="Times New Roman" pitchFamily="18" charset="0"/>
              </a:rPr>
              <a:t> </a:t>
            </a:r>
            <a:r>
              <a:rPr lang="en-US" sz="4000" dirty="0" err="1" smtClean="0">
                <a:solidFill>
                  <a:srgbClr val="0000CC"/>
                </a:solidFill>
                <a:latin typeface="Times New Roman" pitchFamily="18" charset="0"/>
                <a:cs typeface="Times New Roman" pitchFamily="18" charset="0"/>
              </a:rPr>
              <a:t>đơn</a:t>
            </a:r>
            <a:r>
              <a:rPr lang="en-US" sz="4000" dirty="0" smtClean="0">
                <a:solidFill>
                  <a:srgbClr val="0000CC"/>
                </a:solidFill>
                <a:latin typeface="Times New Roman" pitchFamily="18" charset="0"/>
                <a:cs typeface="Times New Roman" pitchFamily="18" charset="0"/>
              </a:rPr>
              <a:t> </a:t>
            </a:r>
            <a:r>
              <a:rPr lang="en-US" sz="4000" dirty="0" err="1" smtClean="0">
                <a:solidFill>
                  <a:srgbClr val="0000CC"/>
                </a:solidFill>
                <a:latin typeface="Times New Roman" pitchFamily="18" charset="0"/>
                <a:cs typeface="Times New Roman" pitchFamily="18" charset="0"/>
              </a:rPr>
              <a:t>vị</a:t>
            </a:r>
            <a:r>
              <a:rPr lang="en-US" sz="4000" dirty="0" smtClean="0">
                <a:solidFill>
                  <a:srgbClr val="0000CC"/>
                </a:solidFill>
                <a:latin typeface="Times New Roman" pitchFamily="18" charset="0"/>
                <a:cs typeface="Times New Roman" pitchFamily="18" charset="0"/>
              </a:rPr>
              <a:t> </a:t>
            </a:r>
            <a:r>
              <a:rPr lang="en-US" sz="4000" dirty="0" err="1" smtClean="0">
                <a:solidFill>
                  <a:srgbClr val="0000CC"/>
                </a:solidFill>
                <a:latin typeface="Times New Roman" pitchFamily="18" charset="0"/>
                <a:cs typeface="Times New Roman" pitchFamily="18" charset="0"/>
              </a:rPr>
              <a:t>được</a:t>
            </a:r>
            <a:r>
              <a:rPr lang="en-US" sz="4000" dirty="0" smtClean="0">
                <a:solidFill>
                  <a:srgbClr val="0000CC"/>
                </a:solidFill>
                <a:latin typeface="Times New Roman" pitchFamily="18" charset="0"/>
                <a:cs typeface="Times New Roman" pitchFamily="18" charset="0"/>
              </a:rPr>
              <a:t> </a:t>
            </a:r>
            <a:r>
              <a:rPr lang="en-US" sz="4000" dirty="0" err="1" smtClean="0">
                <a:solidFill>
                  <a:srgbClr val="0000CC"/>
                </a:solidFill>
                <a:latin typeface="Times New Roman" pitchFamily="18" charset="0"/>
                <a:cs typeface="Times New Roman" pitchFamily="18" charset="0"/>
              </a:rPr>
              <a:t>kiểm</a:t>
            </a:r>
            <a:r>
              <a:rPr lang="en-US" sz="4000" dirty="0" smtClean="0">
                <a:solidFill>
                  <a:srgbClr val="0000CC"/>
                </a:solidFill>
                <a:latin typeface="Times New Roman" pitchFamily="18" charset="0"/>
                <a:cs typeface="Times New Roman" pitchFamily="18" charset="0"/>
              </a:rPr>
              <a:t> </a:t>
            </a:r>
            <a:r>
              <a:rPr lang="en-US" sz="4000" dirty="0" err="1" smtClean="0">
                <a:solidFill>
                  <a:srgbClr val="0000CC"/>
                </a:solidFill>
                <a:latin typeface="Times New Roman" pitchFamily="18" charset="0"/>
                <a:cs typeface="Times New Roman" pitchFamily="18" charset="0"/>
              </a:rPr>
              <a:t>tra</a:t>
            </a:r>
            <a:r>
              <a:rPr lang="en-US" sz="4000" dirty="0" smtClean="0">
                <a:solidFill>
                  <a:srgbClr val="0000CC"/>
                </a:solidFill>
                <a:latin typeface="Times New Roman" pitchFamily="18" charset="0"/>
                <a:cs typeface="Times New Roman" pitchFamily="18" charset="0"/>
              </a:rPr>
              <a:t> (01 </a:t>
            </a:r>
            <a:r>
              <a:rPr lang="en-US" sz="4000" dirty="0" err="1" smtClean="0">
                <a:solidFill>
                  <a:srgbClr val="0000CC"/>
                </a:solidFill>
                <a:latin typeface="Times New Roman" pitchFamily="18" charset="0"/>
                <a:cs typeface="Times New Roman" pitchFamily="18" charset="0"/>
              </a:rPr>
              <a:t>bộ</a:t>
            </a:r>
            <a:r>
              <a:rPr lang="en-US" sz="4000" dirty="0" smtClean="0">
                <a:solidFill>
                  <a:srgbClr val="0000CC"/>
                </a:solidFill>
                <a:latin typeface="Times New Roman" pitchFamily="18" charset="0"/>
                <a:cs typeface="Times New Roman" pitchFamily="18" charset="0"/>
              </a:rPr>
              <a:t>).</a:t>
            </a:r>
          </a:p>
          <a:p>
            <a:pPr>
              <a:buFontTx/>
              <a:buChar char="-"/>
            </a:pPr>
            <a:r>
              <a:rPr lang="en-US" sz="4000" dirty="0" err="1" smtClean="0">
                <a:solidFill>
                  <a:srgbClr val="0000CC"/>
                </a:solidFill>
                <a:latin typeface="Times New Roman" pitchFamily="18" charset="0"/>
                <a:cs typeface="Times New Roman" pitchFamily="18" charset="0"/>
              </a:rPr>
              <a:t>Nộp</a:t>
            </a:r>
            <a:r>
              <a:rPr lang="en-US" sz="4000" dirty="0" smtClean="0">
                <a:solidFill>
                  <a:srgbClr val="0000CC"/>
                </a:solidFill>
                <a:latin typeface="Times New Roman" pitchFamily="18" charset="0"/>
                <a:cs typeface="Times New Roman" pitchFamily="18" charset="0"/>
              </a:rPr>
              <a:t> </a:t>
            </a:r>
            <a:r>
              <a:rPr lang="en-US" sz="4000" dirty="0" err="1" smtClean="0">
                <a:solidFill>
                  <a:srgbClr val="0000CC"/>
                </a:solidFill>
                <a:latin typeface="Times New Roman" pitchFamily="18" charset="0"/>
                <a:cs typeface="Times New Roman" pitchFamily="18" charset="0"/>
              </a:rPr>
              <a:t>về</a:t>
            </a:r>
            <a:r>
              <a:rPr lang="en-US" sz="4000" dirty="0" smtClean="0">
                <a:solidFill>
                  <a:srgbClr val="0000CC"/>
                </a:solidFill>
                <a:latin typeface="Times New Roman" pitchFamily="18" charset="0"/>
                <a:cs typeface="Times New Roman" pitchFamily="18" charset="0"/>
              </a:rPr>
              <a:t> UBKT </a:t>
            </a:r>
            <a:r>
              <a:rPr lang="en-US" sz="4000" dirty="0" err="1" smtClean="0">
                <a:solidFill>
                  <a:srgbClr val="0000CC"/>
                </a:solidFill>
                <a:latin typeface="Times New Roman" pitchFamily="18" charset="0"/>
                <a:cs typeface="Times New Roman" pitchFamily="18" charset="0"/>
              </a:rPr>
              <a:t>Công</a:t>
            </a:r>
            <a:r>
              <a:rPr lang="en-US" sz="4000" dirty="0" smtClean="0">
                <a:solidFill>
                  <a:srgbClr val="0000CC"/>
                </a:solidFill>
                <a:latin typeface="Times New Roman" pitchFamily="18" charset="0"/>
                <a:cs typeface="Times New Roman" pitchFamily="18" charset="0"/>
              </a:rPr>
              <a:t> </a:t>
            </a:r>
            <a:r>
              <a:rPr lang="en-US" sz="4000" dirty="0" err="1" smtClean="0">
                <a:solidFill>
                  <a:srgbClr val="0000CC"/>
                </a:solidFill>
                <a:latin typeface="Times New Roman" pitchFamily="18" charset="0"/>
                <a:cs typeface="Times New Roman" pitchFamily="18" charset="0"/>
              </a:rPr>
              <a:t>đoàn</a:t>
            </a:r>
            <a:r>
              <a:rPr lang="en-US" sz="4000" dirty="0" smtClean="0">
                <a:solidFill>
                  <a:srgbClr val="0000CC"/>
                </a:solidFill>
                <a:latin typeface="Times New Roman" pitchFamily="18" charset="0"/>
                <a:cs typeface="Times New Roman" pitchFamily="18" charset="0"/>
              </a:rPr>
              <a:t> </a:t>
            </a:r>
            <a:r>
              <a:rPr lang="en-US" sz="4000" dirty="0" err="1" smtClean="0">
                <a:solidFill>
                  <a:srgbClr val="0000CC"/>
                </a:solidFill>
                <a:latin typeface="Times New Roman" pitchFamily="18" charset="0"/>
                <a:cs typeface="Times New Roman" pitchFamily="18" charset="0"/>
              </a:rPr>
              <a:t>cấp</a:t>
            </a:r>
            <a:r>
              <a:rPr lang="en-US" sz="4000" dirty="0" smtClean="0">
                <a:solidFill>
                  <a:srgbClr val="0000CC"/>
                </a:solidFill>
                <a:latin typeface="Times New Roman" pitchFamily="18" charset="0"/>
                <a:cs typeface="Times New Roman" pitchFamily="18" charset="0"/>
              </a:rPr>
              <a:t> </a:t>
            </a:r>
            <a:r>
              <a:rPr lang="en-US" sz="4000" dirty="0" err="1" smtClean="0">
                <a:solidFill>
                  <a:srgbClr val="0000CC"/>
                </a:solidFill>
                <a:latin typeface="Times New Roman" pitchFamily="18" charset="0"/>
                <a:cs typeface="Times New Roman" pitchFamily="18" charset="0"/>
              </a:rPr>
              <a:t>trên</a:t>
            </a:r>
            <a:r>
              <a:rPr lang="en-US" sz="4000" dirty="0" smtClean="0">
                <a:solidFill>
                  <a:srgbClr val="0000CC"/>
                </a:solidFill>
                <a:latin typeface="Times New Roman" pitchFamily="18" charset="0"/>
                <a:cs typeface="Times New Roman" pitchFamily="18" charset="0"/>
              </a:rPr>
              <a:t> (01 </a:t>
            </a:r>
            <a:r>
              <a:rPr lang="en-US" sz="4000" dirty="0" err="1" smtClean="0">
                <a:solidFill>
                  <a:srgbClr val="0000CC"/>
                </a:solidFill>
                <a:latin typeface="Times New Roman" pitchFamily="18" charset="0"/>
                <a:cs typeface="Times New Roman" pitchFamily="18" charset="0"/>
              </a:rPr>
              <a:t>bộ</a:t>
            </a:r>
            <a:r>
              <a:rPr lang="en-US" sz="4000" dirty="0" smtClean="0">
                <a:solidFill>
                  <a:srgbClr val="0000CC"/>
                </a:solidFill>
                <a:latin typeface="Times New Roman" pitchFamily="18" charset="0"/>
                <a:cs typeface="Times New Roman" pitchFamily="18" charset="0"/>
              </a:rPr>
              <a:t>).</a:t>
            </a:r>
          </a:p>
          <a:p>
            <a:pPr>
              <a:buFontTx/>
              <a:buChar char="-"/>
            </a:pPr>
            <a:r>
              <a:rPr lang="en-US" sz="4000" dirty="0" err="1" smtClean="0">
                <a:solidFill>
                  <a:srgbClr val="0000CC"/>
                </a:solidFill>
                <a:latin typeface="Times New Roman" pitchFamily="18" charset="0"/>
                <a:cs typeface="Times New Roman" pitchFamily="18" charset="0"/>
              </a:rPr>
              <a:t>Các</a:t>
            </a:r>
            <a:r>
              <a:rPr lang="en-US" sz="4000" dirty="0" smtClean="0">
                <a:solidFill>
                  <a:srgbClr val="0000CC"/>
                </a:solidFill>
                <a:latin typeface="Times New Roman" pitchFamily="18" charset="0"/>
                <a:cs typeface="Times New Roman" pitchFamily="18" charset="0"/>
              </a:rPr>
              <a:t> </a:t>
            </a:r>
            <a:r>
              <a:rPr lang="en-US" sz="4000" dirty="0" err="1" smtClean="0">
                <a:solidFill>
                  <a:srgbClr val="0000CC"/>
                </a:solidFill>
                <a:latin typeface="Times New Roman" pitchFamily="18" charset="0"/>
                <a:cs typeface="Times New Roman" pitchFamily="18" charset="0"/>
              </a:rPr>
              <a:t>thành</a:t>
            </a:r>
            <a:r>
              <a:rPr lang="en-US" sz="4000" dirty="0" smtClean="0">
                <a:solidFill>
                  <a:srgbClr val="0000CC"/>
                </a:solidFill>
                <a:latin typeface="Times New Roman" pitchFamily="18" charset="0"/>
                <a:cs typeface="Times New Roman" pitchFamily="18" charset="0"/>
              </a:rPr>
              <a:t> </a:t>
            </a:r>
            <a:r>
              <a:rPr lang="en-US" sz="4000" dirty="0" err="1" smtClean="0">
                <a:solidFill>
                  <a:srgbClr val="0000CC"/>
                </a:solidFill>
                <a:latin typeface="Times New Roman" pitchFamily="18" charset="0"/>
                <a:cs typeface="Times New Roman" pitchFamily="18" charset="0"/>
              </a:rPr>
              <a:t>viên</a:t>
            </a:r>
            <a:r>
              <a:rPr lang="en-US" sz="4000" dirty="0" smtClean="0">
                <a:solidFill>
                  <a:srgbClr val="0000CC"/>
                </a:solidFill>
                <a:latin typeface="Times New Roman" pitchFamily="18" charset="0"/>
                <a:cs typeface="Times New Roman" pitchFamily="18" charset="0"/>
              </a:rPr>
              <a:t> </a:t>
            </a:r>
            <a:r>
              <a:rPr lang="en-US" sz="4000" dirty="0" err="1" smtClean="0">
                <a:solidFill>
                  <a:srgbClr val="0000CC"/>
                </a:solidFill>
                <a:latin typeface="Times New Roman" pitchFamily="18" charset="0"/>
                <a:cs typeface="Times New Roman" pitchFamily="18" charset="0"/>
              </a:rPr>
              <a:t>đoàn</a:t>
            </a:r>
            <a:r>
              <a:rPr lang="en-US" sz="4000" dirty="0" smtClean="0">
                <a:solidFill>
                  <a:srgbClr val="0000CC"/>
                </a:solidFill>
                <a:latin typeface="Times New Roman" pitchFamily="18" charset="0"/>
                <a:cs typeface="Times New Roman" pitchFamily="18" charset="0"/>
              </a:rPr>
              <a:t> </a:t>
            </a:r>
            <a:r>
              <a:rPr lang="en-US" sz="4000" dirty="0" err="1" smtClean="0">
                <a:solidFill>
                  <a:srgbClr val="0000CC"/>
                </a:solidFill>
                <a:latin typeface="Times New Roman" pitchFamily="18" charset="0"/>
                <a:cs typeface="Times New Roman" pitchFamily="18" charset="0"/>
              </a:rPr>
              <a:t>kiểm</a:t>
            </a:r>
            <a:r>
              <a:rPr lang="en-US" sz="4000" dirty="0" smtClean="0">
                <a:solidFill>
                  <a:srgbClr val="0000CC"/>
                </a:solidFill>
                <a:latin typeface="Times New Roman" pitchFamily="18" charset="0"/>
                <a:cs typeface="Times New Roman" pitchFamily="18" charset="0"/>
              </a:rPr>
              <a:t> </a:t>
            </a:r>
            <a:r>
              <a:rPr lang="en-US" sz="4000" dirty="0" err="1" smtClean="0">
                <a:solidFill>
                  <a:srgbClr val="0000CC"/>
                </a:solidFill>
                <a:latin typeface="Times New Roman" pitchFamily="18" charset="0"/>
                <a:cs typeface="Times New Roman" pitchFamily="18" charset="0"/>
              </a:rPr>
              <a:t>tra</a:t>
            </a:r>
            <a:r>
              <a:rPr lang="en-US" sz="4000" dirty="0" smtClean="0">
                <a:solidFill>
                  <a:srgbClr val="0000CC"/>
                </a:solidFill>
                <a:latin typeface="Times New Roman" pitchFamily="18" charset="0"/>
                <a:cs typeface="Times New Roman" pitchFamily="18" charset="0"/>
              </a:rPr>
              <a:t> (01 </a:t>
            </a:r>
            <a:r>
              <a:rPr lang="en-US" sz="4000" dirty="0" err="1" smtClean="0">
                <a:solidFill>
                  <a:srgbClr val="0000CC"/>
                </a:solidFill>
                <a:latin typeface="Times New Roman" pitchFamily="18" charset="0"/>
                <a:cs typeface="Times New Roman" pitchFamily="18" charset="0"/>
              </a:rPr>
              <a:t>bộ</a:t>
            </a:r>
            <a:r>
              <a:rPr lang="en-US" sz="4000" dirty="0" smtClean="0">
                <a:solidFill>
                  <a:srgbClr val="0000CC"/>
                </a:solidFill>
                <a:latin typeface="Times New Roman" pitchFamily="18" charset="0"/>
                <a:cs typeface="Times New Roman" pitchFamily="18" charset="0"/>
              </a:rPr>
              <a:t>).</a:t>
            </a:r>
          </a:p>
          <a:p>
            <a:pPr>
              <a:buFontTx/>
              <a:buChar char="-"/>
            </a:pPr>
            <a:r>
              <a:rPr lang="en-US" sz="4000" dirty="0" err="1" smtClean="0">
                <a:solidFill>
                  <a:srgbClr val="0000CC"/>
                </a:solidFill>
                <a:latin typeface="Times New Roman" pitchFamily="18" charset="0"/>
                <a:cs typeface="Times New Roman" pitchFamily="18" charset="0"/>
              </a:rPr>
              <a:t>Lưu</a:t>
            </a:r>
            <a:r>
              <a:rPr lang="en-US" sz="4000" dirty="0" smtClean="0">
                <a:solidFill>
                  <a:srgbClr val="0000CC"/>
                </a:solidFill>
                <a:latin typeface="Times New Roman" pitchFamily="18" charset="0"/>
                <a:cs typeface="Times New Roman" pitchFamily="18" charset="0"/>
              </a:rPr>
              <a:t> </a:t>
            </a:r>
            <a:r>
              <a:rPr lang="en-US" sz="4000" dirty="0" err="1" smtClean="0">
                <a:solidFill>
                  <a:srgbClr val="0000CC"/>
                </a:solidFill>
                <a:latin typeface="Times New Roman" pitchFamily="18" charset="0"/>
                <a:cs typeface="Times New Roman" pitchFamily="18" charset="0"/>
              </a:rPr>
              <a:t>tại</a:t>
            </a:r>
            <a:r>
              <a:rPr lang="en-US" sz="4000" dirty="0" smtClean="0">
                <a:solidFill>
                  <a:srgbClr val="0000CC"/>
                </a:solidFill>
                <a:latin typeface="Times New Roman" pitchFamily="18" charset="0"/>
                <a:cs typeface="Times New Roman" pitchFamily="18" charset="0"/>
              </a:rPr>
              <a:t> UBKT CĐCS (01 </a:t>
            </a:r>
            <a:r>
              <a:rPr lang="en-US" sz="4000" dirty="0" err="1" smtClean="0">
                <a:solidFill>
                  <a:srgbClr val="0000CC"/>
                </a:solidFill>
                <a:latin typeface="Times New Roman" pitchFamily="18" charset="0"/>
                <a:cs typeface="Times New Roman" pitchFamily="18" charset="0"/>
              </a:rPr>
              <a:t>bộ</a:t>
            </a:r>
            <a:r>
              <a:rPr lang="en-US" sz="4000" dirty="0" smtClean="0">
                <a:solidFill>
                  <a:srgbClr val="0000CC"/>
                </a:solidFill>
                <a:latin typeface="Times New Roman" pitchFamily="18" charset="0"/>
                <a:cs typeface="Times New Roman" pitchFamily="18" charset="0"/>
              </a:rPr>
              <a:t>).</a:t>
            </a:r>
            <a:endParaRPr lang="en-US" sz="4000" dirty="0">
              <a:solidFill>
                <a:srgbClr val="0000CC"/>
              </a:solidFill>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344D32EA-796A-49D7-B1E6-86E45869C5DC}" type="slidenum">
              <a:rPr lang="en-US" smtClean="0"/>
              <a:pPr/>
              <a:t>27</a:t>
            </a:fld>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8600" y="114300"/>
            <a:ext cx="1143000" cy="1143000"/>
          </a:xfrm>
          <a:prstGeom prst="rect">
            <a:avLst/>
          </a:prstGeom>
        </p:spPr>
      </p:pic>
    </p:spTree>
  </p:cSld>
  <p:clrMapOvr>
    <a:masterClrMapping/>
  </p:clrMapOvr>
  <p:transition spd="slow">
    <p:wip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3500" y="421367"/>
            <a:ext cx="7391400" cy="1066800"/>
          </a:xfrm>
        </p:spPr>
        <p:txBody>
          <a:bodyPr>
            <a:noAutofit/>
          </a:bodyPr>
          <a:lstStyle/>
          <a:p>
            <a:pPr algn="ctr"/>
            <a:r>
              <a:rPr lang="en-US" sz="3200" b="1" dirty="0" smtClean="0">
                <a:solidFill>
                  <a:srgbClr val="FF0000"/>
                </a:solidFill>
                <a:latin typeface="Times New Roman" pitchFamily="18" charset="0"/>
                <a:cs typeface="Times New Roman" pitchFamily="18" charset="0"/>
              </a:rPr>
              <a:t>III.</a:t>
            </a:r>
            <a:r>
              <a:rPr lang="vi-VN"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Một</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số</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biểu</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mẫu</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thực</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hiện</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kiểm</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tra</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tài</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chính</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đồng</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cấp</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dùng</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cho</a:t>
            </a:r>
            <a:r>
              <a:rPr lang="en-US" sz="3200" b="1" dirty="0" smtClean="0">
                <a:solidFill>
                  <a:srgbClr val="FF0000"/>
                </a:solidFill>
                <a:latin typeface="Times New Roman" pitchFamily="18" charset="0"/>
                <a:cs typeface="Times New Roman" pitchFamily="18" charset="0"/>
              </a:rPr>
              <a:t> CĐCS</a:t>
            </a:r>
            <a:endParaRPr lang="en-US" sz="32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9144000" cy="4953000"/>
          </a:xfrm>
        </p:spPr>
        <p:txBody>
          <a:bodyPr>
            <a:noAutofit/>
          </a:bodyPr>
          <a:lstStyle/>
          <a:p>
            <a:pPr marL="0" indent="0">
              <a:spcBef>
                <a:spcPts val="0"/>
              </a:spcBef>
              <a:buNone/>
            </a:pPr>
            <a:r>
              <a:rPr lang="en-US" sz="2400" dirty="0" smtClean="0">
                <a:solidFill>
                  <a:srgbClr val="0000CC"/>
                </a:solidFill>
                <a:latin typeface="Times New Roman" pitchFamily="18" charset="0"/>
                <a:cs typeface="Times New Roman" pitchFamily="18" charset="0"/>
              </a:rPr>
              <a:t>1. </a:t>
            </a:r>
            <a:r>
              <a:rPr lang="en-US" sz="2400" dirty="0" err="1">
                <a:solidFill>
                  <a:srgbClr val="0000CC"/>
                </a:solidFill>
                <a:latin typeface="Times New Roman" pitchFamily="18" charset="0"/>
                <a:cs typeface="Times New Roman" pitchFamily="18" charset="0"/>
              </a:rPr>
              <a:t>Kế</a:t>
            </a:r>
            <a:r>
              <a:rPr lang="en-US" sz="2400" dirty="0">
                <a:solidFill>
                  <a:srgbClr val="0000CC"/>
                </a:solidFill>
                <a:latin typeface="Times New Roman" pitchFamily="18" charset="0"/>
                <a:cs typeface="Times New Roman" pitchFamily="18" charset="0"/>
              </a:rPr>
              <a:t> </a:t>
            </a:r>
            <a:r>
              <a:rPr lang="en-US" sz="2400" dirty="0" err="1">
                <a:solidFill>
                  <a:srgbClr val="0000CC"/>
                </a:solidFill>
                <a:latin typeface="Times New Roman" pitchFamily="18" charset="0"/>
                <a:cs typeface="Times New Roman" pitchFamily="18" charset="0"/>
              </a:rPr>
              <a:t>hoạch</a:t>
            </a:r>
            <a:r>
              <a:rPr lang="en-US" sz="2400" dirty="0">
                <a:solidFill>
                  <a:srgbClr val="0000CC"/>
                </a:solidFill>
                <a:latin typeface="Times New Roman" pitchFamily="18" charset="0"/>
                <a:cs typeface="Times New Roman" pitchFamily="18" charset="0"/>
              </a:rPr>
              <a:t>, </a:t>
            </a:r>
            <a:r>
              <a:rPr lang="en-US" sz="2400" dirty="0" err="1">
                <a:solidFill>
                  <a:srgbClr val="0000CC"/>
                </a:solidFill>
                <a:latin typeface="Times New Roman" pitchFamily="18" charset="0"/>
                <a:cs typeface="Times New Roman" pitchFamily="18" charset="0"/>
              </a:rPr>
              <a:t>Quyết</a:t>
            </a:r>
            <a:r>
              <a:rPr lang="en-US" sz="2400" dirty="0">
                <a:solidFill>
                  <a:srgbClr val="0000CC"/>
                </a:solidFill>
                <a:latin typeface="Times New Roman" pitchFamily="18" charset="0"/>
                <a:cs typeface="Times New Roman" pitchFamily="18" charset="0"/>
              </a:rPr>
              <a:t> </a:t>
            </a:r>
            <a:r>
              <a:rPr lang="en-US" sz="2400" dirty="0" err="1">
                <a:solidFill>
                  <a:srgbClr val="0000CC"/>
                </a:solidFill>
                <a:latin typeface="Times New Roman" pitchFamily="18" charset="0"/>
                <a:cs typeface="Times New Roman" pitchFamily="18" charset="0"/>
              </a:rPr>
              <a:t>định</a:t>
            </a:r>
            <a:r>
              <a:rPr lang="en-US" sz="2400" dirty="0">
                <a:solidFill>
                  <a:srgbClr val="0000CC"/>
                </a:solidFill>
                <a:latin typeface="Times New Roman" pitchFamily="18" charset="0"/>
                <a:cs typeface="Times New Roman" pitchFamily="18" charset="0"/>
              </a:rPr>
              <a:t>, </a:t>
            </a:r>
            <a:r>
              <a:rPr lang="en-US" sz="2400" dirty="0" err="1">
                <a:solidFill>
                  <a:srgbClr val="0000CC"/>
                </a:solidFill>
                <a:latin typeface="Times New Roman" pitchFamily="18" charset="0"/>
                <a:cs typeface="Times New Roman" pitchFamily="18" charset="0"/>
              </a:rPr>
              <a:t>Kết</a:t>
            </a:r>
            <a:r>
              <a:rPr lang="en-US" sz="2400" dirty="0">
                <a:solidFill>
                  <a:srgbClr val="0000CC"/>
                </a:solidFill>
                <a:latin typeface="Times New Roman" pitchFamily="18" charset="0"/>
                <a:cs typeface="Times New Roman" pitchFamily="18" charset="0"/>
              </a:rPr>
              <a:t> </a:t>
            </a:r>
            <a:r>
              <a:rPr lang="en-US" sz="2400" dirty="0" err="1">
                <a:solidFill>
                  <a:srgbClr val="0000CC"/>
                </a:solidFill>
                <a:latin typeface="Times New Roman" pitchFamily="18" charset="0"/>
                <a:cs typeface="Times New Roman" pitchFamily="18" charset="0"/>
              </a:rPr>
              <a:t>luận</a:t>
            </a:r>
            <a:r>
              <a:rPr lang="en-US" sz="2400" dirty="0">
                <a:solidFill>
                  <a:srgbClr val="0000CC"/>
                </a:solidFill>
                <a:latin typeface="Times New Roman" pitchFamily="18" charset="0"/>
                <a:cs typeface="Times New Roman" pitchFamily="18" charset="0"/>
              </a:rPr>
              <a:t> </a:t>
            </a:r>
            <a:r>
              <a:rPr lang="en-US" sz="2400" dirty="0" err="1">
                <a:solidFill>
                  <a:srgbClr val="0000CC"/>
                </a:solidFill>
                <a:latin typeface="Times New Roman" pitchFamily="18" charset="0"/>
                <a:cs typeface="Times New Roman" pitchFamily="18" charset="0"/>
              </a:rPr>
              <a:t>kiểm</a:t>
            </a:r>
            <a:r>
              <a:rPr lang="en-US" sz="2400" dirty="0">
                <a:solidFill>
                  <a:srgbClr val="0000CC"/>
                </a:solidFill>
                <a:latin typeface="Times New Roman" pitchFamily="18" charset="0"/>
                <a:cs typeface="Times New Roman" pitchFamily="18" charset="0"/>
              </a:rPr>
              <a:t> </a:t>
            </a:r>
            <a:r>
              <a:rPr lang="en-US" sz="2400" dirty="0" err="1">
                <a:solidFill>
                  <a:srgbClr val="0000CC"/>
                </a:solidFill>
                <a:latin typeface="Times New Roman" pitchFamily="18" charset="0"/>
                <a:cs typeface="Times New Roman" pitchFamily="18" charset="0"/>
              </a:rPr>
              <a:t>tra</a:t>
            </a:r>
            <a:r>
              <a:rPr lang="en-US" sz="2400" dirty="0">
                <a:solidFill>
                  <a:srgbClr val="0000CC"/>
                </a:solidFill>
                <a:latin typeface="Times New Roman" pitchFamily="18" charset="0"/>
                <a:cs typeface="Times New Roman" pitchFamily="18" charset="0"/>
              </a:rPr>
              <a:t> </a:t>
            </a:r>
            <a:r>
              <a:rPr lang="en-US" sz="2400" dirty="0" err="1">
                <a:solidFill>
                  <a:srgbClr val="0000CC"/>
                </a:solidFill>
                <a:latin typeface="Times New Roman" pitchFamily="18" charset="0"/>
                <a:cs typeface="Times New Roman" pitchFamily="18" charset="0"/>
              </a:rPr>
              <a:t>tài</a:t>
            </a:r>
            <a:r>
              <a:rPr lang="en-US" sz="2400" dirty="0">
                <a:solidFill>
                  <a:srgbClr val="0000CC"/>
                </a:solidFill>
                <a:latin typeface="Times New Roman" pitchFamily="18" charset="0"/>
                <a:cs typeface="Times New Roman" pitchFamily="18" charset="0"/>
              </a:rPr>
              <a:t> </a:t>
            </a:r>
            <a:r>
              <a:rPr lang="en-US" sz="2400" dirty="0" err="1">
                <a:solidFill>
                  <a:srgbClr val="0000CC"/>
                </a:solidFill>
                <a:latin typeface="Times New Roman" pitchFamily="18" charset="0"/>
                <a:cs typeface="Times New Roman" pitchFamily="18" charset="0"/>
              </a:rPr>
              <a:t>chính</a:t>
            </a:r>
            <a:r>
              <a:rPr lang="en-US" sz="2400" dirty="0">
                <a:solidFill>
                  <a:srgbClr val="0000CC"/>
                </a:solidFill>
                <a:latin typeface="Times New Roman" pitchFamily="18" charset="0"/>
                <a:cs typeface="Times New Roman" pitchFamily="18" charset="0"/>
              </a:rPr>
              <a:t> </a:t>
            </a:r>
            <a:r>
              <a:rPr lang="en-US" sz="2400" dirty="0" err="1">
                <a:solidFill>
                  <a:srgbClr val="0000CC"/>
                </a:solidFill>
                <a:latin typeface="Times New Roman" pitchFamily="18" charset="0"/>
                <a:cs typeface="Times New Roman" pitchFamily="18" charset="0"/>
              </a:rPr>
              <a:t>tại</a:t>
            </a:r>
            <a:r>
              <a:rPr lang="en-US" sz="2400" dirty="0">
                <a:solidFill>
                  <a:srgbClr val="0000CC"/>
                </a:solidFill>
                <a:latin typeface="Times New Roman" pitchFamily="18" charset="0"/>
                <a:cs typeface="Times New Roman" pitchFamily="18" charset="0"/>
              </a:rPr>
              <a:t> </a:t>
            </a:r>
            <a:r>
              <a:rPr lang="en-US" sz="2400" dirty="0" smtClean="0">
                <a:solidFill>
                  <a:srgbClr val="0000CC"/>
                </a:solidFill>
                <a:latin typeface="Times New Roman" pitchFamily="18" charset="0"/>
                <a:cs typeface="Times New Roman" pitchFamily="18" charset="0"/>
              </a:rPr>
              <a:t>CĐCS </a:t>
            </a:r>
            <a:r>
              <a:rPr lang="en-US" sz="2400" dirty="0" err="1" smtClean="0">
                <a:solidFill>
                  <a:srgbClr val="0000CC"/>
                </a:solidFill>
                <a:latin typeface="Times New Roman" pitchFamily="18" charset="0"/>
                <a:cs typeface="Times New Roman" pitchFamily="18" charset="0"/>
              </a:rPr>
              <a:t>năm</a:t>
            </a:r>
            <a:r>
              <a:rPr lang="en-US" sz="2400" dirty="0" smtClean="0">
                <a:solidFill>
                  <a:srgbClr val="0000CC"/>
                </a:solidFill>
                <a:latin typeface="Times New Roman" pitchFamily="18" charset="0"/>
                <a:cs typeface="Times New Roman" pitchFamily="18" charset="0"/>
              </a:rPr>
              <a:t> 2024</a:t>
            </a:r>
            <a:endParaRPr lang="en-US" sz="2400" dirty="0" smtClean="0">
              <a:solidFill>
                <a:srgbClr val="0000CC"/>
              </a:solidFill>
              <a:latin typeface="Times New Roman" pitchFamily="18" charset="0"/>
              <a:cs typeface="Times New Roman" pitchFamily="18" charset="0"/>
            </a:endParaRPr>
          </a:p>
          <a:p>
            <a:pPr marL="0" indent="0">
              <a:spcBef>
                <a:spcPts val="0"/>
              </a:spcBef>
              <a:buNone/>
            </a:pPr>
            <a:r>
              <a:rPr lang="en-US" sz="2400" dirty="0" smtClean="0">
                <a:solidFill>
                  <a:srgbClr val="0000CC"/>
                </a:solidFill>
                <a:latin typeface="Times New Roman" pitchFamily="18" charset="0"/>
                <a:cs typeface="Times New Roman" pitchFamily="18" charset="0"/>
              </a:rPr>
              <a:t>2. </a:t>
            </a:r>
            <a:r>
              <a:rPr lang="en-US" sz="2400" dirty="0" err="1">
                <a:solidFill>
                  <a:srgbClr val="0000CC"/>
                </a:solidFill>
                <a:latin typeface="Times New Roman" pitchFamily="18" charset="0"/>
                <a:cs typeface="Times New Roman" pitchFamily="18" charset="0"/>
              </a:rPr>
              <a:t>Kế</a:t>
            </a:r>
            <a:r>
              <a:rPr lang="en-US" sz="2400" dirty="0">
                <a:solidFill>
                  <a:srgbClr val="0000CC"/>
                </a:solidFill>
                <a:latin typeface="Times New Roman" pitchFamily="18" charset="0"/>
                <a:cs typeface="Times New Roman" pitchFamily="18" charset="0"/>
              </a:rPr>
              <a:t> </a:t>
            </a:r>
            <a:r>
              <a:rPr lang="en-US" sz="2400" dirty="0" err="1">
                <a:solidFill>
                  <a:srgbClr val="0000CC"/>
                </a:solidFill>
                <a:latin typeface="Times New Roman" pitchFamily="18" charset="0"/>
                <a:cs typeface="Times New Roman" pitchFamily="18" charset="0"/>
              </a:rPr>
              <a:t>hoạch</a:t>
            </a:r>
            <a:r>
              <a:rPr lang="en-US" sz="2400" dirty="0">
                <a:solidFill>
                  <a:srgbClr val="0000CC"/>
                </a:solidFill>
                <a:latin typeface="Times New Roman" pitchFamily="18" charset="0"/>
                <a:cs typeface="Times New Roman" pitchFamily="18" charset="0"/>
              </a:rPr>
              <a:t>, </a:t>
            </a:r>
            <a:r>
              <a:rPr lang="en-US" sz="2400" dirty="0" err="1">
                <a:solidFill>
                  <a:srgbClr val="0000CC"/>
                </a:solidFill>
                <a:latin typeface="Times New Roman" pitchFamily="18" charset="0"/>
                <a:cs typeface="Times New Roman" pitchFamily="18" charset="0"/>
              </a:rPr>
              <a:t>Quyết</a:t>
            </a:r>
            <a:r>
              <a:rPr lang="en-US" sz="2400" dirty="0">
                <a:solidFill>
                  <a:srgbClr val="0000CC"/>
                </a:solidFill>
                <a:latin typeface="Times New Roman" pitchFamily="18" charset="0"/>
                <a:cs typeface="Times New Roman" pitchFamily="18" charset="0"/>
              </a:rPr>
              <a:t> </a:t>
            </a:r>
            <a:r>
              <a:rPr lang="en-US" sz="2400" dirty="0" err="1">
                <a:solidFill>
                  <a:srgbClr val="0000CC"/>
                </a:solidFill>
                <a:latin typeface="Times New Roman" pitchFamily="18" charset="0"/>
                <a:cs typeface="Times New Roman" pitchFamily="18" charset="0"/>
              </a:rPr>
              <a:t>định</a:t>
            </a:r>
            <a:r>
              <a:rPr lang="en-US" sz="2400" dirty="0">
                <a:solidFill>
                  <a:srgbClr val="0000CC"/>
                </a:solidFill>
                <a:latin typeface="Times New Roman" pitchFamily="18" charset="0"/>
                <a:cs typeface="Times New Roman" pitchFamily="18" charset="0"/>
              </a:rPr>
              <a:t>, </a:t>
            </a:r>
            <a:r>
              <a:rPr lang="en-US" sz="2400" dirty="0" err="1">
                <a:solidFill>
                  <a:srgbClr val="0000CC"/>
                </a:solidFill>
                <a:latin typeface="Times New Roman" pitchFamily="18" charset="0"/>
                <a:cs typeface="Times New Roman" pitchFamily="18" charset="0"/>
              </a:rPr>
              <a:t>Kết</a:t>
            </a:r>
            <a:r>
              <a:rPr lang="en-US" sz="2400" dirty="0">
                <a:solidFill>
                  <a:srgbClr val="0000CC"/>
                </a:solidFill>
                <a:latin typeface="Times New Roman" pitchFamily="18" charset="0"/>
                <a:cs typeface="Times New Roman" pitchFamily="18" charset="0"/>
              </a:rPr>
              <a:t> </a:t>
            </a:r>
            <a:r>
              <a:rPr lang="en-US" sz="2400" dirty="0" err="1">
                <a:solidFill>
                  <a:srgbClr val="0000CC"/>
                </a:solidFill>
                <a:latin typeface="Times New Roman" pitchFamily="18" charset="0"/>
                <a:cs typeface="Times New Roman" pitchFamily="18" charset="0"/>
              </a:rPr>
              <a:t>luận</a:t>
            </a:r>
            <a:r>
              <a:rPr lang="en-US" sz="2400" dirty="0">
                <a:solidFill>
                  <a:srgbClr val="0000CC"/>
                </a:solidFill>
                <a:latin typeface="Times New Roman" pitchFamily="18" charset="0"/>
                <a:cs typeface="Times New Roman" pitchFamily="18" charset="0"/>
              </a:rPr>
              <a:t> </a:t>
            </a:r>
            <a:r>
              <a:rPr lang="en-US" sz="2400" dirty="0" err="1">
                <a:solidFill>
                  <a:srgbClr val="0000CC"/>
                </a:solidFill>
                <a:latin typeface="Times New Roman" pitchFamily="18" charset="0"/>
                <a:cs typeface="Times New Roman" pitchFamily="18" charset="0"/>
              </a:rPr>
              <a:t>kiểm</a:t>
            </a:r>
            <a:r>
              <a:rPr lang="en-US" sz="2400" dirty="0">
                <a:solidFill>
                  <a:srgbClr val="0000CC"/>
                </a:solidFill>
                <a:latin typeface="Times New Roman" pitchFamily="18" charset="0"/>
                <a:cs typeface="Times New Roman" pitchFamily="18" charset="0"/>
              </a:rPr>
              <a:t> </a:t>
            </a:r>
            <a:r>
              <a:rPr lang="en-US" sz="2400" dirty="0" err="1">
                <a:solidFill>
                  <a:srgbClr val="0000CC"/>
                </a:solidFill>
                <a:latin typeface="Times New Roman" pitchFamily="18" charset="0"/>
                <a:cs typeface="Times New Roman" pitchFamily="18" charset="0"/>
              </a:rPr>
              <a:t>tra</a:t>
            </a:r>
            <a:r>
              <a:rPr lang="en-US" sz="2400" dirty="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điều</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lệ</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năm</a:t>
            </a:r>
            <a:r>
              <a:rPr lang="en-US" sz="2400" dirty="0" smtClean="0">
                <a:solidFill>
                  <a:srgbClr val="0000CC"/>
                </a:solidFill>
                <a:latin typeface="Times New Roman" pitchFamily="18" charset="0"/>
                <a:cs typeface="Times New Roman" pitchFamily="18" charset="0"/>
              </a:rPr>
              <a:t> 2024</a:t>
            </a:r>
            <a:endParaRPr lang="en-US" sz="2400" dirty="0" smtClean="0">
              <a:solidFill>
                <a:srgbClr val="0000CC"/>
              </a:solidFill>
              <a:latin typeface="Times New Roman" pitchFamily="18" charset="0"/>
              <a:cs typeface="Times New Roman" pitchFamily="18" charset="0"/>
            </a:endParaRPr>
          </a:p>
          <a:p>
            <a:pPr marL="0" indent="0">
              <a:spcBef>
                <a:spcPts val="0"/>
              </a:spcBef>
              <a:buNone/>
            </a:pPr>
            <a:r>
              <a:rPr lang="en-US" sz="2400" dirty="0" smtClean="0">
                <a:solidFill>
                  <a:srgbClr val="0000CC"/>
                </a:solidFill>
                <a:latin typeface="Times New Roman" pitchFamily="18" charset="0"/>
                <a:cs typeface="Times New Roman" pitchFamily="18" charset="0"/>
              </a:rPr>
              <a:t>3. </a:t>
            </a:r>
            <a:r>
              <a:rPr lang="en-US" sz="2400" dirty="0" err="1" smtClean="0">
                <a:solidFill>
                  <a:srgbClr val="0000CC"/>
                </a:solidFill>
                <a:latin typeface="Times New Roman" pitchFamily="18" charset="0"/>
                <a:cs typeface="Times New Roman" pitchFamily="18" charset="0"/>
              </a:rPr>
              <a:t>Biên</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bản</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kiểm</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tra</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tiền</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mặt</a:t>
            </a:r>
            <a:endParaRPr lang="en-US" sz="2400" dirty="0" smtClean="0">
              <a:solidFill>
                <a:srgbClr val="0000CC"/>
              </a:solidFill>
              <a:latin typeface="Times New Roman" pitchFamily="18" charset="0"/>
              <a:cs typeface="Times New Roman" pitchFamily="18" charset="0"/>
            </a:endParaRPr>
          </a:p>
          <a:p>
            <a:pPr marL="0" indent="0">
              <a:spcBef>
                <a:spcPts val="0"/>
              </a:spcBef>
              <a:buNone/>
            </a:pPr>
            <a:r>
              <a:rPr lang="en-US" sz="2400" b="1" dirty="0" smtClean="0">
                <a:solidFill>
                  <a:srgbClr val="0000CC"/>
                </a:solidFill>
                <a:latin typeface="Times New Roman" pitchFamily="18" charset="0"/>
                <a:cs typeface="Times New Roman" pitchFamily="18" charset="0"/>
              </a:rPr>
              <a:t>* </a:t>
            </a:r>
            <a:r>
              <a:rPr lang="en-US" sz="2400" b="1" dirty="0" err="1" smtClean="0">
                <a:solidFill>
                  <a:srgbClr val="0000CC"/>
                </a:solidFill>
                <a:latin typeface="Times New Roman" pitchFamily="18" charset="0"/>
                <a:cs typeface="Times New Roman" pitchFamily="18" charset="0"/>
              </a:rPr>
              <a:t>Các</a:t>
            </a:r>
            <a:r>
              <a:rPr lang="en-US" sz="2400" b="1" dirty="0" smtClean="0">
                <a:solidFill>
                  <a:srgbClr val="0000CC"/>
                </a:solidFill>
                <a:latin typeface="Times New Roman" pitchFamily="18" charset="0"/>
                <a:cs typeface="Times New Roman" pitchFamily="18" charset="0"/>
              </a:rPr>
              <a:t> CĐCS </a:t>
            </a:r>
            <a:r>
              <a:rPr lang="en-US" sz="2400" b="1" dirty="0" err="1" smtClean="0">
                <a:solidFill>
                  <a:srgbClr val="0000CC"/>
                </a:solidFill>
                <a:latin typeface="Times New Roman" pitchFamily="18" charset="0"/>
                <a:cs typeface="Times New Roman" pitchFamily="18" charset="0"/>
              </a:rPr>
              <a:t>vào</a:t>
            </a:r>
            <a:r>
              <a:rPr lang="en-US" sz="2400" b="1" dirty="0" smtClean="0">
                <a:solidFill>
                  <a:srgbClr val="0000CC"/>
                </a:solidFill>
                <a:latin typeface="Times New Roman" pitchFamily="18" charset="0"/>
                <a:cs typeface="Times New Roman" pitchFamily="18" charset="0"/>
              </a:rPr>
              <a:t> </a:t>
            </a:r>
            <a:r>
              <a:rPr lang="en-US" sz="2400" b="1" dirty="0" err="1" smtClean="0">
                <a:solidFill>
                  <a:srgbClr val="0000CC"/>
                </a:solidFill>
                <a:latin typeface="Times New Roman" pitchFamily="18" charset="0"/>
                <a:cs typeface="Times New Roman" pitchFamily="18" charset="0"/>
              </a:rPr>
              <a:t>trang</a:t>
            </a:r>
            <a:r>
              <a:rPr lang="en-US" sz="2400" b="1" dirty="0" smtClean="0">
                <a:solidFill>
                  <a:srgbClr val="0000CC"/>
                </a:solidFill>
                <a:latin typeface="Times New Roman" pitchFamily="18" charset="0"/>
                <a:cs typeface="Times New Roman" pitchFamily="18" charset="0"/>
              </a:rPr>
              <a:t> </a:t>
            </a:r>
            <a:r>
              <a:rPr lang="en-US" sz="2400" b="1" dirty="0" err="1" smtClean="0">
                <a:solidFill>
                  <a:srgbClr val="0000CC"/>
                </a:solidFill>
                <a:latin typeface="Times New Roman" pitchFamily="18" charset="0"/>
                <a:cs typeface="Times New Roman" pitchFamily="18" charset="0"/>
              </a:rPr>
              <a:t>Websiter</a:t>
            </a:r>
            <a:r>
              <a:rPr lang="en-US" sz="2400" b="1" dirty="0" smtClean="0">
                <a:solidFill>
                  <a:srgbClr val="0000CC"/>
                </a:solidFill>
                <a:latin typeface="Times New Roman" pitchFamily="18" charset="0"/>
                <a:cs typeface="Times New Roman" pitchFamily="18" charset="0"/>
              </a:rPr>
              <a:t>:</a:t>
            </a:r>
            <a:r>
              <a:rPr lang="en-US" sz="2400" b="1" dirty="0">
                <a:solidFill>
                  <a:srgbClr val="0000CC"/>
                </a:solidFill>
                <a:latin typeface="Times New Roman" pitchFamily="18" charset="0"/>
                <a:cs typeface="Times New Roman" pitchFamily="18" charset="0"/>
              </a:rPr>
              <a:t> </a:t>
            </a:r>
            <a:r>
              <a:rPr lang="en-US" sz="2400" b="1" dirty="0">
                <a:solidFill>
                  <a:srgbClr val="0000CC"/>
                </a:solidFill>
                <a:latin typeface="Times New Roman" pitchFamily="18" charset="0"/>
                <a:cs typeface="Times New Roman" pitchFamily="18" charset="0"/>
              </a:rPr>
              <a:t>https://</a:t>
            </a:r>
            <a:r>
              <a:rPr lang="en-US" sz="2400" b="1" dirty="0" smtClean="0">
                <a:solidFill>
                  <a:srgbClr val="0000CC"/>
                </a:solidFill>
                <a:latin typeface="Times New Roman" pitchFamily="18" charset="0"/>
                <a:cs typeface="Times New Roman" pitchFamily="18" charset="0"/>
              </a:rPr>
              <a:t>congdoanquangovap.org.vn </a:t>
            </a:r>
            <a:r>
              <a:rPr lang="en-US" sz="2400" dirty="0" err="1" smtClean="0">
                <a:solidFill>
                  <a:srgbClr val="0000CC"/>
                </a:solidFill>
                <a:latin typeface="Times New Roman" pitchFamily="18" charset="0"/>
                <a:cs typeface="Times New Roman" pitchFamily="18" charset="0"/>
              </a:rPr>
              <a:t>vào</a:t>
            </a:r>
            <a:r>
              <a:rPr lang="en-US" sz="2400" dirty="0" smtClean="0">
                <a:solidFill>
                  <a:srgbClr val="0000CC"/>
                </a:solidFill>
                <a:latin typeface="Times New Roman" pitchFamily="18" charset="0"/>
                <a:cs typeface="Times New Roman" pitchFamily="18" charset="0"/>
              </a:rPr>
              <a:t> </a:t>
            </a:r>
            <a:r>
              <a:rPr lang="en-US" sz="2400" dirty="0" err="1">
                <a:solidFill>
                  <a:srgbClr val="0000CC"/>
                </a:solidFill>
                <a:latin typeface="Times New Roman" pitchFamily="18" charset="0"/>
                <a:cs typeface="Times New Roman" pitchFamily="18" charset="0"/>
              </a:rPr>
              <a:t>các</a:t>
            </a:r>
            <a:r>
              <a:rPr lang="en-US" sz="2400" dirty="0">
                <a:solidFill>
                  <a:srgbClr val="0000CC"/>
                </a:solidFill>
                <a:latin typeface="Times New Roman" pitchFamily="18" charset="0"/>
                <a:cs typeface="Times New Roman" pitchFamily="18" charset="0"/>
              </a:rPr>
              <a:t> </a:t>
            </a:r>
            <a:r>
              <a:rPr lang="en-US" sz="2400" dirty="0" err="1">
                <a:solidFill>
                  <a:srgbClr val="0000CC"/>
                </a:solidFill>
                <a:latin typeface="Times New Roman" pitchFamily="18" charset="0"/>
                <a:cs typeface="Times New Roman" pitchFamily="18" charset="0"/>
              </a:rPr>
              <a:t>biểu</a:t>
            </a:r>
            <a:r>
              <a:rPr lang="en-US" sz="2400" dirty="0">
                <a:solidFill>
                  <a:srgbClr val="0000CC"/>
                </a:solidFill>
                <a:latin typeface="Times New Roman" pitchFamily="18" charset="0"/>
                <a:cs typeface="Times New Roman" pitchFamily="18" charset="0"/>
              </a:rPr>
              <a:t> </a:t>
            </a:r>
            <a:r>
              <a:rPr lang="en-US" sz="2400" dirty="0" err="1">
                <a:solidFill>
                  <a:srgbClr val="0000CC"/>
                </a:solidFill>
                <a:latin typeface="Times New Roman" pitchFamily="18" charset="0"/>
                <a:cs typeface="Times New Roman" pitchFamily="18" charset="0"/>
              </a:rPr>
              <a:t>mẫu</a:t>
            </a:r>
            <a:r>
              <a:rPr lang="en-US" sz="2400" dirty="0">
                <a:solidFill>
                  <a:srgbClr val="0000CC"/>
                </a:solidFill>
                <a:latin typeface="Times New Roman" pitchFamily="18" charset="0"/>
                <a:cs typeface="Times New Roman" pitchFamily="18" charset="0"/>
              </a:rPr>
              <a:t> </a:t>
            </a:r>
            <a:r>
              <a:rPr lang="en-US" sz="2400" dirty="0" err="1">
                <a:solidFill>
                  <a:srgbClr val="0000CC"/>
                </a:solidFill>
                <a:latin typeface="Times New Roman" pitchFamily="18" charset="0"/>
                <a:cs typeface="Times New Roman" pitchFamily="18" charset="0"/>
              </a:rPr>
              <a:t>công</a:t>
            </a:r>
            <a:r>
              <a:rPr lang="en-US" sz="2400" dirty="0">
                <a:solidFill>
                  <a:srgbClr val="0000CC"/>
                </a:solidFill>
                <a:latin typeface="Times New Roman" pitchFamily="18" charset="0"/>
                <a:cs typeface="Times New Roman" pitchFamily="18" charset="0"/>
              </a:rPr>
              <a:t> </a:t>
            </a:r>
            <a:r>
              <a:rPr lang="en-US" sz="2400" dirty="0" err="1">
                <a:solidFill>
                  <a:srgbClr val="0000CC"/>
                </a:solidFill>
                <a:latin typeface="Times New Roman" pitchFamily="18" charset="0"/>
                <a:cs typeface="Times New Roman" pitchFamily="18" charset="0"/>
              </a:rPr>
              <a:t>tác</a:t>
            </a:r>
            <a:r>
              <a:rPr lang="en-US" sz="2400" dirty="0">
                <a:solidFill>
                  <a:srgbClr val="0000CC"/>
                </a:solidFill>
                <a:latin typeface="Times New Roman" pitchFamily="18" charset="0"/>
                <a:cs typeface="Times New Roman" pitchFamily="18" charset="0"/>
              </a:rPr>
              <a:t> </a:t>
            </a:r>
            <a:r>
              <a:rPr lang="en-US" sz="2400" dirty="0" err="1">
                <a:solidFill>
                  <a:srgbClr val="0000CC"/>
                </a:solidFill>
                <a:latin typeface="Times New Roman" pitchFamily="18" charset="0"/>
                <a:cs typeface="Times New Roman" pitchFamily="18" charset="0"/>
              </a:rPr>
              <a:t>Ủy</a:t>
            </a:r>
            <a:r>
              <a:rPr lang="en-US" sz="2400" dirty="0">
                <a:solidFill>
                  <a:srgbClr val="0000CC"/>
                </a:solidFill>
                <a:latin typeface="Times New Roman" pitchFamily="18" charset="0"/>
                <a:cs typeface="Times New Roman" pitchFamily="18" charset="0"/>
              </a:rPr>
              <a:t> ban </a:t>
            </a:r>
            <a:r>
              <a:rPr lang="en-US" sz="2400" dirty="0" err="1">
                <a:solidFill>
                  <a:srgbClr val="0000CC"/>
                </a:solidFill>
                <a:latin typeface="Times New Roman" pitchFamily="18" charset="0"/>
                <a:cs typeface="Times New Roman" pitchFamily="18" charset="0"/>
              </a:rPr>
              <a:t>K</a:t>
            </a:r>
            <a:r>
              <a:rPr lang="en-US" sz="2400" dirty="0" err="1">
                <a:solidFill>
                  <a:srgbClr val="0000CC"/>
                </a:solidFill>
                <a:latin typeface="Times New Roman" pitchFamily="18" charset="0"/>
                <a:cs typeface="Times New Roman" pitchFamily="18" charset="0"/>
              </a:rPr>
              <a:t>iểm</a:t>
            </a:r>
            <a:r>
              <a:rPr lang="en-US" sz="2400" dirty="0">
                <a:solidFill>
                  <a:srgbClr val="0000CC"/>
                </a:solidFill>
                <a:latin typeface="Times New Roman" pitchFamily="18" charset="0"/>
                <a:cs typeface="Times New Roman" pitchFamily="18" charset="0"/>
              </a:rPr>
              <a:t> </a:t>
            </a:r>
            <a:r>
              <a:rPr lang="en-US" sz="2400" dirty="0" err="1">
                <a:solidFill>
                  <a:srgbClr val="0000CC"/>
                </a:solidFill>
                <a:latin typeface="Times New Roman" pitchFamily="18" charset="0"/>
                <a:cs typeface="Times New Roman" pitchFamily="18" charset="0"/>
              </a:rPr>
              <a:t>tra</a:t>
            </a:r>
            <a:r>
              <a:rPr lang="en-US" sz="2400" dirty="0">
                <a:solidFill>
                  <a:srgbClr val="0000CC"/>
                </a:solidFill>
                <a:latin typeface="Times New Roman" pitchFamily="18" charset="0"/>
                <a:cs typeface="Times New Roman" pitchFamily="18" charset="0"/>
              </a:rPr>
              <a:t> </a:t>
            </a:r>
            <a:r>
              <a:rPr lang="en-US" sz="2400" dirty="0" err="1">
                <a:solidFill>
                  <a:srgbClr val="0000CC"/>
                </a:solidFill>
                <a:latin typeface="Times New Roman" pitchFamily="18" charset="0"/>
                <a:cs typeface="Times New Roman" pitchFamily="18" charset="0"/>
              </a:rPr>
              <a:t>vào</a:t>
            </a:r>
            <a:r>
              <a:rPr lang="en-US" sz="2400" dirty="0">
                <a:solidFill>
                  <a:srgbClr val="0000CC"/>
                </a:solidFill>
                <a:latin typeface="Times New Roman" pitchFamily="18" charset="0"/>
                <a:cs typeface="Times New Roman" pitchFamily="18" charset="0"/>
              </a:rPr>
              <a:t> </a:t>
            </a:r>
            <a:r>
              <a:rPr lang="en-US" sz="2400" dirty="0" err="1">
                <a:solidFill>
                  <a:srgbClr val="0000CC"/>
                </a:solidFill>
                <a:latin typeface="Times New Roman" pitchFamily="18" charset="0"/>
                <a:cs typeface="Times New Roman" pitchFamily="18" charset="0"/>
              </a:rPr>
              <a:t>Hồ</a:t>
            </a:r>
            <a:r>
              <a:rPr lang="en-US" sz="2400" dirty="0">
                <a:solidFill>
                  <a:srgbClr val="0000CC"/>
                </a:solidFill>
                <a:latin typeface="Times New Roman" pitchFamily="18" charset="0"/>
                <a:cs typeface="Times New Roman" pitchFamily="18" charset="0"/>
              </a:rPr>
              <a:t> </a:t>
            </a:r>
            <a:r>
              <a:rPr lang="en-US" sz="2400" dirty="0" err="1">
                <a:solidFill>
                  <a:srgbClr val="0000CC"/>
                </a:solidFill>
                <a:latin typeface="Times New Roman" pitchFamily="18" charset="0"/>
                <a:cs typeface="Times New Roman" pitchFamily="18" charset="0"/>
              </a:rPr>
              <a:t>sơ</a:t>
            </a:r>
            <a:r>
              <a:rPr lang="en-US" sz="2400" dirty="0">
                <a:solidFill>
                  <a:srgbClr val="0000CC"/>
                </a:solidFill>
                <a:latin typeface="Times New Roman" pitchFamily="18" charset="0"/>
                <a:cs typeface="Times New Roman" pitchFamily="18" charset="0"/>
              </a:rPr>
              <a:t> </a:t>
            </a:r>
            <a:r>
              <a:rPr lang="en-US" sz="2400" dirty="0" err="1">
                <a:solidFill>
                  <a:srgbClr val="0000CC"/>
                </a:solidFill>
                <a:latin typeface="Times New Roman" pitchFamily="18" charset="0"/>
                <a:cs typeface="Times New Roman" pitchFamily="18" charset="0"/>
              </a:rPr>
              <a:t>công</a:t>
            </a:r>
            <a:r>
              <a:rPr lang="en-US" sz="2400" dirty="0">
                <a:solidFill>
                  <a:srgbClr val="0000CC"/>
                </a:solidFill>
                <a:latin typeface="Times New Roman" pitchFamily="18" charset="0"/>
                <a:cs typeface="Times New Roman" pitchFamily="18" charset="0"/>
              </a:rPr>
              <a:t> </a:t>
            </a:r>
            <a:r>
              <a:rPr lang="en-US" sz="2400" dirty="0" err="1">
                <a:solidFill>
                  <a:srgbClr val="0000CC"/>
                </a:solidFill>
                <a:latin typeface="Times New Roman" pitchFamily="18" charset="0"/>
                <a:cs typeface="Times New Roman" pitchFamily="18" charset="0"/>
              </a:rPr>
              <a:t>tác</a:t>
            </a:r>
            <a:r>
              <a:rPr lang="en-US" sz="2400" dirty="0">
                <a:solidFill>
                  <a:srgbClr val="0000CC"/>
                </a:solidFill>
                <a:latin typeface="Times New Roman" pitchFamily="18" charset="0"/>
                <a:cs typeface="Times New Roman" pitchFamily="18" charset="0"/>
              </a:rPr>
              <a:t> </a:t>
            </a:r>
            <a:r>
              <a:rPr lang="en-US" sz="2400" dirty="0" err="1">
                <a:solidFill>
                  <a:srgbClr val="0000CC"/>
                </a:solidFill>
                <a:latin typeface="Times New Roman" pitchFamily="18" charset="0"/>
                <a:cs typeface="Times New Roman" pitchFamily="18" charset="0"/>
              </a:rPr>
              <a:t>kiểm</a:t>
            </a:r>
            <a:r>
              <a:rPr lang="en-US" sz="2400" dirty="0">
                <a:solidFill>
                  <a:srgbClr val="0000CC"/>
                </a:solidFill>
                <a:latin typeface="Times New Roman" pitchFamily="18" charset="0"/>
                <a:cs typeface="Times New Roman" pitchFamily="18" charset="0"/>
              </a:rPr>
              <a:t> </a:t>
            </a:r>
            <a:r>
              <a:rPr lang="en-US" sz="2400" dirty="0" err="1">
                <a:solidFill>
                  <a:srgbClr val="0000CC"/>
                </a:solidFill>
                <a:latin typeface="Times New Roman" pitchFamily="18" charset="0"/>
                <a:cs typeface="Times New Roman" pitchFamily="18" charset="0"/>
              </a:rPr>
              <a:t>tra</a:t>
            </a:r>
            <a:r>
              <a:rPr lang="en-US" sz="2400" dirty="0">
                <a:solidFill>
                  <a:srgbClr val="0000CC"/>
                </a:solidFill>
                <a:latin typeface="Times New Roman" pitchFamily="18" charset="0"/>
                <a:cs typeface="Times New Roman" pitchFamily="18" charset="0"/>
              </a:rPr>
              <a:t> 2024</a:t>
            </a:r>
            <a:endParaRPr lang="en-US" sz="2400" dirty="0">
              <a:solidFill>
                <a:srgbClr val="0000CC"/>
              </a:solidFill>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344D32EA-796A-49D7-B1E6-86E45869C5DC}" type="slidenum">
              <a:rPr lang="en-US" smtClean="0"/>
              <a:pPr/>
              <a:t>28</a:t>
            </a:fld>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 y="30480"/>
            <a:ext cx="1143000" cy="1143000"/>
          </a:xfrm>
          <a:prstGeom prst="rect">
            <a:avLst/>
          </a:prstGeom>
        </p:spPr>
      </p:pic>
    </p:spTree>
  </p:cSld>
  <p:clrMapOvr>
    <a:masterClrMapping/>
  </p:clrMapOvr>
  <p:transition spd="slow">
    <p:wip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4040" y="339589"/>
            <a:ext cx="6400800" cy="524781"/>
          </a:xfrm>
        </p:spPr>
        <p:txBody>
          <a:bodyPr>
            <a:normAutofit fontScale="90000"/>
          </a:bodyPr>
          <a:lstStyle/>
          <a:p>
            <a:pPr algn="ctr"/>
            <a:r>
              <a:rPr lang="en-US" sz="4000" b="1" dirty="0" err="1">
                <a:solidFill>
                  <a:srgbClr val="FF0000"/>
                </a:solidFill>
                <a:latin typeface="Times New Roman" panose="02020603050405020304" pitchFamily="18" charset="0"/>
                <a:cs typeface="Times New Roman" panose="02020603050405020304" pitchFamily="18" charset="0"/>
              </a:rPr>
              <a:t>Danh</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mục</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chứng</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từ</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kế</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toán</a:t>
            </a:r>
            <a:r>
              <a:rPr lang="en-US" sz="4000" b="1" dirty="0" smtClean="0">
                <a:solidFill>
                  <a:srgbClr val="FF0000"/>
                </a:solidFill>
                <a:latin typeface="Times New Roman" panose="02020603050405020304" pitchFamily="18" charset="0"/>
                <a:cs typeface="Times New Roman" panose="02020603050405020304" pitchFamily="18" charset="0"/>
              </a:rPr>
              <a:t>:</a:t>
            </a:r>
            <a:endParaRPr lang="en-US" sz="4000" b="1" dirty="0">
              <a:solidFill>
                <a:srgbClr val="FF0000"/>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344D32EA-796A-49D7-B1E6-86E45869C5DC}" type="slidenum">
              <a:rPr lang="en-US" smtClean="0"/>
              <a:pPr/>
              <a:t>29</a:t>
            </a:fld>
            <a:endParaRPr lang="en-US"/>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 y="30480"/>
            <a:ext cx="1143000" cy="1143000"/>
          </a:xfrm>
          <a:prstGeom prst="rect">
            <a:avLst/>
          </a:prstGeom>
        </p:spPr>
      </p:pic>
      <p:sp>
        <p:nvSpPr>
          <p:cNvPr id="9" name="Content Placeholder 8"/>
          <p:cNvSpPr>
            <a:spLocks noGrp="1"/>
          </p:cNvSpPr>
          <p:nvPr>
            <p:ph idx="1"/>
          </p:nvPr>
        </p:nvSpPr>
        <p:spPr>
          <a:xfrm>
            <a:off x="762000" y="864370"/>
            <a:ext cx="8915400" cy="5565867"/>
          </a:xfrm>
        </p:spPr>
        <p:txBody>
          <a:bodyPr>
            <a:noAutofit/>
          </a:bodyPr>
          <a:lstStyle/>
          <a:p>
            <a:pPr marL="0" indent="0">
              <a:buNone/>
            </a:pPr>
            <a:r>
              <a:rPr lang="en-US" sz="2300" dirty="0" smtClean="0">
                <a:solidFill>
                  <a:srgbClr val="0000CC"/>
                </a:solidFill>
                <a:latin typeface="Times New Roman" panose="02020603050405020304" pitchFamily="18" charset="0"/>
                <a:cs typeface="Times New Roman" panose="02020603050405020304" pitchFamily="18" charset="0"/>
              </a:rPr>
              <a:t>- </a:t>
            </a:r>
            <a:r>
              <a:rPr lang="vi-VN" sz="2300" dirty="0" smtClean="0">
                <a:solidFill>
                  <a:srgbClr val="0000CC"/>
                </a:solidFill>
                <a:latin typeface="Times New Roman" panose="02020603050405020304" pitchFamily="18" charset="0"/>
                <a:cs typeface="Times New Roman" panose="02020603050405020304" pitchFamily="18" charset="0"/>
              </a:rPr>
              <a:t>Bảng </a:t>
            </a:r>
            <a:r>
              <a:rPr lang="vi-VN" sz="2300" dirty="0">
                <a:solidFill>
                  <a:srgbClr val="0000CC"/>
                </a:solidFill>
                <a:latin typeface="Times New Roman" panose="02020603050405020304" pitchFamily="18" charset="0"/>
                <a:cs typeface="Times New Roman" panose="02020603050405020304" pitchFamily="18" charset="0"/>
              </a:rPr>
              <a:t>thanh toán phụ cấp cán bộ công </a:t>
            </a:r>
            <a:r>
              <a:rPr lang="vi-VN" sz="2300" dirty="0" smtClean="0">
                <a:solidFill>
                  <a:srgbClr val="0000CC"/>
                </a:solidFill>
                <a:latin typeface="Times New Roman" panose="02020603050405020304" pitchFamily="18" charset="0"/>
                <a:cs typeface="Times New Roman" panose="02020603050405020304" pitchFamily="18" charset="0"/>
              </a:rPr>
              <a:t>đoàn</a:t>
            </a:r>
            <a:r>
              <a:rPr lang="en-US" sz="2300" dirty="0" smtClean="0">
                <a:solidFill>
                  <a:srgbClr val="0000CC"/>
                </a:solidFill>
                <a:latin typeface="Times New Roman" panose="02020603050405020304" pitchFamily="18" charset="0"/>
                <a:cs typeface="Times New Roman" panose="02020603050405020304" pitchFamily="18" charset="0"/>
              </a:rPr>
              <a:t>;</a:t>
            </a:r>
            <a:r>
              <a:rPr lang="vi-VN" sz="2300" dirty="0">
                <a:solidFill>
                  <a:srgbClr val="0000CC"/>
                </a:solidFill>
                <a:latin typeface="Times New Roman" panose="02020603050405020304" pitchFamily="18" charset="0"/>
                <a:cs typeface="Times New Roman" panose="02020603050405020304" pitchFamily="18" charset="0"/>
              </a:rPr>
              <a:t>	</a:t>
            </a:r>
          </a:p>
          <a:p>
            <a:pPr marL="0" indent="0">
              <a:buNone/>
            </a:pPr>
            <a:r>
              <a:rPr lang="en-US" sz="2300" dirty="0" smtClean="0">
                <a:solidFill>
                  <a:srgbClr val="0000CC"/>
                </a:solidFill>
                <a:latin typeface="Times New Roman" panose="02020603050405020304" pitchFamily="18" charset="0"/>
                <a:cs typeface="Times New Roman" panose="02020603050405020304" pitchFamily="18" charset="0"/>
              </a:rPr>
              <a:t>- </a:t>
            </a:r>
            <a:r>
              <a:rPr lang="vi-VN" sz="2300" dirty="0" smtClean="0">
                <a:solidFill>
                  <a:srgbClr val="0000CC"/>
                </a:solidFill>
                <a:latin typeface="Times New Roman" panose="02020603050405020304" pitchFamily="18" charset="0"/>
                <a:cs typeface="Times New Roman" panose="02020603050405020304" pitchFamily="18" charset="0"/>
              </a:rPr>
              <a:t>Giấy </a:t>
            </a:r>
            <a:r>
              <a:rPr lang="vi-VN" sz="2300" dirty="0">
                <a:solidFill>
                  <a:srgbClr val="0000CC"/>
                </a:solidFill>
                <a:latin typeface="Times New Roman" panose="02020603050405020304" pitchFamily="18" charset="0"/>
                <a:cs typeface="Times New Roman" panose="02020603050405020304" pitchFamily="18" charset="0"/>
              </a:rPr>
              <a:t>đi </a:t>
            </a:r>
            <a:r>
              <a:rPr lang="vi-VN" sz="2300" dirty="0" smtClean="0">
                <a:solidFill>
                  <a:srgbClr val="0000CC"/>
                </a:solidFill>
                <a:latin typeface="Times New Roman" panose="02020603050405020304" pitchFamily="18" charset="0"/>
                <a:cs typeface="Times New Roman" panose="02020603050405020304" pitchFamily="18" charset="0"/>
              </a:rPr>
              <a:t>đường</a:t>
            </a:r>
            <a:r>
              <a:rPr lang="en-US" sz="2300" dirty="0" smtClean="0">
                <a:solidFill>
                  <a:srgbClr val="0000CC"/>
                </a:solidFill>
                <a:latin typeface="Times New Roman" panose="02020603050405020304" pitchFamily="18" charset="0"/>
                <a:cs typeface="Times New Roman" panose="02020603050405020304" pitchFamily="18" charset="0"/>
              </a:rPr>
              <a:t> (</a:t>
            </a:r>
            <a:r>
              <a:rPr lang="en-US" sz="2300" dirty="0" err="1" smtClean="0">
                <a:solidFill>
                  <a:srgbClr val="0000CC"/>
                </a:solidFill>
                <a:latin typeface="Times New Roman" panose="02020603050405020304" pitchFamily="18" charset="0"/>
                <a:cs typeface="Times New Roman" panose="02020603050405020304" pitchFamily="18" charset="0"/>
              </a:rPr>
              <a:t>nếu</a:t>
            </a:r>
            <a:r>
              <a:rPr lang="en-US" sz="2300" dirty="0" smtClean="0">
                <a:solidFill>
                  <a:srgbClr val="0000CC"/>
                </a:solidFill>
                <a:latin typeface="Times New Roman" panose="02020603050405020304" pitchFamily="18" charset="0"/>
                <a:cs typeface="Times New Roman" panose="02020603050405020304" pitchFamily="18" charset="0"/>
              </a:rPr>
              <a:t> </a:t>
            </a:r>
            <a:r>
              <a:rPr lang="en-US" sz="2300" dirty="0" err="1" smtClean="0">
                <a:solidFill>
                  <a:srgbClr val="0000CC"/>
                </a:solidFill>
                <a:latin typeface="Times New Roman" panose="02020603050405020304" pitchFamily="18" charset="0"/>
                <a:cs typeface="Times New Roman" panose="02020603050405020304" pitchFamily="18" charset="0"/>
              </a:rPr>
              <a:t>có</a:t>
            </a:r>
            <a:r>
              <a:rPr lang="en-US" sz="2300" dirty="0" smtClean="0">
                <a:solidFill>
                  <a:srgbClr val="0000CC"/>
                </a:solidFill>
                <a:latin typeface="Times New Roman" panose="02020603050405020304" pitchFamily="18" charset="0"/>
                <a:cs typeface="Times New Roman" panose="02020603050405020304" pitchFamily="18" charset="0"/>
              </a:rPr>
              <a:t>);</a:t>
            </a:r>
            <a:r>
              <a:rPr lang="vi-VN" sz="2300" dirty="0">
                <a:solidFill>
                  <a:srgbClr val="0000CC"/>
                </a:solidFill>
                <a:latin typeface="Times New Roman" panose="02020603050405020304" pitchFamily="18" charset="0"/>
                <a:cs typeface="Times New Roman" panose="02020603050405020304" pitchFamily="18" charset="0"/>
              </a:rPr>
              <a:t>	</a:t>
            </a:r>
          </a:p>
          <a:p>
            <a:pPr marL="0" indent="0">
              <a:buNone/>
            </a:pPr>
            <a:r>
              <a:rPr lang="en-US" sz="2300" dirty="0" smtClean="0">
                <a:solidFill>
                  <a:srgbClr val="0000CC"/>
                </a:solidFill>
                <a:latin typeface="Times New Roman" panose="02020603050405020304" pitchFamily="18" charset="0"/>
                <a:cs typeface="Times New Roman" panose="02020603050405020304" pitchFamily="18" charset="0"/>
              </a:rPr>
              <a:t>- </a:t>
            </a:r>
            <a:r>
              <a:rPr lang="vi-VN" sz="2300" dirty="0" smtClean="0">
                <a:solidFill>
                  <a:srgbClr val="0000CC"/>
                </a:solidFill>
                <a:latin typeface="Times New Roman" panose="02020603050405020304" pitchFamily="18" charset="0"/>
                <a:cs typeface="Times New Roman" panose="02020603050405020304" pitchFamily="18" charset="0"/>
              </a:rPr>
              <a:t>Phiếu thu</a:t>
            </a:r>
            <a:r>
              <a:rPr lang="en-US" sz="2300" dirty="0" smtClean="0">
                <a:solidFill>
                  <a:srgbClr val="0000CC"/>
                </a:solidFill>
                <a:latin typeface="Times New Roman" panose="02020603050405020304" pitchFamily="18" charset="0"/>
                <a:cs typeface="Times New Roman" panose="02020603050405020304" pitchFamily="18" charset="0"/>
              </a:rPr>
              <a:t>;</a:t>
            </a:r>
            <a:r>
              <a:rPr lang="vi-VN" sz="2300" dirty="0" smtClean="0">
                <a:solidFill>
                  <a:srgbClr val="0000CC"/>
                </a:solidFill>
                <a:latin typeface="Times New Roman" panose="02020603050405020304" pitchFamily="18" charset="0"/>
                <a:cs typeface="Times New Roman" panose="02020603050405020304" pitchFamily="18" charset="0"/>
              </a:rPr>
              <a:t> </a:t>
            </a:r>
            <a:r>
              <a:rPr lang="vi-VN" sz="2300" dirty="0">
                <a:solidFill>
                  <a:srgbClr val="0000CC"/>
                </a:solidFill>
                <a:latin typeface="Times New Roman" panose="02020603050405020304" pitchFamily="18" charset="0"/>
                <a:cs typeface="Times New Roman" panose="02020603050405020304" pitchFamily="18" charset="0"/>
              </a:rPr>
              <a:t>	</a:t>
            </a:r>
          </a:p>
          <a:p>
            <a:pPr marL="0" indent="0">
              <a:buNone/>
            </a:pPr>
            <a:r>
              <a:rPr lang="en-US" sz="2300" dirty="0" smtClean="0">
                <a:solidFill>
                  <a:srgbClr val="0000CC"/>
                </a:solidFill>
                <a:latin typeface="Times New Roman" panose="02020603050405020304" pitchFamily="18" charset="0"/>
                <a:cs typeface="Times New Roman" panose="02020603050405020304" pitchFamily="18" charset="0"/>
              </a:rPr>
              <a:t>- </a:t>
            </a:r>
            <a:r>
              <a:rPr lang="vi-VN" sz="2300" dirty="0" smtClean="0">
                <a:solidFill>
                  <a:srgbClr val="0000CC"/>
                </a:solidFill>
                <a:latin typeface="Times New Roman" panose="02020603050405020304" pitchFamily="18" charset="0"/>
                <a:cs typeface="Times New Roman" panose="02020603050405020304" pitchFamily="18" charset="0"/>
              </a:rPr>
              <a:t>Phiếu chi</a:t>
            </a:r>
            <a:r>
              <a:rPr lang="en-US" sz="2300" dirty="0" smtClean="0">
                <a:solidFill>
                  <a:srgbClr val="0000CC"/>
                </a:solidFill>
                <a:latin typeface="Times New Roman" panose="02020603050405020304" pitchFamily="18" charset="0"/>
                <a:cs typeface="Times New Roman" panose="02020603050405020304" pitchFamily="18" charset="0"/>
              </a:rPr>
              <a:t>;</a:t>
            </a:r>
            <a:r>
              <a:rPr lang="vi-VN" sz="2300" dirty="0">
                <a:solidFill>
                  <a:srgbClr val="0000CC"/>
                </a:solidFill>
                <a:latin typeface="Times New Roman" panose="02020603050405020304" pitchFamily="18" charset="0"/>
                <a:cs typeface="Times New Roman" panose="02020603050405020304" pitchFamily="18" charset="0"/>
              </a:rPr>
              <a:t>	</a:t>
            </a:r>
          </a:p>
          <a:p>
            <a:pPr marL="0" indent="0">
              <a:buNone/>
            </a:pPr>
            <a:r>
              <a:rPr lang="en-US" sz="2300" dirty="0" smtClean="0">
                <a:solidFill>
                  <a:srgbClr val="0000CC"/>
                </a:solidFill>
                <a:latin typeface="Times New Roman" panose="02020603050405020304" pitchFamily="18" charset="0"/>
                <a:cs typeface="Times New Roman" panose="02020603050405020304" pitchFamily="18" charset="0"/>
              </a:rPr>
              <a:t>- </a:t>
            </a:r>
            <a:r>
              <a:rPr lang="vi-VN" sz="2300" dirty="0" smtClean="0">
                <a:solidFill>
                  <a:srgbClr val="0000CC"/>
                </a:solidFill>
                <a:latin typeface="Times New Roman" panose="02020603050405020304" pitchFamily="18" charset="0"/>
                <a:cs typeface="Times New Roman" panose="02020603050405020304" pitchFamily="18" charset="0"/>
              </a:rPr>
              <a:t>Giấy </a:t>
            </a:r>
            <a:r>
              <a:rPr lang="vi-VN" sz="2300" dirty="0">
                <a:solidFill>
                  <a:srgbClr val="0000CC"/>
                </a:solidFill>
                <a:latin typeface="Times New Roman" panose="02020603050405020304" pitchFamily="18" charset="0"/>
                <a:cs typeface="Times New Roman" panose="02020603050405020304" pitchFamily="18" charset="0"/>
              </a:rPr>
              <a:t>đề nghị tạm </a:t>
            </a:r>
            <a:r>
              <a:rPr lang="vi-VN" sz="2300" dirty="0" smtClean="0">
                <a:solidFill>
                  <a:srgbClr val="0000CC"/>
                </a:solidFill>
                <a:latin typeface="Times New Roman" panose="02020603050405020304" pitchFamily="18" charset="0"/>
                <a:cs typeface="Times New Roman" panose="02020603050405020304" pitchFamily="18" charset="0"/>
              </a:rPr>
              <a:t>ứng</a:t>
            </a:r>
            <a:r>
              <a:rPr lang="en-US" sz="2300" dirty="0" smtClean="0">
                <a:solidFill>
                  <a:srgbClr val="0000CC"/>
                </a:solidFill>
                <a:latin typeface="Times New Roman" panose="02020603050405020304" pitchFamily="18" charset="0"/>
                <a:cs typeface="Times New Roman" panose="02020603050405020304" pitchFamily="18" charset="0"/>
              </a:rPr>
              <a:t>;</a:t>
            </a:r>
            <a:r>
              <a:rPr lang="vi-VN" sz="2300" dirty="0" smtClean="0">
                <a:solidFill>
                  <a:srgbClr val="0000CC"/>
                </a:solidFill>
                <a:latin typeface="Times New Roman" panose="02020603050405020304" pitchFamily="18" charset="0"/>
                <a:cs typeface="Times New Roman" panose="02020603050405020304" pitchFamily="18" charset="0"/>
              </a:rPr>
              <a:t> </a:t>
            </a:r>
            <a:r>
              <a:rPr lang="vi-VN" sz="2300" dirty="0">
                <a:solidFill>
                  <a:srgbClr val="0000CC"/>
                </a:solidFill>
                <a:latin typeface="Times New Roman" panose="02020603050405020304" pitchFamily="18" charset="0"/>
                <a:cs typeface="Times New Roman" panose="02020603050405020304" pitchFamily="18" charset="0"/>
              </a:rPr>
              <a:t>	</a:t>
            </a:r>
          </a:p>
          <a:p>
            <a:pPr marL="0" indent="0">
              <a:buNone/>
            </a:pPr>
            <a:r>
              <a:rPr lang="en-US" sz="2300" dirty="0" smtClean="0">
                <a:solidFill>
                  <a:srgbClr val="0000CC"/>
                </a:solidFill>
                <a:latin typeface="Times New Roman" panose="02020603050405020304" pitchFamily="18" charset="0"/>
                <a:cs typeface="Times New Roman" panose="02020603050405020304" pitchFamily="18" charset="0"/>
              </a:rPr>
              <a:t>- </a:t>
            </a:r>
            <a:r>
              <a:rPr lang="vi-VN" sz="2300" dirty="0" smtClean="0">
                <a:solidFill>
                  <a:srgbClr val="0000CC"/>
                </a:solidFill>
                <a:latin typeface="Times New Roman" panose="02020603050405020304" pitchFamily="18" charset="0"/>
                <a:cs typeface="Times New Roman" panose="02020603050405020304" pitchFamily="18" charset="0"/>
              </a:rPr>
              <a:t>Giấy </a:t>
            </a:r>
            <a:r>
              <a:rPr lang="vi-VN" sz="2300" dirty="0">
                <a:solidFill>
                  <a:srgbClr val="0000CC"/>
                </a:solidFill>
                <a:latin typeface="Times New Roman" panose="02020603050405020304" pitchFamily="18" charset="0"/>
                <a:cs typeface="Times New Roman" panose="02020603050405020304" pitchFamily="18" charset="0"/>
              </a:rPr>
              <a:t>thanh toán tạm </a:t>
            </a:r>
            <a:r>
              <a:rPr lang="vi-VN" sz="2300" dirty="0" smtClean="0">
                <a:solidFill>
                  <a:srgbClr val="0000CC"/>
                </a:solidFill>
                <a:latin typeface="Times New Roman" panose="02020603050405020304" pitchFamily="18" charset="0"/>
                <a:cs typeface="Times New Roman" panose="02020603050405020304" pitchFamily="18" charset="0"/>
              </a:rPr>
              <a:t>ứng</a:t>
            </a:r>
            <a:r>
              <a:rPr lang="en-US" sz="2300" dirty="0" smtClean="0">
                <a:solidFill>
                  <a:srgbClr val="0000CC"/>
                </a:solidFill>
                <a:latin typeface="Times New Roman" panose="02020603050405020304" pitchFamily="18" charset="0"/>
                <a:cs typeface="Times New Roman" panose="02020603050405020304" pitchFamily="18" charset="0"/>
              </a:rPr>
              <a:t>;</a:t>
            </a:r>
            <a:r>
              <a:rPr lang="vi-VN" sz="2300" dirty="0" smtClean="0">
                <a:solidFill>
                  <a:srgbClr val="0000CC"/>
                </a:solidFill>
                <a:latin typeface="Times New Roman" panose="02020603050405020304" pitchFamily="18" charset="0"/>
                <a:cs typeface="Times New Roman" panose="02020603050405020304" pitchFamily="18" charset="0"/>
              </a:rPr>
              <a:t> </a:t>
            </a:r>
            <a:r>
              <a:rPr lang="vi-VN" sz="2300" dirty="0">
                <a:solidFill>
                  <a:srgbClr val="0000CC"/>
                </a:solidFill>
                <a:latin typeface="Times New Roman" panose="02020603050405020304" pitchFamily="18" charset="0"/>
                <a:cs typeface="Times New Roman" panose="02020603050405020304" pitchFamily="18" charset="0"/>
              </a:rPr>
              <a:t>	</a:t>
            </a:r>
          </a:p>
          <a:p>
            <a:pPr marL="0" indent="0">
              <a:buNone/>
            </a:pPr>
            <a:r>
              <a:rPr lang="en-US" sz="2300" dirty="0" smtClean="0">
                <a:solidFill>
                  <a:srgbClr val="0000CC"/>
                </a:solidFill>
                <a:latin typeface="Times New Roman" panose="02020603050405020304" pitchFamily="18" charset="0"/>
                <a:cs typeface="Times New Roman" panose="02020603050405020304" pitchFamily="18" charset="0"/>
              </a:rPr>
              <a:t>- </a:t>
            </a:r>
            <a:r>
              <a:rPr lang="vi-VN" sz="2300" dirty="0" smtClean="0">
                <a:solidFill>
                  <a:srgbClr val="0000CC"/>
                </a:solidFill>
                <a:latin typeface="Times New Roman" panose="02020603050405020304" pitchFamily="18" charset="0"/>
                <a:cs typeface="Times New Roman" panose="02020603050405020304" pitchFamily="18" charset="0"/>
              </a:rPr>
              <a:t>Biên </a:t>
            </a:r>
            <a:r>
              <a:rPr lang="vi-VN" sz="2300" dirty="0">
                <a:solidFill>
                  <a:srgbClr val="0000CC"/>
                </a:solidFill>
                <a:latin typeface="Times New Roman" panose="02020603050405020304" pitchFamily="18" charset="0"/>
                <a:cs typeface="Times New Roman" panose="02020603050405020304" pitchFamily="18" charset="0"/>
              </a:rPr>
              <a:t>bản kiểm quỹ tiền </a:t>
            </a:r>
            <a:r>
              <a:rPr lang="vi-VN" sz="2300" dirty="0" smtClean="0">
                <a:solidFill>
                  <a:srgbClr val="0000CC"/>
                </a:solidFill>
                <a:latin typeface="Times New Roman" panose="02020603050405020304" pitchFamily="18" charset="0"/>
                <a:cs typeface="Times New Roman" panose="02020603050405020304" pitchFamily="18" charset="0"/>
              </a:rPr>
              <a:t>mặt</a:t>
            </a:r>
            <a:r>
              <a:rPr lang="en-US" sz="2300" dirty="0" smtClean="0">
                <a:solidFill>
                  <a:srgbClr val="0000CC"/>
                </a:solidFill>
                <a:latin typeface="Times New Roman" panose="02020603050405020304" pitchFamily="18" charset="0"/>
                <a:cs typeface="Times New Roman" panose="02020603050405020304" pitchFamily="18" charset="0"/>
              </a:rPr>
              <a:t>;</a:t>
            </a:r>
            <a:r>
              <a:rPr lang="vi-VN" sz="2300" dirty="0" smtClean="0">
                <a:solidFill>
                  <a:srgbClr val="0000CC"/>
                </a:solidFill>
                <a:latin typeface="Times New Roman" panose="02020603050405020304" pitchFamily="18" charset="0"/>
                <a:cs typeface="Times New Roman" panose="02020603050405020304" pitchFamily="18" charset="0"/>
              </a:rPr>
              <a:t> </a:t>
            </a:r>
            <a:r>
              <a:rPr lang="vi-VN" sz="2300" dirty="0">
                <a:solidFill>
                  <a:srgbClr val="0000CC"/>
                </a:solidFill>
                <a:latin typeface="Times New Roman" panose="02020603050405020304" pitchFamily="18" charset="0"/>
                <a:cs typeface="Times New Roman" panose="02020603050405020304" pitchFamily="18" charset="0"/>
              </a:rPr>
              <a:t>	</a:t>
            </a:r>
          </a:p>
          <a:p>
            <a:pPr marL="0" indent="0">
              <a:buNone/>
            </a:pPr>
            <a:r>
              <a:rPr lang="en-US" sz="2300" dirty="0" smtClean="0">
                <a:solidFill>
                  <a:srgbClr val="0000CC"/>
                </a:solidFill>
                <a:latin typeface="Times New Roman" panose="02020603050405020304" pitchFamily="18" charset="0"/>
                <a:cs typeface="Times New Roman" panose="02020603050405020304" pitchFamily="18" charset="0"/>
              </a:rPr>
              <a:t>- </a:t>
            </a:r>
            <a:r>
              <a:rPr lang="vi-VN" sz="2300" dirty="0" smtClean="0">
                <a:solidFill>
                  <a:srgbClr val="0000CC"/>
                </a:solidFill>
                <a:latin typeface="Times New Roman" panose="02020603050405020304" pitchFamily="18" charset="0"/>
                <a:cs typeface="Times New Roman" panose="02020603050405020304" pitchFamily="18" charset="0"/>
              </a:rPr>
              <a:t>Giấy </a:t>
            </a:r>
            <a:r>
              <a:rPr lang="vi-VN" sz="2300" dirty="0">
                <a:solidFill>
                  <a:srgbClr val="0000CC"/>
                </a:solidFill>
                <a:latin typeface="Times New Roman" panose="02020603050405020304" pitchFamily="18" charset="0"/>
                <a:cs typeface="Times New Roman" panose="02020603050405020304" pitchFamily="18" charset="0"/>
              </a:rPr>
              <a:t>đề nghị thanh </a:t>
            </a:r>
            <a:r>
              <a:rPr lang="vi-VN" sz="2300" dirty="0" smtClean="0">
                <a:solidFill>
                  <a:srgbClr val="0000CC"/>
                </a:solidFill>
                <a:latin typeface="Times New Roman" panose="02020603050405020304" pitchFamily="18" charset="0"/>
                <a:cs typeface="Times New Roman" panose="02020603050405020304" pitchFamily="18" charset="0"/>
              </a:rPr>
              <a:t>toán</a:t>
            </a:r>
            <a:r>
              <a:rPr lang="en-US" sz="2300" dirty="0" smtClean="0">
                <a:solidFill>
                  <a:srgbClr val="0000CC"/>
                </a:solidFill>
                <a:latin typeface="Times New Roman" panose="02020603050405020304" pitchFamily="18" charset="0"/>
                <a:cs typeface="Times New Roman" panose="02020603050405020304" pitchFamily="18" charset="0"/>
              </a:rPr>
              <a:t>;</a:t>
            </a:r>
            <a:r>
              <a:rPr lang="vi-VN" sz="2300" dirty="0" smtClean="0">
                <a:solidFill>
                  <a:srgbClr val="0000CC"/>
                </a:solidFill>
                <a:latin typeface="Times New Roman" panose="02020603050405020304" pitchFamily="18" charset="0"/>
                <a:cs typeface="Times New Roman" panose="02020603050405020304" pitchFamily="18" charset="0"/>
              </a:rPr>
              <a:t> </a:t>
            </a:r>
            <a:r>
              <a:rPr lang="vi-VN" sz="2300" dirty="0">
                <a:solidFill>
                  <a:srgbClr val="0000CC"/>
                </a:solidFill>
                <a:latin typeface="Times New Roman" panose="02020603050405020304" pitchFamily="18" charset="0"/>
                <a:cs typeface="Times New Roman" panose="02020603050405020304" pitchFamily="18" charset="0"/>
              </a:rPr>
              <a:t>	</a:t>
            </a:r>
          </a:p>
          <a:p>
            <a:pPr marL="0" indent="0">
              <a:buNone/>
            </a:pPr>
            <a:r>
              <a:rPr lang="en-US" sz="2300" dirty="0" smtClean="0">
                <a:solidFill>
                  <a:srgbClr val="0000CC"/>
                </a:solidFill>
                <a:latin typeface="Times New Roman" panose="02020603050405020304" pitchFamily="18" charset="0"/>
                <a:cs typeface="Times New Roman" panose="02020603050405020304" pitchFamily="18" charset="0"/>
              </a:rPr>
              <a:t>- </a:t>
            </a:r>
            <a:r>
              <a:rPr lang="vi-VN" sz="2300" dirty="0" smtClean="0">
                <a:solidFill>
                  <a:srgbClr val="0000CC"/>
                </a:solidFill>
                <a:latin typeface="Times New Roman" panose="02020603050405020304" pitchFamily="18" charset="0"/>
                <a:cs typeface="Times New Roman" panose="02020603050405020304" pitchFamily="18" charset="0"/>
              </a:rPr>
              <a:t>Bảng </a:t>
            </a:r>
            <a:r>
              <a:rPr lang="vi-VN" sz="2300" dirty="0">
                <a:solidFill>
                  <a:srgbClr val="0000CC"/>
                </a:solidFill>
                <a:latin typeface="Times New Roman" panose="02020603050405020304" pitchFamily="18" charset="0"/>
                <a:cs typeface="Times New Roman" panose="02020603050405020304" pitchFamily="18" charset="0"/>
              </a:rPr>
              <a:t>kê chi tiền cho người dự hội nghị, hội thảo, tập huấn</a:t>
            </a:r>
            <a:r>
              <a:rPr lang="vi-VN" sz="2300" dirty="0" smtClean="0">
                <a:solidFill>
                  <a:srgbClr val="0000CC"/>
                </a:solidFill>
                <a:latin typeface="Times New Roman" panose="02020603050405020304" pitchFamily="18" charset="0"/>
                <a:cs typeface="Times New Roman" panose="02020603050405020304" pitchFamily="18" charset="0"/>
              </a:rPr>
              <a:t>…</a:t>
            </a:r>
            <a:r>
              <a:rPr lang="en-US" sz="2300" dirty="0" smtClean="0">
                <a:solidFill>
                  <a:srgbClr val="0000CC"/>
                </a:solidFill>
                <a:latin typeface="Times New Roman" panose="02020603050405020304" pitchFamily="18" charset="0"/>
                <a:cs typeface="Times New Roman" panose="02020603050405020304" pitchFamily="18" charset="0"/>
              </a:rPr>
              <a:t>;</a:t>
            </a:r>
          </a:p>
          <a:p>
            <a:pPr marL="0" indent="0">
              <a:buNone/>
            </a:pPr>
            <a:r>
              <a:rPr lang="en-US" sz="2300" dirty="0" smtClean="0">
                <a:solidFill>
                  <a:srgbClr val="0000CC"/>
                </a:solidFill>
                <a:latin typeface="Times New Roman" panose="02020603050405020304" pitchFamily="18" charset="0"/>
                <a:cs typeface="Times New Roman" panose="02020603050405020304" pitchFamily="18" charset="0"/>
              </a:rPr>
              <a:t>- </a:t>
            </a:r>
            <a:r>
              <a:rPr lang="en-US" sz="2300" dirty="0" err="1" smtClean="0">
                <a:solidFill>
                  <a:srgbClr val="0000CC"/>
                </a:solidFill>
                <a:latin typeface="Times New Roman" panose="02020603050405020304" pitchFamily="18" charset="0"/>
                <a:cs typeface="Times New Roman" panose="02020603050405020304" pitchFamily="18" charset="0"/>
              </a:rPr>
              <a:t>Hóa</a:t>
            </a:r>
            <a:r>
              <a:rPr lang="en-US" sz="2300" dirty="0" smtClean="0">
                <a:solidFill>
                  <a:srgbClr val="0000CC"/>
                </a:solidFill>
                <a:latin typeface="Times New Roman" panose="02020603050405020304" pitchFamily="18" charset="0"/>
                <a:cs typeface="Times New Roman" panose="02020603050405020304" pitchFamily="18" charset="0"/>
              </a:rPr>
              <a:t> </a:t>
            </a:r>
            <a:r>
              <a:rPr lang="en-US" sz="2300" dirty="0" err="1" smtClean="0">
                <a:solidFill>
                  <a:srgbClr val="0000CC"/>
                </a:solidFill>
                <a:latin typeface="Times New Roman" panose="02020603050405020304" pitchFamily="18" charset="0"/>
                <a:cs typeface="Times New Roman" panose="02020603050405020304" pitchFamily="18" charset="0"/>
              </a:rPr>
              <a:t>đơn</a:t>
            </a:r>
            <a:r>
              <a:rPr lang="en-US" sz="2300" dirty="0" smtClean="0">
                <a:solidFill>
                  <a:srgbClr val="0000CC"/>
                </a:solidFill>
                <a:latin typeface="Times New Roman" panose="02020603050405020304" pitchFamily="18" charset="0"/>
                <a:cs typeface="Times New Roman" panose="02020603050405020304" pitchFamily="18" charset="0"/>
              </a:rPr>
              <a:t> </a:t>
            </a:r>
            <a:r>
              <a:rPr lang="en-US" sz="2300" dirty="0" err="1" smtClean="0">
                <a:solidFill>
                  <a:srgbClr val="0000CC"/>
                </a:solidFill>
                <a:latin typeface="Times New Roman" panose="02020603050405020304" pitchFamily="18" charset="0"/>
                <a:cs typeface="Times New Roman" panose="02020603050405020304" pitchFamily="18" charset="0"/>
              </a:rPr>
              <a:t>tài</a:t>
            </a:r>
            <a:r>
              <a:rPr lang="en-US" sz="2300" dirty="0" smtClean="0">
                <a:solidFill>
                  <a:srgbClr val="0000CC"/>
                </a:solidFill>
                <a:latin typeface="Times New Roman" panose="02020603050405020304" pitchFamily="18" charset="0"/>
                <a:cs typeface="Times New Roman" panose="02020603050405020304" pitchFamily="18" charset="0"/>
              </a:rPr>
              <a:t> </a:t>
            </a:r>
            <a:r>
              <a:rPr lang="en-US" sz="2300" dirty="0" err="1" smtClean="0">
                <a:solidFill>
                  <a:srgbClr val="0000CC"/>
                </a:solidFill>
                <a:latin typeface="Times New Roman" panose="02020603050405020304" pitchFamily="18" charset="0"/>
                <a:cs typeface="Times New Roman" panose="02020603050405020304" pitchFamily="18" charset="0"/>
              </a:rPr>
              <a:t>chính</a:t>
            </a:r>
            <a:r>
              <a:rPr lang="en-US" sz="2300" dirty="0" smtClean="0">
                <a:solidFill>
                  <a:srgbClr val="0000CC"/>
                </a:solidFill>
                <a:latin typeface="Times New Roman" panose="02020603050405020304" pitchFamily="18" charset="0"/>
                <a:cs typeface="Times New Roman" panose="02020603050405020304" pitchFamily="18" charset="0"/>
              </a:rPr>
              <a:t> (</a:t>
            </a:r>
            <a:r>
              <a:rPr lang="en-US" sz="2300" dirty="0" err="1" smtClean="0">
                <a:solidFill>
                  <a:srgbClr val="0000CC"/>
                </a:solidFill>
                <a:latin typeface="Times New Roman" panose="02020603050405020304" pitchFamily="18" charset="0"/>
                <a:cs typeface="Times New Roman" panose="02020603050405020304" pitchFamily="18" charset="0"/>
              </a:rPr>
              <a:t>khi</a:t>
            </a:r>
            <a:r>
              <a:rPr lang="en-US" sz="2300" dirty="0" smtClean="0">
                <a:solidFill>
                  <a:srgbClr val="0000CC"/>
                </a:solidFill>
                <a:latin typeface="Times New Roman" panose="02020603050405020304" pitchFamily="18" charset="0"/>
                <a:cs typeface="Times New Roman" panose="02020603050405020304" pitchFamily="18" charset="0"/>
              </a:rPr>
              <a:t> </a:t>
            </a:r>
            <a:r>
              <a:rPr lang="en-US" sz="2300" dirty="0" err="1" smtClean="0">
                <a:solidFill>
                  <a:srgbClr val="0000CC"/>
                </a:solidFill>
                <a:latin typeface="Times New Roman" panose="02020603050405020304" pitchFamily="18" charset="0"/>
                <a:cs typeface="Times New Roman" panose="02020603050405020304" pitchFamily="18" charset="0"/>
              </a:rPr>
              <a:t>mua</a:t>
            </a:r>
            <a:r>
              <a:rPr lang="en-US" sz="2300" dirty="0" smtClean="0">
                <a:solidFill>
                  <a:srgbClr val="0000CC"/>
                </a:solidFill>
                <a:latin typeface="Times New Roman" panose="02020603050405020304" pitchFamily="18" charset="0"/>
                <a:cs typeface="Times New Roman" panose="02020603050405020304" pitchFamily="18" charset="0"/>
              </a:rPr>
              <a:t> </a:t>
            </a:r>
            <a:r>
              <a:rPr lang="en-US" sz="2300" dirty="0" err="1" smtClean="0">
                <a:solidFill>
                  <a:srgbClr val="0000CC"/>
                </a:solidFill>
                <a:latin typeface="Times New Roman" panose="02020603050405020304" pitchFamily="18" charset="0"/>
                <a:cs typeface="Times New Roman" panose="02020603050405020304" pitchFamily="18" charset="0"/>
              </a:rPr>
              <a:t>hàng</a:t>
            </a:r>
            <a:r>
              <a:rPr lang="en-US" sz="2300" dirty="0" smtClean="0">
                <a:solidFill>
                  <a:srgbClr val="0000CC"/>
                </a:solidFill>
                <a:latin typeface="Times New Roman" panose="02020603050405020304" pitchFamily="18" charset="0"/>
                <a:cs typeface="Times New Roman" panose="02020603050405020304" pitchFamily="18" charset="0"/>
              </a:rPr>
              <a:t> </a:t>
            </a:r>
            <a:r>
              <a:rPr lang="en-US" sz="2300" dirty="0" err="1" smtClean="0">
                <a:solidFill>
                  <a:srgbClr val="0000CC"/>
                </a:solidFill>
                <a:latin typeface="Times New Roman" panose="02020603050405020304" pitchFamily="18" charset="0"/>
                <a:cs typeface="Times New Roman" panose="02020603050405020304" pitchFamily="18" charset="0"/>
              </a:rPr>
              <a:t>hóa</a:t>
            </a:r>
            <a:r>
              <a:rPr lang="en-US" sz="2300" dirty="0" smtClean="0">
                <a:solidFill>
                  <a:srgbClr val="0000CC"/>
                </a:solidFill>
                <a:latin typeface="Times New Roman" panose="02020603050405020304" pitchFamily="18" charset="0"/>
                <a:cs typeface="Times New Roman" panose="02020603050405020304" pitchFamily="18" charset="0"/>
              </a:rPr>
              <a:t>…);</a:t>
            </a:r>
            <a:r>
              <a:rPr lang="vi-VN" sz="2300" dirty="0" smtClean="0">
                <a:solidFill>
                  <a:srgbClr val="0000CC"/>
                </a:solidFill>
                <a:latin typeface="Times New Roman" panose="02020603050405020304" pitchFamily="18" charset="0"/>
                <a:cs typeface="Times New Roman" panose="02020603050405020304" pitchFamily="18" charset="0"/>
              </a:rPr>
              <a:t> </a:t>
            </a:r>
            <a:r>
              <a:rPr lang="vi-VN" sz="2300" dirty="0">
                <a:solidFill>
                  <a:srgbClr val="0000CC"/>
                </a:solidFill>
                <a:latin typeface="Times New Roman" panose="02020603050405020304" pitchFamily="18" charset="0"/>
                <a:cs typeface="Times New Roman" panose="02020603050405020304" pitchFamily="18" charset="0"/>
              </a:rPr>
              <a:t>	</a:t>
            </a:r>
          </a:p>
          <a:p>
            <a:pPr marL="0" indent="0">
              <a:buNone/>
            </a:pPr>
            <a:r>
              <a:rPr lang="en-US" sz="2300" dirty="0" smtClean="0">
                <a:solidFill>
                  <a:srgbClr val="0000CC"/>
                </a:solidFill>
                <a:latin typeface="Times New Roman" panose="02020603050405020304" pitchFamily="18" charset="0"/>
                <a:cs typeface="Times New Roman" panose="02020603050405020304" pitchFamily="18" charset="0"/>
              </a:rPr>
              <a:t>- </a:t>
            </a:r>
            <a:r>
              <a:rPr lang="vi-VN" sz="2300" dirty="0" smtClean="0">
                <a:solidFill>
                  <a:srgbClr val="0000CC"/>
                </a:solidFill>
                <a:latin typeface="Times New Roman" panose="02020603050405020304" pitchFamily="18" charset="0"/>
                <a:cs typeface="Times New Roman" panose="02020603050405020304" pitchFamily="18" charset="0"/>
              </a:rPr>
              <a:t>Giấy </a:t>
            </a:r>
            <a:r>
              <a:rPr lang="vi-VN" sz="2300" dirty="0">
                <a:solidFill>
                  <a:srgbClr val="0000CC"/>
                </a:solidFill>
                <a:latin typeface="Times New Roman" panose="02020603050405020304" pitchFamily="18" charset="0"/>
                <a:cs typeface="Times New Roman" panose="02020603050405020304" pitchFamily="18" charset="0"/>
              </a:rPr>
              <a:t>đề nghị trợ cấp khó </a:t>
            </a:r>
            <a:r>
              <a:rPr lang="vi-VN" sz="2300" dirty="0" smtClean="0">
                <a:solidFill>
                  <a:srgbClr val="0000CC"/>
                </a:solidFill>
                <a:latin typeface="Times New Roman" panose="02020603050405020304" pitchFamily="18" charset="0"/>
                <a:cs typeface="Times New Roman" panose="02020603050405020304" pitchFamily="18" charset="0"/>
              </a:rPr>
              <a:t>khăn </a:t>
            </a:r>
            <a:r>
              <a:rPr lang="en-US" sz="2300" dirty="0" smtClean="0">
                <a:solidFill>
                  <a:srgbClr val="0000CC"/>
                </a:solidFill>
                <a:latin typeface="Times New Roman" panose="02020603050405020304" pitchFamily="18" charset="0"/>
                <a:cs typeface="Times New Roman" panose="02020603050405020304" pitchFamily="18" charset="0"/>
              </a:rPr>
              <a:t>(</a:t>
            </a:r>
            <a:r>
              <a:rPr lang="en-US" sz="2300" dirty="0" err="1" smtClean="0">
                <a:solidFill>
                  <a:srgbClr val="0000CC"/>
                </a:solidFill>
                <a:latin typeface="Times New Roman" panose="02020603050405020304" pitchFamily="18" charset="0"/>
                <a:cs typeface="Times New Roman" panose="02020603050405020304" pitchFamily="18" charset="0"/>
              </a:rPr>
              <a:t>nếu</a:t>
            </a:r>
            <a:r>
              <a:rPr lang="en-US" sz="2300" dirty="0" smtClean="0">
                <a:solidFill>
                  <a:srgbClr val="0000CC"/>
                </a:solidFill>
                <a:latin typeface="Times New Roman" panose="02020603050405020304" pitchFamily="18" charset="0"/>
                <a:cs typeface="Times New Roman" panose="02020603050405020304" pitchFamily="18" charset="0"/>
              </a:rPr>
              <a:t> </a:t>
            </a:r>
            <a:r>
              <a:rPr lang="en-US" sz="2300" dirty="0" err="1" smtClean="0">
                <a:solidFill>
                  <a:srgbClr val="0000CC"/>
                </a:solidFill>
                <a:latin typeface="Times New Roman" panose="02020603050405020304" pitchFamily="18" charset="0"/>
                <a:cs typeface="Times New Roman" panose="02020603050405020304" pitchFamily="18" charset="0"/>
              </a:rPr>
              <a:t>có</a:t>
            </a:r>
            <a:r>
              <a:rPr lang="en-US" sz="2300" dirty="0" smtClean="0">
                <a:solidFill>
                  <a:srgbClr val="0000CC"/>
                </a:solidFill>
                <a:latin typeface="Times New Roman" panose="02020603050405020304" pitchFamily="18" charset="0"/>
                <a:cs typeface="Times New Roman" panose="02020603050405020304" pitchFamily="18" charset="0"/>
              </a:rPr>
              <a:t>);</a:t>
            </a:r>
            <a:r>
              <a:rPr lang="vi-VN" sz="2300" dirty="0">
                <a:solidFill>
                  <a:srgbClr val="0000CC"/>
                </a:solidFill>
                <a:latin typeface="Times New Roman" panose="02020603050405020304" pitchFamily="18" charset="0"/>
                <a:cs typeface="Times New Roman" panose="02020603050405020304" pitchFamily="18" charset="0"/>
              </a:rPr>
              <a:t>	</a:t>
            </a:r>
          </a:p>
          <a:p>
            <a:pPr marL="0" indent="0">
              <a:buNone/>
            </a:pPr>
            <a:r>
              <a:rPr lang="en-US" sz="2300" dirty="0" smtClean="0">
                <a:solidFill>
                  <a:srgbClr val="0000CC"/>
                </a:solidFill>
                <a:latin typeface="Times New Roman" panose="02020603050405020304" pitchFamily="18" charset="0"/>
                <a:cs typeface="Times New Roman" panose="02020603050405020304" pitchFamily="18" charset="0"/>
              </a:rPr>
              <a:t>- </a:t>
            </a:r>
            <a:r>
              <a:rPr lang="vi-VN" sz="2300" dirty="0" smtClean="0">
                <a:solidFill>
                  <a:srgbClr val="0000CC"/>
                </a:solidFill>
                <a:latin typeface="Times New Roman" panose="02020603050405020304" pitchFamily="18" charset="0"/>
                <a:cs typeface="Times New Roman" panose="02020603050405020304" pitchFamily="18" charset="0"/>
              </a:rPr>
              <a:t>Quyết </a:t>
            </a:r>
            <a:r>
              <a:rPr lang="vi-VN" sz="2300" dirty="0">
                <a:solidFill>
                  <a:srgbClr val="0000CC"/>
                </a:solidFill>
                <a:latin typeface="Times New Roman" panose="02020603050405020304" pitchFamily="18" charset="0"/>
                <a:cs typeface="Times New Roman" panose="02020603050405020304" pitchFamily="18" charset="0"/>
              </a:rPr>
              <a:t>định </a:t>
            </a:r>
            <a:r>
              <a:rPr lang="en-US" sz="2300" dirty="0" err="1" smtClean="0">
                <a:solidFill>
                  <a:srgbClr val="0000CC"/>
                </a:solidFill>
                <a:latin typeface="Times New Roman" panose="02020603050405020304" pitchFamily="18" charset="0"/>
                <a:cs typeface="Times New Roman" panose="02020603050405020304" pitchFamily="18" charset="0"/>
              </a:rPr>
              <a:t>của</a:t>
            </a:r>
            <a:r>
              <a:rPr lang="en-US" sz="2300" dirty="0" smtClean="0">
                <a:solidFill>
                  <a:srgbClr val="0000CC"/>
                </a:solidFill>
                <a:latin typeface="Times New Roman" panose="02020603050405020304" pitchFamily="18" charset="0"/>
                <a:cs typeface="Times New Roman" panose="02020603050405020304" pitchFamily="18" charset="0"/>
              </a:rPr>
              <a:t> Ban </a:t>
            </a:r>
            <a:r>
              <a:rPr lang="en-US" sz="2300" dirty="0" err="1" smtClean="0">
                <a:solidFill>
                  <a:srgbClr val="0000CC"/>
                </a:solidFill>
                <a:latin typeface="Times New Roman" panose="02020603050405020304" pitchFamily="18" charset="0"/>
                <a:cs typeface="Times New Roman" panose="02020603050405020304" pitchFamily="18" charset="0"/>
              </a:rPr>
              <a:t>Chấp</a:t>
            </a:r>
            <a:r>
              <a:rPr lang="en-US" sz="2300" dirty="0" smtClean="0">
                <a:solidFill>
                  <a:srgbClr val="0000CC"/>
                </a:solidFill>
                <a:latin typeface="Times New Roman" panose="02020603050405020304" pitchFamily="18" charset="0"/>
                <a:cs typeface="Times New Roman" panose="02020603050405020304" pitchFamily="18" charset="0"/>
              </a:rPr>
              <a:t> </a:t>
            </a:r>
            <a:r>
              <a:rPr lang="en-US" sz="2300" dirty="0" err="1" smtClean="0">
                <a:solidFill>
                  <a:srgbClr val="0000CC"/>
                </a:solidFill>
                <a:latin typeface="Times New Roman" panose="02020603050405020304" pitchFamily="18" charset="0"/>
                <a:cs typeface="Times New Roman" panose="02020603050405020304" pitchFamily="18" charset="0"/>
              </a:rPr>
              <a:t>hành</a:t>
            </a:r>
            <a:r>
              <a:rPr lang="en-US" sz="2300" dirty="0" smtClean="0">
                <a:solidFill>
                  <a:srgbClr val="0000CC"/>
                </a:solidFill>
                <a:latin typeface="Times New Roman" panose="02020603050405020304" pitchFamily="18" charset="0"/>
                <a:cs typeface="Times New Roman" panose="02020603050405020304" pitchFamily="18" charset="0"/>
              </a:rPr>
              <a:t> CĐCS </a:t>
            </a:r>
            <a:r>
              <a:rPr lang="en-US" sz="2300" dirty="0" err="1" smtClean="0">
                <a:solidFill>
                  <a:srgbClr val="0000CC"/>
                </a:solidFill>
                <a:latin typeface="Times New Roman" panose="02020603050405020304" pitchFamily="18" charset="0"/>
                <a:cs typeface="Times New Roman" panose="02020603050405020304" pitchFamily="18" charset="0"/>
              </a:rPr>
              <a:t>về</a:t>
            </a:r>
            <a:r>
              <a:rPr lang="en-US" sz="2300" dirty="0" smtClean="0">
                <a:solidFill>
                  <a:srgbClr val="0000CC"/>
                </a:solidFill>
                <a:latin typeface="Times New Roman" panose="02020603050405020304" pitchFamily="18" charset="0"/>
                <a:cs typeface="Times New Roman" panose="02020603050405020304" pitchFamily="18" charset="0"/>
              </a:rPr>
              <a:t> </a:t>
            </a:r>
            <a:r>
              <a:rPr lang="vi-VN" sz="2300" dirty="0" smtClean="0">
                <a:solidFill>
                  <a:srgbClr val="0000CC"/>
                </a:solidFill>
                <a:latin typeface="Times New Roman" panose="02020603050405020304" pitchFamily="18" charset="0"/>
                <a:cs typeface="Times New Roman" panose="02020603050405020304" pitchFamily="18" charset="0"/>
              </a:rPr>
              <a:t>trợ </a:t>
            </a:r>
            <a:r>
              <a:rPr lang="vi-VN" sz="2300" dirty="0">
                <a:solidFill>
                  <a:srgbClr val="0000CC"/>
                </a:solidFill>
                <a:latin typeface="Times New Roman" panose="02020603050405020304" pitchFamily="18" charset="0"/>
                <a:cs typeface="Times New Roman" panose="02020603050405020304" pitchFamily="18" charset="0"/>
              </a:rPr>
              <a:t>cấp khó </a:t>
            </a:r>
            <a:r>
              <a:rPr lang="vi-VN" sz="2300" dirty="0" smtClean="0">
                <a:solidFill>
                  <a:srgbClr val="0000CC"/>
                </a:solidFill>
                <a:latin typeface="Times New Roman" panose="02020603050405020304" pitchFamily="18" charset="0"/>
                <a:cs typeface="Times New Roman" panose="02020603050405020304" pitchFamily="18" charset="0"/>
              </a:rPr>
              <a:t>kh</a:t>
            </a:r>
            <a:r>
              <a:rPr lang="en-US" sz="2300" dirty="0">
                <a:solidFill>
                  <a:srgbClr val="0000CC"/>
                </a:solidFill>
                <a:latin typeface="Times New Roman" panose="02020603050405020304" pitchFamily="18" charset="0"/>
                <a:cs typeface="Times New Roman" panose="02020603050405020304" pitchFamily="18" charset="0"/>
              </a:rPr>
              <a:t>ă</a:t>
            </a:r>
            <a:r>
              <a:rPr lang="vi-VN" sz="2300" dirty="0" smtClean="0">
                <a:solidFill>
                  <a:srgbClr val="0000CC"/>
                </a:solidFill>
                <a:latin typeface="Times New Roman" panose="02020603050405020304" pitchFamily="18" charset="0"/>
                <a:cs typeface="Times New Roman" panose="02020603050405020304" pitchFamily="18" charset="0"/>
              </a:rPr>
              <a:t>n</a:t>
            </a:r>
            <a:r>
              <a:rPr lang="en-US" sz="2300" dirty="0" smtClean="0">
                <a:solidFill>
                  <a:srgbClr val="0000CC"/>
                </a:solidFill>
                <a:latin typeface="Times New Roman" panose="02020603050405020304" pitchFamily="18" charset="0"/>
                <a:cs typeface="Times New Roman" panose="02020603050405020304" pitchFamily="18" charset="0"/>
              </a:rPr>
              <a:t> (</a:t>
            </a:r>
            <a:r>
              <a:rPr lang="en-US" sz="2300" dirty="0" err="1" smtClean="0">
                <a:solidFill>
                  <a:srgbClr val="0000CC"/>
                </a:solidFill>
                <a:latin typeface="Times New Roman" panose="02020603050405020304" pitchFamily="18" charset="0"/>
                <a:cs typeface="Times New Roman" panose="02020603050405020304" pitchFamily="18" charset="0"/>
              </a:rPr>
              <a:t>nếu</a:t>
            </a:r>
            <a:r>
              <a:rPr lang="en-US" sz="2300" dirty="0" smtClean="0">
                <a:solidFill>
                  <a:srgbClr val="0000CC"/>
                </a:solidFill>
                <a:latin typeface="Times New Roman" panose="02020603050405020304" pitchFamily="18" charset="0"/>
                <a:cs typeface="Times New Roman" panose="02020603050405020304" pitchFamily="18" charset="0"/>
              </a:rPr>
              <a:t> </a:t>
            </a:r>
            <a:r>
              <a:rPr lang="en-US" sz="2300" dirty="0" err="1" smtClean="0">
                <a:solidFill>
                  <a:srgbClr val="0000CC"/>
                </a:solidFill>
                <a:latin typeface="Times New Roman" panose="02020603050405020304" pitchFamily="18" charset="0"/>
                <a:cs typeface="Times New Roman" panose="02020603050405020304" pitchFamily="18" charset="0"/>
              </a:rPr>
              <a:t>có</a:t>
            </a:r>
            <a:r>
              <a:rPr lang="en-US" sz="2300" dirty="0" smtClean="0">
                <a:solidFill>
                  <a:srgbClr val="0000CC"/>
                </a:solidFill>
                <a:latin typeface="Times New Roman" panose="02020603050405020304" pitchFamily="18" charset="0"/>
                <a:cs typeface="Times New Roman" panose="02020603050405020304" pitchFamily="18" charset="0"/>
              </a:rPr>
              <a:t>);</a:t>
            </a:r>
            <a:r>
              <a:rPr lang="vi-VN" sz="2300" dirty="0">
                <a:solidFill>
                  <a:srgbClr val="0000CC"/>
                </a:solidFill>
                <a:latin typeface="Times New Roman" panose="02020603050405020304" pitchFamily="18" charset="0"/>
                <a:cs typeface="Times New Roman" panose="02020603050405020304" pitchFamily="18" charset="0"/>
              </a:rPr>
              <a:t>	</a:t>
            </a:r>
          </a:p>
          <a:p>
            <a:pPr marL="0" indent="0">
              <a:buNone/>
            </a:pPr>
            <a:r>
              <a:rPr lang="en-US" sz="2300" dirty="0" smtClean="0">
                <a:solidFill>
                  <a:srgbClr val="0000CC"/>
                </a:solidFill>
                <a:latin typeface="Times New Roman" panose="02020603050405020304" pitchFamily="18" charset="0"/>
                <a:cs typeface="Times New Roman" panose="02020603050405020304" pitchFamily="18" charset="0"/>
              </a:rPr>
              <a:t>-</a:t>
            </a:r>
            <a:r>
              <a:rPr lang="vi-VN" sz="2300" dirty="0" smtClean="0">
                <a:solidFill>
                  <a:srgbClr val="0000CC"/>
                </a:solidFill>
                <a:latin typeface="Times New Roman" panose="02020603050405020304" pitchFamily="18" charset="0"/>
                <a:cs typeface="Times New Roman" panose="02020603050405020304" pitchFamily="18" charset="0"/>
              </a:rPr>
              <a:t>Thông </a:t>
            </a:r>
            <a:r>
              <a:rPr lang="vi-VN" sz="2300" dirty="0">
                <a:solidFill>
                  <a:srgbClr val="0000CC"/>
                </a:solidFill>
                <a:latin typeface="Times New Roman" panose="02020603050405020304" pitchFamily="18" charset="0"/>
                <a:cs typeface="Times New Roman" panose="02020603050405020304" pitchFamily="18" charset="0"/>
              </a:rPr>
              <a:t>báo </a:t>
            </a:r>
            <a:r>
              <a:rPr lang="vi-VN" sz="2300" dirty="0" smtClean="0">
                <a:solidFill>
                  <a:srgbClr val="0000CC"/>
                </a:solidFill>
                <a:latin typeface="Times New Roman" panose="02020603050405020304" pitchFamily="18" charset="0"/>
                <a:cs typeface="Times New Roman" panose="02020603050405020304" pitchFamily="18" charset="0"/>
              </a:rPr>
              <a:t>nộ</a:t>
            </a:r>
            <a:r>
              <a:rPr lang="en-US" sz="2300" dirty="0" smtClean="0">
                <a:solidFill>
                  <a:srgbClr val="0000CC"/>
                </a:solidFill>
                <a:latin typeface="Times New Roman" panose="02020603050405020304" pitchFamily="18" charset="0"/>
                <a:cs typeface="Times New Roman" panose="02020603050405020304" pitchFamily="18" charset="0"/>
              </a:rPr>
              <a:t>p 2% </a:t>
            </a:r>
            <a:r>
              <a:rPr lang="en-US" sz="2300" dirty="0" err="1" smtClean="0">
                <a:solidFill>
                  <a:srgbClr val="0000CC"/>
                </a:solidFill>
                <a:latin typeface="Times New Roman" panose="02020603050405020304" pitchFamily="18" charset="0"/>
                <a:cs typeface="Times New Roman" panose="02020603050405020304" pitchFamily="18" charset="0"/>
              </a:rPr>
              <a:t>kinh</a:t>
            </a:r>
            <a:r>
              <a:rPr lang="en-US" sz="2300" dirty="0" smtClean="0">
                <a:solidFill>
                  <a:srgbClr val="0000CC"/>
                </a:solidFill>
                <a:latin typeface="Times New Roman" panose="02020603050405020304" pitchFamily="18" charset="0"/>
                <a:cs typeface="Times New Roman" panose="02020603050405020304" pitchFamily="18" charset="0"/>
              </a:rPr>
              <a:t> </a:t>
            </a:r>
            <a:r>
              <a:rPr lang="en-US" sz="2300" dirty="0" err="1" smtClean="0">
                <a:solidFill>
                  <a:srgbClr val="0000CC"/>
                </a:solidFill>
                <a:latin typeface="Times New Roman" panose="02020603050405020304" pitchFamily="18" charset="0"/>
                <a:cs typeface="Times New Roman" panose="02020603050405020304" pitchFamily="18" charset="0"/>
              </a:rPr>
              <a:t>phí</a:t>
            </a:r>
            <a:r>
              <a:rPr lang="en-US" sz="2300" dirty="0" smtClean="0">
                <a:solidFill>
                  <a:srgbClr val="0000CC"/>
                </a:solidFill>
                <a:latin typeface="Times New Roman" panose="02020603050405020304" pitchFamily="18" charset="0"/>
                <a:cs typeface="Times New Roman" panose="02020603050405020304" pitchFamily="18" charset="0"/>
              </a:rPr>
              <a:t> </a:t>
            </a:r>
            <a:r>
              <a:rPr lang="en-US" sz="2300" dirty="0" err="1" smtClean="0">
                <a:solidFill>
                  <a:srgbClr val="0000CC"/>
                </a:solidFill>
                <a:latin typeface="Times New Roman" panose="02020603050405020304" pitchFamily="18" charset="0"/>
                <a:cs typeface="Times New Roman" panose="02020603050405020304" pitchFamily="18" charset="0"/>
              </a:rPr>
              <a:t>và</a:t>
            </a:r>
            <a:r>
              <a:rPr lang="en-US" sz="2300" dirty="0" smtClean="0">
                <a:solidFill>
                  <a:srgbClr val="0000CC"/>
                </a:solidFill>
                <a:latin typeface="Times New Roman" panose="02020603050405020304" pitchFamily="18" charset="0"/>
                <a:cs typeface="Times New Roman" panose="02020603050405020304" pitchFamily="18" charset="0"/>
              </a:rPr>
              <a:t> </a:t>
            </a:r>
            <a:r>
              <a:rPr lang="en-US" sz="2300" dirty="0" err="1" smtClean="0">
                <a:solidFill>
                  <a:srgbClr val="0000CC"/>
                </a:solidFill>
                <a:latin typeface="Times New Roman" panose="02020603050405020304" pitchFamily="18" charset="0"/>
                <a:cs typeface="Times New Roman" panose="02020603050405020304" pitchFamily="18" charset="0"/>
              </a:rPr>
              <a:t>đoàn</a:t>
            </a:r>
            <a:r>
              <a:rPr lang="en-US" sz="2300" dirty="0" smtClean="0">
                <a:solidFill>
                  <a:srgbClr val="0000CC"/>
                </a:solidFill>
                <a:latin typeface="Times New Roman" panose="02020603050405020304" pitchFamily="18" charset="0"/>
                <a:cs typeface="Times New Roman" panose="02020603050405020304" pitchFamily="18" charset="0"/>
              </a:rPr>
              <a:t> </a:t>
            </a:r>
            <a:r>
              <a:rPr lang="en-US" sz="2300" dirty="0" err="1" smtClean="0">
                <a:solidFill>
                  <a:srgbClr val="0000CC"/>
                </a:solidFill>
                <a:latin typeface="Times New Roman" panose="02020603050405020304" pitchFamily="18" charset="0"/>
                <a:cs typeface="Times New Roman" panose="02020603050405020304" pitchFamily="18" charset="0"/>
              </a:rPr>
              <a:t>phí</a:t>
            </a:r>
            <a:r>
              <a:rPr lang="en-US" sz="2300" dirty="0" smtClean="0">
                <a:solidFill>
                  <a:srgbClr val="0000CC"/>
                </a:solidFill>
                <a:latin typeface="Times New Roman" panose="02020603050405020304" pitchFamily="18" charset="0"/>
                <a:cs typeface="Times New Roman" panose="02020603050405020304" pitchFamily="18" charset="0"/>
              </a:rPr>
              <a:t> </a:t>
            </a:r>
            <a:r>
              <a:rPr lang="en-US" sz="2300" dirty="0" err="1" smtClean="0">
                <a:solidFill>
                  <a:srgbClr val="0000CC"/>
                </a:solidFill>
                <a:latin typeface="Times New Roman" panose="02020603050405020304" pitchFamily="18" charset="0"/>
                <a:cs typeface="Times New Roman" panose="02020603050405020304" pitchFamily="18" charset="0"/>
              </a:rPr>
              <a:t>của</a:t>
            </a:r>
            <a:r>
              <a:rPr lang="en-US" sz="2300" dirty="0" smtClean="0">
                <a:solidFill>
                  <a:srgbClr val="0000CC"/>
                </a:solidFill>
                <a:latin typeface="Times New Roman" panose="02020603050405020304" pitchFamily="18" charset="0"/>
                <a:cs typeface="Times New Roman" panose="02020603050405020304" pitchFamily="18" charset="0"/>
              </a:rPr>
              <a:t> </a:t>
            </a:r>
            <a:r>
              <a:rPr lang="en-US" sz="2300" dirty="0" err="1" smtClean="0">
                <a:solidFill>
                  <a:srgbClr val="0000CC"/>
                </a:solidFill>
                <a:latin typeface="Times New Roman" panose="02020603050405020304" pitchFamily="18" charset="0"/>
                <a:cs typeface="Times New Roman" panose="02020603050405020304" pitchFamily="18" charset="0"/>
              </a:rPr>
              <a:t>Công</a:t>
            </a:r>
            <a:r>
              <a:rPr lang="en-US" sz="2300" dirty="0" smtClean="0">
                <a:solidFill>
                  <a:srgbClr val="0000CC"/>
                </a:solidFill>
                <a:latin typeface="Times New Roman" panose="02020603050405020304" pitchFamily="18" charset="0"/>
                <a:cs typeface="Times New Roman" panose="02020603050405020304" pitchFamily="18" charset="0"/>
              </a:rPr>
              <a:t> </a:t>
            </a:r>
            <a:r>
              <a:rPr lang="en-US" sz="2300" dirty="0" err="1" smtClean="0">
                <a:solidFill>
                  <a:srgbClr val="0000CC"/>
                </a:solidFill>
                <a:latin typeface="Times New Roman" panose="02020603050405020304" pitchFamily="18" charset="0"/>
                <a:cs typeface="Times New Roman" panose="02020603050405020304" pitchFamily="18" charset="0"/>
              </a:rPr>
              <a:t>đoàn</a:t>
            </a:r>
            <a:r>
              <a:rPr lang="en-US" sz="2300" dirty="0" smtClean="0">
                <a:solidFill>
                  <a:srgbClr val="0000CC"/>
                </a:solidFill>
                <a:latin typeface="Times New Roman" panose="02020603050405020304" pitchFamily="18" charset="0"/>
                <a:cs typeface="Times New Roman" panose="02020603050405020304" pitchFamily="18" charset="0"/>
              </a:rPr>
              <a:t> </a:t>
            </a:r>
            <a:r>
              <a:rPr lang="en-US" sz="2300" dirty="0" err="1" smtClean="0">
                <a:solidFill>
                  <a:srgbClr val="0000CC"/>
                </a:solidFill>
                <a:latin typeface="Times New Roman" panose="02020603050405020304" pitchFamily="18" charset="0"/>
                <a:cs typeface="Times New Roman" panose="02020603050405020304" pitchFamily="18" charset="0"/>
              </a:rPr>
              <a:t>cấp</a:t>
            </a:r>
            <a:r>
              <a:rPr lang="en-US" sz="2300" dirty="0" smtClean="0">
                <a:solidFill>
                  <a:srgbClr val="0000CC"/>
                </a:solidFill>
                <a:latin typeface="Times New Roman" panose="02020603050405020304" pitchFamily="18" charset="0"/>
                <a:cs typeface="Times New Roman" panose="02020603050405020304" pitchFamily="18" charset="0"/>
              </a:rPr>
              <a:t> </a:t>
            </a:r>
            <a:r>
              <a:rPr lang="en-US" sz="2300" dirty="0" err="1" smtClean="0">
                <a:solidFill>
                  <a:srgbClr val="0000CC"/>
                </a:solidFill>
                <a:latin typeface="Times New Roman" panose="02020603050405020304" pitchFamily="18" charset="0"/>
                <a:cs typeface="Times New Roman" panose="02020603050405020304" pitchFamily="18" charset="0"/>
              </a:rPr>
              <a:t>trên</a:t>
            </a:r>
            <a:r>
              <a:rPr lang="en-US" sz="2300" dirty="0" smtClean="0">
                <a:solidFill>
                  <a:srgbClr val="0000CC"/>
                </a:solidFill>
                <a:latin typeface="Times New Roman" panose="02020603050405020304" pitchFamily="18" charset="0"/>
                <a:cs typeface="Times New Roman" panose="02020603050405020304" pitchFamily="18" charset="0"/>
              </a:rPr>
              <a:t>.</a:t>
            </a:r>
            <a:endParaRPr lang="en-US" sz="2300" dirty="0">
              <a:solidFill>
                <a:srgbClr val="0000CC"/>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8079626"/>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685800"/>
            <a:ext cx="7391400" cy="1066800"/>
          </a:xfrm>
        </p:spPr>
        <p:txBody>
          <a:bodyPr>
            <a:noAutofit/>
          </a:bodyPr>
          <a:lstStyle/>
          <a:p>
            <a:pPr algn="ctr"/>
            <a:r>
              <a:rPr lang="en-US" sz="3400" b="1" dirty="0" smtClean="0">
                <a:solidFill>
                  <a:srgbClr val="FF0000"/>
                </a:solidFill>
                <a:latin typeface="Times New Roman" pitchFamily="18" charset="0"/>
                <a:cs typeface="Times New Roman" pitchFamily="18" charset="0"/>
              </a:rPr>
              <a:t>I. </a:t>
            </a:r>
            <a:r>
              <a:rPr lang="en-US" sz="3400" b="1" dirty="0" err="1" smtClean="0">
                <a:solidFill>
                  <a:srgbClr val="FF0000"/>
                </a:solidFill>
                <a:latin typeface="Times New Roman" pitchFamily="18" charset="0"/>
                <a:cs typeface="Times New Roman" pitchFamily="18" charset="0"/>
              </a:rPr>
              <a:t>Cơ</a:t>
            </a:r>
            <a:r>
              <a:rPr lang="en-US" sz="3400" b="1" dirty="0" smtClean="0">
                <a:solidFill>
                  <a:srgbClr val="FF0000"/>
                </a:solidFill>
                <a:latin typeface="Times New Roman" pitchFamily="18" charset="0"/>
                <a:cs typeface="Times New Roman" pitchFamily="18" charset="0"/>
              </a:rPr>
              <a:t> </a:t>
            </a:r>
            <a:r>
              <a:rPr lang="en-US" sz="3400" b="1" dirty="0" err="1" smtClean="0">
                <a:solidFill>
                  <a:srgbClr val="FF0000"/>
                </a:solidFill>
                <a:latin typeface="Times New Roman" pitchFamily="18" charset="0"/>
                <a:cs typeface="Times New Roman" pitchFamily="18" charset="0"/>
              </a:rPr>
              <a:t>sở</a:t>
            </a:r>
            <a:r>
              <a:rPr lang="en-US" sz="3400" b="1" dirty="0" smtClean="0">
                <a:solidFill>
                  <a:srgbClr val="FF0000"/>
                </a:solidFill>
                <a:latin typeface="Times New Roman" pitchFamily="18" charset="0"/>
                <a:cs typeface="Times New Roman" pitchFamily="18" charset="0"/>
              </a:rPr>
              <a:t> </a:t>
            </a:r>
            <a:r>
              <a:rPr lang="en-US" sz="3400" b="1" dirty="0" err="1" smtClean="0">
                <a:solidFill>
                  <a:srgbClr val="FF0000"/>
                </a:solidFill>
                <a:latin typeface="Times New Roman" pitchFamily="18" charset="0"/>
                <a:cs typeface="Times New Roman" pitchFamily="18" charset="0"/>
              </a:rPr>
              <a:t>pháp</a:t>
            </a:r>
            <a:r>
              <a:rPr lang="en-US" sz="3400" b="1" dirty="0" smtClean="0">
                <a:solidFill>
                  <a:srgbClr val="FF0000"/>
                </a:solidFill>
                <a:latin typeface="Times New Roman" pitchFamily="18" charset="0"/>
                <a:cs typeface="Times New Roman" pitchFamily="18" charset="0"/>
              </a:rPr>
              <a:t> </a:t>
            </a:r>
            <a:r>
              <a:rPr lang="en-US" sz="3400" b="1" dirty="0" err="1" smtClean="0">
                <a:solidFill>
                  <a:srgbClr val="FF0000"/>
                </a:solidFill>
                <a:latin typeface="Times New Roman" pitchFamily="18" charset="0"/>
                <a:cs typeface="Times New Roman" pitchFamily="18" charset="0"/>
              </a:rPr>
              <a:t>lý</a:t>
            </a:r>
            <a:r>
              <a:rPr lang="en-US" sz="3400" b="1" dirty="0" smtClean="0">
                <a:solidFill>
                  <a:srgbClr val="FF0000"/>
                </a:solidFill>
                <a:latin typeface="Times New Roman" pitchFamily="18" charset="0"/>
                <a:cs typeface="Times New Roman" pitchFamily="18" charset="0"/>
              </a:rPr>
              <a:t> </a:t>
            </a:r>
            <a:r>
              <a:rPr lang="en-US" sz="3400" b="1" dirty="0" err="1" smtClean="0">
                <a:solidFill>
                  <a:srgbClr val="FF0000"/>
                </a:solidFill>
                <a:latin typeface="Times New Roman" pitchFamily="18" charset="0"/>
                <a:cs typeface="Times New Roman" pitchFamily="18" charset="0"/>
              </a:rPr>
              <a:t>về</a:t>
            </a:r>
            <a:r>
              <a:rPr lang="en-US" sz="3400" b="1" dirty="0" smtClean="0">
                <a:solidFill>
                  <a:srgbClr val="FF0000"/>
                </a:solidFill>
                <a:latin typeface="Times New Roman" pitchFamily="18" charset="0"/>
                <a:cs typeface="Times New Roman" pitchFamily="18" charset="0"/>
              </a:rPr>
              <a:t> </a:t>
            </a:r>
            <a:r>
              <a:rPr lang="en-US" sz="3400" b="1" dirty="0" err="1" smtClean="0">
                <a:solidFill>
                  <a:srgbClr val="FF0000"/>
                </a:solidFill>
                <a:latin typeface="Times New Roman" pitchFamily="18" charset="0"/>
                <a:cs typeface="Times New Roman" pitchFamily="18" charset="0"/>
              </a:rPr>
              <a:t>công</a:t>
            </a:r>
            <a:r>
              <a:rPr lang="en-US" sz="3400" b="1" dirty="0" smtClean="0">
                <a:solidFill>
                  <a:srgbClr val="FF0000"/>
                </a:solidFill>
                <a:latin typeface="Times New Roman" pitchFamily="18" charset="0"/>
                <a:cs typeface="Times New Roman" pitchFamily="18" charset="0"/>
              </a:rPr>
              <a:t> </a:t>
            </a:r>
            <a:r>
              <a:rPr lang="en-US" sz="3400" b="1" dirty="0" err="1" smtClean="0">
                <a:solidFill>
                  <a:srgbClr val="FF0000"/>
                </a:solidFill>
                <a:latin typeface="Times New Roman" pitchFamily="18" charset="0"/>
                <a:cs typeface="Times New Roman" pitchFamily="18" charset="0"/>
              </a:rPr>
              <a:t>tác</a:t>
            </a:r>
            <a:r>
              <a:rPr lang="en-US" sz="3400" b="1" dirty="0" smtClean="0">
                <a:solidFill>
                  <a:srgbClr val="FF0000"/>
                </a:solidFill>
                <a:latin typeface="Times New Roman" pitchFamily="18" charset="0"/>
                <a:cs typeface="Times New Roman" pitchFamily="18" charset="0"/>
              </a:rPr>
              <a:t> </a:t>
            </a:r>
            <a:r>
              <a:rPr lang="en-US" sz="3400" b="1" dirty="0" err="1" smtClean="0">
                <a:solidFill>
                  <a:srgbClr val="FF0000"/>
                </a:solidFill>
                <a:latin typeface="Times New Roman" pitchFamily="18" charset="0"/>
                <a:cs typeface="Times New Roman" pitchFamily="18" charset="0"/>
              </a:rPr>
              <a:t>kiểm</a:t>
            </a:r>
            <a:r>
              <a:rPr lang="en-US" sz="3400" b="1" dirty="0" smtClean="0">
                <a:solidFill>
                  <a:srgbClr val="FF0000"/>
                </a:solidFill>
                <a:latin typeface="Times New Roman" pitchFamily="18" charset="0"/>
                <a:cs typeface="Times New Roman" pitchFamily="18" charset="0"/>
              </a:rPr>
              <a:t> </a:t>
            </a:r>
            <a:r>
              <a:rPr lang="en-US" sz="3400" b="1" dirty="0" err="1" smtClean="0">
                <a:solidFill>
                  <a:srgbClr val="FF0000"/>
                </a:solidFill>
                <a:latin typeface="Times New Roman" pitchFamily="18" charset="0"/>
                <a:cs typeface="Times New Roman" pitchFamily="18" charset="0"/>
              </a:rPr>
              <a:t>tra</a:t>
            </a:r>
            <a:r>
              <a:rPr lang="en-US" sz="3400" b="1" dirty="0" smtClean="0">
                <a:solidFill>
                  <a:srgbClr val="FF0000"/>
                </a:solidFill>
                <a:latin typeface="Times New Roman" pitchFamily="18" charset="0"/>
                <a:cs typeface="Times New Roman" pitchFamily="18" charset="0"/>
              </a:rPr>
              <a:t>, </a:t>
            </a:r>
            <a:br>
              <a:rPr lang="en-US" sz="3400" b="1" dirty="0" smtClean="0">
                <a:solidFill>
                  <a:srgbClr val="FF0000"/>
                </a:solidFill>
                <a:latin typeface="Times New Roman" pitchFamily="18" charset="0"/>
                <a:cs typeface="Times New Roman" pitchFamily="18" charset="0"/>
              </a:rPr>
            </a:br>
            <a:r>
              <a:rPr lang="en-US" sz="3400" b="1" dirty="0" err="1" smtClean="0">
                <a:solidFill>
                  <a:srgbClr val="FF0000"/>
                </a:solidFill>
                <a:latin typeface="Times New Roman" pitchFamily="18" charset="0"/>
                <a:cs typeface="Times New Roman" pitchFamily="18" charset="0"/>
              </a:rPr>
              <a:t>giám</a:t>
            </a:r>
            <a:r>
              <a:rPr lang="en-US" sz="3400" b="1" dirty="0" smtClean="0">
                <a:solidFill>
                  <a:srgbClr val="FF0000"/>
                </a:solidFill>
                <a:latin typeface="Times New Roman" pitchFamily="18" charset="0"/>
                <a:cs typeface="Times New Roman" pitchFamily="18" charset="0"/>
              </a:rPr>
              <a:t> </a:t>
            </a:r>
            <a:r>
              <a:rPr lang="en-US" sz="3400" b="1" dirty="0" err="1" smtClean="0">
                <a:solidFill>
                  <a:srgbClr val="FF0000"/>
                </a:solidFill>
                <a:latin typeface="Times New Roman" pitchFamily="18" charset="0"/>
                <a:cs typeface="Times New Roman" pitchFamily="18" charset="0"/>
              </a:rPr>
              <a:t>sát</a:t>
            </a:r>
            <a:r>
              <a:rPr lang="en-US" sz="3400" b="1" dirty="0" smtClean="0">
                <a:solidFill>
                  <a:srgbClr val="FF0000"/>
                </a:solidFill>
                <a:latin typeface="Times New Roman" pitchFamily="18" charset="0"/>
                <a:cs typeface="Times New Roman" pitchFamily="18" charset="0"/>
              </a:rPr>
              <a:t> </a:t>
            </a:r>
            <a:r>
              <a:rPr lang="en-US" sz="3400" b="1" dirty="0" err="1" smtClean="0">
                <a:solidFill>
                  <a:srgbClr val="FF0000"/>
                </a:solidFill>
                <a:latin typeface="Times New Roman" pitchFamily="18" charset="0"/>
                <a:cs typeface="Times New Roman" pitchFamily="18" charset="0"/>
              </a:rPr>
              <a:t>công</a:t>
            </a:r>
            <a:r>
              <a:rPr lang="en-US" sz="3400" b="1" dirty="0" smtClean="0">
                <a:solidFill>
                  <a:srgbClr val="FF0000"/>
                </a:solidFill>
                <a:latin typeface="Times New Roman" pitchFamily="18" charset="0"/>
                <a:cs typeface="Times New Roman" pitchFamily="18" charset="0"/>
              </a:rPr>
              <a:t> </a:t>
            </a:r>
            <a:r>
              <a:rPr lang="en-US" sz="3400" b="1" dirty="0" err="1" smtClean="0">
                <a:solidFill>
                  <a:srgbClr val="FF0000"/>
                </a:solidFill>
                <a:latin typeface="Times New Roman" pitchFamily="18" charset="0"/>
                <a:cs typeface="Times New Roman" pitchFamily="18" charset="0"/>
              </a:rPr>
              <a:t>đoàn</a:t>
            </a:r>
            <a:r>
              <a:rPr lang="en-US" sz="3400" b="1" dirty="0" smtClean="0">
                <a:solidFill>
                  <a:srgbClr val="FF0000"/>
                </a:solidFill>
                <a:latin typeface="Times New Roman" pitchFamily="18" charset="0"/>
                <a:cs typeface="Times New Roman" pitchFamily="18" charset="0"/>
              </a:rPr>
              <a:t> </a:t>
            </a:r>
            <a:endParaRPr lang="en-US" sz="3400" b="1" dirty="0"/>
          </a:p>
        </p:txBody>
      </p:sp>
      <p:sp>
        <p:nvSpPr>
          <p:cNvPr id="3" name="Content Placeholder 2"/>
          <p:cNvSpPr>
            <a:spLocks noGrp="1"/>
          </p:cNvSpPr>
          <p:nvPr>
            <p:ph idx="1"/>
          </p:nvPr>
        </p:nvSpPr>
        <p:spPr>
          <a:xfrm>
            <a:off x="495300" y="1600200"/>
            <a:ext cx="8915400" cy="4389120"/>
          </a:xfrm>
        </p:spPr>
        <p:txBody>
          <a:bodyPr>
            <a:normAutofit/>
          </a:bodyPr>
          <a:lstStyle/>
          <a:p>
            <a:pPr>
              <a:buNone/>
            </a:pPr>
            <a:endParaRPr lang="en-US" sz="3200" dirty="0" smtClean="0">
              <a:solidFill>
                <a:srgbClr val="0070C0"/>
              </a:solidFill>
              <a:latin typeface="Times New Roman" pitchFamily="18" charset="0"/>
              <a:cs typeface="Times New Roman" pitchFamily="18" charset="0"/>
            </a:endParaRPr>
          </a:p>
          <a:p>
            <a:pPr algn="just">
              <a:buNone/>
            </a:pPr>
            <a:r>
              <a:rPr lang="en-US" sz="3200" dirty="0" smtClean="0">
                <a:solidFill>
                  <a:srgbClr val="0000CC"/>
                </a:solidFill>
                <a:latin typeface="Times New Roman" pitchFamily="18" charset="0"/>
                <a:cs typeface="Times New Roman" pitchFamily="18" charset="0"/>
              </a:rPr>
              <a:t>1.</a:t>
            </a:r>
            <a:r>
              <a:rPr lang="vi-VN"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Điều</a:t>
            </a:r>
            <a:r>
              <a:rPr lang="en-US" sz="3200" dirty="0" smtClean="0">
                <a:solidFill>
                  <a:srgbClr val="0000CC"/>
                </a:solidFill>
                <a:latin typeface="Times New Roman" pitchFamily="18" charset="0"/>
                <a:cs typeface="Times New Roman" pitchFamily="18" charset="0"/>
              </a:rPr>
              <a:t> 10 </a:t>
            </a:r>
            <a:r>
              <a:rPr lang="en-US" sz="3200" dirty="0" err="1" smtClean="0">
                <a:solidFill>
                  <a:srgbClr val="0000CC"/>
                </a:solidFill>
                <a:latin typeface="Times New Roman" pitchFamily="18" charset="0"/>
                <a:cs typeface="Times New Roman" pitchFamily="18" charset="0"/>
              </a:rPr>
              <a:t>Hiến</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pháp</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nước</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Cộng</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hòa</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xã</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hội</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chủ</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nghĩa</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Việt</a:t>
            </a:r>
            <a:r>
              <a:rPr lang="en-US" sz="3200" dirty="0" smtClean="0">
                <a:solidFill>
                  <a:srgbClr val="0000CC"/>
                </a:solidFill>
                <a:latin typeface="Times New Roman" pitchFamily="18" charset="0"/>
                <a:cs typeface="Times New Roman" pitchFamily="18" charset="0"/>
              </a:rPr>
              <a:t> Nam.</a:t>
            </a:r>
          </a:p>
          <a:p>
            <a:pPr algn="just">
              <a:buNone/>
            </a:pPr>
            <a:r>
              <a:rPr lang="en-US" sz="3200" dirty="0" smtClean="0">
                <a:solidFill>
                  <a:srgbClr val="0000CC"/>
                </a:solidFill>
                <a:latin typeface="Times New Roman" pitchFamily="18" charset="0"/>
                <a:cs typeface="Times New Roman" pitchFamily="18" charset="0"/>
              </a:rPr>
              <a:t>2.</a:t>
            </a:r>
            <a:r>
              <a:rPr lang="vi-VN"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Điều</a:t>
            </a:r>
            <a:r>
              <a:rPr lang="en-US" sz="3200" dirty="0" smtClean="0">
                <a:solidFill>
                  <a:srgbClr val="0000CC"/>
                </a:solidFill>
                <a:latin typeface="Times New Roman" pitchFamily="18" charset="0"/>
                <a:cs typeface="Times New Roman" pitchFamily="18" charset="0"/>
              </a:rPr>
              <a:t> 29 </a:t>
            </a:r>
            <a:r>
              <a:rPr lang="en-US" sz="3200" dirty="0" err="1" smtClean="0">
                <a:solidFill>
                  <a:srgbClr val="0000CC"/>
                </a:solidFill>
                <a:latin typeface="Times New Roman" pitchFamily="18" charset="0"/>
                <a:cs typeface="Times New Roman" pitchFamily="18" charset="0"/>
              </a:rPr>
              <a:t>Luật</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Công</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đoàn</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năm</a:t>
            </a:r>
            <a:r>
              <a:rPr lang="en-US" sz="3200" dirty="0" smtClean="0">
                <a:solidFill>
                  <a:srgbClr val="0000CC"/>
                </a:solidFill>
                <a:latin typeface="Times New Roman" pitchFamily="18" charset="0"/>
                <a:cs typeface="Times New Roman" pitchFamily="18" charset="0"/>
              </a:rPr>
              <a:t> 2012.</a:t>
            </a:r>
          </a:p>
          <a:p>
            <a:pPr algn="just">
              <a:buNone/>
            </a:pPr>
            <a:r>
              <a:rPr lang="en-US" sz="3200" dirty="0" smtClean="0">
                <a:solidFill>
                  <a:srgbClr val="0000CC"/>
                </a:solidFill>
                <a:latin typeface="Times New Roman" pitchFamily="18" charset="0"/>
                <a:cs typeface="Times New Roman" pitchFamily="18" charset="0"/>
              </a:rPr>
              <a:t>3.</a:t>
            </a:r>
            <a:r>
              <a:rPr lang="vi-VN"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Điều</a:t>
            </a:r>
            <a:r>
              <a:rPr lang="en-US" sz="3200" dirty="0" smtClean="0">
                <a:solidFill>
                  <a:srgbClr val="0000CC"/>
                </a:solidFill>
                <a:latin typeface="Times New Roman" pitchFamily="18" charset="0"/>
                <a:cs typeface="Times New Roman" pitchFamily="18" charset="0"/>
              </a:rPr>
              <a:t> 28, 29 </a:t>
            </a:r>
            <a:r>
              <a:rPr lang="en-US" sz="3200" dirty="0" err="1" smtClean="0">
                <a:solidFill>
                  <a:srgbClr val="0000CC"/>
                </a:solidFill>
                <a:latin typeface="Times New Roman" pitchFamily="18" charset="0"/>
                <a:cs typeface="Times New Roman" pitchFamily="18" charset="0"/>
              </a:rPr>
              <a:t>Điều</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lệ</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Công</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đoàn</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Việt</a:t>
            </a:r>
            <a:r>
              <a:rPr lang="en-US" sz="3200" dirty="0" smtClean="0">
                <a:solidFill>
                  <a:srgbClr val="0000CC"/>
                </a:solidFill>
                <a:latin typeface="Times New Roman" pitchFamily="18" charset="0"/>
                <a:cs typeface="Times New Roman" pitchFamily="18" charset="0"/>
              </a:rPr>
              <a:t> Nam.</a:t>
            </a:r>
          </a:p>
          <a:p>
            <a:pPr algn="just">
              <a:buNone/>
            </a:pPr>
            <a:r>
              <a:rPr lang="en-US" sz="3200" dirty="0" smtClean="0">
                <a:solidFill>
                  <a:srgbClr val="0000CC"/>
                </a:solidFill>
                <a:latin typeface="Times New Roman" pitchFamily="18" charset="0"/>
                <a:cs typeface="Times New Roman" pitchFamily="18" charset="0"/>
              </a:rPr>
              <a:t>4.</a:t>
            </a:r>
            <a:r>
              <a:rPr lang="vi-VN"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Hướng</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dẫn</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số</a:t>
            </a:r>
            <a:r>
              <a:rPr lang="en-US" sz="3200" dirty="0" smtClean="0">
                <a:solidFill>
                  <a:srgbClr val="0000CC"/>
                </a:solidFill>
                <a:latin typeface="Times New Roman" pitchFamily="18" charset="0"/>
                <a:cs typeface="Times New Roman" pitchFamily="18" charset="0"/>
              </a:rPr>
              <a:t> 03 </a:t>
            </a:r>
            <a:r>
              <a:rPr lang="en-US" sz="3200" dirty="0" err="1" smtClean="0">
                <a:solidFill>
                  <a:srgbClr val="0000CC"/>
                </a:solidFill>
                <a:latin typeface="Times New Roman" pitchFamily="18" charset="0"/>
                <a:cs typeface="Times New Roman" pitchFamily="18" charset="0"/>
              </a:rPr>
              <a:t>ngày</a:t>
            </a:r>
            <a:r>
              <a:rPr lang="en-US" sz="3200" dirty="0" smtClean="0">
                <a:solidFill>
                  <a:srgbClr val="0000CC"/>
                </a:solidFill>
                <a:latin typeface="Times New Roman" pitchFamily="18" charset="0"/>
                <a:cs typeface="Times New Roman" pitchFamily="18" charset="0"/>
              </a:rPr>
              <a:t> 20/02/2020 </a:t>
            </a:r>
            <a:r>
              <a:rPr lang="en-US" sz="3200" dirty="0" err="1" smtClean="0">
                <a:solidFill>
                  <a:srgbClr val="0000CC"/>
                </a:solidFill>
                <a:latin typeface="Times New Roman" pitchFamily="18" charset="0"/>
                <a:cs typeface="Times New Roman" pitchFamily="18" charset="0"/>
              </a:rPr>
              <a:t>của</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Đoàn</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Chủ</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tịch</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Tổng</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Liên</a:t>
            </a:r>
            <a:r>
              <a:rPr lang="en-US" sz="3200" dirty="0" smtClean="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a:t>
            </a:r>
            <a:r>
              <a:rPr lang="en-US" sz="3200" dirty="0" err="1" smtClean="0">
                <a:solidFill>
                  <a:srgbClr val="0000CC"/>
                </a:solidFill>
                <a:latin typeface="Times New Roman" pitchFamily="18" charset="0"/>
                <a:cs typeface="Times New Roman" pitchFamily="18" charset="0"/>
              </a:rPr>
              <a:t>oàn</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hướng</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dẫn</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thi</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hành</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Điều</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lệ</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Công</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đoàn</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Việt</a:t>
            </a:r>
            <a:r>
              <a:rPr lang="en-US" sz="3200" dirty="0" smtClean="0">
                <a:solidFill>
                  <a:srgbClr val="0000CC"/>
                </a:solidFill>
                <a:latin typeface="Times New Roman" pitchFamily="18" charset="0"/>
                <a:cs typeface="Times New Roman" pitchFamily="18" charset="0"/>
              </a:rPr>
              <a:t> Nam.</a:t>
            </a:r>
          </a:p>
          <a:p>
            <a:pPr>
              <a:buNone/>
            </a:pPr>
            <a:endParaRPr lang="en-US" sz="3200" dirty="0">
              <a:solidFill>
                <a:srgbClr val="0070C0"/>
              </a:solidFill>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344D32EA-796A-49D7-B1E6-86E45869C5DC}" type="slidenum">
              <a:rPr lang="en-US" smtClean="0"/>
              <a:pPr/>
              <a:t>3</a:t>
            </a:fld>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 y="0"/>
            <a:ext cx="1143000" cy="1143000"/>
          </a:xfrm>
          <a:prstGeom prst="rect">
            <a:avLst/>
          </a:prstGeom>
        </p:spPr>
      </p:pic>
    </p:spTree>
  </p:cSld>
  <p:clrMapOvr>
    <a:masterClrMapping/>
  </p:clrMapOvr>
  <p:transition spd="slow">
    <p:wip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0308" y="831101"/>
            <a:ext cx="6934200" cy="538208"/>
          </a:xfrm>
        </p:spPr>
        <p:txBody>
          <a:bodyPr>
            <a:normAutofit/>
          </a:bodyPr>
          <a:lstStyle/>
          <a:p>
            <a:pPr algn="ctr"/>
            <a:r>
              <a:rPr lang="vi-VN" sz="3200" b="1" dirty="0">
                <a:solidFill>
                  <a:srgbClr val="FF0000"/>
                </a:solidFill>
                <a:latin typeface="+mn-lt"/>
              </a:rPr>
              <a:t>Yêu cầu chung của chứng từ kế toán</a:t>
            </a:r>
            <a:r>
              <a:rPr lang="vi-VN" sz="3200" b="1" dirty="0" smtClean="0">
                <a:solidFill>
                  <a:srgbClr val="FF0000"/>
                </a:solidFill>
                <a:latin typeface="+mn-lt"/>
              </a:rPr>
              <a:t>:</a:t>
            </a:r>
            <a:endParaRPr lang="en-US" sz="3200" b="1" dirty="0">
              <a:solidFill>
                <a:srgbClr val="FF0000"/>
              </a:solidFill>
              <a:latin typeface="+mn-lt"/>
            </a:endParaRPr>
          </a:p>
        </p:txBody>
      </p:sp>
      <p:sp>
        <p:nvSpPr>
          <p:cNvPr id="3" name="Content Placeholder 2"/>
          <p:cNvSpPr>
            <a:spLocks noGrp="1"/>
          </p:cNvSpPr>
          <p:nvPr>
            <p:ph idx="1"/>
          </p:nvPr>
        </p:nvSpPr>
        <p:spPr>
          <a:xfrm>
            <a:off x="528125" y="1592146"/>
            <a:ext cx="8915400" cy="4389120"/>
          </a:xfrm>
        </p:spPr>
        <p:txBody>
          <a:bodyPr>
            <a:normAutofit fontScale="92500" lnSpcReduction="20000"/>
          </a:bodyPr>
          <a:lstStyle/>
          <a:p>
            <a:pPr marL="0" indent="0" algn="just">
              <a:buNone/>
            </a:pPr>
            <a:r>
              <a:rPr lang="vi-VN" dirty="0" smtClean="0">
                <a:solidFill>
                  <a:srgbClr val="0000CC"/>
                </a:solidFill>
              </a:rPr>
              <a:t>- </a:t>
            </a:r>
            <a:r>
              <a:rPr lang="vi-VN" dirty="0">
                <a:solidFill>
                  <a:srgbClr val="0000CC"/>
                </a:solidFill>
              </a:rPr>
              <a:t>Phải lập ngay thời điểm phát sinh nghiệp vụ tài </a:t>
            </a:r>
            <a:r>
              <a:rPr lang="vi-VN" dirty="0" smtClean="0">
                <a:solidFill>
                  <a:srgbClr val="0000CC"/>
                </a:solidFill>
              </a:rPr>
              <a:t>chính</a:t>
            </a:r>
            <a:r>
              <a:rPr lang="en-US" dirty="0" smtClean="0">
                <a:solidFill>
                  <a:srgbClr val="0000CC"/>
                </a:solidFill>
              </a:rPr>
              <a:t>.</a:t>
            </a:r>
            <a:endParaRPr lang="vi-VN" dirty="0">
              <a:solidFill>
                <a:srgbClr val="0000CC"/>
              </a:solidFill>
            </a:endParaRPr>
          </a:p>
          <a:p>
            <a:pPr marL="0" indent="0" algn="just">
              <a:buNone/>
            </a:pPr>
            <a:r>
              <a:rPr lang="vi-VN" dirty="0">
                <a:solidFill>
                  <a:srgbClr val="0000CC"/>
                </a:solidFill>
              </a:rPr>
              <a:t>- Đúng mẫu theo quy định của Bộ Tài chính và Tổng Liên đoàn Lao động Việt </a:t>
            </a:r>
            <a:r>
              <a:rPr lang="vi-VN" dirty="0" smtClean="0">
                <a:solidFill>
                  <a:srgbClr val="0000CC"/>
                </a:solidFill>
              </a:rPr>
              <a:t>Nam</a:t>
            </a:r>
            <a:r>
              <a:rPr lang="en-US" dirty="0" smtClean="0">
                <a:solidFill>
                  <a:srgbClr val="0000CC"/>
                </a:solidFill>
              </a:rPr>
              <a:t>.</a:t>
            </a:r>
            <a:endParaRPr lang="vi-VN" dirty="0">
              <a:solidFill>
                <a:srgbClr val="0000CC"/>
              </a:solidFill>
            </a:endParaRPr>
          </a:p>
          <a:p>
            <a:pPr marL="0" indent="0" algn="just">
              <a:buNone/>
            </a:pPr>
            <a:r>
              <a:rPr lang="vi-VN" dirty="0">
                <a:solidFill>
                  <a:srgbClr val="0000CC"/>
                </a:solidFill>
              </a:rPr>
              <a:t>- Đúng nội dung, bản chất của nghiệp </a:t>
            </a:r>
            <a:r>
              <a:rPr lang="vi-VN" dirty="0" smtClean="0">
                <a:solidFill>
                  <a:srgbClr val="0000CC"/>
                </a:solidFill>
              </a:rPr>
              <a:t>vụ</a:t>
            </a:r>
            <a:r>
              <a:rPr lang="en-US" dirty="0" smtClean="0">
                <a:solidFill>
                  <a:srgbClr val="0000CC"/>
                </a:solidFill>
              </a:rPr>
              <a:t>.</a:t>
            </a:r>
            <a:endParaRPr lang="vi-VN" dirty="0">
              <a:solidFill>
                <a:srgbClr val="0000CC"/>
              </a:solidFill>
            </a:endParaRPr>
          </a:p>
          <a:p>
            <a:pPr marL="0" indent="0" algn="just">
              <a:buNone/>
            </a:pPr>
            <a:r>
              <a:rPr lang="vi-VN" dirty="0">
                <a:solidFill>
                  <a:srgbClr val="0000CC"/>
                </a:solidFill>
              </a:rPr>
              <a:t>- Được pháp luật cho </a:t>
            </a:r>
            <a:r>
              <a:rPr lang="vi-VN" dirty="0" smtClean="0">
                <a:solidFill>
                  <a:srgbClr val="0000CC"/>
                </a:solidFill>
              </a:rPr>
              <a:t>phép</a:t>
            </a:r>
            <a:r>
              <a:rPr lang="en-US" dirty="0" smtClean="0">
                <a:solidFill>
                  <a:srgbClr val="0000CC"/>
                </a:solidFill>
              </a:rPr>
              <a:t>.</a:t>
            </a:r>
            <a:endParaRPr lang="vi-VN" dirty="0">
              <a:solidFill>
                <a:srgbClr val="0000CC"/>
              </a:solidFill>
            </a:endParaRPr>
          </a:p>
          <a:p>
            <a:pPr marL="0" indent="0" algn="just">
              <a:buNone/>
            </a:pPr>
            <a:r>
              <a:rPr lang="vi-VN" dirty="0">
                <a:solidFill>
                  <a:srgbClr val="0000CC"/>
                </a:solidFill>
              </a:rPr>
              <a:t>- Đủ chữ ký, dấu và địa chỉ rõ </a:t>
            </a:r>
            <a:r>
              <a:rPr lang="vi-VN" dirty="0" smtClean="0">
                <a:solidFill>
                  <a:srgbClr val="0000CC"/>
                </a:solidFill>
              </a:rPr>
              <a:t>r</a:t>
            </a:r>
            <a:r>
              <a:rPr lang="en-US" dirty="0">
                <a:solidFill>
                  <a:srgbClr val="0000CC"/>
                </a:solidFill>
              </a:rPr>
              <a:t>à</a:t>
            </a:r>
            <a:r>
              <a:rPr lang="vi-VN" dirty="0" smtClean="0">
                <a:solidFill>
                  <a:srgbClr val="0000CC"/>
                </a:solidFill>
              </a:rPr>
              <a:t>ng</a:t>
            </a:r>
            <a:r>
              <a:rPr lang="en-US" dirty="0" smtClean="0">
                <a:solidFill>
                  <a:srgbClr val="0000CC"/>
                </a:solidFill>
              </a:rPr>
              <a:t>.</a:t>
            </a:r>
            <a:endParaRPr lang="vi-VN" dirty="0">
              <a:solidFill>
                <a:srgbClr val="0000CC"/>
              </a:solidFill>
            </a:endParaRPr>
          </a:p>
          <a:p>
            <a:pPr marL="0" indent="0" algn="just">
              <a:buNone/>
            </a:pPr>
            <a:r>
              <a:rPr lang="vi-VN" dirty="0">
                <a:solidFill>
                  <a:srgbClr val="0000CC"/>
                </a:solidFill>
              </a:rPr>
              <a:t>- Phải là chứng từ gốc và chỉ lập </a:t>
            </a:r>
            <a:r>
              <a:rPr lang="en-US" dirty="0" smtClean="0">
                <a:solidFill>
                  <a:srgbClr val="0000CC"/>
                </a:solidFill>
                <a:latin typeface="Times New Roman" panose="02020603050405020304" pitchFamily="18" charset="0"/>
                <a:cs typeface="Times New Roman" panose="02020603050405020304" pitchFamily="18" charset="0"/>
              </a:rPr>
              <a:t>01 </a:t>
            </a:r>
            <a:r>
              <a:rPr lang="vi-VN" dirty="0" smtClean="0">
                <a:solidFill>
                  <a:srgbClr val="0000CC"/>
                </a:solidFill>
              </a:rPr>
              <a:t>lần</a:t>
            </a:r>
            <a:r>
              <a:rPr lang="en-US" dirty="0" smtClean="0">
                <a:solidFill>
                  <a:srgbClr val="0000CC"/>
                </a:solidFill>
              </a:rPr>
              <a:t>.</a:t>
            </a:r>
            <a:endParaRPr lang="vi-VN" dirty="0">
              <a:solidFill>
                <a:srgbClr val="0000CC"/>
              </a:solidFill>
            </a:endParaRPr>
          </a:p>
          <a:p>
            <a:pPr marL="0" indent="0" algn="just">
              <a:buNone/>
            </a:pPr>
            <a:r>
              <a:rPr lang="vi-VN" dirty="0">
                <a:solidFill>
                  <a:srgbClr val="0000CC"/>
                </a:solidFill>
              </a:rPr>
              <a:t>- Đảm bảo đầy đủ các yếu tố tiêu thức của chứng từ, như tên gọi; ngày, tháng, năm lập chứng từ; số hiệu, tên gọi, địa chỉ nơi lập; tên, địa chỉ đơn vị nơi nhận; nội dung nghiệp vụ tài chính phát sinh; số lượng, chất lượng, giá trị của hàng hoá, vật tư; chữ ký của các bên, kế toán, thủ trưởng, dấu.</a:t>
            </a:r>
          </a:p>
          <a:p>
            <a:endParaRPr lang="en-US" dirty="0"/>
          </a:p>
        </p:txBody>
      </p:sp>
      <p:sp>
        <p:nvSpPr>
          <p:cNvPr id="5" name="Slide Number Placeholder 4"/>
          <p:cNvSpPr>
            <a:spLocks noGrp="1"/>
          </p:cNvSpPr>
          <p:nvPr>
            <p:ph type="sldNum" sz="quarter" idx="12"/>
          </p:nvPr>
        </p:nvSpPr>
        <p:spPr/>
        <p:txBody>
          <a:bodyPr/>
          <a:lstStyle/>
          <a:p>
            <a:fld id="{344D32EA-796A-49D7-B1E6-86E45869C5DC}" type="slidenum">
              <a:rPr lang="en-US" smtClean="0"/>
              <a:pPr/>
              <a:t>30</a:t>
            </a:fld>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 y="30480"/>
            <a:ext cx="1143000" cy="1143000"/>
          </a:xfrm>
          <a:prstGeom prst="rect">
            <a:avLst/>
          </a:prstGeom>
        </p:spPr>
      </p:pic>
    </p:spTree>
    <p:extLst>
      <p:ext uri="{BB962C8B-B14F-4D97-AF65-F5344CB8AC3E}">
        <p14:creationId xmlns:p14="http://schemas.microsoft.com/office/powerpoint/2010/main" val="2226123181"/>
      </p:ext>
    </p:extLst>
  </p:cSld>
  <p:clrMapOvr>
    <a:masterClrMapping/>
  </p:clrMapOvr>
  <p:transition spd="slow">
    <p:wip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2400" y="620380"/>
            <a:ext cx="8229600" cy="779214"/>
          </a:xfrm>
        </p:spPr>
        <p:txBody>
          <a:bodyPr>
            <a:noAutofit/>
          </a:bodyPr>
          <a:lstStyle/>
          <a:p>
            <a:pPr algn="ctr"/>
            <a:r>
              <a:rPr lang="en-US" sz="1800" dirty="0" smtClean="0">
                <a:latin typeface="Times New Roman" pitchFamily="18" charset="0"/>
                <a:cs typeface="Times New Roman" pitchFamily="18" charset="0"/>
              </a:rPr>
              <a:t/>
            </a:r>
            <a:br>
              <a:rPr lang="en-US" sz="1800" dirty="0" smtClean="0">
                <a:latin typeface="Times New Roman" pitchFamily="18" charset="0"/>
                <a:cs typeface="Times New Roman" pitchFamily="18" charset="0"/>
              </a:rPr>
            </a:br>
            <a:r>
              <a:rPr lang="en-US" sz="1800" dirty="0" smtClean="0">
                <a:latin typeface="Times New Roman" pitchFamily="18" charset="0"/>
                <a:cs typeface="Times New Roman" pitchFamily="18" charset="0"/>
              </a:rPr>
              <a:t> </a:t>
            </a:r>
            <a:br>
              <a:rPr lang="en-US" sz="1800" dirty="0" smtClean="0">
                <a:latin typeface="Times New Roman" pitchFamily="18" charset="0"/>
                <a:cs typeface="Times New Roman" pitchFamily="18" charset="0"/>
              </a:rPr>
            </a:br>
            <a:r>
              <a:rPr lang="en-US" sz="1800" dirty="0" smtClean="0">
                <a:solidFill>
                  <a:srgbClr val="FF0000"/>
                </a:solidFill>
                <a:latin typeface="Times New Roman" pitchFamily="18" charset="0"/>
                <a:cs typeface="Times New Roman" pitchFamily="18" charset="0"/>
              </a:rPr>
              <a:t> </a:t>
            </a:r>
            <a:br>
              <a:rPr lang="en-US" sz="1800" dirty="0" smtClean="0">
                <a:solidFill>
                  <a:srgbClr val="FF0000"/>
                </a:solidFill>
                <a:latin typeface="Times New Roman" pitchFamily="18" charset="0"/>
                <a:cs typeface="Times New Roman" pitchFamily="18" charset="0"/>
              </a:rPr>
            </a:br>
            <a:r>
              <a:rPr lang="en-US" sz="1800" dirty="0" smtClean="0">
                <a:solidFill>
                  <a:srgbClr val="FF0000"/>
                </a:solidFill>
                <a:latin typeface="Times New Roman" pitchFamily="18" charset="0"/>
                <a:cs typeface="Times New Roman" pitchFamily="18" charset="0"/>
              </a:rPr>
              <a:t/>
            </a:r>
            <a:br>
              <a:rPr lang="en-US" sz="1800" dirty="0" smtClean="0">
                <a:solidFill>
                  <a:srgbClr val="FF0000"/>
                </a:solidFill>
                <a:latin typeface="Times New Roman" pitchFamily="18" charset="0"/>
                <a:cs typeface="Times New Roman" pitchFamily="18" charset="0"/>
              </a:rPr>
            </a:br>
            <a:r>
              <a:rPr lang="en-US" sz="1800" dirty="0" smtClean="0">
                <a:solidFill>
                  <a:srgbClr val="FF0000"/>
                </a:solidFill>
                <a:latin typeface="Times New Roman" pitchFamily="18" charset="0"/>
                <a:cs typeface="Times New Roman" pitchFamily="18" charset="0"/>
              </a:rPr>
              <a:t/>
            </a:r>
            <a:br>
              <a:rPr lang="en-US" sz="1800" dirty="0" smtClean="0">
                <a:solidFill>
                  <a:srgbClr val="FF0000"/>
                </a:solidFill>
                <a:latin typeface="Times New Roman" pitchFamily="18" charset="0"/>
                <a:cs typeface="Times New Roman" pitchFamily="18" charset="0"/>
              </a:rPr>
            </a:br>
            <a:r>
              <a:rPr lang="en-US" sz="1800" dirty="0" smtClean="0">
                <a:solidFill>
                  <a:srgbClr val="FF0000"/>
                </a:solidFill>
                <a:latin typeface="Times New Roman" pitchFamily="18" charset="0"/>
                <a:cs typeface="Times New Roman" pitchFamily="18" charset="0"/>
              </a:rPr>
              <a:t/>
            </a:r>
            <a:br>
              <a:rPr lang="en-US" sz="1800" dirty="0" smtClean="0">
                <a:solidFill>
                  <a:srgbClr val="FF0000"/>
                </a:solidFill>
                <a:latin typeface="Times New Roman" pitchFamily="18" charset="0"/>
                <a:cs typeface="Times New Roman" pitchFamily="18" charset="0"/>
              </a:rPr>
            </a:br>
            <a:r>
              <a:rPr lang="en-US" sz="1800" dirty="0" smtClean="0">
                <a:solidFill>
                  <a:srgbClr val="FF0000"/>
                </a:solidFill>
                <a:latin typeface="Times New Roman" pitchFamily="18" charset="0"/>
                <a:cs typeface="Times New Roman" pitchFamily="18" charset="0"/>
              </a:rPr>
              <a:t/>
            </a:r>
            <a:br>
              <a:rPr lang="en-US" sz="1800" dirty="0" smtClean="0">
                <a:solidFill>
                  <a:srgbClr val="FF0000"/>
                </a:solidFill>
                <a:latin typeface="Times New Roman" pitchFamily="18" charset="0"/>
                <a:cs typeface="Times New Roman" pitchFamily="18" charset="0"/>
              </a:rPr>
            </a:br>
            <a:r>
              <a:rPr lang="en-US" sz="1800" dirty="0" smtClean="0">
                <a:solidFill>
                  <a:srgbClr val="FF0000"/>
                </a:solidFill>
                <a:latin typeface="Times New Roman" pitchFamily="18" charset="0"/>
                <a:cs typeface="Times New Roman" pitchFamily="18" charset="0"/>
              </a:rPr>
              <a:t/>
            </a:r>
            <a:br>
              <a:rPr lang="en-US" sz="1800" dirty="0" smtClean="0">
                <a:solidFill>
                  <a:srgbClr val="FF0000"/>
                </a:solidFill>
                <a:latin typeface="Times New Roman" pitchFamily="18" charset="0"/>
                <a:cs typeface="Times New Roman" pitchFamily="18" charset="0"/>
              </a:rPr>
            </a:br>
            <a:r>
              <a:rPr lang="en-US" sz="1800" dirty="0" smtClean="0">
                <a:solidFill>
                  <a:srgbClr val="FF0000"/>
                </a:solidFill>
                <a:latin typeface="Times New Roman" pitchFamily="18" charset="0"/>
                <a:cs typeface="Times New Roman" pitchFamily="18" charset="0"/>
              </a:rPr>
              <a:t/>
            </a:r>
            <a:br>
              <a:rPr lang="en-US" sz="1800" dirty="0" smtClean="0">
                <a:solidFill>
                  <a:srgbClr val="FF0000"/>
                </a:solidFill>
                <a:latin typeface="Times New Roman" pitchFamily="18" charset="0"/>
                <a:cs typeface="Times New Roman" pitchFamily="18" charset="0"/>
              </a:rPr>
            </a:br>
            <a:r>
              <a:rPr lang="en-US" sz="1800" dirty="0" smtClean="0">
                <a:solidFill>
                  <a:srgbClr val="FF0000"/>
                </a:solidFill>
                <a:latin typeface="Times New Roman" pitchFamily="18" charset="0"/>
                <a:cs typeface="Times New Roman" pitchFamily="18" charset="0"/>
              </a:rPr>
              <a:t/>
            </a:r>
            <a:br>
              <a:rPr lang="en-US" sz="1800" dirty="0" smtClean="0">
                <a:solidFill>
                  <a:srgbClr val="FF0000"/>
                </a:solidFill>
                <a:latin typeface="Times New Roman" pitchFamily="18" charset="0"/>
                <a:cs typeface="Times New Roman" pitchFamily="18" charset="0"/>
              </a:rPr>
            </a:br>
            <a:r>
              <a:rPr lang="en-US" sz="1800" dirty="0" smtClean="0">
                <a:solidFill>
                  <a:srgbClr val="FF0000"/>
                </a:solidFill>
                <a:latin typeface="Times New Roman" pitchFamily="18" charset="0"/>
                <a:cs typeface="Times New Roman" pitchFamily="18" charset="0"/>
              </a:rPr>
              <a:t/>
            </a:r>
            <a:br>
              <a:rPr lang="en-US" sz="1800" dirty="0" smtClean="0">
                <a:solidFill>
                  <a:srgbClr val="FF0000"/>
                </a:solidFill>
                <a:latin typeface="Times New Roman" pitchFamily="18" charset="0"/>
                <a:cs typeface="Times New Roman" pitchFamily="18" charset="0"/>
              </a:rPr>
            </a:br>
            <a:r>
              <a:rPr lang="en-US" sz="1800" dirty="0" smtClean="0">
                <a:solidFill>
                  <a:srgbClr val="FF0000"/>
                </a:solidFill>
                <a:latin typeface="Times New Roman" pitchFamily="18" charset="0"/>
                <a:cs typeface="Times New Roman" pitchFamily="18" charset="0"/>
              </a:rPr>
              <a:t/>
            </a:r>
            <a:br>
              <a:rPr lang="en-US" sz="1800" dirty="0" smtClean="0">
                <a:solidFill>
                  <a:srgbClr val="FF0000"/>
                </a:solidFill>
                <a:latin typeface="Times New Roman" pitchFamily="18" charset="0"/>
                <a:cs typeface="Times New Roman" pitchFamily="18" charset="0"/>
              </a:rPr>
            </a:br>
            <a:r>
              <a:rPr lang="en-US" sz="1800" dirty="0" smtClean="0">
                <a:solidFill>
                  <a:srgbClr val="FF0000"/>
                </a:solidFill>
                <a:latin typeface="Times New Roman" pitchFamily="18" charset="0"/>
                <a:cs typeface="Times New Roman" pitchFamily="18" charset="0"/>
              </a:rPr>
              <a:t/>
            </a:r>
            <a:br>
              <a:rPr lang="en-US" sz="1800" dirty="0" smtClean="0">
                <a:solidFill>
                  <a:srgbClr val="FF0000"/>
                </a:solidFill>
                <a:latin typeface="Times New Roman" pitchFamily="18" charset="0"/>
                <a:cs typeface="Times New Roman" pitchFamily="18" charset="0"/>
              </a:rPr>
            </a:br>
            <a:r>
              <a:rPr lang="en-US" sz="1800" dirty="0" smtClean="0">
                <a:solidFill>
                  <a:srgbClr val="FF0000"/>
                </a:solidFill>
                <a:latin typeface="Times New Roman" pitchFamily="18" charset="0"/>
                <a:cs typeface="Times New Roman" pitchFamily="18" charset="0"/>
              </a:rPr>
              <a:t/>
            </a:r>
            <a:br>
              <a:rPr lang="en-US" sz="1800" dirty="0" smtClean="0">
                <a:solidFill>
                  <a:srgbClr val="FF0000"/>
                </a:solidFill>
                <a:latin typeface="Times New Roman" pitchFamily="18" charset="0"/>
                <a:cs typeface="Times New Roman" pitchFamily="18" charset="0"/>
              </a:rPr>
            </a:br>
            <a:r>
              <a:rPr lang="en-US" sz="1800" dirty="0" smtClean="0">
                <a:solidFill>
                  <a:srgbClr val="FF0000"/>
                </a:solidFill>
                <a:latin typeface="Times New Roman" pitchFamily="18" charset="0"/>
                <a:cs typeface="Times New Roman" pitchFamily="18" charset="0"/>
              </a:rPr>
              <a:t/>
            </a:r>
            <a:br>
              <a:rPr lang="en-US" sz="1800" dirty="0" smtClean="0">
                <a:solidFill>
                  <a:srgbClr val="FF0000"/>
                </a:solidFill>
                <a:latin typeface="Times New Roman" pitchFamily="18" charset="0"/>
                <a:cs typeface="Times New Roman" pitchFamily="18" charset="0"/>
              </a:rPr>
            </a:br>
            <a:r>
              <a:rPr lang="en-US" sz="1800" dirty="0" smtClean="0">
                <a:solidFill>
                  <a:srgbClr val="FF0000"/>
                </a:solidFill>
                <a:latin typeface="Times New Roman" pitchFamily="18" charset="0"/>
                <a:cs typeface="Times New Roman" pitchFamily="18" charset="0"/>
              </a:rPr>
              <a:t/>
            </a:r>
            <a:br>
              <a:rPr lang="en-US" sz="1800" dirty="0" smtClean="0">
                <a:solidFill>
                  <a:srgbClr val="FF0000"/>
                </a:solidFill>
                <a:latin typeface="Times New Roman" pitchFamily="18" charset="0"/>
                <a:cs typeface="Times New Roman" pitchFamily="18" charset="0"/>
              </a:rPr>
            </a:br>
            <a:r>
              <a:rPr lang="en-US" sz="2400" b="1" dirty="0" err="1" smtClean="0">
                <a:solidFill>
                  <a:srgbClr val="FF0000"/>
                </a:solidFill>
                <a:latin typeface="Times New Roman" pitchFamily="18" charset="0"/>
                <a:cs typeface="Times New Roman" pitchFamily="18" charset="0"/>
              </a:rPr>
              <a:t>Quyết</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định</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số</a:t>
            </a:r>
            <a:r>
              <a:rPr lang="en-US" sz="2400" b="1" dirty="0" smtClean="0">
                <a:solidFill>
                  <a:srgbClr val="FF0000"/>
                </a:solidFill>
                <a:latin typeface="Times New Roman" pitchFamily="18" charset="0"/>
                <a:cs typeface="Times New Roman" pitchFamily="18" charset="0"/>
              </a:rPr>
              <a:t> 5692/QĐ-TLĐ </a:t>
            </a:r>
            <a:r>
              <a:rPr lang="en-US" sz="2400" b="1" dirty="0" err="1" smtClean="0">
                <a:solidFill>
                  <a:srgbClr val="FF0000"/>
                </a:solidFill>
                <a:latin typeface="Times New Roman" pitchFamily="18" charset="0"/>
                <a:cs typeface="Times New Roman" pitchFamily="18" charset="0"/>
              </a:rPr>
              <a:t>ngày</a:t>
            </a:r>
            <a:r>
              <a:rPr lang="en-US" sz="2400" b="1" dirty="0" smtClean="0">
                <a:solidFill>
                  <a:srgbClr val="FF0000"/>
                </a:solidFill>
                <a:latin typeface="Times New Roman" pitchFamily="18" charset="0"/>
                <a:cs typeface="Times New Roman" pitchFamily="18" charset="0"/>
              </a:rPr>
              <a:t> 08/12/2022 </a:t>
            </a:r>
            <a:r>
              <a:rPr lang="en-US" sz="2400" b="1" dirty="0" err="1" smtClean="0">
                <a:solidFill>
                  <a:srgbClr val="FF0000"/>
                </a:solidFill>
                <a:latin typeface="Times New Roman" pitchFamily="18" charset="0"/>
                <a:cs typeface="Times New Roman" pitchFamily="18" charset="0"/>
              </a:rPr>
              <a:t>về</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việc</a:t>
            </a:r>
            <a:r>
              <a:rPr lang="en-US" sz="2400" b="1" dirty="0" smtClean="0">
                <a:solidFill>
                  <a:srgbClr val="FF0000"/>
                </a:solidFill>
                <a:latin typeface="Times New Roman" pitchFamily="18" charset="0"/>
                <a:cs typeface="Times New Roman" pitchFamily="18" charset="0"/>
              </a:rPr>
              <a:t> ban </a:t>
            </a:r>
            <a:r>
              <a:rPr lang="en-US" sz="2400" b="1" dirty="0" err="1" smtClean="0">
                <a:solidFill>
                  <a:srgbClr val="FF0000"/>
                </a:solidFill>
                <a:latin typeface="Times New Roman" pitchFamily="18" charset="0"/>
                <a:cs typeface="Times New Roman" pitchFamily="18" charset="0"/>
              </a:rPr>
              <a:t>hành</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quy</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định</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chế</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độ</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phụ</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cấp</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cán</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bộ</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công</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đoàn</a:t>
            </a:r>
            <a:r>
              <a:rPr lang="en-US" sz="2400" b="1" dirty="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các</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cấp</a:t>
            </a:r>
            <a:endParaRPr lang="en-US" sz="2400" b="1" dirty="0">
              <a:solidFill>
                <a:srgbClr val="FF0000"/>
              </a:solidFill>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344D32EA-796A-49D7-B1E6-86E45869C5DC}" type="slidenum">
              <a:rPr lang="en-US" smtClean="0"/>
              <a:pPr/>
              <a:t>31</a:t>
            </a:fld>
            <a:endParaRPr lang="en-US"/>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152400"/>
            <a:ext cx="1143000" cy="1075765"/>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3130590148"/>
              </p:ext>
            </p:extLst>
          </p:nvPr>
        </p:nvGraphicFramePr>
        <p:xfrm>
          <a:off x="381000" y="1905002"/>
          <a:ext cx="9285514" cy="4451353"/>
        </p:xfrm>
        <a:graphic>
          <a:graphicData uri="http://schemas.openxmlformats.org/drawingml/2006/table">
            <a:tbl>
              <a:tblPr/>
              <a:tblGrid>
                <a:gridCol w="3900143">
                  <a:extLst>
                    <a:ext uri="{9D8B030D-6E8A-4147-A177-3AD203B41FA5}">
                      <a16:colId xmlns:a16="http://schemas.microsoft.com/office/drawing/2014/main" val="4276304113"/>
                    </a:ext>
                  </a:extLst>
                </a:gridCol>
                <a:gridCol w="3174535">
                  <a:extLst>
                    <a:ext uri="{9D8B030D-6E8A-4147-A177-3AD203B41FA5}">
                      <a16:colId xmlns:a16="http://schemas.microsoft.com/office/drawing/2014/main" val="3969169048"/>
                    </a:ext>
                  </a:extLst>
                </a:gridCol>
                <a:gridCol w="2210836">
                  <a:extLst>
                    <a:ext uri="{9D8B030D-6E8A-4147-A177-3AD203B41FA5}">
                      <a16:colId xmlns:a16="http://schemas.microsoft.com/office/drawing/2014/main" val="2864903604"/>
                    </a:ext>
                  </a:extLst>
                </a:gridCol>
              </a:tblGrid>
              <a:tr h="702843">
                <a:tc rowSpan="2">
                  <a:txBody>
                    <a:bodyPr/>
                    <a:lstStyle/>
                    <a:p>
                      <a:pPr algn="ctr">
                        <a:spcBef>
                          <a:spcPts val="600"/>
                        </a:spcBef>
                        <a:spcAft>
                          <a:spcPts val="600"/>
                        </a:spcAft>
                      </a:pPr>
                      <a:r>
                        <a:rPr lang="vi-VN" sz="1900" b="1" baseline="0" dirty="0">
                          <a:solidFill>
                            <a:srgbClr val="0000CC"/>
                          </a:solidFill>
                          <a:effectLst/>
                          <a:latin typeface="+mn-lt"/>
                        </a:rPr>
                        <a:t>Số lượng đoàn viên công đoàn</a:t>
                      </a:r>
                      <a:endParaRPr lang="vi-VN" sz="1900" baseline="0" dirty="0">
                        <a:solidFill>
                          <a:srgbClr val="0000CC"/>
                        </a:solidFill>
                        <a:effectLst/>
                        <a:latin typeface="+mn-lt"/>
                      </a:endParaRPr>
                    </a:p>
                    <a:p>
                      <a:pPr algn="ctr">
                        <a:spcBef>
                          <a:spcPts val="600"/>
                        </a:spcBef>
                        <a:spcAft>
                          <a:spcPts val="600"/>
                        </a:spcAft>
                      </a:pPr>
                      <a:r>
                        <a:rPr lang="vi-VN" sz="1900" baseline="0" dirty="0">
                          <a:solidFill>
                            <a:srgbClr val="0000CC"/>
                          </a:solidFill>
                          <a:effectLst/>
                          <a:latin typeface="+mn-lt"/>
                        </a:rPr>
                        <a:t>(lấy số liệu cuối năm trước làm cơ sở xác định phụ cấp)</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ctr">
                        <a:spcBef>
                          <a:spcPts val="0"/>
                        </a:spcBef>
                        <a:spcAft>
                          <a:spcPts val="0"/>
                        </a:spcAft>
                      </a:pPr>
                      <a:r>
                        <a:rPr lang="en-US" sz="1900" b="1" baseline="0" dirty="0" err="1">
                          <a:solidFill>
                            <a:srgbClr val="0000CC"/>
                          </a:solidFill>
                          <a:effectLst/>
                          <a:latin typeface="+mn-lt"/>
                        </a:rPr>
                        <a:t>Hệ</a:t>
                      </a:r>
                      <a:r>
                        <a:rPr lang="en-US" sz="1900" b="1" baseline="0" dirty="0">
                          <a:solidFill>
                            <a:srgbClr val="0000CC"/>
                          </a:solidFill>
                          <a:effectLst/>
                          <a:latin typeface="+mn-lt"/>
                        </a:rPr>
                        <a:t> </a:t>
                      </a:r>
                      <a:r>
                        <a:rPr lang="en-US" sz="1900" b="1" baseline="0" dirty="0" err="1">
                          <a:solidFill>
                            <a:srgbClr val="0000CC"/>
                          </a:solidFill>
                          <a:effectLst/>
                          <a:latin typeface="+mn-lt"/>
                        </a:rPr>
                        <a:t>số</a:t>
                      </a:r>
                      <a:r>
                        <a:rPr lang="en-US" sz="1900" b="1" baseline="0" dirty="0">
                          <a:solidFill>
                            <a:srgbClr val="0000CC"/>
                          </a:solidFill>
                          <a:effectLst/>
                          <a:latin typeface="+mn-lt"/>
                        </a:rPr>
                        <a:t> </a:t>
                      </a:r>
                      <a:r>
                        <a:rPr lang="en-US" sz="1900" b="1" baseline="0" dirty="0" err="1">
                          <a:solidFill>
                            <a:srgbClr val="0000CC"/>
                          </a:solidFill>
                          <a:effectLst/>
                          <a:latin typeface="+mn-lt"/>
                        </a:rPr>
                        <a:t>phụ</a:t>
                      </a:r>
                      <a:r>
                        <a:rPr lang="en-US" sz="1900" b="1" baseline="0" dirty="0">
                          <a:solidFill>
                            <a:srgbClr val="0000CC"/>
                          </a:solidFill>
                          <a:effectLst/>
                          <a:latin typeface="+mn-lt"/>
                        </a:rPr>
                        <a:t> </a:t>
                      </a:r>
                      <a:r>
                        <a:rPr lang="en-US" sz="1900" b="1" baseline="0" dirty="0" err="1">
                          <a:solidFill>
                            <a:srgbClr val="0000CC"/>
                          </a:solidFill>
                          <a:effectLst/>
                          <a:latin typeface="+mn-lt"/>
                        </a:rPr>
                        <a:t>cấp</a:t>
                      </a:r>
                      <a:r>
                        <a:rPr lang="en-US" sz="1900" b="1" baseline="0" dirty="0">
                          <a:solidFill>
                            <a:srgbClr val="0000CC"/>
                          </a:solidFill>
                          <a:effectLst/>
                          <a:latin typeface="+mn-lt"/>
                        </a:rPr>
                        <a:t> </a:t>
                      </a:r>
                      <a:r>
                        <a:rPr lang="en-US" sz="1900" b="1" baseline="0" dirty="0" err="1">
                          <a:solidFill>
                            <a:srgbClr val="0000CC"/>
                          </a:solidFill>
                          <a:effectLst/>
                          <a:latin typeface="+mn-lt"/>
                        </a:rPr>
                        <a:t>trách</a:t>
                      </a:r>
                      <a:r>
                        <a:rPr lang="en-US" sz="1900" b="1" baseline="0" dirty="0">
                          <a:solidFill>
                            <a:srgbClr val="0000CC"/>
                          </a:solidFill>
                          <a:effectLst/>
                          <a:latin typeface="+mn-lt"/>
                        </a:rPr>
                        <a:t> </a:t>
                      </a:r>
                      <a:r>
                        <a:rPr lang="en-US" sz="1900" b="1" baseline="0" dirty="0" err="1">
                          <a:solidFill>
                            <a:srgbClr val="0000CC"/>
                          </a:solidFill>
                          <a:effectLst/>
                          <a:latin typeface="+mn-lt"/>
                        </a:rPr>
                        <a:t>nhiệm</a:t>
                      </a:r>
                      <a:r>
                        <a:rPr lang="en-US" sz="1900" b="1" baseline="0" dirty="0">
                          <a:solidFill>
                            <a:srgbClr val="0000CC"/>
                          </a:solidFill>
                          <a:effectLst/>
                          <a:latin typeface="+mn-lt"/>
                        </a:rPr>
                        <a:t> </a:t>
                      </a:r>
                      <a:r>
                        <a:rPr lang="en-US" sz="1900" b="1" baseline="0" dirty="0" err="1">
                          <a:solidFill>
                            <a:srgbClr val="0000CC"/>
                          </a:solidFill>
                          <a:effectLst/>
                          <a:latin typeface="+mn-lt"/>
                        </a:rPr>
                        <a:t>tối</a:t>
                      </a:r>
                      <a:r>
                        <a:rPr lang="en-US" sz="1900" b="1" baseline="0" dirty="0">
                          <a:solidFill>
                            <a:srgbClr val="0000CC"/>
                          </a:solidFill>
                          <a:effectLst/>
                          <a:latin typeface="+mn-lt"/>
                        </a:rPr>
                        <a:t> </a:t>
                      </a:r>
                      <a:r>
                        <a:rPr lang="en-US" sz="1900" b="1" baseline="0" dirty="0" err="1">
                          <a:solidFill>
                            <a:srgbClr val="0000CC"/>
                          </a:solidFill>
                          <a:effectLst/>
                          <a:latin typeface="+mn-lt"/>
                        </a:rPr>
                        <a:t>đa</a:t>
                      </a:r>
                      <a:r>
                        <a:rPr lang="en-US" sz="1900" b="1" baseline="0" dirty="0">
                          <a:solidFill>
                            <a:srgbClr val="0000CC"/>
                          </a:solidFill>
                          <a:effectLst/>
                          <a:latin typeface="+mn-lt"/>
                        </a:rPr>
                        <a:t> </a:t>
                      </a:r>
                      <a:r>
                        <a:rPr lang="en-US" sz="1900" b="1" baseline="0" dirty="0" err="1">
                          <a:solidFill>
                            <a:srgbClr val="0000CC"/>
                          </a:solidFill>
                          <a:effectLst/>
                          <a:latin typeface="+mn-lt"/>
                        </a:rPr>
                        <a:t>đối</a:t>
                      </a:r>
                      <a:r>
                        <a:rPr lang="en-US" sz="1900" b="1" baseline="0" dirty="0">
                          <a:solidFill>
                            <a:srgbClr val="0000CC"/>
                          </a:solidFill>
                          <a:effectLst/>
                          <a:latin typeface="+mn-lt"/>
                        </a:rPr>
                        <a:t> </a:t>
                      </a:r>
                      <a:r>
                        <a:rPr lang="en-US" sz="1900" b="1" baseline="0" dirty="0" err="1">
                          <a:solidFill>
                            <a:srgbClr val="0000CC"/>
                          </a:solidFill>
                          <a:effectLst/>
                          <a:latin typeface="+mn-lt"/>
                        </a:rPr>
                        <a:t>với</a:t>
                      </a:r>
                      <a:r>
                        <a:rPr lang="en-US" sz="1900" b="1" baseline="0" dirty="0">
                          <a:solidFill>
                            <a:srgbClr val="0000CC"/>
                          </a:solidFill>
                          <a:effectLst/>
                          <a:latin typeface="+mn-lt"/>
                        </a:rPr>
                        <a:t> </a:t>
                      </a:r>
                      <a:endParaRPr lang="en-US" sz="1900" b="1" baseline="0" dirty="0" smtClean="0">
                        <a:solidFill>
                          <a:srgbClr val="0000CC"/>
                        </a:solidFill>
                        <a:effectLst/>
                        <a:latin typeface="+mn-lt"/>
                      </a:endParaRPr>
                    </a:p>
                    <a:p>
                      <a:pPr algn="ctr">
                        <a:spcBef>
                          <a:spcPts val="0"/>
                        </a:spcBef>
                        <a:spcAft>
                          <a:spcPts val="0"/>
                        </a:spcAft>
                      </a:pPr>
                      <a:r>
                        <a:rPr lang="en-US" sz="1900" b="1" baseline="0" dirty="0" err="1" smtClean="0">
                          <a:solidFill>
                            <a:srgbClr val="0000CC"/>
                          </a:solidFill>
                          <a:effectLst/>
                          <a:latin typeface="+mn-lt"/>
                        </a:rPr>
                        <a:t>chức</a:t>
                      </a:r>
                      <a:r>
                        <a:rPr lang="en-US" sz="1900" b="1" baseline="0" dirty="0" smtClean="0">
                          <a:solidFill>
                            <a:srgbClr val="0000CC"/>
                          </a:solidFill>
                          <a:effectLst/>
                          <a:latin typeface="+mn-lt"/>
                        </a:rPr>
                        <a:t> </a:t>
                      </a:r>
                      <a:r>
                        <a:rPr lang="en-US" sz="1900" b="1" baseline="0" dirty="0" err="1">
                          <a:solidFill>
                            <a:srgbClr val="0000CC"/>
                          </a:solidFill>
                          <a:effectLst/>
                          <a:latin typeface="+mn-lt"/>
                        </a:rPr>
                        <a:t>danh</a:t>
                      </a:r>
                      <a:r>
                        <a:rPr lang="en-US" sz="1900" b="1" baseline="0" dirty="0">
                          <a:solidFill>
                            <a:srgbClr val="0000CC"/>
                          </a:solidFill>
                          <a:effectLst/>
                          <a:latin typeface="+mn-lt"/>
                        </a:rPr>
                        <a:t> </a:t>
                      </a:r>
                      <a:r>
                        <a:rPr lang="en-US" sz="1900" b="1" baseline="0" dirty="0" err="1" smtClean="0">
                          <a:solidFill>
                            <a:srgbClr val="0000CC"/>
                          </a:solidFill>
                          <a:effectLst/>
                          <a:latin typeface="+mn-lt"/>
                        </a:rPr>
                        <a:t>Chủ</a:t>
                      </a:r>
                      <a:r>
                        <a:rPr lang="en-US" sz="1900" b="1" baseline="0" dirty="0" smtClean="0">
                          <a:solidFill>
                            <a:srgbClr val="0000CC"/>
                          </a:solidFill>
                          <a:effectLst/>
                          <a:latin typeface="+mn-lt"/>
                        </a:rPr>
                        <a:t> </a:t>
                      </a:r>
                      <a:r>
                        <a:rPr lang="en-US" sz="1900" b="1" baseline="0" dirty="0" err="1">
                          <a:solidFill>
                            <a:srgbClr val="0000CC"/>
                          </a:solidFill>
                          <a:effectLst/>
                          <a:latin typeface="+mn-lt"/>
                        </a:rPr>
                        <a:t>tịch</a:t>
                      </a:r>
                      <a:r>
                        <a:rPr lang="en-US" sz="1900" b="1" baseline="0" dirty="0">
                          <a:solidFill>
                            <a:srgbClr val="0000CC"/>
                          </a:solidFill>
                          <a:effectLst/>
                          <a:latin typeface="+mn-lt"/>
                        </a:rPr>
                        <a:t> CĐCS</a:t>
                      </a:r>
                      <a:endParaRPr lang="en-US" sz="1900" baseline="0" dirty="0">
                        <a:solidFill>
                          <a:srgbClr val="0000CC"/>
                        </a:solidFill>
                        <a:effectLst/>
                        <a:latin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extLst>
                  <a:ext uri="{0D108BD9-81ED-4DB2-BD59-A6C34878D82A}">
                    <a16:rowId xmlns:a16="http://schemas.microsoft.com/office/drawing/2014/main" val="38603344"/>
                  </a:ext>
                </a:extLst>
              </a:tr>
              <a:tr h="624750">
                <a:tc vMerge="1">
                  <a:txBody>
                    <a:bodyPr/>
                    <a:lstStyle/>
                    <a:p>
                      <a:endParaRPr lang="en-US"/>
                    </a:p>
                  </a:txBody>
                  <a:tcPr/>
                </a:tc>
                <a:tc>
                  <a:txBody>
                    <a:bodyPr/>
                    <a:lstStyle/>
                    <a:p>
                      <a:pPr algn="ctr">
                        <a:spcBef>
                          <a:spcPts val="600"/>
                        </a:spcBef>
                        <a:spcAft>
                          <a:spcPts val="600"/>
                        </a:spcAft>
                      </a:pPr>
                      <a:r>
                        <a:rPr lang="vi-VN" sz="1900" baseline="0" dirty="0">
                          <a:solidFill>
                            <a:srgbClr val="0000CC"/>
                          </a:solidFill>
                          <a:effectLst/>
                          <a:latin typeface="+mn-lt"/>
                        </a:rPr>
                        <a:t>Khu vực doanh nghiệp và CĐCS ngoài khu vực nhà nước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600"/>
                        </a:spcBef>
                        <a:spcAft>
                          <a:spcPts val="600"/>
                        </a:spcAft>
                      </a:pPr>
                      <a:r>
                        <a:rPr lang="vi-VN" sz="1900" baseline="0">
                          <a:solidFill>
                            <a:srgbClr val="0000CC"/>
                          </a:solidFill>
                          <a:effectLst/>
                          <a:latin typeface="+mn-lt"/>
                        </a:rPr>
                        <a:t>Khu vực hành chính sự nghiệp nhà nước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1632780"/>
                  </a:ext>
                </a:extLst>
              </a:tr>
              <a:tr h="312376">
                <a:tc>
                  <a:txBody>
                    <a:bodyPr/>
                    <a:lstStyle/>
                    <a:p>
                      <a:pPr>
                        <a:spcBef>
                          <a:spcPts val="600"/>
                        </a:spcBef>
                        <a:spcAft>
                          <a:spcPts val="600"/>
                        </a:spcAft>
                      </a:pPr>
                      <a:r>
                        <a:rPr lang="vi-VN" sz="2000" baseline="0" dirty="0">
                          <a:solidFill>
                            <a:srgbClr val="0000CC"/>
                          </a:solidFill>
                          <a:effectLst/>
                          <a:latin typeface="+mn-lt"/>
                        </a:rPr>
                        <a:t>Dưới 50 đoàn viên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600"/>
                        </a:spcBef>
                        <a:spcAft>
                          <a:spcPts val="600"/>
                        </a:spcAft>
                      </a:pPr>
                      <a:r>
                        <a:rPr lang="en-US" sz="2000" baseline="0" dirty="0">
                          <a:solidFill>
                            <a:srgbClr val="0000CC"/>
                          </a:solidFill>
                          <a:effectLst/>
                          <a:latin typeface="Times New Roman" panose="02020603050405020304" pitchFamily="18" charset="0"/>
                          <a:cs typeface="Times New Roman" panose="02020603050405020304" pitchFamily="18" charset="0"/>
                        </a:rPr>
                        <a:t>0,10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600"/>
                        </a:spcBef>
                        <a:spcAft>
                          <a:spcPts val="600"/>
                        </a:spcAft>
                      </a:pPr>
                      <a:r>
                        <a:rPr lang="en-US" sz="2000" baseline="0">
                          <a:solidFill>
                            <a:srgbClr val="0000CC"/>
                          </a:solidFill>
                          <a:effectLst/>
                          <a:latin typeface="Times New Roman" panose="02020603050405020304" pitchFamily="18" charset="0"/>
                          <a:cs typeface="Times New Roman" panose="02020603050405020304" pitchFamily="18" charset="0"/>
                        </a:rPr>
                        <a:t>0,14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56402554"/>
                  </a:ext>
                </a:extLst>
              </a:tr>
              <a:tr h="312376">
                <a:tc>
                  <a:txBody>
                    <a:bodyPr/>
                    <a:lstStyle/>
                    <a:p>
                      <a:pPr>
                        <a:spcBef>
                          <a:spcPts val="600"/>
                        </a:spcBef>
                        <a:spcAft>
                          <a:spcPts val="600"/>
                        </a:spcAft>
                      </a:pPr>
                      <a:r>
                        <a:rPr lang="vi-VN" sz="2000" baseline="0" dirty="0">
                          <a:solidFill>
                            <a:srgbClr val="0000CC"/>
                          </a:solidFill>
                          <a:effectLst/>
                          <a:latin typeface="+mn-lt"/>
                        </a:rPr>
                        <a:t>Từ 50 đến dưới 200 đoàn viên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600"/>
                        </a:spcBef>
                        <a:spcAft>
                          <a:spcPts val="600"/>
                        </a:spcAft>
                      </a:pPr>
                      <a:r>
                        <a:rPr lang="en-US" sz="2000" baseline="0" dirty="0">
                          <a:solidFill>
                            <a:srgbClr val="0000CC"/>
                          </a:solidFill>
                          <a:effectLst/>
                          <a:latin typeface="Times New Roman" panose="02020603050405020304" pitchFamily="18" charset="0"/>
                          <a:cs typeface="Times New Roman" panose="02020603050405020304" pitchFamily="18" charset="0"/>
                        </a:rPr>
                        <a:t>0,20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600"/>
                        </a:spcBef>
                        <a:spcAft>
                          <a:spcPts val="600"/>
                        </a:spcAft>
                      </a:pPr>
                      <a:r>
                        <a:rPr lang="en-US" sz="2000" baseline="0">
                          <a:solidFill>
                            <a:srgbClr val="0000CC"/>
                          </a:solidFill>
                          <a:effectLst/>
                          <a:latin typeface="Times New Roman" panose="02020603050405020304" pitchFamily="18" charset="0"/>
                          <a:cs typeface="Times New Roman" panose="02020603050405020304" pitchFamily="18" charset="0"/>
                        </a:rPr>
                        <a:t>0,28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96558754"/>
                  </a:ext>
                </a:extLst>
              </a:tr>
              <a:tr h="312376">
                <a:tc>
                  <a:txBody>
                    <a:bodyPr/>
                    <a:lstStyle/>
                    <a:p>
                      <a:pPr>
                        <a:spcBef>
                          <a:spcPts val="600"/>
                        </a:spcBef>
                        <a:spcAft>
                          <a:spcPts val="600"/>
                        </a:spcAft>
                      </a:pPr>
                      <a:r>
                        <a:rPr lang="vi-VN" sz="2000" baseline="0" dirty="0">
                          <a:solidFill>
                            <a:srgbClr val="0000CC"/>
                          </a:solidFill>
                          <a:effectLst/>
                          <a:latin typeface="+mn-lt"/>
                        </a:rPr>
                        <a:t>Từ 200 đến dưới 500 đoàn viên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600"/>
                        </a:spcBef>
                        <a:spcAft>
                          <a:spcPts val="600"/>
                        </a:spcAft>
                      </a:pPr>
                      <a:r>
                        <a:rPr lang="en-US" sz="2000" baseline="0" dirty="0">
                          <a:solidFill>
                            <a:srgbClr val="0000CC"/>
                          </a:solidFill>
                          <a:effectLst/>
                          <a:latin typeface="Times New Roman" panose="02020603050405020304" pitchFamily="18" charset="0"/>
                          <a:cs typeface="Times New Roman" panose="02020603050405020304" pitchFamily="18" charset="0"/>
                        </a:rPr>
                        <a:t>0,30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600"/>
                        </a:spcBef>
                        <a:spcAft>
                          <a:spcPts val="600"/>
                        </a:spcAft>
                      </a:pPr>
                      <a:r>
                        <a:rPr lang="en-US" sz="2000" baseline="0" dirty="0">
                          <a:solidFill>
                            <a:srgbClr val="0000CC"/>
                          </a:solidFill>
                          <a:effectLst/>
                          <a:latin typeface="Times New Roman" panose="02020603050405020304" pitchFamily="18" charset="0"/>
                          <a:cs typeface="Times New Roman" panose="02020603050405020304" pitchFamily="18" charset="0"/>
                        </a:rPr>
                        <a:t>0,35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13043896"/>
                  </a:ext>
                </a:extLst>
              </a:tr>
              <a:tr h="312376">
                <a:tc>
                  <a:txBody>
                    <a:bodyPr/>
                    <a:lstStyle/>
                    <a:p>
                      <a:pPr>
                        <a:spcBef>
                          <a:spcPts val="600"/>
                        </a:spcBef>
                        <a:spcAft>
                          <a:spcPts val="600"/>
                        </a:spcAft>
                      </a:pPr>
                      <a:r>
                        <a:rPr lang="vi-VN" sz="2000" baseline="0" dirty="0">
                          <a:solidFill>
                            <a:srgbClr val="0000CC"/>
                          </a:solidFill>
                          <a:effectLst/>
                          <a:latin typeface="+mn-lt"/>
                        </a:rPr>
                        <a:t>Từ 500 đến dưới 1.000 đoàn viên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600"/>
                        </a:spcBef>
                        <a:spcAft>
                          <a:spcPts val="600"/>
                        </a:spcAft>
                      </a:pPr>
                      <a:r>
                        <a:rPr lang="en-US" sz="2000" baseline="0" dirty="0">
                          <a:solidFill>
                            <a:srgbClr val="0000CC"/>
                          </a:solidFill>
                          <a:effectLst/>
                          <a:latin typeface="Times New Roman" panose="02020603050405020304" pitchFamily="18" charset="0"/>
                          <a:cs typeface="Times New Roman" panose="02020603050405020304" pitchFamily="18" charset="0"/>
                        </a:rPr>
                        <a:t>0,40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600"/>
                        </a:spcBef>
                        <a:spcAft>
                          <a:spcPts val="600"/>
                        </a:spcAft>
                      </a:pPr>
                      <a:r>
                        <a:rPr lang="en-US" sz="2000" baseline="0" dirty="0">
                          <a:solidFill>
                            <a:srgbClr val="0000CC"/>
                          </a:solidFill>
                          <a:effectLst/>
                          <a:latin typeface="Times New Roman" panose="02020603050405020304" pitchFamily="18" charset="0"/>
                          <a:cs typeface="Times New Roman" panose="02020603050405020304" pitchFamily="18" charset="0"/>
                        </a:rPr>
                        <a:t>0,45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14347205"/>
                  </a:ext>
                </a:extLst>
              </a:tr>
              <a:tr h="312376">
                <a:tc>
                  <a:txBody>
                    <a:bodyPr/>
                    <a:lstStyle/>
                    <a:p>
                      <a:pPr>
                        <a:spcBef>
                          <a:spcPts val="600"/>
                        </a:spcBef>
                        <a:spcAft>
                          <a:spcPts val="600"/>
                        </a:spcAft>
                      </a:pPr>
                      <a:r>
                        <a:rPr lang="vi-VN" sz="2000" baseline="0" dirty="0">
                          <a:solidFill>
                            <a:srgbClr val="0000CC"/>
                          </a:solidFill>
                          <a:effectLst/>
                          <a:latin typeface="+mn-lt"/>
                        </a:rPr>
                        <a:t>Từ 1.000 đến dưới 2.500 đoàn viên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600"/>
                        </a:spcBef>
                        <a:spcAft>
                          <a:spcPts val="600"/>
                        </a:spcAft>
                      </a:pPr>
                      <a:r>
                        <a:rPr lang="en-US" sz="2000" baseline="0" dirty="0">
                          <a:solidFill>
                            <a:srgbClr val="0000CC"/>
                          </a:solidFill>
                          <a:effectLst/>
                          <a:latin typeface="Times New Roman" panose="02020603050405020304" pitchFamily="18" charset="0"/>
                          <a:cs typeface="Times New Roman" panose="02020603050405020304" pitchFamily="18" charset="0"/>
                        </a:rPr>
                        <a:t>0,50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600"/>
                        </a:spcBef>
                        <a:spcAft>
                          <a:spcPts val="600"/>
                        </a:spcAft>
                      </a:pPr>
                      <a:r>
                        <a:rPr lang="en-US" sz="2000" baseline="0" dirty="0">
                          <a:solidFill>
                            <a:srgbClr val="0000CC"/>
                          </a:solidFill>
                          <a:effectLst/>
                          <a:latin typeface="Times New Roman" panose="02020603050405020304" pitchFamily="18" charset="0"/>
                          <a:cs typeface="Times New Roman" panose="02020603050405020304" pitchFamily="18" charset="0"/>
                        </a:rPr>
                        <a:t>0,60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2527842"/>
                  </a:ext>
                </a:extLst>
              </a:tr>
              <a:tr h="312376">
                <a:tc>
                  <a:txBody>
                    <a:bodyPr/>
                    <a:lstStyle/>
                    <a:p>
                      <a:pPr>
                        <a:spcBef>
                          <a:spcPts val="600"/>
                        </a:spcBef>
                        <a:spcAft>
                          <a:spcPts val="600"/>
                        </a:spcAft>
                      </a:pPr>
                      <a:r>
                        <a:rPr lang="vi-VN" sz="2000" baseline="0" dirty="0">
                          <a:solidFill>
                            <a:srgbClr val="0000CC"/>
                          </a:solidFill>
                          <a:effectLst/>
                          <a:latin typeface="+mn-lt"/>
                        </a:rPr>
                        <a:t>Từ 2.500 đến dưới 5.000 đoàn viên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600"/>
                        </a:spcBef>
                        <a:spcAft>
                          <a:spcPts val="600"/>
                        </a:spcAft>
                      </a:pPr>
                      <a:r>
                        <a:rPr lang="en-US" sz="2000" baseline="0" dirty="0">
                          <a:solidFill>
                            <a:srgbClr val="0000CC"/>
                          </a:solidFill>
                          <a:effectLst/>
                          <a:latin typeface="Times New Roman" panose="02020603050405020304" pitchFamily="18" charset="0"/>
                          <a:cs typeface="Times New Roman" panose="02020603050405020304" pitchFamily="18" charset="0"/>
                        </a:rPr>
                        <a:t>0,60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600"/>
                        </a:spcBef>
                        <a:spcAft>
                          <a:spcPts val="600"/>
                        </a:spcAft>
                      </a:pPr>
                      <a:r>
                        <a:rPr lang="en-US" sz="2000" baseline="0" dirty="0">
                          <a:solidFill>
                            <a:srgbClr val="0000CC"/>
                          </a:solidFill>
                          <a:effectLst/>
                          <a:latin typeface="Times New Roman" panose="02020603050405020304" pitchFamily="18" charset="0"/>
                          <a:cs typeface="Times New Roman" panose="02020603050405020304" pitchFamily="18" charset="0"/>
                        </a:rPr>
                        <a:t>0,80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78948230"/>
                  </a:ext>
                </a:extLst>
              </a:tr>
              <a:tr h="312376">
                <a:tc>
                  <a:txBody>
                    <a:bodyPr/>
                    <a:lstStyle/>
                    <a:p>
                      <a:pPr>
                        <a:spcBef>
                          <a:spcPts val="600"/>
                        </a:spcBef>
                        <a:spcAft>
                          <a:spcPts val="600"/>
                        </a:spcAft>
                      </a:pPr>
                      <a:r>
                        <a:rPr lang="vi-VN" sz="2000" baseline="0">
                          <a:solidFill>
                            <a:srgbClr val="0000CC"/>
                          </a:solidFill>
                          <a:effectLst/>
                          <a:latin typeface="+mn-lt"/>
                        </a:rPr>
                        <a:t>Từ 5.000 đến dưới 10.000 đoàn viên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600"/>
                        </a:spcBef>
                        <a:spcAft>
                          <a:spcPts val="600"/>
                        </a:spcAft>
                      </a:pPr>
                      <a:r>
                        <a:rPr lang="en-US" sz="2000" baseline="0" dirty="0">
                          <a:solidFill>
                            <a:srgbClr val="0000CC"/>
                          </a:solidFill>
                          <a:effectLst/>
                          <a:latin typeface="Times New Roman" panose="02020603050405020304" pitchFamily="18" charset="0"/>
                          <a:cs typeface="Times New Roman" panose="02020603050405020304" pitchFamily="18" charset="0"/>
                        </a:rPr>
                        <a:t>0,70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600"/>
                        </a:spcBef>
                        <a:spcAft>
                          <a:spcPts val="600"/>
                        </a:spcAft>
                      </a:pPr>
                      <a:r>
                        <a:rPr lang="en-US" sz="2000" baseline="0" dirty="0">
                          <a:solidFill>
                            <a:srgbClr val="0000CC"/>
                          </a:solidFill>
                          <a:effectLst/>
                          <a:latin typeface="Times New Roman" panose="02020603050405020304" pitchFamily="18" charset="0"/>
                          <a:cs typeface="Times New Roman" panose="02020603050405020304" pitchFamily="18" charset="0"/>
                        </a:rPr>
                        <a:t>1,00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5720439"/>
                  </a:ext>
                </a:extLst>
              </a:tr>
              <a:tr h="312376">
                <a:tc>
                  <a:txBody>
                    <a:bodyPr/>
                    <a:lstStyle/>
                    <a:p>
                      <a:pPr>
                        <a:spcBef>
                          <a:spcPts val="600"/>
                        </a:spcBef>
                        <a:spcAft>
                          <a:spcPts val="600"/>
                        </a:spcAft>
                      </a:pPr>
                      <a:r>
                        <a:rPr lang="vi-VN" sz="2000" baseline="0">
                          <a:solidFill>
                            <a:srgbClr val="0000CC"/>
                          </a:solidFill>
                          <a:effectLst/>
                          <a:latin typeface="+mn-lt"/>
                        </a:rPr>
                        <a:t>Từ 10.000 đến dưới 20.000 đoàn viên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600"/>
                        </a:spcBef>
                        <a:spcAft>
                          <a:spcPts val="600"/>
                        </a:spcAft>
                      </a:pPr>
                      <a:r>
                        <a:rPr lang="en-US" sz="2000" baseline="0" dirty="0">
                          <a:solidFill>
                            <a:srgbClr val="0000CC"/>
                          </a:solidFill>
                          <a:effectLst/>
                          <a:latin typeface="Times New Roman" panose="02020603050405020304" pitchFamily="18" charset="0"/>
                          <a:cs typeface="Times New Roman" panose="02020603050405020304" pitchFamily="18" charset="0"/>
                        </a:rPr>
                        <a:t>0,80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600"/>
                        </a:spcBef>
                        <a:spcAft>
                          <a:spcPts val="600"/>
                        </a:spcAft>
                      </a:pPr>
                      <a:r>
                        <a:rPr lang="en-US" sz="2000" baseline="0" dirty="0">
                          <a:solidFill>
                            <a:srgbClr val="0000CC"/>
                          </a:solidFill>
                          <a:effectLst/>
                          <a:latin typeface="Times New Roman" panose="02020603050405020304" pitchFamily="18" charset="0"/>
                          <a:cs typeface="Times New Roman" panose="02020603050405020304" pitchFamily="18" charset="0"/>
                        </a:rPr>
                        <a: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79160852"/>
                  </a:ext>
                </a:extLst>
              </a:tr>
              <a:tr h="312376">
                <a:tc>
                  <a:txBody>
                    <a:bodyPr/>
                    <a:lstStyle/>
                    <a:p>
                      <a:pPr>
                        <a:spcBef>
                          <a:spcPts val="600"/>
                        </a:spcBef>
                        <a:spcAft>
                          <a:spcPts val="600"/>
                        </a:spcAft>
                      </a:pPr>
                      <a:r>
                        <a:rPr lang="vi-VN" sz="2000" baseline="0">
                          <a:solidFill>
                            <a:srgbClr val="0000CC"/>
                          </a:solidFill>
                          <a:effectLst/>
                          <a:latin typeface="+mn-lt"/>
                        </a:rPr>
                        <a:t>Từ 20.000 đến dưới 30.000 đoàn viên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600"/>
                        </a:spcBef>
                        <a:spcAft>
                          <a:spcPts val="600"/>
                        </a:spcAft>
                      </a:pPr>
                      <a:r>
                        <a:rPr lang="en-US" sz="2000" baseline="0">
                          <a:solidFill>
                            <a:srgbClr val="0000CC"/>
                          </a:solidFill>
                          <a:effectLst/>
                          <a:latin typeface="Times New Roman" panose="02020603050405020304" pitchFamily="18" charset="0"/>
                          <a:cs typeface="Times New Roman" panose="02020603050405020304" pitchFamily="18" charset="0"/>
                        </a:rPr>
                        <a:t>0,90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600"/>
                        </a:spcBef>
                        <a:spcAft>
                          <a:spcPts val="600"/>
                        </a:spcAft>
                      </a:pPr>
                      <a:r>
                        <a:rPr lang="en-US" sz="2000" baseline="0" dirty="0">
                          <a:solidFill>
                            <a:srgbClr val="0000CC"/>
                          </a:solidFill>
                          <a:effectLst/>
                          <a:latin typeface="Times New Roman" panose="02020603050405020304" pitchFamily="18" charset="0"/>
                          <a:cs typeface="Times New Roman" panose="02020603050405020304" pitchFamily="18" charset="0"/>
                        </a:rPr>
                        <a: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13180618"/>
                  </a:ext>
                </a:extLst>
              </a:tr>
              <a:tr h="312376">
                <a:tc>
                  <a:txBody>
                    <a:bodyPr/>
                    <a:lstStyle/>
                    <a:p>
                      <a:pPr>
                        <a:spcBef>
                          <a:spcPts val="600"/>
                        </a:spcBef>
                        <a:spcAft>
                          <a:spcPts val="600"/>
                        </a:spcAft>
                      </a:pPr>
                      <a:r>
                        <a:rPr lang="en-US" sz="2000" baseline="0" dirty="0" err="1">
                          <a:solidFill>
                            <a:srgbClr val="0000CC"/>
                          </a:solidFill>
                          <a:effectLst/>
                          <a:latin typeface="+mn-lt"/>
                        </a:rPr>
                        <a:t>Từ</a:t>
                      </a:r>
                      <a:r>
                        <a:rPr lang="en-US" sz="2000" baseline="0" dirty="0">
                          <a:solidFill>
                            <a:srgbClr val="0000CC"/>
                          </a:solidFill>
                          <a:effectLst/>
                          <a:latin typeface="+mn-lt"/>
                        </a:rPr>
                        <a:t> 30.000 </a:t>
                      </a:r>
                      <a:r>
                        <a:rPr lang="en-US" sz="2000" baseline="0" dirty="0" err="1">
                          <a:solidFill>
                            <a:srgbClr val="0000CC"/>
                          </a:solidFill>
                          <a:effectLst/>
                          <a:latin typeface="+mn-lt"/>
                        </a:rPr>
                        <a:t>đoàn</a:t>
                      </a:r>
                      <a:r>
                        <a:rPr lang="en-US" sz="2000" baseline="0" dirty="0">
                          <a:solidFill>
                            <a:srgbClr val="0000CC"/>
                          </a:solidFill>
                          <a:effectLst/>
                          <a:latin typeface="+mn-lt"/>
                        </a:rPr>
                        <a:t> </a:t>
                      </a:r>
                      <a:r>
                        <a:rPr lang="en-US" sz="2000" baseline="0" dirty="0" err="1">
                          <a:solidFill>
                            <a:srgbClr val="0000CC"/>
                          </a:solidFill>
                          <a:effectLst/>
                          <a:latin typeface="+mn-lt"/>
                        </a:rPr>
                        <a:t>viên</a:t>
                      </a:r>
                      <a:r>
                        <a:rPr lang="en-US" sz="2000" baseline="0" dirty="0">
                          <a:solidFill>
                            <a:srgbClr val="0000CC"/>
                          </a:solidFill>
                          <a:effectLst/>
                          <a:latin typeface="+mn-lt"/>
                        </a:rPr>
                        <a:t> </a:t>
                      </a:r>
                      <a:r>
                        <a:rPr lang="en-US" sz="2000" baseline="0" dirty="0" err="1">
                          <a:solidFill>
                            <a:srgbClr val="0000CC"/>
                          </a:solidFill>
                          <a:effectLst/>
                          <a:latin typeface="+mn-lt"/>
                        </a:rPr>
                        <a:t>trở</a:t>
                      </a:r>
                      <a:r>
                        <a:rPr lang="en-US" sz="2000" baseline="0" dirty="0">
                          <a:solidFill>
                            <a:srgbClr val="0000CC"/>
                          </a:solidFill>
                          <a:effectLst/>
                          <a:latin typeface="+mn-lt"/>
                        </a:rPr>
                        <a:t> </a:t>
                      </a:r>
                      <a:r>
                        <a:rPr lang="en-US" sz="2000" baseline="0" dirty="0" err="1">
                          <a:solidFill>
                            <a:srgbClr val="0000CC"/>
                          </a:solidFill>
                          <a:effectLst/>
                          <a:latin typeface="+mn-lt"/>
                        </a:rPr>
                        <a:t>lên</a:t>
                      </a:r>
                      <a:endParaRPr lang="en-US" sz="2000" baseline="0" dirty="0">
                        <a:solidFill>
                          <a:srgbClr val="0000CC"/>
                        </a:solidFill>
                        <a:effectLst/>
                        <a:latin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600"/>
                        </a:spcBef>
                        <a:spcAft>
                          <a:spcPts val="600"/>
                        </a:spcAft>
                      </a:pPr>
                      <a:r>
                        <a:rPr lang="en-US" sz="2000" baseline="0" dirty="0">
                          <a:solidFill>
                            <a:srgbClr val="0000CC"/>
                          </a:solidFill>
                          <a:effectLst/>
                          <a:latin typeface="Times New Roman" panose="02020603050405020304" pitchFamily="18" charset="0"/>
                          <a:cs typeface="Times New Roman" panose="02020603050405020304" pitchFamily="18" charset="0"/>
                        </a:rPr>
                        <a:t>1,00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600"/>
                        </a:spcBef>
                        <a:spcAft>
                          <a:spcPts val="600"/>
                        </a:spcAft>
                      </a:pPr>
                      <a:r>
                        <a:rPr lang="en-US" sz="2000" baseline="0" dirty="0">
                          <a:solidFill>
                            <a:srgbClr val="0000CC"/>
                          </a:solidFill>
                          <a:effectLst/>
                          <a:latin typeface="Times New Roman" panose="02020603050405020304" pitchFamily="18" charset="0"/>
                          <a:cs typeface="Times New Roman" panose="02020603050405020304" pitchFamily="18" charset="0"/>
                        </a:rPr>
                        <a: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53329073"/>
                  </a:ext>
                </a:extLst>
              </a:tr>
            </a:tbl>
          </a:graphicData>
        </a:graphic>
      </p:graphicFrame>
      <p:sp>
        <p:nvSpPr>
          <p:cNvPr id="6" name="Rectangle 1"/>
          <p:cNvSpPr>
            <a:spLocks noChangeArrowheads="1"/>
          </p:cNvSpPr>
          <p:nvPr/>
        </p:nvSpPr>
        <p:spPr bwMode="auto">
          <a:xfrm>
            <a:off x="381000" y="1443346"/>
            <a:ext cx="534633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a. </a:t>
            </a:r>
            <a:r>
              <a:rPr kumimoji="0" lang="en-US" altLang="en-US" sz="20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Đối</a:t>
            </a:r>
            <a:r>
              <a:rPr kumimoji="0" lang="en-US" altLang="en-US" sz="20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0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với</a:t>
            </a:r>
            <a:r>
              <a:rPr kumimoji="0" lang="en-US" altLang="en-US" sz="20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0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chức</a:t>
            </a:r>
            <a:r>
              <a:rPr kumimoji="0" lang="en-US" altLang="en-US" sz="20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0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danh</a:t>
            </a:r>
            <a:r>
              <a:rPr kumimoji="0" lang="en-US" altLang="en-US" sz="20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lang="en-US" altLang="en-US" sz="2000" b="1" dirty="0" err="1">
                <a:solidFill>
                  <a:srgbClr val="FF0000"/>
                </a:solidFill>
                <a:latin typeface="Times New Roman" panose="02020603050405020304" pitchFamily="18" charset="0"/>
                <a:cs typeface="Times New Roman" panose="02020603050405020304" pitchFamily="18" charset="0"/>
              </a:rPr>
              <a:t>C</a:t>
            </a:r>
            <a:r>
              <a:rPr kumimoji="0" lang="en-US" altLang="en-US" sz="20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hủ</a:t>
            </a:r>
            <a:r>
              <a:rPr kumimoji="0" lang="en-US" altLang="en-US" sz="20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0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tịch</a:t>
            </a:r>
            <a:r>
              <a:rPr kumimoji="0" lang="en-US" altLang="en-US" sz="20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0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công</a:t>
            </a:r>
            <a:r>
              <a:rPr kumimoji="0" lang="en-US" altLang="en-US" sz="20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0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đoàn</a:t>
            </a:r>
            <a:r>
              <a:rPr kumimoji="0" lang="en-US" altLang="en-US" sz="20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0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cơ</a:t>
            </a:r>
            <a:r>
              <a:rPr kumimoji="0" lang="en-US" altLang="en-US" sz="20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0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sở</a:t>
            </a:r>
            <a:r>
              <a:rPr kumimoji="0" lang="en-US" altLang="en-US" sz="20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a:t>
            </a:r>
          </a:p>
        </p:txBody>
      </p:sp>
    </p:spTree>
  </p:cSld>
  <p:clrMapOvr>
    <a:masterClrMapping/>
  </p:clrMapOvr>
  <p:transition spd="slow">
    <p:wip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344D32EA-796A-49D7-B1E6-86E45869C5DC}" type="slidenum">
              <a:rPr lang="en-US" smtClean="0"/>
              <a:pPr/>
              <a:t>32</a:t>
            </a:fld>
            <a:endParaRPr lang="en-US"/>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 y="-60961"/>
            <a:ext cx="1143000" cy="1075765"/>
          </a:xfrm>
          <a:prstGeom prst="rect">
            <a:avLst/>
          </a:prstGeom>
        </p:spPr>
      </p:pic>
      <p:sp>
        <p:nvSpPr>
          <p:cNvPr id="8" name="Rectangle 7"/>
          <p:cNvSpPr/>
          <p:nvPr/>
        </p:nvSpPr>
        <p:spPr>
          <a:xfrm>
            <a:off x="586740" y="724040"/>
            <a:ext cx="8953500" cy="5262979"/>
          </a:xfrm>
          <a:prstGeom prst="rect">
            <a:avLst/>
          </a:prstGeom>
        </p:spPr>
        <p:txBody>
          <a:bodyPr wrap="square">
            <a:spAutoFit/>
          </a:bodyPr>
          <a:lstStyle/>
          <a:p>
            <a:pPr algn="just"/>
            <a:r>
              <a:rPr lang="vi-VN" b="1" dirty="0" smtClean="0">
                <a:solidFill>
                  <a:srgbClr val="FF0000"/>
                </a:solidFill>
                <a:latin typeface="+mn-lt"/>
              </a:rPr>
              <a:t>b. Các đối tượng còn lại</a:t>
            </a:r>
            <a:r>
              <a:rPr lang="en-US" b="1" dirty="0" smtClean="0">
                <a:solidFill>
                  <a:srgbClr val="FF0000"/>
                </a:solidFill>
                <a:latin typeface="+mn-lt"/>
              </a:rPr>
              <a:t>:</a:t>
            </a:r>
            <a:r>
              <a:rPr lang="vi-VN" b="1" dirty="0" smtClean="0">
                <a:solidFill>
                  <a:srgbClr val="FF0000"/>
                </a:solidFill>
                <a:latin typeface="+mn-lt"/>
              </a:rPr>
              <a:t> </a:t>
            </a:r>
            <a:r>
              <a:rPr lang="vi-VN" dirty="0" smtClean="0">
                <a:solidFill>
                  <a:srgbClr val="0000CC"/>
                </a:solidFill>
                <a:latin typeface="+mn-lt"/>
              </a:rPr>
              <a:t>theo quy định tại Điểm b, c, d Khoản 1 Điều này do </a:t>
            </a:r>
            <a:r>
              <a:rPr lang="en-US" dirty="0" smtClean="0">
                <a:solidFill>
                  <a:srgbClr val="0000CC"/>
                </a:solidFill>
                <a:latin typeface="+mn-lt"/>
              </a:rPr>
              <a:t>B</a:t>
            </a:r>
            <a:r>
              <a:rPr lang="vi-VN" dirty="0" smtClean="0">
                <a:solidFill>
                  <a:srgbClr val="0000CC"/>
                </a:solidFill>
                <a:latin typeface="+mn-lt"/>
              </a:rPr>
              <a:t>an </a:t>
            </a:r>
            <a:r>
              <a:rPr lang="en-US" dirty="0">
                <a:solidFill>
                  <a:srgbClr val="0000CC"/>
                </a:solidFill>
                <a:latin typeface="+mn-lt"/>
              </a:rPr>
              <a:t>C</a:t>
            </a:r>
            <a:r>
              <a:rPr lang="vi-VN" dirty="0" smtClean="0">
                <a:solidFill>
                  <a:srgbClr val="0000CC"/>
                </a:solidFill>
                <a:latin typeface="+mn-lt"/>
              </a:rPr>
              <a:t>hấp hành </a:t>
            </a:r>
            <a:r>
              <a:rPr lang="en-US" dirty="0" smtClean="0">
                <a:solidFill>
                  <a:srgbClr val="0000CC"/>
                </a:solidFill>
                <a:latin typeface="+mn-lt"/>
              </a:rPr>
              <a:t>CĐCS </a:t>
            </a:r>
            <a:r>
              <a:rPr lang="vi-VN" dirty="0" smtClean="0">
                <a:solidFill>
                  <a:srgbClr val="0000CC"/>
                </a:solidFill>
                <a:latin typeface="+mn-lt"/>
              </a:rPr>
              <a:t>căn cứ nguồn chi được duyệt để cụ thể hóa hệ số chi phụ cấp trong </a:t>
            </a:r>
            <a:r>
              <a:rPr lang="en-US" dirty="0" smtClean="0">
                <a:solidFill>
                  <a:srgbClr val="0000CC"/>
                </a:solidFill>
                <a:latin typeface="+mn-lt"/>
              </a:rPr>
              <a:t>Q</a:t>
            </a:r>
            <a:r>
              <a:rPr lang="vi-VN" dirty="0" smtClean="0">
                <a:solidFill>
                  <a:srgbClr val="0000CC"/>
                </a:solidFill>
                <a:latin typeface="+mn-lt"/>
              </a:rPr>
              <a:t>uy chế chi tiêu nội bộ của </a:t>
            </a:r>
            <a:r>
              <a:rPr lang="en-US" dirty="0" smtClean="0">
                <a:solidFill>
                  <a:srgbClr val="0000CC"/>
                </a:solidFill>
                <a:latin typeface="+mn-lt"/>
              </a:rPr>
              <a:t>CĐCS</a:t>
            </a:r>
            <a:r>
              <a:rPr lang="vi-VN" dirty="0" smtClean="0">
                <a:solidFill>
                  <a:srgbClr val="0000CC"/>
                </a:solidFill>
                <a:latin typeface="+mn-lt"/>
              </a:rPr>
              <a:t>, theo khung số lượng đoàn viên, đối tượng được chi phụ cấp, xếp thứ tự ưu tiên gắn với trách nhiệm từ cao đến thấp (</a:t>
            </a:r>
            <a:r>
              <a:rPr lang="en-US" dirty="0" smtClean="0">
                <a:solidFill>
                  <a:srgbClr val="0000CC"/>
                </a:solidFill>
                <a:latin typeface="+mn-lt"/>
              </a:rPr>
              <a:t>C</a:t>
            </a:r>
            <a:r>
              <a:rPr lang="vi-VN" dirty="0" smtClean="0">
                <a:solidFill>
                  <a:srgbClr val="0000CC"/>
                </a:solidFill>
                <a:latin typeface="+mn-lt"/>
              </a:rPr>
              <a:t>hủ tịch, </a:t>
            </a:r>
            <a:r>
              <a:rPr lang="en-US" dirty="0" smtClean="0">
                <a:solidFill>
                  <a:srgbClr val="0000CC"/>
                </a:solidFill>
                <a:latin typeface="+mn-lt"/>
              </a:rPr>
              <a:t>P</a:t>
            </a:r>
            <a:r>
              <a:rPr lang="vi-VN" dirty="0" smtClean="0">
                <a:solidFill>
                  <a:srgbClr val="0000CC"/>
                </a:solidFill>
                <a:latin typeface="+mn-lt"/>
              </a:rPr>
              <a:t>hó chủ tịch...) và đánh giá kết quả hoạt động của các đối tượng hưởng phụ cấp. Thời gian chi phụ cấp có thể thực hiện theo tháng, quý, 6 tháng hoặc năm.</a:t>
            </a:r>
          </a:p>
          <a:p>
            <a:pPr algn="just"/>
            <a:r>
              <a:rPr lang="en-US" dirty="0" smtClean="0">
                <a:solidFill>
                  <a:srgbClr val="0000CC"/>
                </a:solidFill>
                <a:latin typeface="+mn-lt"/>
              </a:rPr>
              <a:t>* </a:t>
            </a:r>
            <a:r>
              <a:rPr lang="vi-VN" b="1" u="sng" dirty="0" smtClean="0">
                <a:solidFill>
                  <a:srgbClr val="0000CC"/>
                </a:solidFill>
                <a:latin typeface="+mn-lt"/>
              </a:rPr>
              <a:t>Mức lương làm cơ sở tính hưởng phụ cấp</a:t>
            </a:r>
            <a:r>
              <a:rPr lang="vi-VN" dirty="0" smtClean="0">
                <a:solidFill>
                  <a:srgbClr val="0000CC"/>
                </a:solidFill>
                <a:latin typeface="+mn-lt"/>
              </a:rPr>
              <a:t>:</a:t>
            </a:r>
          </a:p>
          <a:p>
            <a:pPr algn="just"/>
            <a:r>
              <a:rPr lang="vi-VN" dirty="0" smtClean="0">
                <a:solidFill>
                  <a:srgbClr val="0000CC"/>
                </a:solidFill>
                <a:latin typeface="+mn-lt"/>
              </a:rPr>
              <a:t>a) </a:t>
            </a:r>
            <a:r>
              <a:rPr lang="en-US" dirty="0" smtClean="0">
                <a:solidFill>
                  <a:srgbClr val="0000CC"/>
                </a:solidFill>
                <a:latin typeface="+mn-lt"/>
              </a:rPr>
              <a:t>CĐCS </a:t>
            </a:r>
            <a:r>
              <a:rPr lang="vi-VN" dirty="0" smtClean="0">
                <a:solidFill>
                  <a:srgbClr val="0000CC"/>
                </a:solidFill>
                <a:latin typeface="+mn-lt"/>
              </a:rPr>
              <a:t>khu vực hành chính, sự nghiệp nhà nước, mức phụ cấp hằng tháng = (Hệ số phụ cấp trách nhiệm) x (Mức lương cơ sở theo quy định của Nhà nước).</a:t>
            </a:r>
          </a:p>
          <a:p>
            <a:pPr algn="just"/>
            <a:r>
              <a:rPr lang="vi-VN" dirty="0" smtClean="0">
                <a:solidFill>
                  <a:srgbClr val="0000CC"/>
                </a:solidFill>
                <a:latin typeface="+mn-lt"/>
              </a:rPr>
              <a:t>b) </a:t>
            </a:r>
            <a:r>
              <a:rPr lang="en-US" dirty="0" smtClean="0">
                <a:solidFill>
                  <a:srgbClr val="0000CC"/>
                </a:solidFill>
                <a:latin typeface="+mn-lt"/>
              </a:rPr>
              <a:t>CĐCS </a:t>
            </a:r>
            <a:r>
              <a:rPr lang="vi-VN" dirty="0" smtClean="0">
                <a:solidFill>
                  <a:srgbClr val="0000CC"/>
                </a:solidFill>
                <a:latin typeface="+mn-lt"/>
              </a:rPr>
              <a:t>doanh nghiệp </a:t>
            </a:r>
            <a:r>
              <a:rPr lang="en-US" dirty="0" err="1" smtClean="0">
                <a:solidFill>
                  <a:srgbClr val="0000CC"/>
                </a:solidFill>
                <a:latin typeface="Times New Roman" panose="02020603050405020304" pitchFamily="18" charset="0"/>
                <a:cs typeface="Times New Roman" panose="02020603050405020304" pitchFamily="18" charset="0"/>
              </a:rPr>
              <a:t>nhà</a:t>
            </a:r>
            <a:r>
              <a:rPr lang="en-US" dirty="0" smtClean="0">
                <a:solidFill>
                  <a:srgbClr val="0000CC"/>
                </a:solidFill>
                <a:latin typeface="Times New Roman" panose="02020603050405020304" pitchFamily="18" charset="0"/>
                <a:cs typeface="Times New Roman" panose="02020603050405020304" pitchFamily="18" charset="0"/>
              </a:rPr>
              <a:t> </a:t>
            </a:r>
            <a:r>
              <a:rPr lang="en-US" dirty="0" err="1" smtClean="0">
                <a:solidFill>
                  <a:srgbClr val="0000CC"/>
                </a:solidFill>
                <a:latin typeface="Times New Roman" panose="02020603050405020304" pitchFamily="18" charset="0"/>
                <a:cs typeface="Times New Roman" panose="02020603050405020304" pitchFamily="18" charset="0"/>
              </a:rPr>
              <a:t>nước</a:t>
            </a:r>
            <a:r>
              <a:rPr lang="en-US" dirty="0" smtClean="0">
                <a:solidFill>
                  <a:srgbClr val="0000CC"/>
                </a:solidFill>
                <a:latin typeface="Times New Roman" panose="02020603050405020304" pitchFamily="18" charset="0"/>
                <a:cs typeface="Times New Roman" panose="02020603050405020304" pitchFamily="18" charset="0"/>
              </a:rPr>
              <a:t> </a:t>
            </a:r>
            <a:r>
              <a:rPr lang="vi-VN" dirty="0" smtClean="0">
                <a:solidFill>
                  <a:srgbClr val="0000CC"/>
                </a:solidFill>
                <a:latin typeface="+mn-lt"/>
              </a:rPr>
              <a:t>và </a:t>
            </a:r>
            <a:r>
              <a:rPr lang="en-US" dirty="0" smtClean="0">
                <a:solidFill>
                  <a:srgbClr val="0000CC"/>
                </a:solidFill>
                <a:latin typeface="+mn-lt"/>
              </a:rPr>
              <a:t>CĐCS </a:t>
            </a:r>
            <a:r>
              <a:rPr lang="vi-VN" dirty="0" smtClean="0">
                <a:solidFill>
                  <a:srgbClr val="0000CC"/>
                </a:solidFill>
                <a:latin typeface="+mn-lt"/>
              </a:rPr>
              <a:t>ngoài khu vực nhà nước, mức phụ cấp hằng tháng = (Hệ số phụ cấp trách nhiệm) x (Mức lương tối thiểu vùng theo quy định của Nhà nước).</a:t>
            </a:r>
            <a:endParaRPr lang="en-US" dirty="0">
              <a:solidFill>
                <a:srgbClr val="0000CC"/>
              </a:solidFill>
              <a:latin typeface="+mn-lt"/>
            </a:endParaRPr>
          </a:p>
        </p:txBody>
      </p:sp>
    </p:spTree>
  </p:cSld>
  <p:clrMapOvr>
    <a:masterClrMapping/>
  </p:clrMapOvr>
  <p:transition spd="slow">
    <p:wip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152400"/>
            <a:ext cx="7620000" cy="1600200"/>
          </a:xfrm>
        </p:spPr>
        <p:txBody>
          <a:bodyPr>
            <a:noAutofit/>
          </a:bodyPr>
          <a:lstStyle/>
          <a:p>
            <a:pPr algn="ctr"/>
            <a:r>
              <a:rPr lang="en-US"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r>
            <a:br>
              <a:rPr lang="en-US"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br>
            <a:r>
              <a:rPr lang="en-US"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r>
            <a:br>
              <a:rPr lang="en-US"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br>
            <a:r>
              <a:rPr lang="en-US"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r>
            <a:br>
              <a:rPr lang="en-US"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br>
            <a:r>
              <a:rPr lang="en-US"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r>
            <a:br>
              <a:rPr lang="en-US"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br>
            <a:r>
              <a:rPr lang="en-US"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r>
            <a:br>
              <a:rPr lang="en-US"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br>
            <a:r>
              <a:rPr lang="en-US"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r>
            <a:br>
              <a:rPr lang="en-US"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br>
            <a:r>
              <a:rPr lang="en-US"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r>
            <a:br>
              <a:rPr lang="en-US"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br>
            <a:r>
              <a:rPr lang="en-US"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r>
            <a:br>
              <a:rPr lang="en-US"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br>
            <a:r>
              <a:rPr lang="en-US"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br>
              <a:rPr lang="en-US"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br>
            <a:r>
              <a:rPr lang="en-US"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br>
              <a:rPr lang="en-US"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br>
            <a:r>
              <a:rPr lang="en-US"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r>
            <a:br>
              <a:rPr lang="en-US"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br>
            <a:r>
              <a:rPr lang="en-US"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r>
            <a:br>
              <a:rPr lang="en-US"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br>
            <a:r>
              <a:rPr lang="en-US" sz="3200" b="1" dirty="0" smtClean="0">
                <a:solidFill>
                  <a:srgbClr val="FF0000"/>
                </a:solidFill>
                <a:latin typeface="Times New Roman" pitchFamily="18" charset="0"/>
                <a:cs typeface="Times New Roman" pitchFamily="18" charset="0"/>
              </a:rPr>
              <a:t>MỘT SỐ HẠN CHẾ TRONG CÔNG TÁC TÀI CHÍNH CÔNG ĐOÀN CƠ SỞ</a:t>
            </a:r>
            <a:r>
              <a:rPr lang="en-US" sz="5400" b="1" dirty="0" smtClean="0"/>
              <a:t/>
            </a:r>
            <a:br>
              <a:rPr lang="en-US" sz="5400" b="1" dirty="0" smtClean="0"/>
            </a:br>
            <a:endParaRPr lang="en-US" sz="36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217714" y="1225551"/>
            <a:ext cx="9459686" cy="5105400"/>
          </a:xfrm>
        </p:spPr>
        <p:txBody>
          <a:bodyPr>
            <a:noAutofit/>
          </a:bodyPr>
          <a:lstStyle/>
          <a:p>
            <a:pPr algn="just">
              <a:buNone/>
            </a:pP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Chưa</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xây</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dựng</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định</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mức</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tồn</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quỹ</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tiền</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mặt</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và</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thực</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hiện</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kiểm</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kê</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quỹ</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hàng</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tháng</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theo</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quy</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định</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của</a:t>
            </a:r>
            <a:r>
              <a:rPr lang="en-US" sz="2200" dirty="0" smtClean="0">
                <a:solidFill>
                  <a:srgbClr val="0000CC"/>
                </a:solidFill>
                <a:latin typeface="Times New Roman" pitchFamily="18" charset="0"/>
                <a:cs typeface="Times New Roman" pitchFamily="18" charset="0"/>
              </a:rPr>
              <a:t> TLĐ.</a:t>
            </a:r>
          </a:p>
          <a:p>
            <a:pPr algn="just">
              <a:buNone/>
            </a:pP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Chưa</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cập</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nhật</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kịp</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thời</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các</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quy</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định</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của</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nhà</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nước</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và</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của</a:t>
            </a:r>
            <a:r>
              <a:rPr lang="en-US" sz="2200" dirty="0" smtClean="0">
                <a:solidFill>
                  <a:srgbClr val="0000CC"/>
                </a:solidFill>
                <a:latin typeface="Times New Roman" pitchFamily="18" charset="0"/>
                <a:cs typeface="Times New Roman" pitchFamily="18" charset="0"/>
              </a:rPr>
              <a:t> TLĐ </a:t>
            </a:r>
            <a:r>
              <a:rPr lang="en-US" sz="2200" dirty="0" err="1" smtClean="0">
                <a:solidFill>
                  <a:srgbClr val="0000CC"/>
                </a:solidFill>
                <a:latin typeface="Times New Roman" pitchFamily="18" charset="0"/>
                <a:cs typeface="Times New Roman" pitchFamily="18" charset="0"/>
              </a:rPr>
              <a:t>khi</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xây</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dựng</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quy</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chê</a:t>
            </a:r>
            <a:r>
              <a:rPr lang="en-US" sz="2200" dirty="0" smtClean="0">
                <a:solidFill>
                  <a:srgbClr val="0000CC"/>
                </a:solidFill>
                <a:latin typeface="Times New Roman" pitchFamily="18" charset="0"/>
                <a:cs typeface="Times New Roman" pitchFamily="18" charset="0"/>
              </a:rPr>
              <a:t>́ chi </a:t>
            </a:r>
            <a:r>
              <a:rPr lang="en-US" sz="2200" dirty="0" err="1" smtClean="0">
                <a:solidFill>
                  <a:srgbClr val="0000CC"/>
                </a:solidFill>
                <a:latin typeface="Times New Roman" pitchFamily="18" charset="0"/>
                <a:cs typeface="Times New Roman" pitchFamily="18" charset="0"/>
              </a:rPr>
              <a:t>tiêu</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nội</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bô</a:t>
            </a:r>
            <a:r>
              <a:rPr lang="en-US" sz="2200" dirty="0" smtClean="0">
                <a:solidFill>
                  <a:srgbClr val="0000CC"/>
                </a:solidFill>
                <a:latin typeface="Times New Roman" pitchFamily="18" charset="0"/>
                <a:cs typeface="Times New Roman" pitchFamily="18" charset="0"/>
              </a:rPr>
              <a:t>̣.</a:t>
            </a:r>
          </a:p>
          <a:p>
            <a:pPr algn="just">
              <a:buNone/>
            </a:pP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Hô</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sơ</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dư</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toán</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quyết</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toán</a:t>
            </a:r>
            <a:r>
              <a:rPr lang="en-US" sz="2200" dirty="0" smtClean="0">
                <a:solidFill>
                  <a:srgbClr val="0000CC"/>
                </a:solidFill>
                <a:latin typeface="Times New Roman" pitchFamily="18" charset="0"/>
                <a:cs typeface="Times New Roman" pitchFamily="18" charset="0"/>
              </a:rPr>
              <a:t> CĐCS </a:t>
            </a:r>
            <a:r>
              <a:rPr lang="en-US" sz="2200" dirty="0" err="1" smtClean="0">
                <a:solidFill>
                  <a:srgbClr val="0000CC"/>
                </a:solidFill>
                <a:latin typeface="Times New Roman" pitchFamily="18" charset="0"/>
                <a:cs typeface="Times New Roman" pitchFamily="18" charset="0"/>
              </a:rPr>
              <a:t>chưa</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đúng</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quy</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định</a:t>
            </a:r>
            <a:r>
              <a:rPr lang="en-US" sz="2200" dirty="0" smtClean="0">
                <a:solidFill>
                  <a:srgbClr val="0000CC"/>
                </a:solidFill>
                <a:latin typeface="Times New Roman" pitchFamily="18" charset="0"/>
                <a:cs typeface="Times New Roman" pitchFamily="18" charset="0"/>
              </a:rPr>
              <a:t> </a:t>
            </a:r>
            <a:r>
              <a:rPr lang="en-US" sz="2200" dirty="0">
                <a:solidFill>
                  <a:srgbClr val="0000CC"/>
                </a:solidFill>
                <a:latin typeface="Times New Roman" pitchFamily="18" charset="0"/>
                <a:cs typeface="Times New Roman" pitchFamily="18" charset="0"/>
              </a:rPr>
              <a:t>(</a:t>
            </a:r>
            <a:r>
              <a:rPr lang="en-US" sz="2200" dirty="0" err="1" smtClean="0">
                <a:solidFill>
                  <a:srgbClr val="0000CC"/>
                </a:solidFill>
                <a:latin typeface="Times New Roman" pitchFamily="18" charset="0"/>
                <a:cs typeface="Times New Roman" pitchFamily="18" charset="0"/>
              </a:rPr>
              <a:t>thiếu</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báo</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cáo</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sô</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lao</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động</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quỹ</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lương</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thuyết</a:t>
            </a:r>
            <a:r>
              <a:rPr lang="en-US" sz="2200" dirty="0" smtClean="0">
                <a:solidFill>
                  <a:srgbClr val="0000CC"/>
                </a:solidFill>
                <a:latin typeface="Times New Roman" pitchFamily="18" charset="0"/>
                <a:cs typeface="Times New Roman" pitchFamily="18" charset="0"/>
              </a:rPr>
              <a:t> minh </a:t>
            </a:r>
            <a:r>
              <a:rPr lang="en-US" sz="2200" dirty="0" err="1" smtClean="0">
                <a:solidFill>
                  <a:srgbClr val="0000CC"/>
                </a:solidFill>
                <a:latin typeface="Times New Roman" pitchFamily="18" charset="0"/>
                <a:cs typeface="Times New Roman" pitchFamily="18" charset="0"/>
              </a:rPr>
              <a:t>dư</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toán</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thu</a:t>
            </a:r>
            <a:r>
              <a:rPr lang="en-US" sz="2200" dirty="0" smtClean="0">
                <a:solidFill>
                  <a:srgbClr val="0000CC"/>
                </a:solidFill>
                <a:latin typeface="Times New Roman" pitchFamily="18" charset="0"/>
                <a:cs typeface="Times New Roman" pitchFamily="18" charset="0"/>
              </a:rPr>
              <a:t> chi; </a:t>
            </a:r>
            <a:r>
              <a:rPr lang="en-US" sz="2200" dirty="0" err="1" smtClean="0">
                <a:solidFill>
                  <a:srgbClr val="0000CC"/>
                </a:solidFill>
                <a:latin typeface="Times New Roman" pitchFamily="18" charset="0"/>
                <a:cs typeface="Times New Roman" pitchFamily="18" charset="0"/>
              </a:rPr>
              <a:t>hô</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sơ</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quyết</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toán</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thiếu</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biên</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bản</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kiểm</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kê</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quỹ</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tiền</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mặt</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sao</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kê</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sô</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phu</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ngân</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hàng</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sô</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phải</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thu</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phải</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trả</a:t>
            </a:r>
            <a:r>
              <a:rPr lang="en-US" sz="2200" dirty="0" smtClean="0">
                <a:solidFill>
                  <a:srgbClr val="0000CC"/>
                </a:solidFill>
                <a:latin typeface="Times New Roman" pitchFamily="18" charset="0"/>
                <a:cs typeface="Times New Roman" pitchFamily="18" charset="0"/>
              </a:rPr>
              <a:t>.</a:t>
            </a:r>
          </a:p>
          <a:p>
            <a:pPr algn="just">
              <a:buFontTx/>
              <a:buChar char="-"/>
            </a:pPr>
            <a:r>
              <a:rPr lang="en-US" sz="2200" dirty="0" err="1" smtClean="0">
                <a:solidFill>
                  <a:srgbClr val="0000CC"/>
                </a:solidFill>
                <a:latin typeface="Times New Roman" pitchFamily="18" charset="0"/>
                <a:cs typeface="Times New Roman" pitchFamily="18" charset="0"/>
              </a:rPr>
              <a:t>Vê</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chứng</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từ</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thanh</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toán</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hóa</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đơn</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tài</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chính</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đứng</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tên</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và</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Mã</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số</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thuế</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là</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của</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chính</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quyền</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khoản</a:t>
            </a:r>
            <a:r>
              <a:rPr lang="en-US" sz="2200" dirty="0" smtClean="0">
                <a:solidFill>
                  <a:srgbClr val="0000CC"/>
                </a:solidFill>
                <a:latin typeface="Times New Roman" pitchFamily="18" charset="0"/>
                <a:cs typeface="Times New Roman" pitchFamily="18" charset="0"/>
              </a:rPr>
              <a:t> chi </a:t>
            </a:r>
            <a:r>
              <a:rPr lang="en-US" sz="2200" dirty="0" err="1" smtClean="0">
                <a:solidFill>
                  <a:srgbClr val="0000CC"/>
                </a:solidFill>
                <a:latin typeface="Times New Roman" pitchFamily="18" charset="0"/>
                <a:cs typeface="Times New Roman" pitchFamily="18" charset="0"/>
              </a:rPr>
              <a:t>mua</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hàng</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hóa</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dịch</a:t>
            </a:r>
            <a:r>
              <a:rPr lang="en-US" sz="2200" dirty="0" smtClean="0">
                <a:solidFill>
                  <a:srgbClr val="0000CC"/>
                </a:solidFill>
                <a:latin typeface="Times New Roman" pitchFamily="18" charset="0"/>
                <a:cs typeface="Times New Roman" pitchFamily="18" charset="0"/>
              </a:rPr>
              <a:t> vụ có </a:t>
            </a:r>
            <a:r>
              <a:rPr lang="en-US" sz="2200" dirty="0" err="1" smtClean="0">
                <a:solidFill>
                  <a:srgbClr val="0000CC"/>
                </a:solidFill>
                <a:latin typeface="Times New Roman" pitchFamily="18" charset="0"/>
                <a:cs typeface="Times New Roman" pitchFamily="18" charset="0"/>
              </a:rPr>
              <a:t>giá</a:t>
            </a:r>
            <a:r>
              <a:rPr lang="en-US" sz="2200" dirty="0" smtClean="0">
                <a:solidFill>
                  <a:srgbClr val="0000CC"/>
                </a:solidFill>
                <a:latin typeface="Times New Roman" pitchFamily="18" charset="0"/>
                <a:cs typeface="Times New Roman" pitchFamily="18" charset="0"/>
              </a:rPr>
              <a:t> trị </a:t>
            </a:r>
            <a:r>
              <a:rPr lang="en-US" sz="2200" dirty="0" err="1" smtClean="0">
                <a:solidFill>
                  <a:srgbClr val="0000CC"/>
                </a:solidFill>
                <a:latin typeface="Times New Roman" pitchFamily="18" charset="0"/>
                <a:cs typeface="Times New Roman" pitchFamily="18" charset="0"/>
              </a:rPr>
              <a:t>từ</a:t>
            </a:r>
            <a:r>
              <a:rPr lang="en-US" sz="2200" dirty="0" smtClean="0">
                <a:solidFill>
                  <a:srgbClr val="0000CC"/>
                </a:solidFill>
                <a:latin typeface="Times New Roman" pitchFamily="18" charset="0"/>
                <a:cs typeface="Times New Roman" pitchFamily="18" charset="0"/>
              </a:rPr>
              <a:t> 200.000 </a:t>
            </a:r>
            <a:r>
              <a:rPr lang="en-US" sz="2200" dirty="0" err="1" smtClean="0">
                <a:solidFill>
                  <a:srgbClr val="0000CC"/>
                </a:solidFill>
                <a:latin typeface="Times New Roman" pitchFamily="18" charset="0"/>
                <a:cs typeface="Times New Roman" pitchFamily="18" charset="0"/>
              </a:rPr>
              <a:t>đồng</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trở</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lên</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không</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lập</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hóa</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đơn</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tài</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chính</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thiếu</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kê</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hoạch</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tô</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chức</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các</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hoạt</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động</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và</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dư</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trù</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kinh</a:t>
            </a:r>
            <a:r>
              <a:rPr lang="en-US" sz="2200" dirty="0" smtClean="0">
                <a:solidFill>
                  <a:srgbClr val="0000CC"/>
                </a:solidFill>
                <a:latin typeface="Times New Roman" pitchFamily="18" charset="0"/>
                <a:cs typeface="Times New Roman" pitchFamily="18" charset="0"/>
              </a:rPr>
              <a:t> phí.</a:t>
            </a:r>
          </a:p>
          <a:p>
            <a:pPr algn="just">
              <a:buNone/>
            </a:pP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Chưa</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công</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khai</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dư</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toán</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quyết</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toán</a:t>
            </a:r>
            <a:r>
              <a:rPr lang="en-US" sz="2200" dirty="0" smtClean="0">
                <a:solidFill>
                  <a:srgbClr val="0000CC"/>
                </a:solidFill>
                <a:latin typeface="Times New Roman" pitchFamily="18" charset="0"/>
                <a:cs typeface="Times New Roman" pitchFamily="18" charset="0"/>
              </a:rPr>
              <a:t> CĐCS, </a:t>
            </a:r>
            <a:r>
              <a:rPr lang="en-US" sz="2200" dirty="0" err="1" smtClean="0">
                <a:solidFill>
                  <a:srgbClr val="0000CC"/>
                </a:solidFill>
                <a:latin typeface="Times New Roman" pitchFamily="18" charset="0"/>
                <a:cs typeface="Times New Roman" pitchFamily="18" charset="0"/>
              </a:rPr>
              <a:t>công</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khai</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các</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nguồn</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quỹ</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xã</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hội</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theo</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quy</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định</a:t>
            </a:r>
            <a:r>
              <a:rPr lang="en-US" sz="2200" dirty="0" smtClean="0">
                <a:solidFill>
                  <a:srgbClr val="0000CC"/>
                </a:solidFill>
                <a:latin typeface="Times New Roman" pitchFamily="18" charset="0"/>
                <a:cs typeface="Times New Roman" pitchFamily="18" charset="0"/>
              </a:rPr>
              <a:t>.</a:t>
            </a:r>
          </a:p>
          <a:p>
            <a:pPr algn="just">
              <a:buNone/>
            </a:pP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Quỹ</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xã</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hội</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không</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được</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quản</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lý</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tập</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trung</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trong</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hê</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thống</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sô</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kê</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toán</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chưa</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xây</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dựng</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quy</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chế</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quản</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lý</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quỹ</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xã</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hội</a:t>
            </a:r>
            <a:r>
              <a:rPr lang="en-US" sz="2200" dirty="0" smtClean="0">
                <a:solidFill>
                  <a:srgbClr val="0000CC"/>
                </a:solidFill>
                <a:latin typeface="Times New Roman" pitchFamily="18" charset="0"/>
                <a:cs typeface="Times New Roman" pitchFamily="18" charset="0"/>
              </a:rPr>
              <a:t>.</a:t>
            </a:r>
          </a:p>
          <a:p>
            <a:pPr>
              <a:buFontTx/>
              <a:buChar char="-"/>
            </a:pPr>
            <a:endParaRPr lang="en-US" sz="2200" dirty="0" smtClean="0">
              <a:solidFill>
                <a:srgbClr val="0070C0"/>
              </a:solidFill>
              <a:latin typeface="Times New Roman" pitchFamily="18" charset="0"/>
              <a:cs typeface="Times New Roman" pitchFamily="18" charset="0"/>
            </a:endParaRPr>
          </a:p>
          <a:p>
            <a:endParaRPr lang="en-US" sz="2200" dirty="0" smtClean="0"/>
          </a:p>
          <a:p>
            <a:endParaRPr lang="en-US" sz="2200" dirty="0"/>
          </a:p>
        </p:txBody>
      </p:sp>
      <p:sp>
        <p:nvSpPr>
          <p:cNvPr id="5" name="Slide Number Placeholder 4"/>
          <p:cNvSpPr>
            <a:spLocks noGrp="1"/>
          </p:cNvSpPr>
          <p:nvPr>
            <p:ph type="sldNum" sz="quarter" idx="12"/>
          </p:nvPr>
        </p:nvSpPr>
        <p:spPr/>
        <p:txBody>
          <a:bodyPr/>
          <a:lstStyle/>
          <a:p>
            <a:fld id="{344D32EA-796A-49D7-B1E6-86E45869C5DC}" type="slidenum">
              <a:rPr lang="en-US" smtClean="0"/>
              <a:pPr/>
              <a:t>33</a:t>
            </a:fld>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30480"/>
            <a:ext cx="1295400" cy="1219200"/>
          </a:xfrm>
          <a:prstGeom prst="rect">
            <a:avLst/>
          </a:prstGeom>
        </p:spPr>
      </p:pic>
    </p:spTree>
  </p:cSld>
  <p:clrMapOvr>
    <a:masterClrMapping/>
  </p:clrMapOvr>
  <p:transition spd="slow">
    <p:wip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04800"/>
            <a:ext cx="8915400" cy="1143000"/>
          </a:xfrm>
        </p:spPr>
        <p:txBody>
          <a:bodyPr>
            <a:normAutofit/>
          </a:bodyPr>
          <a:lstStyle/>
          <a:p>
            <a:pPr algn="ctr"/>
            <a:r>
              <a:rPr lang="en-US" sz="2800" b="1" dirty="0" smtClean="0">
                <a:solidFill>
                  <a:srgbClr val="FF0000"/>
                </a:solidFill>
                <a:latin typeface="Times New Roman" pitchFamily="18" charset="0"/>
                <a:cs typeface="Times New Roman" pitchFamily="18" charset="0"/>
              </a:rPr>
              <a:t>MỘT SỐ HẠN CHẾ TRONG CÔNG TÁC CỦA  </a:t>
            </a:r>
            <a:br>
              <a:rPr lang="en-US" sz="2800" b="1" dirty="0" smtClean="0">
                <a:solidFill>
                  <a:srgbClr val="FF0000"/>
                </a:solidFill>
                <a:latin typeface="Times New Roman" pitchFamily="18" charset="0"/>
                <a:cs typeface="Times New Roman" pitchFamily="18" charset="0"/>
              </a:rPr>
            </a:br>
            <a:r>
              <a:rPr lang="en-US" sz="2800" b="1" dirty="0" smtClean="0">
                <a:solidFill>
                  <a:srgbClr val="FF0000"/>
                </a:solidFill>
                <a:latin typeface="Times New Roman" pitchFamily="18" charset="0"/>
                <a:cs typeface="Times New Roman" pitchFamily="18" charset="0"/>
              </a:rPr>
              <a:t>ỦY BAN KIỂM TRA CÔNG ĐOÀN CƠ SỞ</a:t>
            </a:r>
            <a:endParaRPr lang="en-US" sz="2800" dirty="0"/>
          </a:p>
        </p:txBody>
      </p:sp>
      <p:sp>
        <p:nvSpPr>
          <p:cNvPr id="3" name="Content Placeholder 2"/>
          <p:cNvSpPr>
            <a:spLocks noGrp="1"/>
          </p:cNvSpPr>
          <p:nvPr>
            <p:ph idx="1"/>
          </p:nvPr>
        </p:nvSpPr>
        <p:spPr>
          <a:xfrm>
            <a:off x="152400" y="1524000"/>
            <a:ext cx="9525000" cy="4953000"/>
          </a:xfrm>
        </p:spPr>
        <p:txBody>
          <a:bodyPr>
            <a:noAutofit/>
          </a:bodyPr>
          <a:lstStyle/>
          <a:p>
            <a:pPr algn="just">
              <a:buNone/>
            </a:pPr>
            <a:r>
              <a:rPr lang="en-US" sz="2400" dirty="0" smtClean="0">
                <a:solidFill>
                  <a:srgbClr val="0000CC"/>
                </a:solidFill>
                <a:latin typeface="Times New Roman" pitchFamily="18" charset="0"/>
                <a:cs typeface="Times New Roman" pitchFamily="18" charset="0"/>
              </a:rPr>
              <a:t>1.UBKT </a:t>
            </a:r>
            <a:r>
              <a:rPr lang="en-US" sz="2400" dirty="0" err="1" smtClean="0">
                <a:solidFill>
                  <a:srgbClr val="0000CC"/>
                </a:solidFill>
                <a:latin typeface="Times New Roman" pitchFamily="18" charset="0"/>
                <a:cs typeface="Times New Roman" pitchFamily="18" charset="0"/>
              </a:rPr>
              <a:t>khi</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thực</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hiện</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kiểm</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tra</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chưa</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đúng</a:t>
            </a:r>
            <a:r>
              <a:rPr lang="en-US" sz="2400" dirty="0" smtClean="0">
                <a:solidFill>
                  <a:srgbClr val="0000CC"/>
                </a:solidFill>
                <a:latin typeface="Times New Roman" pitchFamily="18" charset="0"/>
                <a:cs typeface="Times New Roman" pitchFamily="18" charset="0"/>
              </a:rPr>
              <a:t> </a:t>
            </a:r>
            <a:r>
              <a:rPr lang="vi-VN" sz="2400" dirty="0" smtClean="0">
                <a:solidFill>
                  <a:srgbClr val="0000CC"/>
                </a:solidFill>
                <a:latin typeface="Times New Roman" pitchFamily="18" charset="0"/>
                <a:cs typeface="Times New Roman" pitchFamily="18" charset="0"/>
              </a:rPr>
              <a:t>quy trình, </a:t>
            </a:r>
            <a:r>
              <a:rPr lang="en-US" sz="2400" dirty="0" err="1" smtClean="0">
                <a:solidFill>
                  <a:srgbClr val="0000CC"/>
                </a:solidFill>
                <a:latin typeface="Times New Roman" pitchFamily="18" charset="0"/>
                <a:cs typeface="Times New Roman" pitchFamily="18" charset="0"/>
              </a:rPr>
              <a:t>biểu</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mẫu</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và</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đảm</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bảo</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thời</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gian</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quy</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định</a:t>
            </a:r>
            <a:r>
              <a:rPr lang="en-US" sz="2400" dirty="0" smtClean="0">
                <a:solidFill>
                  <a:srgbClr val="0000CC"/>
                </a:solidFill>
                <a:latin typeface="Times New Roman" pitchFamily="18" charset="0"/>
                <a:cs typeface="Times New Roman" pitchFamily="18" charset="0"/>
              </a:rPr>
              <a:t>: </a:t>
            </a:r>
            <a:r>
              <a:rPr lang="en-US" sz="2400" b="1" i="1" dirty="0" smtClean="0">
                <a:solidFill>
                  <a:srgbClr val="FF0000"/>
                </a:solidFill>
                <a:latin typeface="Times New Roman" pitchFamily="18" charset="0"/>
                <a:cs typeface="Times New Roman" pitchFamily="18" charset="0"/>
              </a:rPr>
              <a:t>(</a:t>
            </a:r>
            <a:r>
              <a:rPr lang="en-US" sz="2400" b="1" i="1" dirty="0" err="1" smtClean="0">
                <a:solidFill>
                  <a:srgbClr val="FF0000"/>
                </a:solidFill>
                <a:latin typeface="Times New Roman" pitchFamily="18" charset="0"/>
                <a:cs typeface="Times New Roman" pitchFamily="18" charset="0"/>
              </a:rPr>
              <a:t>kiểm</a:t>
            </a:r>
            <a:r>
              <a:rPr lang="en-US" sz="2400" b="1" i="1" dirty="0" smtClean="0">
                <a:solidFill>
                  <a:srgbClr val="FF0000"/>
                </a:solidFill>
                <a:latin typeface="Times New Roman" pitchFamily="18" charset="0"/>
                <a:cs typeface="Times New Roman" pitchFamily="18" charset="0"/>
              </a:rPr>
              <a:t> </a:t>
            </a:r>
            <a:r>
              <a:rPr lang="en-US" sz="2400" b="1" i="1" dirty="0" err="1" smtClean="0">
                <a:solidFill>
                  <a:srgbClr val="FF0000"/>
                </a:solidFill>
                <a:latin typeface="Times New Roman" pitchFamily="18" charset="0"/>
                <a:cs typeface="Times New Roman" pitchFamily="18" charset="0"/>
              </a:rPr>
              <a:t>tra</a:t>
            </a:r>
            <a:r>
              <a:rPr lang="en-US" sz="2400" b="1" i="1" dirty="0" smtClean="0">
                <a:solidFill>
                  <a:srgbClr val="FF0000"/>
                </a:solidFill>
                <a:latin typeface="Times New Roman" pitchFamily="18" charset="0"/>
                <a:cs typeface="Times New Roman" pitchFamily="18" charset="0"/>
              </a:rPr>
              <a:t> </a:t>
            </a:r>
            <a:r>
              <a:rPr lang="en-US" sz="2400" b="1" i="1" dirty="0" err="1" smtClean="0">
                <a:solidFill>
                  <a:srgbClr val="FF0000"/>
                </a:solidFill>
                <a:latin typeface="Times New Roman" pitchFamily="18" charset="0"/>
                <a:cs typeface="Times New Roman" pitchFamily="18" charset="0"/>
              </a:rPr>
              <a:t>tài</a:t>
            </a:r>
            <a:r>
              <a:rPr lang="en-US" sz="2400" b="1" i="1" dirty="0" smtClean="0">
                <a:solidFill>
                  <a:srgbClr val="FF0000"/>
                </a:solidFill>
                <a:latin typeface="Times New Roman" pitchFamily="18" charset="0"/>
                <a:cs typeface="Times New Roman" pitchFamily="18" charset="0"/>
              </a:rPr>
              <a:t> </a:t>
            </a:r>
            <a:r>
              <a:rPr lang="en-US" sz="2400" b="1" i="1" dirty="0" err="1" smtClean="0">
                <a:solidFill>
                  <a:srgbClr val="FF0000"/>
                </a:solidFill>
                <a:latin typeface="Times New Roman" pitchFamily="18" charset="0"/>
                <a:cs typeface="Times New Roman" pitchFamily="18" charset="0"/>
              </a:rPr>
              <a:t>chính</a:t>
            </a:r>
            <a:r>
              <a:rPr lang="en-US" sz="2400" b="1" i="1" dirty="0" smtClean="0">
                <a:solidFill>
                  <a:srgbClr val="FF0000"/>
                </a:solidFill>
                <a:latin typeface="Times New Roman" pitchFamily="18" charset="0"/>
                <a:cs typeface="Times New Roman" pitchFamily="18" charset="0"/>
              </a:rPr>
              <a:t> </a:t>
            </a:r>
            <a:r>
              <a:rPr lang="en-US" sz="2400" b="1" i="1" dirty="0" err="1" smtClean="0">
                <a:solidFill>
                  <a:srgbClr val="FF0000"/>
                </a:solidFill>
                <a:latin typeface="Times New Roman" pitchFamily="18" charset="0"/>
                <a:cs typeface="Times New Roman" pitchFamily="18" charset="0"/>
              </a:rPr>
              <a:t>Công</a:t>
            </a:r>
            <a:r>
              <a:rPr lang="en-US" sz="2400" b="1" i="1" dirty="0" smtClean="0">
                <a:solidFill>
                  <a:srgbClr val="FF0000"/>
                </a:solidFill>
                <a:latin typeface="Times New Roman" pitchFamily="18" charset="0"/>
                <a:cs typeface="Times New Roman" pitchFamily="18" charset="0"/>
              </a:rPr>
              <a:t> </a:t>
            </a:r>
            <a:r>
              <a:rPr lang="en-US" sz="2400" b="1" i="1" dirty="0" err="1" smtClean="0">
                <a:solidFill>
                  <a:srgbClr val="FF0000"/>
                </a:solidFill>
                <a:latin typeface="Times New Roman" pitchFamily="18" charset="0"/>
                <a:cs typeface="Times New Roman" pitchFamily="18" charset="0"/>
              </a:rPr>
              <a:t>đoàn</a:t>
            </a:r>
            <a:r>
              <a:rPr lang="en-US" sz="2400" b="1" i="1" dirty="0" smtClean="0">
                <a:solidFill>
                  <a:srgbClr val="FF0000"/>
                </a:solidFill>
                <a:latin typeface="Times New Roman" pitchFamily="18" charset="0"/>
                <a:cs typeface="Times New Roman" pitchFamily="18" charset="0"/>
              </a:rPr>
              <a:t> 06 </a:t>
            </a:r>
            <a:r>
              <a:rPr lang="en-US" sz="2400" b="1" i="1" dirty="0" err="1" smtClean="0">
                <a:solidFill>
                  <a:srgbClr val="FF0000"/>
                </a:solidFill>
                <a:latin typeface="Times New Roman" pitchFamily="18" charset="0"/>
                <a:cs typeface="Times New Roman" pitchFamily="18" charset="0"/>
              </a:rPr>
              <a:t>tháng</a:t>
            </a:r>
            <a:r>
              <a:rPr lang="en-US" sz="2400" b="1" i="1" dirty="0" smtClean="0">
                <a:solidFill>
                  <a:srgbClr val="FF0000"/>
                </a:solidFill>
                <a:latin typeface="Times New Roman" pitchFamily="18" charset="0"/>
                <a:cs typeface="Times New Roman" pitchFamily="18" charset="0"/>
              </a:rPr>
              <a:t> 1 </a:t>
            </a:r>
            <a:r>
              <a:rPr lang="en-US" sz="2400" b="1" i="1" dirty="0" err="1" smtClean="0">
                <a:solidFill>
                  <a:srgbClr val="FF0000"/>
                </a:solidFill>
                <a:latin typeface="Times New Roman" pitchFamily="18" charset="0"/>
                <a:cs typeface="Times New Roman" pitchFamily="18" charset="0"/>
              </a:rPr>
              <a:t>lần</a:t>
            </a:r>
            <a:r>
              <a:rPr lang="en-US" sz="2400" b="1" i="1" dirty="0" smtClean="0">
                <a:solidFill>
                  <a:srgbClr val="FF0000"/>
                </a:solidFill>
                <a:latin typeface="Times New Roman" pitchFamily="18" charset="0"/>
                <a:cs typeface="Times New Roman" pitchFamily="18" charset="0"/>
              </a:rPr>
              <a:t>; </a:t>
            </a:r>
            <a:r>
              <a:rPr lang="en-US" sz="2400" b="1" i="1" dirty="0" err="1" smtClean="0">
                <a:solidFill>
                  <a:srgbClr val="FF0000"/>
                </a:solidFill>
                <a:latin typeface="Times New Roman" pitchFamily="18" charset="0"/>
                <a:cs typeface="Times New Roman" pitchFamily="18" charset="0"/>
              </a:rPr>
              <a:t>kiểm</a:t>
            </a:r>
            <a:r>
              <a:rPr lang="en-US" sz="2400" b="1" i="1" dirty="0" smtClean="0">
                <a:solidFill>
                  <a:srgbClr val="FF0000"/>
                </a:solidFill>
                <a:latin typeface="Times New Roman" pitchFamily="18" charset="0"/>
                <a:cs typeface="Times New Roman" pitchFamily="18" charset="0"/>
              </a:rPr>
              <a:t> </a:t>
            </a:r>
            <a:r>
              <a:rPr lang="en-US" sz="2400" b="1" i="1" dirty="0" err="1" smtClean="0">
                <a:solidFill>
                  <a:srgbClr val="FF0000"/>
                </a:solidFill>
                <a:latin typeface="Times New Roman" pitchFamily="18" charset="0"/>
                <a:cs typeface="Times New Roman" pitchFamily="18" charset="0"/>
              </a:rPr>
              <a:t>tra</a:t>
            </a:r>
            <a:r>
              <a:rPr lang="en-US" sz="2400" b="1" i="1" dirty="0" smtClean="0">
                <a:solidFill>
                  <a:srgbClr val="FF0000"/>
                </a:solidFill>
                <a:latin typeface="Times New Roman" pitchFamily="18" charset="0"/>
                <a:cs typeface="Times New Roman" pitchFamily="18" charset="0"/>
              </a:rPr>
              <a:t> </a:t>
            </a:r>
            <a:r>
              <a:rPr lang="en-US" sz="2400" b="1" i="1" dirty="0" err="1" smtClean="0">
                <a:solidFill>
                  <a:srgbClr val="FF0000"/>
                </a:solidFill>
                <a:latin typeface="Times New Roman" pitchFamily="18" charset="0"/>
                <a:cs typeface="Times New Roman" pitchFamily="18" charset="0"/>
              </a:rPr>
              <a:t>thi</a:t>
            </a:r>
            <a:r>
              <a:rPr lang="en-US" sz="2400" b="1" i="1" dirty="0" smtClean="0">
                <a:solidFill>
                  <a:srgbClr val="FF0000"/>
                </a:solidFill>
                <a:latin typeface="Times New Roman" pitchFamily="18" charset="0"/>
                <a:cs typeface="Times New Roman" pitchFamily="18" charset="0"/>
              </a:rPr>
              <a:t> </a:t>
            </a:r>
            <a:r>
              <a:rPr lang="en-US" sz="2400" b="1" i="1" dirty="0" err="1" smtClean="0">
                <a:solidFill>
                  <a:srgbClr val="FF0000"/>
                </a:solidFill>
                <a:latin typeface="Times New Roman" pitchFamily="18" charset="0"/>
                <a:cs typeface="Times New Roman" pitchFamily="18" charset="0"/>
              </a:rPr>
              <a:t>hành</a:t>
            </a:r>
            <a:r>
              <a:rPr lang="en-US" sz="2400" b="1" i="1" dirty="0" smtClean="0">
                <a:solidFill>
                  <a:srgbClr val="FF0000"/>
                </a:solidFill>
                <a:latin typeface="Times New Roman" pitchFamily="18" charset="0"/>
                <a:cs typeface="Times New Roman" pitchFamily="18" charset="0"/>
              </a:rPr>
              <a:t> </a:t>
            </a:r>
            <a:r>
              <a:rPr lang="en-US" sz="2400" b="1" i="1" dirty="0" err="1" smtClean="0">
                <a:solidFill>
                  <a:srgbClr val="FF0000"/>
                </a:solidFill>
                <a:latin typeface="Times New Roman" pitchFamily="18" charset="0"/>
                <a:cs typeface="Times New Roman" pitchFamily="18" charset="0"/>
              </a:rPr>
              <a:t>Điều</a:t>
            </a:r>
            <a:r>
              <a:rPr lang="en-US" sz="2400" b="1" i="1" dirty="0" smtClean="0">
                <a:solidFill>
                  <a:srgbClr val="FF0000"/>
                </a:solidFill>
                <a:latin typeface="Times New Roman" pitchFamily="18" charset="0"/>
                <a:cs typeface="Times New Roman" pitchFamily="18" charset="0"/>
              </a:rPr>
              <a:t> </a:t>
            </a:r>
            <a:r>
              <a:rPr lang="en-US" sz="2400" b="1" i="1" dirty="0" err="1" smtClean="0">
                <a:solidFill>
                  <a:srgbClr val="FF0000"/>
                </a:solidFill>
                <a:latin typeface="Times New Roman" pitchFamily="18" charset="0"/>
                <a:cs typeface="Times New Roman" pitchFamily="18" charset="0"/>
              </a:rPr>
              <a:t>lệ</a:t>
            </a:r>
            <a:r>
              <a:rPr lang="en-US" sz="2400" b="1" i="1" dirty="0" smtClean="0">
                <a:solidFill>
                  <a:srgbClr val="FF0000"/>
                </a:solidFill>
                <a:latin typeface="Times New Roman" pitchFamily="18" charset="0"/>
                <a:cs typeface="Times New Roman" pitchFamily="18" charset="0"/>
              </a:rPr>
              <a:t> </a:t>
            </a:r>
            <a:r>
              <a:rPr lang="en-US" sz="2400" b="1" i="1" dirty="0" err="1" smtClean="0">
                <a:solidFill>
                  <a:srgbClr val="FF0000"/>
                </a:solidFill>
                <a:latin typeface="Times New Roman" pitchFamily="18" charset="0"/>
                <a:cs typeface="Times New Roman" pitchFamily="18" charset="0"/>
              </a:rPr>
              <a:t>Công</a:t>
            </a:r>
            <a:r>
              <a:rPr lang="en-US" sz="2400" b="1" i="1" dirty="0" smtClean="0">
                <a:solidFill>
                  <a:srgbClr val="FF0000"/>
                </a:solidFill>
                <a:latin typeface="Times New Roman" pitchFamily="18" charset="0"/>
                <a:cs typeface="Times New Roman" pitchFamily="18" charset="0"/>
              </a:rPr>
              <a:t> </a:t>
            </a:r>
            <a:r>
              <a:rPr lang="en-US" sz="2400" b="1" i="1" dirty="0" err="1" smtClean="0">
                <a:solidFill>
                  <a:srgbClr val="FF0000"/>
                </a:solidFill>
                <a:latin typeface="Times New Roman" pitchFamily="18" charset="0"/>
                <a:cs typeface="Times New Roman" pitchFamily="18" charset="0"/>
              </a:rPr>
              <a:t>đoàn</a:t>
            </a:r>
            <a:r>
              <a:rPr lang="en-US" sz="2400" b="1" i="1" dirty="0" smtClean="0">
                <a:solidFill>
                  <a:srgbClr val="FF0000"/>
                </a:solidFill>
                <a:latin typeface="Times New Roman" pitchFamily="18" charset="0"/>
                <a:cs typeface="Times New Roman" pitchFamily="18" charset="0"/>
              </a:rPr>
              <a:t> 01 </a:t>
            </a:r>
            <a:r>
              <a:rPr lang="en-US" sz="2400" b="1" i="1" dirty="0" err="1" smtClean="0">
                <a:solidFill>
                  <a:srgbClr val="FF0000"/>
                </a:solidFill>
                <a:latin typeface="Times New Roman" pitchFamily="18" charset="0"/>
                <a:cs typeface="Times New Roman" pitchFamily="18" charset="0"/>
              </a:rPr>
              <a:t>năm</a:t>
            </a:r>
            <a:r>
              <a:rPr lang="en-US" sz="2400" b="1" i="1" dirty="0" smtClean="0">
                <a:solidFill>
                  <a:srgbClr val="FF0000"/>
                </a:solidFill>
                <a:latin typeface="Times New Roman" pitchFamily="18" charset="0"/>
                <a:cs typeface="Times New Roman" pitchFamily="18" charset="0"/>
              </a:rPr>
              <a:t> 01 </a:t>
            </a:r>
            <a:r>
              <a:rPr lang="en-US" sz="2400" b="1" i="1" dirty="0" err="1" smtClean="0">
                <a:solidFill>
                  <a:srgbClr val="FF0000"/>
                </a:solidFill>
                <a:latin typeface="Times New Roman" pitchFamily="18" charset="0"/>
                <a:cs typeface="Times New Roman" pitchFamily="18" charset="0"/>
              </a:rPr>
              <a:t>lần</a:t>
            </a:r>
            <a:r>
              <a:rPr lang="en-US" sz="2400" b="1" i="1" dirty="0" smtClean="0">
                <a:solidFill>
                  <a:srgbClr val="FF0000"/>
                </a:solidFill>
                <a:latin typeface="Times New Roman" pitchFamily="18" charset="0"/>
                <a:cs typeface="Times New Roman" pitchFamily="18" charset="0"/>
              </a:rPr>
              <a:t>)</a:t>
            </a:r>
          </a:p>
          <a:p>
            <a:pPr algn="just">
              <a:buNone/>
            </a:pPr>
            <a:r>
              <a:rPr lang="en-US" sz="2400" dirty="0" smtClean="0">
                <a:solidFill>
                  <a:srgbClr val="0000CC"/>
                </a:solidFill>
                <a:latin typeface="Times New Roman" pitchFamily="18" charset="0"/>
                <a:cs typeface="Times New Roman" pitchFamily="18" charset="0"/>
              </a:rPr>
              <a:t>2. </a:t>
            </a:r>
            <a:r>
              <a:rPr lang="en-US" sz="2400" dirty="0" err="1" smtClean="0">
                <a:solidFill>
                  <a:srgbClr val="0000CC"/>
                </a:solidFill>
                <a:latin typeface="Times New Roman" pitchFamily="18" charset="0"/>
                <a:cs typeface="Times New Roman" pitchFamily="18" charset="0"/>
              </a:rPr>
              <a:t>Các</a:t>
            </a:r>
            <a:r>
              <a:rPr lang="en-US" sz="2400" dirty="0" smtClean="0">
                <a:solidFill>
                  <a:srgbClr val="0000CC"/>
                </a:solidFill>
                <a:latin typeface="Times New Roman" pitchFamily="18" charset="0"/>
                <a:cs typeface="Times New Roman" pitchFamily="18" charset="0"/>
              </a:rPr>
              <a:t> </a:t>
            </a:r>
            <a:r>
              <a:rPr lang="vi-VN" sz="2400" dirty="0" smtClean="0">
                <a:solidFill>
                  <a:srgbClr val="0000CC"/>
                </a:solidFill>
                <a:latin typeface="Times New Roman" pitchFamily="18" charset="0"/>
                <a:cs typeface="Times New Roman" pitchFamily="18" charset="0"/>
              </a:rPr>
              <a:t>biên bản kiểm tra tài chính không có </a:t>
            </a:r>
            <a:r>
              <a:rPr lang="en-US" sz="2400" dirty="0" smtClean="0">
                <a:solidFill>
                  <a:srgbClr val="0000CC"/>
                </a:solidFill>
                <a:latin typeface="Times New Roman" pitchFamily="18" charset="0"/>
                <a:cs typeface="Times New Roman" pitchFamily="18" charset="0"/>
              </a:rPr>
              <a:t>cụ </a:t>
            </a:r>
            <a:r>
              <a:rPr lang="en-US" sz="2400" dirty="0" err="1" smtClean="0">
                <a:solidFill>
                  <a:srgbClr val="0000CC"/>
                </a:solidFill>
                <a:latin typeface="Times New Roman" pitchFamily="18" charset="0"/>
                <a:cs typeface="Times New Roman" pitchFamily="18" charset="0"/>
              </a:rPr>
              <a:t>thê</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niên</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đô</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kiểm</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tra</a:t>
            </a:r>
            <a:r>
              <a:rPr lang="en-US" sz="2400" dirty="0" smtClean="0">
                <a:solidFill>
                  <a:srgbClr val="0000CC"/>
                </a:solidFill>
                <a:latin typeface="Times New Roman" pitchFamily="18" charset="0"/>
                <a:cs typeface="Times New Roman" pitchFamily="18" charset="0"/>
              </a:rPr>
              <a:t>, </a:t>
            </a:r>
            <a:r>
              <a:rPr lang="vi-VN" sz="2400" dirty="0" smtClean="0">
                <a:solidFill>
                  <a:srgbClr val="0000CC"/>
                </a:solidFill>
                <a:latin typeface="Times New Roman" pitchFamily="18" charset="0"/>
                <a:cs typeface="Times New Roman" pitchFamily="18" charset="0"/>
              </a:rPr>
              <a:t>nhận xét, đánh giá, kết luận, kiến nghị cụ thể từng nội dung</a:t>
            </a:r>
            <a:r>
              <a:rPr lang="en-US" sz="2400" dirty="0" smtClean="0">
                <a:solidFill>
                  <a:srgbClr val="0000CC"/>
                </a:solidFill>
                <a:latin typeface="Times New Roman" pitchFamily="18" charset="0"/>
                <a:cs typeface="Times New Roman" pitchFamily="18" charset="0"/>
              </a:rPr>
              <a:t>.</a:t>
            </a:r>
          </a:p>
          <a:p>
            <a:pPr algn="just">
              <a:buNone/>
            </a:pPr>
            <a:r>
              <a:rPr lang="en-US" sz="2400" dirty="0" smtClean="0">
                <a:solidFill>
                  <a:srgbClr val="0000CC"/>
                </a:solidFill>
                <a:latin typeface="Times New Roman" pitchFamily="18" charset="0"/>
                <a:cs typeface="Times New Roman" pitchFamily="18" charset="0"/>
              </a:rPr>
              <a:t>3. </a:t>
            </a:r>
            <a:r>
              <a:rPr lang="en-US" sz="2400" dirty="0" err="1" smtClean="0">
                <a:solidFill>
                  <a:srgbClr val="0000CC"/>
                </a:solidFill>
                <a:latin typeface="Times New Roman" pitchFamily="18" charset="0"/>
                <a:cs typeface="Times New Roman" pitchFamily="18" charset="0"/>
              </a:rPr>
              <a:t>Các</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thông</a:t>
            </a:r>
            <a:r>
              <a:rPr lang="en-US" sz="2400" dirty="0" smtClean="0">
                <a:solidFill>
                  <a:srgbClr val="0000CC"/>
                </a:solidFill>
                <a:latin typeface="Times New Roman" pitchFamily="18" charset="0"/>
                <a:cs typeface="Times New Roman" pitchFamily="18" charset="0"/>
              </a:rPr>
              <a:t> tin </a:t>
            </a:r>
            <a:r>
              <a:rPr lang="en-US" sz="2400" dirty="0" err="1" smtClean="0">
                <a:solidFill>
                  <a:srgbClr val="0000CC"/>
                </a:solidFill>
                <a:latin typeface="Times New Roman" pitchFamily="18" charset="0"/>
                <a:cs typeface="Times New Roman" pitchFamily="18" charset="0"/>
              </a:rPr>
              <a:t>và</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nội</a:t>
            </a:r>
            <a:r>
              <a:rPr lang="en-US" sz="2400" dirty="0" smtClean="0">
                <a:solidFill>
                  <a:srgbClr val="0000CC"/>
                </a:solidFill>
                <a:latin typeface="Times New Roman" pitchFamily="18" charset="0"/>
                <a:cs typeface="Times New Roman" pitchFamily="18" charset="0"/>
              </a:rPr>
              <a:t> dung </a:t>
            </a:r>
            <a:r>
              <a:rPr lang="en-US" sz="2400" dirty="0" err="1" smtClean="0">
                <a:solidFill>
                  <a:srgbClr val="0000CC"/>
                </a:solidFill>
                <a:latin typeface="Times New Roman" pitchFamily="18" charset="0"/>
                <a:cs typeface="Times New Roman" pitchFamily="18" charset="0"/>
              </a:rPr>
              <a:t>trong</a:t>
            </a:r>
            <a:r>
              <a:rPr lang="en-US" sz="2400" dirty="0" smtClean="0">
                <a:solidFill>
                  <a:srgbClr val="0000CC"/>
                </a:solidFill>
                <a:latin typeface="Times New Roman" pitchFamily="18" charset="0"/>
                <a:cs typeface="Times New Roman" pitchFamily="18" charset="0"/>
              </a:rPr>
              <a:t> </a:t>
            </a:r>
            <a:r>
              <a:rPr lang="vi-VN" sz="2400" dirty="0" smtClean="0">
                <a:solidFill>
                  <a:srgbClr val="0000CC"/>
                </a:solidFill>
                <a:latin typeface="Times New Roman" pitchFamily="18" charset="0"/>
                <a:cs typeface="Times New Roman" pitchFamily="18" charset="0"/>
              </a:rPr>
              <a:t>kết luận kiểm tra</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chưa</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đầy</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đủ</a:t>
            </a:r>
            <a:r>
              <a:rPr lang="en-US" sz="2400" dirty="0" smtClean="0">
                <a:solidFill>
                  <a:srgbClr val="0000CC"/>
                </a:solidFill>
                <a:latin typeface="Times New Roman" pitchFamily="18" charset="0"/>
                <a:cs typeface="Times New Roman" pitchFamily="18" charset="0"/>
              </a:rPr>
              <a:t>, cụ </a:t>
            </a:r>
            <a:r>
              <a:rPr lang="en-US" sz="2400" dirty="0" err="1" smtClean="0">
                <a:solidFill>
                  <a:srgbClr val="0000CC"/>
                </a:solidFill>
                <a:latin typeface="Times New Roman" pitchFamily="18" charset="0"/>
                <a:cs typeface="Times New Roman" pitchFamily="18" charset="0"/>
              </a:rPr>
              <a:t>thê</a:t>
            </a:r>
            <a:r>
              <a:rPr lang="en-US" sz="2400" dirty="0" smtClean="0">
                <a:solidFill>
                  <a:srgbClr val="0000CC"/>
                </a:solidFill>
                <a:latin typeface="Times New Roman" pitchFamily="18" charset="0"/>
                <a:cs typeface="Times New Roman" pitchFamily="18" charset="0"/>
              </a:rPr>
              <a:t>̉:</a:t>
            </a:r>
          </a:p>
          <a:p>
            <a:pPr algn="just">
              <a:buNone/>
            </a:pP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Các</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nội</a:t>
            </a:r>
            <a:r>
              <a:rPr lang="en-US" sz="2400" dirty="0" smtClean="0">
                <a:solidFill>
                  <a:srgbClr val="0000CC"/>
                </a:solidFill>
                <a:latin typeface="Times New Roman" pitchFamily="18" charset="0"/>
                <a:cs typeface="Times New Roman" pitchFamily="18" charset="0"/>
              </a:rPr>
              <a:t> dung </a:t>
            </a:r>
            <a:r>
              <a:rPr lang="en-US" sz="2400" dirty="0" err="1" smtClean="0">
                <a:solidFill>
                  <a:srgbClr val="0000CC"/>
                </a:solidFill>
                <a:latin typeface="Times New Roman" pitchFamily="18" charset="0"/>
                <a:cs typeface="Times New Roman" pitchFamily="18" charset="0"/>
              </a:rPr>
              <a:t>kiểm</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tra</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còn</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nhận</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xét</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đánh</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giá</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còn</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chung</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chung</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chưa</a:t>
            </a:r>
            <a:r>
              <a:rPr lang="en-US" sz="2400" dirty="0" smtClean="0">
                <a:solidFill>
                  <a:srgbClr val="0000CC"/>
                </a:solidFill>
                <a:latin typeface="Times New Roman" pitchFamily="18" charset="0"/>
                <a:cs typeface="Times New Roman" pitchFamily="18" charset="0"/>
              </a:rPr>
              <a:t> có </a:t>
            </a:r>
            <a:r>
              <a:rPr lang="en-US" sz="2400" dirty="0" err="1" smtClean="0">
                <a:solidFill>
                  <a:srgbClr val="0000CC"/>
                </a:solidFill>
                <a:latin typeface="Times New Roman" pitchFamily="18" charset="0"/>
                <a:cs typeface="Times New Roman" pitchFamily="18" charset="0"/>
              </a:rPr>
              <a:t>sô</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liệu</a:t>
            </a:r>
            <a:r>
              <a:rPr lang="en-US" sz="2400" dirty="0" smtClean="0">
                <a:solidFill>
                  <a:srgbClr val="0000CC"/>
                </a:solidFill>
                <a:latin typeface="Times New Roman" pitchFamily="18" charset="0"/>
                <a:cs typeface="Times New Roman" pitchFamily="18" charset="0"/>
              </a:rPr>
              <a:t> cụ </a:t>
            </a:r>
            <a:r>
              <a:rPr lang="en-US" sz="2400" dirty="0" err="1" smtClean="0">
                <a:solidFill>
                  <a:srgbClr val="0000CC"/>
                </a:solidFill>
                <a:latin typeface="Times New Roman" pitchFamily="18" charset="0"/>
                <a:cs typeface="Times New Roman" pitchFamily="18" charset="0"/>
              </a:rPr>
              <a:t>thê</a:t>
            </a:r>
            <a:r>
              <a:rPr lang="en-US" sz="2400" dirty="0" smtClean="0">
                <a:solidFill>
                  <a:srgbClr val="0000CC"/>
                </a:solidFill>
                <a:latin typeface="Times New Roman" pitchFamily="18" charset="0"/>
                <a:cs typeface="Times New Roman" pitchFamily="18" charset="0"/>
              </a:rPr>
              <a:t>̉ (cụ </a:t>
            </a:r>
            <a:r>
              <a:rPr lang="en-US" sz="2400" dirty="0" err="1" smtClean="0">
                <a:solidFill>
                  <a:srgbClr val="0000CC"/>
                </a:solidFill>
                <a:latin typeface="Times New Roman" pitchFamily="18" charset="0"/>
                <a:cs typeface="Times New Roman" pitchFamily="18" charset="0"/>
              </a:rPr>
              <a:t>thê</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các</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hạn</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chê</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thực</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hiện</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dư</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toán</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nghĩa</a:t>
            </a:r>
            <a:r>
              <a:rPr lang="en-US" sz="2400" dirty="0" smtClean="0">
                <a:solidFill>
                  <a:srgbClr val="0000CC"/>
                </a:solidFill>
                <a:latin typeface="Times New Roman" pitchFamily="18" charset="0"/>
                <a:cs typeface="Times New Roman" pitchFamily="18" charset="0"/>
              </a:rPr>
              <a:t> vụ, </a:t>
            </a:r>
            <a:r>
              <a:rPr lang="en-US" sz="2400" dirty="0" err="1" smtClean="0">
                <a:solidFill>
                  <a:srgbClr val="0000CC"/>
                </a:solidFill>
                <a:latin typeface="Times New Roman" pitchFamily="18" charset="0"/>
                <a:cs typeface="Times New Roman" pitchFamily="18" charset="0"/>
              </a:rPr>
              <a:t>vê</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chứng</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tư</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vê</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công</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nơ</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phải</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thu</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phải</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trả</a:t>
            </a:r>
            <a:r>
              <a:rPr lang="en-US" sz="2400" dirty="0" smtClean="0">
                <a:solidFill>
                  <a:srgbClr val="0000CC"/>
                </a:solidFill>
                <a:latin typeface="Times New Roman" pitchFamily="18" charset="0"/>
                <a:cs typeface="Times New Roman" pitchFamily="18" charset="0"/>
              </a:rPr>
              <a:t>…)</a:t>
            </a:r>
          </a:p>
          <a:p>
            <a:pPr algn="just">
              <a:buNone/>
            </a:pP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Các</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kết</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luận</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chưa</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nêu</a:t>
            </a:r>
            <a:r>
              <a:rPr lang="en-US" sz="2400" dirty="0" smtClean="0">
                <a:solidFill>
                  <a:srgbClr val="0000CC"/>
                </a:solidFill>
                <a:latin typeface="Times New Roman" pitchFamily="18" charset="0"/>
                <a:cs typeface="Times New Roman" pitchFamily="18" charset="0"/>
              </a:rPr>
              <a:t> cụ </a:t>
            </a:r>
            <a:r>
              <a:rPr lang="en-US" sz="2400" dirty="0" err="1" smtClean="0">
                <a:solidFill>
                  <a:srgbClr val="0000CC"/>
                </a:solidFill>
                <a:latin typeface="Times New Roman" pitchFamily="18" charset="0"/>
                <a:cs typeface="Times New Roman" pitchFamily="18" charset="0"/>
              </a:rPr>
              <a:t>thê</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trách</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nhiệm</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của</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từng</a:t>
            </a:r>
            <a:r>
              <a:rPr lang="en-US" sz="2400" dirty="0" smtClean="0">
                <a:solidFill>
                  <a:srgbClr val="0000CC"/>
                </a:solidFill>
                <a:latin typeface="Times New Roman" pitchFamily="18" charset="0"/>
                <a:cs typeface="Times New Roman" pitchFamily="18" charset="0"/>
              </a:rPr>
              <a:t> cá </a:t>
            </a:r>
            <a:r>
              <a:rPr lang="en-US" sz="2400" dirty="0" err="1" smtClean="0">
                <a:solidFill>
                  <a:srgbClr val="0000CC"/>
                </a:solidFill>
                <a:latin typeface="Times New Roman" pitchFamily="18" charset="0"/>
                <a:cs typeface="Times New Roman" pitchFamily="18" charset="0"/>
              </a:rPr>
              <a:t>nhân</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tập</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thê</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và</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chưa</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chốt</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thời</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gian</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để</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đối</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tượng</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khắc</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phục</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và</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báo</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cáo</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vê</a:t>
            </a:r>
            <a:r>
              <a:rPr lang="en-US" sz="2400" dirty="0" smtClean="0">
                <a:solidFill>
                  <a:srgbClr val="0000CC"/>
                </a:solidFill>
                <a:latin typeface="Times New Roman" pitchFamily="18" charset="0"/>
                <a:cs typeface="Times New Roman" pitchFamily="18" charset="0"/>
              </a:rPr>
              <a:t>̀ UBKT CĐCS</a:t>
            </a:r>
          </a:p>
          <a:p>
            <a:pPr algn="just">
              <a:buFontTx/>
              <a:buChar char="-"/>
            </a:pPr>
            <a:r>
              <a:rPr lang="en-US" sz="2400" dirty="0" err="1" smtClean="0">
                <a:solidFill>
                  <a:srgbClr val="0000CC"/>
                </a:solidFill>
                <a:latin typeface="Times New Roman" pitchFamily="18" charset="0"/>
                <a:cs typeface="Times New Roman" pitchFamily="18" charset="0"/>
              </a:rPr>
              <a:t>Chưa</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kiểm</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tra</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việc</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thực</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hiện</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công</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khai</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tài</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chính</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theo</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quy</a:t>
            </a:r>
            <a:r>
              <a:rPr lang="en-US" sz="2400" dirty="0" smtClean="0">
                <a:solidFill>
                  <a:srgbClr val="0000CC"/>
                </a:solidFill>
                <a:latin typeface="Times New Roman" pitchFamily="18" charset="0"/>
                <a:cs typeface="Times New Roman" pitchFamily="18" charset="0"/>
              </a:rPr>
              <a:t> </a:t>
            </a:r>
            <a:r>
              <a:rPr lang="en-US" sz="2400" dirty="0" err="1" smtClean="0">
                <a:solidFill>
                  <a:srgbClr val="0000CC"/>
                </a:solidFill>
                <a:latin typeface="Times New Roman" pitchFamily="18" charset="0"/>
                <a:cs typeface="Times New Roman" pitchFamily="18" charset="0"/>
              </a:rPr>
              <a:t>định</a:t>
            </a:r>
            <a:r>
              <a:rPr lang="en-US" sz="2400" dirty="0" smtClean="0">
                <a:solidFill>
                  <a:srgbClr val="0000CC"/>
                </a:solidFill>
                <a:latin typeface="Times New Roman" pitchFamily="18" charset="0"/>
                <a:cs typeface="Times New Roman" pitchFamily="18" charset="0"/>
              </a:rPr>
              <a:t>.</a:t>
            </a:r>
          </a:p>
          <a:p>
            <a:pPr>
              <a:buFontTx/>
              <a:buChar char="-"/>
            </a:pPr>
            <a:endParaRPr lang="en-US" dirty="0"/>
          </a:p>
        </p:txBody>
      </p:sp>
      <p:sp>
        <p:nvSpPr>
          <p:cNvPr id="5" name="Slide Number Placeholder 4"/>
          <p:cNvSpPr>
            <a:spLocks noGrp="1"/>
          </p:cNvSpPr>
          <p:nvPr>
            <p:ph type="sldNum" sz="quarter" idx="12"/>
          </p:nvPr>
        </p:nvSpPr>
        <p:spPr/>
        <p:txBody>
          <a:bodyPr/>
          <a:lstStyle/>
          <a:p>
            <a:fld id="{344D32EA-796A-49D7-B1E6-86E45869C5DC}" type="slidenum">
              <a:rPr lang="en-US" smtClean="0"/>
              <a:pPr/>
              <a:t>34</a:t>
            </a:fld>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30480"/>
            <a:ext cx="1295400" cy="1219200"/>
          </a:xfrm>
          <a:prstGeom prst="rect">
            <a:avLst/>
          </a:prstGeom>
        </p:spPr>
      </p:pic>
    </p:spTree>
  </p:cSld>
  <p:clrMapOvr>
    <a:masterClrMapping/>
  </p:clrMapOvr>
  <p:transition spd="slow">
    <p:wip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0" y="287783"/>
            <a:ext cx="8915400" cy="932688"/>
          </a:xfrm>
        </p:spPr>
        <p:txBody>
          <a:bodyPr>
            <a:normAutofit fontScale="90000"/>
          </a:bodyPr>
          <a:lstStyle/>
          <a:p>
            <a:pPr algn="ctr"/>
            <a:r>
              <a:rPr lang="en-US" sz="3200" b="1" dirty="0" smtClean="0">
                <a:solidFill>
                  <a:srgbClr val="FF0000"/>
                </a:solidFill>
                <a:latin typeface="Times New Roman" panose="02020603050405020304" pitchFamily="18" charset="0"/>
                <a:cs typeface="Times New Roman" panose="02020603050405020304" pitchFamily="18" charset="0"/>
              </a:rPr>
              <a:t>VỀ CÔNG TÁC KIỂM TRA , GIÁM SÁT</a:t>
            </a:r>
            <a:br>
              <a:rPr lang="en-US" sz="3200" b="1" dirty="0" smtClean="0">
                <a:solidFill>
                  <a:srgbClr val="FF0000"/>
                </a:solidFill>
                <a:latin typeface="Times New Roman" panose="02020603050405020304" pitchFamily="18" charset="0"/>
                <a:cs typeface="Times New Roman" panose="02020603050405020304" pitchFamily="18" charset="0"/>
              </a:rPr>
            </a:br>
            <a:r>
              <a:rPr lang="en-US" sz="3200" b="1" dirty="0" smtClean="0">
                <a:solidFill>
                  <a:srgbClr val="FF0000"/>
                </a:solidFill>
                <a:latin typeface="Times New Roman" panose="02020603050405020304" pitchFamily="18" charset="0"/>
                <a:cs typeface="Times New Roman" panose="02020603050405020304" pitchFamily="18" charset="0"/>
              </a:rPr>
              <a:t> CHẤP HÀNH ĐIỀU LỆ CÔNG ĐOÀN VIỆT NAM</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04800" y="1506983"/>
            <a:ext cx="9105900" cy="4817617"/>
          </a:xfrm>
        </p:spPr>
        <p:txBody>
          <a:bodyPr>
            <a:normAutofit fontScale="92500" lnSpcReduction="20000"/>
          </a:bodyPr>
          <a:lstStyle/>
          <a:p>
            <a:pPr marL="0" indent="0" algn="ctr">
              <a:buNone/>
            </a:pPr>
            <a:r>
              <a:rPr lang="en-US" sz="3000" b="1" dirty="0" smtClean="0">
                <a:solidFill>
                  <a:srgbClr val="0000CC"/>
                </a:solidFill>
                <a:latin typeface="Times New Roman" panose="02020603050405020304" pitchFamily="18" charset="0"/>
                <a:cs typeface="Times New Roman" panose="02020603050405020304" pitchFamily="18" charset="0"/>
              </a:rPr>
              <a:t>CÁC NỘI DUNG KIỂM TRA, GIÁM SÁT (1)</a:t>
            </a:r>
          </a:p>
          <a:p>
            <a:pPr algn="just">
              <a:buFontTx/>
              <a:buChar char="-"/>
            </a:pPr>
            <a:r>
              <a:rPr lang="en-US" dirty="0" err="1" smtClean="0">
                <a:solidFill>
                  <a:srgbClr val="0000CC"/>
                </a:solidFill>
                <a:latin typeface="Times New Roman" panose="02020603050405020304" pitchFamily="18" charset="0"/>
                <a:cs typeface="Times New Roman" panose="02020603050405020304" pitchFamily="18" charset="0"/>
              </a:rPr>
              <a:t>Thực</a:t>
            </a:r>
            <a:r>
              <a:rPr lang="en-US" dirty="0" smtClean="0">
                <a:solidFill>
                  <a:srgbClr val="0000CC"/>
                </a:solidFill>
                <a:latin typeface="Times New Roman" panose="02020603050405020304" pitchFamily="18" charset="0"/>
                <a:cs typeface="Times New Roman" panose="02020603050405020304" pitchFamily="18" charset="0"/>
              </a:rPr>
              <a:t> </a:t>
            </a:r>
            <a:r>
              <a:rPr lang="en-US" dirty="0" err="1" smtClean="0">
                <a:solidFill>
                  <a:srgbClr val="0000CC"/>
                </a:solidFill>
                <a:latin typeface="Times New Roman" panose="02020603050405020304" pitchFamily="18" charset="0"/>
                <a:cs typeface="Times New Roman" panose="02020603050405020304" pitchFamily="18" charset="0"/>
              </a:rPr>
              <a:t>hiện</a:t>
            </a:r>
            <a:r>
              <a:rPr lang="en-US" dirty="0" smtClean="0">
                <a:solidFill>
                  <a:srgbClr val="0000CC"/>
                </a:solidFill>
                <a:latin typeface="Times New Roman" panose="02020603050405020304" pitchFamily="18" charset="0"/>
                <a:cs typeface="Times New Roman" panose="02020603050405020304" pitchFamily="18" charset="0"/>
              </a:rPr>
              <a:t> </a:t>
            </a:r>
            <a:r>
              <a:rPr lang="vi-VN" dirty="0" smtClean="0">
                <a:solidFill>
                  <a:srgbClr val="0000CC"/>
                </a:solidFill>
                <a:latin typeface="Times New Roman" panose="02020603050405020304" pitchFamily="18" charset="0"/>
                <a:cs typeface="Times New Roman" panose="02020603050405020304" pitchFamily="18" charset="0"/>
              </a:rPr>
              <a:t>nghị </a:t>
            </a:r>
            <a:r>
              <a:rPr lang="vi-VN" dirty="0">
                <a:solidFill>
                  <a:srgbClr val="0000CC"/>
                </a:solidFill>
                <a:latin typeface="Times New Roman" panose="02020603050405020304" pitchFamily="18" charset="0"/>
                <a:cs typeface="Times New Roman" panose="02020603050405020304" pitchFamily="18" charset="0"/>
              </a:rPr>
              <a:t>quyết </a:t>
            </a:r>
            <a:r>
              <a:rPr lang="en-US" dirty="0">
                <a:solidFill>
                  <a:srgbClr val="0000CC"/>
                </a:solidFill>
                <a:latin typeface="Times New Roman" panose="02020603050405020304" pitchFamily="18" charset="0"/>
                <a:cs typeface="Times New Roman" panose="02020603050405020304" pitchFamily="18" charset="0"/>
              </a:rPr>
              <a:t>Đ</a:t>
            </a:r>
            <a:r>
              <a:rPr lang="vi-VN" dirty="0" smtClean="0">
                <a:solidFill>
                  <a:srgbClr val="0000CC"/>
                </a:solidFill>
                <a:latin typeface="Times New Roman" panose="02020603050405020304" pitchFamily="18" charset="0"/>
                <a:cs typeface="Times New Roman" panose="02020603050405020304" pitchFamily="18" charset="0"/>
              </a:rPr>
              <a:t>ại </a:t>
            </a:r>
            <a:r>
              <a:rPr lang="vi-VN" dirty="0">
                <a:solidFill>
                  <a:srgbClr val="0000CC"/>
                </a:solidFill>
                <a:latin typeface="Times New Roman" panose="02020603050405020304" pitchFamily="18" charset="0"/>
                <a:cs typeface="Times New Roman" panose="02020603050405020304" pitchFamily="18" charset="0"/>
              </a:rPr>
              <a:t>hội Công đoàn </a:t>
            </a:r>
            <a:r>
              <a:rPr lang="en-US" dirty="0" err="1" smtClean="0">
                <a:solidFill>
                  <a:srgbClr val="0000CC"/>
                </a:solidFill>
                <a:latin typeface="Times New Roman" panose="02020603050405020304" pitchFamily="18" charset="0"/>
                <a:cs typeface="Times New Roman" panose="02020603050405020304" pitchFamily="18" charset="0"/>
              </a:rPr>
              <a:t>cơ</a:t>
            </a:r>
            <a:r>
              <a:rPr lang="en-US" dirty="0" smtClean="0">
                <a:solidFill>
                  <a:srgbClr val="0000CC"/>
                </a:solidFill>
                <a:latin typeface="Times New Roman" panose="02020603050405020304" pitchFamily="18" charset="0"/>
                <a:cs typeface="Times New Roman" panose="02020603050405020304" pitchFamily="18" charset="0"/>
              </a:rPr>
              <a:t> </a:t>
            </a:r>
            <a:r>
              <a:rPr lang="en-US" dirty="0" err="1" smtClean="0">
                <a:solidFill>
                  <a:srgbClr val="0000CC"/>
                </a:solidFill>
                <a:latin typeface="Times New Roman" panose="02020603050405020304" pitchFamily="18" charset="0"/>
                <a:cs typeface="Times New Roman" panose="02020603050405020304" pitchFamily="18" charset="0"/>
              </a:rPr>
              <a:t>sở</a:t>
            </a:r>
            <a:r>
              <a:rPr lang="en-US" dirty="0" smtClean="0">
                <a:solidFill>
                  <a:srgbClr val="0000CC"/>
                </a:solidFill>
                <a:latin typeface="Times New Roman" panose="02020603050405020304" pitchFamily="18" charset="0"/>
                <a:cs typeface="Times New Roman" panose="02020603050405020304" pitchFamily="18" charset="0"/>
              </a:rPr>
              <a:t> </a:t>
            </a:r>
            <a:r>
              <a:rPr lang="en-US" dirty="0" err="1" smtClean="0">
                <a:solidFill>
                  <a:srgbClr val="0000CC"/>
                </a:solidFill>
                <a:latin typeface="Times New Roman" panose="02020603050405020304" pitchFamily="18" charset="0"/>
                <a:cs typeface="Times New Roman" panose="02020603050405020304" pitchFamily="18" charset="0"/>
              </a:rPr>
              <a:t>và</a:t>
            </a:r>
            <a:r>
              <a:rPr lang="en-US" dirty="0" smtClean="0">
                <a:solidFill>
                  <a:srgbClr val="0000CC"/>
                </a:solidFill>
                <a:latin typeface="Times New Roman" panose="02020603050405020304" pitchFamily="18" charset="0"/>
                <a:cs typeface="Times New Roman" panose="02020603050405020304" pitchFamily="18" charset="0"/>
              </a:rPr>
              <a:t> </a:t>
            </a:r>
            <a:r>
              <a:rPr lang="en-US" dirty="0" err="1" smtClean="0">
                <a:solidFill>
                  <a:srgbClr val="0000CC"/>
                </a:solidFill>
                <a:latin typeface="Times New Roman" panose="02020603050405020304" pitchFamily="18" charset="0"/>
                <a:cs typeface="Times New Roman" panose="02020603050405020304" pitchFamily="18" charset="0"/>
              </a:rPr>
              <a:t>Công</a:t>
            </a:r>
            <a:r>
              <a:rPr lang="en-US" dirty="0" smtClean="0">
                <a:solidFill>
                  <a:srgbClr val="0000CC"/>
                </a:solidFill>
                <a:latin typeface="Times New Roman" panose="02020603050405020304" pitchFamily="18" charset="0"/>
                <a:cs typeface="Times New Roman" panose="02020603050405020304" pitchFamily="18" charset="0"/>
              </a:rPr>
              <a:t> </a:t>
            </a:r>
            <a:r>
              <a:rPr lang="en-US" dirty="0" err="1" smtClean="0">
                <a:solidFill>
                  <a:srgbClr val="0000CC"/>
                </a:solidFill>
                <a:latin typeface="Times New Roman" panose="02020603050405020304" pitchFamily="18" charset="0"/>
                <a:cs typeface="Times New Roman" panose="02020603050405020304" pitchFamily="18" charset="0"/>
              </a:rPr>
              <a:t>đoàn</a:t>
            </a:r>
            <a:r>
              <a:rPr lang="en-US" dirty="0" smtClean="0">
                <a:solidFill>
                  <a:srgbClr val="0000CC"/>
                </a:solidFill>
                <a:latin typeface="Times New Roman" panose="02020603050405020304" pitchFamily="18" charset="0"/>
                <a:cs typeface="Times New Roman" panose="02020603050405020304" pitchFamily="18" charset="0"/>
              </a:rPr>
              <a:t> </a:t>
            </a:r>
            <a:r>
              <a:rPr lang="en-US" dirty="0" err="1" smtClean="0">
                <a:solidFill>
                  <a:srgbClr val="0000CC"/>
                </a:solidFill>
                <a:latin typeface="Times New Roman" panose="02020603050405020304" pitchFamily="18" charset="0"/>
                <a:cs typeface="Times New Roman" panose="02020603050405020304" pitchFamily="18" charset="0"/>
              </a:rPr>
              <a:t>quận</a:t>
            </a:r>
            <a:r>
              <a:rPr lang="en-US" dirty="0" smtClean="0">
                <a:solidFill>
                  <a:srgbClr val="0000CC"/>
                </a:solidFill>
                <a:latin typeface="Times New Roman" panose="02020603050405020304" pitchFamily="18" charset="0"/>
                <a:cs typeface="Times New Roman" panose="02020603050405020304" pitchFamily="18" charset="0"/>
              </a:rPr>
              <a:t> </a:t>
            </a:r>
            <a:r>
              <a:rPr lang="en-US" dirty="0" err="1" smtClean="0">
                <a:solidFill>
                  <a:srgbClr val="0000CC"/>
                </a:solidFill>
                <a:latin typeface="Times New Roman" panose="02020603050405020304" pitchFamily="18" charset="0"/>
                <a:cs typeface="Times New Roman" panose="02020603050405020304" pitchFamily="18" charset="0"/>
              </a:rPr>
              <a:t>Gò</a:t>
            </a:r>
            <a:r>
              <a:rPr lang="en-US" dirty="0" smtClean="0">
                <a:solidFill>
                  <a:srgbClr val="0000CC"/>
                </a:solidFill>
                <a:latin typeface="Times New Roman" panose="02020603050405020304" pitchFamily="18" charset="0"/>
                <a:cs typeface="Times New Roman" panose="02020603050405020304" pitchFamily="18" charset="0"/>
              </a:rPr>
              <a:t> </a:t>
            </a:r>
            <a:r>
              <a:rPr lang="en-US" dirty="0" err="1" smtClean="0">
                <a:solidFill>
                  <a:srgbClr val="0000CC"/>
                </a:solidFill>
                <a:latin typeface="Times New Roman" panose="02020603050405020304" pitchFamily="18" charset="0"/>
                <a:cs typeface="Times New Roman" panose="02020603050405020304" pitchFamily="18" charset="0"/>
              </a:rPr>
              <a:t>Vấp</a:t>
            </a:r>
            <a:r>
              <a:rPr lang="en-US" dirty="0" smtClean="0">
                <a:solidFill>
                  <a:srgbClr val="0000CC"/>
                </a:solidFill>
                <a:latin typeface="Times New Roman" panose="02020603050405020304" pitchFamily="18" charset="0"/>
                <a:cs typeface="Times New Roman" panose="02020603050405020304" pitchFamily="18" charset="0"/>
              </a:rPr>
              <a:t> </a:t>
            </a:r>
            <a:r>
              <a:rPr lang="en-US" dirty="0" err="1" smtClean="0">
                <a:solidFill>
                  <a:srgbClr val="0000CC"/>
                </a:solidFill>
                <a:latin typeface="Times New Roman" panose="02020603050405020304" pitchFamily="18" charset="0"/>
                <a:cs typeface="Times New Roman" panose="02020603050405020304" pitchFamily="18" charset="0"/>
              </a:rPr>
              <a:t>nhiệm</a:t>
            </a:r>
            <a:r>
              <a:rPr lang="en-US" dirty="0" smtClean="0">
                <a:solidFill>
                  <a:srgbClr val="0000CC"/>
                </a:solidFill>
                <a:latin typeface="Times New Roman" panose="02020603050405020304" pitchFamily="18" charset="0"/>
                <a:cs typeface="Times New Roman" panose="02020603050405020304" pitchFamily="18" charset="0"/>
              </a:rPr>
              <a:t> </a:t>
            </a:r>
            <a:r>
              <a:rPr lang="en-US" dirty="0" err="1" smtClean="0">
                <a:solidFill>
                  <a:srgbClr val="0000CC"/>
                </a:solidFill>
                <a:latin typeface="Times New Roman" panose="02020603050405020304" pitchFamily="18" charset="0"/>
                <a:cs typeface="Times New Roman" panose="02020603050405020304" pitchFamily="18" charset="0"/>
              </a:rPr>
              <a:t>kỳ</a:t>
            </a:r>
            <a:r>
              <a:rPr lang="en-US" dirty="0" smtClean="0">
                <a:solidFill>
                  <a:srgbClr val="0000CC"/>
                </a:solidFill>
                <a:latin typeface="Times New Roman" panose="02020603050405020304" pitchFamily="18" charset="0"/>
                <a:cs typeface="Times New Roman" panose="02020603050405020304" pitchFamily="18" charset="0"/>
              </a:rPr>
              <a:t> 2023-2028</a:t>
            </a:r>
            <a:r>
              <a:rPr lang="vi-VN" dirty="0" smtClean="0">
                <a:solidFill>
                  <a:srgbClr val="0000CC"/>
                </a:solidFill>
                <a:latin typeface="Times New Roman" panose="02020603050405020304" pitchFamily="18" charset="0"/>
                <a:cs typeface="Times New Roman" panose="02020603050405020304" pitchFamily="18" charset="0"/>
              </a:rPr>
              <a:t>; </a:t>
            </a:r>
            <a:endParaRPr lang="en-US" dirty="0" smtClean="0">
              <a:solidFill>
                <a:srgbClr val="0000CC"/>
              </a:solidFill>
              <a:latin typeface="Times New Roman" panose="02020603050405020304" pitchFamily="18" charset="0"/>
              <a:cs typeface="Times New Roman" panose="02020603050405020304" pitchFamily="18" charset="0"/>
            </a:endParaRPr>
          </a:p>
          <a:p>
            <a:pPr algn="just">
              <a:buFontTx/>
              <a:buChar char="-"/>
            </a:pPr>
            <a:r>
              <a:rPr lang="en-US" dirty="0">
                <a:solidFill>
                  <a:srgbClr val="0000CC"/>
                </a:solidFill>
                <a:latin typeface="Times New Roman" panose="02020603050405020304" pitchFamily="18" charset="0"/>
                <a:cs typeface="Times New Roman" panose="02020603050405020304" pitchFamily="18" charset="0"/>
              </a:rPr>
              <a:t>T</a:t>
            </a:r>
            <a:r>
              <a:rPr lang="vi-VN" dirty="0" smtClean="0">
                <a:solidFill>
                  <a:srgbClr val="0000CC"/>
                </a:solidFill>
                <a:latin typeface="Times New Roman" panose="02020603050405020304" pitchFamily="18" charset="0"/>
                <a:cs typeface="Times New Roman" panose="02020603050405020304" pitchFamily="18" charset="0"/>
              </a:rPr>
              <a:t>hực </a:t>
            </a:r>
            <a:r>
              <a:rPr lang="vi-VN" dirty="0">
                <a:solidFill>
                  <a:srgbClr val="0000CC"/>
                </a:solidFill>
                <a:latin typeface="Times New Roman" panose="02020603050405020304" pitchFamily="18" charset="0"/>
                <a:cs typeface="Times New Roman" panose="02020603050405020304" pitchFamily="18" charset="0"/>
              </a:rPr>
              <a:t>hiện </a:t>
            </a:r>
            <a:r>
              <a:rPr lang="vi-VN" dirty="0" smtClean="0">
                <a:solidFill>
                  <a:srgbClr val="0000CC"/>
                </a:solidFill>
                <a:latin typeface="Times New Roman" panose="02020603050405020304" pitchFamily="18" charset="0"/>
                <a:cs typeface="Times New Roman" panose="02020603050405020304" pitchFamily="18" charset="0"/>
              </a:rPr>
              <a:t>nguyên </a:t>
            </a:r>
            <a:r>
              <a:rPr lang="vi-VN" dirty="0">
                <a:solidFill>
                  <a:srgbClr val="0000CC"/>
                </a:solidFill>
                <a:latin typeface="Times New Roman" panose="02020603050405020304" pitchFamily="18" charset="0"/>
                <a:cs typeface="Times New Roman" panose="02020603050405020304" pitchFamily="18" charset="0"/>
              </a:rPr>
              <a:t>tắc tập trung dân chủ và chế độ sinh hoạt </a:t>
            </a:r>
            <a:r>
              <a:rPr lang="en-US" dirty="0" smtClean="0">
                <a:solidFill>
                  <a:srgbClr val="0000CC"/>
                </a:solidFill>
                <a:latin typeface="Times New Roman" panose="02020603050405020304" pitchFamily="18" charset="0"/>
                <a:cs typeface="Times New Roman" panose="02020603050405020304" pitchFamily="18" charset="0"/>
              </a:rPr>
              <a:t>Ban </a:t>
            </a:r>
            <a:r>
              <a:rPr lang="en-US" dirty="0" err="1" smtClean="0">
                <a:solidFill>
                  <a:srgbClr val="0000CC"/>
                </a:solidFill>
                <a:latin typeface="Times New Roman" panose="02020603050405020304" pitchFamily="18" charset="0"/>
                <a:cs typeface="Times New Roman" panose="02020603050405020304" pitchFamily="18" charset="0"/>
              </a:rPr>
              <a:t>Chấp</a:t>
            </a:r>
            <a:r>
              <a:rPr lang="en-US" dirty="0" smtClean="0">
                <a:solidFill>
                  <a:srgbClr val="0000CC"/>
                </a:solidFill>
                <a:latin typeface="Times New Roman" panose="02020603050405020304" pitchFamily="18" charset="0"/>
                <a:cs typeface="Times New Roman" panose="02020603050405020304" pitchFamily="18" charset="0"/>
              </a:rPr>
              <a:t> </a:t>
            </a:r>
            <a:r>
              <a:rPr lang="en-US" dirty="0" err="1" smtClean="0">
                <a:solidFill>
                  <a:srgbClr val="0000CC"/>
                </a:solidFill>
                <a:latin typeface="Times New Roman" panose="02020603050405020304" pitchFamily="18" charset="0"/>
                <a:cs typeface="Times New Roman" panose="02020603050405020304" pitchFamily="18" charset="0"/>
              </a:rPr>
              <a:t>hành</a:t>
            </a:r>
            <a:r>
              <a:rPr lang="en-US" dirty="0" smtClean="0">
                <a:solidFill>
                  <a:srgbClr val="0000CC"/>
                </a:solidFill>
                <a:latin typeface="Times New Roman" panose="02020603050405020304" pitchFamily="18" charset="0"/>
                <a:cs typeface="Times New Roman" panose="02020603050405020304" pitchFamily="18" charset="0"/>
              </a:rPr>
              <a:t> (</a:t>
            </a:r>
            <a:r>
              <a:rPr lang="en-US" dirty="0" err="1" smtClean="0">
                <a:solidFill>
                  <a:srgbClr val="0000CC"/>
                </a:solidFill>
                <a:latin typeface="Times New Roman" panose="02020603050405020304" pitchFamily="18" charset="0"/>
                <a:cs typeface="Times New Roman" panose="02020603050405020304" pitchFamily="18" charset="0"/>
              </a:rPr>
              <a:t>định</a:t>
            </a:r>
            <a:r>
              <a:rPr lang="en-US" dirty="0" smtClean="0">
                <a:solidFill>
                  <a:srgbClr val="0000CC"/>
                </a:solidFill>
                <a:latin typeface="Times New Roman" panose="02020603050405020304" pitchFamily="18" charset="0"/>
                <a:cs typeface="Times New Roman" panose="02020603050405020304" pitchFamily="18" charset="0"/>
              </a:rPr>
              <a:t> </a:t>
            </a:r>
            <a:r>
              <a:rPr lang="en-US" dirty="0" err="1" smtClean="0">
                <a:solidFill>
                  <a:srgbClr val="0000CC"/>
                </a:solidFill>
                <a:latin typeface="Times New Roman" panose="02020603050405020304" pitchFamily="18" charset="0"/>
                <a:cs typeface="Times New Roman" panose="02020603050405020304" pitchFamily="18" charset="0"/>
              </a:rPr>
              <a:t>kỳ</a:t>
            </a:r>
            <a:r>
              <a:rPr lang="en-US" dirty="0" smtClean="0">
                <a:solidFill>
                  <a:srgbClr val="0000CC"/>
                </a:solidFill>
                <a:latin typeface="Times New Roman" panose="02020603050405020304" pitchFamily="18" charset="0"/>
                <a:cs typeface="Times New Roman" panose="02020603050405020304" pitchFamily="18" charset="0"/>
              </a:rPr>
              <a:t> </a:t>
            </a:r>
            <a:r>
              <a:rPr lang="en-US" dirty="0" err="1" smtClean="0">
                <a:solidFill>
                  <a:srgbClr val="0000CC"/>
                </a:solidFill>
                <a:latin typeface="Times New Roman" panose="02020603050405020304" pitchFamily="18" charset="0"/>
                <a:cs typeface="Times New Roman" panose="02020603050405020304" pitchFamily="18" charset="0"/>
              </a:rPr>
              <a:t>hàng</a:t>
            </a:r>
            <a:r>
              <a:rPr lang="en-US" dirty="0" smtClean="0">
                <a:solidFill>
                  <a:srgbClr val="0000CC"/>
                </a:solidFill>
                <a:latin typeface="Times New Roman" panose="02020603050405020304" pitchFamily="18" charset="0"/>
                <a:cs typeface="Times New Roman" panose="02020603050405020304" pitchFamily="18" charset="0"/>
              </a:rPr>
              <a:t> </a:t>
            </a:r>
            <a:r>
              <a:rPr lang="en-US" dirty="0" err="1" smtClean="0">
                <a:solidFill>
                  <a:srgbClr val="0000CC"/>
                </a:solidFill>
                <a:latin typeface="Times New Roman" panose="02020603050405020304" pitchFamily="18" charset="0"/>
                <a:cs typeface="Times New Roman" panose="02020603050405020304" pitchFamily="18" charset="0"/>
              </a:rPr>
              <a:t>tháng</a:t>
            </a:r>
            <a:r>
              <a:rPr lang="en-US" dirty="0" smtClean="0">
                <a:solidFill>
                  <a:srgbClr val="0000CC"/>
                </a:solidFill>
                <a:latin typeface="Times New Roman" panose="02020603050405020304" pitchFamily="18" charset="0"/>
                <a:cs typeface="Times New Roman" panose="02020603050405020304" pitchFamily="18" charset="0"/>
              </a:rPr>
              <a:t>), </a:t>
            </a:r>
            <a:r>
              <a:rPr lang="en-US" dirty="0" err="1" smtClean="0">
                <a:solidFill>
                  <a:srgbClr val="0000CC"/>
                </a:solidFill>
                <a:latin typeface="Times New Roman" panose="02020603050405020304" pitchFamily="18" charset="0"/>
                <a:cs typeface="Times New Roman" panose="02020603050405020304" pitchFamily="18" charset="0"/>
              </a:rPr>
              <a:t>sinh</a:t>
            </a:r>
            <a:r>
              <a:rPr lang="en-US" dirty="0" smtClean="0">
                <a:solidFill>
                  <a:srgbClr val="0000CC"/>
                </a:solidFill>
                <a:latin typeface="Times New Roman" panose="02020603050405020304" pitchFamily="18" charset="0"/>
                <a:cs typeface="Times New Roman" panose="02020603050405020304" pitchFamily="18" charset="0"/>
              </a:rPr>
              <a:t> </a:t>
            </a:r>
            <a:r>
              <a:rPr lang="en-US" dirty="0" err="1" smtClean="0">
                <a:solidFill>
                  <a:srgbClr val="0000CC"/>
                </a:solidFill>
                <a:latin typeface="Times New Roman" panose="02020603050405020304" pitchFamily="18" charset="0"/>
                <a:cs typeface="Times New Roman" panose="02020603050405020304" pitchFamily="18" charset="0"/>
              </a:rPr>
              <a:t>hoạt</a:t>
            </a:r>
            <a:r>
              <a:rPr lang="en-US" dirty="0" smtClean="0">
                <a:solidFill>
                  <a:srgbClr val="0000CC"/>
                </a:solidFill>
                <a:latin typeface="Times New Roman" panose="02020603050405020304" pitchFamily="18" charset="0"/>
                <a:cs typeface="Times New Roman" panose="02020603050405020304" pitchFamily="18" charset="0"/>
              </a:rPr>
              <a:t> </a:t>
            </a:r>
            <a:r>
              <a:rPr lang="en-US" dirty="0" err="1" smtClean="0">
                <a:solidFill>
                  <a:srgbClr val="0000CC"/>
                </a:solidFill>
                <a:latin typeface="Times New Roman" panose="02020603050405020304" pitchFamily="18" charset="0"/>
                <a:cs typeface="Times New Roman" panose="02020603050405020304" pitchFamily="18" charset="0"/>
              </a:rPr>
              <a:t>đoàn</a:t>
            </a:r>
            <a:r>
              <a:rPr lang="en-US" dirty="0" smtClean="0">
                <a:solidFill>
                  <a:srgbClr val="0000CC"/>
                </a:solidFill>
                <a:latin typeface="Times New Roman" panose="02020603050405020304" pitchFamily="18" charset="0"/>
                <a:cs typeface="Times New Roman" panose="02020603050405020304" pitchFamily="18" charset="0"/>
              </a:rPr>
              <a:t> </a:t>
            </a:r>
            <a:r>
              <a:rPr lang="en-US" dirty="0" err="1" smtClean="0">
                <a:solidFill>
                  <a:srgbClr val="0000CC"/>
                </a:solidFill>
                <a:latin typeface="Times New Roman" panose="02020603050405020304" pitchFamily="18" charset="0"/>
                <a:cs typeface="Times New Roman" panose="02020603050405020304" pitchFamily="18" charset="0"/>
              </a:rPr>
              <a:t>viên</a:t>
            </a:r>
            <a:r>
              <a:rPr lang="en-US" dirty="0" smtClean="0">
                <a:solidFill>
                  <a:srgbClr val="0000CC"/>
                </a:solidFill>
                <a:latin typeface="Times New Roman" panose="02020603050405020304" pitchFamily="18" charset="0"/>
                <a:cs typeface="Times New Roman" panose="02020603050405020304" pitchFamily="18" charset="0"/>
              </a:rPr>
              <a:t> </a:t>
            </a:r>
            <a:r>
              <a:rPr lang="en-US" dirty="0" err="1" smtClean="0">
                <a:solidFill>
                  <a:srgbClr val="0000CC"/>
                </a:solidFill>
                <a:latin typeface="Times New Roman" panose="02020603050405020304" pitchFamily="18" charset="0"/>
                <a:cs typeface="Times New Roman" panose="02020603050405020304" pitchFamily="18" charset="0"/>
              </a:rPr>
              <a:t>công</a:t>
            </a:r>
            <a:r>
              <a:rPr lang="en-US" dirty="0" smtClean="0">
                <a:solidFill>
                  <a:srgbClr val="0000CC"/>
                </a:solidFill>
                <a:latin typeface="Times New Roman" panose="02020603050405020304" pitchFamily="18" charset="0"/>
                <a:cs typeface="Times New Roman" panose="02020603050405020304" pitchFamily="18" charset="0"/>
              </a:rPr>
              <a:t> </a:t>
            </a:r>
            <a:r>
              <a:rPr lang="en-US" dirty="0" err="1" smtClean="0">
                <a:solidFill>
                  <a:srgbClr val="0000CC"/>
                </a:solidFill>
                <a:latin typeface="Times New Roman" panose="02020603050405020304" pitchFamily="18" charset="0"/>
                <a:cs typeface="Times New Roman" panose="02020603050405020304" pitchFamily="18" charset="0"/>
              </a:rPr>
              <a:t>đoàn</a:t>
            </a:r>
            <a:r>
              <a:rPr lang="en-US" dirty="0" smtClean="0">
                <a:solidFill>
                  <a:srgbClr val="0000CC"/>
                </a:solidFill>
                <a:latin typeface="Times New Roman" panose="02020603050405020304" pitchFamily="18" charset="0"/>
                <a:cs typeface="Times New Roman" panose="02020603050405020304" pitchFamily="18" charset="0"/>
              </a:rPr>
              <a:t> </a:t>
            </a:r>
            <a:r>
              <a:rPr lang="en-US" dirty="0" err="1" smtClean="0">
                <a:solidFill>
                  <a:srgbClr val="0000CC"/>
                </a:solidFill>
                <a:latin typeface="Times New Roman" panose="02020603050405020304" pitchFamily="18" charset="0"/>
                <a:cs typeface="Times New Roman" panose="02020603050405020304" pitchFamily="18" charset="0"/>
              </a:rPr>
              <a:t>tại</a:t>
            </a:r>
            <a:r>
              <a:rPr lang="en-US" dirty="0" smtClean="0">
                <a:solidFill>
                  <a:srgbClr val="0000CC"/>
                </a:solidFill>
                <a:latin typeface="Times New Roman" panose="02020603050405020304" pitchFamily="18" charset="0"/>
                <a:cs typeface="Times New Roman" panose="02020603050405020304" pitchFamily="18" charset="0"/>
              </a:rPr>
              <a:t> </a:t>
            </a:r>
            <a:r>
              <a:rPr lang="en-US" dirty="0" err="1" smtClean="0">
                <a:solidFill>
                  <a:srgbClr val="0000CC"/>
                </a:solidFill>
                <a:latin typeface="Times New Roman" panose="02020603050405020304" pitchFamily="18" charset="0"/>
                <a:cs typeface="Times New Roman" panose="02020603050405020304" pitchFamily="18" charset="0"/>
              </a:rPr>
              <a:t>cơ</a:t>
            </a:r>
            <a:r>
              <a:rPr lang="en-US" dirty="0" smtClean="0">
                <a:solidFill>
                  <a:srgbClr val="0000CC"/>
                </a:solidFill>
                <a:latin typeface="Times New Roman" panose="02020603050405020304" pitchFamily="18" charset="0"/>
                <a:cs typeface="Times New Roman" panose="02020603050405020304" pitchFamily="18" charset="0"/>
              </a:rPr>
              <a:t> </a:t>
            </a:r>
            <a:r>
              <a:rPr lang="en-US" dirty="0" err="1" smtClean="0">
                <a:solidFill>
                  <a:srgbClr val="0000CC"/>
                </a:solidFill>
                <a:latin typeface="Times New Roman" panose="02020603050405020304" pitchFamily="18" charset="0"/>
                <a:cs typeface="Times New Roman" panose="02020603050405020304" pitchFamily="18" charset="0"/>
              </a:rPr>
              <a:t>sở</a:t>
            </a:r>
            <a:r>
              <a:rPr lang="en-US" dirty="0" smtClean="0">
                <a:solidFill>
                  <a:srgbClr val="0000CC"/>
                </a:solidFill>
                <a:latin typeface="Times New Roman" panose="02020603050405020304" pitchFamily="18" charset="0"/>
                <a:cs typeface="Times New Roman" panose="02020603050405020304" pitchFamily="18" charset="0"/>
              </a:rPr>
              <a:t> (</a:t>
            </a:r>
            <a:r>
              <a:rPr lang="en-US" dirty="0" err="1" smtClean="0">
                <a:solidFill>
                  <a:srgbClr val="0000CC"/>
                </a:solidFill>
                <a:latin typeface="Times New Roman" panose="02020603050405020304" pitchFamily="18" charset="0"/>
                <a:cs typeface="Times New Roman" panose="02020603050405020304" pitchFamily="18" charset="0"/>
              </a:rPr>
              <a:t>định</a:t>
            </a:r>
            <a:r>
              <a:rPr lang="en-US" dirty="0" smtClean="0">
                <a:solidFill>
                  <a:srgbClr val="0000CC"/>
                </a:solidFill>
                <a:latin typeface="Times New Roman" panose="02020603050405020304" pitchFamily="18" charset="0"/>
                <a:cs typeface="Times New Roman" panose="02020603050405020304" pitchFamily="18" charset="0"/>
              </a:rPr>
              <a:t> </a:t>
            </a:r>
            <a:r>
              <a:rPr lang="en-US" dirty="0" err="1" smtClean="0">
                <a:solidFill>
                  <a:srgbClr val="0000CC"/>
                </a:solidFill>
                <a:latin typeface="Times New Roman" panose="02020603050405020304" pitchFamily="18" charset="0"/>
                <a:cs typeface="Times New Roman" panose="02020603050405020304" pitchFamily="18" charset="0"/>
              </a:rPr>
              <a:t>kỳ</a:t>
            </a:r>
            <a:r>
              <a:rPr lang="en-US" dirty="0" smtClean="0">
                <a:solidFill>
                  <a:srgbClr val="0000CC"/>
                </a:solidFill>
                <a:latin typeface="Times New Roman" panose="02020603050405020304" pitchFamily="18" charset="0"/>
                <a:cs typeface="Times New Roman" panose="02020603050405020304" pitchFamily="18" charset="0"/>
              </a:rPr>
              <a:t> </a:t>
            </a:r>
            <a:r>
              <a:rPr lang="en-US" dirty="0" err="1" smtClean="0">
                <a:solidFill>
                  <a:srgbClr val="0000CC"/>
                </a:solidFill>
                <a:latin typeface="Times New Roman" panose="02020603050405020304" pitchFamily="18" charset="0"/>
                <a:cs typeface="Times New Roman" panose="02020603050405020304" pitchFamily="18" charset="0"/>
              </a:rPr>
              <a:t>hàng</a:t>
            </a:r>
            <a:r>
              <a:rPr lang="en-US" dirty="0" smtClean="0">
                <a:solidFill>
                  <a:srgbClr val="0000CC"/>
                </a:solidFill>
                <a:latin typeface="Times New Roman" panose="02020603050405020304" pitchFamily="18" charset="0"/>
                <a:cs typeface="Times New Roman" panose="02020603050405020304" pitchFamily="18" charset="0"/>
              </a:rPr>
              <a:t> </a:t>
            </a:r>
            <a:r>
              <a:rPr lang="en-US" dirty="0" err="1" smtClean="0">
                <a:solidFill>
                  <a:srgbClr val="0000CC"/>
                </a:solidFill>
                <a:latin typeface="Times New Roman" panose="02020603050405020304" pitchFamily="18" charset="0"/>
                <a:cs typeface="Times New Roman" panose="02020603050405020304" pitchFamily="18" charset="0"/>
              </a:rPr>
              <a:t>quý</a:t>
            </a:r>
            <a:r>
              <a:rPr lang="en-US" dirty="0" smtClean="0">
                <a:solidFill>
                  <a:srgbClr val="0000CC"/>
                </a:solidFill>
                <a:latin typeface="Times New Roman" panose="02020603050405020304" pitchFamily="18" charset="0"/>
                <a:cs typeface="Times New Roman" panose="02020603050405020304" pitchFamily="18" charset="0"/>
              </a:rPr>
              <a:t>) </a:t>
            </a:r>
            <a:r>
              <a:rPr lang="vi-VN" dirty="0" smtClean="0">
                <a:solidFill>
                  <a:srgbClr val="0000CC"/>
                </a:solidFill>
                <a:latin typeface="Times New Roman" panose="02020603050405020304" pitchFamily="18" charset="0"/>
                <a:cs typeface="Times New Roman" panose="02020603050405020304" pitchFamily="18" charset="0"/>
              </a:rPr>
              <a:t>đảm bảo theo quy định; </a:t>
            </a:r>
            <a:r>
              <a:rPr lang="en-US" dirty="0" err="1" smtClean="0">
                <a:solidFill>
                  <a:srgbClr val="0000CC"/>
                </a:solidFill>
                <a:latin typeface="Times New Roman" panose="02020603050405020304" pitchFamily="18" charset="0"/>
                <a:cs typeface="Times New Roman" panose="02020603050405020304" pitchFamily="18" charset="0"/>
              </a:rPr>
              <a:t>Việc</a:t>
            </a:r>
            <a:r>
              <a:rPr lang="en-US" dirty="0" smtClean="0">
                <a:solidFill>
                  <a:srgbClr val="0000CC"/>
                </a:solidFill>
                <a:latin typeface="Times New Roman" panose="02020603050405020304" pitchFamily="18" charset="0"/>
                <a:cs typeface="Times New Roman" panose="02020603050405020304" pitchFamily="18" charset="0"/>
              </a:rPr>
              <a:t> </a:t>
            </a:r>
            <a:r>
              <a:rPr lang="en-US" dirty="0" err="1" smtClean="0">
                <a:solidFill>
                  <a:srgbClr val="0000CC"/>
                </a:solidFill>
                <a:latin typeface="Times New Roman" panose="02020603050405020304" pitchFamily="18" charset="0"/>
                <a:cs typeface="Times New Roman" panose="02020603050405020304" pitchFamily="18" charset="0"/>
              </a:rPr>
              <a:t>xây</a:t>
            </a:r>
            <a:r>
              <a:rPr lang="en-US" dirty="0" smtClean="0">
                <a:solidFill>
                  <a:srgbClr val="0000CC"/>
                </a:solidFill>
                <a:latin typeface="Times New Roman" panose="02020603050405020304" pitchFamily="18" charset="0"/>
                <a:cs typeface="Times New Roman" panose="02020603050405020304" pitchFamily="18" charset="0"/>
              </a:rPr>
              <a:t> </a:t>
            </a:r>
            <a:r>
              <a:rPr lang="en-US" dirty="0" err="1" smtClean="0">
                <a:solidFill>
                  <a:srgbClr val="0000CC"/>
                </a:solidFill>
                <a:latin typeface="Times New Roman" panose="02020603050405020304" pitchFamily="18" charset="0"/>
                <a:cs typeface="Times New Roman" panose="02020603050405020304" pitchFamily="18" charset="0"/>
              </a:rPr>
              <a:t>dựng</a:t>
            </a:r>
            <a:r>
              <a:rPr lang="en-US" dirty="0" smtClean="0">
                <a:solidFill>
                  <a:srgbClr val="0000CC"/>
                </a:solidFill>
                <a:latin typeface="Times New Roman" panose="02020603050405020304" pitchFamily="18" charset="0"/>
                <a:cs typeface="Times New Roman" panose="02020603050405020304" pitchFamily="18" charset="0"/>
              </a:rPr>
              <a:t> </a:t>
            </a:r>
            <a:r>
              <a:rPr lang="en-US" dirty="0" err="1" smtClean="0">
                <a:solidFill>
                  <a:srgbClr val="0000CC"/>
                </a:solidFill>
                <a:latin typeface="Times New Roman" panose="02020603050405020304" pitchFamily="18" charset="0"/>
                <a:cs typeface="Times New Roman" panose="02020603050405020304" pitchFamily="18" charset="0"/>
              </a:rPr>
              <a:t>các</a:t>
            </a:r>
            <a:r>
              <a:rPr lang="en-US" dirty="0" smtClean="0">
                <a:solidFill>
                  <a:srgbClr val="0000CC"/>
                </a:solidFill>
                <a:latin typeface="Times New Roman" panose="02020603050405020304" pitchFamily="18" charset="0"/>
                <a:cs typeface="Times New Roman" panose="02020603050405020304" pitchFamily="18" charset="0"/>
              </a:rPr>
              <a:t> </a:t>
            </a:r>
            <a:r>
              <a:rPr lang="it-IT" dirty="0" smtClean="0">
                <a:solidFill>
                  <a:srgbClr val="0000CC"/>
                </a:solidFill>
                <a:latin typeface="Times New Roman" panose="02020603050405020304" pitchFamily="18" charset="0"/>
                <a:cs typeface="Times New Roman" panose="02020603050405020304" pitchFamily="18" charset="0"/>
              </a:rPr>
              <a:t>Quy chế: </a:t>
            </a:r>
            <a:r>
              <a:rPr lang="it-IT" dirty="0">
                <a:solidFill>
                  <a:srgbClr val="0000CC"/>
                </a:solidFill>
                <a:latin typeface="Times New Roman" panose="02020603050405020304" pitchFamily="18" charset="0"/>
                <a:cs typeface="Times New Roman" panose="02020603050405020304" pitchFamily="18" charset="0"/>
              </a:rPr>
              <a:t>Quy chế làm việc Ban Chấp Hành, quy chế phối hợp với chính quyền đồng cấp, quy chế chi tiêu nội bộ CĐCS</a:t>
            </a:r>
            <a:r>
              <a:rPr lang="it-IT" dirty="0" smtClean="0">
                <a:solidFill>
                  <a:srgbClr val="0000CC"/>
                </a:solidFill>
                <a:latin typeface="Times New Roman" panose="02020603050405020304" pitchFamily="18" charset="0"/>
                <a:cs typeface="Times New Roman" panose="02020603050405020304" pitchFamily="18" charset="0"/>
              </a:rPr>
              <a:t>; Phân công cán </a:t>
            </a:r>
            <a:r>
              <a:rPr lang="it-IT" dirty="0">
                <a:solidFill>
                  <a:srgbClr val="0000CC"/>
                </a:solidFill>
                <a:latin typeface="Times New Roman" panose="02020603050405020304" pitchFamily="18" charset="0"/>
                <a:cs typeface="Times New Roman" panose="02020603050405020304" pitchFamily="18" charset="0"/>
              </a:rPr>
              <a:t>bộ phụ trách </a:t>
            </a:r>
            <a:r>
              <a:rPr lang="it-IT" dirty="0" smtClean="0">
                <a:solidFill>
                  <a:srgbClr val="0000CC"/>
                </a:solidFill>
                <a:latin typeface="Times New Roman" panose="02020603050405020304" pitchFamily="18" charset="0"/>
                <a:cs typeface="Times New Roman" panose="02020603050405020304" pitchFamily="18" charset="0"/>
              </a:rPr>
              <a:t>sổ </a:t>
            </a:r>
            <a:r>
              <a:rPr lang="it-IT" dirty="0">
                <a:solidFill>
                  <a:srgbClr val="0000CC"/>
                </a:solidFill>
                <a:latin typeface="Times New Roman" panose="02020603050405020304" pitchFamily="18" charset="0"/>
                <a:cs typeface="Times New Roman" panose="02020603050405020304" pitchFamily="18" charset="0"/>
              </a:rPr>
              <a:t>sách ghi chép, theo dõi công văn đi, </a:t>
            </a:r>
            <a:r>
              <a:rPr lang="it-IT" dirty="0" smtClean="0">
                <a:solidFill>
                  <a:srgbClr val="0000CC"/>
                </a:solidFill>
                <a:latin typeface="Times New Roman" panose="02020603050405020304" pitchFamily="18" charset="0"/>
                <a:cs typeface="Times New Roman" panose="02020603050405020304" pitchFamily="18" charset="0"/>
              </a:rPr>
              <a:t>đến; Kế </a:t>
            </a:r>
            <a:r>
              <a:rPr lang="it-IT" dirty="0">
                <a:solidFill>
                  <a:srgbClr val="0000CC"/>
                </a:solidFill>
                <a:latin typeface="Times New Roman" panose="02020603050405020304" pitchFamily="18" charset="0"/>
                <a:cs typeface="Times New Roman" panose="02020603050405020304" pitchFamily="18" charset="0"/>
              </a:rPr>
              <a:t>hoạch hoạt động của Ban Chấp hành, UBKT, Ban Nữ </a:t>
            </a:r>
            <a:r>
              <a:rPr lang="it-IT" dirty="0" smtClean="0">
                <a:solidFill>
                  <a:srgbClr val="0000CC"/>
                </a:solidFill>
                <a:latin typeface="Times New Roman" panose="02020603050405020304" pitchFamily="18" charset="0"/>
                <a:cs typeface="Times New Roman" panose="02020603050405020304" pitchFamily="18" charset="0"/>
              </a:rPr>
              <a:t>công.</a:t>
            </a:r>
            <a:endParaRPr lang="en-US" dirty="0">
              <a:solidFill>
                <a:srgbClr val="0000CC"/>
              </a:solidFill>
              <a:latin typeface="Times New Roman" panose="02020603050405020304" pitchFamily="18" charset="0"/>
              <a:cs typeface="Times New Roman" panose="02020603050405020304" pitchFamily="18" charset="0"/>
            </a:endParaRPr>
          </a:p>
          <a:p>
            <a:pPr algn="just">
              <a:buFontTx/>
              <a:buChar char="-"/>
            </a:pPr>
            <a:r>
              <a:rPr lang="it-IT" dirty="0">
                <a:solidFill>
                  <a:srgbClr val="0000CC"/>
                </a:solidFill>
                <a:latin typeface="Times New Roman" panose="02020603050405020304" pitchFamily="18" charset="0"/>
                <a:cs typeface="Times New Roman" panose="02020603050405020304" pitchFamily="18" charset="0"/>
              </a:rPr>
              <a:t>Thực hiện các phong trào thi đua, các cuộc vận </a:t>
            </a:r>
            <a:r>
              <a:rPr lang="it-IT" dirty="0" smtClean="0">
                <a:solidFill>
                  <a:srgbClr val="0000CC"/>
                </a:solidFill>
                <a:latin typeface="Times New Roman" panose="02020603050405020304" pitchFamily="18" charset="0"/>
                <a:cs typeface="Times New Roman" panose="02020603050405020304" pitchFamily="18" charset="0"/>
              </a:rPr>
              <a:t>động đoàn viên công đoàn, người lao động</a:t>
            </a:r>
            <a:r>
              <a:rPr lang="it-IT" dirty="0">
                <a:solidFill>
                  <a:srgbClr val="0000CC"/>
                </a:solidFill>
                <a:latin typeface="Times New Roman" panose="02020603050405020304" pitchFamily="18" charset="0"/>
                <a:cs typeface="Times New Roman" panose="02020603050405020304" pitchFamily="18" charset="0"/>
              </a:rPr>
              <a:t> </a:t>
            </a:r>
            <a:r>
              <a:rPr lang="it-IT" dirty="0" smtClean="0">
                <a:solidFill>
                  <a:srgbClr val="0000CC"/>
                </a:solidFill>
                <a:latin typeface="Times New Roman" panose="02020603050405020304" pitchFamily="18" charset="0"/>
                <a:cs typeface="Times New Roman" panose="02020603050405020304" pitchFamily="18" charset="0"/>
              </a:rPr>
              <a:t>tham gia từ </a:t>
            </a:r>
            <a:r>
              <a:rPr lang="it-IT" dirty="0">
                <a:solidFill>
                  <a:srgbClr val="0000CC"/>
                </a:solidFill>
                <a:latin typeface="Times New Roman" panose="02020603050405020304" pitchFamily="18" charset="0"/>
                <a:cs typeface="Times New Roman" panose="02020603050405020304" pitchFamily="18" charset="0"/>
              </a:rPr>
              <a:t>thiện, đóng góp các nguồn quỹ do các cấp phát động, chăm lo </a:t>
            </a:r>
            <a:r>
              <a:rPr lang="it-IT" dirty="0" smtClean="0">
                <a:solidFill>
                  <a:srgbClr val="0000CC"/>
                </a:solidFill>
                <a:latin typeface="Times New Roman" panose="02020603050405020304" pitchFamily="18" charset="0"/>
                <a:cs typeface="Times New Roman" panose="02020603050405020304" pitchFamily="18" charset="0"/>
              </a:rPr>
              <a:t>con</a:t>
            </a:r>
            <a:r>
              <a:rPr lang="it-IT" dirty="0">
                <a:solidFill>
                  <a:srgbClr val="0000CC"/>
                </a:solidFill>
                <a:latin typeface="Times New Roman" panose="02020603050405020304" pitchFamily="18" charset="0"/>
                <a:cs typeface="Times New Roman" panose="02020603050405020304" pitchFamily="18" charset="0"/>
              </a:rPr>
              <a:t> </a:t>
            </a:r>
            <a:r>
              <a:rPr lang="it-IT" dirty="0" smtClean="0">
                <a:solidFill>
                  <a:srgbClr val="0000CC"/>
                </a:solidFill>
                <a:latin typeface="Times New Roman" panose="02020603050405020304" pitchFamily="18" charset="0"/>
                <a:cs typeface="Times New Roman" panose="02020603050405020304" pitchFamily="18" charset="0"/>
              </a:rPr>
              <a:t>đoàn viên công đoàn, </a:t>
            </a:r>
            <a:r>
              <a:rPr lang="it-IT" dirty="0">
                <a:solidFill>
                  <a:srgbClr val="0000CC"/>
                </a:solidFill>
                <a:latin typeface="Times New Roman" panose="02020603050405020304" pitchFamily="18" charset="0"/>
                <a:cs typeface="Times New Roman" panose="02020603050405020304" pitchFamily="18" charset="0"/>
              </a:rPr>
              <a:t>tham quan, nghĩ mát</a:t>
            </a:r>
            <a:r>
              <a:rPr lang="it-IT" dirty="0" smtClean="0">
                <a:solidFill>
                  <a:srgbClr val="0000CC"/>
                </a:solidFill>
                <a:latin typeface="Times New Roman" panose="02020603050405020304" pitchFamily="18" charset="0"/>
                <a:cs typeface="Times New Roman" panose="02020603050405020304" pitchFamily="18" charset="0"/>
              </a:rPr>
              <a:t>....</a:t>
            </a:r>
            <a:endParaRPr lang="en-US" dirty="0" smtClean="0">
              <a:solidFill>
                <a:srgbClr val="0000CC"/>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344D32EA-796A-49D7-B1E6-86E45869C5DC}" type="slidenum">
              <a:rPr lang="en-US" smtClean="0"/>
              <a:pPr/>
              <a:t>35</a:t>
            </a:fld>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30480"/>
            <a:ext cx="1295400" cy="1219200"/>
          </a:xfrm>
          <a:prstGeom prst="rect">
            <a:avLst/>
          </a:prstGeom>
        </p:spPr>
      </p:pic>
    </p:spTree>
    <p:extLst>
      <p:ext uri="{BB962C8B-B14F-4D97-AF65-F5344CB8AC3E}">
        <p14:creationId xmlns:p14="http://schemas.microsoft.com/office/powerpoint/2010/main" val="1288342666"/>
      </p:ext>
    </p:extLst>
  </p:cSld>
  <p:clrMapOvr>
    <a:masterClrMapping/>
  </p:clrMapOvr>
  <p:transition spd="slow">
    <p:wip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3971" y="481003"/>
            <a:ext cx="8267700" cy="704088"/>
          </a:xfrm>
        </p:spPr>
        <p:txBody>
          <a:bodyPr>
            <a:normAutofit/>
          </a:bodyPr>
          <a:lstStyle/>
          <a:p>
            <a:pPr marL="0" indent="0" algn="ctr"/>
            <a:r>
              <a:rPr lang="en-US" sz="3200" b="1" dirty="0">
                <a:solidFill>
                  <a:srgbClr val="FF0000"/>
                </a:solidFill>
                <a:latin typeface="Times New Roman" panose="02020603050405020304" pitchFamily="18" charset="0"/>
                <a:cs typeface="Times New Roman" panose="02020603050405020304" pitchFamily="18" charset="0"/>
              </a:rPr>
              <a:t>CÁC NỘI DUNG KIỂM TRA, GIÁM SÁT </a:t>
            </a:r>
            <a:r>
              <a:rPr lang="en-US" sz="3200" b="1" dirty="0" smtClean="0">
                <a:solidFill>
                  <a:srgbClr val="FF0000"/>
                </a:solidFill>
                <a:latin typeface="Times New Roman" panose="02020603050405020304" pitchFamily="18" charset="0"/>
                <a:cs typeface="Times New Roman" panose="02020603050405020304" pitchFamily="18" charset="0"/>
              </a:rPr>
              <a:t>(2)</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33829" y="1499960"/>
            <a:ext cx="9105900" cy="4977039"/>
          </a:xfrm>
        </p:spPr>
        <p:txBody>
          <a:bodyPr>
            <a:noAutofit/>
          </a:bodyPr>
          <a:lstStyle/>
          <a:p>
            <a:pPr algn="just">
              <a:buFontTx/>
              <a:buChar char="-"/>
            </a:pPr>
            <a:r>
              <a:rPr lang="en-US" sz="2200" dirty="0">
                <a:solidFill>
                  <a:srgbClr val="0000CC"/>
                </a:solidFill>
                <a:latin typeface="Times New Roman" panose="02020603050405020304" pitchFamily="18" charset="0"/>
                <a:cs typeface="Times New Roman" panose="02020603050405020304" pitchFamily="18" charset="0"/>
              </a:rPr>
              <a:t>T</a:t>
            </a:r>
            <a:r>
              <a:rPr lang="vi-VN" sz="2200" dirty="0">
                <a:solidFill>
                  <a:srgbClr val="0000CC"/>
                </a:solidFill>
                <a:latin typeface="Times New Roman" panose="02020603050405020304" pitchFamily="18" charset="0"/>
                <a:cs typeface="Times New Roman" panose="02020603050405020304" pitchFamily="18" charset="0"/>
              </a:rPr>
              <a:t>hực hiện chức năng đại diện, bảo vệ quyền, lợi ích hợp pháp, chính đáng cho người lao động; </a:t>
            </a:r>
            <a:endParaRPr lang="en-US" sz="2200" dirty="0">
              <a:solidFill>
                <a:srgbClr val="0000CC"/>
              </a:solidFill>
              <a:latin typeface="Times New Roman" panose="02020603050405020304" pitchFamily="18" charset="0"/>
              <a:cs typeface="Times New Roman" panose="02020603050405020304" pitchFamily="18" charset="0"/>
            </a:endParaRPr>
          </a:p>
          <a:p>
            <a:pPr algn="just">
              <a:buFontTx/>
              <a:buChar char="-"/>
            </a:pPr>
            <a:r>
              <a:rPr lang="en-US" sz="2200" dirty="0">
                <a:solidFill>
                  <a:srgbClr val="0000CC"/>
                </a:solidFill>
                <a:latin typeface="Times New Roman" panose="02020603050405020304" pitchFamily="18" charset="0"/>
                <a:cs typeface="Times New Roman" panose="02020603050405020304" pitchFamily="18" charset="0"/>
              </a:rPr>
              <a:t>C</a:t>
            </a:r>
            <a:r>
              <a:rPr lang="vi-VN" sz="2200" dirty="0">
                <a:solidFill>
                  <a:srgbClr val="0000CC"/>
                </a:solidFill>
                <a:latin typeface="Times New Roman" panose="02020603050405020304" pitchFamily="18" charset="0"/>
                <a:cs typeface="Times New Roman" panose="02020603050405020304" pitchFamily="18" charset="0"/>
              </a:rPr>
              <a:t>ông tác phát triển đoàn viên</a:t>
            </a:r>
            <a:r>
              <a:rPr lang="en-US" sz="2200" dirty="0">
                <a:solidFill>
                  <a:srgbClr val="0000CC"/>
                </a:solidFill>
                <a:latin typeface="Times New Roman" panose="02020603050405020304" pitchFamily="18" charset="0"/>
                <a:cs typeface="Times New Roman" panose="02020603050405020304" pitchFamily="18" charset="0"/>
              </a:rPr>
              <a:t> </a:t>
            </a:r>
            <a:r>
              <a:rPr lang="en-US" sz="2200" dirty="0" err="1">
                <a:solidFill>
                  <a:srgbClr val="0000CC"/>
                </a:solidFill>
                <a:latin typeface="Times New Roman" panose="02020603050405020304" pitchFamily="18" charset="0"/>
                <a:cs typeface="Times New Roman" panose="02020603050405020304" pitchFamily="18" charset="0"/>
              </a:rPr>
              <a:t>công</a:t>
            </a:r>
            <a:r>
              <a:rPr lang="en-US" sz="2200" dirty="0">
                <a:solidFill>
                  <a:srgbClr val="0000CC"/>
                </a:solidFill>
                <a:latin typeface="Times New Roman" panose="02020603050405020304" pitchFamily="18" charset="0"/>
                <a:cs typeface="Times New Roman" panose="02020603050405020304" pitchFamily="18" charset="0"/>
              </a:rPr>
              <a:t> </a:t>
            </a:r>
            <a:r>
              <a:rPr lang="en-US" sz="2200" dirty="0" err="1">
                <a:solidFill>
                  <a:srgbClr val="0000CC"/>
                </a:solidFill>
                <a:latin typeface="Times New Roman" panose="02020603050405020304" pitchFamily="18" charset="0"/>
                <a:cs typeface="Times New Roman" panose="02020603050405020304" pitchFamily="18" charset="0"/>
              </a:rPr>
              <a:t>đoàn</a:t>
            </a:r>
            <a:r>
              <a:rPr lang="en-US" sz="2200" dirty="0">
                <a:solidFill>
                  <a:srgbClr val="0000CC"/>
                </a:solidFill>
                <a:latin typeface="Times New Roman" panose="02020603050405020304" pitchFamily="18" charset="0"/>
                <a:cs typeface="Times New Roman" panose="02020603050405020304" pitchFamily="18" charset="0"/>
              </a:rPr>
              <a:t>; </a:t>
            </a:r>
            <a:r>
              <a:rPr lang="it-IT" sz="2200" dirty="0">
                <a:solidFill>
                  <a:srgbClr val="0000CC"/>
                </a:solidFill>
                <a:latin typeface="Times New Roman" panose="02020603050405020304" pitchFamily="18" charset="0"/>
                <a:cs typeface="Times New Roman" panose="02020603050405020304" pitchFamily="18" charset="0"/>
              </a:rPr>
              <a:t>thủ tục kết nạp đoàn viên và ĐVCĐ thực hiện nghĩa vụ đóng đoàn phí </a:t>
            </a:r>
            <a:r>
              <a:rPr lang="en-US" sz="2200" dirty="0" err="1">
                <a:solidFill>
                  <a:srgbClr val="0000CC"/>
                </a:solidFill>
                <a:latin typeface="Times New Roman" panose="02020603050405020304" pitchFamily="18" charset="0"/>
                <a:cs typeface="Times New Roman" panose="02020603050405020304" pitchFamily="18" charset="0"/>
              </a:rPr>
              <a:t>và</a:t>
            </a:r>
            <a:r>
              <a:rPr lang="vi-VN" sz="2200" dirty="0">
                <a:solidFill>
                  <a:srgbClr val="0000CC"/>
                </a:solidFill>
                <a:latin typeface="Times New Roman" panose="02020603050405020304" pitchFamily="18" charset="0"/>
                <a:cs typeface="Times New Roman" panose="02020603050405020304" pitchFamily="18" charset="0"/>
              </a:rPr>
              <a:t> xây dựng tổ chức Công đoàn vững mạnh.</a:t>
            </a:r>
            <a:endParaRPr lang="en-US" sz="2200" dirty="0">
              <a:solidFill>
                <a:srgbClr val="0000CC"/>
              </a:solidFill>
              <a:latin typeface="Times New Roman" panose="02020603050405020304" pitchFamily="18" charset="0"/>
              <a:cs typeface="Times New Roman" panose="02020603050405020304" pitchFamily="18" charset="0"/>
            </a:endParaRPr>
          </a:p>
          <a:p>
            <a:pPr algn="just">
              <a:buFontTx/>
              <a:buChar char="-"/>
            </a:pPr>
            <a:r>
              <a:rPr lang="it-IT" sz="2200" dirty="0">
                <a:solidFill>
                  <a:srgbClr val="0000CC"/>
                </a:solidFill>
                <a:latin typeface="Times New Roman" panose="02020603050405020304" pitchFamily="18" charset="0"/>
                <a:cs typeface="Times New Roman" panose="02020603050405020304" pitchFamily="18" charset="0"/>
              </a:rPr>
              <a:t>Hồ sơ tài liệu phối hợp thực hiện Quy chế dân chủ cơ </a:t>
            </a:r>
            <a:r>
              <a:rPr lang="it-IT" sz="2200" dirty="0" smtClean="0">
                <a:solidFill>
                  <a:srgbClr val="0000CC"/>
                </a:solidFill>
                <a:latin typeface="Times New Roman" panose="02020603050405020304" pitchFamily="18" charset="0"/>
                <a:cs typeface="Times New Roman" panose="02020603050405020304" pitchFamily="18" charset="0"/>
              </a:rPr>
              <a:t>sở tham gia xây dựng Quy chế chi tiêu nội bộ cơ quan, đơn vị và việc </a:t>
            </a:r>
            <a:r>
              <a:rPr lang="it-IT" sz="2200" dirty="0">
                <a:solidFill>
                  <a:srgbClr val="0000CC"/>
                </a:solidFill>
                <a:latin typeface="Times New Roman" panose="02020603050405020304" pitchFamily="18" charset="0"/>
                <a:cs typeface="Times New Roman" panose="02020603050405020304" pitchFamily="18" charset="0"/>
              </a:rPr>
              <a:t>phối hợp tổ chức Hội nghị </a:t>
            </a:r>
            <a:r>
              <a:rPr lang="it-IT" sz="2200" dirty="0" smtClean="0">
                <a:solidFill>
                  <a:srgbClr val="0000CC"/>
                </a:solidFill>
                <a:latin typeface="Times New Roman" panose="02020603050405020304" pitchFamily="18" charset="0"/>
                <a:cs typeface="Times New Roman" panose="02020603050405020304" pitchFamily="18" charset="0"/>
              </a:rPr>
              <a:t>CBCC,VC,NLĐ </a:t>
            </a:r>
            <a:r>
              <a:rPr lang="it-IT" sz="2200" dirty="0">
                <a:solidFill>
                  <a:srgbClr val="0000CC"/>
                </a:solidFill>
                <a:latin typeface="Times New Roman" panose="02020603050405020304" pitchFamily="18" charset="0"/>
                <a:cs typeface="Times New Roman" panose="02020603050405020304" pitchFamily="18" charset="0"/>
              </a:rPr>
              <a:t>trong cơ quan, đơn </a:t>
            </a:r>
            <a:r>
              <a:rPr lang="it-IT" sz="2200" dirty="0" smtClean="0">
                <a:solidFill>
                  <a:srgbClr val="0000CC"/>
                </a:solidFill>
                <a:latin typeface="Times New Roman" panose="02020603050405020304" pitchFamily="18" charset="0"/>
                <a:cs typeface="Times New Roman" panose="02020603050405020304" pitchFamily="18" charset="0"/>
              </a:rPr>
              <a:t>vị </a:t>
            </a:r>
            <a:r>
              <a:rPr lang="it-IT" sz="2200" dirty="0">
                <a:solidFill>
                  <a:srgbClr val="0000CC"/>
                </a:solidFill>
                <a:latin typeface="Times New Roman" panose="02020603050405020304" pitchFamily="18" charset="0"/>
                <a:cs typeface="Times New Roman" panose="02020603050405020304" pitchFamily="18" charset="0"/>
              </a:rPr>
              <a:t>nhà </a:t>
            </a:r>
            <a:r>
              <a:rPr lang="it-IT" sz="2200" dirty="0" smtClean="0">
                <a:solidFill>
                  <a:srgbClr val="0000CC"/>
                </a:solidFill>
                <a:latin typeface="Times New Roman" panose="02020603050405020304" pitchFamily="18" charset="0"/>
                <a:cs typeface="Times New Roman" panose="02020603050405020304" pitchFamily="18" charset="0"/>
              </a:rPr>
              <a:t>nước. </a:t>
            </a:r>
            <a:r>
              <a:rPr lang="vi-VN" sz="2200" dirty="0">
                <a:solidFill>
                  <a:srgbClr val="0000CC"/>
                </a:solidFill>
                <a:latin typeface="Times New Roman" panose="02020603050405020304" pitchFamily="18" charset="0"/>
                <a:cs typeface="Times New Roman" panose="02020603050405020304" pitchFamily="18" charset="0"/>
              </a:rPr>
              <a:t>Phối hợp xây dựng cơ quan, đơn vị đạt chuẩn văn hóa.</a:t>
            </a:r>
            <a:endParaRPr lang="it-IT" sz="2200" dirty="0" smtClean="0">
              <a:solidFill>
                <a:srgbClr val="0000CC"/>
              </a:solidFill>
              <a:latin typeface="Times New Roman" panose="02020603050405020304" pitchFamily="18" charset="0"/>
              <a:cs typeface="Times New Roman" panose="02020603050405020304" pitchFamily="18" charset="0"/>
            </a:endParaRPr>
          </a:p>
          <a:p>
            <a:pPr algn="just">
              <a:buFontTx/>
              <a:buChar char="-"/>
            </a:pPr>
            <a:r>
              <a:rPr lang="it-IT" sz="2200" dirty="0" smtClean="0">
                <a:solidFill>
                  <a:srgbClr val="0000CC"/>
                </a:solidFill>
                <a:latin typeface="Times New Roman" panose="02020603050405020304" pitchFamily="18" charset="0"/>
                <a:cs typeface="Times New Roman" panose="02020603050405020304" pitchFamily="18" charset="0"/>
              </a:rPr>
              <a:t>Tham mưu, phối hợp tổ chức </a:t>
            </a:r>
            <a:r>
              <a:rPr lang="it-IT" sz="2200" dirty="0">
                <a:solidFill>
                  <a:srgbClr val="0000CC"/>
                </a:solidFill>
                <a:latin typeface="Times New Roman" panose="02020603050405020304" pitchFamily="18" charset="0"/>
                <a:cs typeface="Times New Roman" panose="02020603050405020304" pitchFamily="18" charset="0"/>
              </a:rPr>
              <a:t>Hội nghị người Lao </a:t>
            </a:r>
            <a:r>
              <a:rPr lang="it-IT" sz="2200" dirty="0" smtClean="0">
                <a:solidFill>
                  <a:srgbClr val="0000CC"/>
                </a:solidFill>
                <a:latin typeface="Times New Roman" panose="02020603050405020304" pitchFamily="18" charset="0"/>
                <a:cs typeface="Times New Roman" panose="02020603050405020304" pitchFamily="18" charset="0"/>
              </a:rPr>
              <a:t>động, </a:t>
            </a:r>
            <a:r>
              <a:rPr lang="vi-VN" sz="2200" dirty="0" smtClean="0">
                <a:solidFill>
                  <a:srgbClr val="0000CC"/>
                </a:solidFill>
                <a:latin typeface="Times New Roman" panose="02020603050405020304" pitchFamily="18" charset="0"/>
                <a:cs typeface="Times New Roman" panose="02020603050405020304" pitchFamily="18" charset="0"/>
              </a:rPr>
              <a:t>thương lượng</a:t>
            </a:r>
            <a:r>
              <a:rPr lang="en-US" sz="2200" dirty="0" smtClean="0">
                <a:solidFill>
                  <a:srgbClr val="0000CC"/>
                </a:solidFill>
                <a:latin typeface="Times New Roman" panose="02020603050405020304" pitchFamily="18" charset="0"/>
                <a:cs typeface="Times New Roman" panose="02020603050405020304" pitchFamily="18" charset="0"/>
              </a:rPr>
              <a:t>,</a:t>
            </a:r>
            <a:r>
              <a:rPr lang="vi-VN" sz="2200" dirty="0" smtClean="0">
                <a:solidFill>
                  <a:srgbClr val="0000CC"/>
                </a:solidFill>
                <a:latin typeface="Times New Roman" panose="02020603050405020304" pitchFamily="18" charset="0"/>
                <a:cs typeface="Times New Roman" panose="02020603050405020304" pitchFamily="18" charset="0"/>
              </a:rPr>
              <a:t> </a:t>
            </a:r>
            <a:r>
              <a:rPr lang="vi-VN" sz="2200" dirty="0">
                <a:solidFill>
                  <a:srgbClr val="0000CC"/>
                </a:solidFill>
                <a:latin typeface="Times New Roman" panose="02020603050405020304" pitchFamily="18" charset="0"/>
                <a:cs typeface="Times New Roman" panose="02020603050405020304" pitchFamily="18" charset="0"/>
              </a:rPr>
              <a:t>ký kết TƯ </a:t>
            </a:r>
            <a:r>
              <a:rPr lang="vi-VN" sz="2200" dirty="0" smtClean="0">
                <a:solidFill>
                  <a:srgbClr val="0000CC"/>
                </a:solidFill>
                <a:latin typeface="Times New Roman" panose="02020603050405020304" pitchFamily="18" charset="0"/>
                <a:cs typeface="Times New Roman" panose="02020603050405020304" pitchFamily="18" charset="0"/>
              </a:rPr>
              <a:t>LĐTT</a:t>
            </a:r>
            <a:r>
              <a:rPr lang="en-US" sz="2200" dirty="0" smtClean="0">
                <a:solidFill>
                  <a:srgbClr val="0000CC"/>
                </a:solidFill>
                <a:latin typeface="Times New Roman" panose="02020603050405020304" pitchFamily="18" charset="0"/>
                <a:cs typeface="Times New Roman" panose="02020603050405020304" pitchFamily="18" charset="0"/>
              </a:rPr>
              <a:t> </a:t>
            </a:r>
            <a:r>
              <a:rPr lang="en-US" sz="2200" dirty="0" err="1" smtClean="0">
                <a:solidFill>
                  <a:srgbClr val="0000CC"/>
                </a:solidFill>
                <a:latin typeface="Times New Roman" panose="02020603050405020304" pitchFamily="18" charset="0"/>
                <a:cs typeface="Times New Roman" panose="02020603050405020304" pitchFamily="18" charset="0"/>
              </a:rPr>
              <a:t>đối</a:t>
            </a:r>
            <a:r>
              <a:rPr lang="en-US" sz="2200" dirty="0" smtClean="0">
                <a:solidFill>
                  <a:srgbClr val="0000CC"/>
                </a:solidFill>
                <a:latin typeface="Times New Roman" panose="02020603050405020304" pitchFamily="18" charset="0"/>
                <a:cs typeface="Times New Roman" panose="02020603050405020304" pitchFamily="18" charset="0"/>
              </a:rPr>
              <a:t> </a:t>
            </a:r>
            <a:r>
              <a:rPr lang="en-US" sz="2200" dirty="0" err="1" smtClean="0">
                <a:solidFill>
                  <a:srgbClr val="0000CC"/>
                </a:solidFill>
                <a:latin typeface="Times New Roman" panose="02020603050405020304" pitchFamily="18" charset="0"/>
                <a:cs typeface="Times New Roman" panose="02020603050405020304" pitchFamily="18" charset="0"/>
              </a:rPr>
              <a:t>với</a:t>
            </a:r>
            <a:r>
              <a:rPr lang="en-US" sz="2200" dirty="0" smtClean="0">
                <a:solidFill>
                  <a:srgbClr val="0000CC"/>
                </a:solidFill>
                <a:latin typeface="Times New Roman" panose="02020603050405020304" pitchFamily="18" charset="0"/>
                <a:cs typeface="Times New Roman" panose="02020603050405020304" pitchFamily="18" charset="0"/>
              </a:rPr>
              <a:t> </a:t>
            </a:r>
            <a:r>
              <a:rPr lang="en-US" sz="2200" dirty="0" err="1" smtClean="0">
                <a:solidFill>
                  <a:srgbClr val="0000CC"/>
                </a:solidFill>
                <a:latin typeface="Times New Roman" panose="02020603050405020304" pitchFamily="18" charset="0"/>
                <a:cs typeface="Times New Roman" panose="02020603050405020304" pitchFamily="18" charset="0"/>
              </a:rPr>
              <a:t>doanh</a:t>
            </a:r>
            <a:r>
              <a:rPr lang="en-US" sz="2200" dirty="0" smtClean="0">
                <a:solidFill>
                  <a:srgbClr val="0000CC"/>
                </a:solidFill>
                <a:latin typeface="Times New Roman" panose="02020603050405020304" pitchFamily="18" charset="0"/>
                <a:cs typeface="Times New Roman" panose="02020603050405020304" pitchFamily="18" charset="0"/>
              </a:rPr>
              <a:t> </a:t>
            </a:r>
            <a:r>
              <a:rPr lang="en-US" sz="2200" dirty="0" err="1" smtClean="0">
                <a:solidFill>
                  <a:srgbClr val="0000CC"/>
                </a:solidFill>
                <a:latin typeface="Times New Roman" panose="02020603050405020304" pitchFamily="18" charset="0"/>
                <a:cs typeface="Times New Roman" panose="02020603050405020304" pitchFamily="18" charset="0"/>
              </a:rPr>
              <a:t>nghiệp</a:t>
            </a:r>
            <a:r>
              <a:rPr lang="en-US" sz="2200" dirty="0" smtClean="0">
                <a:solidFill>
                  <a:srgbClr val="0000CC"/>
                </a:solidFill>
                <a:latin typeface="Times New Roman" panose="02020603050405020304" pitchFamily="18" charset="0"/>
                <a:cs typeface="Times New Roman" panose="02020603050405020304" pitchFamily="18" charset="0"/>
              </a:rPr>
              <a:t> </a:t>
            </a:r>
            <a:r>
              <a:rPr lang="en-US" sz="2200" dirty="0" err="1" smtClean="0">
                <a:solidFill>
                  <a:srgbClr val="0000CC"/>
                </a:solidFill>
                <a:latin typeface="Times New Roman" panose="02020603050405020304" pitchFamily="18" charset="0"/>
                <a:cs typeface="Times New Roman" panose="02020603050405020304" pitchFamily="18" charset="0"/>
              </a:rPr>
              <a:t>ngoài</a:t>
            </a:r>
            <a:r>
              <a:rPr lang="en-US" sz="2200" dirty="0" smtClean="0">
                <a:solidFill>
                  <a:srgbClr val="0000CC"/>
                </a:solidFill>
                <a:latin typeface="Times New Roman" panose="02020603050405020304" pitchFamily="18" charset="0"/>
                <a:cs typeface="Times New Roman" panose="02020603050405020304" pitchFamily="18" charset="0"/>
              </a:rPr>
              <a:t> </a:t>
            </a:r>
            <a:r>
              <a:rPr lang="en-US" sz="2200" dirty="0" err="1" smtClean="0">
                <a:solidFill>
                  <a:srgbClr val="0000CC"/>
                </a:solidFill>
                <a:latin typeface="Times New Roman" panose="02020603050405020304" pitchFamily="18" charset="0"/>
                <a:cs typeface="Times New Roman" panose="02020603050405020304" pitchFamily="18" charset="0"/>
              </a:rPr>
              <a:t>nhà</a:t>
            </a:r>
            <a:r>
              <a:rPr lang="en-US" sz="2200" dirty="0" smtClean="0">
                <a:solidFill>
                  <a:srgbClr val="0000CC"/>
                </a:solidFill>
                <a:latin typeface="Times New Roman" panose="02020603050405020304" pitchFamily="18" charset="0"/>
                <a:cs typeface="Times New Roman" panose="02020603050405020304" pitchFamily="18" charset="0"/>
              </a:rPr>
              <a:t> </a:t>
            </a:r>
            <a:r>
              <a:rPr lang="en-US" sz="2200" dirty="0" err="1" smtClean="0">
                <a:solidFill>
                  <a:srgbClr val="0000CC"/>
                </a:solidFill>
                <a:latin typeface="Times New Roman" panose="02020603050405020304" pitchFamily="18" charset="0"/>
                <a:cs typeface="Times New Roman" panose="02020603050405020304" pitchFamily="18" charset="0"/>
              </a:rPr>
              <a:t>nước</a:t>
            </a:r>
            <a:r>
              <a:rPr lang="it-IT" sz="2200" dirty="0" smtClean="0">
                <a:solidFill>
                  <a:srgbClr val="0000CC"/>
                </a:solidFill>
                <a:latin typeface="Times New Roman" panose="02020603050405020304" pitchFamily="18" charset="0"/>
                <a:cs typeface="Times New Roman" panose="02020603050405020304" pitchFamily="18" charset="0"/>
              </a:rPr>
              <a:t>. </a:t>
            </a:r>
          </a:p>
          <a:p>
            <a:pPr algn="just">
              <a:buFontTx/>
              <a:buChar char="-"/>
            </a:pPr>
            <a:r>
              <a:rPr lang="it-IT" sz="2200" dirty="0">
                <a:solidFill>
                  <a:srgbClr val="0000CC"/>
                </a:solidFill>
                <a:latin typeface="Times New Roman" panose="02020603050405020304" pitchFamily="18" charset="0"/>
                <a:cs typeface="Times New Roman" panose="02020603050405020304" pitchFamily="18" charset="0"/>
              </a:rPr>
              <a:t>C</a:t>
            </a:r>
            <a:r>
              <a:rPr lang="it-IT" sz="2200" dirty="0" smtClean="0">
                <a:solidFill>
                  <a:srgbClr val="0000CC"/>
                </a:solidFill>
                <a:latin typeface="Times New Roman" panose="02020603050405020304" pitchFamily="18" charset="0"/>
                <a:cs typeface="Times New Roman" panose="02020603050405020304" pitchFamily="18" charset="0"/>
              </a:rPr>
              <a:t>ông </a:t>
            </a:r>
            <a:r>
              <a:rPr lang="it-IT" sz="2200" dirty="0">
                <a:solidFill>
                  <a:srgbClr val="0000CC"/>
                </a:solidFill>
                <a:latin typeface="Times New Roman" panose="02020603050405020304" pitchFamily="18" charset="0"/>
                <a:cs typeface="Times New Roman" panose="02020603050405020304" pitchFamily="18" charset="0"/>
              </a:rPr>
              <a:t>tác củng cố, kiện toàn </a:t>
            </a:r>
            <a:r>
              <a:rPr lang="it-IT" sz="2200" dirty="0" smtClean="0">
                <a:solidFill>
                  <a:srgbClr val="0000CC"/>
                </a:solidFill>
                <a:latin typeface="Times New Roman" panose="02020603050405020304" pitchFamily="18" charset="0"/>
                <a:cs typeface="Times New Roman" panose="02020603050405020304" pitchFamily="18" charset="0"/>
              </a:rPr>
              <a:t>Ban Chấp hành CĐCS đối </a:t>
            </a:r>
            <a:r>
              <a:rPr lang="it-IT" sz="2200" dirty="0">
                <a:solidFill>
                  <a:srgbClr val="0000CC"/>
                </a:solidFill>
                <a:latin typeface="Times New Roman" panose="02020603050405020304" pitchFamily="18" charset="0"/>
                <a:cs typeface="Times New Roman" panose="02020603050405020304" pitchFamily="18" charset="0"/>
              </a:rPr>
              <a:t>với các đơn vị bị khuyết ủy viên và các chức danh trong Ban Chấp </a:t>
            </a:r>
            <a:r>
              <a:rPr lang="it-IT" sz="2200" dirty="0" smtClean="0">
                <a:solidFill>
                  <a:srgbClr val="0000CC"/>
                </a:solidFill>
                <a:latin typeface="Times New Roman" panose="02020603050405020304" pitchFamily="18" charset="0"/>
                <a:cs typeface="Times New Roman" panose="02020603050405020304" pitchFamily="18" charset="0"/>
              </a:rPr>
              <a:t>hành; Hoạt </a:t>
            </a:r>
            <a:r>
              <a:rPr lang="it-IT" sz="2200" dirty="0">
                <a:solidFill>
                  <a:srgbClr val="0000CC"/>
                </a:solidFill>
                <a:latin typeface="Times New Roman" panose="02020603050405020304" pitchFamily="18" charset="0"/>
                <a:cs typeface="Times New Roman" panose="02020603050405020304" pitchFamily="18" charset="0"/>
              </a:rPr>
              <a:t>động của Ban nữ công </a:t>
            </a:r>
            <a:r>
              <a:rPr lang="it-IT" sz="2200" dirty="0" smtClean="0">
                <a:solidFill>
                  <a:srgbClr val="0000CC"/>
                </a:solidFill>
                <a:latin typeface="Times New Roman" panose="02020603050405020304" pitchFamily="18" charset="0"/>
                <a:cs typeface="Times New Roman" panose="02020603050405020304" pitchFamily="18" charset="0"/>
              </a:rPr>
              <a:t>CĐCS </a:t>
            </a:r>
            <a:r>
              <a:rPr lang="it-IT" sz="2200" dirty="0">
                <a:solidFill>
                  <a:srgbClr val="0000CC"/>
                </a:solidFill>
                <a:latin typeface="Times New Roman" panose="02020603050405020304" pitchFamily="18" charset="0"/>
                <a:cs typeface="Times New Roman" panose="02020603050405020304" pitchFamily="18" charset="0"/>
              </a:rPr>
              <a:t>(CĐCS có 10 nữ trở lên</a:t>
            </a:r>
            <a:r>
              <a:rPr lang="it-IT" sz="2200" dirty="0" smtClean="0">
                <a:solidFill>
                  <a:srgbClr val="0000CC"/>
                </a:solidFill>
                <a:latin typeface="Times New Roman" panose="02020603050405020304" pitchFamily="18" charset="0"/>
                <a:cs typeface="Times New Roman" panose="02020603050405020304" pitchFamily="18" charset="0"/>
              </a:rPr>
              <a:t>)</a:t>
            </a:r>
            <a:endParaRPr lang="en-US" sz="2200" dirty="0">
              <a:solidFill>
                <a:srgbClr val="0000CC"/>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344D32EA-796A-49D7-B1E6-86E45869C5DC}" type="slidenum">
              <a:rPr lang="en-US" smtClean="0"/>
              <a:pPr/>
              <a:t>36</a:t>
            </a:fld>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30480"/>
            <a:ext cx="1295400" cy="1219200"/>
          </a:xfrm>
          <a:prstGeom prst="rect">
            <a:avLst/>
          </a:prstGeom>
        </p:spPr>
      </p:pic>
    </p:spTree>
    <p:extLst>
      <p:ext uri="{BB962C8B-B14F-4D97-AF65-F5344CB8AC3E}">
        <p14:creationId xmlns:p14="http://schemas.microsoft.com/office/powerpoint/2010/main" val="4068197836"/>
      </p:ext>
    </p:extLst>
  </p:cSld>
  <p:clrMapOvr>
    <a:masterClrMapping/>
  </p:clrMapOvr>
  <p:transition spd="slow">
    <p:wip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idx="1"/>
          </p:nvPr>
        </p:nvSpPr>
        <p:spPr>
          <a:xfrm>
            <a:off x="165100" y="1600200"/>
            <a:ext cx="9575800" cy="4495800"/>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Bef>
                <a:spcPts val="0"/>
              </a:spcBef>
              <a:buFontTx/>
              <a:buNone/>
            </a:pPr>
            <a:r>
              <a:rPr lang="en-US" sz="4000" b="1" dirty="0" err="1">
                <a:ln w="11430"/>
                <a:solidFill>
                  <a:srgbClr val="0000CC"/>
                </a:solidFill>
                <a:latin typeface="Times New Roman" pitchFamily="18" charset="0"/>
                <a:cs typeface="Times New Roman" pitchFamily="18" charset="0"/>
              </a:rPr>
              <a:t>Cảm</a:t>
            </a:r>
            <a:r>
              <a:rPr lang="en-US" sz="4000" b="1" dirty="0">
                <a:ln w="11430"/>
                <a:solidFill>
                  <a:srgbClr val="0000CC"/>
                </a:solidFill>
                <a:latin typeface="Times New Roman" pitchFamily="18" charset="0"/>
                <a:cs typeface="Times New Roman" pitchFamily="18" charset="0"/>
              </a:rPr>
              <a:t> </a:t>
            </a:r>
            <a:r>
              <a:rPr lang="en-US" sz="4000" b="1" dirty="0" err="1">
                <a:ln w="11430"/>
                <a:solidFill>
                  <a:srgbClr val="0000CC"/>
                </a:solidFill>
                <a:latin typeface="Times New Roman" pitchFamily="18" charset="0"/>
                <a:cs typeface="Times New Roman" pitchFamily="18" charset="0"/>
              </a:rPr>
              <a:t>ơn</a:t>
            </a:r>
            <a:r>
              <a:rPr lang="en-US" sz="4000" b="1" dirty="0">
                <a:ln w="11430"/>
                <a:solidFill>
                  <a:srgbClr val="0000CC"/>
                </a:solidFill>
                <a:latin typeface="Times New Roman" pitchFamily="18" charset="0"/>
                <a:cs typeface="Times New Roman" pitchFamily="18" charset="0"/>
              </a:rPr>
              <a:t> </a:t>
            </a:r>
            <a:r>
              <a:rPr lang="en-US" sz="4000" b="1" dirty="0" err="1">
                <a:ln w="11430"/>
                <a:solidFill>
                  <a:srgbClr val="0000CC"/>
                </a:solidFill>
                <a:latin typeface="Times New Roman" pitchFamily="18" charset="0"/>
                <a:cs typeface="Times New Roman" pitchFamily="18" charset="0"/>
              </a:rPr>
              <a:t>các</a:t>
            </a:r>
            <a:r>
              <a:rPr lang="en-US" sz="4000" b="1" dirty="0">
                <a:ln w="11430"/>
                <a:solidFill>
                  <a:srgbClr val="0000CC"/>
                </a:solidFill>
                <a:latin typeface="Times New Roman" pitchFamily="18" charset="0"/>
                <a:cs typeface="Times New Roman" pitchFamily="18" charset="0"/>
              </a:rPr>
              <a:t> </a:t>
            </a:r>
            <a:r>
              <a:rPr lang="en-US" sz="4000" b="1" dirty="0" err="1" smtClean="0">
                <a:ln w="11430"/>
                <a:solidFill>
                  <a:srgbClr val="0000CC"/>
                </a:solidFill>
                <a:latin typeface="Times New Roman" pitchFamily="18" charset="0"/>
                <a:cs typeface="Times New Roman" pitchFamily="18" charset="0"/>
              </a:rPr>
              <a:t>Anh</a:t>
            </a:r>
            <a:r>
              <a:rPr lang="en-US" sz="4000" b="1" dirty="0" smtClean="0">
                <a:ln w="11430"/>
                <a:solidFill>
                  <a:srgbClr val="0000CC"/>
                </a:solidFill>
                <a:latin typeface="Times New Roman" pitchFamily="18" charset="0"/>
                <a:cs typeface="Times New Roman" pitchFamily="18" charset="0"/>
              </a:rPr>
              <a:t>, </a:t>
            </a:r>
            <a:r>
              <a:rPr lang="en-US" sz="4000" b="1" dirty="0" err="1" smtClean="0">
                <a:ln w="11430"/>
                <a:solidFill>
                  <a:srgbClr val="0000CC"/>
                </a:solidFill>
                <a:latin typeface="Times New Roman" pitchFamily="18" charset="0"/>
                <a:cs typeface="Times New Roman" pitchFamily="18" charset="0"/>
              </a:rPr>
              <a:t>Chị</a:t>
            </a:r>
            <a:endParaRPr lang="en-US" sz="4000" b="1" dirty="0" smtClean="0">
              <a:ln w="11430"/>
              <a:solidFill>
                <a:srgbClr val="0000CC"/>
              </a:solidFill>
              <a:latin typeface="Times New Roman" pitchFamily="18" charset="0"/>
              <a:cs typeface="Times New Roman" pitchFamily="18" charset="0"/>
            </a:endParaRPr>
          </a:p>
          <a:p>
            <a:pPr algn="ctr">
              <a:spcBef>
                <a:spcPts val="0"/>
              </a:spcBef>
              <a:buFontTx/>
              <a:buNone/>
            </a:pPr>
            <a:r>
              <a:rPr lang="en-US" sz="4000" b="1" dirty="0" err="1" smtClean="0">
                <a:ln w="11430"/>
                <a:solidFill>
                  <a:srgbClr val="0000CC"/>
                </a:solidFill>
                <a:latin typeface="Times New Roman" pitchFamily="18" charset="0"/>
                <a:cs typeface="Times New Roman" pitchFamily="18" charset="0"/>
              </a:rPr>
              <a:t>đã</a:t>
            </a:r>
            <a:r>
              <a:rPr lang="en-US" sz="4000" b="1" dirty="0" smtClean="0">
                <a:ln w="11430"/>
                <a:solidFill>
                  <a:srgbClr val="0000CC"/>
                </a:solidFill>
                <a:latin typeface="Times New Roman" pitchFamily="18" charset="0"/>
                <a:cs typeface="Times New Roman" pitchFamily="18" charset="0"/>
              </a:rPr>
              <a:t> </a:t>
            </a:r>
            <a:r>
              <a:rPr lang="en-US" sz="4000" b="1" dirty="0" err="1">
                <a:ln w="11430"/>
                <a:solidFill>
                  <a:srgbClr val="0000CC"/>
                </a:solidFill>
                <a:latin typeface="Times New Roman" pitchFamily="18" charset="0"/>
                <a:cs typeface="Times New Roman" pitchFamily="18" charset="0"/>
              </a:rPr>
              <a:t>theo</a:t>
            </a:r>
            <a:r>
              <a:rPr lang="en-US" sz="4000" b="1" dirty="0">
                <a:ln w="11430"/>
                <a:solidFill>
                  <a:srgbClr val="0000CC"/>
                </a:solidFill>
                <a:latin typeface="Times New Roman" pitchFamily="18" charset="0"/>
                <a:cs typeface="Times New Roman" pitchFamily="18" charset="0"/>
              </a:rPr>
              <a:t> </a:t>
            </a:r>
            <a:r>
              <a:rPr lang="en-US" sz="4000" b="1" dirty="0" err="1">
                <a:ln w="11430"/>
                <a:solidFill>
                  <a:srgbClr val="0000CC"/>
                </a:solidFill>
                <a:latin typeface="Times New Roman" pitchFamily="18" charset="0"/>
                <a:cs typeface="Times New Roman" pitchFamily="18" charset="0"/>
              </a:rPr>
              <a:t>dõi</a:t>
            </a:r>
            <a:r>
              <a:rPr lang="en-US" sz="4000" b="1" dirty="0">
                <a:ln w="11430"/>
                <a:solidFill>
                  <a:srgbClr val="0000CC"/>
                </a:solidFill>
                <a:latin typeface="Times New Roman" pitchFamily="18" charset="0"/>
                <a:cs typeface="Times New Roman" pitchFamily="18" charset="0"/>
              </a:rPr>
              <a:t> </a:t>
            </a:r>
            <a:r>
              <a:rPr lang="en-US" sz="4000" b="1" dirty="0" err="1" smtClean="0">
                <a:ln w="11430"/>
                <a:solidFill>
                  <a:srgbClr val="0000CC"/>
                </a:solidFill>
                <a:latin typeface="Times New Roman" pitchFamily="18" charset="0"/>
                <a:cs typeface="Times New Roman" pitchFamily="18" charset="0"/>
              </a:rPr>
              <a:t>nội</a:t>
            </a:r>
            <a:r>
              <a:rPr lang="en-US" sz="4000" b="1" dirty="0" smtClean="0">
                <a:ln w="11430"/>
                <a:solidFill>
                  <a:srgbClr val="0000CC"/>
                </a:solidFill>
                <a:latin typeface="Times New Roman" pitchFamily="18" charset="0"/>
                <a:cs typeface="Times New Roman" pitchFamily="18" charset="0"/>
              </a:rPr>
              <a:t> </a:t>
            </a:r>
            <a:r>
              <a:rPr lang="en-US" sz="4000" b="1" dirty="0">
                <a:ln w="11430"/>
                <a:solidFill>
                  <a:srgbClr val="0000CC"/>
                </a:solidFill>
                <a:latin typeface="Times New Roman" pitchFamily="18" charset="0"/>
                <a:cs typeface="Times New Roman" pitchFamily="18" charset="0"/>
              </a:rPr>
              <a:t>dung </a:t>
            </a:r>
            <a:r>
              <a:rPr lang="en-US" sz="4000" b="1" dirty="0" err="1" smtClean="0">
                <a:ln w="11430"/>
                <a:solidFill>
                  <a:srgbClr val="0000CC"/>
                </a:solidFill>
                <a:latin typeface="Times New Roman" pitchFamily="18" charset="0"/>
                <a:cs typeface="Times New Roman" pitchFamily="18" charset="0"/>
              </a:rPr>
              <a:t>tập</a:t>
            </a:r>
            <a:r>
              <a:rPr lang="en-US" sz="4000" b="1" dirty="0" smtClean="0">
                <a:ln w="11430"/>
                <a:solidFill>
                  <a:srgbClr val="0000CC"/>
                </a:solidFill>
                <a:latin typeface="Times New Roman" pitchFamily="18" charset="0"/>
                <a:cs typeface="Times New Roman" pitchFamily="18" charset="0"/>
              </a:rPr>
              <a:t> </a:t>
            </a:r>
            <a:r>
              <a:rPr lang="en-US" sz="4000" b="1" dirty="0" err="1" smtClean="0">
                <a:ln w="11430"/>
                <a:solidFill>
                  <a:srgbClr val="0000CC"/>
                </a:solidFill>
                <a:latin typeface="Times New Roman" pitchFamily="18" charset="0"/>
                <a:cs typeface="Times New Roman" pitchFamily="18" charset="0"/>
              </a:rPr>
              <a:t>huấn</a:t>
            </a:r>
            <a:endParaRPr lang="en-US" sz="4000" b="1" dirty="0" smtClean="0">
              <a:ln w="11430"/>
              <a:solidFill>
                <a:srgbClr val="0000CC"/>
              </a:solidFill>
              <a:latin typeface="Times New Roman" pitchFamily="18" charset="0"/>
              <a:cs typeface="Times New Roman" pitchFamily="18" charset="0"/>
            </a:endParaRPr>
          </a:p>
          <a:p>
            <a:pPr algn="ctr">
              <a:spcBef>
                <a:spcPts val="0"/>
              </a:spcBef>
              <a:buFontTx/>
              <a:buNone/>
            </a:pPr>
            <a:r>
              <a:rPr lang="en-US" sz="4000" b="1" dirty="0" smtClean="0">
                <a:ln w="11430"/>
                <a:solidFill>
                  <a:srgbClr val="0000CC"/>
                </a:solidFill>
                <a:latin typeface="Times New Roman" pitchFamily="18" charset="0"/>
                <a:cs typeface="Times New Roman" pitchFamily="18" charset="0"/>
              </a:rPr>
              <a:t>-----</a:t>
            </a:r>
            <a:endParaRPr lang="en-US" sz="4000" b="1" dirty="0">
              <a:ln w="11430"/>
              <a:solidFill>
                <a:srgbClr val="0000CC"/>
              </a:solidFill>
              <a:latin typeface="Times New Roman" pitchFamily="18" charset="0"/>
              <a:cs typeface="Times New Roman" pitchFamily="18" charset="0"/>
            </a:endParaRPr>
          </a:p>
          <a:p>
            <a:pPr algn="ctr">
              <a:spcBef>
                <a:spcPts val="0"/>
              </a:spcBef>
              <a:buFontTx/>
              <a:buNone/>
            </a:pPr>
            <a:r>
              <a:rPr lang="en-US" sz="4000" b="1" dirty="0" err="1">
                <a:ln w="11430"/>
                <a:solidFill>
                  <a:srgbClr val="0000CC"/>
                </a:solidFill>
                <a:latin typeface="Times New Roman" pitchFamily="18" charset="0"/>
                <a:cs typeface="Times New Roman" pitchFamily="18" charset="0"/>
              </a:rPr>
              <a:t>Chúc</a:t>
            </a:r>
            <a:r>
              <a:rPr lang="en-US" sz="4000" b="1" dirty="0">
                <a:ln w="11430"/>
                <a:solidFill>
                  <a:srgbClr val="0000CC"/>
                </a:solidFill>
                <a:latin typeface="Times New Roman" pitchFamily="18" charset="0"/>
                <a:cs typeface="Times New Roman" pitchFamily="18" charset="0"/>
              </a:rPr>
              <a:t> </a:t>
            </a:r>
            <a:r>
              <a:rPr lang="en-US" sz="4000" b="1" dirty="0" err="1">
                <a:ln w="11430"/>
                <a:solidFill>
                  <a:srgbClr val="0000CC"/>
                </a:solidFill>
                <a:latin typeface="Times New Roman" pitchFamily="18" charset="0"/>
                <a:cs typeface="Times New Roman" pitchFamily="18" charset="0"/>
              </a:rPr>
              <a:t>các</a:t>
            </a:r>
            <a:r>
              <a:rPr lang="en-US" sz="4000" b="1" dirty="0">
                <a:ln w="11430"/>
                <a:solidFill>
                  <a:srgbClr val="0000CC"/>
                </a:solidFill>
                <a:latin typeface="Times New Roman" pitchFamily="18" charset="0"/>
                <a:cs typeface="Times New Roman" pitchFamily="18" charset="0"/>
              </a:rPr>
              <a:t> </a:t>
            </a:r>
            <a:r>
              <a:rPr lang="en-US" sz="4000" b="1" dirty="0" err="1" smtClean="0">
                <a:ln w="11430"/>
                <a:solidFill>
                  <a:srgbClr val="0000CC"/>
                </a:solidFill>
                <a:latin typeface="Times New Roman" pitchFamily="18" charset="0"/>
                <a:cs typeface="Times New Roman" pitchFamily="18" charset="0"/>
              </a:rPr>
              <a:t>Anh</a:t>
            </a:r>
            <a:r>
              <a:rPr lang="en-US" sz="4000" b="1" dirty="0" smtClean="0">
                <a:ln w="11430"/>
                <a:solidFill>
                  <a:srgbClr val="0000CC"/>
                </a:solidFill>
                <a:latin typeface="Times New Roman" pitchFamily="18" charset="0"/>
                <a:cs typeface="Times New Roman" pitchFamily="18" charset="0"/>
              </a:rPr>
              <a:t>, </a:t>
            </a:r>
            <a:r>
              <a:rPr lang="en-US" sz="4000" b="1" dirty="0" err="1" smtClean="0">
                <a:ln w="11430"/>
                <a:solidFill>
                  <a:srgbClr val="0000CC"/>
                </a:solidFill>
                <a:latin typeface="Times New Roman" pitchFamily="18" charset="0"/>
                <a:cs typeface="Times New Roman" pitchFamily="18" charset="0"/>
              </a:rPr>
              <a:t>Chị</a:t>
            </a:r>
            <a:r>
              <a:rPr lang="en-US" sz="4000" b="1" dirty="0" smtClean="0">
                <a:ln w="11430"/>
                <a:solidFill>
                  <a:srgbClr val="0000CC"/>
                </a:solidFill>
                <a:latin typeface="Times New Roman" pitchFamily="18" charset="0"/>
                <a:cs typeface="Times New Roman" pitchFamily="18" charset="0"/>
              </a:rPr>
              <a:t> </a:t>
            </a:r>
            <a:r>
              <a:rPr lang="en-US" sz="4000" b="1" dirty="0" err="1" smtClean="0">
                <a:ln w="11430"/>
                <a:solidFill>
                  <a:srgbClr val="0000CC"/>
                </a:solidFill>
                <a:latin typeface="Times New Roman" pitchFamily="18" charset="0"/>
                <a:cs typeface="Times New Roman" pitchFamily="18" charset="0"/>
              </a:rPr>
              <a:t>mạnh</a:t>
            </a:r>
            <a:r>
              <a:rPr lang="en-US" sz="4000" b="1" dirty="0" smtClean="0">
                <a:ln w="11430"/>
                <a:solidFill>
                  <a:srgbClr val="0000CC"/>
                </a:solidFill>
                <a:latin typeface="Times New Roman" pitchFamily="18" charset="0"/>
                <a:cs typeface="Times New Roman" pitchFamily="18" charset="0"/>
              </a:rPr>
              <a:t> </a:t>
            </a:r>
            <a:r>
              <a:rPr lang="en-US" sz="4000" b="1" dirty="0" err="1" smtClean="0">
                <a:ln w="11430"/>
                <a:solidFill>
                  <a:srgbClr val="0000CC"/>
                </a:solidFill>
                <a:latin typeface="Times New Roman" pitchFamily="18" charset="0"/>
                <a:cs typeface="Times New Roman" pitchFamily="18" charset="0"/>
              </a:rPr>
              <a:t>khỏe</a:t>
            </a:r>
            <a:r>
              <a:rPr lang="en-US" sz="4000" b="1" dirty="0" smtClean="0">
                <a:ln w="11430"/>
                <a:solidFill>
                  <a:srgbClr val="0000CC"/>
                </a:solidFill>
                <a:latin typeface="Times New Roman" pitchFamily="18" charset="0"/>
                <a:cs typeface="Times New Roman" pitchFamily="18" charset="0"/>
              </a:rPr>
              <a:t> </a:t>
            </a:r>
            <a:endParaRPr lang="en-US" sz="4000" b="1" dirty="0">
              <a:ln w="11430"/>
              <a:solidFill>
                <a:srgbClr val="0000CC"/>
              </a:solidFill>
              <a:latin typeface="Times New Roman" pitchFamily="18" charset="0"/>
              <a:cs typeface="Times New Roman" pitchFamily="18" charset="0"/>
            </a:endParaRPr>
          </a:p>
          <a:p>
            <a:pPr algn="ctr">
              <a:spcBef>
                <a:spcPts val="0"/>
              </a:spcBef>
              <a:buFontTx/>
              <a:buNone/>
            </a:pPr>
            <a:r>
              <a:rPr lang="en-US" sz="4000" b="1" dirty="0" err="1" smtClean="0">
                <a:ln w="11430"/>
                <a:solidFill>
                  <a:srgbClr val="0000CC"/>
                </a:solidFill>
                <a:latin typeface="Times New Roman" pitchFamily="18" charset="0"/>
                <a:cs typeface="Times New Roman" pitchFamily="18" charset="0"/>
              </a:rPr>
              <a:t>thành</a:t>
            </a:r>
            <a:r>
              <a:rPr lang="en-US" sz="4000" b="1" dirty="0" smtClean="0">
                <a:ln w="11430"/>
                <a:solidFill>
                  <a:srgbClr val="0000CC"/>
                </a:solidFill>
                <a:latin typeface="Times New Roman" pitchFamily="18" charset="0"/>
                <a:cs typeface="Times New Roman" pitchFamily="18" charset="0"/>
              </a:rPr>
              <a:t> </a:t>
            </a:r>
            <a:r>
              <a:rPr lang="en-US" sz="4000" b="1" dirty="0" err="1">
                <a:ln w="11430"/>
                <a:solidFill>
                  <a:srgbClr val="0000CC"/>
                </a:solidFill>
                <a:latin typeface="Times New Roman" pitchFamily="18" charset="0"/>
                <a:cs typeface="Times New Roman" pitchFamily="18" charset="0"/>
              </a:rPr>
              <a:t>công</a:t>
            </a:r>
            <a:r>
              <a:rPr lang="en-US" sz="4000" b="1" dirty="0">
                <a:ln w="11430"/>
                <a:solidFill>
                  <a:srgbClr val="0000CC"/>
                </a:solidFill>
                <a:latin typeface="Times New Roman" pitchFamily="18" charset="0"/>
                <a:cs typeface="Times New Roman" pitchFamily="18" charset="0"/>
              </a:rPr>
              <a:t> </a:t>
            </a:r>
            <a:r>
              <a:rPr lang="en-US" sz="4000" b="1" dirty="0" err="1">
                <a:ln w="11430"/>
                <a:solidFill>
                  <a:srgbClr val="0000CC"/>
                </a:solidFill>
                <a:latin typeface="Times New Roman" pitchFamily="18" charset="0"/>
                <a:cs typeface="Times New Roman" pitchFamily="18" charset="0"/>
              </a:rPr>
              <a:t>trong</a:t>
            </a:r>
            <a:r>
              <a:rPr lang="en-US" sz="4000" b="1" dirty="0">
                <a:ln w="11430"/>
                <a:solidFill>
                  <a:srgbClr val="0000CC"/>
                </a:solidFill>
                <a:latin typeface="Times New Roman" pitchFamily="18" charset="0"/>
                <a:cs typeface="Times New Roman" pitchFamily="18" charset="0"/>
              </a:rPr>
              <a:t> </a:t>
            </a:r>
            <a:r>
              <a:rPr lang="en-US" sz="4000" b="1" dirty="0" err="1">
                <a:ln w="11430"/>
                <a:solidFill>
                  <a:srgbClr val="0000CC"/>
                </a:solidFill>
                <a:latin typeface="Times New Roman" pitchFamily="18" charset="0"/>
                <a:cs typeface="Times New Roman" pitchFamily="18" charset="0"/>
              </a:rPr>
              <a:t>công</a:t>
            </a:r>
            <a:r>
              <a:rPr lang="en-US" sz="4000" b="1" dirty="0">
                <a:ln w="11430"/>
                <a:solidFill>
                  <a:srgbClr val="0000CC"/>
                </a:solidFill>
                <a:latin typeface="Times New Roman" pitchFamily="18" charset="0"/>
                <a:cs typeface="Times New Roman" pitchFamily="18" charset="0"/>
              </a:rPr>
              <a:t> </a:t>
            </a:r>
            <a:r>
              <a:rPr lang="en-US" sz="4000" b="1" dirty="0" err="1" smtClean="0">
                <a:ln w="11430"/>
                <a:solidFill>
                  <a:srgbClr val="0000CC"/>
                </a:solidFill>
                <a:latin typeface="Times New Roman" pitchFamily="18" charset="0"/>
                <a:cs typeface="Times New Roman" pitchFamily="18" charset="0"/>
              </a:rPr>
              <a:t>tác</a:t>
            </a:r>
            <a:r>
              <a:rPr lang="en-US" sz="4000" b="1" dirty="0" smtClean="0">
                <a:ln w="11430"/>
                <a:solidFill>
                  <a:srgbClr val="0000CC"/>
                </a:solidFill>
                <a:latin typeface="Times New Roman" pitchFamily="18" charset="0"/>
                <a:cs typeface="Times New Roman" pitchFamily="18" charset="0"/>
              </a:rPr>
              <a:t> </a:t>
            </a:r>
            <a:r>
              <a:rPr lang="en-US" sz="4000" b="1" dirty="0" err="1" smtClean="0">
                <a:ln w="11430"/>
                <a:solidFill>
                  <a:srgbClr val="0000CC"/>
                </a:solidFill>
                <a:latin typeface="Times New Roman" pitchFamily="18" charset="0"/>
                <a:cs typeface="Times New Roman" pitchFamily="18" charset="0"/>
              </a:rPr>
              <a:t>chuyên</a:t>
            </a:r>
            <a:r>
              <a:rPr lang="en-US" sz="4000" b="1" dirty="0" smtClean="0">
                <a:ln w="11430"/>
                <a:solidFill>
                  <a:srgbClr val="0000CC"/>
                </a:solidFill>
                <a:latin typeface="Times New Roman" pitchFamily="18" charset="0"/>
                <a:cs typeface="Times New Roman" pitchFamily="18" charset="0"/>
              </a:rPr>
              <a:t> </a:t>
            </a:r>
            <a:r>
              <a:rPr lang="en-US" sz="4000" b="1" dirty="0" err="1" smtClean="0">
                <a:ln w="11430"/>
                <a:solidFill>
                  <a:srgbClr val="0000CC"/>
                </a:solidFill>
                <a:latin typeface="Times New Roman" pitchFamily="18" charset="0"/>
                <a:cs typeface="Times New Roman" pitchFamily="18" charset="0"/>
              </a:rPr>
              <a:t>môn</a:t>
            </a:r>
            <a:r>
              <a:rPr lang="en-US" sz="4000" b="1" dirty="0" smtClean="0">
                <a:ln w="11430"/>
                <a:solidFill>
                  <a:srgbClr val="0000CC"/>
                </a:solidFill>
                <a:latin typeface="Times New Roman" pitchFamily="18" charset="0"/>
                <a:cs typeface="Times New Roman" pitchFamily="18" charset="0"/>
              </a:rPr>
              <a:t> </a:t>
            </a:r>
            <a:r>
              <a:rPr lang="en-US" sz="4000" b="1" dirty="0" err="1" smtClean="0">
                <a:ln w="11430"/>
                <a:solidFill>
                  <a:srgbClr val="0000CC"/>
                </a:solidFill>
                <a:latin typeface="Times New Roman" pitchFamily="18" charset="0"/>
                <a:cs typeface="Times New Roman" pitchFamily="18" charset="0"/>
              </a:rPr>
              <a:t>và</a:t>
            </a:r>
            <a:r>
              <a:rPr lang="en-US" sz="4000" b="1" dirty="0" smtClean="0">
                <a:ln w="11430"/>
                <a:solidFill>
                  <a:srgbClr val="0000CC"/>
                </a:solidFill>
                <a:latin typeface="Times New Roman" pitchFamily="18" charset="0"/>
                <a:cs typeface="Times New Roman" pitchFamily="18" charset="0"/>
              </a:rPr>
              <a:t> </a:t>
            </a:r>
          </a:p>
          <a:p>
            <a:pPr algn="ctr">
              <a:spcBef>
                <a:spcPts val="0"/>
              </a:spcBef>
              <a:buFontTx/>
              <a:buNone/>
            </a:pPr>
            <a:r>
              <a:rPr lang="en-US" sz="4000" b="1" dirty="0" err="1" smtClean="0">
                <a:ln w="11430"/>
                <a:solidFill>
                  <a:srgbClr val="0000CC"/>
                </a:solidFill>
                <a:latin typeface="Times New Roman" pitchFamily="18" charset="0"/>
                <a:cs typeface="Times New Roman" pitchFamily="18" charset="0"/>
              </a:rPr>
              <a:t>hoạt</a:t>
            </a:r>
            <a:r>
              <a:rPr lang="en-US" sz="4000" b="1" dirty="0" smtClean="0">
                <a:ln w="11430"/>
                <a:solidFill>
                  <a:srgbClr val="0000CC"/>
                </a:solidFill>
                <a:latin typeface="Times New Roman" pitchFamily="18" charset="0"/>
                <a:cs typeface="Times New Roman" pitchFamily="18" charset="0"/>
              </a:rPr>
              <a:t> </a:t>
            </a:r>
            <a:r>
              <a:rPr lang="en-US" sz="4000" b="1" dirty="0" err="1" smtClean="0">
                <a:ln w="11430"/>
                <a:solidFill>
                  <a:srgbClr val="0000CC"/>
                </a:solidFill>
                <a:latin typeface="Times New Roman" pitchFamily="18" charset="0"/>
                <a:cs typeface="Times New Roman" pitchFamily="18" charset="0"/>
              </a:rPr>
              <a:t>động</a:t>
            </a:r>
            <a:r>
              <a:rPr lang="en-US" sz="4000" b="1" dirty="0" smtClean="0">
                <a:ln w="11430"/>
                <a:solidFill>
                  <a:srgbClr val="0000CC"/>
                </a:solidFill>
                <a:latin typeface="Times New Roman" pitchFamily="18" charset="0"/>
                <a:cs typeface="Times New Roman" pitchFamily="18" charset="0"/>
              </a:rPr>
              <a:t> </a:t>
            </a:r>
            <a:r>
              <a:rPr lang="en-US" sz="4000" b="1" dirty="0" err="1" smtClean="0">
                <a:ln w="11430"/>
                <a:solidFill>
                  <a:srgbClr val="0000CC"/>
                </a:solidFill>
                <a:latin typeface="Times New Roman" pitchFamily="18" charset="0"/>
                <a:cs typeface="Times New Roman" pitchFamily="18" charset="0"/>
              </a:rPr>
              <a:t>công</a:t>
            </a:r>
            <a:r>
              <a:rPr lang="en-US" sz="4000" b="1" dirty="0" smtClean="0">
                <a:ln w="11430"/>
                <a:solidFill>
                  <a:srgbClr val="0000CC"/>
                </a:solidFill>
                <a:latin typeface="Times New Roman" pitchFamily="18" charset="0"/>
                <a:cs typeface="Times New Roman" pitchFamily="18" charset="0"/>
              </a:rPr>
              <a:t> </a:t>
            </a:r>
            <a:r>
              <a:rPr lang="en-US" sz="4000" b="1" dirty="0" err="1" smtClean="0">
                <a:ln w="11430"/>
                <a:solidFill>
                  <a:srgbClr val="0000CC"/>
                </a:solidFill>
                <a:latin typeface="Times New Roman" pitchFamily="18" charset="0"/>
                <a:cs typeface="Times New Roman" pitchFamily="18" charset="0"/>
              </a:rPr>
              <a:t>đoàn</a:t>
            </a:r>
            <a:r>
              <a:rPr lang="en-US" sz="4000" b="1" dirty="0" smtClean="0">
                <a:ln w="11430"/>
                <a:solidFill>
                  <a:srgbClr val="0000CC"/>
                </a:solidFill>
                <a:latin typeface="Times New Roman" pitchFamily="18" charset="0"/>
                <a:cs typeface="Times New Roman" pitchFamily="18" charset="0"/>
              </a:rPr>
              <a:t> </a:t>
            </a:r>
            <a:r>
              <a:rPr lang="en-US" sz="4000" b="1" dirty="0" err="1" smtClean="0">
                <a:ln w="11430"/>
                <a:solidFill>
                  <a:srgbClr val="0000CC"/>
                </a:solidFill>
                <a:latin typeface="Times New Roman" pitchFamily="18" charset="0"/>
                <a:cs typeface="Times New Roman" pitchFamily="18" charset="0"/>
              </a:rPr>
              <a:t>tại</a:t>
            </a:r>
            <a:r>
              <a:rPr lang="en-US" sz="4000" b="1" dirty="0" smtClean="0">
                <a:ln w="11430"/>
                <a:solidFill>
                  <a:srgbClr val="0000CC"/>
                </a:solidFill>
                <a:latin typeface="Times New Roman" pitchFamily="18" charset="0"/>
                <a:cs typeface="Times New Roman" pitchFamily="18" charset="0"/>
              </a:rPr>
              <a:t> </a:t>
            </a:r>
            <a:r>
              <a:rPr lang="en-US" sz="4000" b="1" dirty="0" err="1" smtClean="0">
                <a:ln w="11430"/>
                <a:solidFill>
                  <a:srgbClr val="0000CC"/>
                </a:solidFill>
                <a:latin typeface="Times New Roman" pitchFamily="18" charset="0"/>
                <a:cs typeface="Times New Roman" pitchFamily="18" charset="0"/>
              </a:rPr>
              <a:t>cơ</a:t>
            </a:r>
            <a:r>
              <a:rPr lang="en-US" sz="4000" b="1" dirty="0" smtClean="0">
                <a:ln w="11430"/>
                <a:solidFill>
                  <a:srgbClr val="0000CC"/>
                </a:solidFill>
                <a:latin typeface="Times New Roman" pitchFamily="18" charset="0"/>
                <a:cs typeface="Times New Roman" pitchFamily="18" charset="0"/>
              </a:rPr>
              <a:t> </a:t>
            </a:r>
            <a:r>
              <a:rPr lang="en-US" sz="4000" b="1" dirty="0" err="1" smtClean="0">
                <a:ln w="11430"/>
                <a:solidFill>
                  <a:srgbClr val="0000CC"/>
                </a:solidFill>
                <a:latin typeface="Times New Roman" pitchFamily="18" charset="0"/>
                <a:cs typeface="Times New Roman" pitchFamily="18" charset="0"/>
              </a:rPr>
              <a:t>sở</a:t>
            </a:r>
            <a:endParaRPr lang="en-US" sz="4000" b="1" dirty="0">
              <a:ln w="11430"/>
              <a:solidFill>
                <a:srgbClr val="0000CC"/>
              </a:solidFill>
              <a:latin typeface="Times New Roman" pitchFamily="18" charset="0"/>
              <a:cs typeface="Times New Roman" pitchFamily="18" charset="0"/>
            </a:endParaRPr>
          </a:p>
          <a:p>
            <a:pPr algn="ctr">
              <a:buFontTx/>
              <a:buNone/>
            </a:pPr>
            <a:endPar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4" name="Slide Number Placeholder 5"/>
          <p:cNvSpPr>
            <a:spLocks noGrp="1"/>
          </p:cNvSpPr>
          <p:nvPr>
            <p:ph type="sldNum" sz="quarter" idx="12"/>
          </p:nvPr>
        </p:nvSpPr>
        <p:spPr/>
        <p:txBody>
          <a:bodyPr/>
          <a:lstStyle/>
          <a:p>
            <a:fld id="{2D648B74-A523-45FF-BEBE-16C24E6BF416}" type="slidenum">
              <a:rPr lang="en-US"/>
              <a:pPr/>
              <a:t>37</a:t>
            </a:fld>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29100" y="228600"/>
            <a:ext cx="1447800" cy="1371600"/>
          </a:xfrm>
          <a:prstGeom prst="rect">
            <a:avLst/>
          </a:prstGeom>
        </p:spPr>
      </p:pic>
    </p:spTree>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866" name="Rectangle 2"/>
          <p:cNvSpPr>
            <a:spLocks noGrp="1" noChangeArrowheads="1"/>
          </p:cNvSpPr>
          <p:nvPr>
            <p:ph type="title"/>
          </p:nvPr>
        </p:nvSpPr>
        <p:spPr>
          <a:xfrm>
            <a:off x="2133600" y="457200"/>
            <a:ext cx="5791200" cy="990600"/>
          </a:xfrm>
        </p:spPr>
        <p:txBody>
          <a:bodyPr>
            <a:noAutofit/>
          </a:bodyPr>
          <a:lstStyle/>
          <a:p>
            <a:pPr algn="ctr"/>
            <a:r>
              <a:rPr lang="en-US" sz="3200" b="1" dirty="0" err="1" smtClean="0">
                <a:solidFill>
                  <a:srgbClr val="FF0000"/>
                </a:solidFill>
                <a:latin typeface="Times New Roman" pitchFamily="18" charset="0"/>
                <a:cs typeface="Times New Roman" pitchFamily="18" charset="0"/>
              </a:rPr>
              <a:t>Cơ</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sở</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pháp</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lý</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của</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công</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tác</a:t>
            </a:r>
            <a:r>
              <a:rPr lang="en-US" sz="3200" b="1" dirty="0" smtClean="0">
                <a:solidFill>
                  <a:srgbClr val="FF0000"/>
                </a:solidFill>
                <a:latin typeface="Times New Roman" pitchFamily="18" charset="0"/>
                <a:cs typeface="Times New Roman" pitchFamily="18" charset="0"/>
              </a:rPr>
              <a:t> </a:t>
            </a:r>
            <a:br>
              <a:rPr lang="en-US" sz="3200" b="1" dirty="0" smtClean="0">
                <a:solidFill>
                  <a:srgbClr val="FF0000"/>
                </a:solidFill>
                <a:latin typeface="Times New Roman" pitchFamily="18" charset="0"/>
                <a:cs typeface="Times New Roman" pitchFamily="18" charset="0"/>
              </a:rPr>
            </a:br>
            <a:r>
              <a:rPr lang="en-US" sz="3200" b="1" dirty="0" err="1" smtClean="0">
                <a:solidFill>
                  <a:srgbClr val="FF0000"/>
                </a:solidFill>
                <a:latin typeface="Times New Roman" pitchFamily="18" charset="0"/>
                <a:cs typeface="Times New Roman" pitchFamily="18" charset="0"/>
              </a:rPr>
              <a:t>Tài</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chính</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công</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đoàn</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cơ</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sở</a:t>
            </a:r>
            <a:endParaRPr lang="en-US" sz="3200" b="1" dirty="0">
              <a:solidFill>
                <a:srgbClr val="FF0000"/>
              </a:solidFill>
              <a:latin typeface="Times New Roman" pitchFamily="18" charset="0"/>
              <a:cs typeface="Times New Roman" pitchFamily="18" charset="0"/>
            </a:endParaRPr>
          </a:p>
        </p:txBody>
      </p:sp>
      <p:sp>
        <p:nvSpPr>
          <p:cNvPr id="420867" name="Rectangle 3"/>
          <p:cNvSpPr>
            <a:spLocks noGrp="1" noChangeArrowheads="1"/>
          </p:cNvSpPr>
          <p:nvPr>
            <p:ph idx="1"/>
          </p:nvPr>
        </p:nvSpPr>
        <p:spPr>
          <a:xfrm>
            <a:off x="228600" y="1600200"/>
            <a:ext cx="9372600" cy="4679950"/>
          </a:xfrm>
          <a:noFill/>
          <a:ln/>
        </p:spPr>
        <p:txBody>
          <a:bodyPr>
            <a:noAutofit/>
          </a:bodyPr>
          <a:lstStyle/>
          <a:p>
            <a:pPr marL="0" indent="0" algn="just">
              <a:buFontTx/>
              <a:buNone/>
            </a:pPr>
            <a:r>
              <a:rPr lang="en-US" sz="2800" dirty="0" smtClean="0">
                <a:solidFill>
                  <a:srgbClr val="0000CC"/>
                </a:solidFill>
                <a:latin typeface="Times New Roman" pitchFamily="18" charset="0"/>
                <a:cs typeface="Times New Roman" pitchFamily="18" charset="0"/>
              </a:rPr>
              <a:t>1. </a:t>
            </a:r>
            <a:r>
              <a:rPr lang="en-US" sz="2800" dirty="0" err="1" smtClean="0">
                <a:solidFill>
                  <a:srgbClr val="0000CC"/>
                </a:solidFill>
                <a:latin typeface="Times New Roman" pitchFamily="18" charset="0"/>
                <a:cs typeface="Times New Roman" pitchFamily="18" charset="0"/>
              </a:rPr>
              <a:t>Luật</a:t>
            </a:r>
            <a:r>
              <a:rPr lang="en-US" sz="2800" dirty="0" smtClean="0">
                <a:solidFill>
                  <a:srgbClr val="0000CC"/>
                </a:solidFill>
                <a:latin typeface="Times New Roman" pitchFamily="18" charset="0"/>
                <a:cs typeface="Times New Roman" pitchFamily="18" charset="0"/>
              </a:rPr>
              <a:t> </a:t>
            </a:r>
            <a:r>
              <a:rPr lang="en-US" sz="2800" dirty="0" err="1">
                <a:solidFill>
                  <a:srgbClr val="0000CC"/>
                </a:solidFill>
                <a:latin typeface="Times New Roman" pitchFamily="18" charset="0"/>
                <a:cs typeface="Times New Roman" pitchFamily="18" charset="0"/>
              </a:rPr>
              <a:t>C</a:t>
            </a:r>
            <a:r>
              <a:rPr lang="en-US" sz="2800" dirty="0" err="1" smtClean="0">
                <a:solidFill>
                  <a:srgbClr val="0000CC"/>
                </a:solidFill>
                <a:latin typeface="Times New Roman" pitchFamily="18" charset="0"/>
                <a:cs typeface="Times New Roman" pitchFamily="18" charset="0"/>
              </a:rPr>
              <a:t>ông</a:t>
            </a:r>
            <a:r>
              <a:rPr lang="en-US" sz="2800" dirty="0" smtClean="0">
                <a:solidFill>
                  <a:srgbClr val="0000CC"/>
                </a:solidFill>
                <a:latin typeface="Times New Roman" pitchFamily="18" charset="0"/>
                <a:cs typeface="Times New Roman" pitchFamily="18" charset="0"/>
              </a:rPr>
              <a:t> </a:t>
            </a:r>
            <a:r>
              <a:rPr lang="en-US" sz="2800" dirty="0" err="1">
                <a:solidFill>
                  <a:srgbClr val="0000CC"/>
                </a:solidFill>
                <a:latin typeface="Times New Roman" pitchFamily="18" charset="0"/>
                <a:cs typeface="Times New Roman" pitchFamily="18" charset="0"/>
              </a:rPr>
              <a:t>đoàn</a:t>
            </a:r>
            <a:r>
              <a:rPr lang="en-US" sz="2800" dirty="0">
                <a:solidFill>
                  <a:srgbClr val="0000CC"/>
                </a:solidFill>
                <a:latin typeface="Times New Roman" pitchFamily="18" charset="0"/>
                <a:cs typeface="Times New Roman" pitchFamily="18" charset="0"/>
              </a:rPr>
              <a:t> 2012 </a:t>
            </a:r>
            <a:r>
              <a:rPr lang="en-US" sz="2800" dirty="0" err="1">
                <a:solidFill>
                  <a:srgbClr val="0000CC"/>
                </a:solidFill>
                <a:latin typeface="Times New Roman" pitchFamily="18" charset="0"/>
                <a:cs typeface="Times New Roman" pitchFamily="18" charset="0"/>
              </a:rPr>
              <a:t>số</a:t>
            </a:r>
            <a:r>
              <a:rPr lang="en-US" sz="2800" dirty="0">
                <a:solidFill>
                  <a:srgbClr val="0000CC"/>
                </a:solidFill>
                <a:latin typeface="Times New Roman" pitchFamily="18" charset="0"/>
                <a:cs typeface="Times New Roman" pitchFamily="18" charset="0"/>
              </a:rPr>
              <a:t> 12/2012/QH13 </a:t>
            </a:r>
            <a:r>
              <a:rPr lang="en-US" sz="2800" dirty="0" err="1">
                <a:solidFill>
                  <a:srgbClr val="0000CC"/>
                </a:solidFill>
                <a:latin typeface="Times New Roman" pitchFamily="18" charset="0"/>
                <a:cs typeface="Times New Roman" pitchFamily="18" charset="0"/>
              </a:rPr>
              <a:t>ngày</a:t>
            </a:r>
            <a:r>
              <a:rPr lang="en-US" sz="2800" dirty="0">
                <a:solidFill>
                  <a:srgbClr val="0000CC"/>
                </a:solidFill>
                <a:latin typeface="Times New Roman" pitchFamily="18" charset="0"/>
                <a:cs typeface="Times New Roman" pitchFamily="18" charset="0"/>
              </a:rPr>
              <a:t> 20/6/2012: </a:t>
            </a:r>
            <a:r>
              <a:rPr lang="en-US" sz="2800" dirty="0" err="1" smtClean="0">
                <a:solidFill>
                  <a:srgbClr val="0000CC"/>
                </a:solidFill>
                <a:latin typeface="Times New Roman" pitchFamily="18" charset="0"/>
                <a:cs typeface="Times New Roman" pitchFamily="18" charset="0"/>
              </a:rPr>
              <a:t>từ</a:t>
            </a:r>
            <a:r>
              <a:rPr lang="en-US" sz="2800" dirty="0" smtClean="0">
                <a:solidFill>
                  <a:srgbClr val="0000CC"/>
                </a:solidFill>
                <a:latin typeface="Times New Roman" pitchFamily="18" charset="0"/>
                <a:cs typeface="Times New Roman" pitchFamily="18" charset="0"/>
              </a:rPr>
              <a:t> </a:t>
            </a:r>
            <a:r>
              <a:rPr lang="en-US" sz="2800" dirty="0" err="1">
                <a:solidFill>
                  <a:srgbClr val="0000CC"/>
                </a:solidFill>
                <a:latin typeface="Times New Roman" pitchFamily="18" charset="0"/>
                <a:cs typeface="Times New Roman" pitchFamily="18" charset="0"/>
              </a:rPr>
              <a:t>Đ</a:t>
            </a:r>
            <a:r>
              <a:rPr lang="en-US" sz="2800" dirty="0" err="1" smtClean="0">
                <a:solidFill>
                  <a:srgbClr val="0000CC"/>
                </a:solidFill>
                <a:latin typeface="Times New Roman" pitchFamily="18" charset="0"/>
                <a:cs typeface="Times New Roman" pitchFamily="18" charset="0"/>
              </a:rPr>
              <a:t>iều</a:t>
            </a:r>
            <a:r>
              <a:rPr lang="en-US" sz="2800" dirty="0" smtClean="0">
                <a:solidFill>
                  <a:srgbClr val="0000CC"/>
                </a:solidFill>
                <a:latin typeface="Times New Roman" pitchFamily="18" charset="0"/>
                <a:cs typeface="Times New Roman" pitchFamily="18" charset="0"/>
              </a:rPr>
              <a:t> </a:t>
            </a:r>
            <a:r>
              <a:rPr lang="en-US" sz="2800" dirty="0">
                <a:solidFill>
                  <a:srgbClr val="0000CC"/>
                </a:solidFill>
                <a:latin typeface="Times New Roman" pitchFamily="18" charset="0"/>
                <a:cs typeface="Times New Roman" pitchFamily="18" charset="0"/>
              </a:rPr>
              <a:t>26 </a:t>
            </a:r>
            <a:r>
              <a:rPr lang="en-US" sz="2800" dirty="0" err="1">
                <a:solidFill>
                  <a:srgbClr val="0000CC"/>
                </a:solidFill>
                <a:latin typeface="Times New Roman" pitchFamily="18" charset="0"/>
                <a:cs typeface="Times New Roman" pitchFamily="18" charset="0"/>
              </a:rPr>
              <a:t>đến</a:t>
            </a:r>
            <a:r>
              <a:rPr lang="en-US" sz="2800" dirty="0">
                <a:solidFill>
                  <a:srgbClr val="0000CC"/>
                </a:solidFill>
                <a:latin typeface="Times New Roman" pitchFamily="18" charset="0"/>
                <a:cs typeface="Times New Roman" pitchFamily="18" charset="0"/>
              </a:rPr>
              <a:t> </a:t>
            </a:r>
            <a:r>
              <a:rPr lang="en-US" sz="2800" dirty="0" smtClean="0">
                <a:solidFill>
                  <a:srgbClr val="0000CC"/>
                </a:solidFill>
                <a:latin typeface="Times New Roman" pitchFamily="18" charset="0"/>
                <a:cs typeface="Times New Roman" pitchFamily="18" charset="0"/>
              </a:rPr>
              <a:t>29.</a:t>
            </a:r>
            <a:endParaRPr lang="en-US" sz="2800" dirty="0">
              <a:solidFill>
                <a:srgbClr val="0000CC"/>
              </a:solidFill>
              <a:latin typeface="Times New Roman" pitchFamily="18" charset="0"/>
              <a:cs typeface="Times New Roman" pitchFamily="18" charset="0"/>
            </a:endParaRPr>
          </a:p>
          <a:p>
            <a:pPr marL="0" indent="0" algn="just">
              <a:buNone/>
            </a:pPr>
            <a:r>
              <a:rPr lang="en-US" sz="2800" dirty="0" smtClean="0">
                <a:solidFill>
                  <a:srgbClr val="0000CC"/>
                </a:solidFill>
                <a:latin typeface="Times New Roman" pitchFamily="18" charset="0"/>
                <a:cs typeface="Times New Roman" pitchFamily="18" charset="0"/>
              </a:rPr>
              <a:t>2. </a:t>
            </a:r>
            <a:r>
              <a:rPr lang="en-US" sz="2800" dirty="0" err="1">
                <a:solidFill>
                  <a:srgbClr val="0000CC"/>
                </a:solidFill>
                <a:latin typeface="Times New Roman" pitchFamily="18" charset="0"/>
                <a:cs typeface="Times New Roman" pitchFamily="18" charset="0"/>
              </a:rPr>
              <a:t>Điều</a:t>
            </a:r>
            <a:r>
              <a:rPr lang="en-US" sz="2800" dirty="0">
                <a:solidFill>
                  <a:srgbClr val="0000CC"/>
                </a:solidFill>
                <a:latin typeface="Times New Roman" pitchFamily="18" charset="0"/>
                <a:cs typeface="Times New Roman" pitchFamily="18" charset="0"/>
              </a:rPr>
              <a:t> </a:t>
            </a:r>
            <a:r>
              <a:rPr lang="en-US" sz="2800" dirty="0" err="1">
                <a:solidFill>
                  <a:srgbClr val="0000CC"/>
                </a:solidFill>
                <a:latin typeface="Times New Roman" pitchFamily="18" charset="0"/>
                <a:cs typeface="Times New Roman" pitchFamily="18" charset="0"/>
              </a:rPr>
              <a:t>lệ</a:t>
            </a:r>
            <a:r>
              <a:rPr lang="en-US" sz="2800" dirty="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Công</a:t>
            </a:r>
            <a:r>
              <a:rPr lang="en-US" sz="2800" dirty="0" smtClean="0">
                <a:solidFill>
                  <a:srgbClr val="0000CC"/>
                </a:solidFill>
                <a:latin typeface="Times New Roman" pitchFamily="18" charset="0"/>
                <a:cs typeface="Times New Roman" pitchFamily="18" charset="0"/>
              </a:rPr>
              <a:t> </a:t>
            </a:r>
            <a:r>
              <a:rPr lang="en-US" sz="2800" dirty="0" err="1">
                <a:solidFill>
                  <a:srgbClr val="0000CC"/>
                </a:solidFill>
                <a:latin typeface="Times New Roman" pitchFamily="18" charset="0"/>
                <a:cs typeface="Times New Roman" pitchFamily="18" charset="0"/>
              </a:rPr>
              <a:t>đoàn</a:t>
            </a:r>
            <a:r>
              <a:rPr lang="en-US" sz="2800" dirty="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Việt</a:t>
            </a:r>
            <a:r>
              <a:rPr lang="en-US" sz="2800" dirty="0" smtClean="0">
                <a:solidFill>
                  <a:srgbClr val="0000CC"/>
                </a:solidFill>
                <a:latin typeface="Times New Roman" pitchFamily="18" charset="0"/>
                <a:cs typeface="Times New Roman" pitchFamily="18" charset="0"/>
              </a:rPr>
              <a:t> Nam </a:t>
            </a:r>
            <a:r>
              <a:rPr lang="en-US" sz="2800" dirty="0" err="1" smtClean="0">
                <a:solidFill>
                  <a:srgbClr val="0000CC"/>
                </a:solidFill>
                <a:latin typeface="Times New Roman" pitchFamily="18" charset="0"/>
                <a:cs typeface="Times New Roman" pitchFamily="18" charset="0"/>
              </a:rPr>
              <a:t>Khóa</a:t>
            </a:r>
            <a:r>
              <a:rPr lang="en-US" sz="2800" dirty="0" smtClean="0">
                <a:solidFill>
                  <a:srgbClr val="0000CC"/>
                </a:solidFill>
                <a:latin typeface="Times New Roman" pitchFamily="18" charset="0"/>
                <a:cs typeface="Times New Roman" pitchFamily="18" charset="0"/>
              </a:rPr>
              <a:t> XII.</a:t>
            </a:r>
          </a:p>
          <a:p>
            <a:pPr marL="0" indent="0" algn="just">
              <a:buNone/>
            </a:pPr>
            <a:r>
              <a:rPr lang="en-US" sz="2800" dirty="0" smtClean="0">
                <a:solidFill>
                  <a:srgbClr val="0000CC"/>
                </a:solidFill>
                <a:latin typeface="Times New Roman" pitchFamily="18" charset="0"/>
                <a:cs typeface="Times New Roman" pitchFamily="18" charset="0"/>
              </a:rPr>
              <a:t>3.Nghị </a:t>
            </a:r>
            <a:r>
              <a:rPr lang="en-US" sz="2800" dirty="0" err="1" smtClean="0">
                <a:solidFill>
                  <a:srgbClr val="0000CC"/>
                </a:solidFill>
                <a:latin typeface="Times New Roman" pitchFamily="18" charset="0"/>
                <a:cs typeface="Times New Roman" pitchFamily="18" charset="0"/>
              </a:rPr>
              <a:t>định</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số</a:t>
            </a:r>
            <a:r>
              <a:rPr lang="en-US" sz="2800" dirty="0" smtClean="0">
                <a:solidFill>
                  <a:srgbClr val="0000CC"/>
                </a:solidFill>
                <a:latin typeface="Times New Roman" pitchFamily="18" charset="0"/>
                <a:cs typeface="Times New Roman" pitchFamily="18" charset="0"/>
              </a:rPr>
              <a:t> 191/2013/NĐ-CP </a:t>
            </a:r>
            <a:r>
              <a:rPr lang="en-US" sz="2800" dirty="0" err="1" smtClean="0">
                <a:solidFill>
                  <a:srgbClr val="0000CC"/>
                </a:solidFill>
                <a:latin typeface="Times New Roman" pitchFamily="18" charset="0"/>
                <a:cs typeface="Times New Roman" pitchFamily="18" charset="0"/>
              </a:rPr>
              <a:t>của</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Chính</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phủ</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quy</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định</a:t>
            </a:r>
            <a:r>
              <a:rPr lang="en-US" sz="2800" dirty="0" smtClean="0">
                <a:solidFill>
                  <a:srgbClr val="0000CC"/>
                </a:solidFill>
                <a:latin typeface="Times New Roman" pitchFamily="18" charset="0"/>
                <a:cs typeface="Times New Roman" pitchFamily="18" charset="0"/>
              </a:rPr>
              <a:t> chi </a:t>
            </a:r>
            <a:r>
              <a:rPr lang="en-US" sz="2800" dirty="0" err="1" smtClean="0">
                <a:solidFill>
                  <a:srgbClr val="0000CC"/>
                </a:solidFill>
                <a:latin typeface="Times New Roman" pitchFamily="18" charset="0"/>
                <a:cs typeface="Times New Roman" pitchFamily="18" charset="0"/>
              </a:rPr>
              <a:t>tiết</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vê</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tài</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chính</a:t>
            </a:r>
            <a:r>
              <a:rPr lang="en-US" sz="2800" dirty="0" smtClean="0">
                <a:solidFill>
                  <a:srgbClr val="0000CC"/>
                </a:solidFill>
                <a:latin typeface="Times New Roman" pitchFamily="18" charset="0"/>
                <a:cs typeface="Times New Roman" pitchFamily="18" charset="0"/>
              </a:rPr>
              <a:t> </a:t>
            </a:r>
            <a:r>
              <a:rPr lang="en-US" sz="2800" dirty="0" err="1">
                <a:solidFill>
                  <a:srgbClr val="0000CC"/>
                </a:solidFill>
                <a:latin typeface="Times New Roman" pitchFamily="18" charset="0"/>
                <a:cs typeface="Times New Roman" pitchFamily="18" charset="0"/>
              </a:rPr>
              <a:t>C</a:t>
            </a:r>
            <a:r>
              <a:rPr lang="en-US" sz="2800" dirty="0" err="1" smtClean="0">
                <a:solidFill>
                  <a:srgbClr val="0000CC"/>
                </a:solidFill>
                <a:latin typeface="Times New Roman" pitchFamily="18" charset="0"/>
                <a:cs typeface="Times New Roman" pitchFamily="18" charset="0"/>
              </a:rPr>
              <a:t>ông</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đoàn</a:t>
            </a:r>
            <a:r>
              <a:rPr lang="en-US" sz="2800" dirty="0" smtClean="0">
                <a:solidFill>
                  <a:srgbClr val="0000CC"/>
                </a:solidFill>
                <a:latin typeface="Times New Roman" pitchFamily="18" charset="0"/>
                <a:cs typeface="Times New Roman" pitchFamily="18" charset="0"/>
              </a:rPr>
              <a:t>.</a:t>
            </a:r>
            <a:endParaRPr lang="en-US" sz="2800" dirty="0">
              <a:solidFill>
                <a:srgbClr val="0000CC"/>
              </a:solidFill>
              <a:latin typeface="Times New Roman" pitchFamily="18" charset="0"/>
              <a:cs typeface="Times New Roman" pitchFamily="18" charset="0"/>
            </a:endParaRPr>
          </a:p>
          <a:p>
            <a:pPr marL="0" indent="0" algn="just">
              <a:buNone/>
            </a:pPr>
            <a:r>
              <a:rPr lang="en-US" sz="2800" dirty="0" smtClean="0">
                <a:solidFill>
                  <a:srgbClr val="0000CC"/>
                </a:solidFill>
                <a:latin typeface="Times New Roman" pitchFamily="18" charset="0"/>
                <a:cs typeface="Times New Roman" pitchFamily="18" charset="0"/>
              </a:rPr>
              <a:t>4. </a:t>
            </a:r>
            <a:r>
              <a:rPr lang="en-US" sz="2800" dirty="0" err="1" smtClean="0">
                <a:solidFill>
                  <a:srgbClr val="0000CC"/>
                </a:solidFill>
                <a:latin typeface="Times New Roman" pitchFamily="18" charset="0"/>
                <a:cs typeface="Times New Roman" pitchFamily="18" charset="0"/>
              </a:rPr>
              <a:t>Quyết</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định</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số</a:t>
            </a:r>
            <a:r>
              <a:rPr lang="en-US" sz="2800" dirty="0" smtClean="0">
                <a:solidFill>
                  <a:srgbClr val="0000CC"/>
                </a:solidFill>
                <a:latin typeface="Times New Roman" pitchFamily="18" charset="0"/>
                <a:cs typeface="Times New Roman" pitchFamily="18" charset="0"/>
              </a:rPr>
              <a:t> 1908/QĐ-TLĐ </a:t>
            </a:r>
            <a:r>
              <a:rPr lang="en-US" sz="2800" dirty="0" err="1" smtClean="0">
                <a:solidFill>
                  <a:srgbClr val="0000CC"/>
                </a:solidFill>
                <a:latin typeface="Times New Roman" pitchFamily="18" charset="0"/>
                <a:cs typeface="Times New Roman" pitchFamily="18" charset="0"/>
              </a:rPr>
              <a:t>ngày</a:t>
            </a:r>
            <a:r>
              <a:rPr lang="en-US" sz="2800" dirty="0" smtClean="0">
                <a:solidFill>
                  <a:srgbClr val="0000CC"/>
                </a:solidFill>
                <a:latin typeface="Times New Roman" pitchFamily="18" charset="0"/>
                <a:cs typeface="Times New Roman" pitchFamily="18" charset="0"/>
              </a:rPr>
              <a:t> 19/12/2016 </a:t>
            </a:r>
            <a:r>
              <a:rPr lang="en-US" sz="2800" dirty="0" err="1" smtClean="0">
                <a:solidFill>
                  <a:srgbClr val="0000CC"/>
                </a:solidFill>
                <a:latin typeface="Times New Roman" pitchFamily="18" charset="0"/>
                <a:cs typeface="Times New Roman" pitchFamily="18" charset="0"/>
              </a:rPr>
              <a:t>về</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việc</a:t>
            </a:r>
            <a:r>
              <a:rPr lang="en-US" sz="2800" dirty="0" smtClean="0">
                <a:solidFill>
                  <a:srgbClr val="0000CC"/>
                </a:solidFill>
                <a:latin typeface="Times New Roman" pitchFamily="18" charset="0"/>
                <a:cs typeface="Times New Roman" pitchFamily="18" charset="0"/>
              </a:rPr>
              <a:t> ban </a:t>
            </a:r>
            <a:r>
              <a:rPr lang="en-US" sz="2800" dirty="0" err="1" smtClean="0">
                <a:solidFill>
                  <a:srgbClr val="0000CC"/>
                </a:solidFill>
                <a:latin typeface="Times New Roman" pitchFamily="18" charset="0"/>
                <a:cs typeface="Times New Roman" pitchFamily="18" charset="0"/>
              </a:rPr>
              <a:t>hành</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quy</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định</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về</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quản</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lý</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tài</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chính</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tài</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sản</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công</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đoàn</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thu</a:t>
            </a:r>
            <a:r>
              <a:rPr lang="en-US" sz="2800" dirty="0" smtClean="0">
                <a:solidFill>
                  <a:srgbClr val="0000CC"/>
                </a:solidFill>
                <a:latin typeface="Times New Roman" pitchFamily="18" charset="0"/>
                <a:cs typeface="Times New Roman" pitchFamily="18" charset="0"/>
              </a:rPr>
              <a:t> , </a:t>
            </a:r>
            <a:r>
              <a:rPr lang="en-US" sz="2800" dirty="0" err="1" smtClean="0">
                <a:solidFill>
                  <a:srgbClr val="0000CC"/>
                </a:solidFill>
                <a:latin typeface="Times New Roman" pitchFamily="18" charset="0"/>
                <a:cs typeface="Times New Roman" pitchFamily="18" charset="0"/>
              </a:rPr>
              <a:t>phân</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phối</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nguồn</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thu</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và</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thưởng</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phạt</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thu</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nộp</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tài</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chính</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công</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đoàn</a:t>
            </a:r>
            <a:r>
              <a:rPr lang="en-US" sz="2800" dirty="0" smtClean="0">
                <a:solidFill>
                  <a:srgbClr val="0000CC"/>
                </a:solidFill>
                <a:latin typeface="Times New Roman" pitchFamily="18" charset="0"/>
                <a:cs typeface="Times New Roman" pitchFamily="18" charset="0"/>
              </a:rPr>
              <a:t>.</a:t>
            </a:r>
            <a:br>
              <a:rPr lang="en-US" sz="2800" dirty="0" smtClean="0">
                <a:solidFill>
                  <a:srgbClr val="0000CC"/>
                </a:solidFill>
                <a:latin typeface="Times New Roman" pitchFamily="18" charset="0"/>
                <a:cs typeface="Times New Roman" pitchFamily="18" charset="0"/>
              </a:rPr>
            </a:br>
            <a:r>
              <a:rPr lang="en-US" sz="2800" dirty="0" smtClean="0">
                <a:solidFill>
                  <a:srgbClr val="0000CC"/>
                </a:solidFill>
                <a:latin typeface="Times New Roman" pitchFamily="18" charset="0"/>
                <a:cs typeface="Times New Roman" pitchFamily="18" charset="0"/>
              </a:rPr>
              <a:t>5. </a:t>
            </a:r>
            <a:r>
              <a:rPr lang="en-US" sz="2800" dirty="0" err="1" smtClean="0">
                <a:solidFill>
                  <a:srgbClr val="0000CC"/>
                </a:solidFill>
                <a:latin typeface="Times New Roman" pitchFamily="18" charset="0"/>
                <a:cs typeface="Times New Roman" pitchFamily="18" charset="0"/>
              </a:rPr>
              <a:t>Quyết</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định</a:t>
            </a:r>
            <a:r>
              <a:rPr lang="en-US" sz="2800" dirty="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số</a:t>
            </a:r>
            <a:r>
              <a:rPr lang="en-US" sz="2800" dirty="0" smtClean="0">
                <a:solidFill>
                  <a:srgbClr val="0000CC"/>
                </a:solidFill>
                <a:latin typeface="Times New Roman" pitchFamily="18" charset="0"/>
                <a:cs typeface="Times New Roman" pitchFamily="18" charset="0"/>
              </a:rPr>
              <a:t> 4290/QĐ-TLĐ </a:t>
            </a:r>
            <a:r>
              <a:rPr lang="en-US" sz="2800" dirty="0" err="1" smtClean="0">
                <a:solidFill>
                  <a:srgbClr val="0000CC"/>
                </a:solidFill>
                <a:latin typeface="Times New Roman" pitchFamily="18" charset="0"/>
                <a:cs typeface="Times New Roman" pitchFamily="18" charset="0"/>
              </a:rPr>
              <a:t>ngày</a:t>
            </a:r>
            <a:r>
              <a:rPr lang="en-US" sz="2800" dirty="0">
                <a:solidFill>
                  <a:srgbClr val="0000CC"/>
                </a:solidFill>
                <a:latin typeface="Times New Roman" pitchFamily="18" charset="0"/>
                <a:cs typeface="Times New Roman" pitchFamily="18" charset="0"/>
              </a:rPr>
              <a:t> </a:t>
            </a:r>
            <a:r>
              <a:rPr lang="en-US" sz="2800" dirty="0" smtClean="0">
                <a:solidFill>
                  <a:srgbClr val="0000CC"/>
                </a:solidFill>
                <a:latin typeface="Times New Roman" pitchFamily="18" charset="0"/>
                <a:cs typeface="Times New Roman" pitchFamily="18" charset="0"/>
              </a:rPr>
              <a:t>01/3/2022 ban </a:t>
            </a:r>
            <a:r>
              <a:rPr lang="en-US" sz="2800" dirty="0" err="1" smtClean="0">
                <a:solidFill>
                  <a:srgbClr val="0000CC"/>
                </a:solidFill>
                <a:latin typeface="Times New Roman" pitchFamily="18" charset="0"/>
                <a:cs typeface="Times New Roman" pitchFamily="18" charset="0"/>
              </a:rPr>
              <a:t>hành</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quy</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định</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thu</a:t>
            </a:r>
            <a:r>
              <a:rPr lang="en-US" sz="2800" dirty="0" smtClean="0">
                <a:solidFill>
                  <a:srgbClr val="0000CC"/>
                </a:solidFill>
                <a:latin typeface="Times New Roman" pitchFamily="18" charset="0"/>
                <a:cs typeface="Times New Roman" pitchFamily="18" charset="0"/>
              </a:rPr>
              <a:t>, chi, </a:t>
            </a:r>
            <a:r>
              <a:rPr lang="en-US" sz="2800" dirty="0" err="1" smtClean="0">
                <a:solidFill>
                  <a:srgbClr val="0000CC"/>
                </a:solidFill>
                <a:latin typeface="Times New Roman" pitchFamily="18" charset="0"/>
                <a:cs typeface="Times New Roman" pitchFamily="18" charset="0"/>
              </a:rPr>
              <a:t>quản</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lý</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tài</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chính</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tài</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sản</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Công</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đoàn</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cơ</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sở</a:t>
            </a:r>
            <a:r>
              <a:rPr lang="en-US" sz="2800" dirty="0" smtClean="0">
                <a:solidFill>
                  <a:srgbClr val="0000CC"/>
                </a:solidFill>
                <a:latin typeface="Times New Roman" pitchFamily="18" charset="0"/>
                <a:cs typeface="Times New Roman" pitchFamily="18" charset="0"/>
              </a:rPr>
              <a:t>.</a:t>
            </a:r>
          </a:p>
          <a:p>
            <a:pPr marL="0" indent="0">
              <a:buNone/>
            </a:pPr>
            <a:r>
              <a:rPr lang="en-US" sz="2800" dirty="0" smtClean="0">
                <a:solidFill>
                  <a:srgbClr val="0070C0"/>
                </a:solidFill>
                <a:latin typeface="Times New Roman" pitchFamily="18" charset="0"/>
                <a:cs typeface="Times New Roman" pitchFamily="18" charset="0"/>
              </a:rPr>
              <a:t/>
            </a:r>
            <a:br>
              <a:rPr lang="en-US" sz="2800" dirty="0" smtClean="0">
                <a:solidFill>
                  <a:srgbClr val="0070C0"/>
                </a:solidFill>
                <a:latin typeface="Times New Roman" pitchFamily="18" charset="0"/>
                <a:cs typeface="Times New Roman" pitchFamily="18" charset="0"/>
              </a:rPr>
            </a:br>
            <a:r>
              <a:rPr lang="en-US" sz="2800" dirty="0" smtClean="0">
                <a:solidFill>
                  <a:srgbClr val="0070C0"/>
                </a:solidFill>
                <a:latin typeface="Times New Roman" pitchFamily="18" charset="0"/>
                <a:cs typeface="Times New Roman" pitchFamily="18" charset="0"/>
              </a:rPr>
              <a:t/>
            </a:r>
            <a:br>
              <a:rPr lang="en-US" sz="2800" dirty="0" smtClean="0">
                <a:solidFill>
                  <a:srgbClr val="0070C0"/>
                </a:solidFill>
                <a:latin typeface="Times New Roman" pitchFamily="18" charset="0"/>
                <a:cs typeface="Times New Roman" pitchFamily="18" charset="0"/>
              </a:rPr>
            </a:br>
            <a:endParaRPr lang="en-US" sz="2800" dirty="0" smtClean="0">
              <a:solidFill>
                <a:srgbClr val="0070C0"/>
              </a:solidFill>
              <a:latin typeface="Times New Roman" pitchFamily="18" charset="0"/>
              <a:cs typeface="Times New Roman" pitchFamily="18" charset="0"/>
            </a:endParaRPr>
          </a:p>
          <a:p>
            <a:pPr marL="0" indent="0">
              <a:buNone/>
            </a:pPr>
            <a:endParaRPr lang="en-US" sz="2800" dirty="0">
              <a:solidFill>
                <a:schemeClr val="hlink"/>
              </a:solidFill>
              <a:latin typeface="Arial" pitchFamily="34" charset="0"/>
            </a:endParaRPr>
          </a:p>
        </p:txBody>
      </p:sp>
      <p:sp>
        <p:nvSpPr>
          <p:cNvPr id="5" name="Slide Number Placeholder 5"/>
          <p:cNvSpPr>
            <a:spLocks noGrp="1"/>
          </p:cNvSpPr>
          <p:nvPr>
            <p:ph type="sldNum" sz="quarter" idx="12"/>
          </p:nvPr>
        </p:nvSpPr>
        <p:spPr/>
        <p:txBody>
          <a:bodyPr/>
          <a:lstStyle/>
          <a:p>
            <a:fld id="{A16A83E4-B43A-42E5-A677-0A110BECFB3C}" type="slidenum">
              <a:rPr lang="en-US"/>
              <a:pPr/>
              <a:t>4</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200" y="38100"/>
            <a:ext cx="1143000" cy="1143000"/>
          </a:xfrm>
          <a:prstGeom prst="rect">
            <a:avLst/>
          </a:prstGeom>
        </p:spPr>
      </p:pic>
    </p:spTree>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0" y="1470280"/>
            <a:ext cx="9829800" cy="5159120"/>
          </a:xfrm>
        </p:spPr>
        <p:txBody>
          <a:bodyPr>
            <a:noAutofit/>
          </a:bodyPr>
          <a:lstStyle/>
          <a:p>
            <a:pPr algn="just">
              <a:buNone/>
            </a:pPr>
            <a:r>
              <a:rPr lang="en-US" sz="3200" dirty="0" smtClean="0">
                <a:solidFill>
                  <a:srgbClr val="0000CC"/>
                </a:solidFill>
              </a:rPr>
              <a:t>	</a:t>
            </a:r>
            <a:r>
              <a:rPr lang="en-US" sz="2800" dirty="0" smtClean="0">
                <a:solidFill>
                  <a:srgbClr val="0000CC"/>
                </a:solidFill>
                <a:latin typeface="Times New Roman" pitchFamily="18" charset="0"/>
                <a:cs typeface="Times New Roman" pitchFamily="18" charset="0"/>
              </a:rPr>
              <a:t>6. </a:t>
            </a:r>
            <a:r>
              <a:rPr lang="en-US" sz="2800" dirty="0" err="1" smtClean="0">
                <a:solidFill>
                  <a:srgbClr val="0000CC"/>
                </a:solidFill>
                <a:latin typeface="Times New Roman" pitchFamily="18" charset="0"/>
                <a:cs typeface="Times New Roman" pitchFamily="18" charset="0"/>
              </a:rPr>
              <a:t>Hướng</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dẫn</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số</a:t>
            </a:r>
            <a:r>
              <a:rPr lang="en-US" sz="2800" dirty="0" smtClean="0">
                <a:solidFill>
                  <a:srgbClr val="0000CC"/>
                </a:solidFill>
                <a:latin typeface="Times New Roman" pitchFamily="18" charset="0"/>
                <a:cs typeface="Times New Roman" pitchFamily="18" charset="0"/>
              </a:rPr>
              <a:t> 42/HD-TLĐ ngày11/11/2021 </a:t>
            </a:r>
            <a:r>
              <a:rPr lang="en-US" sz="2800" dirty="0" err="1" smtClean="0">
                <a:solidFill>
                  <a:srgbClr val="0000CC"/>
                </a:solidFill>
                <a:latin typeface="Times New Roman" pitchFamily="18" charset="0"/>
                <a:cs typeface="Times New Roman" pitchFamily="18" charset="0"/>
              </a:rPr>
              <a:t>của</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Tổng</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Liên</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đoàn</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vê</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công</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khai</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tài</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chính</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tài</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sản</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công</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đoàn</a:t>
            </a:r>
            <a:endParaRPr lang="en-US" sz="2800" dirty="0">
              <a:solidFill>
                <a:srgbClr val="0000CC"/>
              </a:solidFill>
              <a:latin typeface="Times New Roman" pitchFamily="18" charset="0"/>
              <a:cs typeface="Times New Roman" pitchFamily="18" charset="0"/>
            </a:endParaRPr>
          </a:p>
          <a:p>
            <a:pPr algn="just">
              <a:buNone/>
            </a:pPr>
            <a:r>
              <a:rPr lang="en-US" sz="2800" dirty="0" smtClean="0">
                <a:solidFill>
                  <a:srgbClr val="0000CC"/>
                </a:solidFill>
                <a:latin typeface="Times New Roman" pitchFamily="18" charset="0"/>
                <a:cs typeface="Times New Roman" pitchFamily="18" charset="0"/>
              </a:rPr>
              <a:t>   7. </a:t>
            </a:r>
            <a:r>
              <a:rPr lang="en-US" sz="2800" dirty="0" err="1" smtClean="0">
                <a:solidFill>
                  <a:srgbClr val="0000CC"/>
                </a:solidFill>
                <a:latin typeface="Times New Roman" pitchFamily="18" charset="0"/>
                <a:cs typeface="Times New Roman" pitchFamily="18" charset="0"/>
              </a:rPr>
              <a:t>Nghi</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quyết</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số</a:t>
            </a:r>
            <a:r>
              <a:rPr lang="en-US" sz="2800" dirty="0" smtClean="0">
                <a:solidFill>
                  <a:srgbClr val="0000CC"/>
                </a:solidFill>
                <a:latin typeface="Times New Roman" pitchFamily="18" charset="0"/>
                <a:cs typeface="Times New Roman" pitchFamily="18" charset="0"/>
              </a:rPr>
              <a:t> 9c/NQ-TLĐ </a:t>
            </a:r>
            <a:r>
              <a:rPr lang="en-US" sz="2800" dirty="0" err="1" smtClean="0">
                <a:solidFill>
                  <a:srgbClr val="0000CC"/>
                </a:solidFill>
                <a:latin typeface="Times New Roman" pitchFamily="18" charset="0"/>
                <a:cs typeface="Times New Roman" pitchFamily="18" charset="0"/>
              </a:rPr>
              <a:t>ngày</a:t>
            </a:r>
            <a:r>
              <a:rPr lang="en-US" sz="2800" dirty="0" smtClean="0">
                <a:solidFill>
                  <a:srgbClr val="0000CC"/>
                </a:solidFill>
                <a:latin typeface="Times New Roman" pitchFamily="18" charset="0"/>
                <a:cs typeface="Times New Roman" pitchFamily="18" charset="0"/>
              </a:rPr>
              <a:t> 18/10/2016 </a:t>
            </a:r>
            <a:r>
              <a:rPr lang="en-US" sz="2800" dirty="0" err="1" smtClean="0">
                <a:solidFill>
                  <a:srgbClr val="0000CC"/>
                </a:solidFill>
                <a:latin typeface="Times New Roman" pitchFamily="18" charset="0"/>
                <a:cs typeface="Times New Roman" pitchFamily="18" charset="0"/>
              </a:rPr>
              <a:t>vê</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điều</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chỉnh</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giảm</a:t>
            </a:r>
            <a:r>
              <a:rPr lang="en-US" sz="2800" dirty="0" smtClean="0">
                <a:solidFill>
                  <a:srgbClr val="0000CC"/>
                </a:solidFill>
                <a:latin typeface="Times New Roman" pitchFamily="18" charset="0"/>
                <a:cs typeface="Times New Roman" pitchFamily="18" charset="0"/>
              </a:rPr>
              <a:t> tỷ </a:t>
            </a:r>
            <a:r>
              <a:rPr lang="en-US" sz="2800" dirty="0" err="1" smtClean="0">
                <a:solidFill>
                  <a:srgbClr val="0000CC"/>
                </a:solidFill>
                <a:latin typeface="Times New Roman" pitchFamily="18" charset="0"/>
                <a:cs typeface="Times New Roman" pitchFamily="18" charset="0"/>
              </a:rPr>
              <a:t>trong</a:t>
            </a:r>
            <a:r>
              <a:rPr lang="en-US" sz="2800" dirty="0" smtClean="0">
                <a:solidFill>
                  <a:srgbClr val="0000CC"/>
                </a:solidFill>
                <a:latin typeface="Times New Roman" pitchFamily="18" charset="0"/>
                <a:cs typeface="Times New Roman" pitchFamily="18" charset="0"/>
              </a:rPr>
              <a:t> chi </a:t>
            </a:r>
            <a:r>
              <a:rPr lang="en-US" sz="2800" dirty="0" err="1" smtClean="0">
                <a:solidFill>
                  <a:srgbClr val="0000CC"/>
                </a:solidFill>
                <a:latin typeface="Times New Roman" pitchFamily="18" charset="0"/>
                <a:cs typeface="Times New Roman" pitchFamily="18" charset="0"/>
              </a:rPr>
              <a:t>hành</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chính</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phong</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trào</a:t>
            </a:r>
            <a:endParaRPr lang="en-US" sz="2800" dirty="0">
              <a:solidFill>
                <a:srgbClr val="0000CC"/>
              </a:solidFill>
              <a:latin typeface="Times New Roman" pitchFamily="18" charset="0"/>
              <a:cs typeface="Times New Roman" pitchFamily="18" charset="0"/>
            </a:endParaRPr>
          </a:p>
          <a:p>
            <a:pPr algn="just">
              <a:buNone/>
            </a:pPr>
            <a:r>
              <a:rPr lang="en-US" sz="2800" dirty="0" smtClean="0">
                <a:solidFill>
                  <a:srgbClr val="0000CC"/>
                </a:solidFill>
                <a:latin typeface="Times New Roman" pitchFamily="18" charset="0"/>
                <a:cs typeface="Times New Roman" pitchFamily="18" charset="0"/>
              </a:rPr>
              <a:t>   8. </a:t>
            </a:r>
            <a:r>
              <a:rPr lang="en-US" sz="2800" dirty="0" err="1" smtClean="0">
                <a:solidFill>
                  <a:srgbClr val="0000CC"/>
                </a:solidFill>
                <a:latin typeface="Times New Roman" pitchFamily="18" charset="0"/>
                <a:cs typeface="Times New Roman" pitchFamily="18" charset="0"/>
              </a:rPr>
              <a:t>Hướng</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dẫn</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số</a:t>
            </a:r>
            <a:r>
              <a:rPr lang="en-US" sz="2800" dirty="0" smtClean="0">
                <a:solidFill>
                  <a:srgbClr val="0000CC"/>
                </a:solidFill>
                <a:latin typeface="Times New Roman" pitchFamily="18" charset="0"/>
                <a:cs typeface="Times New Roman" pitchFamily="18" charset="0"/>
              </a:rPr>
              <a:t> 1305/HD-TLĐ </a:t>
            </a:r>
            <a:r>
              <a:rPr lang="en-US" sz="2800" dirty="0" err="1" smtClean="0">
                <a:solidFill>
                  <a:srgbClr val="0000CC"/>
                </a:solidFill>
                <a:latin typeface="Times New Roman" pitchFamily="18" charset="0"/>
                <a:cs typeface="Times New Roman" pitchFamily="18" charset="0"/>
              </a:rPr>
              <a:t>ngày</a:t>
            </a:r>
            <a:r>
              <a:rPr lang="en-US" sz="2800" dirty="0" smtClean="0">
                <a:solidFill>
                  <a:srgbClr val="0000CC"/>
                </a:solidFill>
                <a:latin typeface="Times New Roman" pitchFamily="18" charset="0"/>
                <a:cs typeface="Times New Roman" pitchFamily="18" charset="0"/>
              </a:rPr>
              <a:t> 15/8/2017 </a:t>
            </a:r>
            <a:r>
              <a:rPr lang="en-US" sz="2800" dirty="0" err="1" smtClean="0">
                <a:solidFill>
                  <a:srgbClr val="0000CC"/>
                </a:solidFill>
                <a:latin typeface="Times New Roman" pitchFamily="18" charset="0"/>
                <a:cs typeface="Times New Roman" pitchFamily="18" charset="0"/>
              </a:rPr>
              <a:t>vê</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thu</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kinh</a:t>
            </a:r>
            <a:r>
              <a:rPr lang="en-US" sz="2800" dirty="0" smtClean="0">
                <a:solidFill>
                  <a:srgbClr val="0000CC"/>
                </a:solidFill>
                <a:latin typeface="Times New Roman" pitchFamily="18" charset="0"/>
                <a:cs typeface="Times New Roman" pitchFamily="18" charset="0"/>
              </a:rPr>
              <a:t> phí </a:t>
            </a:r>
            <a:r>
              <a:rPr lang="en-US" sz="2800" dirty="0" err="1" smtClean="0">
                <a:solidFill>
                  <a:srgbClr val="0000CC"/>
                </a:solidFill>
                <a:latin typeface="Times New Roman" pitchFamily="18" charset="0"/>
                <a:cs typeface="Times New Roman" pitchFamily="18" charset="0"/>
              </a:rPr>
              <a:t>công</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đoàn</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khu</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vực</a:t>
            </a:r>
            <a:r>
              <a:rPr lang="en-US" sz="2800" dirty="0" smtClean="0">
                <a:solidFill>
                  <a:srgbClr val="0000CC"/>
                </a:solidFill>
                <a:latin typeface="Times New Roman" pitchFamily="18" charset="0"/>
                <a:cs typeface="Times New Roman" pitchFamily="18" charset="0"/>
              </a:rPr>
              <a:t> SXKD qua </a:t>
            </a:r>
            <a:r>
              <a:rPr lang="en-US" sz="2800" dirty="0" err="1" smtClean="0">
                <a:solidFill>
                  <a:srgbClr val="0000CC"/>
                </a:solidFill>
                <a:latin typeface="Times New Roman" pitchFamily="18" charset="0"/>
                <a:cs typeface="Times New Roman" pitchFamily="18" charset="0"/>
              </a:rPr>
              <a:t>tài</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khoản</a:t>
            </a:r>
            <a:r>
              <a:rPr lang="en-US" sz="2800" dirty="0" smtClean="0">
                <a:solidFill>
                  <a:srgbClr val="0000CC"/>
                </a:solidFill>
                <a:latin typeface="Times New Roman" pitchFamily="18" charset="0"/>
                <a:cs typeface="Times New Roman" pitchFamily="18" charset="0"/>
              </a:rPr>
              <a:t> TLĐ.</a:t>
            </a:r>
          </a:p>
          <a:p>
            <a:pPr algn="just">
              <a:buNone/>
            </a:pPr>
            <a:r>
              <a:rPr lang="en-US" sz="2800" dirty="0" smtClean="0">
                <a:solidFill>
                  <a:srgbClr val="0000CC"/>
                </a:solidFill>
                <a:latin typeface="Times New Roman" pitchFamily="18" charset="0"/>
                <a:cs typeface="Times New Roman" pitchFamily="18" charset="0"/>
              </a:rPr>
              <a:t>   9.Quyết </a:t>
            </a:r>
            <a:r>
              <a:rPr lang="en-US" sz="2800" dirty="0" err="1" smtClean="0">
                <a:solidFill>
                  <a:srgbClr val="0000CC"/>
                </a:solidFill>
                <a:latin typeface="Times New Roman" pitchFamily="18" charset="0"/>
                <a:cs typeface="Times New Roman" pitchFamily="18" charset="0"/>
              </a:rPr>
              <a:t>định</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số</a:t>
            </a:r>
            <a:r>
              <a:rPr lang="en-US" sz="2800" dirty="0" smtClean="0">
                <a:solidFill>
                  <a:srgbClr val="0000CC"/>
                </a:solidFill>
                <a:latin typeface="Times New Roman" pitchFamily="18" charset="0"/>
                <a:cs typeface="Times New Roman" pitchFamily="18" charset="0"/>
              </a:rPr>
              <a:t> 5692/QĐ-TLĐ </a:t>
            </a:r>
            <a:r>
              <a:rPr lang="en-US" sz="2800" dirty="0" err="1" smtClean="0">
                <a:solidFill>
                  <a:srgbClr val="0000CC"/>
                </a:solidFill>
                <a:latin typeface="Times New Roman" pitchFamily="18" charset="0"/>
                <a:cs typeface="Times New Roman" pitchFamily="18" charset="0"/>
              </a:rPr>
              <a:t>ngày</a:t>
            </a:r>
            <a:r>
              <a:rPr lang="en-US" sz="2800" dirty="0" smtClean="0">
                <a:solidFill>
                  <a:srgbClr val="0000CC"/>
                </a:solidFill>
                <a:latin typeface="Times New Roman" pitchFamily="18" charset="0"/>
                <a:cs typeface="Times New Roman" pitchFamily="18" charset="0"/>
              </a:rPr>
              <a:t> 08/12/2022 </a:t>
            </a:r>
            <a:r>
              <a:rPr lang="en-US" sz="2800" dirty="0" err="1" smtClean="0">
                <a:solidFill>
                  <a:srgbClr val="0000CC"/>
                </a:solidFill>
                <a:latin typeface="Times New Roman" pitchFamily="18" charset="0"/>
                <a:cs typeface="Times New Roman" pitchFamily="18" charset="0"/>
              </a:rPr>
              <a:t>của</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Tổng</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Liên</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đoàn</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quy</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định</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về</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chế</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độ</a:t>
            </a:r>
            <a:r>
              <a:rPr lang="en-US" sz="2800" dirty="0" smtClean="0">
                <a:solidFill>
                  <a:srgbClr val="0000CC"/>
                </a:solidFill>
                <a:latin typeface="Times New Roman" pitchFamily="18" charset="0"/>
                <a:cs typeface="Times New Roman" pitchFamily="18" charset="0"/>
              </a:rPr>
              <a:t> chi </a:t>
            </a:r>
            <a:r>
              <a:rPr lang="en-US" sz="2800" dirty="0" err="1" smtClean="0">
                <a:solidFill>
                  <a:srgbClr val="0000CC"/>
                </a:solidFill>
                <a:latin typeface="Times New Roman" pitchFamily="18" charset="0"/>
                <a:cs typeface="Times New Roman" pitchFamily="18" charset="0"/>
              </a:rPr>
              <a:t>phụ</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cấp</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Cán</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bộ</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công</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đoàn</a:t>
            </a:r>
            <a:r>
              <a:rPr lang="en-US" sz="2800" dirty="0" smtClean="0">
                <a:solidFill>
                  <a:srgbClr val="0000CC"/>
                </a:solidFill>
                <a:latin typeface="Times New Roman" pitchFamily="18" charset="0"/>
                <a:cs typeface="Times New Roman" pitchFamily="18" charset="0"/>
              </a:rPr>
              <a:t>.</a:t>
            </a:r>
          </a:p>
          <a:p>
            <a:pPr algn="just">
              <a:buNone/>
            </a:pPr>
            <a:r>
              <a:rPr lang="en-US" sz="2800" dirty="0" smtClean="0">
                <a:solidFill>
                  <a:srgbClr val="0000CC"/>
                </a:solidFill>
                <a:latin typeface="Times New Roman" pitchFamily="18" charset="0"/>
                <a:cs typeface="Times New Roman" pitchFamily="18" charset="0"/>
              </a:rPr>
              <a:t>   10.</a:t>
            </a:r>
            <a:r>
              <a:rPr lang="vi-VN" sz="2800" dirty="0">
                <a:solidFill>
                  <a:srgbClr val="0000CC"/>
                </a:solidFill>
                <a:cs typeface="Times New Roman" pitchFamily="18" charset="0"/>
              </a:rPr>
              <a:t> Hướng dẫn số 21/HD-LĐLĐ ngày 18/8/2022 của Liên đoàn Lao động TP. Hồ Chí Minh về việc hướng dẫn xây dựng dự toán tài chính </a:t>
            </a:r>
            <a:r>
              <a:rPr lang="en-US" sz="2800" dirty="0" smtClean="0">
                <a:solidFill>
                  <a:srgbClr val="0000CC"/>
                </a:solidFill>
                <a:cs typeface="Times New Roman" pitchFamily="18" charset="0"/>
              </a:rPr>
              <a:t>C</a:t>
            </a:r>
            <a:r>
              <a:rPr lang="vi-VN" sz="2800" dirty="0" smtClean="0">
                <a:solidFill>
                  <a:srgbClr val="0000CC"/>
                </a:solidFill>
                <a:cs typeface="Times New Roman" pitchFamily="18" charset="0"/>
              </a:rPr>
              <a:t>ông </a:t>
            </a:r>
            <a:r>
              <a:rPr lang="vi-VN" sz="2800" dirty="0">
                <a:solidFill>
                  <a:srgbClr val="0000CC"/>
                </a:solidFill>
                <a:cs typeface="Times New Roman" pitchFamily="18" charset="0"/>
              </a:rPr>
              <a:t>đoàn cấp trên cơ sở năm </a:t>
            </a:r>
            <a:r>
              <a:rPr lang="vi-VN" sz="2800" dirty="0" smtClean="0">
                <a:solidFill>
                  <a:srgbClr val="0000CC"/>
                </a:solidFill>
                <a:cs typeface="Times New Roman" pitchFamily="18" charset="0"/>
              </a:rPr>
              <a:t>2023</a:t>
            </a:r>
            <a:r>
              <a:rPr lang="en-US" sz="2800" dirty="0" smtClean="0">
                <a:solidFill>
                  <a:srgbClr val="0000CC"/>
                </a:solidFill>
                <a:cs typeface="Times New Roman" pitchFamily="18" charset="0"/>
              </a:rPr>
              <a:t>.</a:t>
            </a:r>
            <a:endParaRPr lang="en-US" sz="2800" dirty="0">
              <a:solidFill>
                <a:srgbClr val="0000CC"/>
              </a:solidFill>
            </a:endParaRPr>
          </a:p>
        </p:txBody>
      </p:sp>
      <p:sp>
        <p:nvSpPr>
          <p:cNvPr id="4" name="Slide Number Placeholder 3"/>
          <p:cNvSpPr>
            <a:spLocks noGrp="1"/>
          </p:cNvSpPr>
          <p:nvPr>
            <p:ph type="sldNum" sz="quarter" idx="12"/>
          </p:nvPr>
        </p:nvSpPr>
        <p:spPr/>
        <p:txBody>
          <a:bodyPr/>
          <a:lstStyle/>
          <a:p>
            <a:fld id="{52FEBE5D-DC19-4932-AD27-9C7381D18CEC}" type="slidenum">
              <a:rPr lang="en-US" smtClean="0"/>
              <a:pPr/>
              <a:t>5</a:t>
            </a:fld>
            <a:endParaRPr lang="en-US"/>
          </a:p>
        </p:txBody>
      </p:sp>
      <p:sp>
        <p:nvSpPr>
          <p:cNvPr id="3" name="Rectangle 2"/>
          <p:cNvSpPr/>
          <p:nvPr/>
        </p:nvSpPr>
        <p:spPr>
          <a:xfrm>
            <a:off x="1904999" y="273809"/>
            <a:ext cx="6096001" cy="1077218"/>
          </a:xfrm>
          <a:prstGeom prst="rect">
            <a:avLst/>
          </a:prstGeom>
        </p:spPr>
        <p:txBody>
          <a:bodyPr wrap="square">
            <a:spAutoFit/>
          </a:bodyPr>
          <a:lstStyle/>
          <a:p>
            <a:pPr algn="ctr"/>
            <a:r>
              <a:rPr lang="en-US" sz="3200" b="1" dirty="0" smtClean="0">
                <a:solidFill>
                  <a:srgbClr val="FF0000"/>
                </a:solidFill>
                <a:latin typeface="Times New Roman" pitchFamily="18" charset="0"/>
                <a:cs typeface="Times New Roman" pitchFamily="18" charset="0"/>
              </a:rPr>
              <a:t>I. </a:t>
            </a:r>
            <a:r>
              <a:rPr lang="en-US" sz="3200" b="1" dirty="0" err="1" smtClean="0">
                <a:solidFill>
                  <a:srgbClr val="FF0000"/>
                </a:solidFill>
                <a:latin typeface="Times New Roman" pitchFamily="18" charset="0"/>
                <a:cs typeface="Times New Roman" pitchFamily="18" charset="0"/>
              </a:rPr>
              <a:t>Cơ</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sở</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pháp</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lý</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của</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công</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tác</a:t>
            </a:r>
            <a:r>
              <a:rPr lang="en-US" sz="3200" b="1" dirty="0" smtClean="0">
                <a:solidFill>
                  <a:srgbClr val="FF0000"/>
                </a:solidFill>
                <a:latin typeface="Times New Roman" pitchFamily="18" charset="0"/>
                <a:cs typeface="Times New Roman" pitchFamily="18" charset="0"/>
              </a:rPr>
              <a:t> </a:t>
            </a:r>
          </a:p>
          <a:p>
            <a:pPr algn="ctr"/>
            <a:r>
              <a:rPr lang="en-US" sz="3200" b="1" dirty="0" err="1" smtClean="0">
                <a:solidFill>
                  <a:srgbClr val="FF0000"/>
                </a:solidFill>
                <a:latin typeface="Times New Roman" pitchFamily="18" charset="0"/>
                <a:cs typeface="Times New Roman" pitchFamily="18" charset="0"/>
              </a:rPr>
              <a:t>tài</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chính</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công</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đoàn</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cơ</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sở</a:t>
            </a:r>
            <a:endParaRPr lang="en-US" sz="3200" b="1" dirty="0">
              <a:solidFill>
                <a:srgbClr val="FF0000"/>
              </a:solidFill>
              <a:latin typeface="Times New Roman" pitchFamily="18" charset="0"/>
              <a:cs typeface="Times New Roman" pitchFamily="18"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40" y="-30480"/>
            <a:ext cx="1143000" cy="1143000"/>
          </a:xfrm>
          <a:prstGeom prst="rect">
            <a:avLst/>
          </a:prstGeom>
        </p:spPr>
      </p:pic>
    </p:spTree>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990600"/>
            <a:ext cx="8610600" cy="1685925"/>
          </a:xfrm>
        </p:spPr>
        <p:txBody>
          <a:bodyPr>
            <a:normAutofit fontScale="90000"/>
          </a:bodyPr>
          <a:lstStyle/>
          <a:p>
            <a:pPr algn="ctr"/>
            <a:r>
              <a:rPr lang="vi-VN" sz="3900" b="1" dirty="0">
                <a:solidFill>
                  <a:srgbClr val="FF0000"/>
                </a:solidFill>
                <a:latin typeface="Times New Roman" pitchFamily="18" charset="0"/>
                <a:ea typeface="+mn-ea"/>
                <a:cs typeface="Times New Roman" pitchFamily="18" charset="0"/>
              </a:rPr>
              <a:t>II. Quy trình</a:t>
            </a:r>
            <a:r>
              <a:rPr lang="en-US" sz="3900" b="1" dirty="0">
                <a:solidFill>
                  <a:srgbClr val="FF0000"/>
                </a:solidFill>
                <a:latin typeface="Times New Roman" pitchFamily="18" charset="0"/>
                <a:ea typeface="+mn-ea"/>
                <a:cs typeface="Times New Roman" pitchFamily="18" charset="0"/>
              </a:rPr>
              <a:t> </a:t>
            </a:r>
            <a:r>
              <a:rPr lang="vi-VN" sz="3900" b="1" dirty="0">
                <a:solidFill>
                  <a:srgbClr val="FF0000"/>
                </a:solidFill>
                <a:latin typeface="Times New Roman" pitchFamily="18" charset="0"/>
                <a:ea typeface="+mn-ea"/>
                <a:cs typeface="Times New Roman" pitchFamily="18" charset="0"/>
              </a:rPr>
              <a:t>thực hiện kiểm tra tài chính</a:t>
            </a:r>
            <a:r>
              <a:rPr lang="en-US" sz="3900" b="1" dirty="0">
                <a:solidFill>
                  <a:srgbClr val="FF0000"/>
                </a:solidFill>
                <a:latin typeface="Times New Roman" pitchFamily="18" charset="0"/>
                <a:ea typeface="+mn-ea"/>
                <a:cs typeface="Times New Roman" pitchFamily="18" charset="0"/>
              </a:rPr>
              <a:t>, </a:t>
            </a:r>
            <a:br>
              <a:rPr lang="en-US" sz="3900" b="1" dirty="0">
                <a:solidFill>
                  <a:srgbClr val="FF0000"/>
                </a:solidFill>
                <a:latin typeface="Times New Roman" pitchFamily="18" charset="0"/>
                <a:ea typeface="+mn-ea"/>
                <a:cs typeface="Times New Roman" pitchFamily="18" charset="0"/>
              </a:rPr>
            </a:br>
            <a:r>
              <a:rPr lang="en-US" sz="3900" b="1" dirty="0" err="1">
                <a:solidFill>
                  <a:srgbClr val="FF0000"/>
                </a:solidFill>
                <a:latin typeface="Times New Roman" pitchFamily="18" charset="0"/>
                <a:ea typeface="+mn-ea"/>
                <a:cs typeface="Times New Roman" pitchFamily="18" charset="0"/>
              </a:rPr>
              <a:t>tài</a:t>
            </a:r>
            <a:r>
              <a:rPr lang="en-US" sz="3900" b="1" dirty="0">
                <a:solidFill>
                  <a:srgbClr val="FF0000"/>
                </a:solidFill>
                <a:latin typeface="Times New Roman" pitchFamily="18" charset="0"/>
                <a:ea typeface="+mn-ea"/>
                <a:cs typeface="Times New Roman" pitchFamily="18" charset="0"/>
              </a:rPr>
              <a:t> </a:t>
            </a:r>
            <a:r>
              <a:rPr lang="en-US" sz="3900" b="1" dirty="0" err="1">
                <a:solidFill>
                  <a:srgbClr val="FF0000"/>
                </a:solidFill>
                <a:latin typeface="Times New Roman" pitchFamily="18" charset="0"/>
                <a:ea typeface="+mn-ea"/>
                <a:cs typeface="Times New Roman" pitchFamily="18" charset="0"/>
              </a:rPr>
              <a:t>sản</a:t>
            </a:r>
            <a:r>
              <a:rPr lang="en-US" sz="3900" b="1" dirty="0">
                <a:solidFill>
                  <a:srgbClr val="FF0000"/>
                </a:solidFill>
                <a:latin typeface="Times New Roman" pitchFamily="18" charset="0"/>
                <a:ea typeface="+mn-ea"/>
                <a:cs typeface="Times New Roman" pitchFamily="18" charset="0"/>
              </a:rPr>
              <a:t> </a:t>
            </a:r>
            <a:r>
              <a:rPr lang="vi-VN" sz="3900" b="1" dirty="0">
                <a:solidFill>
                  <a:srgbClr val="FF0000"/>
                </a:solidFill>
                <a:latin typeface="Times New Roman" pitchFamily="18" charset="0"/>
                <a:ea typeface="+mn-ea"/>
                <a:cs typeface="Times New Roman" pitchFamily="18" charset="0"/>
              </a:rPr>
              <a:t>công </a:t>
            </a:r>
            <a:r>
              <a:rPr lang="en-US" sz="3900" b="1" dirty="0" err="1" smtClean="0">
                <a:solidFill>
                  <a:srgbClr val="FF0000"/>
                </a:solidFill>
                <a:latin typeface="Times New Roman" pitchFamily="18" charset="0"/>
                <a:ea typeface="+mn-ea"/>
                <a:cs typeface="Times New Roman" pitchFamily="18" charset="0"/>
              </a:rPr>
              <a:t>đoàn</a:t>
            </a:r>
            <a:r>
              <a:rPr lang="en-US" sz="3900" b="1" dirty="0" smtClean="0">
                <a:solidFill>
                  <a:srgbClr val="FF0000"/>
                </a:solidFill>
                <a:latin typeface="Times New Roman" pitchFamily="18" charset="0"/>
                <a:ea typeface="+mn-ea"/>
                <a:cs typeface="Times New Roman" pitchFamily="18" charset="0"/>
              </a:rPr>
              <a:t/>
            </a:r>
            <a:br>
              <a:rPr lang="en-US" sz="3900" b="1" dirty="0" smtClean="0">
                <a:solidFill>
                  <a:srgbClr val="FF0000"/>
                </a:solidFill>
                <a:latin typeface="Times New Roman" pitchFamily="18" charset="0"/>
                <a:ea typeface="+mn-ea"/>
                <a:cs typeface="Times New Roman" pitchFamily="18" charset="0"/>
              </a:rPr>
            </a:br>
            <a:r>
              <a:rPr lang="en-US" sz="2700" b="1" i="1" dirty="0" smtClean="0">
                <a:solidFill>
                  <a:srgbClr val="FF0000"/>
                </a:solidFill>
                <a:latin typeface="Times New Roman" pitchFamily="18" charset="0"/>
                <a:ea typeface="+mn-ea"/>
                <a:cs typeface="Times New Roman" pitchFamily="18" charset="0"/>
              </a:rPr>
              <a:t>(Theo </a:t>
            </a:r>
            <a:r>
              <a:rPr lang="en-US" sz="2700" b="1" i="1" dirty="0" err="1" smtClean="0">
                <a:solidFill>
                  <a:srgbClr val="FF0000"/>
                </a:solidFill>
                <a:latin typeface="Times New Roman" pitchFamily="18" charset="0"/>
                <a:ea typeface="+mn-ea"/>
                <a:cs typeface="Times New Roman" pitchFamily="18" charset="0"/>
              </a:rPr>
              <a:t>Quyết</a:t>
            </a:r>
            <a:r>
              <a:rPr lang="en-US" sz="2700" b="1" i="1" dirty="0" smtClean="0">
                <a:solidFill>
                  <a:srgbClr val="FF0000"/>
                </a:solidFill>
                <a:latin typeface="Times New Roman" pitchFamily="18" charset="0"/>
                <a:ea typeface="+mn-ea"/>
                <a:cs typeface="Times New Roman" pitchFamily="18" charset="0"/>
              </a:rPr>
              <a:t> </a:t>
            </a:r>
            <a:r>
              <a:rPr lang="en-US" sz="2700" b="1" i="1" dirty="0" err="1" smtClean="0">
                <a:solidFill>
                  <a:srgbClr val="FF0000"/>
                </a:solidFill>
                <a:latin typeface="Times New Roman" pitchFamily="18" charset="0"/>
                <a:ea typeface="+mn-ea"/>
                <a:cs typeface="Times New Roman" pitchFamily="18" charset="0"/>
              </a:rPr>
              <a:t>định</a:t>
            </a:r>
            <a:r>
              <a:rPr lang="en-US" sz="2700" b="1" i="1" dirty="0" smtClean="0">
                <a:solidFill>
                  <a:srgbClr val="FF0000"/>
                </a:solidFill>
                <a:latin typeface="Times New Roman" pitchFamily="18" charset="0"/>
                <a:ea typeface="+mn-ea"/>
                <a:cs typeface="Times New Roman" pitchFamily="18" charset="0"/>
              </a:rPr>
              <a:t> 684/QĐ-TLĐ </a:t>
            </a:r>
            <a:r>
              <a:rPr lang="en-US" sz="2700" b="1" i="1" dirty="0" err="1" smtClean="0">
                <a:solidFill>
                  <a:srgbClr val="FF0000"/>
                </a:solidFill>
                <a:latin typeface="Times New Roman" pitchFamily="18" charset="0"/>
                <a:ea typeface="+mn-ea"/>
                <a:cs typeface="Times New Roman" pitchFamily="18" charset="0"/>
              </a:rPr>
              <a:t>ngày</a:t>
            </a:r>
            <a:r>
              <a:rPr lang="en-US" sz="2700" b="1" i="1" dirty="0" smtClean="0">
                <a:solidFill>
                  <a:srgbClr val="FF0000"/>
                </a:solidFill>
                <a:latin typeface="Times New Roman" pitchFamily="18" charset="0"/>
                <a:ea typeface="+mn-ea"/>
                <a:cs typeface="Times New Roman" pitchFamily="18" charset="0"/>
              </a:rPr>
              <a:t> 08/6/2020 </a:t>
            </a:r>
            <a:r>
              <a:rPr lang="en-US" sz="2700" b="1" i="1" dirty="0" err="1" smtClean="0">
                <a:solidFill>
                  <a:srgbClr val="FF0000"/>
                </a:solidFill>
                <a:latin typeface="Times New Roman" pitchFamily="18" charset="0"/>
                <a:ea typeface="+mn-ea"/>
                <a:cs typeface="Times New Roman" pitchFamily="18" charset="0"/>
              </a:rPr>
              <a:t>của</a:t>
            </a:r>
            <a:r>
              <a:rPr lang="en-US" sz="2700" b="1" i="1" dirty="0" smtClean="0">
                <a:solidFill>
                  <a:srgbClr val="FF0000"/>
                </a:solidFill>
                <a:latin typeface="Times New Roman" pitchFamily="18" charset="0"/>
                <a:ea typeface="+mn-ea"/>
                <a:cs typeface="Times New Roman" pitchFamily="18" charset="0"/>
              </a:rPr>
              <a:t> </a:t>
            </a:r>
            <a:r>
              <a:rPr lang="en-US" sz="2700" b="1" i="1" dirty="0" err="1" smtClean="0">
                <a:solidFill>
                  <a:srgbClr val="FF0000"/>
                </a:solidFill>
                <a:latin typeface="Times New Roman" pitchFamily="18" charset="0"/>
                <a:ea typeface="+mn-ea"/>
                <a:cs typeface="Times New Roman" pitchFamily="18" charset="0"/>
              </a:rPr>
              <a:t>Đoàn</a:t>
            </a:r>
            <a:r>
              <a:rPr lang="en-US" sz="2700" b="1" i="1" dirty="0" smtClean="0">
                <a:solidFill>
                  <a:srgbClr val="FF0000"/>
                </a:solidFill>
                <a:latin typeface="Times New Roman" pitchFamily="18" charset="0"/>
                <a:ea typeface="+mn-ea"/>
                <a:cs typeface="Times New Roman" pitchFamily="18" charset="0"/>
              </a:rPr>
              <a:t> Chủ </a:t>
            </a:r>
            <a:r>
              <a:rPr lang="en-US" sz="2700" b="1" i="1" dirty="0" err="1" smtClean="0">
                <a:solidFill>
                  <a:srgbClr val="FF0000"/>
                </a:solidFill>
                <a:latin typeface="Times New Roman" pitchFamily="18" charset="0"/>
                <a:ea typeface="+mn-ea"/>
                <a:cs typeface="Times New Roman" pitchFamily="18" charset="0"/>
              </a:rPr>
              <a:t>tịch</a:t>
            </a:r>
            <a:r>
              <a:rPr lang="en-US" sz="2700" b="1" i="1" dirty="0" smtClean="0">
                <a:solidFill>
                  <a:srgbClr val="FF0000"/>
                </a:solidFill>
                <a:latin typeface="Times New Roman" pitchFamily="18" charset="0"/>
                <a:ea typeface="+mn-ea"/>
                <a:cs typeface="Times New Roman" pitchFamily="18" charset="0"/>
              </a:rPr>
              <a:t> </a:t>
            </a:r>
            <a:r>
              <a:rPr lang="en-US" sz="2700" b="1" i="1" dirty="0" err="1" smtClean="0">
                <a:solidFill>
                  <a:srgbClr val="FF0000"/>
                </a:solidFill>
                <a:latin typeface="Times New Roman" pitchFamily="18" charset="0"/>
                <a:ea typeface="+mn-ea"/>
                <a:cs typeface="Times New Roman" pitchFamily="18" charset="0"/>
              </a:rPr>
              <a:t>Tổng</a:t>
            </a:r>
            <a:r>
              <a:rPr lang="en-US" sz="2700" b="1" i="1" dirty="0" smtClean="0">
                <a:solidFill>
                  <a:srgbClr val="FF0000"/>
                </a:solidFill>
                <a:latin typeface="Times New Roman" pitchFamily="18" charset="0"/>
                <a:ea typeface="+mn-ea"/>
                <a:cs typeface="Times New Roman" pitchFamily="18" charset="0"/>
              </a:rPr>
              <a:t> </a:t>
            </a:r>
            <a:r>
              <a:rPr lang="en-US" sz="2700" b="1" i="1" dirty="0" err="1" smtClean="0">
                <a:solidFill>
                  <a:srgbClr val="FF0000"/>
                </a:solidFill>
                <a:latin typeface="Times New Roman" pitchFamily="18" charset="0"/>
                <a:ea typeface="+mn-ea"/>
                <a:cs typeface="Times New Roman" pitchFamily="18" charset="0"/>
              </a:rPr>
              <a:t>Liên</a:t>
            </a:r>
            <a:r>
              <a:rPr lang="en-US" sz="2700" b="1" i="1" dirty="0" smtClean="0">
                <a:solidFill>
                  <a:srgbClr val="FF0000"/>
                </a:solidFill>
                <a:latin typeface="Times New Roman" pitchFamily="18" charset="0"/>
                <a:ea typeface="+mn-ea"/>
                <a:cs typeface="Times New Roman" pitchFamily="18" charset="0"/>
              </a:rPr>
              <a:t> </a:t>
            </a:r>
            <a:r>
              <a:rPr lang="en-US" sz="2700" b="1" i="1" dirty="0" err="1" smtClean="0">
                <a:solidFill>
                  <a:srgbClr val="FF0000"/>
                </a:solidFill>
                <a:latin typeface="Times New Roman" pitchFamily="18" charset="0"/>
                <a:ea typeface="+mn-ea"/>
                <a:cs typeface="Times New Roman" pitchFamily="18" charset="0"/>
              </a:rPr>
              <a:t>đoàn</a:t>
            </a:r>
            <a:r>
              <a:rPr lang="en-US" sz="2700" b="1" i="1" dirty="0" smtClean="0">
                <a:solidFill>
                  <a:srgbClr val="FF0000"/>
                </a:solidFill>
                <a:latin typeface="Times New Roman" pitchFamily="18" charset="0"/>
                <a:ea typeface="+mn-ea"/>
                <a:cs typeface="Times New Roman" pitchFamily="18" charset="0"/>
              </a:rPr>
              <a:t> Lao </a:t>
            </a:r>
            <a:r>
              <a:rPr lang="en-US" sz="2700" b="1" i="1" dirty="0" err="1" smtClean="0">
                <a:solidFill>
                  <a:srgbClr val="FF0000"/>
                </a:solidFill>
                <a:latin typeface="Times New Roman" pitchFamily="18" charset="0"/>
                <a:ea typeface="+mn-ea"/>
                <a:cs typeface="Times New Roman" pitchFamily="18" charset="0"/>
              </a:rPr>
              <a:t>động</a:t>
            </a:r>
            <a:r>
              <a:rPr lang="en-US" sz="2700" b="1" i="1" dirty="0" smtClean="0">
                <a:solidFill>
                  <a:srgbClr val="FF0000"/>
                </a:solidFill>
                <a:latin typeface="Times New Roman" pitchFamily="18" charset="0"/>
                <a:ea typeface="+mn-ea"/>
                <a:cs typeface="Times New Roman" pitchFamily="18" charset="0"/>
              </a:rPr>
              <a:t> </a:t>
            </a:r>
            <a:r>
              <a:rPr lang="en-US" sz="2700" b="1" i="1" dirty="0" err="1" smtClean="0">
                <a:solidFill>
                  <a:srgbClr val="FF0000"/>
                </a:solidFill>
                <a:latin typeface="Times New Roman" pitchFamily="18" charset="0"/>
                <a:ea typeface="+mn-ea"/>
                <a:cs typeface="Times New Roman" pitchFamily="18" charset="0"/>
              </a:rPr>
              <a:t>Việt</a:t>
            </a:r>
            <a:r>
              <a:rPr lang="en-US" sz="2700" b="1" i="1" dirty="0" smtClean="0">
                <a:solidFill>
                  <a:srgbClr val="FF0000"/>
                </a:solidFill>
                <a:latin typeface="Times New Roman" pitchFamily="18" charset="0"/>
                <a:ea typeface="+mn-ea"/>
                <a:cs typeface="Times New Roman" pitchFamily="18" charset="0"/>
              </a:rPr>
              <a:t> Nam</a:t>
            </a:r>
            <a:r>
              <a:rPr lang="vi-VN" sz="2700" b="1" i="1" dirty="0" smtClean="0">
                <a:solidFill>
                  <a:srgbClr val="FF0000"/>
                </a:solidFill>
                <a:latin typeface="Times New Roman" pitchFamily="18" charset="0"/>
                <a:ea typeface="+mn-ea"/>
                <a:cs typeface="Times New Roman" pitchFamily="18" charset="0"/>
              </a:rPr>
              <a:t>)</a:t>
            </a:r>
            <a:endParaRPr lang="en-US" sz="2700" b="1" i="1" dirty="0">
              <a:solidFill>
                <a:srgbClr val="FF0000"/>
              </a:solidFill>
              <a:latin typeface="Times New Roman" pitchFamily="18" charset="0"/>
              <a:ea typeface="+mn-ea"/>
              <a:cs typeface="Times New Roman" pitchFamily="18" charset="0"/>
            </a:endParaRPr>
          </a:p>
        </p:txBody>
      </p:sp>
      <p:sp>
        <p:nvSpPr>
          <p:cNvPr id="3" name="Content Placeholder 2"/>
          <p:cNvSpPr>
            <a:spLocks noGrp="1"/>
          </p:cNvSpPr>
          <p:nvPr>
            <p:ph idx="1"/>
          </p:nvPr>
        </p:nvSpPr>
        <p:spPr>
          <a:xfrm>
            <a:off x="457200" y="2819400"/>
            <a:ext cx="8686800" cy="3352800"/>
          </a:xfrm>
        </p:spPr>
        <p:txBody>
          <a:bodyPr>
            <a:normAutofit/>
          </a:bodyPr>
          <a:lstStyle/>
          <a:p>
            <a:pPr>
              <a:lnSpc>
                <a:spcPct val="150000"/>
              </a:lnSpc>
              <a:buNone/>
            </a:pPr>
            <a:r>
              <a:rPr lang="en-US" sz="3400" dirty="0" smtClean="0">
                <a:solidFill>
                  <a:srgbClr val="0000CC"/>
                </a:solidFill>
                <a:latin typeface="Times New Roman" pitchFamily="18" charset="0"/>
                <a:cs typeface="Times New Roman" pitchFamily="18" charset="0"/>
              </a:rPr>
              <a:t>1.</a:t>
            </a:r>
            <a:r>
              <a:rPr lang="vi-VN" sz="3400" dirty="0" smtClean="0">
                <a:solidFill>
                  <a:srgbClr val="0000CC"/>
                </a:solidFill>
                <a:latin typeface="Times New Roman" pitchFamily="18" charset="0"/>
                <a:cs typeface="Times New Roman" pitchFamily="18" charset="0"/>
              </a:rPr>
              <a:t> </a:t>
            </a:r>
            <a:r>
              <a:rPr lang="en-US" sz="3400" dirty="0" err="1" smtClean="0">
                <a:solidFill>
                  <a:srgbClr val="0000CC"/>
                </a:solidFill>
                <a:latin typeface="Times New Roman" pitchFamily="18" charset="0"/>
                <a:cs typeface="Times New Roman" pitchFamily="18" charset="0"/>
              </a:rPr>
              <a:t>Bước</a:t>
            </a:r>
            <a:r>
              <a:rPr lang="en-US" sz="3400" dirty="0" smtClean="0">
                <a:solidFill>
                  <a:srgbClr val="0000CC"/>
                </a:solidFill>
                <a:latin typeface="Times New Roman" pitchFamily="18" charset="0"/>
                <a:cs typeface="Times New Roman" pitchFamily="18" charset="0"/>
              </a:rPr>
              <a:t> 1:</a:t>
            </a:r>
            <a:r>
              <a:rPr lang="vi-VN" sz="3400" dirty="0" smtClean="0">
                <a:solidFill>
                  <a:srgbClr val="0000CC"/>
                </a:solidFill>
                <a:latin typeface="Times New Roman" pitchFamily="18" charset="0"/>
                <a:cs typeface="Times New Roman" pitchFamily="18" charset="0"/>
              </a:rPr>
              <a:t> </a:t>
            </a:r>
            <a:r>
              <a:rPr lang="en-US" sz="3400" dirty="0" err="1" smtClean="0">
                <a:solidFill>
                  <a:srgbClr val="0000CC"/>
                </a:solidFill>
                <a:latin typeface="Times New Roman" pitchFamily="18" charset="0"/>
                <a:cs typeface="Times New Roman" pitchFamily="18" charset="0"/>
              </a:rPr>
              <a:t>Chuẩn</a:t>
            </a:r>
            <a:r>
              <a:rPr lang="en-US" sz="3400" dirty="0" smtClean="0">
                <a:solidFill>
                  <a:srgbClr val="0000CC"/>
                </a:solidFill>
                <a:latin typeface="Times New Roman" pitchFamily="18" charset="0"/>
                <a:cs typeface="Times New Roman" pitchFamily="18" charset="0"/>
              </a:rPr>
              <a:t> </a:t>
            </a:r>
            <a:r>
              <a:rPr lang="en-US" sz="3400" dirty="0" err="1" smtClean="0">
                <a:solidFill>
                  <a:srgbClr val="0000CC"/>
                </a:solidFill>
                <a:latin typeface="Times New Roman" pitchFamily="18" charset="0"/>
                <a:cs typeface="Times New Roman" pitchFamily="18" charset="0"/>
              </a:rPr>
              <a:t>bị</a:t>
            </a:r>
            <a:r>
              <a:rPr lang="en-US" sz="3400" dirty="0" smtClean="0">
                <a:solidFill>
                  <a:srgbClr val="0000CC"/>
                </a:solidFill>
                <a:latin typeface="Times New Roman" pitchFamily="18" charset="0"/>
                <a:cs typeface="Times New Roman" pitchFamily="18" charset="0"/>
              </a:rPr>
              <a:t> </a:t>
            </a:r>
            <a:r>
              <a:rPr lang="en-US" sz="3400" dirty="0" err="1" smtClean="0">
                <a:solidFill>
                  <a:srgbClr val="0000CC"/>
                </a:solidFill>
                <a:latin typeface="Times New Roman" pitchFamily="18" charset="0"/>
                <a:cs typeface="Times New Roman" pitchFamily="18" charset="0"/>
              </a:rPr>
              <a:t>kiểm</a:t>
            </a:r>
            <a:r>
              <a:rPr lang="en-US" sz="3400" dirty="0" smtClean="0">
                <a:solidFill>
                  <a:srgbClr val="0000CC"/>
                </a:solidFill>
                <a:latin typeface="Times New Roman" pitchFamily="18" charset="0"/>
                <a:cs typeface="Times New Roman" pitchFamily="18" charset="0"/>
              </a:rPr>
              <a:t> </a:t>
            </a:r>
            <a:r>
              <a:rPr lang="en-US" sz="3400" dirty="0" err="1" smtClean="0">
                <a:solidFill>
                  <a:srgbClr val="0000CC"/>
                </a:solidFill>
                <a:latin typeface="Times New Roman" pitchFamily="18" charset="0"/>
                <a:cs typeface="Times New Roman" pitchFamily="18" charset="0"/>
              </a:rPr>
              <a:t>tra</a:t>
            </a:r>
            <a:r>
              <a:rPr lang="en-US" sz="3400" dirty="0" smtClean="0">
                <a:solidFill>
                  <a:srgbClr val="0000CC"/>
                </a:solidFill>
                <a:latin typeface="Times New Roman" pitchFamily="18" charset="0"/>
                <a:cs typeface="Times New Roman" pitchFamily="18" charset="0"/>
              </a:rPr>
              <a:t>.</a:t>
            </a:r>
          </a:p>
          <a:p>
            <a:pPr>
              <a:lnSpc>
                <a:spcPct val="150000"/>
              </a:lnSpc>
              <a:buNone/>
            </a:pPr>
            <a:r>
              <a:rPr lang="en-US" sz="3400" dirty="0" smtClean="0">
                <a:solidFill>
                  <a:srgbClr val="0000CC"/>
                </a:solidFill>
                <a:latin typeface="Times New Roman" pitchFamily="18" charset="0"/>
                <a:cs typeface="Times New Roman" pitchFamily="18" charset="0"/>
              </a:rPr>
              <a:t>2.</a:t>
            </a:r>
            <a:r>
              <a:rPr lang="vi-VN" sz="3400" dirty="0" smtClean="0">
                <a:solidFill>
                  <a:srgbClr val="0000CC"/>
                </a:solidFill>
                <a:latin typeface="Times New Roman" pitchFamily="18" charset="0"/>
                <a:cs typeface="Times New Roman" pitchFamily="18" charset="0"/>
              </a:rPr>
              <a:t> </a:t>
            </a:r>
            <a:r>
              <a:rPr lang="en-US" sz="3400" dirty="0" err="1" smtClean="0">
                <a:solidFill>
                  <a:srgbClr val="0000CC"/>
                </a:solidFill>
                <a:latin typeface="Times New Roman" pitchFamily="18" charset="0"/>
                <a:cs typeface="Times New Roman" pitchFamily="18" charset="0"/>
              </a:rPr>
              <a:t>Bước</a:t>
            </a:r>
            <a:r>
              <a:rPr lang="en-US" sz="3400" dirty="0" smtClean="0">
                <a:solidFill>
                  <a:srgbClr val="0000CC"/>
                </a:solidFill>
                <a:latin typeface="Times New Roman" pitchFamily="18" charset="0"/>
                <a:cs typeface="Times New Roman" pitchFamily="18" charset="0"/>
              </a:rPr>
              <a:t> 2:</a:t>
            </a:r>
            <a:r>
              <a:rPr lang="vi-VN" sz="3400" dirty="0" smtClean="0">
                <a:solidFill>
                  <a:srgbClr val="0000CC"/>
                </a:solidFill>
                <a:latin typeface="Times New Roman" pitchFamily="18" charset="0"/>
                <a:cs typeface="Times New Roman" pitchFamily="18" charset="0"/>
              </a:rPr>
              <a:t> </a:t>
            </a:r>
            <a:r>
              <a:rPr lang="en-US" sz="3400" dirty="0" err="1" smtClean="0">
                <a:solidFill>
                  <a:srgbClr val="0000CC"/>
                </a:solidFill>
                <a:latin typeface="Times New Roman" pitchFamily="18" charset="0"/>
                <a:cs typeface="Times New Roman" pitchFamily="18" charset="0"/>
              </a:rPr>
              <a:t>Tiến</a:t>
            </a:r>
            <a:r>
              <a:rPr lang="en-US" sz="3400" dirty="0" smtClean="0">
                <a:solidFill>
                  <a:srgbClr val="0000CC"/>
                </a:solidFill>
                <a:latin typeface="Times New Roman" pitchFamily="18" charset="0"/>
                <a:cs typeface="Times New Roman" pitchFamily="18" charset="0"/>
              </a:rPr>
              <a:t> </a:t>
            </a:r>
            <a:r>
              <a:rPr lang="en-US" sz="3400" dirty="0" err="1" smtClean="0">
                <a:solidFill>
                  <a:srgbClr val="0000CC"/>
                </a:solidFill>
                <a:latin typeface="Times New Roman" pitchFamily="18" charset="0"/>
                <a:cs typeface="Times New Roman" pitchFamily="18" charset="0"/>
              </a:rPr>
              <a:t>hành</a:t>
            </a:r>
            <a:r>
              <a:rPr lang="en-US" sz="3400" dirty="0" smtClean="0">
                <a:solidFill>
                  <a:srgbClr val="0000CC"/>
                </a:solidFill>
                <a:latin typeface="Times New Roman" pitchFamily="18" charset="0"/>
                <a:cs typeface="Times New Roman" pitchFamily="18" charset="0"/>
              </a:rPr>
              <a:t> </a:t>
            </a:r>
            <a:r>
              <a:rPr lang="en-US" sz="3400" dirty="0" err="1" smtClean="0">
                <a:solidFill>
                  <a:srgbClr val="0000CC"/>
                </a:solidFill>
                <a:latin typeface="Times New Roman" pitchFamily="18" charset="0"/>
                <a:cs typeface="Times New Roman" pitchFamily="18" charset="0"/>
              </a:rPr>
              <a:t>kiểm</a:t>
            </a:r>
            <a:r>
              <a:rPr lang="en-US" sz="3400" dirty="0" smtClean="0">
                <a:solidFill>
                  <a:srgbClr val="0000CC"/>
                </a:solidFill>
                <a:latin typeface="Times New Roman" pitchFamily="18" charset="0"/>
                <a:cs typeface="Times New Roman" pitchFamily="18" charset="0"/>
              </a:rPr>
              <a:t> </a:t>
            </a:r>
            <a:r>
              <a:rPr lang="en-US" sz="3400" dirty="0" err="1" smtClean="0">
                <a:solidFill>
                  <a:srgbClr val="0000CC"/>
                </a:solidFill>
                <a:latin typeface="Times New Roman" pitchFamily="18" charset="0"/>
                <a:cs typeface="Times New Roman" pitchFamily="18" charset="0"/>
              </a:rPr>
              <a:t>tra</a:t>
            </a:r>
            <a:r>
              <a:rPr lang="en-US" sz="3400" dirty="0" smtClean="0">
                <a:solidFill>
                  <a:srgbClr val="0000CC"/>
                </a:solidFill>
                <a:latin typeface="Times New Roman" pitchFamily="18" charset="0"/>
                <a:cs typeface="Times New Roman" pitchFamily="18" charset="0"/>
              </a:rPr>
              <a:t>.</a:t>
            </a:r>
          </a:p>
          <a:p>
            <a:pPr>
              <a:lnSpc>
                <a:spcPct val="150000"/>
              </a:lnSpc>
              <a:buNone/>
            </a:pPr>
            <a:r>
              <a:rPr lang="en-US" sz="3400" dirty="0" smtClean="0">
                <a:solidFill>
                  <a:srgbClr val="0000CC"/>
                </a:solidFill>
                <a:latin typeface="Times New Roman" pitchFamily="18" charset="0"/>
                <a:cs typeface="Times New Roman" pitchFamily="18" charset="0"/>
              </a:rPr>
              <a:t>3.</a:t>
            </a:r>
            <a:r>
              <a:rPr lang="vi-VN" sz="3400" dirty="0" smtClean="0">
                <a:solidFill>
                  <a:srgbClr val="0000CC"/>
                </a:solidFill>
                <a:latin typeface="Times New Roman" pitchFamily="18" charset="0"/>
                <a:cs typeface="Times New Roman" pitchFamily="18" charset="0"/>
              </a:rPr>
              <a:t> </a:t>
            </a:r>
            <a:r>
              <a:rPr lang="en-US" sz="3400" dirty="0" err="1" smtClean="0">
                <a:solidFill>
                  <a:srgbClr val="0000CC"/>
                </a:solidFill>
                <a:latin typeface="Times New Roman" pitchFamily="18" charset="0"/>
                <a:cs typeface="Times New Roman" pitchFamily="18" charset="0"/>
              </a:rPr>
              <a:t>Bước</a:t>
            </a:r>
            <a:r>
              <a:rPr lang="en-US" sz="3400" dirty="0" smtClean="0">
                <a:solidFill>
                  <a:srgbClr val="0000CC"/>
                </a:solidFill>
                <a:latin typeface="Times New Roman" pitchFamily="18" charset="0"/>
                <a:cs typeface="Times New Roman" pitchFamily="18" charset="0"/>
              </a:rPr>
              <a:t> 3: </a:t>
            </a:r>
            <a:r>
              <a:rPr lang="en-US" sz="3400" dirty="0" err="1" smtClean="0">
                <a:solidFill>
                  <a:srgbClr val="0000CC"/>
                </a:solidFill>
                <a:latin typeface="Times New Roman" pitchFamily="18" charset="0"/>
                <a:cs typeface="Times New Roman" pitchFamily="18" charset="0"/>
              </a:rPr>
              <a:t>Kết</a:t>
            </a:r>
            <a:r>
              <a:rPr lang="en-US" sz="3400" dirty="0" smtClean="0">
                <a:solidFill>
                  <a:srgbClr val="0000CC"/>
                </a:solidFill>
                <a:latin typeface="Times New Roman" pitchFamily="18" charset="0"/>
                <a:cs typeface="Times New Roman" pitchFamily="18" charset="0"/>
              </a:rPr>
              <a:t> </a:t>
            </a:r>
            <a:r>
              <a:rPr lang="en-US" sz="3400" dirty="0" err="1" smtClean="0">
                <a:solidFill>
                  <a:srgbClr val="0000CC"/>
                </a:solidFill>
                <a:latin typeface="Times New Roman" pitchFamily="18" charset="0"/>
                <a:cs typeface="Times New Roman" pitchFamily="18" charset="0"/>
              </a:rPr>
              <a:t>thúc</a:t>
            </a:r>
            <a:r>
              <a:rPr lang="en-US" sz="3400" dirty="0" smtClean="0">
                <a:solidFill>
                  <a:srgbClr val="0000CC"/>
                </a:solidFill>
                <a:latin typeface="Times New Roman" pitchFamily="18" charset="0"/>
                <a:cs typeface="Times New Roman" pitchFamily="18" charset="0"/>
              </a:rPr>
              <a:t> </a:t>
            </a:r>
            <a:r>
              <a:rPr lang="en-US" sz="3400" dirty="0" err="1" smtClean="0">
                <a:solidFill>
                  <a:srgbClr val="0000CC"/>
                </a:solidFill>
                <a:latin typeface="Times New Roman" pitchFamily="18" charset="0"/>
                <a:cs typeface="Times New Roman" pitchFamily="18" charset="0"/>
              </a:rPr>
              <a:t>kiểm</a:t>
            </a:r>
            <a:r>
              <a:rPr lang="en-US" sz="3400" dirty="0" smtClean="0">
                <a:solidFill>
                  <a:srgbClr val="0000CC"/>
                </a:solidFill>
                <a:latin typeface="Times New Roman" pitchFamily="18" charset="0"/>
                <a:cs typeface="Times New Roman" pitchFamily="18" charset="0"/>
              </a:rPr>
              <a:t> </a:t>
            </a:r>
            <a:r>
              <a:rPr lang="en-US" sz="3400" dirty="0" err="1" smtClean="0">
                <a:solidFill>
                  <a:srgbClr val="0000CC"/>
                </a:solidFill>
                <a:latin typeface="Times New Roman" pitchFamily="18" charset="0"/>
                <a:cs typeface="Times New Roman" pitchFamily="18" charset="0"/>
              </a:rPr>
              <a:t>tra</a:t>
            </a:r>
            <a:r>
              <a:rPr lang="en-US" sz="3400" dirty="0" smtClean="0">
                <a:solidFill>
                  <a:srgbClr val="0000CC"/>
                </a:solidFill>
                <a:latin typeface="Times New Roman" pitchFamily="18" charset="0"/>
                <a:cs typeface="Times New Roman" pitchFamily="18" charset="0"/>
              </a:rPr>
              <a:t>.</a:t>
            </a:r>
          </a:p>
          <a:p>
            <a:pPr>
              <a:lnSpc>
                <a:spcPct val="150000"/>
              </a:lnSpc>
              <a:buNone/>
            </a:pPr>
            <a:endParaRPr lang="en-US" sz="3400" dirty="0">
              <a:solidFill>
                <a:schemeClr val="accent1"/>
              </a:solidFill>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344D32EA-796A-49D7-B1E6-86E45869C5DC}" type="slidenum">
              <a:rPr lang="en-US" smtClean="0"/>
              <a:pPr/>
              <a:t>6</a:t>
            </a:fld>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243840"/>
            <a:ext cx="1143000" cy="1143000"/>
          </a:xfrm>
          <a:prstGeom prst="rect">
            <a:avLst/>
          </a:prstGeom>
        </p:spPr>
      </p:pic>
    </p:spTree>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2667000" y="243840"/>
            <a:ext cx="4838700" cy="1905000"/>
          </a:xfrm>
        </p:spPr>
        <p:txBody>
          <a:bodyPr>
            <a:noAutofit/>
          </a:bodyPr>
          <a:lstStyle/>
          <a:p>
            <a:r>
              <a:rPr lang="en-US" sz="2800" dirty="0" smtClean="0">
                <a:solidFill>
                  <a:srgbClr val="FF0000"/>
                </a:solidFill>
                <a:latin typeface="+mn-lt"/>
              </a:rPr>
              <a:t/>
            </a:r>
            <a:br>
              <a:rPr lang="en-US" sz="2800" dirty="0" smtClean="0">
                <a:solidFill>
                  <a:srgbClr val="FF0000"/>
                </a:solidFill>
                <a:latin typeface="+mn-lt"/>
              </a:rPr>
            </a:br>
            <a:r>
              <a:rPr lang="en-US" sz="2800" dirty="0" smtClean="0">
                <a:solidFill>
                  <a:srgbClr val="FF0000"/>
                </a:solidFill>
                <a:latin typeface="+mn-lt"/>
              </a:rPr>
              <a:t/>
            </a:r>
            <a:br>
              <a:rPr lang="en-US" sz="2800" dirty="0" smtClean="0">
                <a:solidFill>
                  <a:srgbClr val="FF0000"/>
                </a:solidFill>
                <a:latin typeface="+mn-lt"/>
              </a:rPr>
            </a:br>
            <a:r>
              <a:rPr lang="en-US" sz="2800" dirty="0" smtClean="0">
                <a:solidFill>
                  <a:srgbClr val="FF0000"/>
                </a:solidFill>
                <a:latin typeface="+mn-lt"/>
              </a:rPr>
              <a:t/>
            </a:r>
            <a:br>
              <a:rPr lang="en-US" sz="2800" dirty="0" smtClean="0">
                <a:solidFill>
                  <a:srgbClr val="FF0000"/>
                </a:solidFill>
                <a:latin typeface="+mn-lt"/>
              </a:rPr>
            </a:br>
            <a:r>
              <a:rPr lang="en-US" sz="2800" dirty="0" smtClean="0">
                <a:solidFill>
                  <a:srgbClr val="FF0000"/>
                </a:solidFill>
                <a:latin typeface="+mn-lt"/>
              </a:rPr>
              <a:t/>
            </a:r>
            <a:br>
              <a:rPr lang="en-US" sz="2800" dirty="0" smtClean="0">
                <a:solidFill>
                  <a:srgbClr val="FF0000"/>
                </a:solidFill>
                <a:latin typeface="+mn-lt"/>
              </a:rPr>
            </a:br>
            <a:r>
              <a:rPr lang="en-US" sz="2800" dirty="0" smtClean="0">
                <a:solidFill>
                  <a:srgbClr val="FF0000"/>
                </a:solidFill>
                <a:latin typeface="+mn-lt"/>
              </a:rPr>
              <a:t/>
            </a:r>
            <a:br>
              <a:rPr lang="en-US" sz="2800" dirty="0" smtClean="0">
                <a:solidFill>
                  <a:srgbClr val="FF0000"/>
                </a:solidFill>
                <a:latin typeface="+mn-lt"/>
              </a:rPr>
            </a:br>
            <a:r>
              <a:rPr lang="en-US" sz="2800" dirty="0" smtClean="0">
                <a:solidFill>
                  <a:srgbClr val="FF0000"/>
                </a:solidFill>
                <a:latin typeface="+mn-lt"/>
              </a:rPr>
              <a:t/>
            </a:r>
            <a:br>
              <a:rPr lang="en-US" sz="2800" dirty="0" smtClean="0">
                <a:solidFill>
                  <a:srgbClr val="FF0000"/>
                </a:solidFill>
                <a:latin typeface="+mn-lt"/>
              </a:rPr>
            </a:br>
            <a:r>
              <a:rPr lang="en-US" sz="2800" dirty="0">
                <a:solidFill>
                  <a:srgbClr val="FF0000"/>
                </a:solidFill>
                <a:latin typeface="+mn-lt"/>
              </a:rPr>
              <a:t/>
            </a:r>
            <a:br>
              <a:rPr lang="en-US" sz="2800" dirty="0">
                <a:solidFill>
                  <a:srgbClr val="FF0000"/>
                </a:solidFill>
                <a:latin typeface="+mn-lt"/>
              </a:rPr>
            </a:br>
            <a:r>
              <a:rPr lang="en-US" sz="2800" dirty="0" smtClean="0">
                <a:solidFill>
                  <a:srgbClr val="FF0000"/>
                </a:solidFill>
                <a:latin typeface="+mn-lt"/>
              </a:rPr>
              <a:t/>
            </a:r>
            <a:br>
              <a:rPr lang="en-US" sz="2800" dirty="0" smtClean="0">
                <a:solidFill>
                  <a:srgbClr val="FF0000"/>
                </a:solidFill>
                <a:latin typeface="+mn-lt"/>
              </a:rPr>
            </a:br>
            <a:r>
              <a:rPr lang="vi-VN" sz="3200" b="1" dirty="0" smtClean="0">
                <a:solidFill>
                  <a:srgbClr val="FF0000"/>
                </a:solidFill>
                <a:latin typeface="Times New Roman" pitchFamily="18" charset="0"/>
                <a:cs typeface="Times New Roman" pitchFamily="18" charset="0"/>
              </a:rPr>
              <a:t>Bước </a:t>
            </a:r>
            <a:r>
              <a:rPr lang="en-US" sz="3200" b="1" dirty="0" smtClean="0">
                <a:solidFill>
                  <a:srgbClr val="FF0000"/>
                </a:solidFill>
                <a:latin typeface="Times New Roman" pitchFamily="18" charset="0"/>
                <a:cs typeface="Times New Roman" pitchFamily="18" charset="0"/>
              </a:rPr>
              <a:t>1</a:t>
            </a:r>
            <a:r>
              <a:rPr lang="en-US" sz="3200"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Chuẩn</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bị</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kiểm</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tra</a:t>
            </a:r>
            <a:r>
              <a:rPr lang="en-US" sz="3200" b="1" dirty="0" smtClean="0">
                <a:solidFill>
                  <a:srgbClr val="FF0000"/>
                </a:solidFill>
                <a:latin typeface="Times New Roman" pitchFamily="18" charset="0"/>
                <a:cs typeface="Times New Roman" pitchFamily="18" charset="0"/>
              </a:rPr>
              <a:t> </a:t>
            </a:r>
            <a:br>
              <a:rPr lang="en-US" sz="3200" b="1" dirty="0" smtClean="0">
                <a:solidFill>
                  <a:srgbClr val="FF0000"/>
                </a:solidFill>
                <a:latin typeface="Times New Roman" pitchFamily="18" charset="0"/>
                <a:cs typeface="Times New Roman" pitchFamily="18" charset="0"/>
              </a:rPr>
            </a:br>
            <a:r>
              <a:rPr lang="en-US" sz="3200" b="1" dirty="0">
                <a:solidFill>
                  <a:srgbClr val="FF0000"/>
                </a:solidFill>
                <a:latin typeface="+mn-lt"/>
                <a:cs typeface="Times New Roman" pitchFamily="18" charset="0"/>
              </a:rPr>
              <a:t/>
            </a:r>
            <a:br>
              <a:rPr lang="en-US" sz="3200" b="1" dirty="0">
                <a:solidFill>
                  <a:srgbClr val="FF0000"/>
                </a:solidFill>
                <a:latin typeface="+mn-lt"/>
                <a:cs typeface="Times New Roman" pitchFamily="18" charset="0"/>
              </a:rPr>
            </a:br>
            <a:endParaRPr lang="en-US" sz="3200" b="1" dirty="0">
              <a:solidFill>
                <a:srgbClr val="FF0000"/>
              </a:solidFill>
              <a:latin typeface="+mn-lt"/>
            </a:endParaRPr>
          </a:p>
        </p:txBody>
      </p:sp>
      <p:sp>
        <p:nvSpPr>
          <p:cNvPr id="10" name="Content Placeholder 2"/>
          <p:cNvSpPr>
            <a:spLocks noGrp="1"/>
          </p:cNvSpPr>
          <p:nvPr>
            <p:ph idx="1"/>
          </p:nvPr>
        </p:nvSpPr>
        <p:spPr>
          <a:xfrm>
            <a:off x="495300" y="1447800"/>
            <a:ext cx="8915400" cy="4236720"/>
          </a:xfrm>
        </p:spPr>
        <p:txBody>
          <a:bodyPr>
            <a:noAutofit/>
          </a:bodyPr>
          <a:lstStyle/>
          <a:p>
            <a:pPr algn="just">
              <a:buNone/>
            </a:pPr>
            <a:r>
              <a:rPr lang="en-US" sz="3200" dirty="0" smtClean="0">
                <a:solidFill>
                  <a:srgbClr val="0000CC"/>
                </a:solidFill>
                <a:latin typeface="Times New Roman" pitchFamily="18" charset="0"/>
                <a:cs typeface="Times New Roman" pitchFamily="18" charset="0"/>
              </a:rPr>
              <a:t>1. </a:t>
            </a:r>
            <a:r>
              <a:rPr lang="en-US" sz="3200" dirty="0" err="1" smtClean="0">
                <a:solidFill>
                  <a:srgbClr val="0000CC"/>
                </a:solidFill>
                <a:latin typeface="Times New Roman" pitchFamily="18" charset="0"/>
                <a:cs typeface="Times New Roman" pitchFamily="18" charset="0"/>
              </a:rPr>
              <a:t>Lập</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kế</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hoạch</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kiểm</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tra</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mục</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đích</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yêu</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cầu</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phạm</a:t>
            </a:r>
            <a:r>
              <a:rPr lang="en-US" sz="3200" dirty="0" smtClean="0">
                <a:solidFill>
                  <a:srgbClr val="0000CC"/>
                </a:solidFill>
                <a:latin typeface="Times New Roman" pitchFamily="18" charset="0"/>
                <a:cs typeface="Times New Roman" pitchFamily="18" charset="0"/>
              </a:rPr>
              <a:t> vi </a:t>
            </a:r>
            <a:r>
              <a:rPr lang="en-US" sz="3200" dirty="0" err="1" smtClean="0">
                <a:solidFill>
                  <a:srgbClr val="0000CC"/>
                </a:solidFill>
                <a:latin typeface="Times New Roman" pitchFamily="18" charset="0"/>
                <a:cs typeface="Times New Roman" pitchFamily="18" charset="0"/>
              </a:rPr>
              <a:t>kiểm</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tra</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niên</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độ</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kiểm</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tra</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thời</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gian</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kiểm</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tra</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mẫu</a:t>
            </a:r>
            <a:r>
              <a:rPr lang="en-US" sz="3200" dirty="0" smtClean="0">
                <a:solidFill>
                  <a:srgbClr val="0000CC"/>
                </a:solidFill>
                <a:latin typeface="Times New Roman" pitchFamily="18" charset="0"/>
                <a:cs typeface="Times New Roman" pitchFamily="18" charset="0"/>
              </a:rPr>
              <a:t> 01).</a:t>
            </a:r>
          </a:p>
          <a:p>
            <a:pPr algn="just">
              <a:buNone/>
            </a:pPr>
            <a:r>
              <a:rPr lang="en-US" sz="3200" dirty="0" smtClean="0">
                <a:solidFill>
                  <a:srgbClr val="0000CC"/>
                </a:solidFill>
                <a:latin typeface="Times New Roman" pitchFamily="18" charset="0"/>
                <a:cs typeface="Times New Roman" pitchFamily="18" charset="0"/>
              </a:rPr>
              <a:t>2. </a:t>
            </a:r>
            <a:r>
              <a:rPr lang="en-US" sz="3200" dirty="0" err="1" smtClean="0">
                <a:solidFill>
                  <a:srgbClr val="0000CC"/>
                </a:solidFill>
                <a:latin typeface="Times New Roman" pitchFamily="18" charset="0"/>
                <a:cs typeface="Times New Roman" pitchFamily="18" charset="0"/>
              </a:rPr>
              <a:t>Chuẩn</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bị</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nhân</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sự</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kiểm</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tra</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tố</a:t>
            </a:r>
            <a:r>
              <a:rPr lang="vi-VN" sz="3200" dirty="0" smtClean="0">
                <a:solidFill>
                  <a:srgbClr val="0000CC"/>
                </a:solidFill>
                <a:latin typeface="Times New Roman" pitchFamily="18" charset="0"/>
                <a:cs typeface="Times New Roman" pitchFamily="18" charset="0"/>
              </a:rPr>
              <a:t>i</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thiểu</a:t>
            </a:r>
            <a:r>
              <a:rPr lang="en-US" sz="3200" dirty="0" smtClean="0">
                <a:solidFill>
                  <a:srgbClr val="0000CC"/>
                </a:solidFill>
                <a:latin typeface="Times New Roman" pitchFamily="18" charset="0"/>
                <a:cs typeface="Times New Roman" pitchFamily="18" charset="0"/>
              </a:rPr>
              <a:t> 03 </a:t>
            </a:r>
            <a:r>
              <a:rPr lang="en-US" sz="3200" dirty="0" err="1" smtClean="0">
                <a:solidFill>
                  <a:srgbClr val="0000CC"/>
                </a:solidFill>
                <a:latin typeface="Times New Roman" pitchFamily="18" charset="0"/>
                <a:cs typeface="Times New Roman" pitchFamily="18" charset="0"/>
              </a:rPr>
              <a:t>người</a:t>
            </a:r>
            <a:r>
              <a:rPr lang="en-US" sz="3200" dirty="0" smtClean="0">
                <a:solidFill>
                  <a:srgbClr val="0000CC"/>
                </a:solidFill>
                <a:latin typeface="Times New Roman" pitchFamily="18" charset="0"/>
                <a:cs typeface="Times New Roman" pitchFamily="18" charset="0"/>
              </a:rPr>
              <a:t>.</a:t>
            </a:r>
          </a:p>
          <a:p>
            <a:pPr algn="just">
              <a:buNone/>
            </a:pPr>
            <a:r>
              <a:rPr lang="en-US" sz="3200" dirty="0" smtClean="0">
                <a:solidFill>
                  <a:srgbClr val="0000CC"/>
                </a:solidFill>
                <a:latin typeface="Times New Roman" pitchFamily="18" charset="0"/>
                <a:cs typeface="Times New Roman" pitchFamily="18" charset="0"/>
              </a:rPr>
              <a:t>3. Ban </a:t>
            </a:r>
            <a:r>
              <a:rPr lang="en-US" sz="3200" dirty="0" err="1" smtClean="0">
                <a:solidFill>
                  <a:srgbClr val="0000CC"/>
                </a:solidFill>
                <a:latin typeface="Times New Roman" pitchFamily="18" charset="0"/>
                <a:cs typeface="Times New Roman" pitchFamily="18" charset="0"/>
              </a:rPr>
              <a:t>hành</a:t>
            </a:r>
            <a:r>
              <a:rPr lang="en-US" sz="3200" dirty="0" smtClean="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Q</a:t>
            </a:r>
            <a:r>
              <a:rPr lang="en-US" sz="3200" dirty="0" err="1" smtClean="0">
                <a:solidFill>
                  <a:srgbClr val="0000CC"/>
                </a:solidFill>
                <a:latin typeface="Times New Roman" pitchFamily="18" charset="0"/>
                <a:cs typeface="Times New Roman" pitchFamily="18" charset="0"/>
              </a:rPr>
              <a:t>uyết</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định</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kiểm</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tra</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mẫu</a:t>
            </a:r>
            <a:r>
              <a:rPr lang="en-US" sz="3200" dirty="0" smtClean="0">
                <a:solidFill>
                  <a:srgbClr val="0000CC"/>
                </a:solidFill>
                <a:latin typeface="Times New Roman" pitchFamily="18" charset="0"/>
                <a:cs typeface="Times New Roman" pitchFamily="18" charset="0"/>
              </a:rPr>
              <a:t> 02).</a:t>
            </a:r>
          </a:p>
          <a:p>
            <a:pPr algn="just">
              <a:buNone/>
            </a:pPr>
            <a:r>
              <a:rPr lang="en-US" sz="3200" dirty="0" smtClean="0">
                <a:solidFill>
                  <a:srgbClr val="0000CC"/>
                </a:solidFill>
                <a:latin typeface="Times New Roman" pitchFamily="18" charset="0"/>
                <a:cs typeface="Times New Roman" pitchFamily="18" charset="0"/>
              </a:rPr>
              <a:t>4. </a:t>
            </a:r>
            <a:r>
              <a:rPr lang="en-US" sz="3200" dirty="0" err="1" smtClean="0">
                <a:solidFill>
                  <a:srgbClr val="0000CC"/>
                </a:solidFill>
                <a:latin typeface="Times New Roman" pitchFamily="18" charset="0"/>
                <a:cs typeface="Times New Roman" pitchFamily="18" charset="0"/>
              </a:rPr>
              <a:t>Xây</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dựng</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đề</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cương</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kiểm</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tra</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mẫu</a:t>
            </a:r>
            <a:r>
              <a:rPr lang="en-US" sz="3200" dirty="0" smtClean="0">
                <a:solidFill>
                  <a:srgbClr val="0000CC"/>
                </a:solidFill>
                <a:latin typeface="Times New Roman" pitchFamily="18" charset="0"/>
                <a:cs typeface="Times New Roman" pitchFamily="18" charset="0"/>
              </a:rPr>
              <a:t> 03).</a:t>
            </a:r>
          </a:p>
          <a:p>
            <a:pPr algn="just">
              <a:buNone/>
            </a:pPr>
            <a:r>
              <a:rPr lang="en-US" sz="3200" dirty="0" smtClean="0">
                <a:solidFill>
                  <a:srgbClr val="0000CC"/>
                </a:solidFill>
                <a:latin typeface="Times New Roman" pitchFamily="18" charset="0"/>
                <a:cs typeface="Times New Roman" pitchFamily="18" charset="0"/>
              </a:rPr>
              <a:t>5. </a:t>
            </a:r>
            <a:r>
              <a:rPr lang="en-US" sz="3200" dirty="0" err="1" smtClean="0">
                <a:solidFill>
                  <a:srgbClr val="0000CC"/>
                </a:solidFill>
                <a:latin typeface="Times New Roman" pitchFamily="18" charset="0"/>
                <a:cs typeface="Times New Roman" pitchFamily="18" charset="0"/>
              </a:rPr>
              <a:t>Phổ</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biến</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kế</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hoạch</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kiểm</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tra</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cho</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các</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thành</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viên</a:t>
            </a:r>
            <a:r>
              <a:rPr lang="en-US" sz="3200" dirty="0" smtClean="0">
                <a:solidFill>
                  <a:srgbClr val="0000CC"/>
                </a:solidFill>
                <a:latin typeface="Times New Roman" pitchFamily="18" charset="0"/>
                <a:cs typeface="Times New Roman" pitchFamily="18" charset="0"/>
              </a:rPr>
              <a:t>. </a:t>
            </a:r>
            <a:endParaRPr lang="vi-VN" sz="3200" dirty="0">
              <a:solidFill>
                <a:srgbClr val="0000CC"/>
              </a:solidFill>
              <a:latin typeface="Times New Roman" pitchFamily="18" charset="0"/>
              <a:cs typeface="Times New Roman" pitchFamily="18" charset="0"/>
            </a:endParaRPr>
          </a:p>
          <a:p>
            <a:pPr marL="0" indent="0">
              <a:buNone/>
            </a:pPr>
            <a:endParaRPr lang="en-US" sz="3200" dirty="0">
              <a:solidFill>
                <a:srgbClr val="0070C0"/>
              </a:solidFill>
              <a:latin typeface="Times New Roman" pitchFamily="18" charset="0"/>
              <a:cs typeface="Times New Roman" pitchFamily="18" charset="0"/>
            </a:endParaRPr>
          </a:p>
          <a:p>
            <a:pPr marL="0" indent="0">
              <a:buNone/>
            </a:pPr>
            <a:endParaRPr lang="en-US" sz="3200" dirty="0"/>
          </a:p>
        </p:txBody>
      </p:sp>
      <p:sp>
        <p:nvSpPr>
          <p:cNvPr id="5" name="Slide Number Placeholder 4"/>
          <p:cNvSpPr>
            <a:spLocks noGrp="1"/>
          </p:cNvSpPr>
          <p:nvPr>
            <p:ph type="sldNum" sz="quarter" idx="12"/>
          </p:nvPr>
        </p:nvSpPr>
        <p:spPr/>
        <p:txBody>
          <a:bodyPr/>
          <a:lstStyle/>
          <a:p>
            <a:fld id="{344D32EA-796A-49D7-B1E6-86E45869C5DC}" type="slidenum">
              <a:rPr lang="en-US" smtClean="0"/>
              <a:pPr/>
              <a:t>7</a:t>
            </a:fld>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5740" y="0"/>
            <a:ext cx="1318260" cy="1318260"/>
          </a:xfrm>
          <a:prstGeom prst="rect">
            <a:avLst/>
          </a:prstGeom>
        </p:spPr>
      </p:pic>
    </p:spTree>
    <p:extLst>
      <p:ext uri="{BB962C8B-B14F-4D97-AF65-F5344CB8AC3E}">
        <p14:creationId xmlns:p14="http://schemas.microsoft.com/office/powerpoint/2010/main" val="2293223243"/>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685800"/>
            <a:ext cx="5410200" cy="1143000"/>
          </a:xfrm>
        </p:spPr>
        <p:txBody>
          <a:bodyPr>
            <a:noAutofit/>
          </a:bodyPr>
          <a:lstStyle/>
          <a:p>
            <a:r>
              <a:rPr lang="vi-VN" sz="3200" b="1" dirty="0" smtClean="0">
                <a:solidFill>
                  <a:srgbClr val="FF0000"/>
                </a:solidFill>
                <a:latin typeface="Times New Roman" pitchFamily="18" charset="0"/>
                <a:cs typeface="Times New Roman" pitchFamily="18" charset="0"/>
              </a:rPr>
              <a:t>Bước 2</a:t>
            </a:r>
            <a:r>
              <a:rPr lang="vi-VN" sz="3200"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Tiến</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hành</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kiểm</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tra</a:t>
            </a:r>
            <a:r>
              <a:rPr lang="en-US" sz="3200" b="1" dirty="0" smtClean="0">
                <a:solidFill>
                  <a:srgbClr val="FF0000"/>
                </a:solidFill>
                <a:latin typeface="Times New Roman" pitchFamily="18" charset="0"/>
                <a:cs typeface="Times New Roman" pitchFamily="18" charset="0"/>
              </a:rPr>
              <a:t/>
            </a:r>
            <a:br>
              <a:rPr lang="en-US" sz="3200" b="1" dirty="0" smtClean="0">
                <a:solidFill>
                  <a:srgbClr val="FF0000"/>
                </a:solidFill>
                <a:latin typeface="Times New Roman" pitchFamily="18" charset="0"/>
                <a:cs typeface="Times New Roman" pitchFamily="18" charset="0"/>
              </a:rPr>
            </a:br>
            <a:endParaRPr lang="en-US" sz="3200" b="1" dirty="0">
              <a:solidFill>
                <a:srgbClr val="FF0000"/>
              </a:solidFill>
              <a:latin typeface="+mn-lt"/>
            </a:endParaRPr>
          </a:p>
        </p:txBody>
      </p:sp>
      <p:sp>
        <p:nvSpPr>
          <p:cNvPr id="3" name="Content Placeholder 2"/>
          <p:cNvSpPr>
            <a:spLocks noGrp="1"/>
          </p:cNvSpPr>
          <p:nvPr>
            <p:ph idx="1"/>
          </p:nvPr>
        </p:nvSpPr>
        <p:spPr>
          <a:xfrm>
            <a:off x="495300" y="1600200"/>
            <a:ext cx="8915400" cy="4724400"/>
          </a:xfrm>
        </p:spPr>
        <p:txBody>
          <a:bodyPr>
            <a:normAutofit/>
          </a:bodyPr>
          <a:lstStyle/>
          <a:p>
            <a:pPr algn="just">
              <a:buNone/>
            </a:pPr>
            <a:r>
              <a:rPr lang="en-US" sz="2800" dirty="0" smtClean="0">
                <a:solidFill>
                  <a:srgbClr val="0000CC"/>
                </a:solidFill>
                <a:latin typeface="Times New Roman" pitchFamily="18" charset="0"/>
                <a:cs typeface="Times New Roman" pitchFamily="18" charset="0"/>
              </a:rPr>
              <a:t>1. </a:t>
            </a:r>
            <a:r>
              <a:rPr lang="en-US" sz="2800" dirty="0" err="1" smtClean="0">
                <a:solidFill>
                  <a:srgbClr val="0000CC"/>
                </a:solidFill>
                <a:latin typeface="Times New Roman" pitchFamily="18" charset="0"/>
                <a:cs typeface="Times New Roman" pitchFamily="18" charset="0"/>
              </a:rPr>
              <a:t>Công</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bố</a:t>
            </a:r>
            <a:r>
              <a:rPr lang="en-US" sz="2800" dirty="0" smtClean="0">
                <a:solidFill>
                  <a:srgbClr val="0000CC"/>
                </a:solidFill>
                <a:latin typeface="Times New Roman" pitchFamily="18" charset="0"/>
                <a:cs typeface="Times New Roman" pitchFamily="18" charset="0"/>
              </a:rPr>
              <a:t> </a:t>
            </a:r>
            <a:r>
              <a:rPr lang="en-US" sz="2800" dirty="0" err="1">
                <a:solidFill>
                  <a:srgbClr val="0000CC"/>
                </a:solidFill>
                <a:latin typeface="Times New Roman" pitchFamily="18" charset="0"/>
                <a:cs typeface="Times New Roman" pitchFamily="18" charset="0"/>
              </a:rPr>
              <a:t>Q</a:t>
            </a:r>
            <a:r>
              <a:rPr lang="en-US" sz="2800" dirty="0" err="1" smtClean="0">
                <a:solidFill>
                  <a:srgbClr val="0000CC"/>
                </a:solidFill>
                <a:latin typeface="Times New Roman" pitchFamily="18" charset="0"/>
                <a:cs typeface="Times New Roman" pitchFamily="18" charset="0"/>
              </a:rPr>
              <a:t>uyết</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định</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kiểm</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tra</a:t>
            </a:r>
            <a:r>
              <a:rPr lang="en-US" sz="2800" dirty="0" smtClean="0">
                <a:solidFill>
                  <a:srgbClr val="0000CC"/>
                </a:solidFill>
                <a:latin typeface="Times New Roman" pitchFamily="18" charset="0"/>
                <a:cs typeface="Times New Roman" pitchFamily="18" charset="0"/>
              </a:rPr>
              <a:t>: </a:t>
            </a:r>
          </a:p>
          <a:p>
            <a:pPr algn="just">
              <a:buNone/>
            </a:pP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Thành</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phần</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tham</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dự</a:t>
            </a:r>
            <a:r>
              <a:rPr lang="en-US" sz="2800" dirty="0" smtClean="0">
                <a:solidFill>
                  <a:srgbClr val="0000CC"/>
                </a:solidFill>
                <a:latin typeface="Times New Roman" pitchFamily="18" charset="0"/>
                <a:cs typeface="Times New Roman" pitchFamily="18" charset="0"/>
              </a:rPr>
              <a:t>: Ban </a:t>
            </a:r>
            <a:r>
              <a:rPr lang="en-US" sz="2800" dirty="0" err="1" smtClean="0">
                <a:solidFill>
                  <a:srgbClr val="0000CC"/>
                </a:solidFill>
                <a:latin typeface="Times New Roman" pitchFamily="18" charset="0"/>
                <a:cs typeface="Times New Roman" pitchFamily="18" charset="0"/>
              </a:rPr>
              <a:t>Thường</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vụ</a:t>
            </a:r>
            <a:r>
              <a:rPr lang="en-US" sz="2800" dirty="0" smtClean="0">
                <a:solidFill>
                  <a:srgbClr val="0000CC"/>
                </a:solidFill>
                <a:latin typeface="Times New Roman" pitchFamily="18" charset="0"/>
                <a:cs typeface="Times New Roman" pitchFamily="18" charset="0"/>
              </a:rPr>
              <a:t>, Ban </a:t>
            </a:r>
            <a:r>
              <a:rPr lang="en-US" sz="2800" dirty="0" err="1" smtClean="0">
                <a:solidFill>
                  <a:srgbClr val="0000CC"/>
                </a:solidFill>
                <a:latin typeface="Times New Roman" pitchFamily="18" charset="0"/>
                <a:cs typeface="Times New Roman" pitchFamily="18" charset="0"/>
              </a:rPr>
              <a:t>Chấp</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hành</a:t>
            </a:r>
            <a:r>
              <a:rPr lang="en-US" sz="2800" dirty="0" smtClean="0">
                <a:solidFill>
                  <a:srgbClr val="0000CC"/>
                </a:solidFill>
                <a:latin typeface="Times New Roman" pitchFamily="18" charset="0"/>
                <a:cs typeface="Times New Roman" pitchFamily="18" charset="0"/>
              </a:rPr>
              <a:t>, Ban </a:t>
            </a:r>
            <a:r>
              <a:rPr lang="en-US" sz="2800" dirty="0" err="1" smtClean="0">
                <a:solidFill>
                  <a:srgbClr val="0000CC"/>
                </a:solidFill>
                <a:latin typeface="Times New Roman" pitchFamily="18" charset="0"/>
                <a:cs typeface="Times New Roman" pitchFamily="18" charset="0"/>
              </a:rPr>
              <a:t>tài</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chính</a:t>
            </a:r>
            <a:r>
              <a:rPr lang="en-US" sz="2800" dirty="0" smtClean="0">
                <a:solidFill>
                  <a:srgbClr val="0000CC"/>
                </a:solidFill>
                <a:latin typeface="Times New Roman" pitchFamily="18" charset="0"/>
                <a:cs typeface="Times New Roman" pitchFamily="18" charset="0"/>
              </a:rPr>
              <a:t>, UBKT,…</a:t>
            </a:r>
          </a:p>
          <a:p>
            <a:pPr algn="just">
              <a:buNone/>
            </a:pP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Đối</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tượng</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kiểm</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tra</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báo</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cáo</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bằng</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văn</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bản</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theo</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đề</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cương</a:t>
            </a:r>
            <a:r>
              <a:rPr lang="en-US" sz="2800" dirty="0" smtClean="0">
                <a:solidFill>
                  <a:srgbClr val="0000CC"/>
                </a:solidFill>
                <a:latin typeface="Times New Roman" pitchFamily="18" charset="0"/>
                <a:cs typeface="Times New Roman" pitchFamily="18" charset="0"/>
              </a:rPr>
              <a:t>.</a:t>
            </a:r>
          </a:p>
          <a:p>
            <a:pPr algn="just">
              <a:buNone/>
            </a:pPr>
            <a:r>
              <a:rPr lang="en-US" sz="2800" dirty="0" smtClean="0">
                <a:solidFill>
                  <a:srgbClr val="0000CC"/>
                </a:solidFill>
                <a:latin typeface="Times New Roman" pitchFamily="18" charset="0"/>
                <a:cs typeface="Times New Roman" pitchFamily="18" charset="0"/>
              </a:rPr>
              <a:t>2. </a:t>
            </a:r>
            <a:r>
              <a:rPr lang="en-US" sz="2800" dirty="0" err="1" smtClean="0">
                <a:solidFill>
                  <a:srgbClr val="0000CC"/>
                </a:solidFill>
                <a:latin typeface="Times New Roman" pitchFamily="18" charset="0"/>
                <a:cs typeface="Times New Roman" pitchFamily="18" charset="0"/>
              </a:rPr>
              <a:t>Tiếp</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nhận</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hồ</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sơ</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tài</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liệu</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yêu</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cầu</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cung</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cấp</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đầy</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đủ</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các</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tài</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liệu</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liên</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quan</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đến</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nội</a:t>
            </a:r>
            <a:r>
              <a:rPr lang="en-US" sz="2800" dirty="0" smtClean="0">
                <a:solidFill>
                  <a:srgbClr val="0000CC"/>
                </a:solidFill>
                <a:latin typeface="Times New Roman" pitchFamily="18" charset="0"/>
                <a:cs typeface="Times New Roman" pitchFamily="18" charset="0"/>
              </a:rPr>
              <a:t> dung </a:t>
            </a:r>
            <a:r>
              <a:rPr lang="en-US" sz="2800" dirty="0" err="1" smtClean="0">
                <a:solidFill>
                  <a:srgbClr val="0000CC"/>
                </a:solidFill>
                <a:latin typeface="Times New Roman" pitchFamily="18" charset="0"/>
                <a:cs typeface="Times New Roman" pitchFamily="18" charset="0"/>
              </a:rPr>
              <a:t>kiểm</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tra</a:t>
            </a:r>
            <a:r>
              <a:rPr lang="en-US" sz="2800" dirty="0" smtClean="0">
                <a:solidFill>
                  <a:srgbClr val="0000CC"/>
                </a:solidFill>
                <a:latin typeface="Times New Roman" pitchFamily="18" charset="0"/>
                <a:cs typeface="Times New Roman" pitchFamily="18" charset="0"/>
              </a:rPr>
              <a:t>.</a:t>
            </a:r>
          </a:p>
          <a:p>
            <a:pPr algn="just">
              <a:buNone/>
            </a:pPr>
            <a:r>
              <a:rPr lang="en-US" sz="2800" dirty="0" smtClean="0">
                <a:solidFill>
                  <a:srgbClr val="0000CC"/>
                </a:solidFill>
                <a:latin typeface="Times New Roman" pitchFamily="18" charset="0"/>
                <a:cs typeface="Times New Roman" pitchFamily="18" charset="0"/>
              </a:rPr>
              <a:t>3. </a:t>
            </a:r>
            <a:r>
              <a:rPr lang="en-US" sz="2800" dirty="0" err="1" smtClean="0">
                <a:solidFill>
                  <a:srgbClr val="0000CC"/>
                </a:solidFill>
                <a:latin typeface="Times New Roman" pitchFamily="18" charset="0"/>
                <a:cs typeface="Times New Roman" pitchFamily="18" charset="0"/>
              </a:rPr>
              <a:t>Kiểm</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tra</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Các</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thành</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viên</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đoàn</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kiểm</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tra</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căn</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cứ</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tài</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liệu</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thu</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thập</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đánh</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giá</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ưu</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điểm</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tồn</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tại</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và</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kiến</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nghị</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đối</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với</a:t>
            </a:r>
            <a:r>
              <a:rPr lang="en-US" sz="2800" dirty="0" smtClean="0">
                <a:solidFill>
                  <a:srgbClr val="0000CC"/>
                </a:solidFill>
                <a:latin typeface="Times New Roman" pitchFamily="18" charset="0"/>
                <a:cs typeface="Times New Roman" pitchFamily="18" charset="0"/>
              </a:rPr>
              <a:t> Ban </a:t>
            </a:r>
            <a:r>
              <a:rPr lang="en-US" sz="2800" dirty="0" err="1" smtClean="0">
                <a:solidFill>
                  <a:srgbClr val="0000CC"/>
                </a:solidFill>
                <a:latin typeface="Times New Roman" pitchFamily="18" charset="0"/>
                <a:cs typeface="Times New Roman" pitchFamily="18" charset="0"/>
              </a:rPr>
              <a:t>Chấp</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hành</a:t>
            </a:r>
            <a:r>
              <a:rPr lang="en-US" sz="2800" dirty="0" smtClean="0">
                <a:solidFill>
                  <a:srgbClr val="0000CC"/>
                </a:solidFill>
                <a:latin typeface="Times New Roman" pitchFamily="18" charset="0"/>
                <a:cs typeface="Times New Roman" pitchFamily="18" charset="0"/>
              </a:rPr>
              <a:t> CĐCS (</a:t>
            </a:r>
            <a:r>
              <a:rPr lang="en-US" sz="2800" dirty="0" err="1" smtClean="0">
                <a:solidFill>
                  <a:srgbClr val="0000CC"/>
                </a:solidFill>
                <a:latin typeface="Times New Roman" pitchFamily="18" charset="0"/>
                <a:cs typeface="Times New Roman" pitchFamily="18" charset="0"/>
              </a:rPr>
              <a:t>theo</a:t>
            </a:r>
            <a:r>
              <a:rPr lang="en-US" sz="2800" dirty="0" smtClean="0">
                <a:solidFill>
                  <a:srgbClr val="0000CC"/>
                </a:solidFill>
                <a:latin typeface="Times New Roman" pitchFamily="18" charset="0"/>
                <a:cs typeface="Times New Roman" pitchFamily="18" charset="0"/>
              </a:rPr>
              <a:t> </a:t>
            </a:r>
            <a:r>
              <a:rPr lang="en-US" sz="2800" dirty="0" err="1" smtClean="0">
                <a:solidFill>
                  <a:srgbClr val="0000CC"/>
                </a:solidFill>
                <a:latin typeface="Times New Roman" pitchFamily="18" charset="0"/>
                <a:cs typeface="Times New Roman" pitchFamily="18" charset="0"/>
              </a:rPr>
              <a:t>mẫu</a:t>
            </a:r>
            <a:r>
              <a:rPr lang="en-US" sz="2800" dirty="0" smtClean="0">
                <a:solidFill>
                  <a:srgbClr val="0000CC"/>
                </a:solidFill>
                <a:latin typeface="Times New Roman" pitchFamily="18" charset="0"/>
                <a:cs typeface="Times New Roman" pitchFamily="18" charset="0"/>
              </a:rPr>
              <a:t>).</a:t>
            </a:r>
          </a:p>
          <a:p>
            <a:pPr algn="just"/>
            <a:endParaRPr lang="en-US" sz="2800" dirty="0">
              <a:solidFill>
                <a:srgbClr val="0000CC"/>
              </a:solidFill>
            </a:endParaRPr>
          </a:p>
        </p:txBody>
      </p:sp>
      <p:sp>
        <p:nvSpPr>
          <p:cNvPr id="5" name="Slide Number Placeholder 4"/>
          <p:cNvSpPr>
            <a:spLocks noGrp="1"/>
          </p:cNvSpPr>
          <p:nvPr>
            <p:ph type="sldNum" sz="quarter" idx="12"/>
          </p:nvPr>
        </p:nvSpPr>
        <p:spPr/>
        <p:txBody>
          <a:bodyPr/>
          <a:lstStyle/>
          <a:p>
            <a:fld id="{344D32EA-796A-49D7-B1E6-86E45869C5DC}" type="slidenum">
              <a:rPr lang="en-US" smtClean="0"/>
              <a:pPr/>
              <a:t>8</a:t>
            </a:fld>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68580"/>
            <a:ext cx="1143000" cy="1143000"/>
          </a:xfrm>
          <a:prstGeom prst="rect">
            <a:avLst/>
          </a:prstGeom>
        </p:spPr>
      </p:pic>
    </p:spTree>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2586" y="387985"/>
            <a:ext cx="7620000" cy="990600"/>
          </a:xfrm>
        </p:spPr>
        <p:txBody>
          <a:bodyPr>
            <a:normAutofit/>
          </a:bodyPr>
          <a:lstStyle/>
          <a:p>
            <a:r>
              <a:rPr lang="en-US" sz="2400" b="1" dirty="0" err="1" smtClean="0">
                <a:solidFill>
                  <a:srgbClr val="FF0000"/>
                </a:solidFill>
                <a:latin typeface="Times New Roman" pitchFamily="18" charset="0"/>
                <a:cs typeface="Times New Roman" pitchFamily="18" charset="0"/>
              </a:rPr>
              <a:t>Đề</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cương</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Thực</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hiện</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kiểm</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tra</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tài</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chính</a:t>
            </a:r>
            <a:r>
              <a:rPr lang="en-US" sz="2400" b="1" dirty="0" smtClean="0">
                <a:solidFill>
                  <a:srgbClr val="FF0000"/>
                </a:solidFill>
                <a:latin typeface="Times New Roman" pitchFamily="18" charset="0"/>
                <a:cs typeface="Times New Roman" pitchFamily="18" charset="0"/>
              </a:rPr>
              <a:t> CĐCS: </a:t>
            </a:r>
            <a:r>
              <a:rPr lang="en-US" sz="2400" b="1" dirty="0" err="1" smtClean="0">
                <a:solidFill>
                  <a:srgbClr val="FF0000"/>
                </a:solidFill>
                <a:latin typeface="Times New Roman" pitchFamily="18" charset="0"/>
                <a:cs typeface="Times New Roman" pitchFamily="18" charset="0"/>
              </a:rPr>
              <a:t>những</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nội</a:t>
            </a:r>
            <a:r>
              <a:rPr lang="en-US" sz="2400" b="1" dirty="0" smtClean="0">
                <a:solidFill>
                  <a:srgbClr val="FF0000"/>
                </a:solidFill>
                <a:latin typeface="Times New Roman" pitchFamily="18" charset="0"/>
                <a:cs typeface="Times New Roman" pitchFamily="18" charset="0"/>
              </a:rPr>
              <a:t> dung </a:t>
            </a:r>
            <a:r>
              <a:rPr lang="en-US" sz="2400" b="1" dirty="0" err="1" smtClean="0">
                <a:solidFill>
                  <a:srgbClr val="FF0000"/>
                </a:solidFill>
                <a:latin typeface="Times New Roman" pitchFamily="18" charset="0"/>
                <a:cs typeface="Times New Roman" pitchFamily="18" charset="0"/>
              </a:rPr>
              <a:t>cụ</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thể</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khi</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thực</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hiện</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kiểm</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tra</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tài</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chính</a:t>
            </a:r>
            <a:r>
              <a:rPr lang="en-US" sz="2400" b="1" dirty="0" smtClean="0">
                <a:solidFill>
                  <a:srgbClr val="FF0000"/>
                </a:solidFill>
                <a:latin typeface="Times New Roman" pitchFamily="18" charset="0"/>
                <a:cs typeface="Times New Roman" pitchFamily="18" charset="0"/>
              </a:rPr>
              <a:t> CĐCS</a:t>
            </a:r>
            <a:endParaRPr lang="en-US" sz="24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88373" y="1378584"/>
            <a:ext cx="8915400" cy="5250815"/>
          </a:xfrm>
        </p:spPr>
        <p:txBody>
          <a:bodyPr>
            <a:noAutofit/>
          </a:bodyPr>
          <a:lstStyle/>
          <a:p>
            <a:pPr>
              <a:buNone/>
            </a:pPr>
            <a:r>
              <a:rPr lang="en-US" sz="2200" b="1" dirty="0" smtClean="0">
                <a:solidFill>
                  <a:srgbClr val="FF0000"/>
                </a:solidFill>
                <a:latin typeface="Times New Roman" pitchFamily="18" charset="0"/>
                <a:cs typeface="Times New Roman" pitchFamily="18" charset="0"/>
              </a:rPr>
              <a:t>1- </a:t>
            </a:r>
            <a:r>
              <a:rPr lang="en-US" sz="2200" b="1" dirty="0" err="1" smtClean="0">
                <a:solidFill>
                  <a:srgbClr val="FF0000"/>
                </a:solidFill>
                <a:latin typeface="Times New Roman" pitchFamily="18" charset="0"/>
                <a:cs typeface="Times New Roman" pitchFamily="18" charset="0"/>
              </a:rPr>
              <a:t>Kiểm</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tra</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công</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tác</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chỉ</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đạo</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và</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tổ</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chức</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thực</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hiện</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của</a:t>
            </a:r>
            <a:r>
              <a:rPr lang="en-US" sz="2200" b="1" dirty="0" smtClean="0">
                <a:solidFill>
                  <a:srgbClr val="FF0000"/>
                </a:solidFill>
                <a:latin typeface="Times New Roman" pitchFamily="18" charset="0"/>
                <a:cs typeface="Times New Roman" pitchFamily="18" charset="0"/>
              </a:rPr>
              <a:t> Ban </a:t>
            </a:r>
            <a:r>
              <a:rPr lang="en-US" sz="2200" b="1" dirty="0" err="1" smtClean="0">
                <a:solidFill>
                  <a:srgbClr val="FF0000"/>
                </a:solidFill>
                <a:latin typeface="Times New Roman" pitchFamily="18" charset="0"/>
                <a:cs typeface="Times New Roman" pitchFamily="18" charset="0"/>
              </a:rPr>
              <a:t>Thường</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vụ</a:t>
            </a:r>
            <a:r>
              <a:rPr lang="en-US" sz="2200" b="1" dirty="0" smtClean="0">
                <a:solidFill>
                  <a:srgbClr val="FF0000"/>
                </a:solidFill>
                <a:latin typeface="Times New Roman" pitchFamily="18" charset="0"/>
                <a:cs typeface="Times New Roman" pitchFamily="18" charset="0"/>
              </a:rPr>
              <a:t>, Ban </a:t>
            </a:r>
            <a:r>
              <a:rPr lang="en-US" sz="2200" b="1" dirty="0" err="1">
                <a:solidFill>
                  <a:srgbClr val="FF0000"/>
                </a:solidFill>
                <a:latin typeface="Times New Roman" pitchFamily="18" charset="0"/>
                <a:cs typeface="Times New Roman" pitchFamily="18" charset="0"/>
              </a:rPr>
              <a:t>C</a:t>
            </a:r>
            <a:r>
              <a:rPr lang="en-US" sz="2200" b="1" dirty="0" err="1" smtClean="0">
                <a:solidFill>
                  <a:srgbClr val="FF0000"/>
                </a:solidFill>
                <a:latin typeface="Times New Roman" pitchFamily="18" charset="0"/>
                <a:cs typeface="Times New Roman" pitchFamily="18" charset="0"/>
              </a:rPr>
              <a:t>hấp</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hành</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về</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công</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tác</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quản</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lý</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sử</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dụng</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tài</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chính</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tài</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sản</a:t>
            </a:r>
            <a:r>
              <a:rPr lang="en-US" sz="2200" b="1" dirty="0" smtClean="0">
                <a:solidFill>
                  <a:srgbClr val="FF0000"/>
                </a:solidFill>
                <a:latin typeface="Times New Roman" pitchFamily="18" charset="0"/>
                <a:cs typeface="Times New Roman" pitchFamily="18" charset="0"/>
              </a:rPr>
              <a:t> CĐCS</a:t>
            </a:r>
          </a:p>
          <a:p>
            <a:pPr marL="0" indent="0" algn="just">
              <a:buNone/>
            </a:pP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Kiểm</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tra</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việc</a:t>
            </a:r>
            <a:r>
              <a:rPr lang="en-US" sz="2200" dirty="0" smtClean="0">
                <a:solidFill>
                  <a:srgbClr val="0000CC"/>
                </a:solidFill>
                <a:latin typeface="Times New Roman" pitchFamily="18" charset="0"/>
                <a:cs typeface="Times New Roman" pitchFamily="18" charset="0"/>
              </a:rPr>
              <a:t> ban </a:t>
            </a:r>
            <a:r>
              <a:rPr lang="en-US" sz="2200" dirty="0" err="1" smtClean="0">
                <a:solidFill>
                  <a:srgbClr val="0000CC"/>
                </a:solidFill>
                <a:latin typeface="Times New Roman" pitchFamily="18" charset="0"/>
                <a:cs typeface="Times New Roman" pitchFamily="18" charset="0"/>
              </a:rPr>
              <a:t>hành</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quy</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chế</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làm</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việc</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của</a:t>
            </a:r>
            <a:r>
              <a:rPr lang="en-US" sz="2200" dirty="0" smtClean="0">
                <a:solidFill>
                  <a:srgbClr val="0000CC"/>
                </a:solidFill>
                <a:latin typeface="Times New Roman" pitchFamily="18" charset="0"/>
                <a:cs typeface="Times New Roman" pitchFamily="18" charset="0"/>
              </a:rPr>
              <a:t> Ban </a:t>
            </a:r>
            <a:r>
              <a:rPr lang="en-US" sz="2200" dirty="0" err="1" smtClean="0">
                <a:solidFill>
                  <a:srgbClr val="0000CC"/>
                </a:solidFill>
                <a:latin typeface="Times New Roman" pitchFamily="18" charset="0"/>
                <a:cs typeface="Times New Roman" pitchFamily="18" charset="0"/>
              </a:rPr>
              <a:t>Chấp</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hành</a:t>
            </a:r>
            <a:r>
              <a:rPr lang="en-US" sz="2200" dirty="0" smtClean="0">
                <a:solidFill>
                  <a:srgbClr val="0000CC"/>
                </a:solidFill>
                <a:latin typeface="Times New Roman" pitchFamily="18" charset="0"/>
                <a:cs typeface="Times New Roman" pitchFamily="18" charset="0"/>
              </a:rPr>
              <a:t> CĐCS, Qui </a:t>
            </a:r>
            <a:r>
              <a:rPr lang="en-US" sz="2200" dirty="0" err="1" smtClean="0">
                <a:solidFill>
                  <a:srgbClr val="0000CC"/>
                </a:solidFill>
                <a:latin typeface="Times New Roman" pitchFamily="18" charset="0"/>
                <a:cs typeface="Times New Roman" pitchFamily="18" charset="0"/>
              </a:rPr>
              <a:t>chế</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tiêu</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nội</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bộ</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quy</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chế</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quản</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lý</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sử</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dụng</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các</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loại</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quỹ</a:t>
            </a:r>
            <a:r>
              <a:rPr lang="en-US" sz="2200" dirty="0" smtClean="0">
                <a:solidFill>
                  <a:srgbClr val="0000CC"/>
                </a:solidFill>
                <a:latin typeface="Times New Roman" pitchFamily="18" charset="0"/>
                <a:cs typeface="Times New Roman" pitchFamily="18" charset="0"/>
              </a:rPr>
              <a:t> do </a:t>
            </a:r>
            <a:r>
              <a:rPr lang="en-US" sz="2200" dirty="0" err="1">
                <a:solidFill>
                  <a:srgbClr val="0000CC"/>
                </a:solidFill>
                <a:latin typeface="Times New Roman" pitchFamily="18" charset="0"/>
                <a:cs typeface="Times New Roman" pitchFamily="18" charset="0"/>
              </a:rPr>
              <a:t>C</a:t>
            </a:r>
            <a:r>
              <a:rPr lang="en-US" sz="2200" dirty="0" err="1" smtClean="0">
                <a:solidFill>
                  <a:srgbClr val="0000CC"/>
                </a:solidFill>
                <a:latin typeface="Times New Roman" pitchFamily="18" charset="0"/>
                <a:cs typeface="Times New Roman" pitchFamily="18" charset="0"/>
              </a:rPr>
              <a:t>ông</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đoàn</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quản</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lý</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các</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căn</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cứ</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pháp</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lý</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thời</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gian</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quy</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trình</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thủ</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tục</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định</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mức</a:t>
            </a:r>
            <a:r>
              <a:rPr lang="en-US" sz="2200" dirty="0" smtClean="0">
                <a:solidFill>
                  <a:srgbClr val="0000CC"/>
                </a:solidFill>
                <a:latin typeface="Times New Roman" pitchFamily="18" charset="0"/>
                <a:cs typeface="Times New Roman" pitchFamily="18" charset="0"/>
              </a:rPr>
              <a:t> chi…).</a:t>
            </a:r>
          </a:p>
          <a:p>
            <a:pPr marL="0" indent="0" algn="just">
              <a:buNone/>
            </a:pP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Việc</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triển</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khai</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các</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văn</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bản</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mới</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về</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tài</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chính</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tài</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sản</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của</a:t>
            </a:r>
            <a:r>
              <a:rPr lang="en-US" sz="2200" dirty="0" smtClean="0">
                <a:solidFill>
                  <a:srgbClr val="0000CC"/>
                </a:solidFill>
                <a:latin typeface="Times New Roman" pitchFamily="18" charset="0"/>
                <a:cs typeface="Times New Roman" pitchFamily="18" charset="0"/>
              </a:rPr>
              <a:t> </a:t>
            </a:r>
            <a:r>
              <a:rPr lang="en-US" sz="2200" dirty="0" err="1">
                <a:solidFill>
                  <a:srgbClr val="0000CC"/>
                </a:solidFill>
                <a:latin typeface="Times New Roman" pitchFamily="18" charset="0"/>
                <a:cs typeface="Times New Roman" pitchFamily="18" charset="0"/>
              </a:rPr>
              <a:t>C</a:t>
            </a:r>
            <a:r>
              <a:rPr lang="en-US" sz="2200" dirty="0" err="1" smtClean="0">
                <a:solidFill>
                  <a:srgbClr val="0000CC"/>
                </a:solidFill>
                <a:latin typeface="Times New Roman" pitchFamily="18" charset="0"/>
                <a:cs typeface="Times New Roman" pitchFamily="18" charset="0"/>
              </a:rPr>
              <a:t>ông</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đoàn</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cấp</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trên</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tài</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sản</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của</a:t>
            </a:r>
            <a:r>
              <a:rPr lang="en-US" sz="2200" dirty="0" smtClean="0">
                <a:solidFill>
                  <a:srgbClr val="0000CC"/>
                </a:solidFill>
                <a:latin typeface="Times New Roman" pitchFamily="18" charset="0"/>
                <a:cs typeface="Times New Roman" pitchFamily="18" charset="0"/>
              </a:rPr>
              <a:t> CĐCS.</a:t>
            </a:r>
          </a:p>
          <a:p>
            <a:pPr>
              <a:buNone/>
            </a:pPr>
            <a:r>
              <a:rPr lang="en-US" sz="2200" b="1" dirty="0" smtClean="0">
                <a:solidFill>
                  <a:srgbClr val="FF0000"/>
                </a:solidFill>
                <a:latin typeface="Times New Roman" pitchFamily="18" charset="0"/>
                <a:cs typeface="Times New Roman" pitchFamily="18" charset="0"/>
              </a:rPr>
              <a:t>2- </a:t>
            </a:r>
            <a:r>
              <a:rPr lang="en-US" sz="2200" b="1" dirty="0" err="1" smtClean="0">
                <a:solidFill>
                  <a:srgbClr val="FF0000"/>
                </a:solidFill>
                <a:latin typeface="Times New Roman" pitchFamily="18" charset="0"/>
                <a:cs typeface="Times New Roman" pitchFamily="18" charset="0"/>
              </a:rPr>
              <a:t>Kiểm</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tra</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việc</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lập</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báo</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cáo</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dự</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toán</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quyết</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toán</a:t>
            </a:r>
            <a:r>
              <a:rPr lang="en-US" sz="2200" b="1" dirty="0" smtClean="0">
                <a:solidFill>
                  <a:srgbClr val="FF0000"/>
                </a:solidFill>
                <a:latin typeface="Times New Roman" pitchFamily="18" charset="0"/>
                <a:cs typeface="Times New Roman" pitchFamily="18" charset="0"/>
              </a:rPr>
              <a:t> CĐCS</a:t>
            </a:r>
          </a:p>
          <a:p>
            <a:pPr marL="0" indent="0" algn="just">
              <a:buNone/>
            </a:pPr>
            <a:r>
              <a:rPr lang="en-US" sz="2200" dirty="0" smtClean="0">
                <a:solidFill>
                  <a:srgbClr val="0000CC"/>
                </a:solidFill>
                <a:latin typeface="Times New Roman" panose="02020603050405020304" pitchFamily="18" charset="0"/>
                <a:cs typeface="Times New Roman" pitchFamily="18" charset="0"/>
              </a:rPr>
              <a:t>- </a:t>
            </a:r>
            <a:r>
              <a:rPr lang="en-US" sz="2200" dirty="0" err="1" smtClean="0">
                <a:solidFill>
                  <a:srgbClr val="0000CC"/>
                </a:solidFill>
                <a:latin typeface="Times New Roman" panose="02020603050405020304" pitchFamily="18" charset="0"/>
                <a:cs typeface="Times New Roman" pitchFamily="18" charset="0"/>
              </a:rPr>
              <a:t>Kiểm</a:t>
            </a:r>
            <a:r>
              <a:rPr lang="en-US" sz="2200" dirty="0" smtClean="0">
                <a:solidFill>
                  <a:srgbClr val="0000CC"/>
                </a:solidFill>
                <a:latin typeface="Times New Roman" panose="02020603050405020304"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tra</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đánh</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giá</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việc</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xây</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dựng</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dự</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toán</a:t>
            </a:r>
            <a:r>
              <a:rPr lang="en-US" sz="2200" dirty="0" smtClean="0">
                <a:solidFill>
                  <a:srgbClr val="0000CC"/>
                </a:solidFill>
                <a:latin typeface="Times New Roman" pitchFamily="18" charset="0"/>
                <a:cs typeface="Times New Roman" pitchFamily="18" charset="0"/>
              </a:rPr>
              <a:t> có </a:t>
            </a:r>
            <a:r>
              <a:rPr lang="en-US" sz="2200" dirty="0" err="1" smtClean="0">
                <a:solidFill>
                  <a:srgbClr val="0000CC"/>
                </a:solidFill>
                <a:latin typeface="Times New Roman" pitchFamily="18" charset="0"/>
                <a:cs typeface="Times New Roman" pitchFamily="18" charset="0"/>
              </a:rPr>
              <a:t>đầy</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đủ</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nội</a:t>
            </a:r>
            <a:r>
              <a:rPr lang="en-US" sz="2200" dirty="0" smtClean="0">
                <a:solidFill>
                  <a:srgbClr val="0000CC"/>
                </a:solidFill>
                <a:latin typeface="Times New Roman" pitchFamily="18" charset="0"/>
                <a:cs typeface="Times New Roman" pitchFamily="18" charset="0"/>
              </a:rPr>
              <a:t> dung, </a:t>
            </a:r>
            <a:r>
              <a:rPr lang="en-US" sz="2200" dirty="0" err="1" smtClean="0">
                <a:solidFill>
                  <a:srgbClr val="0000CC"/>
                </a:solidFill>
                <a:latin typeface="Times New Roman" pitchFamily="18" charset="0"/>
                <a:cs typeface="Times New Roman" pitchFamily="18" charset="0"/>
              </a:rPr>
              <a:t>đầy</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đủ</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hô</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sơ</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gắn</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với</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kế</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hoạch</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hoạt</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động</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của</a:t>
            </a:r>
            <a:r>
              <a:rPr lang="en-US" sz="2200" dirty="0" smtClean="0">
                <a:solidFill>
                  <a:srgbClr val="0000CC"/>
                </a:solidFill>
                <a:latin typeface="Times New Roman" pitchFamily="18" charset="0"/>
                <a:cs typeface="Times New Roman" pitchFamily="18" charset="0"/>
              </a:rPr>
              <a:t> CĐCS, </a:t>
            </a:r>
            <a:r>
              <a:rPr lang="en-US" sz="2200" dirty="0" err="1" smtClean="0">
                <a:solidFill>
                  <a:srgbClr val="0000CC"/>
                </a:solidFill>
                <a:latin typeface="Times New Roman" pitchFamily="18" charset="0"/>
                <a:cs typeface="Times New Roman" pitchFamily="18" charset="0"/>
              </a:rPr>
              <a:t>đảm</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bảo</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đúng</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chế</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độ</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và</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hướng</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dẫn</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của</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Công</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đoàn</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cấp</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trên</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sát</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thực</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tế</a:t>
            </a:r>
            <a:r>
              <a:rPr lang="en-US" sz="2200" dirty="0" smtClean="0">
                <a:solidFill>
                  <a:srgbClr val="0000CC"/>
                </a:solidFill>
                <a:latin typeface="Times New Roman" pitchFamily="18" charset="0"/>
                <a:cs typeface="Times New Roman" pitchFamily="18" charset="0"/>
              </a:rPr>
              <a:t>.</a:t>
            </a:r>
          </a:p>
          <a:p>
            <a:pPr marL="0" indent="0" algn="just">
              <a:buNone/>
            </a:pP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Kiểm</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tra</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lập</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có</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đúng</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biểu</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mẫu</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đúng</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quy</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chế</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quy</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định</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đúng</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cơ</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cấu</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mục</a:t>
            </a:r>
            <a:r>
              <a:rPr lang="en-US" sz="2200" dirty="0" smtClean="0">
                <a:solidFill>
                  <a:srgbClr val="0000CC"/>
                </a:solidFill>
                <a:latin typeface="Times New Roman" pitchFamily="18" charset="0"/>
                <a:cs typeface="Times New Roman" pitchFamily="18" charset="0"/>
              </a:rPr>
              <a:t> chi…(</a:t>
            </a:r>
            <a:r>
              <a:rPr lang="en-US" sz="2200" dirty="0" err="1" smtClean="0">
                <a:solidFill>
                  <a:srgbClr val="0000CC"/>
                </a:solidFill>
                <a:latin typeface="Times New Roman" pitchFamily="18" charset="0"/>
                <a:cs typeface="Times New Roman" pitchFamily="18" charset="0"/>
              </a:rPr>
              <a:t>Báo</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cáo</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dự</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toán</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thu</a:t>
            </a:r>
            <a:r>
              <a:rPr lang="en-US" sz="2200" dirty="0" smtClean="0">
                <a:solidFill>
                  <a:srgbClr val="0000CC"/>
                </a:solidFill>
                <a:latin typeface="Times New Roman" pitchFamily="18" charset="0"/>
                <a:cs typeface="Times New Roman" pitchFamily="18" charset="0"/>
              </a:rPr>
              <a:t>, chi </a:t>
            </a:r>
            <a:r>
              <a:rPr lang="en-US" sz="2200" dirty="0" err="1" smtClean="0">
                <a:solidFill>
                  <a:srgbClr val="0000CC"/>
                </a:solidFill>
                <a:latin typeface="Times New Roman" pitchFamily="18" charset="0"/>
                <a:cs typeface="Times New Roman" pitchFamily="18" charset="0"/>
              </a:rPr>
              <a:t>tài</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chính</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Công</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đoàn</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theo</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mẫu</a:t>
            </a:r>
            <a:r>
              <a:rPr lang="en-US" sz="2200" dirty="0" smtClean="0">
                <a:solidFill>
                  <a:srgbClr val="0000CC"/>
                </a:solidFill>
                <a:latin typeface="Times New Roman" pitchFamily="18" charset="0"/>
                <a:cs typeface="Times New Roman" pitchFamily="18" charset="0"/>
              </a:rPr>
              <a:t> B14-TLĐ; </a:t>
            </a:r>
            <a:r>
              <a:rPr lang="en-US" sz="2200" dirty="0" err="1" smtClean="0">
                <a:solidFill>
                  <a:srgbClr val="0000CC"/>
                </a:solidFill>
                <a:latin typeface="Times New Roman" pitchFamily="18" charset="0"/>
                <a:cs typeface="Times New Roman" pitchFamily="18" charset="0"/>
              </a:rPr>
              <a:t>Báo</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cáo</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quyết</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toán</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thu</a:t>
            </a:r>
            <a:r>
              <a:rPr lang="en-US" sz="2200" dirty="0" smtClean="0">
                <a:solidFill>
                  <a:srgbClr val="0000CC"/>
                </a:solidFill>
                <a:latin typeface="Times New Roman" pitchFamily="18" charset="0"/>
                <a:cs typeface="Times New Roman" pitchFamily="18" charset="0"/>
              </a:rPr>
              <a:t>, chi </a:t>
            </a:r>
            <a:r>
              <a:rPr lang="en-US" sz="2200" dirty="0" err="1" smtClean="0">
                <a:solidFill>
                  <a:srgbClr val="0000CC"/>
                </a:solidFill>
                <a:latin typeface="Times New Roman" pitchFamily="18" charset="0"/>
                <a:cs typeface="Times New Roman" pitchFamily="18" charset="0"/>
              </a:rPr>
              <a:t>tài</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chính</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Công</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đoàn</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theo</a:t>
            </a:r>
            <a:r>
              <a:rPr lang="en-US" sz="2200" dirty="0" smtClean="0">
                <a:solidFill>
                  <a:srgbClr val="0000CC"/>
                </a:solidFill>
                <a:latin typeface="Times New Roman" pitchFamily="18" charset="0"/>
                <a:cs typeface="Times New Roman" pitchFamily="18" charset="0"/>
              </a:rPr>
              <a:t> </a:t>
            </a:r>
            <a:r>
              <a:rPr lang="en-US" sz="2200" dirty="0" err="1" smtClean="0">
                <a:solidFill>
                  <a:srgbClr val="0000CC"/>
                </a:solidFill>
                <a:latin typeface="Times New Roman" pitchFamily="18" charset="0"/>
                <a:cs typeface="Times New Roman" pitchFamily="18" charset="0"/>
              </a:rPr>
              <a:t>mẫu</a:t>
            </a:r>
            <a:r>
              <a:rPr lang="en-US" sz="2200" dirty="0" smtClean="0">
                <a:solidFill>
                  <a:srgbClr val="0000CC"/>
                </a:solidFill>
                <a:latin typeface="Times New Roman" pitchFamily="18" charset="0"/>
                <a:cs typeface="Times New Roman" pitchFamily="18" charset="0"/>
              </a:rPr>
              <a:t> B07-TLĐ).</a:t>
            </a:r>
          </a:p>
          <a:p>
            <a:pPr>
              <a:buNone/>
            </a:pPr>
            <a:endParaRPr lang="en-US" sz="2400" dirty="0" smtClean="0">
              <a:solidFill>
                <a:srgbClr val="0070C0"/>
              </a:solidFill>
              <a:latin typeface="Times New Roman" pitchFamily="18" charset="0"/>
              <a:cs typeface="Times New Roman" pitchFamily="18" charset="0"/>
            </a:endParaRPr>
          </a:p>
          <a:p>
            <a:pPr>
              <a:buFontTx/>
              <a:buChar char="-"/>
            </a:pPr>
            <a:endParaRPr lang="en-US" sz="2400" dirty="0" smtClean="0">
              <a:solidFill>
                <a:srgbClr val="0070C0"/>
              </a:solidFill>
              <a:latin typeface="Times New Roman" pitchFamily="18" charset="0"/>
              <a:cs typeface="Times New Roman" pitchFamily="18" charset="0"/>
            </a:endParaRPr>
          </a:p>
          <a:p>
            <a:pPr>
              <a:buFontTx/>
              <a:buChar char="-"/>
            </a:pPr>
            <a:endParaRPr lang="en-US" sz="2400" dirty="0" smtClean="0">
              <a:solidFill>
                <a:srgbClr val="0070C0"/>
              </a:solidFill>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344D32EA-796A-49D7-B1E6-86E45869C5DC}" type="slidenum">
              <a:rPr lang="en-US" smtClean="0"/>
              <a:pPr/>
              <a:t>9</a:t>
            </a:fld>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152400"/>
            <a:ext cx="1143000" cy="1143000"/>
          </a:xfrm>
          <a:prstGeom prst="rect">
            <a:avLst/>
          </a:prstGeom>
        </p:spPr>
      </p:pic>
    </p:spTree>
  </p:cSld>
  <p:clrMapOvr>
    <a:masterClrMapping/>
  </p:clrMapOvr>
  <p:transition spd="slow">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9378</TotalTime>
  <Words>4426</Words>
  <Application>Microsoft Office PowerPoint</Application>
  <PresentationFormat>A4 Paper (210x297 mm)</PresentationFormat>
  <Paragraphs>328</Paragraphs>
  <Slides>37</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37</vt:i4>
      </vt:variant>
    </vt:vector>
  </HeadingPairs>
  <TitlesOfParts>
    <vt:vector size="44" baseType="lpstr">
      <vt:lpstr>Arial</vt:lpstr>
      <vt:lpstr>Calibri</vt:lpstr>
      <vt:lpstr>Constantia</vt:lpstr>
      <vt:lpstr>Times New Roman</vt:lpstr>
      <vt:lpstr>VNI-Times</vt:lpstr>
      <vt:lpstr>Wingdings 2</vt:lpstr>
      <vt:lpstr>Flow</vt:lpstr>
      <vt:lpstr>        TẬP HUẤN NGHIỆP VỤ CÔNG TÁC KIỂM TRA, GIÁM SÁT   TÀI CHÍNH, TÀI SẢN CÔNG ĐOÀN CƠ SỞ NĂM 2024  Gò Vấp, ngày 08 tháng 6 năm 2024</vt:lpstr>
      <vt:lpstr>Công tác kiểm tra,  giám sát tài chính, tài sản công đoàn cơ sở.</vt:lpstr>
      <vt:lpstr>I. Cơ sở pháp lý về công tác kiểm tra,  giám sát công đoàn </vt:lpstr>
      <vt:lpstr>Cơ sở pháp lý của công tác  Tài chính công đoàn cơ sở</vt:lpstr>
      <vt:lpstr>PowerPoint Presentation</vt:lpstr>
      <vt:lpstr>II. Quy trình thực hiện kiểm tra tài chính,  tài sản công đoàn (Theo Quyết định 684/QĐ-TLĐ ngày 08/6/2020 của Đoàn Chủ tịch Tổng Liên đoàn Lao động Việt Nam)</vt:lpstr>
      <vt:lpstr>        Bước 1: Chuẩn bị kiểm tra   </vt:lpstr>
      <vt:lpstr>Bước 2: Tiến hành kiểm tra </vt:lpstr>
      <vt:lpstr>Đề cương: Thực hiện kiểm tra tài chính CĐCS: những nội dung cụ thể khi thực hiện kiểm tra tài chính CĐCS</vt:lpstr>
      <vt:lpstr>3.Kiểm tra công tác quản lý tài chính, tài sản của CĐCS </vt:lpstr>
      <vt:lpstr> a. Kiểm tra, đánh giá thu đoàn phí công đoàn  (theo Điều lệ công đoàn Việt Nam và Quyết định số 1908/QĐ-TLĐ ngày 19/12/2016 của Tổng Liên đoàn). </vt:lpstr>
      <vt:lpstr>   a. Kiểm tra, đánh giá thu đoàn phí công đoàn</vt:lpstr>
      <vt:lpstr>b.Kiểm tra, đánh giá thu kinh phí công đoàn (theo Luật Công đoàn, Nghị định 191/2013/NĐ-CP, Quyết định số 1908/QĐ-TLĐ ngày 19/12/2016 của Tổng Liên đoàn ). </vt:lpstr>
      <vt:lpstr>c. Kiểm tra, đánh giá nguồn thu khác (Theo khoản 4 Điều 26 Luật Công đoàn) </vt:lpstr>
      <vt:lpstr>3.2.Kiểm tra đánh giá chi tài chính công đoàn: </vt:lpstr>
      <vt:lpstr>3.2. Kiểm tra đánh giá chi tài chính Công đoàn:</vt:lpstr>
      <vt:lpstr>3.2. Kiểm tra đánh giá chi tài chính Công đoàn:</vt:lpstr>
      <vt:lpstr>4. Kiểm tra việc quản lý, ghi sổ kế toán</vt:lpstr>
      <vt:lpstr>4. Kiểm tra việc quản lý, ghi sổ kế toán</vt:lpstr>
      <vt:lpstr>4. Kiểm tra việc quản lý, ghi sổ kế toán</vt:lpstr>
      <vt:lpstr>4.3. Kiểm tra ghi sổ tiền gửi ngân hàng, kho bạc </vt:lpstr>
      <vt:lpstr>4.4. Kiểm tra ghi sổ tạm ứng, phải thu, phải trả </vt:lpstr>
      <vt:lpstr>  5. Kiểm tra việc vận động thu, chi nguồn Quỹ xã hội</vt:lpstr>
      <vt:lpstr>PowerPoint Presentation</vt:lpstr>
      <vt:lpstr> Bước 3: Kết thúc kiểm tra </vt:lpstr>
      <vt:lpstr>1. Xây dựng dự thảo kết luận kiểm tra</vt:lpstr>
      <vt:lpstr>2. Ban hành kết luận kiểm tra </vt:lpstr>
      <vt:lpstr>III. Một số biểu mẫu thực hiện kiểm tra tài chính đồng cấp dùng cho CĐCS</vt:lpstr>
      <vt:lpstr>Danh mục chứng từ kế toán:</vt:lpstr>
      <vt:lpstr>Yêu cầu chung của chứng từ kế toán:</vt:lpstr>
      <vt:lpstr>                  Quyết định số 5692/QĐ-TLĐ ngày 08/12/2022 về việc ban hành quy định chế độ phụ cấp cán bộ công đoàn các cấp</vt:lpstr>
      <vt:lpstr>PowerPoint Presentation</vt:lpstr>
      <vt:lpstr>                                      MỘT SỐ HẠN CHẾ TRONG CÔNG TÁC TÀI CHÍNH CÔNG ĐOÀN CƠ SỞ </vt:lpstr>
      <vt:lpstr>MỘT SỐ HẠN CHẾ TRONG CÔNG TÁC CỦA   ỦY BAN KIỂM TRA CÔNG ĐOÀN CƠ SỞ</vt:lpstr>
      <vt:lpstr>VỀ CÔNG TÁC KIỂM TRA , GIÁM SÁT  CHẤP HÀNH ĐIỀU LỆ CÔNG ĐOÀN VIỆT NAM</vt:lpstr>
      <vt:lpstr>CÁC NỘI DUNG KIỂM TRA, GIÁM SÁT (2)</vt:lpstr>
      <vt:lpstr>PowerPoint Presentation</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vanhai</dc:creator>
  <cp:lastModifiedBy>Admin</cp:lastModifiedBy>
  <cp:revision>1601</cp:revision>
  <dcterms:created xsi:type="dcterms:W3CDTF">2006-04-05T03:21:38Z</dcterms:created>
  <dcterms:modified xsi:type="dcterms:W3CDTF">2024-06-08T02:52:39Z</dcterms:modified>
</cp:coreProperties>
</file>