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719" r:id="rId3"/>
    <p:sldId id="733" r:id="rId5"/>
    <p:sldId id="258" r:id="rId6"/>
    <p:sldId id="260" r:id="rId7"/>
    <p:sldId id="261" r:id="rId8"/>
    <p:sldId id="262" r:id="rId9"/>
    <p:sldId id="263" r:id="rId10"/>
    <p:sldId id="264" r:id="rId11"/>
    <p:sldId id="266" r:id="rId12"/>
    <p:sldId id="1063" r:id="rId13"/>
    <p:sldId id="1025" r:id="rId14"/>
    <p:sldId id="529" r:id="rId15"/>
    <p:sldId id="527" r:id="rId16"/>
    <p:sldId id="268" r:id="rId17"/>
    <p:sldId id="269" r:id="rId18"/>
    <p:sldId id="531" r:id="rId19"/>
    <p:sldId id="533" r:id="rId20"/>
    <p:sldId id="535" r:id="rId21"/>
    <p:sldId id="929" r:id="rId22"/>
    <p:sldId id="931" r:id="rId23"/>
    <p:sldId id="933" r:id="rId24"/>
    <p:sldId id="537" r:id="rId25"/>
    <p:sldId id="542" r:id="rId26"/>
    <p:sldId id="721" r:id="rId27"/>
    <p:sldId id="1029" r:id="rId28"/>
    <p:sldId id="1031" r:id="rId29"/>
    <p:sldId id="553" r:id="rId30"/>
    <p:sldId id="1015" r:id="rId31"/>
    <p:sldId id="1022" r:id="rId32"/>
    <p:sldId id="1021" r:id="rId33"/>
    <p:sldId id="827" r:id="rId34"/>
    <p:sldId id="829" r:id="rId35"/>
    <p:sldId id="831" r:id="rId36"/>
    <p:sldId id="833" r:id="rId37"/>
    <p:sldId id="835" r:id="rId38"/>
    <p:sldId id="837" r:id="rId39"/>
    <p:sldId id="844" r:id="rId40"/>
    <p:sldId id="846" r:id="rId41"/>
    <p:sldId id="848" r:id="rId42"/>
    <p:sldId id="850" r:id="rId43"/>
    <p:sldId id="555" r:id="rId44"/>
    <p:sldId id="858" r:id="rId45"/>
    <p:sldId id="1035" r:id="rId46"/>
    <p:sldId id="1038" r:id="rId47"/>
    <p:sldId id="1040" r:id="rId48"/>
    <p:sldId id="1042" r:id="rId49"/>
    <p:sldId id="1061" r:id="rId50"/>
    <p:sldId id="1044" r:id="rId51"/>
    <p:sldId id="1046" r:id="rId52"/>
    <p:sldId id="1048" r:id="rId53"/>
    <p:sldId id="861" r:id="rId54"/>
    <p:sldId id="1180" r:id="rId55"/>
    <p:sldId id="1181" r:id="rId56"/>
    <p:sldId id="1183" r:id="rId57"/>
    <p:sldId id="669" r:id="rId58"/>
    <p:sldId id="884" r:id="rId59"/>
    <p:sldId id="886" r:id="rId60"/>
    <p:sldId id="888" r:id="rId61"/>
    <p:sldId id="890" r:id="rId62"/>
    <p:sldId id="892" r:id="rId63"/>
    <p:sldId id="895" r:id="rId64"/>
    <p:sldId id="896" r:id="rId65"/>
    <p:sldId id="898" r:id="rId66"/>
    <p:sldId id="909" r:id="rId67"/>
    <p:sldId id="910" r:id="rId68"/>
    <p:sldId id="912" r:id="rId69"/>
    <p:sldId id="914" r:id="rId70"/>
    <p:sldId id="916" r:id="rId71"/>
    <p:sldId id="901" r:id="rId72"/>
    <p:sldId id="903" r:id="rId73"/>
    <p:sldId id="905" r:id="rId74"/>
    <p:sldId id="907" r:id="rId75"/>
    <p:sldId id="918" r:id="rId76"/>
    <p:sldId id="922" r:id="rId77"/>
    <p:sldId id="924" r:id="rId78"/>
    <p:sldId id="926" r:id="rId79"/>
    <p:sldId id="945" r:id="rId80"/>
    <p:sldId id="949" r:id="rId81"/>
    <p:sldId id="717" r:id="rId82"/>
    <p:sldId id="1184" r:id="rId83"/>
    <p:sldId id="1185" r:id="rId84"/>
    <p:sldId id="1186" r:id="rId85"/>
    <p:sldId id="1166" r:id="rId86"/>
    <p:sldId id="1168" r:id="rId87"/>
    <p:sldId id="1170" r:id="rId88"/>
    <p:sldId id="1172" r:id="rId89"/>
    <p:sldId id="1174" r:id="rId90"/>
    <p:sldId id="1176" r:id="rId91"/>
    <p:sldId id="1178"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942ccb-b0db-41ca-a57f-85d05ad54f37}">
          <p14:sldIdLst>
            <p14:sldId id="719"/>
            <p14:sldId id="733"/>
            <p14:sldId id="258"/>
            <p14:sldId id="260"/>
            <p14:sldId id="261"/>
            <p14:sldId id="262"/>
            <p14:sldId id="263"/>
            <p14:sldId id="264"/>
            <p14:sldId id="266"/>
            <p14:sldId id="1063"/>
            <p14:sldId id="1025"/>
            <p14:sldId id="529"/>
            <p14:sldId id="527"/>
            <p14:sldId id="268"/>
            <p14:sldId id="269"/>
            <p14:sldId id="531"/>
            <p14:sldId id="533"/>
            <p14:sldId id="535"/>
            <p14:sldId id="929"/>
            <p14:sldId id="931"/>
            <p14:sldId id="933"/>
            <p14:sldId id="537"/>
            <p14:sldId id="542"/>
            <p14:sldId id="721"/>
            <p14:sldId id="1029"/>
            <p14:sldId id="1031"/>
            <p14:sldId id="553"/>
            <p14:sldId id="1015"/>
            <p14:sldId id="1022"/>
            <p14:sldId id="1021"/>
            <p14:sldId id="827"/>
            <p14:sldId id="829"/>
            <p14:sldId id="831"/>
            <p14:sldId id="833"/>
            <p14:sldId id="835"/>
            <p14:sldId id="837"/>
            <p14:sldId id="844"/>
            <p14:sldId id="846"/>
            <p14:sldId id="848"/>
            <p14:sldId id="850"/>
            <p14:sldId id="555"/>
            <p14:sldId id="858"/>
            <p14:sldId id="1035"/>
            <p14:sldId id="1038"/>
            <p14:sldId id="1040"/>
            <p14:sldId id="1042"/>
            <p14:sldId id="1061"/>
            <p14:sldId id="1044"/>
            <p14:sldId id="1046"/>
            <p14:sldId id="1048"/>
            <p14:sldId id="861"/>
            <p14:sldId id="1180"/>
            <p14:sldId id="1181"/>
            <p14:sldId id="1183"/>
            <p14:sldId id="669"/>
            <p14:sldId id="884"/>
            <p14:sldId id="886"/>
            <p14:sldId id="888"/>
            <p14:sldId id="890"/>
            <p14:sldId id="892"/>
            <p14:sldId id="895"/>
            <p14:sldId id="896"/>
            <p14:sldId id="898"/>
            <p14:sldId id="909"/>
            <p14:sldId id="910"/>
            <p14:sldId id="912"/>
            <p14:sldId id="914"/>
            <p14:sldId id="916"/>
            <p14:sldId id="901"/>
            <p14:sldId id="903"/>
            <p14:sldId id="905"/>
            <p14:sldId id="907"/>
            <p14:sldId id="918"/>
            <p14:sldId id="922"/>
            <p14:sldId id="924"/>
            <p14:sldId id="926"/>
            <p14:sldId id="945"/>
            <p14:sldId id="949"/>
            <p14:sldId id="717"/>
            <p14:sldId id="1184"/>
            <p14:sldId id="1185"/>
            <p14:sldId id="1186"/>
          </p14:sldIdLst>
        </p14:section>
        <p14:section name="Untitled Section" id="{eee02a7f-cc5e-4e0c-a5b0-172a4327b896}">
          <p14:sldIdLst>
            <p14:sldId id="1166"/>
            <p14:sldId id="1168"/>
            <p14:sldId id="1170"/>
            <p14:sldId id="1172"/>
            <p14:sldId id="1174"/>
            <p14:sldId id="1176"/>
            <p14:sldId id="117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rosoft Corp." initials="" lastIdx="0" clrIdx="0"/>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73636" autoAdjust="0"/>
  </p:normalViewPr>
  <p:slideViewPr>
    <p:cSldViewPr snapToGrid="0">
      <p:cViewPr varScale="1">
        <p:scale>
          <a:sx n="54" d="100"/>
          <a:sy n="54" d="100"/>
        </p:scale>
        <p:origin x="13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6" Type="http://schemas.openxmlformats.org/officeDocument/2006/relationships/commentAuthors" Target="commentAuthors.xml"/><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538541C-8922-4F2E-9736-88F0D8AE9A12}" type="doc">
      <dgm:prSet loTypeId="list" loCatId="list" qsTypeId="urn:microsoft.com/office/officeart/2005/8/quickstyle/simple1" qsCatId="simple" csTypeId="urn:microsoft.com/office/officeart/2005/8/colors/accent1_1" csCatId="accent1" phldr="1"/>
      <dgm:spPr/>
      <dgm:t>
        <a:bodyPr/>
        <a:lstStyle/>
        <a:p>
          <a:endParaRPr lang="en-US"/>
        </a:p>
      </dgm:t>
    </dgm:pt>
    <dgm:pt modelId="{2B0ADD65-CD32-4478-963F-F120EB29B937}">
      <dgm:prSet phldrT="[Text]" phldr="0" custT="1">
        <dgm:style>
          <a:lnRef idx="1">
            <a:schemeClr val="accent2"/>
          </a:lnRef>
          <a:fillRef idx="2">
            <a:schemeClr val="accent2"/>
          </a:fillRef>
          <a:effectRef idx="1">
            <a:schemeClr val="accent2"/>
          </a:effectRef>
          <a:fontRef idx="minor">
            <a:schemeClr val="dk1"/>
          </a:fontRef>
        </dgm:style>
      </dgm:prSet>
      <dgm:spPr/>
      <dgm:t>
        <a:bodyPr vert="horz" wrap="square"/>
        <a:p>
          <a:pPr eaLnBrk="1" fontAlgn="auto" latinLnBrk="0" hangingPunct="1">
            <a:lnSpc>
              <a:spcPts val="3060"/>
            </a:lnSpc>
            <a:spcBef>
              <a:spcPct val="0"/>
            </a:spcBef>
            <a:spcAft>
              <a:spcPts val="0"/>
            </a:spcAft>
          </a:pPr>
          <a:r>
            <a:rPr lang="en-US" sz="2800" b="1" dirty="0">
              <a:latin typeface="Times New Roman" panose="02020603050405020304" pitchFamily="18" charset="0"/>
              <a:cs typeface="Times New Roman" panose="02020603050405020304" pitchFamily="18" charset="0"/>
            </a:rPr>
            <a:t>N</a:t>
          </a:r>
          <a:r>
            <a:rPr lang="en-US" sz="2800" b="1" dirty="0">
              <a:latin typeface="Times New Roman" panose="02020603050405020304" pitchFamily="18" charset="0"/>
              <a:cs typeface="Times New Roman" panose="02020603050405020304" pitchFamily="18" charset="0"/>
            </a:rPr>
            <a:t/>
          </a:r>
          <a:endParaRPr lang="en-US" sz="2800" b="1" dirty="0">
            <a:latin typeface="Times New Roman" panose="02020603050405020304" pitchFamily="18" charset="0"/>
            <a:cs typeface="Times New Roman" panose="02020603050405020304" pitchFamily="18" charset="0"/>
          </a:endParaRPr>
        </a:p>
        <a:p>
          <a:pPr eaLnBrk="1" fontAlgn="auto" latinLnBrk="0" hangingPunct="1">
            <a:lnSpc>
              <a:spcPts val="3060"/>
            </a:lnSpc>
            <a:spcBef>
              <a:spcPct val="0"/>
            </a:spcBef>
            <a:spcAft>
              <a:spcPts val="0"/>
            </a:spcAft>
          </a:pPr>
          <a:r>
            <a:rPr lang="en-US" sz="2800" b="1" dirty="0">
              <a:latin typeface="Times New Roman" panose="02020603050405020304" pitchFamily="18" charset="0"/>
              <a:cs typeface="Times New Roman" panose="02020603050405020304" pitchFamily="18" charset="0"/>
            </a:rPr>
            <a:t>L</a:t>
          </a:r>
          <a:r>
            <a:rPr lang="en-US" sz="2800" b="1" dirty="0">
              <a:latin typeface="Times New Roman" panose="02020603050405020304" pitchFamily="18" charset="0"/>
              <a:cs typeface="Times New Roman" panose="02020603050405020304" pitchFamily="18" charset="0"/>
            </a:rPr>
            <a:t/>
          </a:r>
          <a:endParaRPr lang="en-US" sz="2800" b="1" dirty="0">
            <a:latin typeface="Times New Roman" panose="02020603050405020304" pitchFamily="18" charset="0"/>
            <a:cs typeface="Times New Roman" panose="02020603050405020304" pitchFamily="18" charset="0"/>
          </a:endParaRPr>
        </a:p>
        <a:p>
          <a:pPr eaLnBrk="1" fontAlgn="auto" latinLnBrk="0" hangingPunct="1">
            <a:lnSpc>
              <a:spcPts val="3060"/>
            </a:lnSpc>
            <a:spcBef>
              <a:spcPct val="0"/>
            </a:spcBef>
            <a:spcAft>
              <a:spcPts val="0"/>
            </a:spcAft>
          </a:pPr>
          <a:r>
            <a:rPr lang="en-US" sz="2800" b="1" dirty="0">
              <a:latin typeface="Times New Roman" panose="02020603050405020304" pitchFamily="18" charset="0"/>
              <a:cs typeface="Times New Roman" panose="02020603050405020304" pitchFamily="18" charset="0"/>
            </a:rPr>
            <a:t>Đ</a:t>
          </a:r>
          <a:r>
            <a:rPr lang="en-US" sz="2800" b="1" dirty="0">
              <a:latin typeface="Times New Roman" panose="02020603050405020304" pitchFamily="18" charset="0"/>
              <a:cs typeface="Times New Roman" panose="02020603050405020304" pitchFamily="18" charset="0"/>
            </a:rPr>
            <a:t/>
          </a:r>
          <a:endParaRPr lang="en-US" sz="2800" b="1" dirty="0">
            <a:latin typeface="Times New Roman" panose="02020603050405020304" pitchFamily="18" charset="0"/>
            <a:cs typeface="Times New Roman" panose="02020603050405020304" pitchFamily="18" charset="0"/>
          </a:endParaRPr>
        </a:p>
      </dgm:t>
    </dgm:pt>
    <dgm:pt modelId="{AA8D8784-D9B3-4A23-9028-7FEECD4BD226}" cxnId="{B3FD80E5-13D3-497F-96AF-34622AAA4363}" type="parTrans">
      <dgm:prSet/>
      <dgm:spPr/>
      <dgm:t>
        <a:bodyPr/>
        <a:lstStyle/>
        <a:p>
          <a:endParaRPr lang="en-US"/>
        </a:p>
      </dgm:t>
    </dgm:pt>
    <dgm:pt modelId="{A17FF397-892F-4770-8729-5B7802069156}" cxnId="{B3FD80E5-13D3-497F-96AF-34622AAA4363}" type="sibTrans">
      <dgm:prSet/>
      <dgm:spPr/>
      <dgm:t>
        <a:bodyPr/>
        <a:lstStyle/>
        <a:p>
          <a:endParaRPr lang="en-US"/>
        </a:p>
      </dgm:t>
    </dgm:pt>
    <dgm:pt modelId="{2FC656C9-54B9-41A4-814A-60456AB9C54D}">
      <dgm:prSet phldrT="[Text]" phldr="0" custT="1"/>
      <dgm:spPr/>
      <dgm:t>
        <a:bodyPr vert="horz" wrap="square"/>
        <a:p>
          <a:pPr eaLnBrk="1" fontAlgn="auto" latinLnBrk="0" hangingPunct="1">
            <a:lnSpc>
              <a:spcPts val="3260"/>
            </a:lnSpc>
            <a:spcBef>
              <a:spcPct val="0"/>
            </a:spcBef>
            <a:spcAft>
              <a:spcPts val="0"/>
            </a:spcAft>
          </a:pPr>
          <a:r>
            <a:rPr lang="en-US" sz="2900" b="0" i="0" dirty="0" smtClean="0">
              <a:latin typeface="Times New Roman" panose="02020603050405020304" pitchFamily="18" charset="0"/>
              <a:cs typeface="Times New Roman" panose="02020603050405020304" pitchFamily="18" charset="0"/>
            </a:rPr>
            <a:t>1. </a:t>
          </a:r>
          <a:r>
            <a:rPr lang="vi-VN" sz="2900" b="0" i="0" dirty="0" smtClean="0">
              <a:latin typeface="Times New Roman" panose="02020603050405020304" pitchFamily="18" charset="0"/>
              <a:cs typeface="Times New Roman" panose="02020603050405020304" pitchFamily="18" charset="0"/>
            </a:rPr>
            <a:t>K</a:t>
          </a:r>
          <a:r>
            <a:rPr lang="en-US" sz="2900" b="0" i="0" dirty="0" smtClean="0">
              <a:latin typeface="Times New Roman" panose="02020603050405020304" pitchFamily="18" charset="0"/>
              <a:cs typeface="Times New Roman" panose="02020603050405020304" pitchFamily="18" charset="0"/>
            </a:rPr>
            <a:t>o</a:t>
          </a:r>
          <a:r>
            <a:rPr lang="vi-VN" sz="2900" b="0" i="0" dirty="0" smtClean="0">
              <a:latin typeface="Times New Roman" panose="02020603050405020304" pitchFamily="18" charset="0"/>
              <a:cs typeface="Times New Roman" panose="02020603050405020304" pitchFamily="18" charset="0"/>
            </a:rPr>
            <a:t> </a:t>
          </a:r>
          <a:r>
            <a:rPr lang="vi-VN" sz="2900" b="0" i="0" dirty="0">
              <a:latin typeface="Times New Roman" panose="02020603050405020304" pitchFamily="18" charset="0"/>
              <a:cs typeface="Times New Roman" panose="02020603050405020304" pitchFamily="18" charset="0"/>
            </a:rPr>
            <a:t>được </a:t>
          </a:r>
          <a:r>
            <a:rPr lang="en-US" sz="2900" b="0" i="0" dirty="0" smtClean="0">
              <a:latin typeface="Times New Roman" panose="02020603050405020304" pitchFamily="18" charset="0"/>
              <a:cs typeface="Times New Roman" panose="02020603050405020304" pitchFamily="18" charset="0"/>
            </a:rPr>
            <a:t>TCTV</a:t>
          </a:r>
          <a:r>
            <a:rPr lang="vi-VN" sz="2900" b="0" i="0" dirty="0" smtClean="0">
              <a:latin typeface="Times New Roman" panose="02020603050405020304" pitchFamily="18" charset="0"/>
              <a:cs typeface="Times New Roman" panose="02020603050405020304" pitchFamily="18" charset="0"/>
            </a:rPr>
            <a:t>.</a:t>
          </a:r>
          <a:r>
            <a:rPr lang="en-US" sz="2900" b="0" i="0" dirty="0">
              <a:latin typeface="Times New Roman" panose="02020603050405020304" pitchFamily="18" charset="0"/>
              <a:cs typeface="Times New Roman" panose="02020603050405020304" pitchFamily="18" charset="0"/>
            </a:rPr>
            <a:t/>
          </a:r>
          <a:endParaRPr lang="en-US" sz="2900" b="0" i="0" dirty="0">
            <a:latin typeface="Times New Roman" panose="02020603050405020304" pitchFamily="18" charset="0"/>
            <a:cs typeface="Times New Roman" panose="02020603050405020304" pitchFamily="18" charset="0"/>
          </a:endParaRPr>
        </a:p>
      </dgm:t>
    </dgm:pt>
    <dgm:pt modelId="{B3EE88C9-C641-4DD9-852E-A9BAA7C54044}" cxnId="{C3894E1F-6B7B-4673-8C75-8B0B48BE70E5}" type="parTrans">
      <dgm:prSet/>
      <dgm:spPr/>
      <dgm:t>
        <a:bodyPr/>
        <a:lstStyle/>
        <a:p>
          <a:endParaRPr lang="en-US"/>
        </a:p>
      </dgm:t>
    </dgm:pt>
    <dgm:pt modelId="{181002E1-F583-4B13-BBDE-EFF5F5893ECF}" cxnId="{C3894E1F-6B7B-4673-8C75-8B0B48BE70E5}" type="sibTrans">
      <dgm:prSet/>
      <dgm:spPr/>
      <dgm:t>
        <a:bodyPr/>
        <a:lstStyle/>
        <a:p>
          <a:endParaRPr lang="en-US"/>
        </a:p>
      </dgm:t>
    </dgm:pt>
    <dgm:pt modelId="{40DE625F-C31C-4455-9F2C-38490530AA92}">
      <dgm:prSet phldr="0" custT="1"/>
      <dgm:spPr/>
      <dgm:t>
        <a:bodyPr vert="horz" wrap="square"/>
        <a:p>
          <a:pPr eaLnBrk="1" fontAlgn="auto" latinLnBrk="0" hangingPunct="1">
            <a:lnSpc>
              <a:spcPts val="3260"/>
            </a:lnSpc>
            <a:spcBef>
              <a:spcPct val="0"/>
            </a:spcBef>
            <a:spcAft>
              <a:spcPts val="0"/>
            </a:spcAft>
          </a:pPr>
          <a:r>
            <a:rPr lang="en-US" sz="2900" b="0" i="0" spc="-100" baseline="0" dirty="0" smtClean="0">
              <a:latin typeface="Times New Roman" panose="02020603050405020304" pitchFamily="18" charset="0"/>
              <a:cs typeface="Times New Roman" panose="02020603050405020304" pitchFamily="18" charset="0"/>
            </a:rPr>
            <a:t>2. F</a:t>
          </a:r>
          <a:r>
            <a:rPr lang="vi-VN" sz="2900" b="0" i="0" spc="-100" baseline="0" dirty="0" smtClean="0">
              <a:latin typeface="Times New Roman" panose="02020603050405020304" pitchFamily="18" charset="0"/>
              <a:cs typeface="Times New Roman" panose="02020603050405020304" pitchFamily="18" charset="0"/>
            </a:rPr>
            <a:t>ải </a:t>
          </a:r>
          <a:r>
            <a:rPr lang="en-US" sz="2900" b="0" i="0" spc="-100" baseline="0" dirty="0" smtClean="0">
              <a:latin typeface="Times New Roman" panose="02020603050405020304" pitchFamily="18" charset="0"/>
              <a:cs typeface="Times New Roman" panose="02020603050405020304" pitchFamily="18" charset="0"/>
            </a:rPr>
            <a:t>BT</a:t>
          </a:r>
          <a:r>
            <a:rPr lang="vi-VN" sz="2900" b="0" i="0" spc="-100" baseline="0" dirty="0" smtClean="0">
              <a:latin typeface="Times New Roman" panose="02020603050405020304" pitchFamily="18" charset="0"/>
              <a:cs typeface="Times New Roman" panose="02020603050405020304" pitchFamily="18" charset="0"/>
            </a:rPr>
            <a:t> </a:t>
          </a:r>
          <a:r>
            <a:rPr lang="en-US" sz="2900" b="0" i="0" spc="-100" baseline="0" dirty="0">
              <a:latin typeface="Times New Roman" panose="02020603050405020304" pitchFamily="18" charset="0"/>
              <a:cs typeface="Times New Roman" panose="02020603050405020304" pitchFamily="18" charset="0"/>
            </a:rPr>
            <a:t>NSDLĐ </a:t>
          </a:r>
          <a:r>
            <a:rPr lang="en-US" sz="2900" b="0" i="0" spc="-100" baseline="0" dirty="0" smtClean="0">
              <a:latin typeface="Times New Roman" panose="02020603050405020304" pitchFamily="18" charset="0"/>
              <a:cs typeface="Times New Roman" panose="02020603050405020304" pitchFamily="18" charset="0"/>
            </a:rPr>
            <a:t>1/2</a:t>
          </a:r>
          <a:r>
            <a:rPr lang="vi-VN" sz="2900" b="0" i="0" spc="-100" baseline="0" dirty="0" smtClean="0">
              <a:latin typeface="Times New Roman" panose="02020603050405020304" pitchFamily="18" charset="0"/>
              <a:cs typeface="Times New Roman" panose="02020603050405020304" pitchFamily="18" charset="0"/>
            </a:rPr>
            <a:t> </a:t>
          </a:r>
          <a:r>
            <a:rPr lang="vi-VN" sz="2900" b="0" i="0" spc="-100" baseline="0" dirty="0">
              <a:latin typeface="Times New Roman" panose="02020603050405020304" pitchFamily="18" charset="0"/>
              <a:cs typeface="Times New Roman" panose="02020603050405020304" pitchFamily="18" charset="0"/>
            </a:rPr>
            <a:t>tháng </a:t>
          </a:r>
          <a:r>
            <a:rPr lang="en-US" sz="2900" b="0" i="0" spc="-100" baseline="0" dirty="0" smtClean="0">
              <a:latin typeface="Times New Roman" panose="02020603050405020304" pitchFamily="18" charset="0"/>
              <a:cs typeface="Times New Roman" panose="02020603050405020304" pitchFamily="18" charset="0"/>
            </a:rPr>
            <a:t>TL</a:t>
          </a:r>
          <a:r>
            <a:rPr lang="vi-VN" sz="2900" b="0" i="0" spc="-100" baseline="0" dirty="0" smtClean="0">
              <a:latin typeface="Times New Roman" panose="02020603050405020304" pitchFamily="18" charset="0"/>
              <a:cs typeface="Times New Roman" panose="02020603050405020304" pitchFamily="18" charset="0"/>
            </a:rPr>
            <a:t> </a:t>
          </a:r>
          <a:r>
            <a:rPr lang="vi-VN" sz="2900" b="0" i="0" spc="-100" baseline="0" dirty="0">
              <a:latin typeface="Times New Roman" panose="02020603050405020304" pitchFamily="18" charset="0"/>
              <a:cs typeface="Times New Roman" panose="02020603050405020304" pitchFamily="18" charset="0"/>
            </a:rPr>
            <a:t>theo </a:t>
          </a:r>
          <a:r>
            <a:rPr lang="en-US" sz="2900" b="0" i="0" spc="-100" baseline="0" dirty="0">
              <a:latin typeface="Times New Roman" panose="02020603050405020304" pitchFamily="18" charset="0"/>
              <a:cs typeface="Times New Roman" panose="02020603050405020304" pitchFamily="18" charset="0"/>
            </a:rPr>
            <a:t>HĐLĐ + </a:t>
          </a:r>
          <a:r>
            <a:rPr lang="vi-VN" sz="2900" b="0" i="0" spc="-100" baseline="0" dirty="0">
              <a:latin typeface="Times New Roman" panose="02020603050405020304" pitchFamily="18" charset="0"/>
              <a:cs typeface="Times New Roman" panose="02020603050405020304" pitchFamily="18" charset="0"/>
            </a:rPr>
            <a:t>khoản tiền tương ứng với </a:t>
          </a:r>
          <a:r>
            <a:rPr lang="en-US" sz="2900" b="0" i="0" spc="-100" baseline="0" dirty="0" smtClean="0">
              <a:latin typeface="Times New Roman" panose="02020603050405020304" pitchFamily="18" charset="0"/>
              <a:cs typeface="Times New Roman" panose="02020603050405020304" pitchFamily="18" charset="0"/>
            </a:rPr>
            <a:t>TL </a:t>
          </a:r>
          <a:r>
            <a:rPr lang="vi-VN" sz="2900" b="0" i="0" spc="-100" baseline="0" dirty="0" smtClean="0">
              <a:latin typeface="Times New Roman" panose="02020603050405020304" pitchFamily="18" charset="0"/>
              <a:cs typeface="Times New Roman" panose="02020603050405020304" pitchFamily="18" charset="0"/>
            </a:rPr>
            <a:t>theo</a:t>
          </a:r>
          <a:r>
            <a:rPr lang="en-US" sz="2900" b="0" i="0" spc="-100" baseline="0" dirty="0" smtClean="0">
              <a:latin typeface="Times New Roman" panose="02020603050405020304" pitchFamily="18" charset="0"/>
              <a:cs typeface="Times New Roman" panose="02020603050405020304" pitchFamily="18" charset="0"/>
            </a:rPr>
            <a:t>  HĐLĐ</a:t>
          </a:r>
          <a:r>
            <a:rPr lang="vi-VN" sz="2900" b="0" i="0" spc="-100" baseline="0" dirty="0">
              <a:latin typeface="Times New Roman" panose="02020603050405020304" pitchFamily="18" charset="0"/>
              <a:cs typeface="Times New Roman" panose="02020603050405020304" pitchFamily="18" charset="0"/>
            </a:rPr>
            <a:t> </a:t>
          </a:r>
          <a:r>
            <a:rPr lang="vi-VN" sz="2900" b="0" i="0" spc="-100" baseline="0" dirty="0">
              <a:solidFill>
                <a:srgbClr val="FF0000"/>
              </a:solidFill>
              <a:latin typeface="Times New Roman" panose="02020603050405020304" pitchFamily="18" charset="0"/>
              <a:cs typeface="Times New Roman" panose="02020603050405020304" pitchFamily="18" charset="0"/>
            </a:rPr>
            <a:t>trong</a:t>
          </a:r>
          <a:r>
            <a:rPr lang="vi-VN" sz="2900" b="0" i="0" spc="-100" baseline="0" dirty="0">
              <a:latin typeface="Times New Roman" panose="02020603050405020304" pitchFamily="18" charset="0"/>
              <a:cs typeface="Times New Roman" panose="02020603050405020304" pitchFamily="18" charset="0"/>
            </a:rPr>
            <a:t> những ngày </a:t>
          </a:r>
          <a:r>
            <a:rPr lang="vi-VN" sz="2900" b="0" i="0" spc="-100" baseline="0" dirty="0" smtClean="0">
              <a:latin typeface="Times New Roman" panose="02020603050405020304" pitchFamily="18" charset="0"/>
              <a:cs typeface="Times New Roman" panose="02020603050405020304" pitchFamily="18" charset="0"/>
            </a:rPr>
            <a:t>k</a:t>
          </a:r>
          <a:r>
            <a:rPr lang="en-US" sz="2900" b="0" i="0" spc="-100" baseline="0" dirty="0" smtClean="0">
              <a:latin typeface="Times New Roman" panose="02020603050405020304" pitchFamily="18" charset="0"/>
              <a:cs typeface="Times New Roman" panose="02020603050405020304" pitchFamily="18" charset="0"/>
            </a:rPr>
            <a:t>o</a:t>
          </a:r>
          <a:r>
            <a:rPr lang="vi-VN" sz="2900" b="0" i="0" spc="-100" baseline="0" dirty="0" smtClean="0">
              <a:latin typeface="Times New Roman" panose="02020603050405020304" pitchFamily="18" charset="0"/>
              <a:cs typeface="Times New Roman" panose="02020603050405020304" pitchFamily="18" charset="0"/>
            </a:rPr>
            <a:t> </a:t>
          </a:r>
          <a:r>
            <a:rPr lang="vi-VN" sz="2900" b="0" i="0" spc="-100" baseline="0" dirty="0">
              <a:latin typeface="Times New Roman" panose="02020603050405020304" pitchFamily="18" charset="0"/>
              <a:cs typeface="Times New Roman" panose="02020603050405020304" pitchFamily="18" charset="0"/>
            </a:rPr>
            <a:t>báo trước</a:t>
          </a:r>
          <a:r>
            <a:rPr lang="en-US" sz="2900" b="0" i="0" spc="-100" baseline="0" dirty="0">
              <a:latin typeface="Times New Roman" panose="02020603050405020304" pitchFamily="18" charset="0"/>
              <a:cs typeface="Times New Roman" panose="02020603050405020304" pitchFamily="18" charset="0"/>
            </a:rPr>
            <a:t>.</a:t>
          </a:r>
          <a:r>
            <a:rPr lang="en-US" sz="2900" b="0" i="0" spc="-100" baseline="0" dirty="0">
              <a:latin typeface="Times New Roman" panose="02020603050405020304" pitchFamily="18" charset="0"/>
              <a:cs typeface="Times New Roman" panose="02020603050405020304" pitchFamily="18" charset="0"/>
            </a:rPr>
            <a:t/>
          </a:r>
          <a:endParaRPr lang="en-US" sz="2900" b="0" i="0" spc="-100" baseline="0" dirty="0">
            <a:latin typeface="Times New Roman" panose="02020603050405020304" pitchFamily="18" charset="0"/>
            <a:cs typeface="Times New Roman" panose="02020603050405020304" pitchFamily="18" charset="0"/>
          </a:endParaRPr>
        </a:p>
      </dgm:t>
    </dgm:pt>
    <dgm:pt modelId="{1069C182-FBA6-4BE9-86AE-BCCE87DF96F8}" cxnId="{DA9284BE-DC04-4656-8D57-515CA5DA3E53}" type="parTrans">
      <dgm:prSet/>
      <dgm:spPr/>
    </dgm:pt>
    <dgm:pt modelId="{BEBF2AFA-2984-4D38-9A5B-EDFAA85D9202}" cxnId="{DA9284BE-DC04-4656-8D57-515CA5DA3E53}" type="sibTrans">
      <dgm:prSet/>
      <dgm:spPr/>
    </dgm:pt>
    <dgm:pt modelId="{383A8B77-E401-4410-BC56-5B66337FCC44}">
      <dgm:prSet phldr="0" custT="1"/>
      <dgm:spPr/>
      <dgm:t>
        <a:bodyPr vert="horz" wrap="square"/>
        <a:p>
          <a:pPr eaLnBrk="1" fontAlgn="auto" latinLnBrk="0" hangingPunct="1">
            <a:lnSpc>
              <a:spcPts val="3260"/>
            </a:lnSpc>
            <a:spcBef>
              <a:spcPct val="0"/>
            </a:spcBef>
            <a:spcAft>
              <a:spcPts val="0"/>
            </a:spcAft>
          </a:pPr>
          <a:r>
            <a:rPr lang="en-US" sz="2900" b="0" i="0" dirty="0" smtClean="0">
              <a:latin typeface="Times New Roman" panose="02020603050405020304" pitchFamily="18" charset="0"/>
              <a:cs typeface="Times New Roman" panose="02020603050405020304" pitchFamily="18" charset="0"/>
            </a:rPr>
            <a:t>3. F</a:t>
          </a:r>
          <a:r>
            <a:rPr lang="vi-VN" sz="2900" b="0" i="0" dirty="0" smtClean="0">
              <a:latin typeface="Times New Roman" panose="02020603050405020304" pitchFamily="18" charset="0"/>
              <a:cs typeface="Times New Roman" panose="02020603050405020304" pitchFamily="18" charset="0"/>
            </a:rPr>
            <a:t>ải </a:t>
          </a:r>
          <a:r>
            <a:rPr lang="vi-VN" sz="2900" b="0" i="0" dirty="0">
              <a:latin typeface="Times New Roman" panose="02020603050405020304" pitchFamily="18" charset="0"/>
              <a:cs typeface="Times New Roman" panose="02020603050405020304" pitchFamily="18" charset="0"/>
            </a:rPr>
            <a:t>hoàn trả </a:t>
          </a:r>
          <a:r>
            <a:rPr lang="en-US" sz="2900" b="0" i="0" dirty="0">
              <a:latin typeface="Times New Roman" panose="02020603050405020304" pitchFamily="18" charset="0"/>
              <a:cs typeface="Times New Roman" panose="02020603050405020304" pitchFamily="18" charset="0"/>
            </a:rPr>
            <a:t>NSDLĐ </a:t>
          </a:r>
          <a:r>
            <a:rPr lang="vi-VN" sz="2900" b="0" i="0" dirty="0">
              <a:latin typeface="Times New Roman" panose="02020603050405020304" pitchFamily="18" charset="0"/>
              <a:cs typeface="Times New Roman" panose="02020603050405020304" pitchFamily="18" charset="0"/>
            </a:rPr>
            <a:t>chi phí </a:t>
          </a:r>
          <a:r>
            <a:rPr lang="en-US" sz="2900" b="0" i="0" dirty="0" smtClean="0">
              <a:latin typeface="Times New Roman" panose="02020603050405020304" pitchFamily="18" charset="0"/>
              <a:cs typeface="Times New Roman" panose="02020603050405020304" pitchFamily="18" charset="0"/>
            </a:rPr>
            <a:t>ĐT</a:t>
          </a:r>
          <a:r>
            <a:rPr lang="vi-VN" sz="2900" b="0" i="0" dirty="0" smtClean="0">
              <a:latin typeface="Times New Roman" panose="02020603050405020304" pitchFamily="18" charset="0"/>
              <a:cs typeface="Times New Roman" panose="02020603050405020304" pitchFamily="18" charset="0"/>
            </a:rPr>
            <a:t> </a:t>
          </a:r>
          <a:r>
            <a:rPr lang="vi-VN" sz="2900" b="0" i="0" dirty="0">
              <a:latin typeface="Times New Roman" panose="02020603050405020304" pitchFamily="18" charset="0"/>
              <a:cs typeface="Times New Roman" panose="02020603050405020304" pitchFamily="18" charset="0"/>
            </a:rPr>
            <a:t>quy định tại </a:t>
          </a:r>
          <a:r>
            <a:rPr lang="vi-VN" sz="2900" b="1" i="0" dirty="0" smtClean="0">
              <a:latin typeface="Times New Roman" panose="02020603050405020304" pitchFamily="18" charset="0"/>
              <a:cs typeface="Times New Roman" panose="02020603050405020304" pitchFamily="18" charset="0"/>
            </a:rPr>
            <a:t>Đ</a:t>
          </a:r>
          <a:r>
            <a:rPr lang="en-US" sz="2900" b="1" i="0" dirty="0" smtClean="0">
              <a:latin typeface="Times New Roman" panose="02020603050405020304" pitchFamily="18" charset="0"/>
              <a:cs typeface="Times New Roman" panose="02020603050405020304" pitchFamily="18" charset="0"/>
            </a:rPr>
            <a:t>.</a:t>
          </a:r>
          <a:r>
            <a:rPr lang="vi-VN" sz="2900" b="1" i="0" dirty="0" smtClean="0">
              <a:latin typeface="Times New Roman" panose="02020603050405020304" pitchFamily="18" charset="0"/>
              <a:cs typeface="Times New Roman" panose="02020603050405020304" pitchFamily="18" charset="0"/>
            </a:rPr>
            <a:t>62</a:t>
          </a:r>
          <a:r>
            <a:rPr lang="vi-VN" sz="2900" b="1" i="0" dirty="0" smtClean="0">
              <a:latin typeface="Times New Roman" panose="02020603050405020304" pitchFamily="18" charset="0"/>
              <a:cs typeface="Times New Roman" panose="02020603050405020304" pitchFamily="18" charset="0"/>
            </a:rPr>
            <a:t/>
          </a:r>
          <a:endParaRPr lang="vi-VN" sz="2900" b="1" i="0" dirty="0" smtClean="0">
            <a:latin typeface="Times New Roman" panose="02020603050405020304" pitchFamily="18" charset="0"/>
            <a:cs typeface="Times New Roman" panose="02020603050405020304" pitchFamily="18" charset="0"/>
          </a:endParaRPr>
        </a:p>
      </dgm:t>
    </dgm:pt>
    <dgm:pt modelId="{70DB61FD-DACF-47D6-B830-F0236B7CE5AC}" cxnId="{4C7643F7-0E11-4102-9EA7-9A20B049FEF2}" type="parTrans">
      <dgm:prSet/>
      <dgm:spPr/>
    </dgm:pt>
    <dgm:pt modelId="{BC7EC68F-CDF4-45AA-AF55-B8B79CF607F6}" cxnId="{4C7643F7-0E11-4102-9EA7-9A20B049FEF2}" type="sibTrans">
      <dgm:prSet/>
      <dgm:spPr/>
    </dgm:pt>
    <dgm:pt modelId="{B3266578-2827-41B6-A8D6-6AFBBC5B28F1}">
      <dgm:prSet phldrT="[Text]" phldr="0" custT="1">
        <dgm:style>
          <a:lnRef idx="1">
            <a:schemeClr val="accent1"/>
          </a:lnRef>
          <a:fillRef idx="2">
            <a:schemeClr val="accent1"/>
          </a:fillRef>
          <a:effectRef idx="1">
            <a:schemeClr val="accent1"/>
          </a:effectRef>
          <a:fontRef idx="minor">
            <a:schemeClr val="dk1"/>
          </a:fontRef>
        </dgm:style>
      </dgm:prSet>
      <dgm:spPr/>
      <dgm:t>
        <a:bodyPr vert="horz" wrap="square"/>
        <a:p>
          <a:pPr algn="ctr" defTabSz="577850">
            <a:lnSpc>
              <a:spcPct val="90000"/>
            </a:lnSpc>
            <a:spcBef>
              <a:spcPct val="0"/>
            </a:spcBef>
            <a:spcAft>
              <a:spcPct val="15000"/>
            </a:spcAft>
          </a:pPr>
          <a:r>
            <a:rPr lang="en-US" sz="2800" b="1" dirty="0">
              <a:latin typeface="Times New Roman" panose="02020603050405020304" pitchFamily="18" charset="0"/>
              <a:cs typeface="Times New Roman" panose="02020603050405020304" pitchFamily="18" charset="0"/>
            </a:rPr>
            <a:t>NSD</a:t>
          </a:r>
          <a:r>
            <a:rPr lang="en-US" sz="2800" b="1" dirty="0">
              <a:latin typeface="Times New Roman" panose="02020603050405020304" pitchFamily="18" charset="0"/>
              <a:cs typeface="Times New Roman" panose="02020603050405020304" pitchFamily="18" charset="0"/>
            </a:rPr>
            <a:t/>
          </a:r>
          <a:endParaRPr lang="en-US" sz="2800" b="1" dirty="0">
            <a:latin typeface="Times New Roman" panose="02020603050405020304" pitchFamily="18" charset="0"/>
            <a:cs typeface="Times New Roman" panose="02020603050405020304" pitchFamily="18" charset="0"/>
          </a:endParaRPr>
        </a:p>
        <a:p>
          <a:pPr algn="ctr" defTabSz="577850">
            <a:lnSpc>
              <a:spcPct val="90000"/>
            </a:lnSpc>
            <a:spcBef>
              <a:spcPct val="0"/>
            </a:spcBef>
            <a:spcAft>
              <a:spcPct val="15000"/>
            </a:spcAft>
          </a:pPr>
          <a:r>
            <a:rPr lang="en-US" sz="2800" b="1" dirty="0">
              <a:latin typeface="Times New Roman" panose="02020603050405020304" pitchFamily="18" charset="0"/>
              <a:cs typeface="Times New Roman" panose="02020603050405020304" pitchFamily="18" charset="0"/>
            </a:rPr>
            <a:t>LĐ</a:t>
          </a:r>
          <a:r>
            <a:rPr lang="en-US" sz="2800" b="1" dirty="0">
              <a:latin typeface="Times New Roman" panose="02020603050405020304" pitchFamily="18" charset="0"/>
              <a:cs typeface="Times New Roman" panose="02020603050405020304" pitchFamily="18" charset="0"/>
            </a:rPr>
            <a:t/>
          </a:r>
          <a:endParaRPr lang="en-US" sz="2800" b="1" dirty="0">
            <a:latin typeface="Times New Roman" panose="02020603050405020304" pitchFamily="18" charset="0"/>
            <a:cs typeface="Times New Roman" panose="02020603050405020304" pitchFamily="18" charset="0"/>
          </a:endParaRPr>
        </a:p>
      </dgm:t>
    </dgm:pt>
    <dgm:pt modelId="{2653BBB6-343B-4F3F-8D86-5793CEEE4AD0}" cxnId="{1C683DA7-419A-4061-8BD9-457686AE3B5D}" type="parTrans">
      <dgm:prSet/>
      <dgm:spPr/>
      <dgm:t>
        <a:bodyPr/>
        <a:lstStyle/>
        <a:p>
          <a:endParaRPr lang="en-US"/>
        </a:p>
      </dgm:t>
    </dgm:pt>
    <dgm:pt modelId="{1AA01DC8-E098-4F0A-A1D8-E51C63D0527B}" cxnId="{1C683DA7-419A-4061-8BD9-457686AE3B5D}" type="sibTrans">
      <dgm:prSet/>
      <dgm:spPr/>
      <dgm:t>
        <a:bodyPr/>
        <a:lstStyle/>
        <a:p>
          <a:endParaRPr lang="en-US"/>
        </a:p>
      </dgm:t>
    </dgm:pt>
    <dgm:pt modelId="{5DBFA06F-4765-4A29-B557-EDA3A7F639AC}">
      <dgm:prSet phldrT="[Text]" phldr="0" custT="1"/>
      <dgm:spPr/>
      <dgm:t>
        <a:bodyPr vert="horz" wrap="square"/>
        <a:p>
          <a:pPr algn="just" defTabSz="577850" eaLnBrk="1" fontAlgn="auto" latinLnBrk="0" hangingPunct="1">
            <a:lnSpc>
              <a:spcPts val="3100"/>
            </a:lnSpc>
            <a:spcBef>
              <a:spcPts val="0"/>
            </a:spcBef>
            <a:spcAft>
              <a:spcPts val="0"/>
            </a:spcAft>
          </a:pPr>
          <a:r>
            <a:rPr lang="en-US" sz="2800" b="1" i="0" dirty="0" smtClean="0">
              <a:solidFill>
                <a:srgbClr val="0070C0"/>
              </a:solidFill>
              <a:latin typeface="Times New Roman" panose="02020603050405020304" pitchFamily="18" charset="0"/>
              <a:cs typeface="Times New Roman" panose="02020603050405020304" pitchFamily="18" charset="0"/>
            </a:rPr>
            <a:t>1</a:t>
          </a:r>
          <a:r>
            <a:rPr lang="en-US" sz="2800" b="1" i="0" dirty="0">
              <a:solidFill>
                <a:srgbClr val="0070C0"/>
              </a:solidFill>
              <a:latin typeface="Times New Roman" panose="02020603050405020304" pitchFamily="18" charset="0"/>
              <a:cs typeface="Times New Roman" panose="02020603050405020304" pitchFamily="18" charset="0"/>
            </a:rPr>
            <a:t>:</a:t>
          </a:r>
          <a:r>
            <a:rPr lang="en-US" sz="2800" b="1" i="0" dirty="0">
              <a:latin typeface="Times New Roman" panose="02020603050405020304" pitchFamily="18" charset="0"/>
              <a:cs typeface="Times New Roman" panose="02020603050405020304" pitchFamily="18" charset="0"/>
            </a:rPr>
            <a:t> + </a:t>
          </a:r>
          <a:r>
            <a:rPr lang="en-US" sz="2800" i="0" dirty="0">
              <a:latin typeface="Times New Roman" panose="02020603050405020304" pitchFamily="18" charset="0"/>
              <a:cs typeface="Times New Roman" panose="02020603050405020304" pitchFamily="18" charset="0"/>
            </a:rPr>
            <a:t>F</a:t>
          </a:r>
          <a:r>
            <a:rPr lang="en-US" sz="2800" i="0" dirty="0">
              <a:latin typeface="Times New Roman" panose="02020603050405020304" pitchFamily="18" charset="0"/>
              <a:cs typeface="Times New Roman" panose="02020603050405020304" pitchFamily="18" charset="0"/>
            </a:rPr>
            <a:t>ải n</a:t>
          </a:r>
          <a:r>
            <a:rPr lang="vi-VN" sz="2800" i="0" dirty="0">
              <a:latin typeface="Times New Roman" panose="02020603050405020304" pitchFamily="18" charset="0"/>
              <a:cs typeface="Times New Roman" panose="02020603050405020304" pitchFamily="18" charset="0"/>
            </a:rPr>
            <a:t>hận</a:t>
          </a:r>
          <a:r>
            <a:rPr lang="vi-VN" sz="2800" b="0" i="0" dirty="0">
              <a:latin typeface="Times New Roman" panose="02020603050405020304" pitchFamily="18" charset="0"/>
              <a:cs typeface="Times New Roman" panose="02020603050405020304" pitchFamily="18" charset="0"/>
            </a:rPr>
            <a:t> </a:t>
          </a:r>
          <a:r>
            <a:rPr lang="en-US" sz="2800" b="0" i="0" dirty="0" smtClean="0">
              <a:latin typeface="Times New Roman" panose="02020603050405020304" pitchFamily="18" charset="0"/>
              <a:cs typeface="Times New Roman" panose="02020603050405020304" pitchFamily="18" charset="0"/>
            </a:rPr>
            <a:t>NLĐ</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trở lại </a:t>
          </a:r>
          <a:r>
            <a:rPr lang="en-US" sz="2800" b="0" i="0" dirty="0" smtClean="0">
              <a:latin typeface="Times New Roman" panose="02020603050405020304" pitchFamily="18" charset="0"/>
              <a:cs typeface="Times New Roman" panose="02020603050405020304" pitchFamily="18" charset="0"/>
            </a:rPr>
            <a:t>LV</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theo </a:t>
          </a:r>
          <a:r>
            <a:rPr lang="en-US" sz="2800" b="0" i="0" dirty="0">
              <a:latin typeface="Times New Roman" panose="02020603050405020304" pitchFamily="18" charset="0"/>
              <a:cs typeface="Times New Roman" panose="02020603050405020304" pitchFamily="18" charset="0"/>
            </a:rPr>
            <a:t>HĐ </a:t>
          </a:r>
          <a:r>
            <a:rPr lang="vi-VN" sz="2800" b="0" i="0" dirty="0">
              <a:latin typeface="Times New Roman" panose="02020603050405020304" pitchFamily="18" charset="0"/>
              <a:cs typeface="Times New Roman" panose="02020603050405020304" pitchFamily="18" charset="0"/>
            </a:rPr>
            <a:t>đã </a:t>
          </a:r>
          <a:r>
            <a:rPr lang="en-US" sz="2800" b="0" i="0" dirty="0" smtClean="0">
              <a:latin typeface="Times New Roman" panose="02020603050405020304" pitchFamily="18" charset="0"/>
              <a:cs typeface="Times New Roman" panose="02020603050405020304" pitchFamily="18" charset="0"/>
            </a:rPr>
            <a:t>GK + F</a:t>
          </a:r>
          <a:r>
            <a:rPr lang="vi-VN" sz="2800" b="0" i="0" dirty="0">
              <a:latin typeface="Times New Roman" panose="02020603050405020304" pitchFamily="18" charset="0"/>
              <a:cs typeface="Times New Roman" panose="02020603050405020304" pitchFamily="18" charset="0"/>
            </a:rPr>
            <a:t>ải trả </a:t>
          </a:r>
          <a:r>
            <a:rPr lang="en-US" sz="2800" b="0" i="0" dirty="0" smtClean="0">
              <a:latin typeface="Times New Roman" panose="02020603050405020304" pitchFamily="18" charset="0"/>
              <a:cs typeface="Times New Roman" panose="02020603050405020304" pitchFamily="18" charset="0"/>
            </a:rPr>
            <a:t>TL</a:t>
          </a:r>
          <a:r>
            <a:rPr lang="vi-VN" sz="2800" b="0" i="0" dirty="0" smtClean="0">
              <a:latin typeface="Times New Roman" panose="02020603050405020304" pitchFamily="18" charset="0"/>
              <a:cs typeface="Times New Roman" panose="02020603050405020304" pitchFamily="18" charset="0"/>
            </a:rPr>
            <a:t>, </a:t>
          </a:r>
          <a:r>
            <a:rPr lang="vi-VN" sz="2800" b="1" i="0" u="sng" dirty="0">
              <a:solidFill>
                <a:srgbClr val="FF0000"/>
              </a:solidFill>
              <a:latin typeface="Times New Roman" panose="02020603050405020304" pitchFamily="18" charset="0"/>
              <a:cs typeface="Times New Roman" panose="02020603050405020304" pitchFamily="18" charset="0"/>
            </a:rPr>
            <a:t>đóng</a:t>
          </a:r>
          <a:r>
            <a:rPr lang="vi-VN" sz="2800" b="0" i="0" dirty="0">
              <a:latin typeface="Times New Roman" panose="02020603050405020304" pitchFamily="18" charset="0"/>
              <a:cs typeface="Times New Roman" panose="02020603050405020304" pitchFamily="18" charset="0"/>
            </a:rPr>
            <a:t> </a:t>
          </a:r>
          <a:r>
            <a:rPr lang="en-US" sz="2800" b="0" i="0" dirty="0">
              <a:latin typeface="Times New Roman" panose="02020603050405020304" pitchFamily="18" charset="0"/>
              <a:cs typeface="Times New Roman" panose="02020603050405020304" pitchFamily="18" charset="0"/>
            </a:rPr>
            <a:t>BHXH, YT,</a:t>
          </a:r>
          <a:r>
            <a:rPr lang="en-US" sz="2800" b="1" i="0" u="sng" dirty="0">
              <a:solidFill>
                <a:srgbClr val="FF0000"/>
              </a:solidFill>
              <a:latin typeface="Times New Roman" panose="02020603050405020304" pitchFamily="18" charset="0"/>
              <a:cs typeface="Times New Roman" panose="02020603050405020304" pitchFamily="18" charset="0"/>
            </a:rPr>
            <a:t>BHTN</a:t>
          </a:r>
          <a:r>
            <a:rPr lang="en-US" sz="2800" b="0" i="0" dirty="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trong nhữngngày </a:t>
          </a:r>
          <a:r>
            <a:rPr lang="en-US" sz="2800" b="0" i="0" dirty="0">
              <a:latin typeface="Times New Roman" panose="02020603050405020304" pitchFamily="18" charset="0"/>
              <a:cs typeface="Times New Roman" panose="02020603050405020304" pitchFamily="18" charset="0"/>
            </a:rPr>
            <a:t>NLĐ</a:t>
          </a:r>
          <a:r>
            <a:rPr lang="vi-VN" sz="2800" b="0" i="0" dirty="0">
              <a:latin typeface="Times New Roman" panose="02020603050405020304" pitchFamily="18" charset="0"/>
              <a:cs typeface="Times New Roman" panose="02020603050405020304" pitchFamily="18" charset="0"/>
            </a:rPr>
            <a:t> </a:t>
          </a:r>
          <a:r>
            <a:rPr lang="vi-VN" sz="2800" b="0" i="0" dirty="0" smtClean="0">
              <a:latin typeface="Times New Roman" panose="02020603050405020304" pitchFamily="18" charset="0"/>
              <a:cs typeface="Times New Roman" panose="02020603050405020304" pitchFamily="18" charset="0"/>
            </a:rPr>
            <a:t>k</a:t>
          </a:r>
          <a:r>
            <a:rPr lang="en-US" sz="2800" b="0" i="0" dirty="0" smtClean="0">
              <a:latin typeface="Times New Roman" panose="02020603050405020304" pitchFamily="18" charset="0"/>
              <a:cs typeface="Times New Roman" panose="02020603050405020304" pitchFamily="18" charset="0"/>
            </a:rPr>
            <a:t>o</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được </a:t>
          </a:r>
          <a:r>
            <a:rPr lang="en-US" sz="2800" b="0" i="0" dirty="0" smtClean="0">
              <a:latin typeface="Times New Roman" panose="02020603050405020304" pitchFamily="18" charset="0"/>
              <a:cs typeface="Times New Roman" panose="02020603050405020304" pitchFamily="18" charset="0"/>
            </a:rPr>
            <a:t>LV</a:t>
          </a:r>
          <a:r>
            <a:rPr lang="en-US" sz="2800" b="0" i="0" dirty="0">
              <a:latin typeface="Times New Roman" panose="02020603050405020304" pitchFamily="18" charset="0"/>
              <a:cs typeface="Times New Roman" panose="02020603050405020304" pitchFamily="18" charset="0"/>
            </a:rPr>
            <a:t>+</a:t>
          </a:r>
          <a:r>
            <a:rPr lang="vi-VN" sz="2800" b="0" i="0" dirty="0">
              <a:latin typeface="Times New Roman" panose="02020603050405020304" pitchFamily="18" charset="0"/>
              <a:cs typeface="Times New Roman" panose="02020603050405020304" pitchFamily="18" charset="0"/>
            </a:rPr>
            <a:t>ít nhất </a:t>
          </a:r>
          <a:r>
            <a:rPr lang="vi-VN" sz="2800" b="1" i="0" dirty="0">
              <a:latin typeface="Times New Roman" panose="02020603050405020304" pitchFamily="18" charset="0"/>
              <a:cs typeface="Times New Roman" panose="02020603050405020304" pitchFamily="18" charset="0"/>
            </a:rPr>
            <a:t>2 </a:t>
          </a:r>
          <a:r>
            <a:rPr lang="vi-VN" sz="2800" b="0" i="0" dirty="0">
              <a:latin typeface="Times New Roman" panose="02020603050405020304" pitchFamily="18" charset="0"/>
              <a:cs typeface="Times New Roman" panose="02020603050405020304" pitchFamily="18" charset="0"/>
            </a:rPr>
            <a:t>tháng </a:t>
          </a:r>
          <a:r>
            <a:rPr lang="en-US" sz="2800" b="0" i="0" dirty="0" smtClean="0">
              <a:latin typeface="Times New Roman" panose="02020603050405020304" pitchFamily="18" charset="0"/>
              <a:cs typeface="Times New Roman" panose="02020603050405020304" pitchFamily="18" charset="0"/>
            </a:rPr>
            <a:t>TL</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theo </a:t>
          </a:r>
          <a:r>
            <a:rPr lang="en-US" sz="2800" b="0" i="0" dirty="0">
              <a:latin typeface="Times New Roman" panose="02020603050405020304" pitchFamily="18" charset="0"/>
              <a:cs typeface="Times New Roman" panose="02020603050405020304" pitchFamily="18" charset="0"/>
            </a:rPr>
            <a:t>HĐ</a:t>
          </a:r>
          <a:endParaRPr lang="en-US" sz="2800" b="0" i="0" dirty="0">
            <a:latin typeface="Times New Roman" panose="02020603050405020304" pitchFamily="18" charset="0"/>
            <a:cs typeface="Times New Roman" panose="02020603050405020304" pitchFamily="18" charset="0"/>
          </a:endParaRPr>
        </a:p>
      </dgm:t>
    </dgm:pt>
    <dgm:pt modelId="{792468C3-8B4E-4C9C-9110-732E9CCA2A66}" cxnId="{5D60A753-7A4A-4BA4-A486-738CF4CDDEB2}" type="parTrans">
      <dgm:prSet/>
      <dgm:spPr/>
      <dgm:t>
        <a:bodyPr/>
        <a:lstStyle/>
        <a:p>
          <a:endParaRPr lang="en-US"/>
        </a:p>
      </dgm:t>
    </dgm:pt>
    <dgm:pt modelId="{B3DD3CF0-8F90-45E8-89A9-B739A763713E}" cxnId="{5D60A753-7A4A-4BA4-A486-738CF4CDDEB2}" type="sibTrans">
      <dgm:prSet/>
      <dgm:spPr/>
      <dgm:t>
        <a:bodyPr/>
        <a:lstStyle/>
        <a:p>
          <a:endParaRPr lang="en-US"/>
        </a:p>
      </dgm:t>
    </dgm:pt>
    <dgm:pt modelId="{CA56ED9B-FF41-4540-8762-5EC8D045221E}">
      <dgm:prSet phldr="0" custT="1"/>
      <dgm:spPr/>
      <dgm:t>
        <a:bodyPr vert="horz" wrap="square"/>
        <a:p>
          <a:pPr algn="just" defTabSz="577850" eaLnBrk="1" fontAlgn="auto" latinLnBrk="0" hangingPunct="1">
            <a:lnSpc>
              <a:spcPts val="3100"/>
            </a:lnSpc>
            <a:spcBef>
              <a:spcPts val="0"/>
            </a:spcBef>
            <a:spcAft>
              <a:spcPts val="0"/>
            </a:spcAft>
          </a:pPr>
          <a:r>
            <a:rPr lang="en-US" sz="2800" b="0" i="0" dirty="0" smtClean="0">
              <a:latin typeface="Times New Roman" panose="02020603050405020304" pitchFamily="18" charset="0"/>
              <a:cs typeface="Times New Roman" panose="02020603050405020304" pitchFamily="18" charset="0"/>
            </a:rPr>
            <a:t>+ </a:t>
          </a:r>
          <a:r>
            <a:rPr lang="vi-VN" sz="2800" b="0" i="0" dirty="0" smtClean="0">
              <a:latin typeface="Times New Roman" panose="02020603050405020304" pitchFamily="18" charset="0"/>
              <a:cs typeface="Times New Roman" panose="02020603050405020304" pitchFamily="18" charset="0"/>
            </a:rPr>
            <a:t>Tr</a:t>
          </a:r>
          <a:r>
            <a:rPr lang="en-US" sz="2800" b="0" i="0" dirty="0" smtClean="0">
              <a:latin typeface="Times New Roman" panose="02020603050405020304" pitchFamily="18" charset="0"/>
              <a:cs typeface="Times New Roman" panose="02020603050405020304" pitchFamily="18" charset="0"/>
            </a:rPr>
            <a:t>/</a:t>
          </a:r>
          <a:r>
            <a:rPr lang="vi-VN" sz="2800" b="0" i="0" dirty="0" smtClean="0">
              <a:latin typeface="Times New Roman" panose="02020603050405020304" pitchFamily="18" charset="0"/>
              <a:cs typeface="Times New Roman" panose="02020603050405020304" pitchFamily="18" charset="0"/>
            </a:rPr>
            <a:t>hợp </a:t>
          </a:r>
          <a:r>
            <a:rPr lang="en-US" sz="2800" b="0" i="0" dirty="0" smtClean="0">
              <a:latin typeface="Times New Roman" panose="02020603050405020304" pitchFamily="18" charset="0"/>
              <a:cs typeface="Times New Roman" panose="02020603050405020304" pitchFamily="18" charset="0"/>
            </a:rPr>
            <a:t>VP</a:t>
          </a:r>
          <a:r>
            <a:rPr lang="vi-VN" sz="2800" b="0" i="0" dirty="0" smtClean="0">
              <a:latin typeface="Times New Roman" panose="02020603050405020304" pitchFamily="18" charset="0"/>
              <a:cs typeface="Times New Roman" panose="02020603050405020304" pitchFamily="18" charset="0"/>
            </a:rPr>
            <a:t> quy định về thời hạn báo trước </a:t>
          </a:r>
          <a:r>
            <a:rPr lang="en-US" sz="2800" b="0" i="0" dirty="0" smtClean="0">
              <a:latin typeface="Times New Roman" panose="02020603050405020304" pitchFamily="18" charset="0"/>
              <a:cs typeface="Times New Roman" panose="02020603050405020304" pitchFamily="18" charset="0"/>
            </a:rPr>
            <a:t>=&gt;</a:t>
          </a:r>
          <a:r>
            <a:rPr lang="vi-VN" sz="2800" b="0" i="0" dirty="0" smtClean="0">
              <a:latin typeface="Times New Roman" panose="02020603050405020304" pitchFamily="18" charset="0"/>
              <a:cs typeface="Times New Roman" panose="02020603050405020304" pitchFamily="18" charset="0"/>
            </a:rPr>
            <a:t> phải trả </a:t>
          </a:r>
          <a:r>
            <a:rPr lang="en-US" sz="2800" b="0" i="0" dirty="0" smtClean="0">
              <a:latin typeface="Times New Roman" panose="02020603050405020304" pitchFamily="18" charset="0"/>
              <a:cs typeface="Times New Roman" panose="02020603050405020304" pitchFamily="18" charset="0"/>
            </a:rPr>
            <a:t>01</a:t>
          </a:r>
          <a:r>
            <a:rPr lang="vi-VN" sz="2800" b="0" i="0" dirty="0" smtClean="0">
              <a:latin typeface="Times New Roman" panose="02020603050405020304" pitchFamily="18" charset="0"/>
              <a:cs typeface="Times New Roman" panose="02020603050405020304" pitchFamily="18" charset="0"/>
            </a:rPr>
            <a:t> khoản tiền tương ứng với </a:t>
          </a:r>
          <a:r>
            <a:rPr lang="en-US" sz="2800" b="0" i="0" dirty="0" smtClean="0">
              <a:latin typeface="Times New Roman" panose="02020603050405020304" pitchFamily="18" charset="0"/>
              <a:cs typeface="Times New Roman" panose="02020603050405020304" pitchFamily="18" charset="0"/>
            </a:rPr>
            <a:t>TL</a:t>
          </a:r>
          <a:r>
            <a:rPr lang="vi-VN" sz="2800" b="0" i="0" dirty="0" smtClean="0">
              <a:latin typeface="Times New Roman" panose="02020603050405020304" pitchFamily="18" charset="0"/>
              <a:cs typeface="Times New Roman" panose="02020603050405020304" pitchFamily="18" charset="0"/>
            </a:rPr>
            <a:t> theo </a:t>
          </a:r>
          <a:r>
            <a:rPr lang="en-US" sz="2800" b="0" i="0" dirty="0" smtClean="0">
              <a:latin typeface="Times New Roman" panose="02020603050405020304" pitchFamily="18" charset="0"/>
              <a:cs typeface="Times New Roman" panose="02020603050405020304" pitchFamily="18" charset="0"/>
            </a:rPr>
            <a:t>HĐLĐ</a:t>
          </a:r>
          <a:r>
            <a:rPr lang="vi-VN" sz="2800" b="0" i="0" dirty="0" smtClean="0">
              <a:latin typeface="Times New Roman" panose="02020603050405020304" pitchFamily="18" charset="0"/>
              <a:cs typeface="Times New Roman" panose="02020603050405020304" pitchFamily="18" charset="0"/>
            </a:rPr>
            <a:t> trong những ngày k</a:t>
          </a:r>
          <a:r>
            <a:rPr lang="en-US" sz="2800" b="0" i="0" dirty="0" smtClean="0">
              <a:latin typeface="Times New Roman" panose="02020603050405020304" pitchFamily="18" charset="0"/>
              <a:cs typeface="Times New Roman" panose="02020603050405020304" pitchFamily="18" charset="0"/>
            </a:rPr>
            <a:t>o</a:t>
          </a:r>
          <a:r>
            <a:rPr lang="vi-VN" sz="2800" b="0" i="0" dirty="0" smtClean="0">
              <a:latin typeface="Times New Roman" panose="02020603050405020304" pitchFamily="18" charset="0"/>
              <a:cs typeface="Times New Roman" panose="02020603050405020304" pitchFamily="18" charset="0"/>
            </a:rPr>
            <a:t> báo trước.</a:t>
          </a:r>
          <a:r>
            <a:rPr lang="vi-VN" sz="2800" b="0" i="0" dirty="0" smtClean="0">
              <a:latin typeface="Times New Roman" panose="02020603050405020304" pitchFamily="18" charset="0"/>
              <a:cs typeface="Times New Roman" panose="02020603050405020304" pitchFamily="18" charset="0"/>
            </a:rPr>
            <a:t/>
          </a:r>
          <a:endParaRPr lang="vi-VN" sz="2800" b="0" i="0" dirty="0" smtClean="0">
            <a:latin typeface="Times New Roman" panose="02020603050405020304" pitchFamily="18" charset="0"/>
            <a:cs typeface="Times New Roman" panose="02020603050405020304" pitchFamily="18" charset="0"/>
          </a:endParaRPr>
        </a:p>
      </dgm:t>
    </dgm:pt>
    <dgm:pt modelId="{EF9BEB55-6FB3-4F5E-A318-F6AB25EA55EC}" cxnId="{37EC5758-AE2B-46F8-B2A9-FE5045CFF8B2}" type="parTrans">
      <dgm:prSet/>
      <dgm:spPr/>
    </dgm:pt>
    <dgm:pt modelId="{D977ABF2-8D5F-45F8-BE9E-317EF1350B09}" cxnId="{37EC5758-AE2B-46F8-B2A9-FE5045CFF8B2}" type="sibTrans">
      <dgm:prSet/>
      <dgm:spPr/>
    </dgm:pt>
    <dgm:pt modelId="{86373487-4AE8-4C2D-9947-E37C6E7D89BC}">
      <dgm:prSet phldr="0" custT="1"/>
      <dgm:spPr/>
      <dgm:t>
        <a:bodyPr vert="horz" wrap="square"/>
        <a:p>
          <a:pPr algn="just" defTabSz="577850" eaLnBrk="1" fontAlgn="auto" latinLnBrk="0" hangingPunct="1">
            <a:lnSpc>
              <a:spcPts val="3100"/>
            </a:lnSpc>
            <a:spcBef>
              <a:spcPts val="0"/>
            </a:spcBef>
            <a:spcAft>
              <a:spcPts val="0"/>
            </a:spcAft>
            <a:tabLst>
              <a:tab pos="347345" algn="l"/>
              <a:tab pos="463550" algn="l"/>
            </a:tabLst>
          </a:pPr>
          <a:r>
            <a:rPr lang="en-US" sz="2800" b="1" dirty="0" smtClean="0">
              <a:solidFill>
                <a:srgbClr val="FF0000"/>
              </a:solidFill>
              <a:latin typeface="Times New Roman" panose="02020603050405020304" pitchFamily="18" charset="0"/>
              <a:cs typeface="Times New Roman" panose="02020603050405020304" pitchFamily="18" charset="0"/>
            </a:rPr>
            <a:t>+ Nếu NLĐ trở lại =&gt; NLĐ phải hoàn trả tiền TCTV, mất việc đã nhận</a:t>
          </a:r>
          <a:endParaRPr lang="en-US" sz="2800" b="1" dirty="0" smtClean="0">
            <a:solidFill>
              <a:srgbClr val="FF0000"/>
            </a:solidFill>
            <a:latin typeface="Times New Roman" panose="02020603050405020304" pitchFamily="18" charset="0"/>
            <a:cs typeface="Times New Roman" panose="02020603050405020304" pitchFamily="18" charset="0"/>
          </a:endParaRPr>
        </a:p>
      </dgm:t>
    </dgm:pt>
    <dgm:pt modelId="{8E6BDC4F-3B30-498A-A278-E1E0BCD4237E}" cxnId="{0F2890E3-DA5D-4352-995E-8678EBE41749}" type="parTrans">
      <dgm:prSet/>
      <dgm:spPr/>
    </dgm:pt>
    <dgm:pt modelId="{04526487-61CA-4525-BE3C-710ED10F0CD9}" cxnId="{0F2890E3-DA5D-4352-995E-8678EBE41749}" type="sibTrans">
      <dgm:prSet/>
      <dgm:spPr/>
    </dgm:pt>
    <dgm:pt modelId="{D2971AFE-C6B3-4CE3-886B-1A5F46514C10}">
      <dgm:prSet phldr="0" custT="1"/>
      <dgm:spPr/>
      <dgm:t>
        <a:bodyPr vert="horz" wrap="square"/>
        <a:p>
          <a:pPr algn="just" defTabSz="577850" eaLnBrk="1" fontAlgn="auto" latinLnBrk="0" hangingPunct="1">
            <a:lnSpc>
              <a:spcPts val="3100"/>
            </a:lnSpc>
            <a:spcBef>
              <a:spcPts val="0"/>
            </a:spcBef>
            <a:spcAft>
              <a:spcPts val="0"/>
            </a:spcAft>
            <a:tabLst>
              <a:tab pos="347345" algn="l"/>
              <a:tab pos="463550" algn="l"/>
            </a:tabLst>
          </a:pPr>
          <a:r>
            <a:rPr lang="en-US" sz="2800" b="0" i="0" dirty="0" smtClean="0">
              <a:latin typeface="Times New Roman" panose="02020603050405020304" pitchFamily="18" charset="0"/>
              <a:cs typeface="Times New Roman" panose="02020603050405020304" pitchFamily="18" charset="0"/>
            </a:rPr>
            <a:t>+ </a:t>
          </a:r>
          <a:r>
            <a:rPr lang="vi-VN" sz="2800" b="0" i="0" dirty="0" smtClean="0">
              <a:latin typeface="Times New Roman" panose="02020603050405020304" pitchFamily="18" charset="0"/>
              <a:cs typeface="Times New Roman" panose="02020603050405020304" pitchFamily="18" charset="0"/>
            </a:rPr>
            <a:t>Tr</a:t>
          </a:r>
          <a:r>
            <a:rPr lang="en-US" sz="2800" b="0" i="0" dirty="0" smtClean="0">
              <a:latin typeface="Times New Roman" panose="02020603050405020304" pitchFamily="18" charset="0"/>
              <a:cs typeface="Times New Roman" panose="02020603050405020304" pitchFamily="18" charset="0"/>
            </a:rPr>
            <a:t>/</a:t>
          </a:r>
          <a:r>
            <a:rPr lang="vi-VN" sz="2800" b="0" i="0" dirty="0" smtClean="0">
              <a:latin typeface="Times New Roman" panose="02020603050405020304" pitchFamily="18" charset="0"/>
              <a:cs typeface="Times New Roman" panose="02020603050405020304" pitchFamily="18" charset="0"/>
            </a:rPr>
            <a:t>hợp k</a:t>
          </a:r>
          <a:r>
            <a:rPr lang="en-US" sz="2800" b="0" i="0" dirty="0" smtClean="0">
              <a:latin typeface="Times New Roman" panose="02020603050405020304" pitchFamily="18" charset="0"/>
              <a:cs typeface="Times New Roman" panose="02020603050405020304" pitchFamily="18" charset="0"/>
            </a:rPr>
            <a:t>o</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còn vị trí, </a:t>
          </a:r>
          <a:r>
            <a:rPr lang="en-US" sz="2800" b="0" i="0" dirty="0" smtClean="0">
              <a:latin typeface="Times New Roman" panose="02020603050405020304" pitchFamily="18" charset="0"/>
              <a:cs typeface="Times New Roman" panose="02020603050405020304" pitchFamily="18" charset="0"/>
            </a:rPr>
            <a:t>CV </a:t>
          </a:r>
          <a:r>
            <a:rPr lang="vi-VN" sz="2800" b="0" i="0" dirty="0" smtClean="0">
              <a:latin typeface="Times New Roman" panose="02020603050405020304" pitchFamily="18" charset="0"/>
              <a:cs typeface="Times New Roman" panose="02020603050405020304" pitchFamily="18" charset="0"/>
            </a:rPr>
            <a:t>đã </a:t>
          </a:r>
          <a:r>
            <a:rPr lang="en-US" sz="2800" b="0" i="0" dirty="0" smtClean="0">
              <a:latin typeface="Times New Roman" panose="02020603050405020304" pitchFamily="18" charset="0"/>
              <a:cs typeface="Times New Roman" panose="02020603050405020304" pitchFamily="18" charset="0"/>
            </a:rPr>
            <a:t>GK </a:t>
          </a:r>
          <a:r>
            <a:rPr lang="en-US" sz="2800" b="0" i="0" dirty="0">
              <a:latin typeface="Times New Roman" panose="02020603050405020304" pitchFamily="18" charset="0"/>
              <a:cs typeface="Times New Roman" panose="02020603050405020304" pitchFamily="18" charset="0"/>
            </a:rPr>
            <a:t>=&gt; </a:t>
          </a:r>
          <a:r>
            <a:rPr lang="vi-VN" sz="2800" b="0" i="0" dirty="0">
              <a:latin typeface="Times New Roman" panose="02020603050405020304" pitchFamily="18" charset="0"/>
              <a:cs typeface="Times New Roman" panose="02020603050405020304" pitchFamily="18" charset="0"/>
            </a:rPr>
            <a:t> </a:t>
          </a:r>
          <a:r>
            <a:rPr lang="en-US" sz="2800" b="0" i="0" dirty="0">
              <a:latin typeface="Times New Roman" panose="02020603050405020304" pitchFamily="18" charset="0"/>
              <a:cs typeface="Times New Roman" panose="02020603050405020304" pitchFamily="18" charset="0"/>
            </a:rPr>
            <a:t>2 </a:t>
          </a:r>
          <a:r>
            <a:rPr lang="en-US" sz="2800" b="0" i="0" dirty="0" err="1">
              <a:latin typeface="Times New Roman" panose="02020603050405020304" pitchFamily="18" charset="0"/>
              <a:cs typeface="Times New Roman" panose="02020603050405020304" pitchFamily="18" charset="0"/>
            </a:rPr>
            <a:t>bên</a:t>
          </a:r>
          <a:r>
            <a:rPr lang="en-US" sz="2800" b="0" i="0" dirty="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thỏa thuận </a:t>
          </a:r>
          <a:r>
            <a:rPr lang="en-US" sz="2800" b="0" i="0" dirty="0" smtClean="0">
              <a:latin typeface="Times New Roman" panose="02020603050405020304" pitchFamily="18" charset="0"/>
              <a:cs typeface="Times New Roman" panose="02020603050405020304" pitchFamily="18" charset="0"/>
            </a:rPr>
            <a:t>SĐBS</a:t>
          </a:r>
          <a:r>
            <a:rPr lang="vi-VN" sz="2800" b="0" i="0" dirty="0" smtClean="0">
              <a:latin typeface="Times New Roman" panose="02020603050405020304" pitchFamily="18" charset="0"/>
              <a:cs typeface="Times New Roman" panose="02020603050405020304" pitchFamily="18" charset="0"/>
            </a:rPr>
            <a:t> </a:t>
          </a:r>
          <a:r>
            <a:rPr lang="en-US" sz="2800" b="0" i="0" dirty="0">
              <a:latin typeface="Times New Roman" panose="02020603050405020304" pitchFamily="18" charset="0"/>
              <a:cs typeface="Times New Roman" panose="02020603050405020304" pitchFamily="18" charset="0"/>
            </a:rPr>
            <a:t>HĐLĐ</a:t>
          </a:r>
          <a:r>
            <a:rPr lang="vi-VN" sz="2800" b="0" i="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r>
          <a:endParaRPr lang="en-US" sz="2800" dirty="0">
            <a:latin typeface="Times New Roman" panose="02020603050405020304" pitchFamily="18" charset="0"/>
            <a:cs typeface="Times New Roman" panose="02020603050405020304" pitchFamily="18" charset="0"/>
          </a:endParaRPr>
        </a:p>
      </dgm:t>
    </dgm:pt>
    <dgm:pt modelId="{C00B7822-18BE-4C75-B7C7-CCEBD6F2FEDB}" cxnId="{98282C56-F400-4AEA-951F-4B8218C490F0}" type="parTrans">
      <dgm:prSet/>
      <dgm:spPr/>
    </dgm:pt>
    <dgm:pt modelId="{7EE3DBD3-C1C0-4A24-A0C7-2B00A5E7F406}" cxnId="{98282C56-F400-4AEA-951F-4B8218C490F0}" type="sibTrans">
      <dgm:prSet/>
      <dgm:spPr/>
    </dgm:pt>
    <dgm:pt modelId="{534D2334-856B-4B9B-BBE7-CD42CD666F14}">
      <dgm:prSet phldr="0" custT="1"/>
      <dgm:spPr/>
      <dgm:t>
        <a:bodyPr vert="horz" wrap="square"/>
        <a:p>
          <a:pPr algn="just" defTabSz="577850" eaLnBrk="1" fontAlgn="auto" latinLnBrk="0" hangingPunct="1">
            <a:lnSpc>
              <a:spcPts val="3100"/>
            </a:lnSpc>
            <a:spcBef>
              <a:spcPts val="0"/>
            </a:spcBef>
            <a:spcAft>
              <a:spcPts val="0"/>
            </a:spcAft>
          </a:pPr>
          <a:r>
            <a:rPr lang="en-US" sz="2800" b="1" i="0" dirty="0" smtClean="0">
              <a:solidFill>
                <a:srgbClr val="0070C0"/>
              </a:solidFill>
              <a:latin typeface="Times New Roman" panose="02020603050405020304" pitchFamily="18" charset="0"/>
              <a:cs typeface="Times New Roman" panose="02020603050405020304" pitchFamily="18" charset="0"/>
            </a:rPr>
            <a:t>2</a:t>
          </a:r>
          <a:r>
            <a:rPr lang="en-US" sz="2800" b="1" i="0" dirty="0">
              <a:solidFill>
                <a:srgbClr val="0070C0"/>
              </a:solidFill>
              <a:latin typeface="Times New Roman" panose="02020603050405020304" pitchFamily="18" charset="0"/>
              <a:cs typeface="Times New Roman" panose="02020603050405020304" pitchFamily="18" charset="0"/>
            </a:rPr>
            <a:t>:</a:t>
          </a:r>
          <a:r>
            <a:rPr lang="en-US" sz="2800" b="0" i="0" dirty="0">
              <a:latin typeface="Times New Roman" panose="02020603050405020304" pitchFamily="18" charset="0"/>
              <a:cs typeface="Times New Roman" panose="02020603050405020304" pitchFamily="18" charset="0"/>
            </a:rPr>
            <a:t> </a:t>
          </a:r>
          <a:r>
            <a:rPr lang="en-US" sz="2800" b="0" i="0" dirty="0" smtClean="0">
              <a:latin typeface="Times New Roman" panose="02020603050405020304" pitchFamily="18" charset="0"/>
              <a:cs typeface="Times New Roman" panose="02020603050405020304" pitchFamily="18" charset="0"/>
            </a:rPr>
            <a:t>Tr/hợp </a:t>
          </a:r>
          <a:r>
            <a:rPr lang="en-US" sz="2800" b="0" i="0" dirty="0">
              <a:latin typeface="Times New Roman" panose="02020603050405020304" pitchFamily="18" charset="0"/>
              <a:cs typeface="Times New Roman" panose="02020603050405020304" pitchFamily="18" charset="0"/>
            </a:rPr>
            <a:t>NLĐ </a:t>
          </a:r>
          <a:r>
            <a:rPr lang="vi-VN" sz="2800" b="0" i="0" dirty="0" smtClean="0">
              <a:latin typeface="Times New Roman" panose="02020603050405020304" pitchFamily="18" charset="0"/>
              <a:cs typeface="Times New Roman" panose="02020603050405020304" pitchFamily="18" charset="0"/>
            </a:rPr>
            <a:t>k</a:t>
          </a:r>
          <a:r>
            <a:rPr lang="en-US" sz="2800" b="0" i="0" dirty="0" smtClean="0">
              <a:latin typeface="Times New Roman" panose="02020603050405020304" pitchFamily="18" charset="0"/>
              <a:cs typeface="Times New Roman" panose="02020603050405020304" pitchFamily="18" charset="0"/>
            </a:rPr>
            <a:t>o</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muốn tiếp tục </a:t>
          </a:r>
          <a:r>
            <a:rPr lang="en-US" sz="2800" b="0" i="0" dirty="0" smtClean="0">
              <a:latin typeface="Times New Roman" panose="02020603050405020304" pitchFamily="18" charset="0"/>
              <a:cs typeface="Times New Roman" panose="02020603050405020304" pitchFamily="18" charset="0"/>
            </a:rPr>
            <a:t>LV</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thì ngoài khoản tiền </a:t>
          </a:r>
          <a:r>
            <a:rPr lang="en-US" altLang="vi-VN" sz="2800" b="0" i="0" dirty="0">
              <a:latin typeface="Times New Roman" panose="02020603050405020304" pitchFamily="18" charset="0"/>
              <a:cs typeface="Times New Roman" panose="02020603050405020304" pitchFamily="18" charset="0"/>
            </a:rPr>
            <a:t>f</a:t>
          </a:r>
          <a:r>
            <a:rPr lang="vi-VN" sz="2800" b="0" i="0" dirty="0">
              <a:latin typeface="Times New Roman" panose="02020603050405020304" pitchFamily="18" charset="0"/>
              <a:cs typeface="Times New Roman" panose="02020603050405020304" pitchFamily="18" charset="0"/>
            </a:rPr>
            <a:t>ải trả </a:t>
          </a:r>
          <a:r>
            <a:rPr lang="en-US" sz="2800" b="0" i="0" dirty="0">
              <a:latin typeface="Times New Roman" panose="02020603050405020304" pitchFamily="18" charset="0"/>
              <a:cs typeface="Times New Roman" panose="02020603050405020304" pitchFamily="18" charset="0"/>
            </a:rPr>
            <a:t>(</a:t>
          </a:r>
          <a:r>
            <a:rPr lang="en-US" sz="2800" b="1" i="0" dirty="0" smtClean="0">
              <a:latin typeface="Times New Roman" panose="02020603050405020304" pitchFamily="18" charset="0"/>
              <a:cs typeface="Times New Roman" panose="02020603050405020304" pitchFamily="18" charset="0"/>
            </a:rPr>
            <a:t>K.1</a:t>
          </a:r>
          <a:r>
            <a:rPr lang="en-US" sz="2800" b="0" i="0" dirty="0">
              <a:latin typeface="Times New Roman" panose="02020603050405020304" pitchFamily="18" charset="0"/>
              <a:cs typeface="Times New Roman" panose="02020603050405020304" pitchFamily="18" charset="0"/>
            </a:rPr>
            <a:t>) NSDLĐ f</a:t>
          </a:r>
          <a:r>
            <a:rPr lang="vi-VN" sz="2800" b="0" i="0" dirty="0">
              <a:latin typeface="Times New Roman" panose="02020603050405020304" pitchFamily="18" charset="0"/>
              <a:cs typeface="Times New Roman" panose="02020603050405020304" pitchFamily="18" charset="0"/>
            </a:rPr>
            <a:t>ải trả </a:t>
          </a:r>
          <a:r>
            <a:rPr lang="en-US" sz="2800" b="0" i="0" dirty="0" smtClean="0">
              <a:latin typeface="Times New Roman" panose="02020603050405020304" pitchFamily="18" charset="0"/>
              <a:cs typeface="Times New Roman" panose="02020603050405020304" pitchFamily="18" charset="0"/>
            </a:rPr>
            <a:t>TCTV</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để </a:t>
          </a:r>
          <a:r>
            <a:rPr lang="en-US" sz="2800" b="0" i="0" dirty="0" smtClean="0">
              <a:latin typeface="Times New Roman" panose="02020603050405020304" pitchFamily="18" charset="0"/>
              <a:cs typeface="Times New Roman" panose="02020603050405020304" pitchFamily="18" charset="0"/>
            </a:rPr>
            <a:t>CDHĐLĐ</a:t>
          </a:r>
          <a:r>
            <a:rPr lang="en-US" sz="2800" b="0" i="0" dirty="0" smtClean="0">
              <a:latin typeface="Times New Roman" panose="02020603050405020304" pitchFamily="18" charset="0"/>
              <a:cs typeface="Times New Roman" panose="02020603050405020304" pitchFamily="18" charset="0"/>
            </a:rPr>
            <a:t/>
          </a:r>
          <a:endParaRPr lang="en-US" sz="2800" b="0" i="0" dirty="0" smtClean="0">
            <a:latin typeface="Times New Roman" panose="02020603050405020304" pitchFamily="18" charset="0"/>
            <a:cs typeface="Times New Roman" panose="02020603050405020304" pitchFamily="18" charset="0"/>
          </a:endParaRPr>
        </a:p>
      </dgm:t>
    </dgm:pt>
    <dgm:pt modelId="{7167521A-1364-40AD-BB46-9AC05CA7E1B0}" cxnId="{7548AFB0-F190-491D-91F3-709A04218E66}" type="parTrans">
      <dgm:prSet/>
      <dgm:spPr/>
    </dgm:pt>
    <dgm:pt modelId="{B84B6774-C41C-4666-B616-221A61F581A7}" cxnId="{7548AFB0-F190-491D-91F3-709A04218E66}" type="sibTrans">
      <dgm:prSet/>
      <dgm:spPr/>
    </dgm:pt>
    <dgm:pt modelId="{C3555892-40FE-4504-8749-915FAAF1DCD7}">
      <dgm:prSet phldr="0" custT="1"/>
      <dgm:spPr/>
      <dgm:t>
        <a:bodyPr vert="horz" wrap="square"/>
        <a:p>
          <a:pPr algn="just" defTabSz="577850" eaLnBrk="1" fontAlgn="auto" latinLnBrk="0" hangingPunct="1">
            <a:lnSpc>
              <a:spcPts val="3100"/>
            </a:lnSpc>
            <a:spcBef>
              <a:spcPts val="0"/>
            </a:spcBef>
            <a:spcAft>
              <a:spcPts val="0"/>
            </a:spcAft>
          </a:pPr>
          <a:r>
            <a:rPr lang="en-US" sz="2800" b="1" i="0" dirty="0" smtClean="0">
              <a:solidFill>
                <a:srgbClr val="0070C0"/>
              </a:solidFill>
              <a:latin typeface="Times New Roman" panose="02020603050405020304" pitchFamily="18" charset="0"/>
              <a:cs typeface="Times New Roman" panose="02020603050405020304" pitchFamily="18" charset="0"/>
            </a:rPr>
            <a:t>3:</a:t>
          </a:r>
          <a:r>
            <a:rPr lang="vi-VN" sz="2800" b="0" i="0" dirty="0" smtClean="0">
              <a:latin typeface="Times New Roman" panose="02020603050405020304" pitchFamily="18" charset="0"/>
              <a:cs typeface="Times New Roman" panose="02020603050405020304" pitchFamily="18" charset="0"/>
            </a:rPr>
            <a:t>Tr</a:t>
          </a:r>
          <a:r>
            <a:rPr lang="en-US" sz="2800" b="0" i="0" dirty="0" smtClean="0">
              <a:latin typeface="Times New Roman" panose="02020603050405020304" pitchFamily="18" charset="0"/>
              <a:cs typeface="Times New Roman" panose="02020603050405020304" pitchFamily="18" charset="0"/>
            </a:rPr>
            <a:t>/</a:t>
          </a:r>
          <a:r>
            <a:rPr lang="vi-VN" sz="2800" b="0" i="0" dirty="0" smtClean="0">
              <a:latin typeface="Times New Roman" panose="02020603050405020304" pitchFamily="18" charset="0"/>
              <a:cs typeface="Times New Roman" panose="02020603050405020304" pitchFamily="18" charset="0"/>
            </a:rPr>
            <a:t>hợp </a:t>
          </a:r>
          <a:r>
            <a:rPr lang="en-US" sz="2800" b="0" i="0" dirty="0">
              <a:latin typeface="Times New Roman" panose="02020603050405020304" pitchFamily="18" charset="0"/>
              <a:cs typeface="Times New Roman" panose="02020603050405020304" pitchFamily="18" charset="0"/>
            </a:rPr>
            <a:t>NSDLĐ </a:t>
          </a:r>
          <a:r>
            <a:rPr lang="vi-VN" sz="2800" b="0" i="0" dirty="0" smtClean="0">
              <a:latin typeface="Times New Roman" panose="02020603050405020304" pitchFamily="18" charset="0"/>
              <a:cs typeface="Times New Roman" panose="02020603050405020304" pitchFamily="18" charset="0"/>
            </a:rPr>
            <a:t>k</a:t>
          </a:r>
          <a:r>
            <a:rPr lang="en-US" sz="2800" b="0" i="0" dirty="0" smtClean="0">
              <a:latin typeface="Times New Roman" panose="02020603050405020304" pitchFamily="18" charset="0"/>
              <a:cs typeface="Times New Roman" panose="02020603050405020304" pitchFamily="18" charset="0"/>
            </a:rPr>
            <a:t>o</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muốn nhận </a:t>
          </a:r>
          <a:r>
            <a:rPr lang="en-US" sz="2800" b="0" i="0" dirty="0" smtClean="0">
              <a:latin typeface="Times New Roman" panose="02020603050405020304" pitchFamily="18" charset="0"/>
              <a:cs typeface="Times New Roman" panose="02020603050405020304" pitchFamily="18" charset="0"/>
            </a:rPr>
            <a:t>NLĐ &amp;</a:t>
          </a:r>
          <a:r>
            <a:rPr lang="vi-VN" sz="2800" b="0" i="0" dirty="0" smtClean="0">
              <a:latin typeface="Times New Roman" panose="02020603050405020304" pitchFamily="18" charset="0"/>
              <a:cs typeface="Times New Roman" panose="02020603050405020304" pitchFamily="18" charset="0"/>
            </a:rPr>
            <a:t> </a:t>
          </a:r>
          <a:r>
            <a:rPr lang="en-US" sz="2800" b="0" i="0" dirty="0">
              <a:latin typeface="Times New Roman" panose="02020603050405020304" pitchFamily="18" charset="0"/>
              <a:cs typeface="Times New Roman" panose="02020603050405020304" pitchFamily="18" charset="0"/>
            </a:rPr>
            <a:t>NLĐ </a:t>
          </a:r>
          <a:r>
            <a:rPr lang="vi-VN" sz="2800" b="0" i="0" dirty="0">
              <a:latin typeface="Times New Roman" panose="02020603050405020304" pitchFamily="18" charset="0"/>
              <a:cs typeface="Times New Roman" panose="02020603050405020304" pitchFamily="18" charset="0"/>
            </a:rPr>
            <a:t>đồng ý thì </a:t>
          </a:r>
          <a:r>
            <a:rPr lang="en-US" altLang="vi-VN" sz="2800" b="0" i="0" dirty="0">
              <a:latin typeface="Times New Roman" panose="02020603050405020304" pitchFamily="18" charset="0"/>
              <a:cs typeface="Times New Roman" panose="02020603050405020304" pitchFamily="18" charset="0"/>
            </a:rPr>
            <a:t>f</a:t>
          </a:r>
          <a:r>
            <a:rPr lang="en-US" sz="2800" b="0" i="0" dirty="0" err="1">
              <a:latin typeface="Times New Roman" panose="02020603050405020304" pitchFamily="18" charset="0"/>
              <a:cs typeface="Times New Roman" panose="02020603050405020304" pitchFamily="18" charset="0"/>
            </a:rPr>
            <a:t>ải</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trả</a:t>
          </a:r>
          <a:r>
            <a:rPr lang="en-US" sz="2800" b="0" i="0" dirty="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khoản tiền </a:t>
          </a:r>
          <a:r>
            <a:rPr lang="en-US" sz="2800" b="0" i="0" dirty="0">
              <a:latin typeface="Times New Roman" panose="02020603050405020304" pitchFamily="18" charset="0"/>
              <a:cs typeface="Times New Roman" panose="02020603050405020304" pitchFamily="18" charset="0"/>
            </a:rPr>
            <a:t>(</a:t>
          </a:r>
          <a:r>
            <a:rPr lang="en-US" sz="2800" b="1" i="0" dirty="0" smtClean="0">
              <a:latin typeface="Times New Roman" panose="02020603050405020304" pitchFamily="18" charset="0"/>
              <a:cs typeface="Times New Roman" panose="02020603050405020304" pitchFamily="18" charset="0"/>
            </a:rPr>
            <a:t>K.1</a:t>
          </a:r>
          <a:r>
            <a:rPr lang="en-US" sz="2800" b="0" i="0" dirty="0">
              <a:latin typeface="Times New Roman" panose="02020603050405020304" pitchFamily="18" charset="0"/>
              <a:cs typeface="Times New Roman" panose="02020603050405020304" pitchFamily="18" charset="0"/>
            </a:rPr>
            <a:t>) </a:t>
          </a:r>
          <a:r>
            <a:rPr lang="en-US" sz="2800" b="0" i="0" dirty="0" smtClean="0">
              <a:latin typeface="Times New Roman" panose="02020603050405020304" pitchFamily="18" charset="0"/>
              <a:cs typeface="Times New Roman" panose="02020603050405020304" pitchFamily="18" charset="0"/>
            </a:rPr>
            <a:t>+ TCTV + </a:t>
          </a:r>
          <a:r>
            <a:rPr lang="vi-VN" sz="2800" b="0" i="0" dirty="0" smtClean="0">
              <a:latin typeface="Times New Roman" panose="02020603050405020304" pitchFamily="18" charset="0"/>
              <a:cs typeface="Times New Roman" panose="02020603050405020304" pitchFamily="18" charset="0"/>
            </a:rPr>
            <a:t>thỏa </a:t>
          </a:r>
          <a:r>
            <a:rPr lang="vi-VN" sz="2800" b="0" i="0" dirty="0">
              <a:latin typeface="Times New Roman" panose="02020603050405020304" pitchFamily="18" charset="0"/>
              <a:cs typeface="Times New Roman" panose="02020603050405020304" pitchFamily="18" charset="0"/>
            </a:rPr>
            <a:t>thuận </a:t>
          </a:r>
          <a:r>
            <a:rPr lang="vi-VN" sz="2800" b="0" i="0" dirty="0" smtClean="0">
              <a:latin typeface="Times New Roman" panose="02020603050405020304" pitchFamily="18" charset="0"/>
              <a:cs typeface="Times New Roman" panose="02020603050405020304" pitchFamily="18" charset="0"/>
            </a:rPr>
            <a:t>tiền </a:t>
          </a:r>
          <a:r>
            <a:rPr lang="en-US" sz="2800" b="0" i="0" dirty="0" smtClean="0">
              <a:latin typeface="Times New Roman" panose="02020603050405020304" pitchFamily="18" charset="0"/>
              <a:cs typeface="Times New Roman" panose="02020603050405020304" pitchFamily="18" charset="0"/>
            </a:rPr>
            <a:t>BT</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thêm nhưng ít </a:t>
          </a:r>
          <a:r>
            <a:rPr lang="vi-VN" sz="2800" b="0" i="0" dirty="0" smtClean="0">
              <a:latin typeface="Times New Roman" panose="02020603050405020304" pitchFamily="18" charset="0"/>
              <a:cs typeface="Times New Roman" panose="02020603050405020304" pitchFamily="18" charset="0"/>
            </a:rPr>
            <a:t>nhất</a:t>
          </a:r>
          <a:r>
            <a:rPr lang="en-US" sz="2800" b="0" i="0" dirty="0" smtClean="0">
              <a:latin typeface="Times New Roman" panose="02020603050405020304" pitchFamily="18" charset="0"/>
              <a:cs typeface="Times New Roman" panose="02020603050405020304" pitchFamily="18" charset="0"/>
            </a:rPr>
            <a:t> =</a:t>
          </a:r>
          <a:r>
            <a:rPr lang="vi-VN" sz="2800" b="0" i="0" dirty="0" smtClean="0">
              <a:latin typeface="Times New Roman" panose="02020603050405020304" pitchFamily="18" charset="0"/>
              <a:cs typeface="Times New Roman" panose="02020603050405020304" pitchFamily="18" charset="0"/>
            </a:rPr>
            <a:t> 2 </a:t>
          </a:r>
          <a:r>
            <a:rPr lang="vi-VN" sz="2800" b="0" i="0" dirty="0">
              <a:latin typeface="Times New Roman" panose="02020603050405020304" pitchFamily="18" charset="0"/>
              <a:cs typeface="Times New Roman" panose="02020603050405020304" pitchFamily="18" charset="0"/>
            </a:rPr>
            <a:t>tháng </a:t>
          </a:r>
          <a:r>
            <a:rPr lang="en-US" sz="2800" b="0" i="0" dirty="0" smtClean="0">
              <a:latin typeface="Times New Roman" panose="02020603050405020304" pitchFamily="18" charset="0"/>
              <a:cs typeface="Times New Roman" panose="02020603050405020304" pitchFamily="18" charset="0"/>
            </a:rPr>
            <a:t>TL</a:t>
          </a:r>
          <a:r>
            <a:rPr lang="vi-VN" sz="2800" b="0" i="0" dirty="0" smtClean="0">
              <a:latin typeface="Times New Roman" panose="02020603050405020304" pitchFamily="18" charset="0"/>
              <a:cs typeface="Times New Roman" panose="02020603050405020304" pitchFamily="18" charset="0"/>
            </a:rPr>
            <a:t> </a:t>
          </a:r>
          <a:r>
            <a:rPr lang="vi-VN" sz="2800" b="0" i="0" dirty="0">
              <a:latin typeface="Times New Roman" panose="02020603050405020304" pitchFamily="18" charset="0"/>
              <a:cs typeface="Times New Roman" panose="02020603050405020304" pitchFamily="18" charset="0"/>
            </a:rPr>
            <a:t>theo </a:t>
          </a:r>
          <a:r>
            <a:rPr lang="en-US" sz="2800" b="0" i="0" dirty="0">
              <a:latin typeface="Times New Roman" panose="02020603050405020304" pitchFamily="18" charset="0"/>
              <a:cs typeface="Times New Roman" panose="02020603050405020304" pitchFamily="18" charset="0"/>
            </a:rPr>
            <a:t>HĐLĐ</a:t>
          </a:r>
          <a:r>
            <a:rPr lang="vi-VN" sz="2800" b="0" i="0" dirty="0">
              <a:latin typeface="Times New Roman" panose="02020603050405020304" pitchFamily="18" charset="0"/>
              <a:cs typeface="Times New Roman" panose="02020603050405020304" pitchFamily="18" charset="0"/>
            </a:rPr>
            <a:t> để </a:t>
          </a:r>
          <a:r>
            <a:rPr lang="en-US" sz="2800" b="0" i="0" dirty="0" smtClean="0">
              <a:latin typeface="Times New Roman" panose="02020603050405020304" pitchFamily="18" charset="0"/>
              <a:cs typeface="Times New Roman" panose="02020603050405020304" pitchFamily="18" charset="0"/>
            </a:rPr>
            <a:t>CDHĐ</a:t>
          </a:r>
          <a:r>
            <a:rPr lang="en-US" sz="2800" b="0" i="0" dirty="0" smtClean="0">
              <a:latin typeface="Times New Roman" panose="02020603050405020304" pitchFamily="18" charset="0"/>
              <a:cs typeface="Times New Roman" panose="02020603050405020304" pitchFamily="18" charset="0"/>
            </a:rPr>
            <a:t/>
          </a:r>
          <a:endParaRPr lang="en-US" sz="2800" b="0" i="0" dirty="0" smtClean="0">
            <a:latin typeface="Times New Roman" panose="02020603050405020304" pitchFamily="18" charset="0"/>
            <a:cs typeface="Times New Roman" panose="02020603050405020304" pitchFamily="18" charset="0"/>
          </a:endParaRPr>
        </a:p>
      </dgm:t>
    </dgm:pt>
    <dgm:pt modelId="{10DADBF8-DA93-4F6A-BD94-953700B2D73F}" cxnId="{D6BFB69B-0E21-4F6B-B6B4-77F08C470CCC}" type="parTrans">
      <dgm:prSet/>
      <dgm:spPr/>
    </dgm:pt>
    <dgm:pt modelId="{27EF225E-1520-4DF4-A395-EE520AF5DB41}" cxnId="{D6BFB69B-0E21-4F6B-B6B4-77F08C470CCC}" type="sibTrans">
      <dgm:prSet/>
      <dgm:spPr/>
    </dgm:pt>
    <dgm:pt modelId="{1925A057-E095-4C00-B413-112BEA95F270}" type="pres">
      <dgm:prSet presAssocID="{A538541C-8922-4F2E-9736-88F0D8AE9A12}" presName="Name0" presStyleCnt="0">
        <dgm:presLayoutVars>
          <dgm:dir/>
          <dgm:animLvl val="lvl"/>
          <dgm:resizeHandles val="exact"/>
        </dgm:presLayoutVars>
      </dgm:prSet>
      <dgm:spPr/>
      <dgm:t>
        <a:bodyPr/>
        <a:lstStyle/>
        <a:p>
          <a:endParaRPr lang="en-US"/>
        </a:p>
      </dgm:t>
    </dgm:pt>
    <dgm:pt modelId="{F9F490D8-B8E2-4F14-907D-6B989E2ED9A1}" type="pres">
      <dgm:prSet presAssocID="{2B0ADD65-CD32-4478-963F-F120EB29B937}" presName="linNode" presStyleCnt="0"/>
      <dgm:spPr/>
    </dgm:pt>
    <dgm:pt modelId="{186F2CC0-DBAA-48F6-A2B8-03B87E086720}" type="pres">
      <dgm:prSet presAssocID="{2B0ADD65-CD32-4478-963F-F120EB29B937}" presName="parentText" presStyleLbl="node1" presStyleIdx="0" presStyleCnt="2" custScaleX="77785" custScaleY="59057" custLinFactNeighborX="-14279" custLinFactNeighborY="-4837">
        <dgm:presLayoutVars>
          <dgm:chMax val="1"/>
          <dgm:bulletEnabled val="1"/>
        </dgm:presLayoutVars>
      </dgm:prSet>
      <dgm:spPr/>
      <dgm:t>
        <a:bodyPr/>
        <a:lstStyle/>
        <a:p>
          <a:endParaRPr lang="en-US"/>
        </a:p>
      </dgm:t>
    </dgm:pt>
    <dgm:pt modelId="{95260038-0CE6-482F-9D40-8982BAA1DE6A}" type="pres">
      <dgm:prSet presAssocID="{2B0ADD65-CD32-4478-963F-F120EB29B937}" presName="descendantText" presStyleLbl="alignAccFollowNode1" presStyleIdx="0" presStyleCnt="2" custScaleX="645963" custScaleY="76152">
        <dgm:presLayoutVars>
          <dgm:bulletEnabled val="1"/>
        </dgm:presLayoutVars>
      </dgm:prSet>
      <dgm:spPr/>
      <dgm:t>
        <a:bodyPr/>
        <a:lstStyle/>
        <a:p>
          <a:endParaRPr lang="en-US"/>
        </a:p>
      </dgm:t>
    </dgm:pt>
    <dgm:pt modelId="{1D899FCE-AA83-41EE-85B2-90FA7A05CA56}" type="pres">
      <dgm:prSet presAssocID="{A17FF397-892F-4770-8729-5B7802069156}" presName="sp" presStyleCnt="0"/>
      <dgm:spPr/>
    </dgm:pt>
    <dgm:pt modelId="{18A08723-60C6-41E9-9747-9963C1DDC84A}" type="pres">
      <dgm:prSet presAssocID="{B3266578-2827-41B6-A8D6-6AFBBC5B28F1}" presName="linNode" presStyleCnt="0"/>
      <dgm:spPr/>
    </dgm:pt>
    <dgm:pt modelId="{5C968B8A-B69A-419F-9DA3-F4E2D6CB5952}" type="pres">
      <dgm:prSet presAssocID="{B3266578-2827-41B6-A8D6-6AFBBC5B28F1}" presName="parentText" presStyleLbl="node1" presStyleIdx="1" presStyleCnt="2" custScaleX="14995" custScaleY="76655" custLinFactNeighborX="363" custLinFactNeighborY="907">
        <dgm:presLayoutVars>
          <dgm:chMax val="1"/>
          <dgm:bulletEnabled val="1"/>
        </dgm:presLayoutVars>
      </dgm:prSet>
      <dgm:spPr/>
      <dgm:t>
        <a:bodyPr/>
        <a:lstStyle/>
        <a:p>
          <a:endParaRPr lang="en-US"/>
        </a:p>
      </dgm:t>
    </dgm:pt>
    <dgm:pt modelId="{B9A8CC62-B638-4E96-89BB-D1CFE6632F14}" type="pres">
      <dgm:prSet presAssocID="{B3266578-2827-41B6-A8D6-6AFBBC5B28F1}" presName="descendantText" presStyleLbl="alignAccFollowNode1" presStyleIdx="1" presStyleCnt="2" custScaleX="258215" custScaleY="199448" custLinFactNeighborX="-522" custLinFactNeighborY="91">
        <dgm:presLayoutVars>
          <dgm:bulletEnabled val="1"/>
        </dgm:presLayoutVars>
      </dgm:prSet>
      <dgm:spPr/>
      <dgm:t>
        <a:bodyPr/>
        <a:lstStyle/>
        <a:p>
          <a:endParaRPr lang="en-US"/>
        </a:p>
      </dgm:t>
    </dgm:pt>
  </dgm:ptLst>
  <dgm:cxnLst>
    <dgm:cxn modelId="{B3FD80E5-13D3-497F-96AF-34622AAA4363}" srcId="{A538541C-8922-4F2E-9736-88F0D8AE9A12}" destId="{2B0ADD65-CD32-4478-963F-F120EB29B937}" srcOrd="0" destOrd="0" parTransId="{AA8D8784-D9B3-4A23-9028-7FEECD4BD226}" sibTransId="{A17FF397-892F-4770-8729-5B7802069156}"/>
    <dgm:cxn modelId="{C3894E1F-6B7B-4673-8C75-8B0B48BE70E5}" srcId="{2B0ADD65-CD32-4478-963F-F120EB29B937}" destId="{2FC656C9-54B9-41A4-814A-60456AB9C54D}" srcOrd="0" destOrd="0" parTransId="{B3EE88C9-C641-4DD9-852E-A9BAA7C54044}" sibTransId="{181002E1-F583-4B13-BBDE-EFF5F5893ECF}"/>
    <dgm:cxn modelId="{DA9284BE-DC04-4656-8D57-515CA5DA3E53}" srcId="{2B0ADD65-CD32-4478-963F-F120EB29B937}" destId="{40DE625F-C31C-4455-9F2C-38490530AA92}" srcOrd="1" destOrd="0" parTransId="{1069C182-FBA6-4BE9-86AE-BCCE87DF96F8}" sibTransId="{BEBF2AFA-2984-4D38-9A5B-EDFAA85D9202}"/>
    <dgm:cxn modelId="{4C7643F7-0E11-4102-9EA7-9A20B049FEF2}" srcId="{2B0ADD65-CD32-4478-963F-F120EB29B937}" destId="{383A8B77-E401-4410-BC56-5B66337FCC44}" srcOrd="2" destOrd="0" parTransId="{70DB61FD-DACF-47D6-B830-F0236B7CE5AC}" sibTransId="{BC7EC68F-CDF4-45AA-AF55-B8B79CF607F6}"/>
    <dgm:cxn modelId="{1C683DA7-419A-4061-8BD9-457686AE3B5D}" srcId="{A538541C-8922-4F2E-9736-88F0D8AE9A12}" destId="{B3266578-2827-41B6-A8D6-6AFBBC5B28F1}" srcOrd="1" destOrd="0" parTransId="{2653BBB6-343B-4F3F-8D86-5793CEEE4AD0}" sibTransId="{1AA01DC8-E098-4F0A-A1D8-E51C63D0527B}"/>
    <dgm:cxn modelId="{5D60A753-7A4A-4BA4-A486-738CF4CDDEB2}" srcId="{B3266578-2827-41B6-A8D6-6AFBBC5B28F1}" destId="{5DBFA06F-4765-4A29-B557-EDA3A7F639AC}" srcOrd="0" destOrd="1" parTransId="{792468C3-8B4E-4C9C-9110-732E9CCA2A66}" sibTransId="{B3DD3CF0-8F90-45E8-89A9-B739A763713E}"/>
    <dgm:cxn modelId="{37EC5758-AE2B-46F8-B2A9-FE5045CFF8B2}" srcId="{B3266578-2827-41B6-A8D6-6AFBBC5B28F1}" destId="{CA56ED9B-FF41-4540-8762-5EC8D045221E}" srcOrd="1" destOrd="1" parTransId="{EF9BEB55-6FB3-4F5E-A318-F6AB25EA55EC}" sibTransId="{D977ABF2-8D5F-45F8-BE9E-317EF1350B09}"/>
    <dgm:cxn modelId="{0F2890E3-DA5D-4352-995E-8678EBE41749}" srcId="{B3266578-2827-41B6-A8D6-6AFBBC5B28F1}" destId="{86373487-4AE8-4C2D-9947-E37C6E7D89BC}" srcOrd="2" destOrd="1" parTransId="{8E6BDC4F-3B30-498A-A278-E1E0BCD4237E}" sibTransId="{04526487-61CA-4525-BE3C-710ED10F0CD9}"/>
    <dgm:cxn modelId="{98282C56-F400-4AEA-951F-4B8218C490F0}" srcId="{B3266578-2827-41B6-A8D6-6AFBBC5B28F1}" destId="{D2971AFE-C6B3-4CE3-886B-1A5F46514C10}" srcOrd="3" destOrd="1" parTransId="{C00B7822-18BE-4C75-B7C7-CCEBD6F2FEDB}" sibTransId="{7EE3DBD3-C1C0-4A24-A0C7-2B00A5E7F406}"/>
    <dgm:cxn modelId="{7548AFB0-F190-491D-91F3-709A04218E66}" srcId="{B3266578-2827-41B6-A8D6-6AFBBC5B28F1}" destId="{534D2334-856B-4B9B-BBE7-CD42CD666F14}" srcOrd="4" destOrd="1" parTransId="{7167521A-1364-40AD-BB46-9AC05CA7E1B0}" sibTransId="{B84B6774-C41C-4666-B616-221A61F581A7}"/>
    <dgm:cxn modelId="{D6BFB69B-0E21-4F6B-B6B4-77F08C470CCC}" srcId="{B3266578-2827-41B6-A8D6-6AFBBC5B28F1}" destId="{C3555892-40FE-4504-8749-915FAAF1DCD7}" srcOrd="5" destOrd="1" parTransId="{10DADBF8-DA93-4F6A-BD94-953700B2D73F}" sibTransId="{27EF225E-1520-4DF4-A395-EE520AF5DB41}"/>
    <dgm:cxn modelId="{15F49A8F-DC6E-45F9-8B62-AB48AC9DEEA8}" type="presOf" srcId="{A538541C-8922-4F2E-9736-88F0D8AE9A12}" destId="{1925A057-E095-4C00-B413-112BEA95F270}" srcOrd="0" destOrd="0" presId="urn:microsoft.com/office/officeart/2005/8/layout/vList5"/>
    <dgm:cxn modelId="{A3969762-F5F2-4A95-8299-8769A5D021A1}" type="presParOf" srcId="{1925A057-E095-4C00-B413-112BEA95F270}" destId="{F9F490D8-B8E2-4F14-907D-6B989E2ED9A1}" srcOrd="0" destOrd="0" presId="urn:microsoft.com/office/officeart/2005/8/layout/vList5"/>
    <dgm:cxn modelId="{ACD5A30D-D31A-4FC8-A5A5-399AFDE85C54}" type="presParOf" srcId="{F9F490D8-B8E2-4F14-907D-6B989E2ED9A1}" destId="{186F2CC0-DBAA-48F6-A2B8-03B87E086720}" srcOrd="0" destOrd="0" presId="urn:microsoft.com/office/officeart/2005/8/layout/vList5"/>
    <dgm:cxn modelId="{E3C17791-AFE9-4F23-A492-A9CF13E5FD79}" type="presOf" srcId="{2B0ADD65-CD32-4478-963F-F120EB29B937}" destId="{186F2CC0-DBAA-48F6-A2B8-03B87E086720}" srcOrd="0" destOrd="0" presId="urn:microsoft.com/office/officeart/2005/8/layout/vList5"/>
    <dgm:cxn modelId="{268ED55B-A5D9-4BE7-A06F-ECF7A5D0B3BE}" type="presParOf" srcId="{F9F490D8-B8E2-4F14-907D-6B989E2ED9A1}" destId="{95260038-0CE6-482F-9D40-8982BAA1DE6A}" srcOrd="1" destOrd="0" presId="urn:microsoft.com/office/officeart/2005/8/layout/vList5"/>
    <dgm:cxn modelId="{A8064D46-BE56-42BE-BE5C-FAB3CB185061}" type="presOf" srcId="{2FC656C9-54B9-41A4-814A-60456AB9C54D}" destId="{95260038-0CE6-482F-9D40-8982BAA1DE6A}" srcOrd="0" destOrd="0" presId="urn:microsoft.com/office/officeart/2005/8/layout/vList5"/>
    <dgm:cxn modelId="{D6F84CCE-0E95-4D50-9981-45D83DA2FDA8}" type="presOf" srcId="{40DE625F-C31C-4455-9F2C-38490530AA92}" destId="{95260038-0CE6-482F-9D40-8982BAA1DE6A}" srcOrd="0" destOrd="1" presId="urn:microsoft.com/office/officeart/2005/8/layout/vList5"/>
    <dgm:cxn modelId="{8A3B9F85-1C2D-4311-A803-3EF84F0C3DAD}" type="presOf" srcId="{383A8B77-E401-4410-BC56-5B66337FCC44}" destId="{95260038-0CE6-482F-9D40-8982BAA1DE6A}" srcOrd="0" destOrd="2" presId="urn:microsoft.com/office/officeart/2005/8/layout/vList5"/>
    <dgm:cxn modelId="{DCF9B30D-1662-4630-88ED-5FEC7F749116}" type="presParOf" srcId="{1925A057-E095-4C00-B413-112BEA95F270}" destId="{1D899FCE-AA83-41EE-85B2-90FA7A05CA56}" srcOrd="1" destOrd="0" presId="urn:microsoft.com/office/officeart/2005/8/layout/vList5"/>
    <dgm:cxn modelId="{135AFCF2-1748-493E-B103-170765837099}" type="presParOf" srcId="{1925A057-E095-4C00-B413-112BEA95F270}" destId="{18A08723-60C6-41E9-9747-9963C1DDC84A}" srcOrd="2" destOrd="0" presId="urn:microsoft.com/office/officeart/2005/8/layout/vList5"/>
    <dgm:cxn modelId="{B76C0997-D1E4-49B0-8BAB-C73EE16C65EB}" type="presParOf" srcId="{18A08723-60C6-41E9-9747-9963C1DDC84A}" destId="{5C968B8A-B69A-419F-9DA3-F4E2D6CB5952}" srcOrd="0" destOrd="2" presId="urn:microsoft.com/office/officeart/2005/8/layout/vList5"/>
    <dgm:cxn modelId="{9C6434B7-ECB8-4BB2-B476-7991974A38B7}" type="presOf" srcId="{B3266578-2827-41B6-A8D6-6AFBBC5B28F1}" destId="{5C968B8A-B69A-419F-9DA3-F4E2D6CB5952}" srcOrd="0" destOrd="0" presId="urn:microsoft.com/office/officeart/2005/8/layout/vList5"/>
    <dgm:cxn modelId="{6C42CF7A-46EB-421C-BEAB-1DFC042760CE}" type="presParOf" srcId="{18A08723-60C6-41E9-9747-9963C1DDC84A}" destId="{B9A8CC62-B638-4E96-89BB-D1CFE6632F14}" srcOrd="1" destOrd="2" presId="urn:microsoft.com/office/officeart/2005/8/layout/vList5"/>
    <dgm:cxn modelId="{A24F27C9-0FA1-4822-8C8C-8A6F684131F2}" type="presOf" srcId="{5DBFA06F-4765-4A29-B557-EDA3A7F639AC}" destId="{B9A8CC62-B638-4E96-89BB-D1CFE6632F14}" srcOrd="0" destOrd="0" presId="urn:microsoft.com/office/officeart/2005/8/layout/vList5"/>
    <dgm:cxn modelId="{C94BA41C-7315-4CFB-B8BE-8317F0345516}" type="presOf" srcId="{CA56ED9B-FF41-4540-8762-5EC8D045221E}" destId="{B9A8CC62-B638-4E96-89BB-D1CFE6632F14}" srcOrd="0" destOrd="1" presId="urn:microsoft.com/office/officeart/2005/8/layout/vList5"/>
    <dgm:cxn modelId="{7AB751AF-800E-4318-9588-0289A9E45B70}" type="presOf" srcId="{86373487-4AE8-4C2D-9947-E37C6E7D89BC}" destId="{B9A8CC62-B638-4E96-89BB-D1CFE6632F14}" srcOrd="0" destOrd="2" presId="urn:microsoft.com/office/officeart/2005/8/layout/vList5"/>
    <dgm:cxn modelId="{A176C441-8F91-4D6A-B2B1-68C747E6E3A1}" type="presOf" srcId="{D2971AFE-C6B3-4CE3-886B-1A5F46514C10}" destId="{B9A8CC62-B638-4E96-89BB-D1CFE6632F14}" srcOrd="0" destOrd="3" presId="urn:microsoft.com/office/officeart/2005/8/layout/vList5"/>
    <dgm:cxn modelId="{01FBAFB1-4FBE-4761-B5DB-977EBD7552BB}" type="presOf" srcId="{534D2334-856B-4B9B-BBE7-CD42CD666F14}" destId="{B9A8CC62-B638-4E96-89BB-D1CFE6632F14}" srcOrd="0" destOrd="4" presId="urn:microsoft.com/office/officeart/2005/8/layout/vList5"/>
    <dgm:cxn modelId="{905F9A5C-4488-4FD7-8013-6B4DC1260F9A}" type="presOf" srcId="{C3555892-40FE-4504-8749-915FAAF1DCD7}" destId="{B9A8CC62-B638-4E96-89BB-D1CFE6632F14}" srcOrd="0" destOrd="5"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1972396" cy="6123024"/>
        <a:chOff x="0" y="0"/>
        <a:chExt cx="11972396" cy="6123024"/>
      </a:xfrm>
    </dsp:grpSpPr>
    <dsp:sp modelId="{95260038-0CE6-482F-9D40-8982BAA1DE6A}">
      <dsp:nvSpPr>
        <dsp:cNvPr id="4" name="Round Same Side Corner Rectangle 3"/>
        <dsp:cNvSpPr/>
      </dsp:nvSpPr>
      <dsp:spPr bwMode="white">
        <a:xfrm rot="5400000">
          <a:off x="5538770" y="-4779269"/>
          <a:ext cx="1654357" cy="11212895"/>
        </a:xfrm>
        <a:prstGeom prst="round2Same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rot="-5400000" vert="horz" wrap="square" lIns="110489" tIns="55244" rIns="110489" bIns="55244"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eaLnBrk="1" fontAlgn="auto" latinLnBrk="0" hangingPunct="1">
            <a:lnSpc>
              <a:spcPts val="3260"/>
            </a:lnSpc>
            <a:spcBef>
              <a:spcPct val="0"/>
            </a:spcBef>
            <a:spcAft>
              <a:spcPts val="0"/>
            </a:spcAft>
            <a:buChar char="•"/>
          </a:pPr>
          <a:r>
            <a:rPr lang="en-US" sz="2900" b="0" i="0" dirty="0" smtClean="0">
              <a:solidFill>
                <a:schemeClr val="dk1"/>
              </a:solidFill>
              <a:latin typeface="Times New Roman" panose="02020603050405020304" pitchFamily="18" charset="0"/>
              <a:cs typeface="Times New Roman" panose="02020603050405020304" pitchFamily="18" charset="0"/>
            </a:rPr>
            <a:t>1. </a:t>
          </a:r>
          <a:r>
            <a:rPr lang="vi-VN" sz="2900" b="0" i="0" dirty="0" smtClean="0">
              <a:solidFill>
                <a:schemeClr val="dk1"/>
              </a:solidFill>
              <a:latin typeface="Times New Roman" panose="02020603050405020304" pitchFamily="18" charset="0"/>
              <a:cs typeface="Times New Roman" panose="02020603050405020304" pitchFamily="18" charset="0"/>
            </a:rPr>
            <a:t>K</a:t>
          </a:r>
          <a:r>
            <a:rPr lang="en-US" sz="2900" b="0" i="0" dirty="0" smtClean="0">
              <a:solidFill>
                <a:schemeClr val="dk1"/>
              </a:solidFill>
              <a:latin typeface="Times New Roman" panose="02020603050405020304" pitchFamily="18" charset="0"/>
              <a:cs typeface="Times New Roman" panose="02020603050405020304" pitchFamily="18" charset="0"/>
            </a:rPr>
            <a:t>o</a:t>
          </a:r>
          <a:r>
            <a:rPr lang="vi-VN" sz="2900" b="0" i="0" dirty="0" smtClean="0">
              <a:solidFill>
                <a:schemeClr val="dk1"/>
              </a:solidFill>
              <a:latin typeface="Times New Roman" panose="02020603050405020304" pitchFamily="18" charset="0"/>
              <a:cs typeface="Times New Roman" panose="02020603050405020304" pitchFamily="18" charset="0"/>
            </a:rPr>
            <a:t> </a:t>
          </a:r>
          <a:r>
            <a:rPr lang="vi-VN" sz="2900" b="0" i="0" dirty="0">
              <a:solidFill>
                <a:schemeClr val="dk1"/>
              </a:solidFill>
              <a:latin typeface="Times New Roman" panose="02020603050405020304" pitchFamily="18" charset="0"/>
              <a:cs typeface="Times New Roman" panose="02020603050405020304" pitchFamily="18" charset="0"/>
            </a:rPr>
            <a:t>được </a:t>
          </a:r>
          <a:r>
            <a:rPr lang="en-US" sz="2900" b="0" i="0" dirty="0" smtClean="0">
              <a:solidFill>
                <a:schemeClr val="dk1"/>
              </a:solidFill>
              <a:latin typeface="Times New Roman" panose="02020603050405020304" pitchFamily="18" charset="0"/>
              <a:cs typeface="Times New Roman" panose="02020603050405020304" pitchFamily="18" charset="0"/>
            </a:rPr>
            <a:t>TCTV</a:t>
          </a:r>
          <a:r>
            <a:rPr lang="vi-VN" sz="2900" b="0" i="0" dirty="0" smtClean="0">
              <a:solidFill>
                <a:schemeClr val="dk1"/>
              </a:solidFill>
              <a:latin typeface="Times New Roman" panose="02020603050405020304" pitchFamily="18" charset="0"/>
              <a:cs typeface="Times New Roman" panose="02020603050405020304" pitchFamily="18" charset="0"/>
            </a:rPr>
            <a:t>.</a:t>
          </a:r>
          <a:endParaRPr lang="en-US" sz="2900" b="0" i="0" dirty="0">
            <a:solidFill>
              <a:schemeClr val="dk1"/>
            </a:solidFill>
            <a:latin typeface="Times New Roman" panose="02020603050405020304" pitchFamily="18" charset="0"/>
            <a:cs typeface="Times New Roman" panose="02020603050405020304" pitchFamily="18" charset="0"/>
          </a:endParaRPr>
        </a:p>
        <a:p>
          <a:pPr marL="285750" lvl="1" indent="-285750" eaLnBrk="1" fontAlgn="auto" latinLnBrk="0" hangingPunct="1">
            <a:lnSpc>
              <a:spcPts val="3260"/>
            </a:lnSpc>
            <a:spcBef>
              <a:spcPct val="0"/>
            </a:spcBef>
            <a:spcAft>
              <a:spcPts val="0"/>
            </a:spcAft>
            <a:buChar char="•"/>
          </a:pPr>
          <a:r>
            <a:rPr lang="en-US" sz="2900" b="0" i="0" spc="-100" baseline="0" dirty="0" smtClean="0">
              <a:solidFill>
                <a:schemeClr val="dk1"/>
              </a:solidFill>
              <a:latin typeface="Times New Roman" panose="02020603050405020304" pitchFamily="18" charset="0"/>
              <a:cs typeface="Times New Roman" panose="02020603050405020304" pitchFamily="18" charset="0"/>
            </a:rPr>
            <a:t>2. F</a:t>
          </a:r>
          <a:r>
            <a:rPr lang="vi-VN" sz="2900" b="0" i="0" spc="-100" baseline="0" dirty="0" smtClean="0">
              <a:solidFill>
                <a:schemeClr val="dk1"/>
              </a:solidFill>
              <a:latin typeface="Times New Roman" panose="02020603050405020304" pitchFamily="18" charset="0"/>
              <a:cs typeface="Times New Roman" panose="02020603050405020304" pitchFamily="18" charset="0"/>
            </a:rPr>
            <a:t>ải </a:t>
          </a:r>
          <a:r>
            <a:rPr lang="en-US" sz="2900" b="0" i="0" spc="-100" baseline="0" dirty="0" smtClean="0">
              <a:solidFill>
                <a:schemeClr val="dk1"/>
              </a:solidFill>
              <a:latin typeface="Times New Roman" panose="02020603050405020304" pitchFamily="18" charset="0"/>
              <a:cs typeface="Times New Roman" panose="02020603050405020304" pitchFamily="18" charset="0"/>
            </a:rPr>
            <a:t>BT</a:t>
          </a:r>
          <a:r>
            <a:rPr lang="vi-VN" sz="2900" b="0" i="0" spc="-100" baseline="0" dirty="0" smtClean="0">
              <a:solidFill>
                <a:schemeClr val="dk1"/>
              </a:solidFill>
              <a:latin typeface="Times New Roman" panose="02020603050405020304" pitchFamily="18" charset="0"/>
              <a:cs typeface="Times New Roman" panose="02020603050405020304" pitchFamily="18" charset="0"/>
            </a:rPr>
            <a:t> </a:t>
          </a:r>
          <a:r>
            <a:rPr lang="en-US" sz="2900" b="0" i="0" spc="-100" baseline="0" dirty="0">
              <a:solidFill>
                <a:schemeClr val="dk1"/>
              </a:solidFill>
              <a:latin typeface="Times New Roman" panose="02020603050405020304" pitchFamily="18" charset="0"/>
              <a:cs typeface="Times New Roman" panose="02020603050405020304" pitchFamily="18" charset="0"/>
            </a:rPr>
            <a:t>NSDLĐ </a:t>
          </a:r>
          <a:r>
            <a:rPr lang="en-US" sz="2900" b="0" i="0" spc="-100" baseline="0" dirty="0" smtClean="0">
              <a:solidFill>
                <a:schemeClr val="dk1"/>
              </a:solidFill>
              <a:latin typeface="Times New Roman" panose="02020603050405020304" pitchFamily="18" charset="0"/>
              <a:cs typeface="Times New Roman" panose="02020603050405020304" pitchFamily="18" charset="0"/>
            </a:rPr>
            <a:t>1/2</a:t>
          </a:r>
          <a:r>
            <a:rPr lang="vi-VN" sz="2900" b="0" i="0" spc="-100" baseline="0" dirty="0" smtClean="0">
              <a:solidFill>
                <a:schemeClr val="dk1"/>
              </a:solidFill>
              <a:latin typeface="Times New Roman" panose="02020603050405020304" pitchFamily="18" charset="0"/>
              <a:cs typeface="Times New Roman" panose="02020603050405020304" pitchFamily="18" charset="0"/>
            </a:rPr>
            <a:t> </a:t>
          </a:r>
          <a:r>
            <a:rPr lang="vi-VN" sz="2900" b="0" i="0" spc="-100" baseline="0" dirty="0">
              <a:solidFill>
                <a:schemeClr val="dk1"/>
              </a:solidFill>
              <a:latin typeface="Times New Roman" panose="02020603050405020304" pitchFamily="18" charset="0"/>
              <a:cs typeface="Times New Roman" panose="02020603050405020304" pitchFamily="18" charset="0"/>
            </a:rPr>
            <a:t>tháng </a:t>
          </a:r>
          <a:r>
            <a:rPr lang="en-US" sz="2900" b="0" i="0" spc="-100" baseline="0" dirty="0" smtClean="0">
              <a:solidFill>
                <a:schemeClr val="dk1"/>
              </a:solidFill>
              <a:latin typeface="Times New Roman" panose="02020603050405020304" pitchFamily="18" charset="0"/>
              <a:cs typeface="Times New Roman" panose="02020603050405020304" pitchFamily="18" charset="0"/>
            </a:rPr>
            <a:t>TL</a:t>
          </a:r>
          <a:r>
            <a:rPr lang="vi-VN" sz="2900" b="0" i="0" spc="-100" baseline="0" dirty="0" smtClean="0">
              <a:solidFill>
                <a:schemeClr val="dk1"/>
              </a:solidFill>
              <a:latin typeface="Times New Roman" panose="02020603050405020304" pitchFamily="18" charset="0"/>
              <a:cs typeface="Times New Roman" panose="02020603050405020304" pitchFamily="18" charset="0"/>
            </a:rPr>
            <a:t> </a:t>
          </a:r>
          <a:r>
            <a:rPr lang="vi-VN" sz="2900" b="0" i="0" spc="-100" baseline="0" dirty="0">
              <a:solidFill>
                <a:schemeClr val="dk1"/>
              </a:solidFill>
              <a:latin typeface="Times New Roman" panose="02020603050405020304" pitchFamily="18" charset="0"/>
              <a:cs typeface="Times New Roman" panose="02020603050405020304" pitchFamily="18" charset="0"/>
            </a:rPr>
            <a:t>theo </a:t>
          </a:r>
          <a:r>
            <a:rPr lang="en-US" sz="2900" b="0" i="0" spc="-100" baseline="0" dirty="0">
              <a:solidFill>
                <a:schemeClr val="dk1"/>
              </a:solidFill>
              <a:latin typeface="Times New Roman" panose="02020603050405020304" pitchFamily="18" charset="0"/>
              <a:cs typeface="Times New Roman" panose="02020603050405020304" pitchFamily="18" charset="0"/>
            </a:rPr>
            <a:t>HĐLĐ + </a:t>
          </a:r>
          <a:r>
            <a:rPr lang="vi-VN" sz="2900" b="0" i="0" spc="-100" baseline="0" dirty="0">
              <a:solidFill>
                <a:schemeClr val="dk1"/>
              </a:solidFill>
              <a:latin typeface="Times New Roman" panose="02020603050405020304" pitchFamily="18" charset="0"/>
              <a:cs typeface="Times New Roman" panose="02020603050405020304" pitchFamily="18" charset="0"/>
            </a:rPr>
            <a:t>khoản tiền tương ứng với </a:t>
          </a:r>
          <a:r>
            <a:rPr lang="en-US" sz="2900" b="0" i="0" spc="-100" baseline="0" dirty="0" smtClean="0">
              <a:solidFill>
                <a:schemeClr val="dk1"/>
              </a:solidFill>
              <a:latin typeface="Times New Roman" panose="02020603050405020304" pitchFamily="18" charset="0"/>
              <a:cs typeface="Times New Roman" panose="02020603050405020304" pitchFamily="18" charset="0"/>
            </a:rPr>
            <a:t>TL </a:t>
          </a:r>
          <a:r>
            <a:rPr lang="vi-VN" sz="2900" b="0" i="0" spc="-100" baseline="0" dirty="0" smtClean="0">
              <a:solidFill>
                <a:schemeClr val="dk1"/>
              </a:solidFill>
              <a:latin typeface="Times New Roman" panose="02020603050405020304" pitchFamily="18" charset="0"/>
              <a:cs typeface="Times New Roman" panose="02020603050405020304" pitchFamily="18" charset="0"/>
            </a:rPr>
            <a:t>theo</a:t>
          </a:r>
          <a:r>
            <a:rPr lang="en-US" sz="2900" b="0" i="0" spc="-100" baseline="0" dirty="0" smtClean="0">
              <a:solidFill>
                <a:schemeClr val="dk1"/>
              </a:solidFill>
              <a:latin typeface="Times New Roman" panose="02020603050405020304" pitchFamily="18" charset="0"/>
              <a:cs typeface="Times New Roman" panose="02020603050405020304" pitchFamily="18" charset="0"/>
            </a:rPr>
            <a:t>  HĐLĐ</a:t>
          </a:r>
          <a:r>
            <a:rPr lang="vi-VN" sz="2900" b="0" i="0" spc="-100" baseline="0" dirty="0">
              <a:solidFill>
                <a:schemeClr val="dk1"/>
              </a:solidFill>
              <a:latin typeface="Times New Roman" panose="02020603050405020304" pitchFamily="18" charset="0"/>
              <a:cs typeface="Times New Roman" panose="02020603050405020304" pitchFamily="18" charset="0"/>
            </a:rPr>
            <a:t> </a:t>
          </a:r>
          <a:r>
            <a:rPr lang="vi-VN" sz="2900" b="0" i="0" spc="-100" baseline="0" dirty="0">
              <a:solidFill>
                <a:srgbClr val="FF0000"/>
              </a:solidFill>
              <a:latin typeface="Times New Roman" panose="02020603050405020304" pitchFamily="18" charset="0"/>
              <a:cs typeface="Times New Roman" panose="02020603050405020304" pitchFamily="18" charset="0"/>
            </a:rPr>
            <a:t>trong</a:t>
          </a:r>
          <a:r>
            <a:rPr lang="vi-VN" sz="2900" b="0" i="0" spc="-100" baseline="0" dirty="0">
              <a:solidFill>
                <a:schemeClr val="dk1"/>
              </a:solidFill>
              <a:latin typeface="Times New Roman" panose="02020603050405020304" pitchFamily="18" charset="0"/>
              <a:cs typeface="Times New Roman" panose="02020603050405020304" pitchFamily="18" charset="0"/>
            </a:rPr>
            <a:t> những ngày </a:t>
          </a:r>
          <a:r>
            <a:rPr lang="vi-VN" sz="2900" b="0" i="0" spc="-100" baseline="0" dirty="0" smtClean="0">
              <a:solidFill>
                <a:schemeClr val="dk1"/>
              </a:solidFill>
              <a:latin typeface="Times New Roman" panose="02020603050405020304" pitchFamily="18" charset="0"/>
              <a:cs typeface="Times New Roman" panose="02020603050405020304" pitchFamily="18" charset="0"/>
            </a:rPr>
            <a:t>k</a:t>
          </a:r>
          <a:r>
            <a:rPr lang="en-US" sz="2900" b="0" i="0" spc="-100" baseline="0" dirty="0" smtClean="0">
              <a:solidFill>
                <a:schemeClr val="dk1"/>
              </a:solidFill>
              <a:latin typeface="Times New Roman" panose="02020603050405020304" pitchFamily="18" charset="0"/>
              <a:cs typeface="Times New Roman" panose="02020603050405020304" pitchFamily="18" charset="0"/>
            </a:rPr>
            <a:t>o</a:t>
          </a:r>
          <a:r>
            <a:rPr lang="vi-VN" sz="2900" b="0" i="0" spc="-100" baseline="0" dirty="0" smtClean="0">
              <a:solidFill>
                <a:schemeClr val="dk1"/>
              </a:solidFill>
              <a:latin typeface="Times New Roman" panose="02020603050405020304" pitchFamily="18" charset="0"/>
              <a:cs typeface="Times New Roman" panose="02020603050405020304" pitchFamily="18" charset="0"/>
            </a:rPr>
            <a:t> </a:t>
          </a:r>
          <a:r>
            <a:rPr lang="vi-VN" sz="2900" b="0" i="0" spc="-100" baseline="0" dirty="0">
              <a:solidFill>
                <a:schemeClr val="dk1"/>
              </a:solidFill>
              <a:latin typeface="Times New Roman" panose="02020603050405020304" pitchFamily="18" charset="0"/>
              <a:cs typeface="Times New Roman" panose="02020603050405020304" pitchFamily="18" charset="0"/>
            </a:rPr>
            <a:t>báo trước</a:t>
          </a:r>
          <a:r>
            <a:rPr lang="en-US" sz="2900" b="0" i="0" spc="-100" baseline="0" dirty="0">
              <a:solidFill>
                <a:schemeClr val="dk1"/>
              </a:solidFill>
              <a:latin typeface="Times New Roman" panose="02020603050405020304" pitchFamily="18" charset="0"/>
              <a:cs typeface="Times New Roman" panose="02020603050405020304" pitchFamily="18" charset="0"/>
            </a:rPr>
            <a:t>.</a:t>
          </a:r>
          <a:endParaRPr lang="en-US" sz="2900" b="0" i="0" spc="-100" baseline="0" dirty="0">
            <a:solidFill>
              <a:schemeClr val="dk1"/>
            </a:solidFill>
            <a:latin typeface="Times New Roman" panose="02020603050405020304" pitchFamily="18" charset="0"/>
            <a:cs typeface="Times New Roman" panose="02020603050405020304" pitchFamily="18" charset="0"/>
          </a:endParaRPr>
        </a:p>
        <a:p>
          <a:pPr marL="285750" lvl="1" indent="-285750" eaLnBrk="1" fontAlgn="auto" latinLnBrk="0" hangingPunct="1">
            <a:lnSpc>
              <a:spcPts val="3260"/>
            </a:lnSpc>
            <a:spcBef>
              <a:spcPct val="0"/>
            </a:spcBef>
            <a:spcAft>
              <a:spcPts val="0"/>
            </a:spcAft>
            <a:buChar char="•"/>
          </a:pPr>
          <a:r>
            <a:rPr lang="en-US" sz="2900" b="0" i="0" dirty="0" smtClean="0">
              <a:solidFill>
                <a:schemeClr val="dk1"/>
              </a:solidFill>
              <a:latin typeface="Times New Roman" panose="02020603050405020304" pitchFamily="18" charset="0"/>
              <a:cs typeface="Times New Roman" panose="02020603050405020304" pitchFamily="18" charset="0"/>
            </a:rPr>
            <a:t>3. F</a:t>
          </a:r>
          <a:r>
            <a:rPr lang="vi-VN" sz="2900" b="0" i="0" dirty="0" smtClean="0">
              <a:solidFill>
                <a:schemeClr val="dk1"/>
              </a:solidFill>
              <a:latin typeface="Times New Roman" panose="02020603050405020304" pitchFamily="18" charset="0"/>
              <a:cs typeface="Times New Roman" panose="02020603050405020304" pitchFamily="18" charset="0"/>
            </a:rPr>
            <a:t>ải </a:t>
          </a:r>
          <a:r>
            <a:rPr lang="vi-VN" sz="2900" b="0" i="0" dirty="0">
              <a:solidFill>
                <a:schemeClr val="dk1"/>
              </a:solidFill>
              <a:latin typeface="Times New Roman" panose="02020603050405020304" pitchFamily="18" charset="0"/>
              <a:cs typeface="Times New Roman" panose="02020603050405020304" pitchFamily="18" charset="0"/>
            </a:rPr>
            <a:t>hoàn trả </a:t>
          </a:r>
          <a:r>
            <a:rPr lang="en-US" sz="2900" b="0" i="0" dirty="0">
              <a:solidFill>
                <a:schemeClr val="dk1"/>
              </a:solidFill>
              <a:latin typeface="Times New Roman" panose="02020603050405020304" pitchFamily="18" charset="0"/>
              <a:cs typeface="Times New Roman" panose="02020603050405020304" pitchFamily="18" charset="0"/>
            </a:rPr>
            <a:t>NSDLĐ </a:t>
          </a:r>
          <a:r>
            <a:rPr lang="vi-VN" sz="2900" b="0" i="0" dirty="0">
              <a:solidFill>
                <a:schemeClr val="dk1"/>
              </a:solidFill>
              <a:latin typeface="Times New Roman" panose="02020603050405020304" pitchFamily="18" charset="0"/>
              <a:cs typeface="Times New Roman" panose="02020603050405020304" pitchFamily="18" charset="0"/>
            </a:rPr>
            <a:t>chi phí </a:t>
          </a:r>
          <a:r>
            <a:rPr lang="en-US" sz="2900" b="0" i="0" dirty="0" smtClean="0">
              <a:solidFill>
                <a:schemeClr val="dk1"/>
              </a:solidFill>
              <a:latin typeface="Times New Roman" panose="02020603050405020304" pitchFamily="18" charset="0"/>
              <a:cs typeface="Times New Roman" panose="02020603050405020304" pitchFamily="18" charset="0"/>
            </a:rPr>
            <a:t>ĐT</a:t>
          </a:r>
          <a:r>
            <a:rPr lang="vi-VN" sz="2900" b="0" i="0" dirty="0" smtClean="0">
              <a:solidFill>
                <a:schemeClr val="dk1"/>
              </a:solidFill>
              <a:latin typeface="Times New Roman" panose="02020603050405020304" pitchFamily="18" charset="0"/>
              <a:cs typeface="Times New Roman" panose="02020603050405020304" pitchFamily="18" charset="0"/>
            </a:rPr>
            <a:t> </a:t>
          </a:r>
          <a:r>
            <a:rPr lang="vi-VN" sz="2900" b="0" i="0" dirty="0">
              <a:solidFill>
                <a:schemeClr val="dk1"/>
              </a:solidFill>
              <a:latin typeface="Times New Roman" panose="02020603050405020304" pitchFamily="18" charset="0"/>
              <a:cs typeface="Times New Roman" panose="02020603050405020304" pitchFamily="18" charset="0"/>
            </a:rPr>
            <a:t>quy định tại </a:t>
          </a:r>
          <a:r>
            <a:rPr lang="vi-VN" sz="2900" b="1" i="0" dirty="0" smtClean="0">
              <a:solidFill>
                <a:schemeClr val="dk1"/>
              </a:solidFill>
              <a:latin typeface="Times New Roman" panose="02020603050405020304" pitchFamily="18" charset="0"/>
              <a:cs typeface="Times New Roman" panose="02020603050405020304" pitchFamily="18" charset="0"/>
            </a:rPr>
            <a:t>Đ</a:t>
          </a:r>
          <a:r>
            <a:rPr lang="en-US" sz="2900" b="1" i="0" dirty="0" smtClean="0">
              <a:solidFill>
                <a:schemeClr val="dk1"/>
              </a:solidFill>
              <a:latin typeface="Times New Roman" panose="02020603050405020304" pitchFamily="18" charset="0"/>
              <a:cs typeface="Times New Roman" panose="02020603050405020304" pitchFamily="18" charset="0"/>
            </a:rPr>
            <a:t>.</a:t>
          </a:r>
          <a:r>
            <a:rPr lang="vi-VN" sz="2900" b="1" i="0" dirty="0" smtClean="0">
              <a:solidFill>
                <a:schemeClr val="dk1"/>
              </a:solidFill>
              <a:latin typeface="Times New Roman" panose="02020603050405020304" pitchFamily="18" charset="0"/>
              <a:cs typeface="Times New Roman" panose="02020603050405020304" pitchFamily="18" charset="0"/>
            </a:rPr>
            <a:t>62</a:t>
          </a:r>
          <a:endParaRPr lang="vi-VN" sz="2900" b="1" i="0" dirty="0" smtClean="0">
            <a:solidFill>
              <a:schemeClr val="dk1"/>
            </a:solidFill>
            <a:latin typeface="Times New Roman" panose="02020603050405020304" pitchFamily="18" charset="0"/>
            <a:cs typeface="Times New Roman" panose="02020603050405020304" pitchFamily="18" charset="0"/>
          </a:endParaRPr>
        </a:p>
      </dsp:txBody>
      <dsp:txXfrm rot="5400000">
        <a:off x="5538770" y="-4779269"/>
        <a:ext cx="1654357" cy="11212895"/>
      </dsp:txXfrm>
    </dsp:sp>
    <dsp:sp modelId="{186F2CC0-DBAA-48F6-A2B8-03B87E086720}">
      <dsp:nvSpPr>
        <dsp:cNvPr id="3" name="Rounded Rectangle 2"/>
        <dsp:cNvSpPr/>
      </dsp:nvSpPr>
      <dsp:spPr bwMode="white">
        <a:xfrm>
          <a:off x="0" y="0"/>
          <a:ext cx="759501" cy="1603723"/>
        </a:xfrm>
        <a:prstGeom prst="roundRect">
          <a:avLst/>
        </a:prstGeom>
      </dsp:spPr>
      <dsp:style>
        <a:lnRef idx="1">
          <a:schemeClr val="accent2"/>
        </a:lnRef>
        <a:fillRef idx="2">
          <a:schemeClr val="accent2"/>
        </a:fillRef>
        <a:effectRef idx="1">
          <a:schemeClr val="accent2"/>
        </a:effectRef>
        <a:fontRef idx="minor">
          <a:schemeClr val="dk1"/>
        </a:fontRef>
      </dsp:style>
      <dsp:txBody>
        <a:bodyPr vert="horz" wrap="square"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eaLnBrk="1" fontAlgn="auto" latinLnBrk="0" hangingPunct="1">
            <a:lnSpc>
              <a:spcPts val="3060"/>
            </a:lnSpc>
            <a:spcBef>
              <a:spcPct val="0"/>
            </a:spcBef>
            <a:spcAft>
              <a:spcPts val="0"/>
            </a:spcAft>
          </a:pPr>
          <a:r>
            <a:rPr lang="en-US" sz="2800" b="1" dirty="0">
              <a:solidFill>
                <a:schemeClr val="dk1"/>
              </a:solidFill>
              <a:latin typeface="Times New Roman" panose="02020603050405020304" pitchFamily="18" charset="0"/>
              <a:cs typeface="Times New Roman" panose="02020603050405020304" pitchFamily="18" charset="0"/>
            </a:rPr>
            <a:t>N</a:t>
          </a:r>
          <a:endParaRPr lang="en-US" sz="2800" b="1" dirty="0">
            <a:solidFill>
              <a:schemeClr val="dk1"/>
            </a:solidFill>
            <a:latin typeface="Times New Roman" panose="02020603050405020304" pitchFamily="18" charset="0"/>
            <a:cs typeface="Times New Roman" panose="02020603050405020304" pitchFamily="18" charset="0"/>
          </a:endParaRPr>
        </a:p>
        <a:p>
          <a:pPr lvl="0" eaLnBrk="1" fontAlgn="auto" latinLnBrk="0" hangingPunct="1">
            <a:lnSpc>
              <a:spcPts val="3060"/>
            </a:lnSpc>
            <a:spcBef>
              <a:spcPct val="0"/>
            </a:spcBef>
            <a:spcAft>
              <a:spcPts val="0"/>
            </a:spcAft>
          </a:pPr>
          <a:r>
            <a:rPr lang="en-US" sz="2800" b="1" dirty="0">
              <a:solidFill>
                <a:schemeClr val="dk1"/>
              </a:solidFill>
              <a:latin typeface="Times New Roman" panose="02020603050405020304" pitchFamily="18" charset="0"/>
              <a:cs typeface="Times New Roman" panose="02020603050405020304" pitchFamily="18" charset="0"/>
            </a:rPr>
            <a:t>L</a:t>
          </a:r>
          <a:endParaRPr lang="en-US" sz="2800" b="1" dirty="0">
            <a:solidFill>
              <a:schemeClr val="dk1"/>
            </a:solidFill>
            <a:latin typeface="Times New Roman" panose="02020603050405020304" pitchFamily="18" charset="0"/>
            <a:cs typeface="Times New Roman" panose="02020603050405020304" pitchFamily="18" charset="0"/>
          </a:endParaRPr>
        </a:p>
        <a:p>
          <a:pPr lvl="0" eaLnBrk="1" fontAlgn="auto" latinLnBrk="0" hangingPunct="1">
            <a:lnSpc>
              <a:spcPts val="3060"/>
            </a:lnSpc>
            <a:spcBef>
              <a:spcPct val="0"/>
            </a:spcBef>
            <a:spcAft>
              <a:spcPts val="0"/>
            </a:spcAft>
          </a:pPr>
          <a:r>
            <a:rPr lang="en-US" sz="2800" b="1" dirty="0">
              <a:solidFill>
                <a:schemeClr val="dk1"/>
              </a:solidFill>
              <a:latin typeface="Times New Roman" panose="02020603050405020304" pitchFamily="18" charset="0"/>
              <a:cs typeface="Times New Roman" panose="02020603050405020304" pitchFamily="18" charset="0"/>
            </a:rPr>
            <a:t>Đ</a:t>
          </a:r>
          <a:endParaRPr lang="en-US" sz="2800" b="1" dirty="0">
            <a:solidFill>
              <a:schemeClr val="dk1"/>
            </a:solidFill>
            <a:latin typeface="Times New Roman" panose="02020603050405020304" pitchFamily="18" charset="0"/>
            <a:cs typeface="Times New Roman" panose="02020603050405020304" pitchFamily="18" charset="0"/>
          </a:endParaRPr>
        </a:p>
      </dsp:txBody>
      <dsp:txXfrm>
        <a:off x="0" y="0"/>
        <a:ext cx="759501" cy="1603723"/>
      </dsp:txXfrm>
    </dsp:sp>
    <dsp:sp modelId="{B9A8CC62-B638-4E96-89BB-D1CFE6632F14}">
      <dsp:nvSpPr>
        <dsp:cNvPr id="6" name="Round Same Side Corner Rectangle 5"/>
        <dsp:cNvSpPr/>
      </dsp:nvSpPr>
      <dsp:spPr bwMode="white">
        <a:xfrm rot="5400000">
          <a:off x="3995926" y="-1840263"/>
          <a:ext cx="4332889" cy="11593684"/>
        </a:xfrm>
        <a:prstGeom prst="round2SameRect">
          <a:avLst/>
        </a:prstGeom>
      </dsp:spPr>
      <dsp:style>
        <a:lnRef idx="2">
          <a:schemeClr val="accent1">
            <a:alpha val="90000"/>
          </a:schemeClr>
        </a:lnRef>
        <a:fillRef idx="1">
          <a:schemeClr val="lt1">
            <a:alpha val="90000"/>
            <a:tint val="40000"/>
          </a:schemeClr>
        </a:fillRef>
        <a:effectRef idx="0">
          <a:scrgbClr r="0" g="0" b="0"/>
        </a:effectRef>
        <a:fontRef idx="minor"/>
      </dsp:style>
      <dsp:txBody>
        <a:bodyPr rot="-5400000" vert="horz" wrap="square" lIns="106680" tIns="53340" rIns="106680" bIns="53340" anchor="ctr"/>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pPr marL="285750" lvl="1" indent="-285750" algn="just" defTabSz="577850" eaLnBrk="1" fontAlgn="auto" latinLnBrk="0" hangingPunct="1">
            <a:lnSpc>
              <a:spcPts val="3100"/>
            </a:lnSpc>
            <a:spcBef>
              <a:spcPts val="0"/>
            </a:spcBef>
            <a:spcAft>
              <a:spcPts val="0"/>
            </a:spcAft>
            <a:buChar char="•"/>
          </a:pPr>
          <a:r>
            <a:rPr lang="en-US" sz="2800" b="1" i="0" dirty="0" smtClean="0">
              <a:solidFill>
                <a:srgbClr val="0070C0"/>
              </a:solidFill>
              <a:latin typeface="Times New Roman" panose="02020603050405020304" pitchFamily="18" charset="0"/>
              <a:cs typeface="Times New Roman" panose="02020603050405020304" pitchFamily="18" charset="0"/>
            </a:rPr>
            <a:t>1</a:t>
          </a:r>
          <a:r>
            <a:rPr lang="en-US" sz="2800" b="1" i="0" dirty="0">
              <a:solidFill>
                <a:srgbClr val="0070C0"/>
              </a:solidFill>
              <a:latin typeface="Times New Roman" panose="02020603050405020304" pitchFamily="18" charset="0"/>
              <a:cs typeface="Times New Roman" panose="02020603050405020304" pitchFamily="18" charset="0"/>
            </a:rPr>
            <a:t>:</a:t>
          </a:r>
          <a:r>
            <a:rPr lang="en-US" sz="2800" b="1" i="0" dirty="0">
              <a:solidFill>
                <a:schemeClr val="dk1"/>
              </a:solidFill>
              <a:latin typeface="Times New Roman" panose="02020603050405020304" pitchFamily="18" charset="0"/>
              <a:cs typeface="Times New Roman" panose="02020603050405020304" pitchFamily="18" charset="0"/>
            </a:rPr>
            <a:t> + </a:t>
          </a:r>
          <a:r>
            <a:rPr lang="en-US" sz="2800" i="0" dirty="0">
              <a:solidFill>
                <a:schemeClr val="dk1"/>
              </a:solidFill>
              <a:latin typeface="Times New Roman" panose="02020603050405020304" pitchFamily="18" charset="0"/>
              <a:cs typeface="Times New Roman" panose="02020603050405020304" pitchFamily="18" charset="0"/>
            </a:rPr>
            <a:t>F</a:t>
          </a:r>
          <a:r>
            <a:rPr lang="en-US" sz="2800" i="0" dirty="0">
              <a:solidFill>
                <a:schemeClr val="dk1"/>
              </a:solidFill>
              <a:latin typeface="Times New Roman" panose="02020603050405020304" pitchFamily="18" charset="0"/>
              <a:cs typeface="Times New Roman" panose="02020603050405020304" pitchFamily="18" charset="0"/>
            </a:rPr>
            <a:t>ải n</a:t>
          </a:r>
          <a:r>
            <a:rPr lang="vi-VN" sz="2800" i="0" dirty="0">
              <a:solidFill>
                <a:schemeClr val="dk1"/>
              </a:solidFill>
              <a:latin typeface="Times New Roman" panose="02020603050405020304" pitchFamily="18" charset="0"/>
              <a:cs typeface="Times New Roman" panose="02020603050405020304" pitchFamily="18" charset="0"/>
            </a:rPr>
            <a:t>hận</a:t>
          </a:r>
          <a:r>
            <a:rPr lang="vi-VN" sz="2800" b="0" i="0" dirty="0">
              <a:solidFill>
                <a:schemeClr val="dk1"/>
              </a:solidFill>
              <a:latin typeface="Times New Roman" panose="02020603050405020304" pitchFamily="18" charset="0"/>
              <a:cs typeface="Times New Roman" panose="02020603050405020304" pitchFamily="18" charset="0"/>
            </a:rPr>
            <a:t> </a:t>
          </a:r>
          <a:r>
            <a:rPr lang="en-US" sz="2800" b="0" i="0" dirty="0" smtClean="0">
              <a:solidFill>
                <a:schemeClr val="dk1"/>
              </a:solidFill>
              <a:latin typeface="Times New Roman" panose="02020603050405020304" pitchFamily="18" charset="0"/>
              <a:cs typeface="Times New Roman" panose="02020603050405020304" pitchFamily="18" charset="0"/>
            </a:rPr>
            <a:t>NLĐ</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trở lại </a:t>
          </a:r>
          <a:r>
            <a:rPr lang="en-US" sz="2800" b="0" i="0" dirty="0" smtClean="0">
              <a:solidFill>
                <a:schemeClr val="dk1"/>
              </a:solidFill>
              <a:latin typeface="Times New Roman" panose="02020603050405020304" pitchFamily="18" charset="0"/>
              <a:cs typeface="Times New Roman" panose="02020603050405020304" pitchFamily="18" charset="0"/>
            </a:rPr>
            <a:t>LV</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theo </a:t>
          </a:r>
          <a:r>
            <a:rPr lang="en-US" sz="2800" b="0" i="0" dirty="0">
              <a:solidFill>
                <a:schemeClr val="dk1"/>
              </a:solidFill>
              <a:latin typeface="Times New Roman" panose="02020603050405020304" pitchFamily="18" charset="0"/>
              <a:cs typeface="Times New Roman" panose="02020603050405020304" pitchFamily="18" charset="0"/>
            </a:rPr>
            <a:t>HĐ </a:t>
          </a:r>
          <a:r>
            <a:rPr lang="vi-VN" sz="2800" b="0" i="0" dirty="0">
              <a:solidFill>
                <a:schemeClr val="dk1"/>
              </a:solidFill>
              <a:latin typeface="Times New Roman" panose="02020603050405020304" pitchFamily="18" charset="0"/>
              <a:cs typeface="Times New Roman" panose="02020603050405020304" pitchFamily="18" charset="0"/>
            </a:rPr>
            <a:t>đã </a:t>
          </a:r>
          <a:r>
            <a:rPr lang="en-US" sz="2800" b="0" i="0" dirty="0" smtClean="0">
              <a:solidFill>
                <a:schemeClr val="dk1"/>
              </a:solidFill>
              <a:latin typeface="Times New Roman" panose="02020603050405020304" pitchFamily="18" charset="0"/>
              <a:cs typeface="Times New Roman" panose="02020603050405020304" pitchFamily="18" charset="0"/>
            </a:rPr>
            <a:t>GK + F</a:t>
          </a:r>
          <a:r>
            <a:rPr lang="vi-VN" sz="2800" b="0" i="0" dirty="0">
              <a:solidFill>
                <a:schemeClr val="dk1"/>
              </a:solidFill>
              <a:latin typeface="Times New Roman" panose="02020603050405020304" pitchFamily="18" charset="0"/>
              <a:cs typeface="Times New Roman" panose="02020603050405020304" pitchFamily="18" charset="0"/>
            </a:rPr>
            <a:t>ải trả </a:t>
          </a:r>
          <a:r>
            <a:rPr lang="en-US" sz="2800" b="0" i="0" dirty="0" smtClean="0">
              <a:solidFill>
                <a:schemeClr val="dk1"/>
              </a:solidFill>
              <a:latin typeface="Times New Roman" panose="02020603050405020304" pitchFamily="18" charset="0"/>
              <a:cs typeface="Times New Roman" panose="02020603050405020304" pitchFamily="18" charset="0"/>
            </a:rPr>
            <a:t>TL</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1" i="0" u="sng" dirty="0">
              <a:solidFill>
                <a:srgbClr val="FF0000"/>
              </a:solidFill>
              <a:latin typeface="Times New Roman" panose="02020603050405020304" pitchFamily="18" charset="0"/>
              <a:cs typeface="Times New Roman" panose="02020603050405020304" pitchFamily="18" charset="0"/>
            </a:rPr>
            <a:t>đóng</a:t>
          </a:r>
          <a:r>
            <a:rPr lang="vi-VN" sz="2800" b="0" i="0" dirty="0">
              <a:solidFill>
                <a:schemeClr val="dk1"/>
              </a:solidFill>
              <a:latin typeface="Times New Roman" panose="02020603050405020304" pitchFamily="18" charset="0"/>
              <a:cs typeface="Times New Roman" panose="02020603050405020304" pitchFamily="18" charset="0"/>
            </a:rPr>
            <a:t> </a:t>
          </a:r>
          <a:r>
            <a:rPr lang="en-US" sz="2800" b="0" i="0" dirty="0">
              <a:solidFill>
                <a:schemeClr val="dk1"/>
              </a:solidFill>
              <a:latin typeface="Times New Roman" panose="02020603050405020304" pitchFamily="18" charset="0"/>
              <a:cs typeface="Times New Roman" panose="02020603050405020304" pitchFamily="18" charset="0"/>
            </a:rPr>
            <a:t>BHXH, YT,</a:t>
          </a:r>
          <a:r>
            <a:rPr lang="en-US" sz="2800" b="1" i="0" u="sng" dirty="0">
              <a:solidFill>
                <a:srgbClr val="FF0000"/>
              </a:solidFill>
              <a:latin typeface="Times New Roman" panose="02020603050405020304" pitchFamily="18" charset="0"/>
              <a:cs typeface="Times New Roman" panose="02020603050405020304" pitchFamily="18" charset="0"/>
            </a:rPr>
            <a:t>BHTN</a:t>
          </a:r>
          <a:r>
            <a:rPr lang="en-US" sz="2800" b="0" i="0" dirty="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trong nhữngngày </a:t>
          </a:r>
          <a:r>
            <a:rPr lang="en-US" sz="2800" b="0" i="0" dirty="0">
              <a:solidFill>
                <a:schemeClr val="dk1"/>
              </a:solidFill>
              <a:latin typeface="Times New Roman" panose="02020603050405020304" pitchFamily="18" charset="0"/>
              <a:cs typeface="Times New Roman" panose="02020603050405020304" pitchFamily="18" charset="0"/>
            </a:rPr>
            <a:t>NLĐ</a:t>
          </a:r>
          <a:r>
            <a:rPr lang="vi-VN" sz="2800" b="0" i="0" dirty="0">
              <a:solidFill>
                <a:schemeClr val="dk1"/>
              </a:solidFill>
              <a:latin typeface="Times New Roman" panose="02020603050405020304" pitchFamily="18" charset="0"/>
              <a:cs typeface="Times New Roman" panose="02020603050405020304" pitchFamily="18" charset="0"/>
            </a:rPr>
            <a:t> </a:t>
          </a:r>
          <a:r>
            <a:rPr lang="vi-VN" sz="2800" b="0" i="0" dirty="0" smtClean="0">
              <a:solidFill>
                <a:schemeClr val="dk1"/>
              </a:solidFill>
              <a:latin typeface="Times New Roman" panose="02020603050405020304" pitchFamily="18" charset="0"/>
              <a:cs typeface="Times New Roman" panose="02020603050405020304" pitchFamily="18" charset="0"/>
            </a:rPr>
            <a:t>k</a:t>
          </a:r>
          <a:r>
            <a:rPr lang="en-US" sz="2800" b="0" i="0" dirty="0" smtClean="0">
              <a:solidFill>
                <a:schemeClr val="dk1"/>
              </a:solidFill>
              <a:latin typeface="Times New Roman" panose="02020603050405020304" pitchFamily="18" charset="0"/>
              <a:cs typeface="Times New Roman" panose="02020603050405020304" pitchFamily="18" charset="0"/>
            </a:rPr>
            <a:t>o</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được </a:t>
          </a:r>
          <a:r>
            <a:rPr lang="en-US" sz="2800" b="0" i="0" dirty="0" smtClean="0">
              <a:solidFill>
                <a:schemeClr val="dk1"/>
              </a:solidFill>
              <a:latin typeface="Times New Roman" panose="02020603050405020304" pitchFamily="18" charset="0"/>
              <a:cs typeface="Times New Roman" panose="02020603050405020304" pitchFamily="18" charset="0"/>
            </a:rPr>
            <a:t>LV</a:t>
          </a:r>
          <a:r>
            <a:rPr lang="en-US" sz="2800" b="0" i="0" dirty="0">
              <a:solidFill>
                <a:schemeClr val="dk1"/>
              </a:solidFill>
              <a:latin typeface="Times New Roman" panose="02020603050405020304" pitchFamily="18" charset="0"/>
              <a:cs typeface="Times New Roman" panose="02020603050405020304" pitchFamily="18" charset="0"/>
            </a:rPr>
            <a:t>+</a:t>
          </a:r>
          <a:r>
            <a:rPr lang="vi-VN" sz="2800" b="0" i="0" dirty="0">
              <a:solidFill>
                <a:schemeClr val="dk1"/>
              </a:solidFill>
              <a:latin typeface="Times New Roman" panose="02020603050405020304" pitchFamily="18" charset="0"/>
              <a:cs typeface="Times New Roman" panose="02020603050405020304" pitchFamily="18" charset="0"/>
            </a:rPr>
            <a:t>ít nhất </a:t>
          </a:r>
          <a:r>
            <a:rPr lang="vi-VN" sz="2800" b="1" i="0" dirty="0">
              <a:solidFill>
                <a:schemeClr val="dk1"/>
              </a:solidFill>
              <a:latin typeface="Times New Roman" panose="02020603050405020304" pitchFamily="18" charset="0"/>
              <a:cs typeface="Times New Roman" panose="02020603050405020304" pitchFamily="18" charset="0"/>
            </a:rPr>
            <a:t>2 </a:t>
          </a:r>
          <a:r>
            <a:rPr lang="vi-VN" sz="2800" b="0" i="0" dirty="0">
              <a:solidFill>
                <a:schemeClr val="dk1"/>
              </a:solidFill>
              <a:latin typeface="Times New Roman" panose="02020603050405020304" pitchFamily="18" charset="0"/>
              <a:cs typeface="Times New Roman" panose="02020603050405020304" pitchFamily="18" charset="0"/>
            </a:rPr>
            <a:t>tháng </a:t>
          </a:r>
          <a:r>
            <a:rPr lang="en-US" sz="2800" b="0" i="0" dirty="0" smtClean="0">
              <a:solidFill>
                <a:schemeClr val="dk1"/>
              </a:solidFill>
              <a:latin typeface="Times New Roman" panose="02020603050405020304" pitchFamily="18" charset="0"/>
              <a:cs typeface="Times New Roman" panose="02020603050405020304" pitchFamily="18" charset="0"/>
            </a:rPr>
            <a:t>TL</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theo </a:t>
          </a:r>
          <a:r>
            <a:rPr lang="en-US" sz="2800" b="0" i="0" dirty="0">
              <a:solidFill>
                <a:schemeClr val="dk1"/>
              </a:solidFill>
              <a:latin typeface="Times New Roman" panose="02020603050405020304" pitchFamily="18" charset="0"/>
              <a:cs typeface="Times New Roman" panose="02020603050405020304" pitchFamily="18" charset="0"/>
            </a:rPr>
            <a:t>HĐ</a:t>
          </a:r>
          <a:endParaRPr lang="en-US" sz="2800" b="0" i="0" dirty="0">
            <a:solidFill>
              <a:schemeClr val="dk1"/>
            </a:solidFill>
            <a:latin typeface="Times New Roman" panose="02020603050405020304" pitchFamily="18" charset="0"/>
            <a:cs typeface="Times New Roman" panose="02020603050405020304" pitchFamily="18" charset="0"/>
          </a:endParaRPr>
        </a:p>
        <a:p>
          <a:pPr marL="285750" lvl="1" indent="-285750" algn="just" defTabSz="577850" eaLnBrk="1" fontAlgn="auto" latinLnBrk="0" hangingPunct="1">
            <a:lnSpc>
              <a:spcPts val="3100"/>
            </a:lnSpc>
            <a:spcBef>
              <a:spcPts val="0"/>
            </a:spcBef>
            <a:spcAft>
              <a:spcPts val="0"/>
            </a:spcAft>
            <a:buChar char="•"/>
          </a:pPr>
          <a:r>
            <a:rPr lang="en-US"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smtClean="0">
              <a:solidFill>
                <a:schemeClr val="dk1"/>
              </a:solidFill>
              <a:latin typeface="Times New Roman" panose="02020603050405020304" pitchFamily="18" charset="0"/>
              <a:cs typeface="Times New Roman" panose="02020603050405020304" pitchFamily="18" charset="0"/>
            </a:rPr>
            <a:t>Tr</a:t>
          </a:r>
          <a:r>
            <a:rPr lang="en-US" sz="2800" b="0" i="0" dirty="0" smtClean="0">
              <a:solidFill>
                <a:schemeClr val="dk1"/>
              </a:solidFill>
              <a:latin typeface="Times New Roman" panose="02020603050405020304" pitchFamily="18" charset="0"/>
              <a:cs typeface="Times New Roman" panose="02020603050405020304" pitchFamily="18" charset="0"/>
            </a:rPr>
            <a:t>/</a:t>
          </a:r>
          <a:r>
            <a:rPr lang="vi-VN" sz="2800" b="0" i="0" dirty="0" smtClean="0">
              <a:solidFill>
                <a:schemeClr val="dk1"/>
              </a:solidFill>
              <a:latin typeface="Times New Roman" panose="02020603050405020304" pitchFamily="18" charset="0"/>
              <a:cs typeface="Times New Roman" panose="02020603050405020304" pitchFamily="18" charset="0"/>
            </a:rPr>
            <a:t>hợp </a:t>
          </a:r>
          <a:r>
            <a:rPr lang="en-US" sz="2800" b="0" i="0" dirty="0" smtClean="0">
              <a:solidFill>
                <a:schemeClr val="dk1"/>
              </a:solidFill>
              <a:latin typeface="Times New Roman" panose="02020603050405020304" pitchFamily="18" charset="0"/>
              <a:cs typeface="Times New Roman" panose="02020603050405020304" pitchFamily="18" charset="0"/>
            </a:rPr>
            <a:t>VP</a:t>
          </a:r>
          <a:r>
            <a:rPr lang="vi-VN" sz="2800" b="0" i="0" dirty="0" smtClean="0">
              <a:solidFill>
                <a:schemeClr val="dk1"/>
              </a:solidFill>
              <a:latin typeface="Times New Roman" panose="02020603050405020304" pitchFamily="18" charset="0"/>
              <a:cs typeface="Times New Roman" panose="02020603050405020304" pitchFamily="18" charset="0"/>
            </a:rPr>
            <a:t> quy định về thời hạn báo trước </a:t>
          </a:r>
          <a:r>
            <a:rPr lang="en-US" sz="2800" b="0" i="0" dirty="0" smtClean="0">
              <a:solidFill>
                <a:schemeClr val="dk1"/>
              </a:solidFill>
              <a:latin typeface="Times New Roman" panose="02020603050405020304" pitchFamily="18" charset="0"/>
              <a:cs typeface="Times New Roman" panose="02020603050405020304" pitchFamily="18" charset="0"/>
            </a:rPr>
            <a:t>=&gt;</a:t>
          </a:r>
          <a:r>
            <a:rPr lang="vi-VN" sz="2800" b="0" i="0" dirty="0" smtClean="0">
              <a:solidFill>
                <a:schemeClr val="dk1"/>
              </a:solidFill>
              <a:latin typeface="Times New Roman" panose="02020603050405020304" pitchFamily="18" charset="0"/>
              <a:cs typeface="Times New Roman" panose="02020603050405020304" pitchFamily="18" charset="0"/>
            </a:rPr>
            <a:t> phải trả </a:t>
          </a:r>
          <a:r>
            <a:rPr lang="en-US" sz="2800" b="0" i="0" dirty="0" smtClean="0">
              <a:solidFill>
                <a:schemeClr val="dk1"/>
              </a:solidFill>
              <a:latin typeface="Times New Roman" panose="02020603050405020304" pitchFamily="18" charset="0"/>
              <a:cs typeface="Times New Roman" panose="02020603050405020304" pitchFamily="18" charset="0"/>
            </a:rPr>
            <a:t>01</a:t>
          </a:r>
          <a:r>
            <a:rPr lang="vi-VN" sz="2800" b="0" i="0" dirty="0" smtClean="0">
              <a:solidFill>
                <a:schemeClr val="dk1"/>
              </a:solidFill>
              <a:latin typeface="Times New Roman" panose="02020603050405020304" pitchFamily="18" charset="0"/>
              <a:cs typeface="Times New Roman" panose="02020603050405020304" pitchFamily="18" charset="0"/>
            </a:rPr>
            <a:t> khoản tiền tương ứng với </a:t>
          </a:r>
          <a:r>
            <a:rPr lang="en-US" sz="2800" b="0" i="0" dirty="0" smtClean="0">
              <a:solidFill>
                <a:schemeClr val="dk1"/>
              </a:solidFill>
              <a:latin typeface="Times New Roman" panose="02020603050405020304" pitchFamily="18" charset="0"/>
              <a:cs typeface="Times New Roman" panose="02020603050405020304" pitchFamily="18" charset="0"/>
            </a:rPr>
            <a:t>TL</a:t>
          </a:r>
          <a:r>
            <a:rPr lang="vi-VN" sz="2800" b="0" i="0" dirty="0" smtClean="0">
              <a:solidFill>
                <a:schemeClr val="dk1"/>
              </a:solidFill>
              <a:latin typeface="Times New Roman" panose="02020603050405020304" pitchFamily="18" charset="0"/>
              <a:cs typeface="Times New Roman" panose="02020603050405020304" pitchFamily="18" charset="0"/>
            </a:rPr>
            <a:t> theo </a:t>
          </a:r>
          <a:r>
            <a:rPr lang="en-US" sz="2800" b="0" i="0" dirty="0" smtClean="0">
              <a:solidFill>
                <a:schemeClr val="dk1"/>
              </a:solidFill>
              <a:latin typeface="Times New Roman" panose="02020603050405020304" pitchFamily="18" charset="0"/>
              <a:cs typeface="Times New Roman" panose="02020603050405020304" pitchFamily="18" charset="0"/>
            </a:rPr>
            <a:t>HĐLĐ</a:t>
          </a:r>
          <a:r>
            <a:rPr lang="vi-VN" sz="2800" b="0" i="0" dirty="0" smtClean="0">
              <a:solidFill>
                <a:schemeClr val="dk1"/>
              </a:solidFill>
              <a:latin typeface="Times New Roman" panose="02020603050405020304" pitchFamily="18" charset="0"/>
              <a:cs typeface="Times New Roman" panose="02020603050405020304" pitchFamily="18" charset="0"/>
            </a:rPr>
            <a:t> trong những ngày k</a:t>
          </a:r>
          <a:r>
            <a:rPr lang="en-US" sz="2800" b="0" i="0" dirty="0" smtClean="0">
              <a:solidFill>
                <a:schemeClr val="dk1"/>
              </a:solidFill>
              <a:latin typeface="Times New Roman" panose="02020603050405020304" pitchFamily="18" charset="0"/>
              <a:cs typeface="Times New Roman" panose="02020603050405020304" pitchFamily="18" charset="0"/>
            </a:rPr>
            <a:t>o</a:t>
          </a:r>
          <a:r>
            <a:rPr lang="vi-VN" sz="2800" b="0" i="0" dirty="0" smtClean="0">
              <a:solidFill>
                <a:schemeClr val="dk1"/>
              </a:solidFill>
              <a:latin typeface="Times New Roman" panose="02020603050405020304" pitchFamily="18" charset="0"/>
              <a:cs typeface="Times New Roman" panose="02020603050405020304" pitchFamily="18" charset="0"/>
            </a:rPr>
            <a:t> báo trước.</a:t>
          </a:r>
          <a:endParaRPr lang="vi-VN" sz="2800" b="0" i="0" dirty="0" smtClean="0">
            <a:solidFill>
              <a:schemeClr val="dk1"/>
            </a:solidFill>
            <a:latin typeface="Times New Roman" panose="02020603050405020304" pitchFamily="18" charset="0"/>
            <a:cs typeface="Times New Roman" panose="02020603050405020304" pitchFamily="18" charset="0"/>
          </a:endParaRPr>
        </a:p>
        <a:p>
          <a:pPr marL="285750" lvl="1" indent="-285750" algn="just" defTabSz="577850" eaLnBrk="1" fontAlgn="auto" latinLnBrk="0" hangingPunct="1">
            <a:lnSpc>
              <a:spcPts val="3100"/>
            </a:lnSpc>
            <a:spcBef>
              <a:spcPts val="0"/>
            </a:spcBef>
            <a:spcAft>
              <a:spcPts val="0"/>
            </a:spcAft>
            <a:buChar char="•"/>
            <a:tabLst>
              <a:tab pos="347345" algn="l"/>
              <a:tab pos="463550" algn="l"/>
            </a:tabLst>
          </a:pPr>
          <a:r>
            <a:rPr lang="en-US" sz="2800" b="1" dirty="0" smtClean="0">
              <a:solidFill>
                <a:srgbClr val="FF0000"/>
              </a:solidFill>
              <a:latin typeface="Times New Roman" panose="02020603050405020304" pitchFamily="18" charset="0"/>
              <a:cs typeface="Times New Roman" panose="02020603050405020304" pitchFamily="18" charset="0"/>
            </a:rPr>
            <a:t>+ Nếu NLĐ trở lại =&gt; NLĐ phải hoàn trả tiền TCTV, mất việc đã nhận</a:t>
          </a:r>
          <a:endParaRPr lang="en-US" sz="2800" b="1" dirty="0" smtClean="0">
            <a:solidFill>
              <a:srgbClr val="FF0000"/>
            </a:solidFill>
            <a:latin typeface="Times New Roman" panose="02020603050405020304" pitchFamily="18" charset="0"/>
            <a:cs typeface="Times New Roman" panose="02020603050405020304" pitchFamily="18" charset="0"/>
          </a:endParaRPr>
        </a:p>
        <a:p>
          <a:pPr marL="285750" lvl="1" indent="-285750" algn="just" defTabSz="577850" eaLnBrk="1" fontAlgn="auto" latinLnBrk="0" hangingPunct="1">
            <a:lnSpc>
              <a:spcPts val="3100"/>
            </a:lnSpc>
            <a:spcBef>
              <a:spcPts val="0"/>
            </a:spcBef>
            <a:spcAft>
              <a:spcPts val="0"/>
            </a:spcAft>
            <a:buChar char="•"/>
            <a:tabLst>
              <a:tab pos="347345" algn="l"/>
              <a:tab pos="463550" algn="l"/>
            </a:tabLst>
          </a:pPr>
          <a:r>
            <a:rPr lang="en-US"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smtClean="0">
              <a:solidFill>
                <a:schemeClr val="dk1"/>
              </a:solidFill>
              <a:latin typeface="Times New Roman" panose="02020603050405020304" pitchFamily="18" charset="0"/>
              <a:cs typeface="Times New Roman" panose="02020603050405020304" pitchFamily="18" charset="0"/>
            </a:rPr>
            <a:t>Tr</a:t>
          </a:r>
          <a:r>
            <a:rPr lang="en-US" sz="2800" b="0" i="0" dirty="0" smtClean="0">
              <a:solidFill>
                <a:schemeClr val="dk1"/>
              </a:solidFill>
              <a:latin typeface="Times New Roman" panose="02020603050405020304" pitchFamily="18" charset="0"/>
              <a:cs typeface="Times New Roman" panose="02020603050405020304" pitchFamily="18" charset="0"/>
            </a:rPr>
            <a:t>/</a:t>
          </a:r>
          <a:r>
            <a:rPr lang="vi-VN" sz="2800" b="0" i="0" dirty="0" smtClean="0">
              <a:solidFill>
                <a:schemeClr val="dk1"/>
              </a:solidFill>
              <a:latin typeface="Times New Roman" panose="02020603050405020304" pitchFamily="18" charset="0"/>
              <a:cs typeface="Times New Roman" panose="02020603050405020304" pitchFamily="18" charset="0"/>
            </a:rPr>
            <a:t>hợp k</a:t>
          </a:r>
          <a:r>
            <a:rPr lang="en-US" sz="2800" b="0" i="0" dirty="0" smtClean="0">
              <a:solidFill>
                <a:schemeClr val="dk1"/>
              </a:solidFill>
              <a:latin typeface="Times New Roman" panose="02020603050405020304" pitchFamily="18" charset="0"/>
              <a:cs typeface="Times New Roman" panose="02020603050405020304" pitchFamily="18" charset="0"/>
            </a:rPr>
            <a:t>o</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còn vị trí, </a:t>
          </a:r>
          <a:r>
            <a:rPr lang="en-US" sz="2800" b="0" i="0" dirty="0" smtClean="0">
              <a:solidFill>
                <a:schemeClr val="dk1"/>
              </a:solidFill>
              <a:latin typeface="Times New Roman" panose="02020603050405020304" pitchFamily="18" charset="0"/>
              <a:cs typeface="Times New Roman" panose="02020603050405020304" pitchFamily="18" charset="0"/>
            </a:rPr>
            <a:t>CV </a:t>
          </a:r>
          <a:r>
            <a:rPr lang="vi-VN" sz="2800" b="0" i="0" dirty="0" smtClean="0">
              <a:solidFill>
                <a:schemeClr val="dk1"/>
              </a:solidFill>
              <a:latin typeface="Times New Roman" panose="02020603050405020304" pitchFamily="18" charset="0"/>
              <a:cs typeface="Times New Roman" panose="02020603050405020304" pitchFamily="18" charset="0"/>
            </a:rPr>
            <a:t>đã </a:t>
          </a:r>
          <a:r>
            <a:rPr lang="en-US" sz="2800" b="0" i="0" dirty="0" smtClean="0">
              <a:solidFill>
                <a:schemeClr val="dk1"/>
              </a:solidFill>
              <a:latin typeface="Times New Roman" panose="02020603050405020304" pitchFamily="18" charset="0"/>
              <a:cs typeface="Times New Roman" panose="02020603050405020304" pitchFamily="18" charset="0"/>
            </a:rPr>
            <a:t>GK </a:t>
          </a:r>
          <a:r>
            <a:rPr lang="en-US" sz="2800" b="0" i="0" dirty="0">
              <a:solidFill>
                <a:schemeClr val="dk1"/>
              </a:solidFill>
              <a:latin typeface="Times New Roman" panose="02020603050405020304" pitchFamily="18" charset="0"/>
              <a:cs typeface="Times New Roman" panose="02020603050405020304" pitchFamily="18" charset="0"/>
            </a:rPr>
            <a:t>=&gt; </a:t>
          </a:r>
          <a:r>
            <a:rPr lang="vi-VN" sz="2800" b="0" i="0" dirty="0">
              <a:solidFill>
                <a:schemeClr val="dk1"/>
              </a:solidFill>
              <a:latin typeface="Times New Roman" panose="02020603050405020304" pitchFamily="18" charset="0"/>
              <a:cs typeface="Times New Roman" panose="02020603050405020304" pitchFamily="18" charset="0"/>
            </a:rPr>
            <a:t> </a:t>
          </a:r>
          <a:r>
            <a:rPr lang="en-US" sz="2800" b="0" i="0" dirty="0">
              <a:solidFill>
                <a:schemeClr val="dk1"/>
              </a:solidFill>
              <a:latin typeface="Times New Roman" panose="02020603050405020304" pitchFamily="18" charset="0"/>
              <a:cs typeface="Times New Roman" panose="02020603050405020304" pitchFamily="18" charset="0"/>
            </a:rPr>
            <a:t>2 </a:t>
          </a:r>
          <a:r>
            <a:rPr lang="en-US" sz="2800" b="0" i="0" dirty="0" err="1">
              <a:solidFill>
                <a:schemeClr val="dk1"/>
              </a:solidFill>
              <a:latin typeface="Times New Roman" panose="02020603050405020304" pitchFamily="18" charset="0"/>
              <a:cs typeface="Times New Roman" panose="02020603050405020304" pitchFamily="18" charset="0"/>
            </a:rPr>
            <a:t>bên</a:t>
          </a:r>
          <a:r>
            <a:rPr lang="en-US" sz="2800" b="0" i="0" dirty="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thỏa thuận </a:t>
          </a:r>
          <a:r>
            <a:rPr lang="en-US" sz="2800" b="0" i="0" dirty="0" smtClean="0">
              <a:solidFill>
                <a:schemeClr val="dk1"/>
              </a:solidFill>
              <a:latin typeface="Times New Roman" panose="02020603050405020304" pitchFamily="18" charset="0"/>
              <a:cs typeface="Times New Roman" panose="02020603050405020304" pitchFamily="18" charset="0"/>
            </a:rPr>
            <a:t>SĐBS</a:t>
          </a:r>
          <a:r>
            <a:rPr lang="vi-VN" sz="2800" b="0" i="0" dirty="0" smtClean="0">
              <a:solidFill>
                <a:schemeClr val="dk1"/>
              </a:solidFill>
              <a:latin typeface="Times New Roman" panose="02020603050405020304" pitchFamily="18" charset="0"/>
              <a:cs typeface="Times New Roman" panose="02020603050405020304" pitchFamily="18" charset="0"/>
            </a:rPr>
            <a:t> </a:t>
          </a:r>
          <a:r>
            <a:rPr lang="en-US" sz="2800" b="0" i="0" dirty="0">
              <a:solidFill>
                <a:schemeClr val="dk1"/>
              </a:solidFill>
              <a:latin typeface="Times New Roman" panose="02020603050405020304" pitchFamily="18" charset="0"/>
              <a:cs typeface="Times New Roman" panose="02020603050405020304" pitchFamily="18" charset="0"/>
            </a:rPr>
            <a:t>HĐLĐ</a:t>
          </a:r>
          <a:r>
            <a:rPr lang="vi-VN" sz="2800" b="0" i="0" dirty="0" smtClean="0">
              <a:solidFill>
                <a:schemeClr val="dk1"/>
              </a:solidFill>
              <a:latin typeface="Times New Roman" panose="02020603050405020304" pitchFamily="18" charset="0"/>
              <a:cs typeface="Times New Roman" panose="02020603050405020304" pitchFamily="18" charset="0"/>
            </a:rPr>
            <a:t>.</a:t>
          </a:r>
          <a:endParaRPr lang="en-US" sz="2800" dirty="0">
            <a:solidFill>
              <a:schemeClr val="dk1"/>
            </a:solidFill>
            <a:latin typeface="Times New Roman" panose="02020603050405020304" pitchFamily="18" charset="0"/>
            <a:cs typeface="Times New Roman" panose="02020603050405020304" pitchFamily="18" charset="0"/>
          </a:endParaRPr>
        </a:p>
        <a:p>
          <a:pPr marL="285750" lvl="1" indent="-285750" algn="just" defTabSz="577850" eaLnBrk="1" fontAlgn="auto" latinLnBrk="0" hangingPunct="1">
            <a:lnSpc>
              <a:spcPts val="3100"/>
            </a:lnSpc>
            <a:spcBef>
              <a:spcPts val="0"/>
            </a:spcBef>
            <a:spcAft>
              <a:spcPts val="0"/>
            </a:spcAft>
            <a:buChar char="•"/>
          </a:pPr>
          <a:r>
            <a:rPr lang="en-US" sz="2800" b="1" i="0" dirty="0" smtClean="0">
              <a:solidFill>
                <a:srgbClr val="0070C0"/>
              </a:solidFill>
              <a:latin typeface="Times New Roman" panose="02020603050405020304" pitchFamily="18" charset="0"/>
              <a:cs typeface="Times New Roman" panose="02020603050405020304" pitchFamily="18" charset="0"/>
            </a:rPr>
            <a:t>2</a:t>
          </a:r>
          <a:r>
            <a:rPr lang="en-US" sz="2800" b="1" i="0" dirty="0">
              <a:solidFill>
                <a:srgbClr val="0070C0"/>
              </a:solidFill>
              <a:latin typeface="Times New Roman" panose="02020603050405020304" pitchFamily="18" charset="0"/>
              <a:cs typeface="Times New Roman" panose="02020603050405020304" pitchFamily="18" charset="0"/>
            </a:rPr>
            <a:t>:</a:t>
          </a:r>
          <a:r>
            <a:rPr lang="en-US" sz="2800" b="0" i="0" dirty="0">
              <a:solidFill>
                <a:schemeClr val="dk1"/>
              </a:solidFill>
              <a:latin typeface="Times New Roman" panose="02020603050405020304" pitchFamily="18" charset="0"/>
              <a:cs typeface="Times New Roman" panose="02020603050405020304" pitchFamily="18" charset="0"/>
            </a:rPr>
            <a:t> </a:t>
          </a:r>
          <a:r>
            <a:rPr lang="en-US" sz="2800" b="0" i="0" dirty="0" smtClean="0">
              <a:solidFill>
                <a:schemeClr val="dk1"/>
              </a:solidFill>
              <a:latin typeface="Times New Roman" panose="02020603050405020304" pitchFamily="18" charset="0"/>
              <a:cs typeface="Times New Roman" panose="02020603050405020304" pitchFamily="18" charset="0"/>
            </a:rPr>
            <a:t>Tr/hợp </a:t>
          </a:r>
          <a:r>
            <a:rPr lang="en-US" sz="2800" b="0" i="0" dirty="0">
              <a:solidFill>
                <a:schemeClr val="dk1"/>
              </a:solidFill>
              <a:latin typeface="Times New Roman" panose="02020603050405020304" pitchFamily="18" charset="0"/>
              <a:cs typeface="Times New Roman" panose="02020603050405020304" pitchFamily="18" charset="0"/>
            </a:rPr>
            <a:t>NLĐ </a:t>
          </a:r>
          <a:r>
            <a:rPr lang="vi-VN" sz="2800" b="0" i="0" dirty="0" smtClean="0">
              <a:solidFill>
                <a:schemeClr val="dk1"/>
              </a:solidFill>
              <a:latin typeface="Times New Roman" panose="02020603050405020304" pitchFamily="18" charset="0"/>
              <a:cs typeface="Times New Roman" panose="02020603050405020304" pitchFamily="18" charset="0"/>
            </a:rPr>
            <a:t>k</a:t>
          </a:r>
          <a:r>
            <a:rPr lang="en-US" sz="2800" b="0" i="0" dirty="0" smtClean="0">
              <a:solidFill>
                <a:schemeClr val="dk1"/>
              </a:solidFill>
              <a:latin typeface="Times New Roman" panose="02020603050405020304" pitchFamily="18" charset="0"/>
              <a:cs typeface="Times New Roman" panose="02020603050405020304" pitchFamily="18" charset="0"/>
            </a:rPr>
            <a:t>o</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muốn tiếp tục </a:t>
          </a:r>
          <a:r>
            <a:rPr lang="en-US" sz="2800" b="0" i="0" dirty="0" smtClean="0">
              <a:solidFill>
                <a:schemeClr val="dk1"/>
              </a:solidFill>
              <a:latin typeface="Times New Roman" panose="02020603050405020304" pitchFamily="18" charset="0"/>
              <a:cs typeface="Times New Roman" panose="02020603050405020304" pitchFamily="18" charset="0"/>
            </a:rPr>
            <a:t>LV</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thì ngoài khoản tiền </a:t>
          </a:r>
          <a:r>
            <a:rPr lang="en-US" altLang="vi-VN" sz="2800" b="0" i="0" dirty="0">
              <a:solidFill>
                <a:schemeClr val="dk1"/>
              </a:solidFill>
              <a:latin typeface="Times New Roman" panose="02020603050405020304" pitchFamily="18" charset="0"/>
              <a:cs typeface="Times New Roman" panose="02020603050405020304" pitchFamily="18" charset="0"/>
            </a:rPr>
            <a:t>f</a:t>
          </a:r>
          <a:r>
            <a:rPr lang="vi-VN" sz="2800" b="0" i="0" dirty="0">
              <a:solidFill>
                <a:schemeClr val="dk1"/>
              </a:solidFill>
              <a:latin typeface="Times New Roman" panose="02020603050405020304" pitchFamily="18" charset="0"/>
              <a:cs typeface="Times New Roman" panose="02020603050405020304" pitchFamily="18" charset="0"/>
            </a:rPr>
            <a:t>ải trả </a:t>
          </a:r>
          <a:r>
            <a:rPr lang="en-US" sz="2800" b="0" i="0" dirty="0">
              <a:solidFill>
                <a:schemeClr val="dk1"/>
              </a:solidFill>
              <a:latin typeface="Times New Roman" panose="02020603050405020304" pitchFamily="18" charset="0"/>
              <a:cs typeface="Times New Roman" panose="02020603050405020304" pitchFamily="18" charset="0"/>
            </a:rPr>
            <a:t>(</a:t>
          </a:r>
          <a:r>
            <a:rPr lang="en-US" sz="2800" b="1" i="0" dirty="0" smtClean="0">
              <a:solidFill>
                <a:schemeClr val="dk1"/>
              </a:solidFill>
              <a:latin typeface="Times New Roman" panose="02020603050405020304" pitchFamily="18" charset="0"/>
              <a:cs typeface="Times New Roman" panose="02020603050405020304" pitchFamily="18" charset="0"/>
            </a:rPr>
            <a:t>K.1</a:t>
          </a:r>
          <a:r>
            <a:rPr lang="en-US" sz="2800" b="0" i="0" dirty="0">
              <a:solidFill>
                <a:schemeClr val="dk1"/>
              </a:solidFill>
              <a:latin typeface="Times New Roman" panose="02020603050405020304" pitchFamily="18" charset="0"/>
              <a:cs typeface="Times New Roman" panose="02020603050405020304" pitchFamily="18" charset="0"/>
            </a:rPr>
            <a:t>) NSDLĐ f</a:t>
          </a:r>
          <a:r>
            <a:rPr lang="vi-VN" sz="2800" b="0" i="0" dirty="0">
              <a:solidFill>
                <a:schemeClr val="dk1"/>
              </a:solidFill>
              <a:latin typeface="Times New Roman" panose="02020603050405020304" pitchFamily="18" charset="0"/>
              <a:cs typeface="Times New Roman" panose="02020603050405020304" pitchFamily="18" charset="0"/>
            </a:rPr>
            <a:t>ải trả </a:t>
          </a:r>
          <a:r>
            <a:rPr lang="en-US" sz="2800" b="0" i="0" dirty="0" smtClean="0">
              <a:solidFill>
                <a:schemeClr val="dk1"/>
              </a:solidFill>
              <a:latin typeface="Times New Roman" panose="02020603050405020304" pitchFamily="18" charset="0"/>
              <a:cs typeface="Times New Roman" panose="02020603050405020304" pitchFamily="18" charset="0"/>
            </a:rPr>
            <a:t>TCTV</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để </a:t>
          </a:r>
          <a:r>
            <a:rPr lang="en-US" sz="2800" b="0" i="0" dirty="0" smtClean="0">
              <a:solidFill>
                <a:schemeClr val="dk1"/>
              </a:solidFill>
              <a:latin typeface="Times New Roman" panose="02020603050405020304" pitchFamily="18" charset="0"/>
              <a:cs typeface="Times New Roman" panose="02020603050405020304" pitchFamily="18" charset="0"/>
            </a:rPr>
            <a:t>CDHĐLĐ</a:t>
          </a:r>
          <a:endParaRPr lang="en-US" sz="2800" b="0" i="0" dirty="0" smtClean="0">
            <a:solidFill>
              <a:schemeClr val="dk1"/>
            </a:solidFill>
            <a:latin typeface="Times New Roman" panose="02020603050405020304" pitchFamily="18" charset="0"/>
            <a:cs typeface="Times New Roman" panose="02020603050405020304" pitchFamily="18" charset="0"/>
          </a:endParaRPr>
        </a:p>
        <a:p>
          <a:pPr marL="285750" lvl="1" indent="-285750" algn="just" defTabSz="577850" eaLnBrk="1" fontAlgn="auto" latinLnBrk="0" hangingPunct="1">
            <a:lnSpc>
              <a:spcPts val="3100"/>
            </a:lnSpc>
            <a:spcBef>
              <a:spcPts val="0"/>
            </a:spcBef>
            <a:spcAft>
              <a:spcPts val="0"/>
            </a:spcAft>
            <a:buChar char="•"/>
          </a:pPr>
          <a:r>
            <a:rPr lang="en-US" sz="2800" b="1" i="0" dirty="0" smtClean="0">
              <a:solidFill>
                <a:srgbClr val="0070C0"/>
              </a:solidFill>
              <a:latin typeface="Times New Roman" panose="02020603050405020304" pitchFamily="18" charset="0"/>
              <a:cs typeface="Times New Roman" panose="02020603050405020304" pitchFamily="18" charset="0"/>
            </a:rPr>
            <a:t>3:</a:t>
          </a:r>
          <a:r>
            <a:rPr lang="vi-VN" sz="2800" b="0" i="0" dirty="0" smtClean="0">
              <a:solidFill>
                <a:schemeClr val="dk1"/>
              </a:solidFill>
              <a:latin typeface="Times New Roman" panose="02020603050405020304" pitchFamily="18" charset="0"/>
              <a:cs typeface="Times New Roman" panose="02020603050405020304" pitchFamily="18" charset="0"/>
            </a:rPr>
            <a:t>Tr</a:t>
          </a:r>
          <a:r>
            <a:rPr lang="en-US" sz="2800" b="0" i="0" dirty="0" smtClean="0">
              <a:solidFill>
                <a:schemeClr val="dk1"/>
              </a:solidFill>
              <a:latin typeface="Times New Roman" panose="02020603050405020304" pitchFamily="18" charset="0"/>
              <a:cs typeface="Times New Roman" panose="02020603050405020304" pitchFamily="18" charset="0"/>
            </a:rPr>
            <a:t>/</a:t>
          </a:r>
          <a:r>
            <a:rPr lang="vi-VN" sz="2800" b="0" i="0" dirty="0" smtClean="0">
              <a:solidFill>
                <a:schemeClr val="dk1"/>
              </a:solidFill>
              <a:latin typeface="Times New Roman" panose="02020603050405020304" pitchFamily="18" charset="0"/>
              <a:cs typeface="Times New Roman" panose="02020603050405020304" pitchFamily="18" charset="0"/>
            </a:rPr>
            <a:t>hợp </a:t>
          </a:r>
          <a:r>
            <a:rPr lang="en-US" sz="2800" b="0" i="0" dirty="0">
              <a:solidFill>
                <a:schemeClr val="dk1"/>
              </a:solidFill>
              <a:latin typeface="Times New Roman" panose="02020603050405020304" pitchFamily="18" charset="0"/>
              <a:cs typeface="Times New Roman" panose="02020603050405020304" pitchFamily="18" charset="0"/>
            </a:rPr>
            <a:t>NSDLĐ </a:t>
          </a:r>
          <a:r>
            <a:rPr lang="vi-VN" sz="2800" b="0" i="0" dirty="0" smtClean="0">
              <a:solidFill>
                <a:schemeClr val="dk1"/>
              </a:solidFill>
              <a:latin typeface="Times New Roman" panose="02020603050405020304" pitchFamily="18" charset="0"/>
              <a:cs typeface="Times New Roman" panose="02020603050405020304" pitchFamily="18" charset="0"/>
            </a:rPr>
            <a:t>k</a:t>
          </a:r>
          <a:r>
            <a:rPr lang="en-US" sz="2800" b="0" i="0" dirty="0" smtClean="0">
              <a:solidFill>
                <a:schemeClr val="dk1"/>
              </a:solidFill>
              <a:latin typeface="Times New Roman" panose="02020603050405020304" pitchFamily="18" charset="0"/>
              <a:cs typeface="Times New Roman" panose="02020603050405020304" pitchFamily="18" charset="0"/>
            </a:rPr>
            <a:t>o</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muốn nhận </a:t>
          </a:r>
          <a:r>
            <a:rPr lang="en-US" sz="2800" b="0" i="0" dirty="0" smtClean="0">
              <a:solidFill>
                <a:schemeClr val="dk1"/>
              </a:solidFill>
              <a:latin typeface="Times New Roman" panose="02020603050405020304" pitchFamily="18" charset="0"/>
              <a:cs typeface="Times New Roman" panose="02020603050405020304" pitchFamily="18" charset="0"/>
            </a:rPr>
            <a:t>NLĐ &amp;</a:t>
          </a:r>
          <a:r>
            <a:rPr lang="vi-VN" sz="2800" b="0" i="0" dirty="0" smtClean="0">
              <a:solidFill>
                <a:schemeClr val="dk1"/>
              </a:solidFill>
              <a:latin typeface="Times New Roman" panose="02020603050405020304" pitchFamily="18" charset="0"/>
              <a:cs typeface="Times New Roman" panose="02020603050405020304" pitchFamily="18" charset="0"/>
            </a:rPr>
            <a:t> </a:t>
          </a:r>
          <a:r>
            <a:rPr lang="en-US" sz="2800" b="0" i="0" dirty="0">
              <a:solidFill>
                <a:schemeClr val="dk1"/>
              </a:solidFill>
              <a:latin typeface="Times New Roman" panose="02020603050405020304" pitchFamily="18" charset="0"/>
              <a:cs typeface="Times New Roman" panose="02020603050405020304" pitchFamily="18" charset="0"/>
            </a:rPr>
            <a:t>NLĐ </a:t>
          </a:r>
          <a:r>
            <a:rPr lang="vi-VN" sz="2800" b="0" i="0" dirty="0">
              <a:solidFill>
                <a:schemeClr val="dk1"/>
              </a:solidFill>
              <a:latin typeface="Times New Roman" panose="02020603050405020304" pitchFamily="18" charset="0"/>
              <a:cs typeface="Times New Roman" panose="02020603050405020304" pitchFamily="18" charset="0"/>
            </a:rPr>
            <a:t>đồng ý thì </a:t>
          </a:r>
          <a:r>
            <a:rPr lang="en-US" altLang="vi-VN" sz="2800" b="0" i="0" dirty="0">
              <a:solidFill>
                <a:schemeClr val="dk1"/>
              </a:solidFill>
              <a:latin typeface="Times New Roman" panose="02020603050405020304" pitchFamily="18" charset="0"/>
              <a:cs typeface="Times New Roman" panose="02020603050405020304" pitchFamily="18" charset="0"/>
            </a:rPr>
            <a:t>f</a:t>
          </a:r>
          <a:r>
            <a:rPr lang="en-US" sz="2800" b="0" i="0" dirty="0" err="1">
              <a:solidFill>
                <a:schemeClr val="dk1"/>
              </a:solidFill>
              <a:latin typeface="Times New Roman" panose="02020603050405020304" pitchFamily="18" charset="0"/>
              <a:cs typeface="Times New Roman" panose="02020603050405020304" pitchFamily="18" charset="0"/>
            </a:rPr>
            <a:t>ải</a:t>
          </a:r>
          <a:r>
            <a:rPr lang="en-US" sz="2800" b="0" i="0" dirty="0">
              <a:solidFill>
                <a:schemeClr val="dk1"/>
              </a:solidFill>
              <a:latin typeface="Times New Roman" panose="02020603050405020304" pitchFamily="18" charset="0"/>
              <a:cs typeface="Times New Roman" panose="02020603050405020304" pitchFamily="18" charset="0"/>
            </a:rPr>
            <a:t> </a:t>
          </a:r>
          <a:r>
            <a:rPr lang="en-US" sz="2800" b="0" i="0" dirty="0" err="1">
              <a:solidFill>
                <a:schemeClr val="dk1"/>
              </a:solidFill>
              <a:latin typeface="Times New Roman" panose="02020603050405020304" pitchFamily="18" charset="0"/>
              <a:cs typeface="Times New Roman" panose="02020603050405020304" pitchFamily="18" charset="0"/>
            </a:rPr>
            <a:t>trả</a:t>
          </a:r>
          <a:r>
            <a:rPr lang="en-US" sz="2800" b="0" i="0" dirty="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khoản tiền </a:t>
          </a:r>
          <a:r>
            <a:rPr lang="en-US" sz="2800" b="0" i="0" dirty="0">
              <a:solidFill>
                <a:schemeClr val="dk1"/>
              </a:solidFill>
              <a:latin typeface="Times New Roman" panose="02020603050405020304" pitchFamily="18" charset="0"/>
              <a:cs typeface="Times New Roman" panose="02020603050405020304" pitchFamily="18" charset="0"/>
            </a:rPr>
            <a:t>(</a:t>
          </a:r>
          <a:r>
            <a:rPr lang="en-US" sz="2800" b="1" i="0" dirty="0" smtClean="0">
              <a:solidFill>
                <a:schemeClr val="dk1"/>
              </a:solidFill>
              <a:latin typeface="Times New Roman" panose="02020603050405020304" pitchFamily="18" charset="0"/>
              <a:cs typeface="Times New Roman" panose="02020603050405020304" pitchFamily="18" charset="0"/>
            </a:rPr>
            <a:t>K.1</a:t>
          </a:r>
          <a:r>
            <a:rPr lang="en-US" sz="2800" b="0" i="0" dirty="0">
              <a:solidFill>
                <a:schemeClr val="dk1"/>
              </a:solidFill>
              <a:latin typeface="Times New Roman" panose="02020603050405020304" pitchFamily="18" charset="0"/>
              <a:cs typeface="Times New Roman" panose="02020603050405020304" pitchFamily="18" charset="0"/>
            </a:rPr>
            <a:t>) </a:t>
          </a:r>
          <a:r>
            <a:rPr lang="en-US" sz="2800" b="0" i="0" dirty="0" smtClean="0">
              <a:solidFill>
                <a:schemeClr val="dk1"/>
              </a:solidFill>
              <a:latin typeface="Times New Roman" panose="02020603050405020304" pitchFamily="18" charset="0"/>
              <a:cs typeface="Times New Roman" panose="02020603050405020304" pitchFamily="18" charset="0"/>
            </a:rPr>
            <a:t>+ TCTV + </a:t>
          </a:r>
          <a:r>
            <a:rPr lang="vi-VN" sz="2800" b="0" i="0" dirty="0" smtClean="0">
              <a:solidFill>
                <a:schemeClr val="dk1"/>
              </a:solidFill>
              <a:latin typeface="Times New Roman" panose="02020603050405020304" pitchFamily="18" charset="0"/>
              <a:cs typeface="Times New Roman" panose="02020603050405020304" pitchFamily="18" charset="0"/>
            </a:rPr>
            <a:t>thỏa </a:t>
          </a:r>
          <a:r>
            <a:rPr lang="vi-VN" sz="2800" b="0" i="0" dirty="0">
              <a:solidFill>
                <a:schemeClr val="dk1"/>
              </a:solidFill>
              <a:latin typeface="Times New Roman" panose="02020603050405020304" pitchFamily="18" charset="0"/>
              <a:cs typeface="Times New Roman" panose="02020603050405020304" pitchFamily="18" charset="0"/>
            </a:rPr>
            <a:t>thuận </a:t>
          </a:r>
          <a:r>
            <a:rPr lang="vi-VN" sz="2800" b="0" i="0" dirty="0" smtClean="0">
              <a:solidFill>
                <a:schemeClr val="dk1"/>
              </a:solidFill>
              <a:latin typeface="Times New Roman" panose="02020603050405020304" pitchFamily="18" charset="0"/>
              <a:cs typeface="Times New Roman" panose="02020603050405020304" pitchFamily="18" charset="0"/>
            </a:rPr>
            <a:t>tiền </a:t>
          </a:r>
          <a:r>
            <a:rPr lang="en-US" sz="2800" b="0" i="0" dirty="0" smtClean="0">
              <a:solidFill>
                <a:schemeClr val="dk1"/>
              </a:solidFill>
              <a:latin typeface="Times New Roman" panose="02020603050405020304" pitchFamily="18" charset="0"/>
              <a:cs typeface="Times New Roman" panose="02020603050405020304" pitchFamily="18" charset="0"/>
            </a:rPr>
            <a:t>BT</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thêm nhưng ít </a:t>
          </a:r>
          <a:r>
            <a:rPr lang="vi-VN" sz="2800" b="0" i="0" dirty="0" smtClean="0">
              <a:solidFill>
                <a:schemeClr val="dk1"/>
              </a:solidFill>
              <a:latin typeface="Times New Roman" panose="02020603050405020304" pitchFamily="18" charset="0"/>
              <a:cs typeface="Times New Roman" panose="02020603050405020304" pitchFamily="18" charset="0"/>
            </a:rPr>
            <a:t>nhất</a:t>
          </a:r>
          <a:r>
            <a:rPr lang="en-US"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smtClean="0">
              <a:solidFill>
                <a:schemeClr val="dk1"/>
              </a:solidFill>
              <a:latin typeface="Times New Roman" panose="02020603050405020304" pitchFamily="18" charset="0"/>
              <a:cs typeface="Times New Roman" panose="02020603050405020304" pitchFamily="18" charset="0"/>
            </a:rPr>
            <a:t> 2 </a:t>
          </a:r>
          <a:r>
            <a:rPr lang="vi-VN" sz="2800" b="0" i="0" dirty="0">
              <a:solidFill>
                <a:schemeClr val="dk1"/>
              </a:solidFill>
              <a:latin typeface="Times New Roman" panose="02020603050405020304" pitchFamily="18" charset="0"/>
              <a:cs typeface="Times New Roman" panose="02020603050405020304" pitchFamily="18" charset="0"/>
            </a:rPr>
            <a:t>tháng </a:t>
          </a:r>
          <a:r>
            <a:rPr lang="en-US" sz="2800" b="0" i="0" dirty="0" smtClean="0">
              <a:solidFill>
                <a:schemeClr val="dk1"/>
              </a:solidFill>
              <a:latin typeface="Times New Roman" panose="02020603050405020304" pitchFamily="18" charset="0"/>
              <a:cs typeface="Times New Roman" panose="02020603050405020304" pitchFamily="18" charset="0"/>
            </a:rPr>
            <a:t>TL</a:t>
          </a:r>
          <a:r>
            <a:rPr lang="vi-VN" sz="2800" b="0" i="0" dirty="0" smtClean="0">
              <a:solidFill>
                <a:schemeClr val="dk1"/>
              </a:solidFill>
              <a:latin typeface="Times New Roman" panose="02020603050405020304" pitchFamily="18" charset="0"/>
              <a:cs typeface="Times New Roman" panose="02020603050405020304" pitchFamily="18" charset="0"/>
            </a:rPr>
            <a:t> </a:t>
          </a:r>
          <a:r>
            <a:rPr lang="vi-VN" sz="2800" b="0" i="0" dirty="0">
              <a:solidFill>
                <a:schemeClr val="dk1"/>
              </a:solidFill>
              <a:latin typeface="Times New Roman" panose="02020603050405020304" pitchFamily="18" charset="0"/>
              <a:cs typeface="Times New Roman" panose="02020603050405020304" pitchFamily="18" charset="0"/>
            </a:rPr>
            <a:t>theo </a:t>
          </a:r>
          <a:r>
            <a:rPr lang="en-US" sz="2800" b="0" i="0" dirty="0">
              <a:solidFill>
                <a:schemeClr val="dk1"/>
              </a:solidFill>
              <a:latin typeface="Times New Roman" panose="02020603050405020304" pitchFamily="18" charset="0"/>
              <a:cs typeface="Times New Roman" panose="02020603050405020304" pitchFamily="18" charset="0"/>
            </a:rPr>
            <a:t>HĐLĐ</a:t>
          </a:r>
          <a:r>
            <a:rPr lang="vi-VN" sz="2800" b="0" i="0" dirty="0">
              <a:solidFill>
                <a:schemeClr val="dk1"/>
              </a:solidFill>
              <a:latin typeface="Times New Roman" panose="02020603050405020304" pitchFamily="18" charset="0"/>
              <a:cs typeface="Times New Roman" panose="02020603050405020304" pitchFamily="18" charset="0"/>
            </a:rPr>
            <a:t> để </a:t>
          </a:r>
          <a:r>
            <a:rPr lang="en-US" sz="2800" b="0" i="0" dirty="0" smtClean="0">
              <a:solidFill>
                <a:schemeClr val="dk1"/>
              </a:solidFill>
              <a:latin typeface="Times New Roman" panose="02020603050405020304" pitchFamily="18" charset="0"/>
              <a:cs typeface="Times New Roman" panose="02020603050405020304" pitchFamily="18" charset="0"/>
            </a:rPr>
            <a:t>CDHĐ</a:t>
          </a:r>
          <a:endParaRPr lang="en-US" sz="2800" b="0" i="0" dirty="0" smtClean="0">
            <a:solidFill>
              <a:schemeClr val="dk1"/>
            </a:solidFill>
            <a:latin typeface="Times New Roman" panose="02020603050405020304" pitchFamily="18" charset="0"/>
            <a:cs typeface="Times New Roman" panose="02020603050405020304" pitchFamily="18" charset="0"/>
          </a:endParaRPr>
        </a:p>
      </dsp:txBody>
      <dsp:txXfrm rot="5400000">
        <a:off x="3995926" y="-1840263"/>
        <a:ext cx="4332889" cy="11593684"/>
      </dsp:txXfrm>
    </dsp:sp>
    <dsp:sp modelId="{5C968B8A-B69A-419F-9DA3-F4E2D6CB5952}">
      <dsp:nvSpPr>
        <dsp:cNvPr id="5" name="Rounded Rectangle 4"/>
        <dsp:cNvSpPr/>
      </dsp:nvSpPr>
      <dsp:spPr bwMode="white">
        <a:xfrm>
          <a:off x="16298" y="2940407"/>
          <a:ext cx="378712" cy="2081605"/>
        </a:xfrm>
        <a:prstGeom prst="roundRect">
          <a:avLst/>
        </a:prstGeom>
      </dsp:spPr>
      <dsp:style>
        <a:lnRef idx="1">
          <a:schemeClr val="accent1"/>
        </a:lnRef>
        <a:fillRef idx="2">
          <a:schemeClr val="accent1"/>
        </a:fillRef>
        <a:effectRef idx="1">
          <a:schemeClr val="accent1"/>
        </a:effectRef>
        <a:fontRef idx="minor">
          <a:schemeClr val="dk1"/>
        </a:fontRef>
      </dsp:style>
      <dsp:txBody>
        <a:bodyPr vert="horz" wrap="square" lIns="106680" tIns="53340" rIns="10668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defTabSz="577850">
            <a:lnSpc>
              <a:spcPct val="90000"/>
            </a:lnSpc>
            <a:spcBef>
              <a:spcPct val="0"/>
            </a:spcBef>
            <a:spcAft>
              <a:spcPct val="15000"/>
            </a:spcAft>
          </a:pPr>
          <a:r>
            <a:rPr lang="en-US" sz="2800" b="1" dirty="0">
              <a:solidFill>
                <a:schemeClr val="dk1"/>
              </a:solidFill>
              <a:latin typeface="Times New Roman" panose="02020603050405020304" pitchFamily="18" charset="0"/>
              <a:cs typeface="Times New Roman" panose="02020603050405020304" pitchFamily="18" charset="0"/>
            </a:rPr>
            <a:t>NSD</a:t>
          </a:r>
          <a:endParaRPr lang="en-US" sz="2800" b="1" dirty="0">
            <a:solidFill>
              <a:schemeClr val="dk1"/>
            </a:solidFill>
            <a:latin typeface="Times New Roman" panose="02020603050405020304" pitchFamily="18" charset="0"/>
            <a:cs typeface="Times New Roman" panose="02020603050405020304" pitchFamily="18" charset="0"/>
          </a:endParaRPr>
        </a:p>
        <a:p>
          <a:pPr lvl="0" algn="ctr" defTabSz="577850">
            <a:lnSpc>
              <a:spcPct val="90000"/>
            </a:lnSpc>
            <a:spcBef>
              <a:spcPct val="0"/>
            </a:spcBef>
            <a:spcAft>
              <a:spcPct val="15000"/>
            </a:spcAft>
          </a:pPr>
          <a:r>
            <a:rPr lang="en-US" sz="2800" b="1" dirty="0">
              <a:solidFill>
                <a:schemeClr val="dk1"/>
              </a:solidFill>
              <a:latin typeface="Times New Roman" panose="02020603050405020304" pitchFamily="18" charset="0"/>
              <a:cs typeface="Times New Roman" panose="02020603050405020304" pitchFamily="18" charset="0"/>
            </a:rPr>
            <a:t>LĐ</a:t>
          </a:r>
          <a:endParaRPr lang="en-US" sz="2800" b="1" dirty="0">
            <a:solidFill>
              <a:schemeClr val="dk1"/>
            </a:solidFill>
            <a:latin typeface="Times New Roman" panose="02020603050405020304" pitchFamily="18" charset="0"/>
            <a:cs typeface="Times New Roman" panose="02020603050405020304" pitchFamily="18" charset="0"/>
          </a:endParaRPr>
        </a:p>
      </dsp:txBody>
      <dsp:txXfrm>
        <a:off x="16298" y="2940407"/>
        <a:ext cx="378712" cy="208160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C1C9A-B5F2-4600-A6A4-36D17FBCA96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4DD92-8C96-4089-90E7-B440497697F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C4DD92-8C96-4089-90E7-B440497697F6}"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AE86A3-4AEA-4F2B-9117-AE27BC1337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5AE86A3-4AEA-4F2B-9117-AE27BC1337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5AE86A3-4AEA-4F2B-9117-AE27BC1337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75AE86A3-4AEA-4F2B-9117-AE27BC1337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75AE86A3-4AEA-4F2B-9117-AE27BC1337C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75AE86A3-4AEA-4F2B-9117-AE27BC1337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75AE86A3-4AEA-4F2B-9117-AE27BC1337C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AE86A3-4AEA-4F2B-9117-AE27BC1337C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E86A3-4AEA-4F2B-9117-AE27BC1337C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75AE86A3-4AEA-4F2B-9117-AE27BC1337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75AE86A3-4AEA-4F2B-9117-AE27BC1337C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AE86A3-4AEA-4F2B-9117-AE27BC1337C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DC7A25-C877-436E-A29F-58D0953C43E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1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tags" Target="../tags/tag3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2.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jpeg"/><Relationship Id="rId1"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635" y="0"/>
          <a:ext cx="12182475" cy="6857365"/>
        </p:xfrm>
        <a:graphic>
          <a:graphicData uri="http://schemas.openxmlformats.org/drawingml/2006/table">
            <a:tbl>
              <a:tblPr firstRow="1" bandRow="1">
                <a:tableStyleId>{5C22544A-7EE6-4342-B048-85BDC9FD1C3A}</a:tableStyleId>
              </a:tblPr>
              <a:tblGrid>
                <a:gridCol w="12182475"/>
              </a:tblGrid>
              <a:tr h="715010">
                <a:tc>
                  <a:txBody>
                    <a:bodyPr/>
                    <a:lstStyle/>
                    <a:p>
                      <a:pPr algn="ctr"/>
                      <a:r>
                        <a:rPr lang="vi-VN" sz="4000" dirty="0" smtClean="0">
                          <a:solidFill>
                            <a:schemeClr val="bg1"/>
                          </a:solidFill>
                          <a:latin typeface="Times New Roman" panose="02020603050405020304" pitchFamily="18" charset="0"/>
                          <a:cs typeface="Times New Roman" panose="02020603050405020304" pitchFamily="18" charset="0"/>
                          <a:sym typeface="+mn-ea"/>
                        </a:rPr>
                        <a:t>B</a:t>
                      </a:r>
                      <a:r>
                        <a:rPr lang="en-US" altLang="vi-VN" sz="4000" dirty="0" smtClean="0">
                          <a:solidFill>
                            <a:schemeClr val="bg1"/>
                          </a:solidFill>
                          <a:latin typeface="Times New Roman" panose="02020603050405020304" pitchFamily="18" charset="0"/>
                          <a:cs typeface="Times New Roman" panose="02020603050405020304" pitchFamily="18" charset="0"/>
                          <a:sym typeface="+mn-ea"/>
                        </a:rPr>
                        <a:t>Ộ LUẬT LAO ĐỘNG</a:t>
                      </a:r>
                      <a:r>
                        <a:rPr lang="vi-VN" sz="4000" dirty="0" smtClean="0">
                          <a:solidFill>
                            <a:schemeClr val="bg1"/>
                          </a:solidFill>
                          <a:latin typeface="Times New Roman" panose="02020603050405020304" pitchFamily="18" charset="0"/>
                          <a:cs typeface="Times New Roman" panose="02020603050405020304" pitchFamily="18" charset="0"/>
                          <a:sym typeface="+mn-ea"/>
                        </a:rPr>
                        <a:t> 2019</a:t>
                      </a:r>
                      <a:endParaRPr lang="vi-VN" sz="40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a:tc>
              </a:tr>
              <a:tr h="6142355">
                <a:tc>
                  <a:txBody>
                    <a:bodyPr/>
                    <a:lstStyle/>
                    <a:p>
                      <a:pPr fontAlgn="auto">
                        <a:lnSpc>
                          <a:spcPts val="3800"/>
                        </a:lnSpc>
                      </a:pPr>
                      <a:endParaRPr lang="en-US" sz="3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800"/>
                        </a:lnSpc>
                      </a:pPr>
                      <a:endParaRPr lang="en-US" sz="34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800"/>
                        </a:lnSpc>
                      </a:pPr>
                      <a:endParaRPr lang="en-US" sz="34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800"/>
                        </a:lnSpc>
                      </a:pPr>
                      <a:endParaRPr lang="en-US" sz="34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800"/>
                        </a:lnSpc>
                      </a:pPr>
                      <a:endParaRPr lang="en-US" sz="34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800"/>
                        </a:lnSpc>
                      </a:pPr>
                      <a:endParaRPr lang="en-US" sz="34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600"/>
                        </a:lnSpc>
                      </a:pPr>
                      <a:endParaRPr lang="en-US" sz="34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600"/>
                        </a:lnSpc>
                      </a:pPr>
                      <a:endParaRPr lang="en-US" sz="30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600"/>
                        </a:lnSpc>
                      </a:pPr>
                      <a:endParaRPr lang="en-US" sz="30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600"/>
                        </a:lnSpc>
                      </a:pPr>
                      <a:endParaRPr lang="en-US" sz="30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600"/>
                        </a:lnSpc>
                      </a:pPr>
                      <a:endParaRPr lang="en-US" sz="3400" b="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
        <p:nvSpPr>
          <p:cNvPr id="2" name="Rectangle 3"/>
          <p:cNvSpPr>
            <a:spLocks noChangeArrowheads="1"/>
          </p:cNvSpPr>
          <p:nvPr/>
        </p:nvSpPr>
        <p:spPr bwMode="auto">
          <a:xfrm>
            <a:off x="1452880" y="789940"/>
            <a:ext cx="9478645" cy="5262880"/>
          </a:xfrm>
          <a:prstGeom prst="rect">
            <a:avLst/>
          </a:prstGeom>
          <a:solidFill>
            <a:srgbClr val="FFCC00"/>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algn="l" fontAlgn="auto">
              <a:lnSpc>
                <a:spcPts val="6020"/>
              </a:lnSpc>
            </a:pPr>
            <a:endParaRPr lang="en-US" sz="3600" b="1" dirty="0" smtClean="0">
              <a:solidFill>
                <a:schemeClr val="tx1"/>
              </a:solidFill>
              <a:latin typeface="Times New Roman" panose="02020603050405020304" pitchFamily="18" charset="0"/>
              <a:cs typeface="Times New Roman" panose="02020603050405020304" pitchFamily="18" charset="0"/>
              <a:sym typeface="+mn-ea"/>
            </a:endParaRPr>
          </a:p>
          <a:p>
            <a:pPr algn="ctr" fontAlgn="auto">
              <a:lnSpc>
                <a:spcPct val="125000"/>
              </a:lnSpc>
              <a:spcBef>
                <a:spcPts val="0"/>
              </a:spcBef>
              <a:spcAft>
                <a:spcPts val="0"/>
              </a:spcAft>
            </a:pPr>
            <a:r>
              <a:rPr lang="en-US" sz="4000" b="1" dirty="0" smtClean="0">
                <a:solidFill>
                  <a:schemeClr val="tx1"/>
                </a:solidFill>
                <a:latin typeface="Times New Roman" panose="02020603050405020304" pitchFamily="18" charset="0"/>
                <a:cs typeface="Times New Roman" panose="02020603050405020304" pitchFamily="18" charset="0"/>
                <a:sym typeface="+mn-ea"/>
              </a:rPr>
              <a:t>I. QUY ĐỊNH CHUNG</a:t>
            </a:r>
            <a:endParaRPr lang="en-US" sz="4000" b="1" dirty="0" smtClean="0">
              <a:solidFill>
                <a:schemeClr val="tx1"/>
              </a:solidFill>
              <a:latin typeface="Times New Roman" panose="02020603050405020304" pitchFamily="18" charset="0"/>
              <a:cs typeface="Times New Roman" panose="02020603050405020304" pitchFamily="18" charset="0"/>
              <a:sym typeface="+mn-ea"/>
            </a:endParaRPr>
          </a:p>
          <a:p>
            <a:pPr algn="ctr" fontAlgn="auto">
              <a:lnSpc>
                <a:spcPct val="125000"/>
              </a:lnSpc>
              <a:spcBef>
                <a:spcPts val="0"/>
              </a:spcBef>
              <a:spcAft>
                <a:spcPts val="0"/>
              </a:spcAft>
            </a:pPr>
            <a:r>
              <a:rPr lang="en-US" sz="4000" b="1" dirty="0" smtClean="0">
                <a:solidFill>
                  <a:schemeClr val="tx1"/>
                </a:solidFill>
                <a:latin typeface="Times New Roman" panose="02020603050405020304" pitchFamily="18" charset="0"/>
                <a:cs typeface="Times New Roman" panose="02020603050405020304" pitchFamily="18" charset="0"/>
                <a:sym typeface="+mn-ea"/>
              </a:rPr>
              <a:t>II. HỢP ĐỒNG LAO ĐỘNG </a:t>
            </a:r>
            <a:endParaRPr lang="en-US" sz="4000" b="1" dirty="0" smtClean="0">
              <a:solidFill>
                <a:schemeClr val="tx1"/>
              </a:solidFill>
              <a:latin typeface="Times New Roman" panose="02020603050405020304" pitchFamily="18" charset="0"/>
              <a:cs typeface="Times New Roman" panose="02020603050405020304" pitchFamily="18" charset="0"/>
              <a:sym typeface="+mn-ea"/>
            </a:endParaRPr>
          </a:p>
          <a:p>
            <a:pPr algn="ctr" fontAlgn="auto">
              <a:lnSpc>
                <a:spcPct val="125000"/>
              </a:lnSpc>
              <a:spcBef>
                <a:spcPts val="0"/>
              </a:spcBef>
              <a:spcAft>
                <a:spcPts val="0"/>
              </a:spcAft>
            </a:pPr>
            <a:r>
              <a:rPr lang="en-US" sz="4000" b="1" dirty="0">
                <a:solidFill>
                  <a:schemeClr val="tx1"/>
                </a:solidFill>
                <a:latin typeface="Times New Roman" panose="02020603050405020304" pitchFamily="18" charset="0"/>
                <a:cs typeface="Times New Roman" panose="02020603050405020304" pitchFamily="18" charset="0"/>
                <a:sym typeface="+mn-ea"/>
              </a:rPr>
              <a:t>III. </a:t>
            </a:r>
            <a:r>
              <a:rPr lang="nl-NL" sz="4000" b="1" dirty="0" smtClean="0">
                <a:solidFill>
                  <a:schemeClr val="tx1"/>
                </a:solidFill>
                <a:latin typeface="Times New Roman" panose="02020603050405020304" pitchFamily="18" charset="0"/>
                <a:cs typeface="Times New Roman" panose="02020603050405020304" pitchFamily="18" charset="0"/>
                <a:sym typeface="+mn-ea"/>
              </a:rPr>
              <a:t>KỶ </a:t>
            </a:r>
            <a:r>
              <a:rPr lang="nl-NL" sz="4000" b="1" dirty="0">
                <a:solidFill>
                  <a:schemeClr val="tx1"/>
                </a:solidFill>
                <a:latin typeface="Times New Roman" panose="02020603050405020304" pitchFamily="18" charset="0"/>
                <a:cs typeface="Times New Roman" panose="02020603050405020304" pitchFamily="18" charset="0"/>
                <a:sym typeface="+mn-ea"/>
              </a:rPr>
              <a:t>LUẬT LAO ĐỘN</a:t>
            </a:r>
            <a:r>
              <a:rPr lang="en-US" altLang="nl-NL" sz="4000" b="1" dirty="0">
                <a:solidFill>
                  <a:schemeClr val="tx1"/>
                </a:solidFill>
                <a:latin typeface="Times New Roman" panose="02020603050405020304" pitchFamily="18" charset="0"/>
                <a:cs typeface="Times New Roman" panose="02020603050405020304" pitchFamily="18" charset="0"/>
                <a:sym typeface="+mn-ea"/>
              </a:rPr>
              <a:t>G</a:t>
            </a:r>
            <a:endParaRPr lang="nl-NL" sz="4000" b="1" dirty="0" smtClean="0">
              <a:solidFill>
                <a:schemeClr val="tx1"/>
              </a:solidFill>
              <a:latin typeface="Times New Roman" panose="02020603050405020304" pitchFamily="18" charset="0"/>
              <a:cs typeface="Times New Roman" panose="02020603050405020304" pitchFamily="18" charset="0"/>
              <a:sym typeface="+mn-ea"/>
            </a:endParaRPr>
          </a:p>
          <a:p>
            <a:pPr algn="ctr" fontAlgn="auto">
              <a:lnSpc>
                <a:spcPct val="125000"/>
              </a:lnSpc>
              <a:spcBef>
                <a:spcPts val="0"/>
              </a:spcBef>
              <a:spcAft>
                <a:spcPts val="0"/>
              </a:spcAft>
            </a:pPr>
            <a:r>
              <a:rPr lang="en-US" altLang="en-US" sz="4000" b="1" dirty="0">
                <a:solidFill>
                  <a:schemeClr val="tx1"/>
                </a:solidFill>
                <a:latin typeface="Times New Roman" panose="02020603050405020304" pitchFamily="18" charset="0"/>
                <a:cs typeface="Times New Roman" panose="02020603050405020304" pitchFamily="18" charset="0"/>
                <a:sym typeface="+mn-ea"/>
              </a:rPr>
              <a:t>IV. TIỀN LƯƠNG-THƯỞNG</a:t>
            </a:r>
            <a:endParaRPr lang="en-US" altLang="en-US" sz="4000" b="1" dirty="0">
              <a:solidFill>
                <a:schemeClr val="tx1"/>
              </a:solidFill>
              <a:latin typeface="Times New Roman" panose="02020603050405020304" pitchFamily="18" charset="0"/>
              <a:cs typeface="Times New Roman" panose="02020603050405020304" pitchFamily="18" charset="0"/>
              <a:sym typeface="+mn-ea"/>
            </a:endParaRPr>
          </a:p>
          <a:p>
            <a:pPr algn="ctr" fontAlgn="auto">
              <a:lnSpc>
                <a:spcPct val="125000"/>
              </a:lnSpc>
              <a:spcBef>
                <a:spcPts val="0"/>
              </a:spcBef>
              <a:spcAft>
                <a:spcPts val="0"/>
              </a:spcAft>
            </a:pPr>
            <a:r>
              <a:rPr lang="en-US" altLang="en-US" sz="4000" b="1" dirty="0">
                <a:solidFill>
                  <a:schemeClr val="tx1"/>
                </a:solidFill>
                <a:latin typeface="Times New Roman" panose="02020603050405020304" pitchFamily="18" charset="0"/>
                <a:cs typeface="Times New Roman" panose="02020603050405020304" pitchFamily="18" charset="0"/>
                <a:sym typeface="+mn-ea"/>
              </a:rPr>
              <a:t>V. TRAO ĐỔI &amp; GIẢI ĐÁP </a:t>
            </a:r>
            <a:br>
              <a:rPr lang="en-US" sz="4000" b="1" dirty="0">
                <a:solidFill>
                  <a:schemeClr val="tx1"/>
                </a:solidFill>
                <a:latin typeface="Times New Roman" panose="02020603050405020304" pitchFamily="18" charset="0"/>
                <a:cs typeface="Times New Roman" panose="02020603050405020304" pitchFamily="18" charset="0"/>
                <a:sym typeface="+mn-ea"/>
              </a:rPr>
            </a:br>
            <a:r>
              <a:rPr lang="en-US" sz="3600" b="1" dirty="0">
                <a:solidFill>
                  <a:schemeClr val="tx1"/>
                </a:solidFill>
                <a:latin typeface="Times New Roman" panose="02020603050405020304" pitchFamily="18" charset="0"/>
                <a:cs typeface="Times New Roman" panose="02020603050405020304" pitchFamily="18" charset="0"/>
                <a:sym typeface="+mn-ea"/>
              </a:rPr>
              <a:t>                           </a:t>
            </a:r>
            <a:endParaRPr lang="en-US" sz="3600" b="1" dirty="0">
              <a:solidFill>
                <a:schemeClr val="tx1"/>
              </a:solidFill>
              <a:latin typeface="Times New Roman" panose="02020603050405020304" pitchFamily="18" charset="0"/>
              <a:cs typeface="Times New Roman" panose="02020603050405020304" pitchFamily="18" charset="0"/>
              <a:sym typeface="+mn-ea"/>
            </a:endParaRPr>
          </a:p>
          <a:p>
            <a:pPr algn="ctr" fontAlgn="auto">
              <a:lnSpc>
                <a:spcPts val="6500"/>
              </a:lnSpc>
              <a:spcBef>
                <a:spcPts val="0"/>
              </a:spcBef>
              <a:spcAft>
                <a:spcPts val="0"/>
              </a:spcAft>
            </a:pPr>
            <a:endParaRPr lang="en-US" sz="3600" b="1" i="1" dirty="0">
              <a:solidFill>
                <a:schemeClr val="tx1"/>
              </a:solidFill>
              <a:latin typeface="Times New Roman" panose="02020603050405020304" pitchFamily="18" charset="0"/>
              <a:cs typeface="Times New Roman" panose="02020603050405020304" pitchFamily="18" charset="0"/>
              <a:sym typeface="+mn-ea"/>
            </a:endParaRPr>
          </a:p>
          <a:p>
            <a:pPr algn="ctr" fontAlgn="auto">
              <a:lnSpc>
                <a:spcPts val="6500"/>
              </a:lnSpc>
              <a:spcBef>
                <a:spcPts val="0"/>
              </a:spcBef>
              <a:spcAft>
                <a:spcPts val="0"/>
              </a:spcAft>
            </a:pPr>
            <a:r>
              <a:rPr lang="en-US" sz="3600" b="1" i="1" dirty="0">
                <a:solidFill>
                  <a:schemeClr val="tx1"/>
                </a:solidFill>
                <a:latin typeface="Times New Roman" panose="02020603050405020304" pitchFamily="18" charset="0"/>
                <a:cs typeface="Times New Roman" panose="02020603050405020304" pitchFamily="18" charset="0"/>
                <a:sym typeface="+mn-ea"/>
              </a:rPr>
              <a:t>                                    TP. Thủ Đức, ngày 30/8/2024</a:t>
            </a:r>
            <a:endParaRPr lang="en-US" altLang="vi-VN" sz="3600" b="1" i="1" dirty="0">
              <a:solidFill>
                <a:schemeClr val="tx1"/>
              </a:solidFill>
              <a:latin typeface="Times New Roman" panose="02020603050405020304" pitchFamily="18" charset="0"/>
              <a:cs typeface="Times New Roman" panose="02020603050405020304" pitchFamily="18" charset="0"/>
              <a:sym typeface="+mn-ea"/>
            </a:endParaRPr>
          </a:p>
        </p:txBody>
      </p:sp>
      <p:pic>
        <p:nvPicPr>
          <p:cNvPr id="4" name="Picture 3"/>
          <p:cNvPicPr>
            <a:picLocks noChangeAspect="1"/>
          </p:cNvPicPr>
          <p:nvPr/>
        </p:nvPicPr>
        <p:blipFill>
          <a:blip r:embed="rId2"/>
          <a:stretch>
            <a:fillRect/>
          </a:stretch>
        </p:blipFill>
        <p:spPr>
          <a:xfrm>
            <a:off x="1452880" y="4746625"/>
            <a:ext cx="9478645" cy="1306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46570"/>
        </p:xfrm>
        <a:graphic>
          <a:graphicData uri="http://schemas.openxmlformats.org/drawingml/2006/table">
            <a:tbl>
              <a:tblPr firstRow="1" bandRow="1">
                <a:tableStyleId>{5C22544A-7EE6-4342-B048-85BDC9FD1C3A}</a:tableStyleId>
              </a:tblPr>
              <a:tblGrid>
                <a:gridCol w="12166600"/>
              </a:tblGrid>
              <a:tr h="488315">
                <a:tc>
                  <a:txBody>
                    <a:bodyPr/>
                    <a:lstStyle/>
                    <a:p>
                      <a:pPr algn="ctr" fontAlgn="auto">
                        <a:lnSpc>
                          <a:spcPts val="4100"/>
                        </a:lnSpc>
                        <a:spcBef>
                          <a:spcPts val="0"/>
                        </a:spcBef>
                        <a:spcAft>
                          <a:spcPts val="0"/>
                        </a:spcAft>
                      </a:pPr>
                      <a:r>
                        <a:rPr lang="nl-NL" sz="3600" dirty="0" smtClean="0">
                          <a:latin typeface="Times New Roman" panose="02020603050405020304" pitchFamily="18" charset="0"/>
                          <a:ea typeface="Verdana" panose="020B0604030504040204" pitchFamily="34" charset="0"/>
                          <a:cs typeface="Times New Roman" panose="02020603050405020304" pitchFamily="18" charset="0"/>
                          <a:sym typeface="+mn-ea"/>
                        </a:rPr>
                        <a:t>Đ.21</a:t>
                      </a:r>
                      <a:r>
                        <a:rPr lang="en-US" sz="36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3600" dirty="0" smtClean="0">
                          <a:latin typeface="Times New Roman" panose="02020603050405020304" pitchFamily="18" charset="0"/>
                          <a:ea typeface="Verdana" panose="020B0604030504040204" pitchFamily="34" charset="0"/>
                          <a:cs typeface="Times New Roman" panose="02020603050405020304" pitchFamily="18" charset="0"/>
                          <a:sym typeface="+mn-ea"/>
                        </a:rPr>
                        <a:t>Nội dung HĐLĐ</a:t>
                      </a:r>
                      <a:endParaRPr lang="en-US" sz="36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234430">
                <a:tc>
                  <a:txBody>
                    <a:bodyPr/>
                    <a:lstStyle/>
                    <a:p>
                      <a:pPr marL="0" indent="0">
                        <a:lnSpc>
                          <a:spcPct val="100000"/>
                        </a:lnSpc>
                        <a:spcBef>
                          <a:spcPts val="0"/>
                        </a:spcBef>
                        <a:buNone/>
                      </a:pPr>
                      <a:r>
                        <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rPr>
                        <a:t>1</a:t>
                      </a:r>
                      <a:r>
                        <a:rPr lang="nl-NL" sz="3000" dirty="0" smtClean="0">
                          <a:latin typeface="Times New Roman" panose="02020603050405020304" pitchFamily="18" charset="0"/>
                          <a:ea typeface="Verdana" panose="020B0604030504040204" pitchFamily="34" charset="0"/>
                          <a:cs typeface="Times New Roman" panose="02020603050405020304" pitchFamily="18" charset="0"/>
                          <a:sym typeface="+mn-ea"/>
                        </a:rPr>
                        <a:t>. HĐLĐ </a:t>
                      </a:r>
                      <a:r>
                        <a:rPr lang="nl-NL" sz="3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phải</a:t>
                      </a:r>
                      <a:r>
                        <a:rPr lang="nl-NL" sz="3000" dirty="0" smtClean="0">
                          <a:latin typeface="Times New Roman" panose="02020603050405020304" pitchFamily="18" charset="0"/>
                          <a:ea typeface="Verdana" panose="020B0604030504040204" pitchFamily="34" charset="0"/>
                          <a:cs typeface="Times New Roman" panose="02020603050405020304" pitchFamily="18" charset="0"/>
                          <a:sym typeface="+mn-ea"/>
                        </a:rPr>
                        <a:t> có những nội dung chủ yếu sau:</a:t>
                      </a:r>
                      <a:endParaRPr lang="en-US" sz="3000"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endPar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nSpc>
                          <a:spcPct val="100000"/>
                        </a:lnSpc>
                        <a:spcBef>
                          <a:spcPts val="0"/>
                        </a:spcBef>
                        <a:buNone/>
                      </a:pPr>
                      <a:r>
                        <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rPr>
                        <a:t>2</a:t>
                      </a:r>
                      <a:r>
                        <a:rPr lang="nl-NL" sz="3000" dirty="0" smtClean="0">
                          <a:latin typeface="Times New Roman" panose="02020603050405020304" pitchFamily="18" charset="0"/>
                          <a:ea typeface="Verdana" panose="020B0604030504040204" pitchFamily="34" charset="0"/>
                          <a:cs typeface="Times New Roman" panose="02020603050405020304" pitchFamily="18" charset="0"/>
                          <a:sym typeface="+mn-ea"/>
                        </a:rPr>
                        <a:t>. Khi NLĐ LV </a:t>
                      </a:r>
                      <a:r>
                        <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rPr>
                        <a:t>có l/q trực tiếp đến BMKD, BMCN </a:t>
                      </a:r>
                      <a:r>
                        <a:rPr lang="nl-NL" sz="3000" dirty="0" smtClean="0">
                          <a:latin typeface="Times New Roman" panose="02020603050405020304" pitchFamily="18" charset="0"/>
                          <a:ea typeface="Verdana" panose="020B0604030504040204" pitchFamily="34" charset="0"/>
                          <a:cs typeface="Times New Roman" panose="02020603050405020304" pitchFamily="18" charset="0"/>
                          <a:sym typeface="+mn-ea"/>
                        </a:rPr>
                        <a:t>theo quy định PL thì NSDLĐ </a:t>
                      </a:r>
                      <a:r>
                        <a:rPr lang="nl-NL" sz="3000"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có quyền</a:t>
                      </a:r>
                      <a:r>
                        <a:rPr lang="nl-NL" sz="3000" dirty="0" smtClean="0">
                          <a:latin typeface="Times New Roman" panose="02020603050405020304" pitchFamily="18" charset="0"/>
                          <a:ea typeface="Verdana" panose="020B0604030504040204" pitchFamily="34" charset="0"/>
                          <a:cs typeface="Times New Roman" panose="02020603050405020304" pitchFamily="18" charset="0"/>
                          <a:sym typeface="+mn-ea"/>
                        </a:rPr>
                        <a:t> thỏa thuận = VB với NLĐ về </a:t>
                      </a:r>
                      <a:r>
                        <a:rPr lang="nl-NL" sz="3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nội dung, thời hạn </a:t>
                      </a:r>
                      <a:r>
                        <a:rPr lang="nl-NL" sz="3000" dirty="0" smtClean="0">
                          <a:latin typeface="Times New Roman" panose="02020603050405020304" pitchFamily="18" charset="0"/>
                          <a:ea typeface="Verdana" panose="020B0604030504040204" pitchFamily="34" charset="0"/>
                          <a:cs typeface="Times New Roman" panose="02020603050405020304" pitchFamily="18" charset="0"/>
                          <a:sym typeface="+mn-ea"/>
                        </a:rPr>
                        <a:t>bảo vệ BMKD, BMCN, </a:t>
                      </a:r>
                      <a:r>
                        <a:rPr lang="nl-NL" sz="3000" b="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quyền lợi &amp; việc BT</a:t>
                      </a:r>
                      <a:r>
                        <a:rPr lang="nl-NL" sz="3000" b="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3000" dirty="0" smtClean="0">
                          <a:latin typeface="Times New Roman" panose="02020603050405020304" pitchFamily="18" charset="0"/>
                          <a:ea typeface="Verdana" panose="020B0604030504040204" pitchFamily="34" charset="0"/>
                          <a:cs typeface="Times New Roman" panose="02020603050405020304" pitchFamily="18" charset="0"/>
                          <a:sym typeface="+mn-ea"/>
                        </a:rPr>
                        <a:t>trong tr/hợp vi phạm. </a:t>
                      </a:r>
                      <a:endParaRPr lang="en-US" sz="30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353297" name="Rectangle 17"/>
          <p:cNvSpPr/>
          <p:nvPr/>
        </p:nvSpPr>
        <p:spPr>
          <a:xfrm>
            <a:off x="0" y="1092200"/>
            <a:ext cx="12167235" cy="4192270"/>
          </a:xfrm>
          <a:prstGeom prst="rect">
            <a:avLst/>
          </a:prstGeom>
          <a:solidFill>
            <a:srgbClr val="FFFB1B"/>
          </a:solidFill>
          <a:ln w="9525" cap="flat" cmpd="sng">
            <a:solidFill>
              <a:srgbClr val="0000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l">
              <a:lnSpc>
                <a:spcPts val="3760"/>
              </a:lnSpc>
              <a:spcBef>
                <a:spcPts val="0"/>
              </a:spcBef>
              <a:buNone/>
            </a:pPr>
            <a:endPar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nl-NL" sz="29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a</a:t>
            </a: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 Tên,</a:t>
            </a:r>
            <a:r>
              <a:rPr lang="en-US" alt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địa chỉ NSDLĐ &amp; họ tên,</a:t>
            </a:r>
            <a:r>
              <a:rPr lang="en-US" alt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chức danh của </a:t>
            </a:r>
            <a:r>
              <a:rPr lang="en-US" alt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N</a:t>
            </a: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GKHĐLĐ bên NSDLĐ</a:t>
            </a:r>
            <a:endParaRPr lang="en-US" sz="2900" i="1"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lgn="l">
              <a:lnSpc>
                <a:spcPts val="3000"/>
              </a:lnSpc>
              <a:spcBef>
                <a:spcPts val="0"/>
              </a:spcBef>
              <a:spcAft>
                <a:spcPts val="0"/>
              </a:spcAft>
              <a:buNone/>
            </a:pP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b</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Họ tên, ngày tháng năm sinh, giới tính, nơi cư trú, số thẻ CCCD</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CMND/HC </a:t>
            </a:r>
            <a:endPar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của </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N</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GKHĐLĐ bên NLĐ;</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c</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Công việc</a:t>
            </a:r>
            <a:r>
              <a:rPr lang="en-US" alt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những CV</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mà NLĐ fải thực hiện</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&amp;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địa </a:t>
            </a:r>
            <a:endPar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điểm l</a:t>
            </a:r>
            <a:r>
              <a:rPr lang="en-US" alt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v</a:t>
            </a:r>
            <a:r>
              <a:rPr lang="en-US" alt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địa điểm, fạm vi NLĐ làm CV theo thỏa thuận; tr/hợp NLĐ l/v </a:t>
            </a: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có tính </a:t>
            </a:r>
            <a:endPar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chất thường xuyên nhiều địa điểm khác nhau</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thì ghi đủ các địa điểm đó</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en-US"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d</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Thời </a:t>
            </a:r>
            <a:endPar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hạn</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của HĐ</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(số tháng/ngày), thời điểm bắt đầu &amp; kết thúc thực hiện HĐ</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đ</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ML</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endPar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theo CV/chức danh</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ML tính theo TG của CV/chức danh theo TBL do NSDLĐ xdựng</a:t>
            </a:r>
            <a:endPar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theo </a:t>
            </a:r>
            <a:r>
              <a:rPr lang="en-US" altLang="nl-NL" sz="2800" b="1"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Đ.93</a:t>
            </a: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 BLLĐ; đ/v NLĐ hưởng lương theo SP/khoán thì ghi ML tính theo TG </a:t>
            </a:r>
            <a:endPar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en-US" altLang="nl-NL" sz="28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để x/đ ĐGSP/lương khoán)</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hình thức trả lương, thời hạn trả lương,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PC lương</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&amp; </a:t>
            </a:r>
            <a:endPar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các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khoản BS</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khác;</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e</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Chế độ nâng bậc, nâng lương;</a:t>
            </a:r>
            <a:r>
              <a:rPr lang="en-US" alt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g</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TGLV, TGNN;</a:t>
            </a:r>
            <a:r>
              <a:rPr lang="en-US"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8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h</a:t>
            </a:r>
            <a:r>
              <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rPr>
              <a:t>) Trang </a:t>
            </a:r>
            <a:endParaRPr lang="nl-NL" sz="2800" i="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a:lnSpc>
                <a:spcPts val="3000"/>
              </a:lnSpc>
              <a:spcBef>
                <a:spcPts val="0"/>
              </a:spcBef>
              <a:spcAft>
                <a:spcPts val="0"/>
              </a:spcAft>
              <a:buNone/>
            </a:pP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bị BHLĐ cho NLĐ;</a:t>
            </a:r>
            <a:r>
              <a:rPr lang="en-US" alt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nl-NL" sz="29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i</a:t>
            </a: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 BHXH</a:t>
            </a:r>
            <a:r>
              <a:rPr lang="en-US" alt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BHYT &amp; </a:t>
            </a:r>
            <a:r>
              <a:rPr lang="nl-NL" sz="29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BHTN</a:t>
            </a: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nl-NL" sz="2900" b="1" i="1" dirty="0" smtClean="0">
                <a:latin typeface="Times New Roman" panose="02020603050405020304" pitchFamily="18" charset="0"/>
                <a:ea typeface="Verdana" panose="020B0604030504040204" pitchFamily="34" charset="0"/>
                <a:cs typeface="Times New Roman" panose="02020603050405020304" pitchFamily="18" charset="0"/>
                <a:sym typeface="+mn-ea"/>
              </a:rPr>
              <a:t>k</a:t>
            </a:r>
            <a:r>
              <a:rPr 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 ĐT, BD, nâng cao trình độ,</a:t>
            </a:r>
            <a:r>
              <a:rPr lang="en-US" altLang="nl-NL" sz="2900" i="1" dirty="0" smtClean="0">
                <a:latin typeface="Times New Roman" panose="02020603050405020304" pitchFamily="18" charset="0"/>
                <a:ea typeface="Verdana" panose="020B0604030504040204" pitchFamily="34" charset="0"/>
                <a:cs typeface="Times New Roman" panose="02020603050405020304" pitchFamily="18" charset="0"/>
                <a:sym typeface="+mn-ea"/>
              </a:rPr>
              <a:t>KNN</a:t>
            </a:r>
            <a:endParaRPr lang="nl-NL" sz="2900" b="1"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lnSpc>
                <a:spcPct val="100000"/>
              </a:lnSpc>
              <a:spcBef>
                <a:spcPts val="0"/>
              </a:spcBef>
              <a:buNone/>
            </a:pPr>
            <a:endParaRPr lang="vi-VN" altLang="en-US" sz="2900" b="1" dirty="0">
              <a:solidFill>
                <a:srgbClr val="000000"/>
              </a:solidFill>
              <a:latin typeface=".VnArial"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3297"/>
                                        </p:tgtEl>
                                        <p:attrNameLst>
                                          <p:attrName>style.visibility</p:attrName>
                                        </p:attrNameLst>
                                      </p:cBhvr>
                                      <p:to>
                                        <p:strVal val="visible"/>
                                      </p:to>
                                    </p:set>
                                    <p:animEffect transition="in" filter="box(in)">
                                      <p:cBhvr>
                                        <p:cTn id="7" dur="500"/>
                                        <p:tgtEl>
                                          <p:spTgt spid="353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35" y="635"/>
          <a:ext cx="12193270" cy="6857365"/>
        </p:xfrm>
        <a:graphic>
          <a:graphicData uri="http://schemas.openxmlformats.org/drawingml/2006/table">
            <a:tbl>
              <a:tblPr firstRow="1" bandRow="1">
                <a:tableStyleId>{5C22544A-7EE6-4342-B048-85BDC9FD1C3A}</a:tableStyleId>
              </a:tblPr>
              <a:tblGrid>
                <a:gridCol w="12193270"/>
              </a:tblGrid>
              <a:tr h="60769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3200" b="1" dirty="0" smtClean="0">
                          <a:solidFill>
                            <a:schemeClr val="bg1"/>
                          </a:solidFill>
                          <a:effectLst/>
                          <a:latin typeface="Times New Roman" panose="02020603050405020304" pitchFamily="18" charset="0"/>
                          <a:cs typeface="Times New Roman" panose="02020603050405020304" pitchFamily="18" charset="0"/>
                          <a:sym typeface="+mn-ea"/>
                        </a:rPr>
                        <a:t>Đ.4. TT 10-20 Bảo vệ bí mật kinh doanh, bí mật công nghệ</a:t>
                      </a:r>
                      <a:r>
                        <a:rPr lang="en-US" sz="3200" b="1" kern="1200" dirty="0" smtClean="0">
                          <a:solidFill>
                            <a:schemeClr val="bg1"/>
                          </a:solidFill>
                          <a:effectLst/>
                          <a:latin typeface="Times New Roman" panose="02020603050405020304" pitchFamily="18" charset="0"/>
                          <a:ea typeface="+mn-ea"/>
                          <a:cs typeface="Times New Roman" panose="02020603050405020304" pitchFamily="18" charset="0"/>
                        </a:rPr>
                        <a:t>          </a:t>
                      </a:r>
                      <a:endParaRPr lang="en-US" sz="32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marL="51435" marR="51435" marT="25717" marB="25717"/>
                </a:tc>
              </a:tr>
              <a:tr h="6249670">
                <a:tc>
                  <a:txBody>
                    <a:bodyPr/>
                    <a:lstStyle/>
                    <a:p>
                      <a:pPr indent="0" algn="l" fontAlgn="auto">
                        <a:lnSpc>
                          <a:spcPts val="3640"/>
                        </a:lnSpc>
                      </a:pP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1. Khi NLĐ l/việc có l/quan trực tiếp đến BMKD, BMCN theo quy định PL thì NSDLĐ có quyền thỏa thuận với NLĐ về nội dung bảo vệ BMKD, BMCN trong HĐLĐ/ = văn bản khác theo quy định PL.</a:t>
                      </a:r>
                      <a:endParaRPr lang="en-US" sz="28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40"/>
                        </a:lnSpc>
                      </a:pPr>
                      <a:r>
                        <a:rPr lang="en-US" sz="2800" b="0" kern="1200" dirty="0" smtClean="0">
                          <a:solidFill>
                            <a:srgbClr val="FF0000"/>
                          </a:solidFill>
                          <a:effectLst/>
                          <a:latin typeface="Times New Roman" panose="02020603050405020304" pitchFamily="18" charset="0"/>
                          <a:ea typeface="+mn-ea"/>
                          <a:cs typeface="Times New Roman" panose="02020603050405020304" pitchFamily="18" charset="0"/>
                        </a:rPr>
                        <a:t>2. Thỏa thuận về bảo vệ BMKD, BMCN có thể gồm những nội dung chủ yếu:</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indent="0" algn="l" fontAlgn="auto">
                        <a:lnSpc>
                          <a:spcPts val="3640"/>
                        </a:lnSpc>
                      </a:pP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a) Danh mục BMKD, BMCN; b) Phạm vi sử dụng BMKD, BMCN;</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40"/>
                        </a:lnSpc>
                      </a:pP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c) Thời hạn bảo vệ BMKD, BMCN; d) Phương thức bảo vệ BMKD, BMCN;</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40"/>
                        </a:lnSpc>
                      </a:pP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đ) Q, NV, trách nhiệm của NLĐ, NSDLĐ trong thời hạn bảo vệ BMKD, BMCN;</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40"/>
                        </a:lnSpc>
                      </a:pP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e) Xử lý VP thỏa thuận bảo vệ BMKD, BMCN.</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40"/>
                        </a:lnSpc>
                      </a:pPr>
                      <a:endParaRPr lang="en-US" sz="2800" b="0" i="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51435" marR="51435" marT="25717" marB="25717"/>
                </a:tc>
              </a:tr>
            </a:tbl>
          </a:graphicData>
        </a:graphic>
      </p:graphicFrame>
      <p:sp>
        <p:nvSpPr>
          <p:cNvPr id="427012" name="Rectangle 4"/>
          <p:cNvSpPr>
            <a:spLocks noChangeArrowheads="1"/>
          </p:cNvSpPr>
          <p:nvPr>
            <p:custDataLst>
              <p:tags r:id="rId1"/>
            </p:custDataLst>
          </p:nvPr>
        </p:nvSpPr>
        <p:spPr bwMode="gray">
          <a:xfrm>
            <a:off x="-635" y="4371340"/>
            <a:ext cx="12192635" cy="2486660"/>
          </a:xfrm>
          <a:prstGeom prst="rect">
            <a:avLst/>
          </a:prstGeom>
          <a:gradFill rotWithShape="1">
            <a:gsLst>
              <a:gs pos="0">
                <a:srgbClr val="998313"/>
              </a:gs>
              <a:gs pos="100000">
                <a:srgbClr val="333300"/>
              </a:gs>
            </a:gsLst>
            <a:lin ang="0" scaled="1"/>
          </a:gradFill>
          <a:ln w="9525" algn="ctr">
            <a:noFill/>
            <a:miter lim="800000"/>
          </a:ln>
        </p:spPr>
        <p:txBody>
          <a:bodyPr wrap="none" anchor="ctr"/>
          <a:p>
            <a:pPr indent="0" algn="l" fontAlgn="auto">
              <a:lnSpc>
                <a:spcPts val="3640"/>
              </a:lnSpc>
            </a:pPr>
            <a:r>
              <a:rPr lang="en-US" sz="2800" dirty="0" smtClean="0">
                <a:solidFill>
                  <a:schemeClr val="bg1"/>
                </a:solidFill>
                <a:effectLst/>
                <a:latin typeface="Times New Roman" panose="02020603050405020304" pitchFamily="18" charset="0"/>
                <a:cs typeface="Times New Roman" panose="02020603050405020304" pitchFamily="18" charset="0"/>
                <a:sym typeface="+mn-ea"/>
              </a:rPr>
              <a:t>3. Khi fát hiện NLĐ VP thỏa thuận b/v BMKD, BMCN thì NSDLĐ có quyền y/c </a:t>
            </a:r>
            <a:endParaRPr lang="en-US" sz="2800" dirty="0" smtClean="0">
              <a:solidFill>
                <a:schemeClr val="bg1"/>
              </a:solidFill>
              <a:effectLst/>
              <a:latin typeface="Times New Roman" panose="02020603050405020304" pitchFamily="18" charset="0"/>
              <a:cs typeface="Times New Roman" panose="02020603050405020304" pitchFamily="18" charset="0"/>
              <a:sym typeface="+mn-ea"/>
            </a:endParaRPr>
          </a:p>
          <a:p>
            <a:pPr indent="0" algn="l" fontAlgn="auto">
              <a:lnSpc>
                <a:spcPts val="3640"/>
              </a:lnSpc>
            </a:pPr>
            <a:r>
              <a:rPr lang="en-US" sz="2800" dirty="0" smtClean="0">
                <a:solidFill>
                  <a:schemeClr val="bg1"/>
                </a:solidFill>
                <a:effectLst/>
                <a:latin typeface="Times New Roman" panose="02020603050405020304" pitchFamily="18" charset="0"/>
                <a:cs typeface="Times New Roman" panose="02020603050405020304" pitchFamily="18" charset="0"/>
                <a:sym typeface="+mn-ea"/>
              </a:rPr>
              <a:t>NLĐ bồi thường theo thỏa thuận của 2 bên. Trình tự, thủ tục XLBT được thực hiện:</a:t>
            </a:r>
            <a:endParaRPr lang="en-US" sz="2800" b="0" kern="1200" dirty="0" smtClean="0">
              <a:solidFill>
                <a:schemeClr val="bg1"/>
              </a:solidFill>
              <a:effectLst/>
              <a:latin typeface="Times New Roman" panose="02020603050405020304" pitchFamily="18" charset="0"/>
              <a:ea typeface="+mn-ea"/>
              <a:cs typeface="Times New Roman" panose="02020603050405020304" pitchFamily="18" charset="0"/>
            </a:endParaRPr>
          </a:p>
          <a:p>
            <a:pPr indent="0" algn="l" fontAlgn="auto">
              <a:lnSpc>
                <a:spcPts val="3640"/>
              </a:lnSpc>
            </a:pPr>
            <a:r>
              <a:rPr lang="en-US" sz="2800" i="1" dirty="0" smtClean="0">
                <a:solidFill>
                  <a:schemeClr val="bg1"/>
                </a:solidFill>
                <a:effectLst/>
                <a:latin typeface="Times New Roman" panose="02020603050405020304" pitchFamily="18" charset="0"/>
                <a:cs typeface="Times New Roman" panose="02020603050405020304" pitchFamily="18" charset="0"/>
                <a:sym typeface="+mn-ea"/>
              </a:rPr>
              <a:t>a) Tr/hợp fát hiện NLĐ có HVVP trong thời hạn thực hiện HĐLĐ thì XL theo trình </a:t>
            </a:r>
            <a:endParaRPr lang="en-US" sz="2800" i="1" dirty="0" smtClean="0">
              <a:solidFill>
                <a:schemeClr val="bg1"/>
              </a:solidFill>
              <a:effectLst/>
              <a:latin typeface="Times New Roman" panose="02020603050405020304" pitchFamily="18" charset="0"/>
              <a:cs typeface="Times New Roman" panose="02020603050405020304" pitchFamily="18" charset="0"/>
              <a:sym typeface="+mn-ea"/>
            </a:endParaRPr>
          </a:p>
          <a:p>
            <a:pPr indent="0" algn="l" fontAlgn="auto">
              <a:lnSpc>
                <a:spcPts val="3640"/>
              </a:lnSpc>
            </a:pPr>
            <a:r>
              <a:rPr lang="en-US" sz="2800" i="1" dirty="0" smtClean="0">
                <a:solidFill>
                  <a:schemeClr val="bg1"/>
                </a:solidFill>
                <a:effectLst/>
                <a:latin typeface="Times New Roman" panose="02020603050405020304" pitchFamily="18" charset="0"/>
                <a:cs typeface="Times New Roman" panose="02020603050405020304" pitchFamily="18" charset="0"/>
                <a:sym typeface="+mn-ea"/>
              </a:rPr>
              <a:t>tự, thủ tục XL việc BTTH quy định tại </a:t>
            </a:r>
            <a:r>
              <a:rPr lang="en-US" sz="2800" b="1" i="1" dirty="0" smtClean="0">
                <a:solidFill>
                  <a:schemeClr val="bg1"/>
                </a:solidFill>
                <a:effectLst/>
                <a:latin typeface="Times New Roman" panose="02020603050405020304" pitchFamily="18" charset="0"/>
                <a:cs typeface="Times New Roman" panose="02020603050405020304" pitchFamily="18" charset="0"/>
                <a:sym typeface="+mn-ea"/>
              </a:rPr>
              <a:t>K.2 Đ.130</a:t>
            </a:r>
            <a:r>
              <a:rPr lang="en-US" sz="2800" i="1" dirty="0" smtClean="0">
                <a:solidFill>
                  <a:schemeClr val="bg1"/>
                </a:solidFill>
                <a:effectLst/>
                <a:latin typeface="Times New Roman" panose="02020603050405020304" pitchFamily="18" charset="0"/>
                <a:cs typeface="Times New Roman" panose="02020603050405020304" pitchFamily="18" charset="0"/>
                <a:sym typeface="+mn-ea"/>
              </a:rPr>
              <a:t> BLLĐ;</a:t>
            </a:r>
            <a:endParaRPr lang="en-US" sz="2800" b="0" i="1" kern="1200" dirty="0" smtClean="0">
              <a:solidFill>
                <a:schemeClr val="bg1"/>
              </a:solidFill>
              <a:effectLst/>
              <a:latin typeface="Times New Roman" panose="02020603050405020304" pitchFamily="18" charset="0"/>
              <a:ea typeface="+mn-ea"/>
              <a:cs typeface="Times New Roman" panose="02020603050405020304" pitchFamily="18" charset="0"/>
            </a:endParaRPr>
          </a:p>
          <a:p>
            <a:pPr indent="0" algn="l" fontAlgn="auto">
              <a:lnSpc>
                <a:spcPts val="3640"/>
              </a:lnSpc>
            </a:pPr>
            <a:r>
              <a:rPr lang="en-US" sz="2800" i="1" dirty="0" smtClean="0">
                <a:solidFill>
                  <a:schemeClr val="bg1"/>
                </a:solidFill>
                <a:effectLst/>
                <a:latin typeface="Times New Roman" panose="02020603050405020304" pitchFamily="18" charset="0"/>
                <a:cs typeface="Times New Roman" panose="02020603050405020304" pitchFamily="18" charset="0"/>
                <a:sym typeface="+mn-ea"/>
              </a:rPr>
              <a:t>b) Tr/hợp fát hiện NLĐ có VP sau khi chấm dứt HĐ thì XL theo PLDS &amp; PL khác l/q </a:t>
            </a:r>
            <a:endParaRPr lang="en-US" sz="2800" i="1" dirty="0" smtClean="0">
              <a:solidFill>
                <a:schemeClr val="bg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7012"/>
                                        </p:tgtEl>
                                        <p:attrNameLst>
                                          <p:attrName>style.visibility</p:attrName>
                                        </p:attrNameLst>
                                      </p:cBhvr>
                                      <p:to>
                                        <p:strVal val="visible"/>
                                      </p:to>
                                    </p:set>
                                    <p:anim calcmode="lin" valueType="num">
                                      <p:cBhvr additive="base">
                                        <p:cTn id="7" dur="500" fill="hold"/>
                                        <p:tgtEl>
                                          <p:spTgt spid="427012"/>
                                        </p:tgtEl>
                                        <p:attrNameLst>
                                          <p:attrName>ppt_x</p:attrName>
                                        </p:attrNameLst>
                                      </p:cBhvr>
                                      <p:tavLst>
                                        <p:tav tm="0">
                                          <p:val>
                                            <p:strVal val="#ppt_x"/>
                                          </p:val>
                                        </p:tav>
                                        <p:tav tm="100000">
                                          <p:val>
                                            <p:strVal val="#ppt_x"/>
                                          </p:val>
                                        </p:tav>
                                      </p:tavLst>
                                    </p:anim>
                                    <p:anim calcmode="lin" valueType="num">
                                      <p:cBhvr additive="base">
                                        <p:cTn id="8" dur="500" fill="hold"/>
                                        <p:tgtEl>
                                          <p:spTgt spid="427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635"/>
          <a:ext cx="12192000" cy="6857365"/>
        </p:xfrm>
        <a:graphic>
          <a:graphicData uri="http://schemas.openxmlformats.org/drawingml/2006/table">
            <a:tbl>
              <a:tblPr firstRow="1" bandRow="1">
                <a:tableStyleId>{5C22544A-7EE6-4342-B048-85BDC9FD1C3A}</a:tableStyleId>
              </a:tblPr>
              <a:tblGrid>
                <a:gridCol w="12192000"/>
              </a:tblGrid>
              <a:tr h="645795">
                <a:tc>
                  <a:txBody>
                    <a:bodyPr/>
                    <a:lstStyle/>
                    <a:p>
                      <a:pPr marL="0" marR="0" indent="0" algn="l" defTabSz="914400" rtl="0" fontAlgn="auto">
                        <a:lnSpc>
                          <a:spcPts val="4080"/>
                        </a:lnSpc>
                        <a:spcBef>
                          <a:spcPts val="0"/>
                        </a:spcBef>
                        <a:spcAft>
                          <a:spcPts val="0"/>
                        </a:spcAft>
                        <a:buClrTx/>
                        <a:buSzTx/>
                        <a:buFontTx/>
                        <a:buNone/>
                        <a:defRPr/>
                      </a:pPr>
                      <a:r>
                        <a:rPr lang="en-US" sz="3800" b="1" dirty="0" smtClean="0">
                          <a:latin typeface="Times New Roman" panose="02020603050405020304" pitchFamily="18" charset="0"/>
                          <a:cs typeface="Times New Roman" panose="02020603050405020304" pitchFamily="18" charset="0"/>
                        </a:rPr>
                        <a:t>Đ.22</a:t>
                      </a:r>
                      <a:r>
                        <a:rPr lang="en-US" sz="3800" dirty="0" smtClean="0">
                          <a:latin typeface="Times New Roman" panose="02020603050405020304" pitchFamily="18" charset="0"/>
                          <a:cs typeface="Times New Roman" panose="02020603050405020304" pitchFamily="18" charset="0"/>
                        </a:rPr>
                        <a:t> Phụ</a:t>
                      </a:r>
                      <a:r>
                        <a:rPr lang="en-US" sz="3800" baseline="0" dirty="0" smtClean="0">
                          <a:latin typeface="Times New Roman" panose="02020603050405020304" pitchFamily="18" charset="0"/>
                          <a:cs typeface="Times New Roman" panose="02020603050405020304" pitchFamily="18" charset="0"/>
                        </a:rPr>
                        <a:t> lục </a:t>
                      </a:r>
                      <a:r>
                        <a:rPr lang="en-US" sz="3800" dirty="0" smtClean="0">
                          <a:latin typeface="Times New Roman" panose="02020603050405020304" pitchFamily="18" charset="0"/>
                          <a:cs typeface="Times New Roman" panose="02020603050405020304" pitchFamily="18" charset="0"/>
                        </a:rPr>
                        <a:t>HĐLĐ</a:t>
                      </a:r>
                      <a:endParaRPr lang="en-US" sz="3800" dirty="0" smtClean="0">
                        <a:latin typeface="Times New Roman" panose="02020603050405020304" pitchFamily="18" charset="0"/>
                        <a:cs typeface="Times New Roman" panose="02020603050405020304" pitchFamily="18" charset="0"/>
                      </a:endParaRPr>
                    </a:p>
                  </a:txBody>
                  <a:tcPr/>
                </a:tc>
              </a:tr>
              <a:tr h="6211570">
                <a:tc>
                  <a:txBody>
                    <a:bodyPr/>
                    <a:lstStyle/>
                    <a:p>
                      <a:pPr marL="0" indent="0" fontAlgn="auto">
                        <a:lnSpc>
                          <a:spcPts val="4480"/>
                        </a:lnSpc>
                        <a:buNone/>
                      </a:pPr>
                      <a:r>
                        <a:rPr lang="en-US" sz="3400" b="1" dirty="0" smtClean="0">
                          <a:latin typeface="Times New Roman" panose="02020603050405020304" pitchFamily="18" charset="0"/>
                          <a:cs typeface="Times New Roman" panose="02020603050405020304" pitchFamily="18" charset="0"/>
                        </a:rPr>
                        <a:t>      1</a:t>
                      </a:r>
                      <a:r>
                        <a:rPr lang="en-US" sz="3400" dirty="0" smtClean="0">
                          <a:latin typeface="Times New Roman" panose="02020603050405020304" pitchFamily="18" charset="0"/>
                          <a:cs typeface="Times New Roman" panose="02020603050405020304" pitchFamily="18" charset="0"/>
                        </a:rPr>
                        <a:t>. PL HĐLĐ là bộ phận của HĐLĐ &amp; có h/lực như HĐLĐ.</a:t>
                      </a:r>
                      <a:br>
                        <a:rPr lang="en-US" sz="3400" dirty="0" smtClean="0">
                          <a:latin typeface="Times New Roman" panose="02020603050405020304" pitchFamily="18" charset="0"/>
                          <a:cs typeface="Times New Roman" panose="02020603050405020304" pitchFamily="18" charset="0"/>
                        </a:rPr>
                      </a:br>
                      <a:endParaRPr lang="en-US" sz="3400" dirty="0" smtClean="0">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3000" dirty="0" smtClean="0">
                        <a:latin typeface="Times New Roman" panose="02020603050405020304" pitchFamily="18" charset="0"/>
                        <a:cs typeface="Times New Roman" panose="02020603050405020304" pitchFamily="18" charset="0"/>
                      </a:endParaRPr>
                    </a:p>
                  </a:txBody>
                  <a:tcPr/>
                </a:tc>
              </a:tr>
            </a:tbl>
          </a:graphicData>
        </a:graphic>
      </p:graphicFrame>
      <p:sp>
        <p:nvSpPr>
          <p:cNvPr id="11" name="AutoShape 5"/>
          <p:cNvSpPr>
            <a:spLocks noChangeArrowheads="1"/>
          </p:cNvSpPr>
          <p:nvPr>
            <p:custDataLst>
              <p:tags r:id="rId1"/>
            </p:custDataLst>
          </p:nvPr>
        </p:nvSpPr>
        <p:spPr bwMode="gray">
          <a:xfrm>
            <a:off x="635" y="1368425"/>
            <a:ext cx="12190730" cy="4325620"/>
          </a:xfrm>
          <a:prstGeom prst="roundRect">
            <a:avLst>
              <a:gd name="adj" fmla="val 50000"/>
            </a:avLst>
          </a:prstGeom>
          <a:gradFill rotWithShape="1">
            <a:gsLst>
              <a:gs pos="0">
                <a:srgbClr val="66B828"/>
              </a:gs>
              <a:gs pos="100000">
                <a:srgbClr val="2F611D"/>
              </a:gs>
            </a:gsLst>
            <a:lin ang="5400000" scaled="1"/>
          </a:gradFill>
          <a:ln w="9525">
            <a:noFill/>
            <a:round/>
          </a:ln>
        </p:spPr>
        <p:txBody>
          <a:bodyPr wrap="none" anchor="ctr"/>
          <a:p>
            <a:pPr marL="0" indent="0" algn="l" fontAlgn="auto">
              <a:lnSpc>
                <a:spcPts val="4480"/>
              </a:lnSpc>
              <a:buNone/>
            </a:pPr>
            <a:endParaRPr lang="en-US" sz="3200" b="1" dirty="0" smtClean="0">
              <a:latin typeface="Times New Roman" panose="02020603050405020304" pitchFamily="18" charset="0"/>
              <a:cs typeface="Times New Roman" panose="02020603050405020304" pitchFamily="18" charset="0"/>
              <a:sym typeface="+mn-ea"/>
            </a:endParaRPr>
          </a:p>
          <a:p>
            <a:pPr marL="0" indent="0" algn="l" fontAlgn="auto">
              <a:lnSpc>
                <a:spcPts val="4700"/>
              </a:lnSpc>
              <a:spcBef>
                <a:spcPts val="0"/>
              </a:spcBef>
              <a:spcAft>
                <a:spcPts val="0"/>
              </a:spcAft>
              <a:buNone/>
            </a:pPr>
            <a:r>
              <a:rPr lang="en-US" sz="3200" b="1" dirty="0" smtClean="0">
                <a:solidFill>
                  <a:schemeClr val="bg1"/>
                </a:solidFill>
                <a:latin typeface="Times New Roman" panose="02020603050405020304" pitchFamily="18" charset="0"/>
                <a:cs typeface="Times New Roman" panose="02020603050405020304" pitchFamily="18" charset="0"/>
                <a:sym typeface="+mn-ea"/>
              </a:rPr>
              <a:t>2</a:t>
            </a:r>
            <a:r>
              <a:rPr lang="en-US" sz="3200" dirty="0" smtClean="0">
                <a:solidFill>
                  <a:schemeClr val="bg1"/>
                </a:solidFill>
                <a:latin typeface="Times New Roman" panose="02020603050405020304" pitchFamily="18" charset="0"/>
                <a:cs typeface="Times New Roman" panose="02020603050405020304" pitchFamily="18" charset="0"/>
                <a:sym typeface="+mn-ea"/>
              </a:rPr>
              <a:t>. PL HĐLĐ quy định chi tiết, SĐBS 1 số điều, khoản của </a:t>
            </a:r>
            <a:endParaRPr lang="en-US" sz="3200" dirty="0" smtClean="0">
              <a:solidFill>
                <a:schemeClr val="bg1"/>
              </a:solidFill>
              <a:latin typeface="Times New Roman" panose="02020603050405020304" pitchFamily="18" charset="0"/>
              <a:cs typeface="Times New Roman" panose="02020603050405020304" pitchFamily="18" charset="0"/>
              <a:sym typeface="+mn-ea"/>
            </a:endParaRPr>
          </a:p>
          <a:p>
            <a:pPr marL="0" indent="0" algn="l" fontAlgn="auto">
              <a:lnSpc>
                <a:spcPts val="4700"/>
              </a:lnSpc>
              <a:spcBef>
                <a:spcPts val="0"/>
              </a:spcBef>
              <a:spcAft>
                <a:spcPts val="0"/>
              </a:spcAft>
              <a:buNone/>
            </a:pPr>
            <a:r>
              <a:rPr lang="en-US" sz="3200" dirty="0" smtClean="0">
                <a:solidFill>
                  <a:schemeClr val="bg1"/>
                </a:solidFill>
                <a:latin typeface="Times New Roman" panose="02020603050405020304" pitchFamily="18" charset="0"/>
                <a:cs typeface="Times New Roman" panose="02020603050405020304" pitchFamily="18" charset="0"/>
                <a:sym typeface="+mn-ea"/>
              </a:rPr>
              <a:t>HĐLĐ</a:t>
            </a:r>
            <a:r>
              <a:rPr lang="en-US" sz="3200" dirty="0" smtClean="0">
                <a:latin typeface="Times New Roman" panose="02020603050405020304" pitchFamily="18" charset="0"/>
                <a:cs typeface="Times New Roman" panose="02020603050405020304" pitchFamily="18" charset="0"/>
                <a:sym typeface="+mn-ea"/>
              </a:rPr>
              <a:t> </a:t>
            </a:r>
            <a:r>
              <a:rPr lang="en-US" sz="3200" b="1" dirty="0" smtClean="0">
                <a:solidFill>
                  <a:srgbClr val="FF0000"/>
                </a:solidFill>
                <a:latin typeface="Times New Roman" panose="02020603050405020304" pitchFamily="18" charset="0"/>
                <a:cs typeface="Times New Roman" panose="02020603050405020304" pitchFamily="18" charset="0"/>
                <a:sym typeface="+mn-ea"/>
              </a:rPr>
              <a:t>nhưng ko được SĐ thời hạn của HĐLĐ. </a:t>
            </a:r>
            <a:br>
              <a:rPr lang="en-US" sz="3200" b="1" i="1" dirty="0" smtClean="0">
                <a:latin typeface="Times New Roman" panose="02020603050405020304" pitchFamily="18" charset="0"/>
                <a:cs typeface="Times New Roman" panose="02020603050405020304" pitchFamily="18" charset="0"/>
                <a:sym typeface="+mn-ea"/>
              </a:rPr>
            </a:br>
            <a:r>
              <a:rPr lang="en-US" sz="3200" dirty="0" smtClean="0">
                <a:solidFill>
                  <a:schemeClr val="bg1"/>
                </a:solidFill>
                <a:latin typeface="Times New Roman" panose="02020603050405020304" pitchFamily="18" charset="0"/>
                <a:cs typeface="Times New Roman" panose="02020603050405020304" pitchFamily="18" charset="0"/>
                <a:sym typeface="+mn-ea"/>
              </a:rPr>
              <a:t>Tr/hợp PLHĐ quy định chi tiết 1 số điều, khoản của HĐLĐ mà dẫn </a:t>
            </a:r>
            <a:endParaRPr lang="en-US" sz="3200" dirty="0" smtClean="0">
              <a:solidFill>
                <a:schemeClr val="bg1"/>
              </a:solidFill>
              <a:latin typeface="Times New Roman" panose="02020603050405020304" pitchFamily="18" charset="0"/>
              <a:cs typeface="Times New Roman" panose="02020603050405020304" pitchFamily="18" charset="0"/>
              <a:sym typeface="+mn-ea"/>
            </a:endParaRPr>
          </a:p>
          <a:p>
            <a:pPr marL="0" indent="0" algn="l" fontAlgn="auto">
              <a:lnSpc>
                <a:spcPts val="4700"/>
              </a:lnSpc>
              <a:spcBef>
                <a:spcPts val="0"/>
              </a:spcBef>
              <a:spcAft>
                <a:spcPts val="0"/>
              </a:spcAft>
              <a:buNone/>
            </a:pPr>
            <a:r>
              <a:rPr lang="en-US" sz="3200" dirty="0" smtClean="0">
                <a:solidFill>
                  <a:schemeClr val="bg1"/>
                </a:solidFill>
                <a:latin typeface="Times New Roman" panose="02020603050405020304" pitchFamily="18" charset="0"/>
                <a:cs typeface="Times New Roman" panose="02020603050405020304" pitchFamily="18" charset="0"/>
                <a:sym typeface="+mn-ea"/>
              </a:rPr>
              <a:t>đến cách hiểu khác với HĐLĐ thì thực hiện theo nội dung HĐLĐ</a:t>
            </a:r>
            <a:br>
              <a:rPr lang="en-US" sz="3200" dirty="0" smtClean="0">
                <a:solidFill>
                  <a:schemeClr val="bg1"/>
                </a:solidFill>
                <a:latin typeface="Times New Roman" panose="02020603050405020304" pitchFamily="18" charset="0"/>
                <a:cs typeface="Times New Roman" panose="02020603050405020304" pitchFamily="18" charset="0"/>
                <a:sym typeface="+mn-ea"/>
              </a:rPr>
            </a:br>
            <a:r>
              <a:rPr lang="en-US" sz="3200" dirty="0" smtClean="0">
                <a:solidFill>
                  <a:schemeClr val="bg1"/>
                </a:solidFill>
                <a:latin typeface="Times New Roman" panose="02020603050405020304" pitchFamily="18" charset="0"/>
                <a:cs typeface="Times New Roman" panose="02020603050405020304" pitchFamily="18" charset="0"/>
                <a:sym typeface="+mn-ea"/>
              </a:rPr>
              <a:t>Tr/hợp PLHĐLĐ SĐBS 1 số điều, khoản của HĐLĐ thì</a:t>
            </a:r>
            <a:r>
              <a:rPr lang="en-US" sz="3200" dirty="0" smtClean="0">
                <a:latin typeface="Times New Roman" panose="02020603050405020304" pitchFamily="18" charset="0"/>
                <a:cs typeface="Times New Roman" panose="02020603050405020304" pitchFamily="18" charset="0"/>
                <a:sym typeface="+mn-ea"/>
              </a:rPr>
              <a:t> </a:t>
            </a:r>
            <a:r>
              <a:rPr lang="en-US" sz="3200" b="1" dirty="0" smtClean="0">
                <a:solidFill>
                  <a:srgbClr val="FF0000"/>
                </a:solidFill>
                <a:latin typeface="Times New Roman" panose="02020603050405020304" pitchFamily="18" charset="0"/>
                <a:cs typeface="Times New Roman" panose="02020603050405020304" pitchFamily="18" charset="0"/>
                <a:sym typeface="+mn-ea"/>
              </a:rPr>
              <a:t>phải ghi </a:t>
            </a:r>
            <a:endParaRPr lang="en-US" sz="3200" b="1" dirty="0" smtClean="0">
              <a:solidFill>
                <a:srgbClr val="FF0000"/>
              </a:solidFill>
              <a:latin typeface="Times New Roman" panose="02020603050405020304" pitchFamily="18" charset="0"/>
              <a:cs typeface="Times New Roman" panose="02020603050405020304" pitchFamily="18" charset="0"/>
              <a:sym typeface="+mn-ea"/>
            </a:endParaRPr>
          </a:p>
          <a:p>
            <a:pPr marL="0" indent="0" algn="l" fontAlgn="auto">
              <a:lnSpc>
                <a:spcPts val="4700"/>
              </a:lnSpc>
              <a:spcBef>
                <a:spcPts val="0"/>
              </a:spcBef>
              <a:spcAft>
                <a:spcPts val="0"/>
              </a:spcAft>
              <a:buNone/>
            </a:pPr>
            <a:r>
              <a:rPr lang="en-US" sz="3200" b="1" dirty="0" smtClean="0">
                <a:solidFill>
                  <a:srgbClr val="FF0000"/>
                </a:solidFill>
                <a:latin typeface="Times New Roman" panose="02020603050405020304" pitchFamily="18" charset="0"/>
                <a:cs typeface="Times New Roman" panose="02020603050405020304" pitchFamily="18" charset="0"/>
                <a:sym typeface="+mn-ea"/>
              </a:rPr>
              <a:t>rõ nội dung điều, khoản SĐBS &amp; thời điểm có h/lực.</a:t>
            </a:r>
            <a:br>
              <a:rPr lang="en-US" sz="3200" b="1" dirty="0" smtClean="0">
                <a:latin typeface="Times New Roman" panose="02020603050405020304" pitchFamily="18" charset="0"/>
                <a:cs typeface="Times New Roman" panose="02020603050405020304" pitchFamily="18" charset="0"/>
                <a:sym typeface="+mn-ea"/>
              </a:rPr>
            </a:br>
            <a:endParaRPr lang="en-US"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635" y="0"/>
          <a:ext cx="12191365" cy="7010400"/>
        </p:xfrm>
        <a:graphic>
          <a:graphicData uri="http://schemas.openxmlformats.org/drawingml/2006/table">
            <a:tbl>
              <a:tblPr firstRow="1" bandRow="1">
                <a:tableStyleId>{5C22544A-7EE6-4342-B048-85BDC9FD1C3A}</a:tableStyleId>
              </a:tblPr>
              <a:tblGrid>
                <a:gridCol w="12191365"/>
              </a:tblGrid>
              <a:tr h="660400">
                <a:tc>
                  <a:txBody>
                    <a:bodyPr/>
                    <a:lstStyle/>
                    <a:p>
                      <a:pPr marL="0" marR="0" indent="0" algn="l" defTabSz="914400" rtl="0" fontAlgn="auto">
                        <a:lnSpc>
                          <a:spcPts val="4480"/>
                        </a:lnSpc>
                        <a:spcBef>
                          <a:spcPts val="0"/>
                        </a:spcBef>
                        <a:spcAft>
                          <a:spcPts val="0"/>
                        </a:spcAft>
                        <a:buClrTx/>
                        <a:buSzTx/>
                        <a:buFontTx/>
                        <a:buNone/>
                        <a:defRPr/>
                      </a:pPr>
                      <a:r>
                        <a:rPr lang="nl-NL" sz="3600" dirty="0" smtClean="0">
                          <a:solidFill>
                            <a:schemeClr val="bg1"/>
                          </a:solidFill>
                          <a:effectLst/>
                          <a:latin typeface="Times New Roman" panose="02020603050405020304" pitchFamily="18" charset="0"/>
                          <a:cs typeface="Times New Roman" panose="02020603050405020304" pitchFamily="18" charset="0"/>
                          <a:sym typeface="+mn-ea"/>
                        </a:rPr>
                        <a:t>Đ.24. Thử việc</a:t>
                      </a:r>
                      <a:endParaRPr lang="nl-NL" sz="3600" dirty="0" smtClean="0">
                        <a:solidFill>
                          <a:schemeClr val="bg1"/>
                        </a:solidFill>
                        <a:effectLst/>
                        <a:latin typeface="Times New Roman" panose="02020603050405020304" pitchFamily="18" charset="0"/>
                        <a:cs typeface="Times New Roman" panose="02020603050405020304" pitchFamily="18" charset="0"/>
                        <a:sym typeface="+mn-ea"/>
                      </a:endParaRPr>
                    </a:p>
                  </a:txBody>
                  <a:tcPr/>
                </a:tc>
              </a:tr>
              <a:tr h="6350000">
                <a:tc>
                  <a:txBody>
                    <a:bodyPr/>
                    <a:lstStyle/>
                    <a:p>
                      <a:pPr marL="0" marR="0" indent="0" algn="l" defTabSz="914400" rtl="0" fontAlgn="auto">
                        <a:lnSpc>
                          <a:spcPts val="4480"/>
                        </a:lnSpc>
                        <a:spcBef>
                          <a:spcPts val="0"/>
                        </a:spcBef>
                        <a:spcAft>
                          <a:spcPts val="0"/>
                        </a:spcAft>
                        <a:buClrTx/>
                        <a:buSzTx/>
                        <a:buFontTx/>
                        <a:buNone/>
                        <a:defRPr/>
                      </a:pPr>
                      <a:r>
                        <a:rPr lang="nl-NL" sz="3400" b="0" kern="1200" dirty="0" smtClean="0">
                          <a:solidFill>
                            <a:schemeClr val="tx1"/>
                          </a:solidFill>
                          <a:effectLst/>
                          <a:latin typeface="Times New Roman" panose="02020603050405020304" pitchFamily="18" charset="0"/>
                          <a:ea typeface="+mn-ea"/>
                          <a:cs typeface="Times New Roman" panose="02020603050405020304" pitchFamily="18" charset="0"/>
                        </a:rPr>
                        <a:t>1. NSDLĐ</a:t>
                      </a:r>
                      <a:r>
                        <a:rPr lang="nl-NL" sz="3400" b="0" kern="1200" baseline="0" dirty="0" smtClean="0">
                          <a:solidFill>
                            <a:schemeClr val="tx1"/>
                          </a:solidFill>
                          <a:effectLst/>
                          <a:latin typeface="Times New Roman" panose="02020603050405020304" pitchFamily="18" charset="0"/>
                          <a:ea typeface="+mn-ea"/>
                          <a:cs typeface="Times New Roman" panose="02020603050405020304" pitchFamily="18" charset="0"/>
                        </a:rPr>
                        <a:t> &amp; NLĐ</a:t>
                      </a:r>
                      <a:r>
                        <a:rPr lang="nl-NL" sz="3400" b="0" kern="1200" dirty="0" smtClean="0">
                          <a:solidFill>
                            <a:schemeClr val="tx1"/>
                          </a:solidFill>
                          <a:effectLst/>
                          <a:latin typeface="Times New Roman" panose="02020603050405020304" pitchFamily="18" charset="0"/>
                          <a:ea typeface="+mn-ea"/>
                          <a:cs typeface="Times New Roman" panose="02020603050405020304" pitchFamily="18" charset="0"/>
                        </a:rPr>
                        <a:t> có thể thỏa thuận </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nội dung TV ghi trong HĐLĐ/ thỏa thuận về TV = việc GK</a:t>
                      </a:r>
                      <a:r>
                        <a:rPr lang="nl-NL"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 HĐTV</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4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80"/>
                        </a:lnSpc>
                        <a:spcBef>
                          <a:spcPts val="0"/>
                        </a:spcBef>
                        <a:spcAft>
                          <a:spcPts val="0"/>
                        </a:spcAft>
                        <a:buClrTx/>
                        <a:buSzTx/>
                        <a:buFontTx/>
                        <a:buNone/>
                        <a:defRPr/>
                      </a:pP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3. Ko áp dụng TV đ/v NLĐ GK</a:t>
                      </a:r>
                      <a:r>
                        <a:rPr lang="nl-NL"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 HĐLĐ</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&lt; 01 tháng</a:t>
                      </a:r>
                      <a:r>
                        <a:rPr lang="nl-NL"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endParaRPr lang="nl-NL" sz="3400" b="1" i="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80"/>
                        </a:lnSpc>
                        <a:spcBef>
                          <a:spcPts val="0"/>
                        </a:spcBef>
                        <a:spcAft>
                          <a:spcPts val="0"/>
                        </a:spcAft>
                        <a:buClrTx/>
                        <a:buSzTx/>
                        <a:buFontTx/>
                        <a:buNone/>
                        <a:defRPr/>
                      </a:pPr>
                      <a:endParaRPr lang="nl-NL" sz="34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80"/>
                        </a:lnSpc>
                        <a:spcBef>
                          <a:spcPts val="0"/>
                        </a:spcBef>
                        <a:spcAft>
                          <a:spcPts val="0"/>
                        </a:spcAft>
                        <a:buClrTx/>
                        <a:buSzTx/>
                        <a:buFontTx/>
                        <a:buNone/>
                        <a:defRPr/>
                      </a:pPr>
                      <a:endParaRPr lang="nl-NL" sz="34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80"/>
                        </a:lnSpc>
                        <a:spcBef>
                          <a:spcPts val="0"/>
                        </a:spcBef>
                        <a:spcAft>
                          <a:spcPts val="0"/>
                        </a:spcAft>
                        <a:buClrTx/>
                        <a:buSzTx/>
                        <a:buFontTx/>
                        <a:buNone/>
                        <a:defRPr/>
                      </a:pPr>
                      <a:endParaRPr lang="nl-NL" sz="34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80"/>
                        </a:lnSpc>
                        <a:spcBef>
                          <a:spcPts val="0"/>
                        </a:spcBef>
                        <a:spcAft>
                          <a:spcPts val="0"/>
                        </a:spcAft>
                        <a:buClrTx/>
                        <a:buSzTx/>
                        <a:buFontTx/>
                        <a:buNone/>
                        <a:defRPr/>
                      </a:pPr>
                      <a:r>
                        <a:rPr lang="nl-NL" sz="3400" b="1" kern="1200" dirty="0" smtClean="0">
                          <a:solidFill>
                            <a:schemeClr val="tx1"/>
                          </a:solidFill>
                          <a:effectLst/>
                          <a:latin typeface="Times New Roman" panose="02020603050405020304" pitchFamily="18" charset="0"/>
                          <a:ea typeface="+mn-ea"/>
                          <a:cs typeface="Times New Roman" panose="02020603050405020304" pitchFamily="18" charset="0"/>
                        </a:rPr>
                        <a:t>Đ.27. Kết thúc TG thử việc</a:t>
                      </a:r>
                      <a:endParaRPr lang="en-US" sz="34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fontAlgn="auto">
                        <a:lnSpc>
                          <a:spcPts val="4480"/>
                        </a:lnSpc>
                        <a:spcBef>
                          <a:spcPts val="0"/>
                        </a:spcBef>
                        <a:spcAft>
                          <a:spcPts val="0"/>
                        </a:spcAft>
                      </a:pPr>
                      <a:r>
                        <a:rPr lang="nl-NL" sz="3400" b="0" kern="1200" dirty="0" smtClean="0">
                          <a:solidFill>
                            <a:schemeClr val="dk1"/>
                          </a:solidFill>
                          <a:effectLst/>
                          <a:latin typeface="Times New Roman" panose="02020603050405020304" pitchFamily="18" charset="0"/>
                          <a:ea typeface="+mn-ea"/>
                          <a:cs typeface="Times New Roman" panose="02020603050405020304" pitchFamily="18" charset="0"/>
                        </a:rPr>
                        <a:t>1. Khi kết thúc TGTV, ..</a:t>
                      </a:r>
                      <a:r>
                        <a:rPr lang="en-US" alt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ải</a:t>
                      </a:r>
                      <a:r>
                        <a:rPr lang="nl-NL" sz="3400" b="0" kern="1200" dirty="0" smtClean="0">
                          <a:solidFill>
                            <a:schemeClr val="dk1"/>
                          </a:solidFill>
                          <a:effectLst/>
                          <a:latin typeface="Times New Roman" panose="02020603050405020304" pitchFamily="18" charset="0"/>
                          <a:ea typeface="+mn-ea"/>
                          <a:cs typeface="Times New Roman" panose="02020603050405020304" pitchFamily="18" charset="0"/>
                        </a:rPr>
                        <a:t> TB kết quả TV cho NLĐ</a:t>
                      </a:r>
                      <a:r>
                        <a:rPr lang="en-US" altLang="nl-NL" sz="3400" b="0" kern="1200" dirty="0" smtClean="0">
                          <a:solidFill>
                            <a:schemeClr val="dk1"/>
                          </a:solidFill>
                          <a:effectLst/>
                          <a:latin typeface="Times New Roman" panose="02020603050405020304" pitchFamily="18" charset="0"/>
                          <a:ea typeface="+mn-ea"/>
                          <a:cs typeface="Times New Roman" panose="02020603050405020304" pitchFamily="18" charset="0"/>
                        </a:rPr>
                        <a:t>.</a:t>
                      </a:r>
                      <a:r>
                        <a:rPr lang="en-US" sz="3400" b="0" kern="1200" baseline="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3400" b="0"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480"/>
                        </a:lnSpc>
                        <a:spcBef>
                          <a:spcPts val="0"/>
                        </a:spcBef>
                        <a:spcAft>
                          <a:spcPts val="0"/>
                        </a:spcAft>
                      </a:pP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Tr/hợp TV đạt thì NSDLĐ tiếp tục thực hiện HĐ đã GK đ/v tr/hợp thỏa thuận TV trong HĐLĐ /</a:t>
                      </a:r>
                      <a:r>
                        <a:rPr lang="en-US" alt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ải</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GK HĐLĐ đ/v tr/hợp GK</a:t>
                      </a:r>
                      <a:r>
                        <a:rPr lang="nl-NL"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 HĐTV </a:t>
                      </a:r>
                      <a:endParaRPr lang="en-US" sz="3400" b="0" i="1" kern="1200" dirty="0" smtClean="0">
                        <a:solidFill>
                          <a:schemeClr val="tx1"/>
                        </a:solidFill>
                        <a:effectLst/>
                        <a:latin typeface="Times New Roman" panose="02020603050405020304" pitchFamily="18" charset="0"/>
                        <a:ea typeface="+mn-ea"/>
                        <a:cs typeface="Times New Roman" panose="02020603050405020304" pitchFamily="18" charset="0"/>
                      </a:endParaRPr>
                    </a:p>
                    <a:p>
                      <a:pPr fontAlgn="auto">
                        <a:lnSpc>
                          <a:spcPts val="4480"/>
                        </a:lnSpc>
                        <a:spcBef>
                          <a:spcPts val="0"/>
                        </a:spcBef>
                        <a:spcAft>
                          <a:spcPts val="0"/>
                        </a:spcAft>
                      </a:pP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Tr/hợp TV ko đạt y/c thì CD HĐLĐ đã GK/</a:t>
                      </a:r>
                      <a:r>
                        <a:rPr lang="nl-NL"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 HĐTV</a:t>
                      </a:r>
                      <a:endParaRPr lang="en-US" sz="3400" b="0"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
        <p:nvSpPr>
          <p:cNvPr id="531482" name="AutoShape 26"/>
          <p:cNvSpPr>
            <a:spLocks noChangeArrowheads="1"/>
          </p:cNvSpPr>
          <p:nvPr>
            <p:custDataLst>
              <p:tags r:id="rId1"/>
            </p:custDataLst>
          </p:nvPr>
        </p:nvSpPr>
        <p:spPr bwMode="gray">
          <a:xfrm>
            <a:off x="0" y="2439670"/>
            <a:ext cx="12190730" cy="1684655"/>
          </a:xfrm>
          <a:prstGeom prst="roundRect">
            <a:avLst>
              <a:gd name="adj" fmla="val 16667"/>
            </a:avLst>
          </a:prstGeom>
          <a:gradFill rotWithShape="1">
            <a:gsLst>
              <a:gs pos="0">
                <a:srgbClr val="CCCC00">
                  <a:gamma/>
                  <a:tint val="21176"/>
                  <a:invGamma/>
                </a:srgbClr>
              </a:gs>
              <a:gs pos="100000">
                <a:srgbClr val="CCCC00"/>
              </a:gs>
            </a:gsLst>
            <a:lin ang="0" scaled="1"/>
          </a:gradFill>
          <a:ln w="12700" algn="ctr">
            <a:solidFill>
              <a:schemeClr val="tx1"/>
            </a:solidFill>
            <a:round/>
          </a:ln>
          <a:effectLst>
            <a:outerShdw dist="99190" dir="2388334" algn="ctr" rotWithShape="0">
              <a:srgbClr val="333333">
                <a:alpha val="50000"/>
              </a:srgbClr>
            </a:outerShdw>
          </a:effectLst>
        </p:spPr>
        <p:txBody>
          <a:bodyPr wrap="none" anchor="ctr"/>
          <a:p>
            <a:pPr marL="0" marR="0" indent="0" algn="l" defTabSz="914400" rtl="0" fontAlgn="auto">
              <a:lnSpc>
                <a:spcPts val="4480"/>
              </a:lnSpc>
              <a:spcBef>
                <a:spcPts val="0"/>
              </a:spcBef>
              <a:spcAft>
                <a:spcPts val="0"/>
              </a:spcAft>
              <a:buClrTx/>
              <a:buSzTx/>
              <a:buFontTx/>
              <a:buNone/>
              <a:defRPr/>
            </a:pPr>
            <a:r>
              <a:rPr lang="nl-NL" sz="3200" b="1" dirty="0" smtClean="0">
                <a:effectLst/>
                <a:latin typeface="Times New Roman" panose="02020603050405020304" pitchFamily="18" charset="0"/>
                <a:cs typeface="Times New Roman" panose="02020603050405020304" pitchFamily="18" charset="0"/>
                <a:sym typeface="+mn-ea"/>
              </a:rPr>
              <a:t>Đ.25. Thời gian thử việc</a:t>
            </a:r>
            <a:endParaRPr lang="en-US" sz="32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80"/>
              </a:lnSpc>
              <a:spcBef>
                <a:spcPts val="0"/>
              </a:spcBef>
              <a:spcAft>
                <a:spcPts val="0"/>
              </a:spcAft>
              <a:buClrTx/>
              <a:buSzTx/>
              <a:buFontTx/>
              <a:buNone/>
              <a:defRPr/>
            </a:pPr>
            <a:r>
              <a:rPr lang="nl-NL" sz="3200" dirty="0" smtClean="0">
                <a:solidFill>
                  <a:srgbClr val="FF0000"/>
                </a:solidFill>
                <a:effectLst/>
                <a:latin typeface="Times New Roman" panose="02020603050405020304" pitchFamily="18" charset="0"/>
                <a:cs typeface="Times New Roman" panose="02020603050405020304" pitchFamily="18" charset="0"/>
                <a:sym typeface="+mn-ea"/>
              </a:rPr>
              <a:t>1.</a:t>
            </a:r>
            <a:r>
              <a:rPr lang="nl-NL" sz="3200" dirty="0" smtClean="0">
                <a:effectLst/>
                <a:latin typeface="Times New Roman" panose="02020603050405020304" pitchFamily="18" charset="0"/>
                <a:cs typeface="Times New Roman" panose="02020603050405020304" pitchFamily="18" charset="0"/>
                <a:sym typeface="+mn-ea"/>
              </a:rPr>
              <a:t> </a:t>
            </a:r>
            <a:r>
              <a:rPr lang="nl-NL" sz="3200" dirty="0" smtClean="0">
                <a:solidFill>
                  <a:srgbClr val="FF0000"/>
                </a:solidFill>
                <a:effectLst/>
                <a:latin typeface="Times New Roman" panose="02020603050405020304" pitchFamily="18" charset="0"/>
                <a:cs typeface="Times New Roman" panose="02020603050405020304" pitchFamily="18" charset="0"/>
                <a:sym typeface="+mn-ea"/>
              </a:rPr>
              <a:t>Ko &gt; </a:t>
            </a:r>
            <a:r>
              <a:rPr lang="nl-NL" sz="3200" b="1" dirty="0" smtClean="0">
                <a:solidFill>
                  <a:srgbClr val="FF0000"/>
                </a:solidFill>
                <a:effectLst/>
                <a:latin typeface="Times New Roman" panose="02020603050405020304" pitchFamily="18" charset="0"/>
                <a:cs typeface="Times New Roman" panose="02020603050405020304" pitchFamily="18" charset="0"/>
                <a:sym typeface="+mn-ea"/>
              </a:rPr>
              <a:t>180</a:t>
            </a:r>
            <a:r>
              <a:rPr lang="nl-NL" sz="3200" dirty="0" smtClean="0">
                <a:solidFill>
                  <a:srgbClr val="FF0000"/>
                </a:solidFill>
                <a:effectLst/>
                <a:latin typeface="Times New Roman" panose="02020603050405020304" pitchFamily="18" charset="0"/>
                <a:cs typeface="Times New Roman" panose="02020603050405020304" pitchFamily="18" charset="0"/>
                <a:sym typeface="+mn-ea"/>
              </a:rPr>
              <a:t> ngày đ/v CV của NQL DN theo Luật DN, Luật QLSD VNN </a:t>
            </a:r>
            <a:endParaRPr lang="nl-NL" sz="3200" dirty="0" smtClean="0">
              <a:solidFill>
                <a:srgbClr val="FF0000"/>
              </a:solidFill>
              <a:effectLst/>
              <a:latin typeface="Times New Roman" panose="02020603050405020304" pitchFamily="18" charset="0"/>
              <a:cs typeface="Times New Roman" panose="02020603050405020304" pitchFamily="18" charset="0"/>
              <a:sym typeface="+mn-ea"/>
            </a:endParaRPr>
          </a:p>
          <a:p>
            <a:pPr marL="0" marR="0" indent="0" algn="l" defTabSz="914400" rtl="0" fontAlgn="auto">
              <a:lnSpc>
                <a:spcPts val="4480"/>
              </a:lnSpc>
              <a:spcBef>
                <a:spcPts val="0"/>
              </a:spcBef>
              <a:spcAft>
                <a:spcPts val="0"/>
              </a:spcAft>
              <a:buClrTx/>
              <a:buSzTx/>
              <a:buFontTx/>
              <a:buNone/>
              <a:defRPr/>
            </a:pPr>
            <a:r>
              <a:rPr lang="nl-NL" sz="3200" dirty="0" smtClean="0">
                <a:solidFill>
                  <a:srgbClr val="FF0000"/>
                </a:solidFill>
                <a:effectLst/>
                <a:latin typeface="Times New Roman" panose="02020603050405020304" pitchFamily="18" charset="0"/>
                <a:cs typeface="Times New Roman" panose="02020603050405020304" pitchFamily="18" charset="0"/>
                <a:sym typeface="+mn-ea"/>
              </a:rPr>
              <a:t>đầu tư vào SXKD tại DN; </a:t>
            </a:r>
            <a:r>
              <a:rPr lang="en-US" altLang="nl-NL" sz="3200" dirty="0" smtClean="0">
                <a:solidFill>
                  <a:srgbClr val="FF0000"/>
                </a:solidFill>
                <a:effectLst/>
                <a:latin typeface="Times New Roman" panose="02020603050405020304" pitchFamily="18" charset="0"/>
                <a:cs typeface="Times New Roman" panose="02020603050405020304" pitchFamily="18" charset="0"/>
                <a:sym typeface="+mn-ea"/>
              </a:rPr>
              <a:t> </a:t>
            </a:r>
            <a:r>
              <a:rPr lang="nl-NL" sz="3200" dirty="0" smtClean="0">
                <a:solidFill>
                  <a:srgbClr val="FF0000"/>
                </a:solidFill>
                <a:effectLst/>
                <a:latin typeface="Times New Roman" panose="02020603050405020304" pitchFamily="18" charset="0"/>
                <a:cs typeface="Times New Roman" panose="02020603050405020304" pitchFamily="18" charset="0"/>
                <a:sym typeface="+mn-ea"/>
              </a:rPr>
              <a:t>2.; </a:t>
            </a:r>
            <a:r>
              <a:rPr lang="en-US" altLang="nl-NL" sz="3200" dirty="0" smtClean="0">
                <a:solidFill>
                  <a:srgbClr val="FF0000"/>
                </a:solidFill>
                <a:effectLst/>
                <a:latin typeface="Times New Roman" panose="02020603050405020304" pitchFamily="18" charset="0"/>
                <a:cs typeface="Times New Roman" panose="02020603050405020304" pitchFamily="18" charset="0"/>
                <a:sym typeface="+mn-ea"/>
              </a:rPr>
              <a:t> </a:t>
            </a:r>
            <a:r>
              <a:rPr lang="nl-NL" sz="3200" dirty="0" smtClean="0">
                <a:solidFill>
                  <a:srgbClr val="FF0000"/>
                </a:solidFill>
                <a:effectLst/>
                <a:latin typeface="Times New Roman" panose="02020603050405020304" pitchFamily="18" charset="0"/>
                <a:cs typeface="Times New Roman" panose="02020603050405020304" pitchFamily="18" charset="0"/>
                <a:sym typeface="+mn-ea"/>
              </a:rPr>
              <a:t>3; </a:t>
            </a:r>
            <a:r>
              <a:rPr lang="en-US" altLang="nl-NL" sz="3200" dirty="0" smtClean="0">
                <a:solidFill>
                  <a:srgbClr val="FF0000"/>
                </a:solidFill>
                <a:effectLst/>
                <a:latin typeface="Times New Roman" panose="02020603050405020304" pitchFamily="18" charset="0"/>
                <a:cs typeface="Times New Roman" panose="02020603050405020304" pitchFamily="18" charset="0"/>
                <a:sym typeface="+mn-ea"/>
              </a:rPr>
              <a:t> </a:t>
            </a:r>
            <a:r>
              <a:rPr lang="nl-NL" sz="3200" dirty="0" smtClean="0">
                <a:solidFill>
                  <a:srgbClr val="FF0000"/>
                </a:solidFill>
                <a:effectLst/>
                <a:latin typeface="Times New Roman" panose="02020603050405020304" pitchFamily="18" charset="0"/>
                <a:cs typeface="Times New Roman" panose="02020603050405020304" pitchFamily="18" charset="0"/>
                <a:sym typeface="+mn-ea"/>
              </a:rPr>
              <a:t>4...</a:t>
            </a:r>
            <a:endParaRPr lang="en-US" sz="3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635"/>
          <a:ext cx="12191365" cy="6806565"/>
        </p:xfrm>
        <a:graphic>
          <a:graphicData uri="http://schemas.openxmlformats.org/drawingml/2006/table">
            <a:tbl>
              <a:tblPr firstRow="1" bandRow="1">
                <a:tableStyleId>{5C22544A-7EE6-4342-B048-85BDC9FD1C3A}</a:tableStyleId>
              </a:tblPr>
              <a:tblGrid>
                <a:gridCol w="12191365"/>
              </a:tblGrid>
              <a:tr h="4074160">
                <a:tc>
                  <a:txBody>
                    <a:bodyPr/>
                    <a:lstStyle/>
                    <a:p>
                      <a:pPr marL="0" marR="0" indent="0" algn="l" defTabSz="914400" rtl="0" fontAlgn="auto">
                        <a:lnSpc>
                          <a:spcPts val="4480"/>
                        </a:lnSpc>
                        <a:spcBef>
                          <a:spcPts val="0"/>
                        </a:spcBef>
                        <a:spcAft>
                          <a:spcPts val="0"/>
                        </a:spcAft>
                        <a:buClrTx/>
                        <a:buSzTx/>
                        <a:buFontTx/>
                        <a:buNone/>
                        <a:defRPr/>
                      </a:pPr>
                      <a:r>
                        <a:rPr lang="nl-NL" sz="3600" b="1" kern="1200" dirty="0" smtClean="0">
                          <a:solidFill>
                            <a:schemeClr val="lt1"/>
                          </a:solidFill>
                          <a:effectLst/>
                          <a:latin typeface="Times New Roman" panose="02020603050405020304" pitchFamily="18" charset="0"/>
                          <a:ea typeface="+mn-ea"/>
                          <a:cs typeface="Times New Roman" panose="02020603050405020304" pitchFamily="18" charset="0"/>
                        </a:rPr>
                        <a:t>Đ.29. Chuyển NLĐ làm CV khác so với HĐLĐ</a:t>
                      </a:r>
                      <a:endParaRPr lang="en-US"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fontAlgn="auto">
                        <a:lnSpc>
                          <a:spcPts val="4480"/>
                        </a:lnSpc>
                        <a:spcBef>
                          <a:spcPts val="0"/>
                        </a:spcBef>
                        <a:spcAft>
                          <a:spcPts val="0"/>
                        </a:spcAft>
                      </a:pPr>
                      <a:r>
                        <a:rPr lang="nl-NL" sz="3400" b="1" kern="1200" dirty="0" smtClean="0">
                          <a:solidFill>
                            <a:schemeClr val="lt1"/>
                          </a:solidFill>
                          <a:effectLst/>
                          <a:latin typeface="Times New Roman" panose="02020603050405020304" pitchFamily="18" charset="0"/>
                          <a:ea typeface="+mn-ea"/>
                          <a:cs typeface="Times New Roman" panose="02020603050405020304" pitchFamily="18" charset="0"/>
                        </a:rPr>
                        <a:t>1. Khi gặp khó khăn ... </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trường hợp chuyển NLĐ làm CV khác so với HĐLĐ &gt; 60 ngày làm việc cộng dồn trong 01 năm thì chỉ được thực hiện khi NLĐ đồng ý =</a:t>
                      </a:r>
                      <a:r>
                        <a:rPr lang="nl-NL" sz="3400" b="1" kern="1200" baseline="0" dirty="0" smtClean="0">
                          <a:solidFill>
                            <a:srgbClr val="FF0000"/>
                          </a:solidFill>
                          <a:effectLst/>
                          <a:latin typeface="Times New Roman" panose="02020603050405020304" pitchFamily="18" charset="0"/>
                          <a:ea typeface="+mn-ea"/>
                          <a:cs typeface="Times New Roman" panose="02020603050405020304" pitchFamily="18" charset="0"/>
                        </a:rPr>
                        <a:t> VB</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4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80"/>
                        </a:lnSpc>
                        <a:spcBef>
                          <a:spcPts val="0"/>
                        </a:spcBef>
                        <a:spcAft>
                          <a:spcPts val="0"/>
                        </a:spcAft>
                      </a:pP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NSDLĐ </a:t>
                      </a:r>
                      <a:r>
                        <a:rPr lang="nl-NL" sz="3400" b="1" kern="1200" dirty="0" smtClean="0">
                          <a:solidFill>
                            <a:schemeClr val="bg1"/>
                          </a:solidFill>
                          <a:effectLst/>
                          <a:latin typeface="Times New Roman" panose="02020603050405020304" pitchFamily="18" charset="0"/>
                          <a:ea typeface="+mn-ea"/>
                          <a:cs typeface="Times New Roman" panose="02020603050405020304" pitchFamily="18" charset="0"/>
                        </a:rPr>
                        <a:t>quy định cụ thể </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trong </a:t>
                      </a:r>
                      <a:r>
                        <a:rPr lang="nl-NL" sz="3400" b="1" kern="1200" dirty="0" smtClean="0">
                          <a:solidFill>
                            <a:schemeClr val="bg1"/>
                          </a:solidFill>
                          <a:effectLst/>
                          <a:latin typeface="Times New Roman" panose="02020603050405020304" pitchFamily="18" charset="0"/>
                          <a:ea typeface="+mn-ea"/>
                          <a:cs typeface="Times New Roman" panose="02020603050405020304" pitchFamily="18" charset="0"/>
                        </a:rPr>
                        <a:t>NQLĐ</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 những tr/hợp </a:t>
                      </a:r>
                      <a:r>
                        <a:rPr lang="nl-NL" sz="3400" b="1" kern="1200" dirty="0" smtClean="0">
                          <a:solidFill>
                            <a:schemeClr val="bg1"/>
                          </a:solidFill>
                          <a:effectLst/>
                          <a:latin typeface="Times New Roman" panose="02020603050405020304" pitchFamily="18" charset="0"/>
                          <a:ea typeface="+mn-ea"/>
                          <a:cs typeface="Times New Roman" panose="02020603050405020304" pitchFamily="18" charset="0"/>
                        </a:rPr>
                        <a:t>do NCSXKD</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 mà NSDLĐ được tạm thời chuyển NLĐ làm CV khác so với HĐ</a:t>
                      </a:r>
                      <a:endParaRPr lang="en-US" sz="34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r h="2732405">
                <a:tc>
                  <a:txBody>
                    <a:bodyPr/>
                    <a:lstStyle/>
                    <a:p>
                      <a:pPr marL="0" marR="0" indent="0" algn="l" defTabSz="914400" rtl="0" fontAlgn="auto">
                        <a:lnSpc>
                          <a:spcPts val="4480"/>
                        </a:lnSpc>
                        <a:spcBef>
                          <a:spcPts val="0"/>
                        </a:spcBef>
                        <a:spcAft>
                          <a:spcPts val="0"/>
                        </a:spcAft>
                        <a:buClrTx/>
                        <a:buSzTx/>
                        <a:buFontTx/>
                        <a:buNone/>
                        <a:defRPr/>
                      </a:pPr>
                      <a:endParaRPr lang="nl-NL" sz="34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80"/>
                        </a:lnSpc>
                        <a:spcBef>
                          <a:spcPts val="0"/>
                        </a:spcBef>
                        <a:spcAft>
                          <a:spcPts val="0"/>
                        </a:spcAft>
                        <a:buClrTx/>
                        <a:buSzTx/>
                        <a:buFontTx/>
                        <a:buNone/>
                        <a:defRPr/>
                      </a:pP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4</a:t>
                      </a:r>
                      <a:r>
                        <a:rPr lang="vi-VN" sz="3400" b="1" kern="1200" dirty="0" smtClean="0">
                          <a:solidFill>
                            <a:srgbClr val="FF0000"/>
                          </a:solidFill>
                          <a:effectLst/>
                          <a:latin typeface="Times New Roman" panose="02020603050405020304" pitchFamily="18" charset="0"/>
                          <a:ea typeface="+mn-ea"/>
                          <a:cs typeface="Times New Roman" panose="02020603050405020304" pitchFamily="18" charset="0"/>
                        </a:rPr>
                        <a:t>. N</a:t>
                      </a:r>
                      <a:r>
                        <a:rPr lang="en-US" sz="3400" b="1" kern="1200" dirty="0" smtClean="0">
                          <a:solidFill>
                            <a:srgbClr val="FF0000"/>
                          </a:solidFill>
                          <a:effectLst/>
                          <a:latin typeface="Times New Roman" panose="02020603050405020304" pitchFamily="18" charset="0"/>
                          <a:ea typeface="+mn-ea"/>
                          <a:cs typeface="Times New Roman" panose="02020603050405020304" pitchFamily="18" charset="0"/>
                        </a:rPr>
                        <a:t>LĐ</a:t>
                      </a:r>
                      <a:r>
                        <a:rPr lang="vi-VN" sz="3400" b="1" kern="1200" dirty="0" smtClean="0">
                          <a:solidFill>
                            <a:srgbClr val="FF0000"/>
                          </a:solidFill>
                          <a:effectLst/>
                          <a:latin typeface="Times New Roman" panose="02020603050405020304" pitchFamily="18" charset="0"/>
                          <a:ea typeface="+mn-ea"/>
                          <a:cs typeface="Times New Roman" panose="02020603050405020304" pitchFamily="18" charset="0"/>
                        </a:rPr>
                        <a:t> k</a:t>
                      </a:r>
                      <a:r>
                        <a:rPr lang="en-US" sz="3400" b="1" kern="1200" dirty="0" smtClean="0">
                          <a:solidFill>
                            <a:srgbClr val="FF0000"/>
                          </a:solidFill>
                          <a:effectLst/>
                          <a:latin typeface="Times New Roman" panose="02020603050405020304" pitchFamily="18" charset="0"/>
                          <a:ea typeface="+mn-ea"/>
                          <a:cs typeface="Times New Roman" panose="02020603050405020304" pitchFamily="18" charset="0"/>
                        </a:rPr>
                        <a:t>o</a:t>
                      </a:r>
                      <a:r>
                        <a:rPr lang="vi-VN" sz="3400" b="1" kern="1200" dirty="0" smtClean="0">
                          <a:solidFill>
                            <a:srgbClr val="FF0000"/>
                          </a:solidFill>
                          <a:effectLst/>
                          <a:latin typeface="Times New Roman" panose="02020603050405020304" pitchFamily="18" charset="0"/>
                          <a:ea typeface="+mn-ea"/>
                          <a:cs typeface="Times New Roman" panose="02020603050405020304" pitchFamily="18" charset="0"/>
                        </a:rPr>
                        <a:t> đồng ý tạm thời làm </a:t>
                      </a:r>
                      <a:r>
                        <a:rPr lang="en-US" sz="3400" b="1" kern="1200" dirty="0" smtClean="0">
                          <a:solidFill>
                            <a:srgbClr val="FF0000"/>
                          </a:solidFill>
                          <a:effectLst/>
                          <a:latin typeface="Times New Roman" panose="02020603050405020304" pitchFamily="18" charset="0"/>
                          <a:ea typeface="+mn-ea"/>
                          <a:cs typeface="Times New Roman" panose="02020603050405020304" pitchFamily="18" charset="0"/>
                        </a:rPr>
                        <a:t>CV</a:t>
                      </a:r>
                      <a:r>
                        <a:rPr lang="vi-VN" sz="3400" b="1" kern="1200" dirty="0" smtClean="0">
                          <a:solidFill>
                            <a:srgbClr val="FF0000"/>
                          </a:solidFill>
                          <a:effectLst/>
                          <a:latin typeface="Times New Roman" panose="02020603050405020304" pitchFamily="18" charset="0"/>
                          <a:ea typeface="+mn-ea"/>
                          <a:cs typeface="Times New Roman" panose="02020603050405020304" pitchFamily="18" charset="0"/>
                        </a:rPr>
                        <a:t> khác so với </a:t>
                      </a:r>
                      <a:r>
                        <a:rPr lang="en-US" sz="3400" b="1" kern="1200" dirty="0" smtClean="0">
                          <a:solidFill>
                            <a:srgbClr val="FF0000"/>
                          </a:solidFill>
                          <a:effectLst/>
                          <a:latin typeface="Times New Roman" panose="02020603050405020304" pitchFamily="18" charset="0"/>
                          <a:ea typeface="+mn-ea"/>
                          <a:cs typeface="Times New Roman" panose="02020603050405020304" pitchFamily="18" charset="0"/>
                        </a:rPr>
                        <a:t>HĐLĐ</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 quá 60 ngày LV cộng dồn trong 01 năm</a:t>
                      </a:r>
                      <a:r>
                        <a:rPr lang="vi-VN" sz="3400" b="1" kern="1200" dirty="0" smtClean="0">
                          <a:solidFill>
                            <a:srgbClr val="FF0000"/>
                          </a:solidFill>
                          <a:effectLst/>
                          <a:latin typeface="Times New Roman" panose="02020603050405020304" pitchFamily="18" charset="0"/>
                          <a:ea typeface="+mn-ea"/>
                          <a:cs typeface="Times New Roman" panose="02020603050405020304" pitchFamily="18" charset="0"/>
                        </a:rPr>
                        <a:t> mà phải ngừng việc thì </a:t>
                      </a:r>
                      <a:r>
                        <a:rPr lang="en-US" sz="3400" b="1" kern="1200" dirty="0" smtClean="0">
                          <a:solidFill>
                            <a:srgbClr val="FF0000"/>
                          </a:solidFill>
                          <a:effectLst/>
                          <a:latin typeface="Times New Roman" panose="02020603050405020304" pitchFamily="18" charset="0"/>
                          <a:ea typeface="+mn-ea"/>
                          <a:cs typeface="Times New Roman" panose="02020603050405020304" pitchFamily="18" charset="0"/>
                        </a:rPr>
                        <a:t>NSDLĐ</a:t>
                      </a:r>
                      <a:r>
                        <a:rPr lang="vi-VN" sz="3400" b="1" kern="1200" dirty="0" smtClean="0">
                          <a:solidFill>
                            <a:srgbClr val="FF0000"/>
                          </a:solidFill>
                          <a:effectLst/>
                          <a:latin typeface="Times New Roman" panose="02020603050405020304" pitchFamily="18" charset="0"/>
                          <a:ea typeface="+mn-ea"/>
                          <a:cs typeface="Times New Roman" panose="02020603050405020304" pitchFamily="18" charset="0"/>
                        </a:rPr>
                        <a:t> phải trả lương ngừng việc theo quy định tại Đ</a:t>
                      </a:r>
                      <a:r>
                        <a:rPr lang="en-US" sz="3400" b="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99 </a:t>
                      </a:r>
                      <a:r>
                        <a:rPr lang="en-US" alt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BLLĐ</a:t>
                      </a:r>
                      <a:r>
                        <a:rPr lang="vi-VN" sz="34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4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635"/>
          <a:ext cx="12191365" cy="6949440"/>
        </p:xfrm>
        <a:graphic>
          <a:graphicData uri="http://schemas.openxmlformats.org/drawingml/2006/table">
            <a:tbl>
              <a:tblPr firstRow="1" bandRow="1">
                <a:tableStyleId>{5C22544A-7EE6-4342-B048-85BDC9FD1C3A}</a:tableStyleId>
              </a:tblPr>
              <a:tblGrid>
                <a:gridCol w="12191365"/>
              </a:tblGrid>
              <a:tr h="5166360">
                <a:tc>
                  <a:txBody>
                    <a:bodyPr/>
                    <a:lstStyle/>
                    <a:p>
                      <a:pPr marL="0" marR="0" indent="0" algn="l" defTabSz="914400" rtl="0" fontAlgn="auto">
                        <a:lnSpc>
                          <a:spcPts val="4440"/>
                        </a:lnSpc>
                        <a:spcBef>
                          <a:spcPts val="0"/>
                        </a:spcBef>
                        <a:spcAft>
                          <a:spcPts val="0"/>
                        </a:spcAft>
                        <a:buClrTx/>
                        <a:buSzTx/>
                        <a:buFontTx/>
                        <a:buNone/>
                        <a:defRPr/>
                      </a:pPr>
                      <a:r>
                        <a:rPr lang="nl-NL" sz="3600" b="1" kern="1200" dirty="0" smtClean="0">
                          <a:solidFill>
                            <a:schemeClr val="lt1"/>
                          </a:solidFill>
                          <a:effectLst/>
                          <a:latin typeface="Times New Roman" panose="02020603050405020304" pitchFamily="18" charset="0"/>
                          <a:ea typeface="+mn-ea"/>
                          <a:cs typeface="Times New Roman" panose="02020603050405020304" pitchFamily="18" charset="0"/>
                        </a:rPr>
                        <a:t>Đ.30. Tạm hoãn thực hiện HĐLĐ</a:t>
                      </a:r>
                      <a:endParaRPr lang="nl-NL"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40"/>
                        </a:lnSpc>
                        <a:spcBef>
                          <a:spcPts val="0"/>
                        </a:spcBef>
                        <a:spcAft>
                          <a:spcPts val="0"/>
                        </a:spcAft>
                        <a:buClrTx/>
                        <a:buSzTx/>
                        <a:buFontTx/>
                        <a:buNone/>
                        <a:defRPr/>
                      </a:pPr>
                      <a:r>
                        <a:rPr lang="nl-NL" sz="3400" b="1" kern="1200" dirty="0" smtClean="0">
                          <a:solidFill>
                            <a:schemeClr val="lt1"/>
                          </a:solidFill>
                          <a:effectLst/>
                          <a:latin typeface="Times New Roman" panose="02020603050405020304" pitchFamily="18" charset="0"/>
                          <a:ea typeface="+mn-ea"/>
                          <a:cs typeface="Times New Roman" panose="02020603050405020304" pitchFamily="18" charset="0"/>
                        </a:rPr>
                        <a:t>1</a:t>
                      </a:r>
                      <a:r>
                        <a:rPr lang="nl-NL" sz="32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vi-VN" sz="3200" b="1" kern="1200" dirty="0" smtClean="0">
                          <a:solidFill>
                            <a:schemeClr val="lt1"/>
                          </a:solidFill>
                          <a:effectLst/>
                          <a:latin typeface="Times New Roman" panose="02020603050405020304" pitchFamily="18" charset="0"/>
                          <a:ea typeface="+mn-ea"/>
                          <a:cs typeface="Times New Roman" panose="02020603050405020304" pitchFamily="18" charset="0"/>
                        </a:rPr>
                        <a:t>Các trường hợp tạm hoãn</a:t>
                      </a:r>
                      <a:r>
                        <a:rPr lang="en-US" sz="32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lang="vi-VN" sz="3200" b="1" kern="1200" dirty="0" smtClean="0">
                          <a:solidFill>
                            <a:schemeClr val="lt1"/>
                          </a:solidFill>
                          <a:effectLst/>
                          <a:latin typeface="Times New Roman" panose="02020603050405020304" pitchFamily="18" charset="0"/>
                          <a:ea typeface="+mn-ea"/>
                          <a:cs typeface="Times New Roman" panose="02020603050405020304" pitchFamily="18" charset="0"/>
                        </a:rPr>
                        <a:t> </a:t>
                      </a:r>
                      <a:endParaRPr lang="en-US" sz="32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342900" marR="0" indent="-342900" algn="l" defTabSz="914400" rtl="0" fontAlgn="auto">
                        <a:lnSpc>
                          <a:spcPts val="4440"/>
                        </a:lnSpc>
                        <a:spcBef>
                          <a:spcPts val="0"/>
                        </a:spcBef>
                        <a:spcAft>
                          <a:spcPts val="0"/>
                        </a:spcAft>
                        <a:buClrTx/>
                        <a:buSzTx/>
                        <a:buFontTx/>
                        <a:buAutoNum type="alphaLcParenR"/>
                        <a:defRPr/>
                      </a:pPr>
                      <a:r>
                        <a:rPr lang="nl-NL" sz="3200" b="1" i="1" kern="1200" dirty="0" smtClean="0">
                          <a:solidFill>
                            <a:schemeClr val="lt1"/>
                          </a:solidFill>
                          <a:effectLst/>
                          <a:latin typeface="Times New Roman" panose="02020603050405020304" pitchFamily="18" charset="0"/>
                          <a:ea typeface="+mn-ea"/>
                          <a:cs typeface="Times New Roman" panose="02020603050405020304" pitchFamily="18" charset="0"/>
                        </a:rPr>
                        <a:t> NLĐ thực hiện NVQS, </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NV tham gia DQ tự vệ;</a:t>
                      </a:r>
                      <a:endPar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40"/>
                        </a:lnSpc>
                      </a:pP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đ) NLĐ được bổ nhiệm làm NQLDN của CT</a:t>
                      </a:r>
                      <a:r>
                        <a:rPr lang="en-US" alt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TNHH</a:t>
                      </a:r>
                      <a:r>
                        <a:rPr lang="en-US" alt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1TV do NN nắm giữ 100% VĐL; </a:t>
                      </a:r>
                      <a:endParaRPr lang="en-US" sz="32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40"/>
                        </a:lnSpc>
                      </a:pP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e) NLĐ được UQ để thực hiện quyền, trách nhiệm của ĐD</a:t>
                      </a:r>
                      <a:r>
                        <a:rPr lang="nl-NL" sz="3200" b="1" i="1" kern="1200" baseline="0" dirty="0" smtClean="0">
                          <a:solidFill>
                            <a:srgbClr val="FF0000"/>
                          </a:solidFill>
                          <a:effectLst/>
                          <a:latin typeface="Times New Roman" panose="02020603050405020304" pitchFamily="18" charset="0"/>
                          <a:ea typeface="+mn-ea"/>
                          <a:cs typeface="Times New Roman" panose="02020603050405020304" pitchFamily="18" charset="0"/>
                        </a:rPr>
                        <a:t> CSHNN</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 đối với phần VNN tại DN;</a:t>
                      </a:r>
                      <a:endParaRPr lang="en-US" sz="32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40"/>
                        </a:lnSpc>
                      </a:pP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g) NLĐ được UQ để thực hiện quyền,</a:t>
                      </a:r>
                      <a:r>
                        <a:rPr lang="en-US" alt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tráchnhiệm của DN đ/v phần vốn của DN ĐT tại DN khác</a:t>
                      </a:r>
                      <a:endParaRPr lang="en-US" sz="3200" b="1" i="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r h="1783080">
                <a:tc>
                  <a:txBody>
                    <a:bodyPr/>
                    <a:lstStyle/>
                    <a:p>
                      <a:pPr marL="0" marR="0" indent="0" algn="l" defTabSz="914400" rtl="0" fontAlgn="auto">
                        <a:lnSpc>
                          <a:spcPts val="4440"/>
                        </a:lnSpc>
                        <a:spcBef>
                          <a:spcPts val="0"/>
                        </a:spcBef>
                        <a:spcAft>
                          <a:spcPts val="0"/>
                        </a:spcAft>
                        <a:buClrTx/>
                        <a:buSzTx/>
                        <a:buFontTx/>
                        <a:buNone/>
                        <a:defRPr/>
                      </a:pP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2</a:t>
                      </a:r>
                      <a:r>
                        <a:rPr lang="nl-NL" sz="3400" kern="1200" dirty="0" smtClean="0">
                          <a:solidFill>
                            <a:srgbClr val="FF0000"/>
                          </a:solidFill>
                          <a:effectLst/>
                          <a:latin typeface="Times New Roman" panose="02020603050405020304" pitchFamily="18" charset="0"/>
                          <a:ea typeface="+mn-ea"/>
                          <a:cs typeface="Times New Roman" panose="02020603050405020304" pitchFamily="18" charset="0"/>
                        </a:rPr>
                        <a:t>. Trong TG tạm hoãn thực hiện HĐ, NLĐ ko được hưởng lương &amp; quyền, lợi ích đã giao kết trong HĐ, trừ tr/hợp 02 bên có thỏa thuận/ PL</a:t>
                      </a:r>
                      <a:r>
                        <a:rPr lang="nl-NL" sz="34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3400" kern="1200" dirty="0" smtClean="0">
                          <a:solidFill>
                            <a:srgbClr val="FF0000"/>
                          </a:solidFill>
                          <a:effectLst/>
                          <a:latin typeface="Times New Roman" panose="02020603050405020304" pitchFamily="18" charset="0"/>
                          <a:ea typeface="+mn-ea"/>
                          <a:cs typeface="Times New Roman" panose="02020603050405020304" pitchFamily="18" charset="0"/>
                        </a:rPr>
                        <a:t>có quy định khác.</a:t>
                      </a:r>
                      <a:endParaRPr lang="en-US" sz="3400"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635"/>
          <a:ext cx="12192635" cy="6859270"/>
        </p:xfrm>
        <a:graphic>
          <a:graphicData uri="http://schemas.openxmlformats.org/drawingml/2006/table">
            <a:tbl>
              <a:tblPr firstRow="1" bandRow="1">
                <a:tableStyleId>{5C22544A-7EE6-4342-B048-85BDC9FD1C3A}</a:tableStyleId>
              </a:tblPr>
              <a:tblGrid>
                <a:gridCol w="12192635"/>
              </a:tblGrid>
              <a:tr h="568325">
                <a:tc>
                  <a:txBody>
                    <a:bodyPr/>
                    <a:lstStyle/>
                    <a:p>
                      <a:pPr marL="0" marR="0" indent="0" algn="l" defTabSz="914400" rtl="0" fontAlgn="auto">
                        <a:lnSpc>
                          <a:spcPts val="3700"/>
                        </a:lnSpc>
                        <a:spcBef>
                          <a:spcPts val="0"/>
                        </a:spcBef>
                        <a:spcAft>
                          <a:spcPts val="0"/>
                        </a:spcAft>
                        <a:buClrTx/>
                        <a:buSzTx/>
                        <a:buFontTx/>
                        <a:buNone/>
                        <a:defRPr/>
                      </a:pPr>
                      <a:r>
                        <a:rPr lang="nl-NL" sz="3600" b="1" dirty="0" smtClean="0">
                          <a:latin typeface="Times New Roman" panose="02020603050405020304" pitchFamily="18" charset="0"/>
                          <a:cs typeface="Times New Roman" panose="02020603050405020304" pitchFamily="18" charset="0"/>
                        </a:rPr>
                        <a:t>Các trường hợp chấm dứt HĐLĐ (Đ.34)</a:t>
                      </a:r>
                      <a:endParaRPr lang="en-US" sz="3600" b="1" kern="1200" dirty="0" smtClean="0">
                        <a:solidFill>
                          <a:schemeClr val="lt1"/>
                        </a:solidFill>
                        <a:effectLst/>
                        <a:latin typeface="+mj-lt"/>
                        <a:ea typeface="+mn-ea"/>
                        <a:cs typeface="Times New Roman" panose="02020603050405020304" pitchFamily="18" charset="0"/>
                      </a:endParaRPr>
                    </a:p>
                  </a:txBody>
                  <a:tcPr/>
                </a:tc>
              </a:tr>
              <a:tr h="6290945">
                <a:tc>
                  <a:txBody>
                    <a:bodyPr/>
                    <a:lstStyle/>
                    <a:p>
                      <a:pPr marL="0" indent="0" fontAlgn="auto">
                        <a:lnSpc>
                          <a:spcPts val="4000"/>
                        </a:lnSpc>
                        <a:spcBef>
                          <a:spcPts val="0"/>
                        </a:spcBef>
                        <a:buNone/>
                      </a:pPr>
                      <a:endParaRPr lang="nl-NL" sz="3000" b="1"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000"/>
                        </a:lnSpc>
                        <a:spcBef>
                          <a:spcPts val="0"/>
                        </a:spcBef>
                        <a:buNone/>
                      </a:pPr>
                      <a:endParaRPr lang="nl-NL" sz="3000" b="1"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000"/>
                        </a:lnSpc>
                        <a:spcBef>
                          <a:spcPts val="0"/>
                        </a:spcBef>
                        <a:buNone/>
                      </a:pPr>
                      <a:endParaRPr lang="nl-NL" sz="3000" b="1"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000"/>
                        </a:lnSpc>
                        <a:spcBef>
                          <a:spcPts val="0"/>
                        </a:spcBef>
                        <a:buNone/>
                      </a:pPr>
                      <a:r>
                        <a:rPr lang="nl-NL" sz="3000" b="1" dirty="0" smtClean="0">
                          <a:solidFill>
                            <a:srgbClr val="FF0000"/>
                          </a:solidFill>
                          <a:latin typeface="Times New Roman" panose="02020603050405020304" pitchFamily="18" charset="0"/>
                          <a:cs typeface="Times New Roman" panose="02020603050405020304" pitchFamily="18" charset="0"/>
                        </a:rPr>
                        <a:t>5</a:t>
                      </a:r>
                      <a:r>
                        <a:rPr lang="nl-NL" sz="3000" dirty="0" smtClean="0">
                          <a:solidFill>
                            <a:srgbClr val="FF0000"/>
                          </a:solidFill>
                          <a:latin typeface="Times New Roman" panose="02020603050405020304" pitchFamily="18" charset="0"/>
                          <a:cs typeface="Times New Roman" panose="02020603050405020304" pitchFamily="18" charset="0"/>
                        </a:rPr>
                        <a:t>. NLĐ là người nước ngoài LV tại VN bị trục xuất </a:t>
                      </a:r>
                      <a:r>
                        <a:rPr lang="nl-NL" sz="3000" dirty="0" smtClean="0">
                          <a:latin typeface="Times New Roman" panose="02020603050405020304" pitchFamily="18" charset="0"/>
                          <a:cs typeface="Times New Roman" panose="02020603050405020304" pitchFamily="18" charset="0"/>
                        </a:rPr>
                        <a:t>theo bản án, QĐ của TA đã có hiệu lực PL, </a:t>
                      </a:r>
                      <a:r>
                        <a:rPr lang="nl-NL" sz="3000" dirty="0" smtClean="0">
                          <a:solidFill>
                            <a:srgbClr val="FF0000"/>
                          </a:solidFill>
                          <a:latin typeface="Times New Roman" panose="02020603050405020304" pitchFamily="18" charset="0"/>
                          <a:cs typeface="Times New Roman" panose="02020603050405020304" pitchFamily="18" charset="0"/>
                        </a:rPr>
                        <a:t>QĐ của CQNN có thẩm quyền.</a:t>
                      </a:r>
                      <a:r>
                        <a:rPr lang="nl-NL" sz="3000" dirty="0" smtClean="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marL="0" indent="0" fontAlgn="auto">
                        <a:lnSpc>
                          <a:spcPts val="4000"/>
                        </a:lnSpc>
                        <a:spcBef>
                          <a:spcPts val="0"/>
                        </a:spcBef>
                        <a:buNone/>
                      </a:pPr>
                      <a:r>
                        <a:rPr lang="nl-NL" sz="3000" b="1" dirty="0" smtClean="0">
                          <a:latin typeface="Times New Roman" panose="02020603050405020304" pitchFamily="18" charset="0"/>
                          <a:cs typeface="Times New Roman" panose="02020603050405020304" pitchFamily="18" charset="0"/>
                        </a:rPr>
                        <a:t>7</a:t>
                      </a:r>
                      <a:r>
                        <a:rPr lang="nl-NL" sz="3000" dirty="0" smtClean="0">
                          <a:latin typeface="Times New Roman" panose="02020603050405020304" pitchFamily="18" charset="0"/>
                          <a:cs typeface="Times New Roman" panose="02020603050405020304" pitchFamily="18" charset="0"/>
                        </a:rPr>
                        <a:t>. NSDLĐ là cá nhân chết; bị TA tuyên bố mất NLHVDS, mất tích/ đã chết. </a:t>
                      </a:r>
                      <a:r>
                        <a:rPr lang="nl-NL" sz="3000" dirty="0" smtClean="0">
                          <a:solidFill>
                            <a:srgbClr val="FF0000"/>
                          </a:solidFill>
                          <a:latin typeface="Times New Roman" panose="02020603050405020304" pitchFamily="18" charset="0"/>
                          <a:cs typeface="Times New Roman" panose="02020603050405020304" pitchFamily="18" charset="0"/>
                        </a:rPr>
                        <a:t>NSDLĐ ko phải là cá nhân CDHĐ/ bị CQ ĐKKD thuộc UBND cấp tỉnh ra TB ko có NĐDTPL, người được UQ thực hiện Q &amp; NV của NĐDTPL</a:t>
                      </a:r>
                      <a:endParaRPr lang="nl-NL" sz="30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000"/>
                        </a:lnSpc>
                        <a:spcBef>
                          <a:spcPts val="0"/>
                        </a:spcBef>
                        <a:buNone/>
                      </a:pPr>
                      <a:r>
                        <a:rPr lang="vi-VN" sz="3000" b="1" dirty="0" smtClean="0">
                          <a:solidFill>
                            <a:srgbClr val="FF0000"/>
                          </a:solidFill>
                          <a:latin typeface="Times New Roman" panose="02020603050405020304" pitchFamily="18" charset="0"/>
                          <a:cs typeface="Times New Roman" panose="02020603050405020304" pitchFamily="18" charset="0"/>
                        </a:rPr>
                        <a:t>11</a:t>
                      </a:r>
                      <a:r>
                        <a:rPr lang="vi-VN" sz="3000" dirty="0" smtClean="0">
                          <a:solidFill>
                            <a:srgbClr val="FF0000"/>
                          </a:solidFill>
                          <a:latin typeface="Times New Roman" panose="02020603050405020304" pitchFamily="18" charset="0"/>
                          <a:cs typeface="Times New Roman" panose="02020603050405020304" pitchFamily="18" charset="0"/>
                        </a:rPr>
                        <a:t>. N</a:t>
                      </a:r>
                      <a:r>
                        <a:rPr lang="nl-NL" sz="3000" dirty="0" smtClean="0">
                          <a:solidFill>
                            <a:srgbClr val="FF0000"/>
                          </a:solidFill>
                          <a:latin typeface="Times New Roman" panose="02020603050405020304" pitchFamily="18" charset="0"/>
                          <a:cs typeface="Times New Roman" panose="02020603050405020304" pitchFamily="18" charset="0"/>
                        </a:rPr>
                        <a:t>SDLĐ cho NLĐ thôi việc </a:t>
                      </a:r>
                      <a:r>
                        <a:rPr lang="vi-VN" sz="3000" dirty="0" smtClean="0">
                          <a:solidFill>
                            <a:srgbClr val="FF0000"/>
                          </a:solidFill>
                          <a:latin typeface="Times New Roman" panose="02020603050405020304" pitchFamily="18" charset="0"/>
                          <a:cs typeface="Times New Roman" panose="02020603050405020304" pitchFamily="18" charset="0"/>
                        </a:rPr>
                        <a:t>theo </a:t>
                      </a:r>
                      <a:r>
                        <a:rPr lang="nl-NL" sz="3000" b="1" dirty="0" smtClean="0">
                          <a:solidFill>
                            <a:srgbClr val="FF0000"/>
                          </a:solidFill>
                          <a:latin typeface="Times New Roman" panose="02020603050405020304" pitchFamily="18" charset="0"/>
                          <a:cs typeface="Times New Roman" panose="02020603050405020304" pitchFamily="18" charset="0"/>
                        </a:rPr>
                        <a:t>Đ.42 &amp; 43 </a:t>
                      </a:r>
                      <a:r>
                        <a:rPr lang="nl-NL" sz="3000" dirty="0" smtClean="0">
                          <a:solidFill>
                            <a:srgbClr val="FF0000"/>
                          </a:solidFill>
                          <a:latin typeface="Times New Roman" panose="02020603050405020304" pitchFamily="18" charset="0"/>
                          <a:cs typeface="Times New Roman" panose="02020603050405020304" pitchFamily="18" charset="0"/>
                        </a:rPr>
                        <a:t>BLLĐ</a:t>
                      </a:r>
                      <a:endParaRPr lang="en-US" sz="30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000"/>
                        </a:lnSpc>
                        <a:spcBef>
                          <a:spcPts val="0"/>
                        </a:spcBef>
                        <a:buNone/>
                      </a:pPr>
                      <a:r>
                        <a:rPr lang="vi-VN" sz="3000" b="1" dirty="0" smtClean="0">
                          <a:solidFill>
                            <a:srgbClr val="FF0000"/>
                          </a:solidFill>
                          <a:latin typeface="Times New Roman" panose="02020603050405020304" pitchFamily="18" charset="0"/>
                          <a:cs typeface="Times New Roman" panose="02020603050405020304" pitchFamily="18" charset="0"/>
                        </a:rPr>
                        <a:t>12</a:t>
                      </a:r>
                      <a:r>
                        <a:rPr lang="vi-VN" sz="3000" dirty="0" smtClean="0">
                          <a:solidFill>
                            <a:srgbClr val="FF0000"/>
                          </a:solidFill>
                          <a:latin typeface="Times New Roman" panose="02020603050405020304" pitchFamily="18" charset="0"/>
                          <a:cs typeface="Times New Roman" panose="02020603050405020304" pitchFamily="18" charset="0"/>
                        </a:rPr>
                        <a:t>. </a:t>
                      </a:r>
                      <a:r>
                        <a:rPr lang="vi-VN" sz="3000" b="1" dirty="0" smtClean="0">
                          <a:solidFill>
                            <a:srgbClr val="FF0000"/>
                          </a:solidFill>
                          <a:latin typeface="Times New Roman" panose="02020603050405020304" pitchFamily="18" charset="0"/>
                          <a:cs typeface="Times New Roman" panose="02020603050405020304" pitchFamily="18" charset="0"/>
                        </a:rPr>
                        <a:t>G</a:t>
                      </a:r>
                      <a:r>
                        <a:rPr lang="en-US" sz="3000" b="1" dirty="0" smtClean="0">
                          <a:solidFill>
                            <a:srgbClr val="FF0000"/>
                          </a:solidFill>
                          <a:latin typeface="Times New Roman" panose="02020603050405020304" pitchFamily="18" charset="0"/>
                          <a:cs typeface="Times New Roman" panose="02020603050405020304" pitchFamily="18" charset="0"/>
                        </a:rPr>
                        <a:t>PLĐ</a:t>
                      </a:r>
                      <a:r>
                        <a:rPr lang="vi-VN" sz="3000" b="1" dirty="0" smtClean="0">
                          <a:solidFill>
                            <a:srgbClr val="FF0000"/>
                          </a:solidFill>
                          <a:latin typeface="Times New Roman" panose="02020603050405020304" pitchFamily="18" charset="0"/>
                          <a:cs typeface="Times New Roman" panose="02020603050405020304" pitchFamily="18" charset="0"/>
                        </a:rPr>
                        <a:t> </a:t>
                      </a:r>
                      <a:r>
                        <a:rPr lang="vi-VN" sz="3000" dirty="0" smtClean="0">
                          <a:solidFill>
                            <a:srgbClr val="FF0000"/>
                          </a:solidFill>
                          <a:latin typeface="Times New Roman" panose="02020603050405020304" pitchFamily="18" charset="0"/>
                          <a:cs typeface="Times New Roman" panose="02020603050405020304" pitchFamily="18" charset="0"/>
                        </a:rPr>
                        <a:t>hết hiệu lực đ</a:t>
                      </a:r>
                      <a:r>
                        <a:rPr lang="en-US" sz="3000" dirty="0" smtClean="0">
                          <a:solidFill>
                            <a:srgbClr val="FF0000"/>
                          </a:solidFill>
                          <a:latin typeface="Times New Roman" panose="02020603050405020304" pitchFamily="18" charset="0"/>
                          <a:cs typeface="Times New Roman" panose="02020603050405020304" pitchFamily="18" charset="0"/>
                        </a:rPr>
                        <a:t>/</a:t>
                      </a:r>
                      <a:r>
                        <a:rPr lang="vi-VN" sz="3000" dirty="0" smtClean="0">
                          <a:solidFill>
                            <a:srgbClr val="FF0000"/>
                          </a:solidFill>
                          <a:latin typeface="Times New Roman" panose="02020603050405020304" pitchFamily="18" charset="0"/>
                          <a:cs typeface="Times New Roman" panose="02020603050405020304" pitchFamily="18" charset="0"/>
                        </a:rPr>
                        <a:t>v NLĐ là người </a:t>
                      </a:r>
                      <a:r>
                        <a:rPr lang="en-US" sz="3000" dirty="0" smtClean="0">
                          <a:solidFill>
                            <a:srgbClr val="FF0000"/>
                          </a:solidFill>
                          <a:latin typeface="Times New Roman" panose="02020603050405020304" pitchFamily="18" charset="0"/>
                          <a:cs typeface="Times New Roman" panose="02020603050405020304" pitchFamily="18" charset="0"/>
                        </a:rPr>
                        <a:t>NN</a:t>
                      </a:r>
                      <a:r>
                        <a:rPr lang="vi-VN" sz="3000" dirty="0" smtClean="0">
                          <a:solidFill>
                            <a:srgbClr val="FF0000"/>
                          </a:solidFill>
                          <a:latin typeface="Times New Roman" panose="02020603050405020304" pitchFamily="18" charset="0"/>
                          <a:cs typeface="Times New Roman" panose="02020603050405020304" pitchFamily="18" charset="0"/>
                        </a:rPr>
                        <a:t> </a:t>
                      </a:r>
                      <a:r>
                        <a:rPr lang="en-US" sz="3000" dirty="0" smtClean="0">
                          <a:solidFill>
                            <a:srgbClr val="FF0000"/>
                          </a:solidFill>
                          <a:latin typeface="Times New Roman" panose="02020603050405020304" pitchFamily="18" charset="0"/>
                          <a:cs typeface="Times New Roman" panose="02020603050405020304" pitchFamily="18" charset="0"/>
                        </a:rPr>
                        <a:t>LV</a:t>
                      </a:r>
                      <a:r>
                        <a:rPr lang="vi-VN" sz="3000" dirty="0" smtClean="0">
                          <a:solidFill>
                            <a:srgbClr val="FF0000"/>
                          </a:solidFill>
                          <a:latin typeface="Times New Roman" panose="02020603050405020304" pitchFamily="18" charset="0"/>
                          <a:cs typeface="Times New Roman" panose="02020603050405020304" pitchFamily="18" charset="0"/>
                        </a:rPr>
                        <a:t> tại V</a:t>
                      </a:r>
                      <a:r>
                        <a:rPr lang="en-US" sz="3000" dirty="0" smtClean="0">
                          <a:solidFill>
                            <a:srgbClr val="FF0000"/>
                          </a:solidFill>
                          <a:latin typeface="Times New Roman" panose="02020603050405020304" pitchFamily="18" charset="0"/>
                          <a:cs typeface="Times New Roman" panose="02020603050405020304" pitchFamily="18" charset="0"/>
                        </a:rPr>
                        <a:t>N</a:t>
                      </a:r>
                      <a:r>
                        <a:rPr lang="vi-VN" sz="3000" dirty="0" smtClean="0">
                          <a:solidFill>
                            <a:srgbClr val="FF0000"/>
                          </a:solidFill>
                          <a:latin typeface="Times New Roman" panose="02020603050405020304" pitchFamily="18" charset="0"/>
                          <a:cs typeface="Times New Roman" panose="02020603050405020304" pitchFamily="18" charset="0"/>
                        </a:rPr>
                        <a:t> theo </a:t>
                      </a:r>
                      <a:r>
                        <a:rPr lang="vi-VN" sz="3000" b="1" dirty="0" smtClean="0">
                          <a:solidFill>
                            <a:srgbClr val="FF0000"/>
                          </a:solidFill>
                          <a:latin typeface="Times New Roman" panose="02020603050405020304" pitchFamily="18" charset="0"/>
                          <a:cs typeface="Times New Roman" panose="02020603050405020304" pitchFamily="18" charset="0"/>
                        </a:rPr>
                        <a:t>Đ</a:t>
                      </a:r>
                      <a:r>
                        <a:rPr lang="en-US" sz="3000" b="1" dirty="0" smtClean="0">
                          <a:solidFill>
                            <a:srgbClr val="FF0000"/>
                          </a:solidFill>
                          <a:latin typeface="Times New Roman" panose="02020603050405020304" pitchFamily="18" charset="0"/>
                          <a:cs typeface="Times New Roman" panose="02020603050405020304" pitchFamily="18" charset="0"/>
                        </a:rPr>
                        <a:t>.</a:t>
                      </a:r>
                      <a:r>
                        <a:rPr lang="vi-VN" sz="3000" b="1" dirty="0" smtClean="0">
                          <a:solidFill>
                            <a:srgbClr val="FF0000"/>
                          </a:solidFill>
                          <a:latin typeface="Times New Roman" panose="02020603050405020304" pitchFamily="18" charset="0"/>
                          <a:cs typeface="Times New Roman" panose="02020603050405020304" pitchFamily="18" charset="0"/>
                        </a:rPr>
                        <a:t>156 </a:t>
                      </a:r>
                      <a:r>
                        <a:rPr lang="en-US" sz="3000" dirty="0" smtClean="0">
                          <a:solidFill>
                            <a:srgbClr val="FF0000"/>
                          </a:solidFill>
                          <a:latin typeface="Times New Roman" panose="02020603050405020304" pitchFamily="18" charset="0"/>
                          <a:cs typeface="Times New Roman" panose="02020603050405020304" pitchFamily="18" charset="0"/>
                        </a:rPr>
                        <a:t>BLLĐ</a:t>
                      </a:r>
                      <a:endParaRPr lang="en-US" sz="30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000"/>
                        </a:lnSpc>
                        <a:spcBef>
                          <a:spcPts val="0"/>
                        </a:spcBef>
                        <a:buNone/>
                      </a:pPr>
                      <a:r>
                        <a:rPr lang="vi-VN" sz="3000" b="1" dirty="0" smtClean="0">
                          <a:solidFill>
                            <a:srgbClr val="FF0000"/>
                          </a:solidFill>
                          <a:latin typeface="Times New Roman" panose="02020603050405020304" pitchFamily="18" charset="0"/>
                          <a:cs typeface="Times New Roman" panose="02020603050405020304" pitchFamily="18" charset="0"/>
                        </a:rPr>
                        <a:t>13</a:t>
                      </a:r>
                      <a:r>
                        <a:rPr lang="vi-VN" sz="3000" dirty="0" smtClean="0">
                          <a:solidFill>
                            <a:srgbClr val="FF0000"/>
                          </a:solidFill>
                          <a:latin typeface="Times New Roman" panose="02020603050405020304" pitchFamily="18" charset="0"/>
                          <a:cs typeface="Times New Roman" panose="02020603050405020304" pitchFamily="18" charset="0"/>
                        </a:rPr>
                        <a:t>. Tr</a:t>
                      </a:r>
                      <a:r>
                        <a:rPr lang="en-US" sz="3000" dirty="0" smtClean="0">
                          <a:solidFill>
                            <a:srgbClr val="FF0000"/>
                          </a:solidFill>
                          <a:latin typeface="Times New Roman" panose="02020603050405020304" pitchFamily="18" charset="0"/>
                          <a:cs typeface="Times New Roman" panose="02020603050405020304" pitchFamily="18" charset="0"/>
                        </a:rPr>
                        <a:t>/</a:t>
                      </a:r>
                      <a:r>
                        <a:rPr lang="vi-VN" sz="3000" dirty="0" smtClean="0">
                          <a:solidFill>
                            <a:srgbClr val="FF0000"/>
                          </a:solidFill>
                          <a:latin typeface="Times New Roman" panose="02020603050405020304" pitchFamily="18" charset="0"/>
                          <a:cs typeface="Times New Roman" panose="02020603050405020304" pitchFamily="18" charset="0"/>
                        </a:rPr>
                        <a:t>hợp thỏa thuận nội dung </a:t>
                      </a:r>
                      <a:r>
                        <a:rPr lang="en-US" sz="3000" b="1" dirty="0" smtClean="0">
                          <a:solidFill>
                            <a:srgbClr val="FF0000"/>
                          </a:solidFill>
                          <a:latin typeface="Times New Roman" panose="02020603050405020304" pitchFamily="18" charset="0"/>
                          <a:cs typeface="Times New Roman" panose="02020603050405020304" pitchFamily="18" charset="0"/>
                        </a:rPr>
                        <a:t>TV</a:t>
                      </a:r>
                      <a:r>
                        <a:rPr lang="vi-VN" sz="3000" b="1" dirty="0" smtClean="0">
                          <a:solidFill>
                            <a:srgbClr val="FF0000"/>
                          </a:solidFill>
                          <a:latin typeface="Times New Roman" panose="02020603050405020304" pitchFamily="18" charset="0"/>
                          <a:cs typeface="Times New Roman" panose="02020603050405020304" pitchFamily="18" charset="0"/>
                        </a:rPr>
                        <a:t> </a:t>
                      </a:r>
                      <a:r>
                        <a:rPr lang="vi-VN" sz="3000" dirty="0" smtClean="0">
                          <a:solidFill>
                            <a:srgbClr val="FF0000"/>
                          </a:solidFill>
                          <a:latin typeface="Times New Roman" panose="02020603050405020304" pitchFamily="18" charset="0"/>
                          <a:cs typeface="Times New Roman" panose="02020603050405020304" pitchFamily="18" charset="0"/>
                        </a:rPr>
                        <a:t>ghi trong HĐLĐ mà </a:t>
                      </a:r>
                      <a:r>
                        <a:rPr lang="en-US" sz="3000" b="1" dirty="0" smtClean="0">
                          <a:solidFill>
                            <a:srgbClr val="FF0000"/>
                          </a:solidFill>
                          <a:latin typeface="Times New Roman" panose="02020603050405020304" pitchFamily="18" charset="0"/>
                          <a:cs typeface="Times New Roman" panose="02020603050405020304" pitchFamily="18" charset="0"/>
                        </a:rPr>
                        <a:t>TV</a:t>
                      </a:r>
                      <a:r>
                        <a:rPr lang="vi-VN" sz="3000" b="1" dirty="0" smtClean="0">
                          <a:solidFill>
                            <a:srgbClr val="FF0000"/>
                          </a:solidFill>
                          <a:latin typeface="Times New Roman" panose="02020603050405020304" pitchFamily="18" charset="0"/>
                          <a:cs typeface="Times New Roman" panose="02020603050405020304" pitchFamily="18" charset="0"/>
                        </a:rPr>
                        <a:t> k</a:t>
                      </a:r>
                      <a:r>
                        <a:rPr lang="en-US" sz="3000" b="1" dirty="0" smtClean="0">
                          <a:solidFill>
                            <a:srgbClr val="FF0000"/>
                          </a:solidFill>
                          <a:latin typeface="Times New Roman" panose="02020603050405020304" pitchFamily="18" charset="0"/>
                          <a:cs typeface="Times New Roman" panose="02020603050405020304" pitchFamily="18" charset="0"/>
                        </a:rPr>
                        <a:t>o</a:t>
                      </a:r>
                      <a:r>
                        <a:rPr lang="vi-VN" sz="3000" b="1" dirty="0" smtClean="0">
                          <a:solidFill>
                            <a:srgbClr val="FF0000"/>
                          </a:solidFill>
                          <a:latin typeface="Times New Roman" panose="02020603050405020304" pitchFamily="18" charset="0"/>
                          <a:cs typeface="Times New Roman" panose="02020603050405020304" pitchFamily="18" charset="0"/>
                        </a:rPr>
                        <a:t> đạt y</a:t>
                      </a:r>
                      <a:r>
                        <a:rPr lang="en-US" sz="3000" b="1" dirty="0" smtClean="0">
                          <a:solidFill>
                            <a:srgbClr val="FF0000"/>
                          </a:solidFill>
                          <a:latin typeface="Times New Roman" panose="02020603050405020304" pitchFamily="18" charset="0"/>
                          <a:cs typeface="Times New Roman" panose="02020603050405020304" pitchFamily="18" charset="0"/>
                        </a:rPr>
                        <a:t>/</a:t>
                      </a:r>
                      <a:r>
                        <a:rPr lang="vi-VN" sz="3000" b="1" dirty="0" smtClean="0">
                          <a:solidFill>
                            <a:srgbClr val="FF0000"/>
                          </a:solidFill>
                          <a:latin typeface="Times New Roman" panose="02020603050405020304" pitchFamily="18" charset="0"/>
                          <a:cs typeface="Times New Roman" panose="02020603050405020304" pitchFamily="18" charset="0"/>
                        </a:rPr>
                        <a:t>cầu</a:t>
                      </a:r>
                      <a:r>
                        <a:rPr lang="en-US" sz="3000" dirty="0" smtClean="0">
                          <a:solidFill>
                            <a:srgbClr val="FF0000"/>
                          </a:solidFill>
                          <a:latin typeface="Times New Roman" panose="02020603050405020304" pitchFamily="18" charset="0"/>
                          <a:cs typeface="Times New Roman" panose="02020603050405020304" pitchFamily="18" charset="0"/>
                        </a:rPr>
                        <a:t>/01</a:t>
                      </a:r>
                      <a:r>
                        <a:rPr lang="vi-VN" sz="3000" dirty="0" smtClean="0">
                          <a:solidFill>
                            <a:srgbClr val="FF0000"/>
                          </a:solidFill>
                          <a:latin typeface="Times New Roman" panose="02020603050405020304" pitchFamily="18" charset="0"/>
                          <a:cs typeface="Times New Roman" panose="02020603050405020304" pitchFamily="18" charset="0"/>
                        </a:rPr>
                        <a:t> bên hủy bỏ thỏa thuận </a:t>
                      </a:r>
                      <a:r>
                        <a:rPr lang="en-US" sz="3000" dirty="0" smtClean="0">
                          <a:solidFill>
                            <a:srgbClr val="FF0000"/>
                          </a:solidFill>
                          <a:latin typeface="Times New Roman" panose="02020603050405020304" pitchFamily="18" charset="0"/>
                          <a:cs typeface="Times New Roman" panose="02020603050405020304" pitchFamily="18" charset="0"/>
                        </a:rPr>
                        <a:t>TV</a:t>
                      </a:r>
                      <a:r>
                        <a:rPr lang="vi-VN" sz="3000" dirty="0" smtClean="0">
                          <a:solidFill>
                            <a:srgbClr val="FF0000"/>
                          </a:solidFill>
                          <a:latin typeface="Times New Roman" panose="02020603050405020304" pitchFamily="18" charset="0"/>
                          <a:cs typeface="Times New Roman" panose="02020603050405020304" pitchFamily="18" charset="0"/>
                        </a:rPr>
                        <a:t>.</a:t>
                      </a:r>
                      <a:endParaRPr lang="en-US" sz="3000" dirty="0" smtClean="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353297" name="Rectangle 17"/>
          <p:cNvSpPr/>
          <p:nvPr>
            <p:custDataLst>
              <p:tags r:id="rId2"/>
            </p:custDataLst>
          </p:nvPr>
        </p:nvSpPr>
        <p:spPr>
          <a:xfrm>
            <a:off x="0" y="609600"/>
            <a:ext cx="12167235" cy="1461770"/>
          </a:xfrm>
          <a:prstGeom prst="rect">
            <a:avLst/>
          </a:prstGeom>
          <a:solidFill>
            <a:srgbClr val="FFFB1B"/>
          </a:solidFill>
          <a:ln w="9525" cap="flat" cmpd="sng">
            <a:solidFill>
              <a:srgbClr val="0000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l" fontAlgn="auto">
              <a:lnSpc>
                <a:spcPts val="4000"/>
              </a:lnSpc>
              <a:spcBef>
                <a:spcPts val="0"/>
              </a:spcBef>
              <a:buNone/>
            </a:pPr>
            <a:r>
              <a:rPr lang="nl-NL" sz="3000" dirty="0" smtClean="0">
                <a:latin typeface="Times New Roman" panose="02020603050405020304" pitchFamily="18" charset="0"/>
                <a:cs typeface="Times New Roman" panose="02020603050405020304" pitchFamily="18" charset="0"/>
                <a:sym typeface="+mn-ea"/>
              </a:rPr>
              <a:t>1, </a:t>
            </a:r>
            <a:r>
              <a:rPr lang="en-US" altLang="nl-NL" sz="3000" dirty="0" smtClean="0">
                <a:latin typeface="Times New Roman" panose="02020603050405020304" pitchFamily="18" charset="0"/>
                <a:cs typeface="Times New Roman" panose="02020603050405020304" pitchFamily="18" charset="0"/>
                <a:sym typeface="+mn-ea"/>
              </a:rPr>
              <a:t> </a:t>
            </a:r>
            <a:r>
              <a:rPr lang="nl-NL" sz="3000" dirty="0" smtClean="0">
                <a:latin typeface="Times New Roman" panose="02020603050405020304" pitchFamily="18" charset="0"/>
                <a:cs typeface="Times New Roman" panose="02020603050405020304" pitchFamily="18" charset="0"/>
                <a:sym typeface="+mn-ea"/>
              </a:rPr>
              <a:t>2, </a:t>
            </a:r>
            <a:r>
              <a:rPr lang="en-US" altLang="nl-NL" sz="3000" dirty="0" smtClean="0">
                <a:latin typeface="Times New Roman" panose="02020603050405020304" pitchFamily="18" charset="0"/>
                <a:cs typeface="Times New Roman" panose="02020603050405020304" pitchFamily="18" charset="0"/>
                <a:sym typeface="+mn-ea"/>
              </a:rPr>
              <a:t> </a:t>
            </a:r>
            <a:r>
              <a:rPr lang="nl-NL" sz="3000" b="1" dirty="0" smtClean="0">
                <a:latin typeface="Times New Roman" panose="02020603050405020304" pitchFamily="18" charset="0"/>
                <a:cs typeface="Times New Roman" panose="02020603050405020304" pitchFamily="18" charset="0"/>
                <a:sym typeface="+mn-ea"/>
              </a:rPr>
              <a:t>3,</a:t>
            </a:r>
            <a:r>
              <a:rPr lang="nl-NL" sz="3000" dirty="0" smtClean="0">
                <a:latin typeface="Times New Roman" panose="02020603050405020304" pitchFamily="18" charset="0"/>
                <a:cs typeface="Times New Roman" panose="02020603050405020304" pitchFamily="18" charset="0"/>
                <a:sym typeface="+mn-ea"/>
              </a:rPr>
              <a:t> ... </a:t>
            </a:r>
            <a:r>
              <a:rPr lang="nl-NL" sz="3000" b="1" dirty="0" smtClean="0">
                <a:latin typeface="Times New Roman" panose="02020603050405020304" pitchFamily="18" charset="0"/>
                <a:cs typeface="Times New Roman" panose="02020603050405020304" pitchFamily="18" charset="0"/>
                <a:sym typeface="+mn-ea"/>
              </a:rPr>
              <a:t>4.</a:t>
            </a:r>
            <a:r>
              <a:rPr lang="nl-NL" sz="3000" dirty="0" smtClean="0">
                <a:latin typeface="Times New Roman" panose="02020603050405020304" pitchFamily="18" charset="0"/>
                <a:cs typeface="Times New Roman" panose="02020603050405020304" pitchFamily="18" charset="0"/>
                <a:sym typeface="+mn-ea"/>
              </a:rPr>
              <a:t> NLĐ bị kết án tù nhưng </a:t>
            </a:r>
            <a:r>
              <a:rPr lang="nl-NL" sz="3000" dirty="0" smtClean="0">
                <a:solidFill>
                  <a:srgbClr val="FF0000"/>
                </a:solidFill>
                <a:latin typeface="Times New Roman" panose="02020603050405020304" pitchFamily="18" charset="0"/>
                <a:cs typeface="Times New Roman" panose="02020603050405020304" pitchFamily="18" charset="0"/>
                <a:sym typeface="+mn-ea"/>
              </a:rPr>
              <a:t>ko được hưởng án treo/ko thuộc tr/hợp </a:t>
            </a:r>
            <a:endParaRPr lang="nl-NL" sz="3000" dirty="0" smtClean="0">
              <a:solidFill>
                <a:srgbClr val="FF0000"/>
              </a:solidFill>
              <a:latin typeface="Times New Roman" panose="02020603050405020304" pitchFamily="18" charset="0"/>
              <a:cs typeface="Times New Roman" panose="02020603050405020304" pitchFamily="18" charset="0"/>
              <a:sym typeface="+mn-ea"/>
            </a:endParaRPr>
          </a:p>
          <a:p>
            <a:pPr marL="0" indent="0" algn="l" fontAlgn="auto">
              <a:lnSpc>
                <a:spcPts val="4000"/>
              </a:lnSpc>
              <a:spcBef>
                <a:spcPts val="0"/>
              </a:spcBef>
              <a:buNone/>
            </a:pPr>
            <a:r>
              <a:rPr lang="nl-NL" sz="3000" dirty="0" smtClean="0">
                <a:solidFill>
                  <a:srgbClr val="FF0000"/>
                </a:solidFill>
                <a:latin typeface="Times New Roman" panose="02020603050405020304" pitchFamily="18" charset="0"/>
                <a:cs typeface="Times New Roman" panose="02020603050405020304" pitchFamily="18" charset="0"/>
                <a:sym typeface="+mn-ea"/>
              </a:rPr>
              <a:t>được trả tự do theo </a:t>
            </a:r>
            <a:r>
              <a:rPr lang="nl-NL" sz="3000" b="1" dirty="0" smtClean="0">
                <a:solidFill>
                  <a:srgbClr val="FF0000"/>
                </a:solidFill>
                <a:latin typeface="Times New Roman" panose="02020603050405020304" pitchFamily="18" charset="0"/>
                <a:cs typeface="Times New Roman" panose="02020603050405020304" pitchFamily="18" charset="0"/>
                <a:sym typeface="+mn-ea"/>
              </a:rPr>
              <a:t>K.5 Đ.328 </a:t>
            </a:r>
            <a:r>
              <a:rPr lang="nl-NL" sz="3000" dirty="0" smtClean="0">
                <a:solidFill>
                  <a:srgbClr val="FF0000"/>
                </a:solidFill>
                <a:latin typeface="Times New Roman" panose="02020603050405020304" pitchFamily="18" charset="0"/>
                <a:cs typeface="Times New Roman" panose="02020603050405020304" pitchFamily="18" charset="0"/>
                <a:sym typeface="+mn-ea"/>
              </a:rPr>
              <a:t>BLTTHS,</a:t>
            </a:r>
            <a:r>
              <a:rPr lang="nl-NL" sz="3000" dirty="0" smtClean="0">
                <a:latin typeface="Times New Roman" panose="02020603050405020304" pitchFamily="18" charset="0"/>
                <a:cs typeface="Times New Roman" panose="02020603050405020304" pitchFamily="18" charset="0"/>
                <a:sym typeface="+mn-ea"/>
              </a:rPr>
              <a:t> tử hình/ bị cấm làm CV ghi trong </a:t>
            </a:r>
            <a:endParaRPr lang="nl-NL" sz="3000" dirty="0" smtClean="0">
              <a:latin typeface="Times New Roman" panose="02020603050405020304" pitchFamily="18" charset="0"/>
              <a:cs typeface="Times New Roman" panose="02020603050405020304" pitchFamily="18" charset="0"/>
              <a:sym typeface="+mn-ea"/>
            </a:endParaRPr>
          </a:p>
          <a:p>
            <a:pPr marL="0" indent="0" algn="l" fontAlgn="auto">
              <a:lnSpc>
                <a:spcPts val="4000"/>
              </a:lnSpc>
              <a:spcBef>
                <a:spcPts val="0"/>
              </a:spcBef>
              <a:buNone/>
            </a:pPr>
            <a:r>
              <a:rPr lang="nl-NL" sz="3000" dirty="0" smtClean="0">
                <a:latin typeface="Times New Roman" panose="02020603050405020304" pitchFamily="18" charset="0"/>
                <a:cs typeface="Times New Roman" panose="02020603050405020304" pitchFamily="18" charset="0"/>
                <a:sym typeface="+mn-ea"/>
              </a:rPr>
              <a:t>HĐLĐ theo bản án, QĐ của TA đã có hiệu lực PL</a:t>
            </a:r>
            <a:endParaRPr lang="vi-VN" altLang="en-US" sz="3000" b="1" dirty="0">
              <a:solidFill>
                <a:srgbClr val="000000"/>
              </a:solidFill>
              <a:latin typeface=".VnArial"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3297"/>
                                        </p:tgtEl>
                                        <p:attrNameLst>
                                          <p:attrName>style.visibility</p:attrName>
                                        </p:attrNameLst>
                                      </p:cBhvr>
                                      <p:to>
                                        <p:strVal val="visible"/>
                                      </p:to>
                                    </p:set>
                                    <p:animEffect transition="in" filter="box(in)">
                                      <p:cBhvr>
                                        <p:cTn id="7" dur="500"/>
                                        <p:tgtEl>
                                          <p:spTgt spid="353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635" y="-635"/>
          <a:ext cx="12191365" cy="6746240"/>
        </p:xfrm>
        <a:graphic>
          <a:graphicData uri="http://schemas.openxmlformats.org/drawingml/2006/table">
            <a:tbl>
              <a:tblPr firstRow="1" bandRow="1">
                <a:tableStyleId>{5C22544A-7EE6-4342-B048-85BDC9FD1C3A}</a:tableStyleId>
              </a:tblPr>
              <a:tblGrid>
                <a:gridCol w="12191365"/>
              </a:tblGrid>
              <a:tr h="640080">
                <a:tc>
                  <a:txBody>
                    <a:bodyPr/>
                    <a:lstStyle/>
                    <a:p>
                      <a:pPr marL="0" marR="0" indent="0" algn="l" defTabSz="914400" rtl="0" fontAlgn="auto">
                        <a:lnSpc>
                          <a:spcPct val="100000"/>
                        </a:lnSpc>
                        <a:spcBef>
                          <a:spcPts val="0"/>
                        </a:spcBef>
                        <a:spcAft>
                          <a:spcPts val="0"/>
                        </a:spcAft>
                        <a:buClrTx/>
                        <a:buSzTx/>
                        <a:buFontTx/>
                        <a:buNone/>
                        <a:defRPr/>
                      </a:pPr>
                      <a:r>
                        <a:rPr lang="en-US" sz="3600" b="1" dirty="0" smtClean="0">
                          <a:latin typeface="Times New Roman" panose="02020603050405020304" pitchFamily="18" charset="0"/>
                          <a:cs typeface="Times New Roman" panose="02020603050405020304" pitchFamily="18" charset="0"/>
                        </a:rPr>
                        <a:t> Đ.35</a:t>
                      </a:r>
                      <a:r>
                        <a:rPr lang="en-US" sz="3600" b="1" kern="1200" baseline="0" dirty="0" smtClean="0">
                          <a:solidFill>
                            <a:schemeClr val="lt1"/>
                          </a:solidFill>
                          <a:effectLst/>
                          <a:latin typeface="Times New Roman" panose="02020603050405020304" pitchFamily="18" charset="0"/>
                          <a:ea typeface="+mn-ea"/>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Quyền</a:t>
                      </a:r>
                      <a:r>
                        <a:rPr lang="en-US" sz="3600" b="1" baseline="0" dirty="0" smtClean="0">
                          <a:latin typeface="Times New Roman" panose="02020603050405020304" pitchFamily="18" charset="0"/>
                          <a:cs typeface="Times New Roman" panose="02020603050405020304" pitchFamily="18" charset="0"/>
                        </a:rPr>
                        <a:t> đơn phương chấm </a:t>
                      </a:r>
                      <a:r>
                        <a:rPr lang="en-US" sz="3600" b="1" dirty="0" smtClean="0">
                          <a:latin typeface="Times New Roman" panose="02020603050405020304" pitchFamily="18" charset="0"/>
                          <a:cs typeface="Times New Roman" panose="02020603050405020304" pitchFamily="18" charset="0"/>
                        </a:rPr>
                        <a:t>HĐLĐ của</a:t>
                      </a:r>
                      <a:r>
                        <a:rPr lang="en-US" sz="3600" b="1" baseline="0" dirty="0" smtClean="0">
                          <a:latin typeface="Times New Roman" panose="02020603050405020304" pitchFamily="18" charset="0"/>
                          <a:cs typeface="Times New Roman" panose="02020603050405020304" pitchFamily="18" charset="0"/>
                        </a:rPr>
                        <a:t> NLĐ</a:t>
                      </a:r>
                      <a:endParaRPr lang="en-US"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106160">
                <a:tc>
                  <a:txBody>
                    <a:bodyPr/>
                    <a:lstStyle/>
                    <a:p>
                      <a:pPr marL="0" indent="0" fontAlgn="auto">
                        <a:lnSpc>
                          <a:spcPts val="4020"/>
                        </a:lnSpc>
                        <a:buNone/>
                      </a:pPr>
                      <a:r>
                        <a:rPr lang="en-US" sz="3100" dirty="0" smtClean="0">
                          <a:latin typeface="Times New Roman" panose="02020603050405020304" pitchFamily="18" charset="0"/>
                          <a:cs typeface="Times New Roman" panose="02020603050405020304" pitchFamily="18" charset="0"/>
                        </a:rPr>
                        <a:t>NLĐ được Q.ĐPCD </a:t>
                      </a:r>
                      <a:r>
                        <a:rPr lang="en-US" sz="3100" dirty="0" smtClean="0">
                          <a:solidFill>
                            <a:srgbClr val="FF0000"/>
                          </a:solidFill>
                          <a:latin typeface="Times New Roman" panose="02020603050405020304" pitchFamily="18" charset="0"/>
                          <a:cs typeface="Times New Roman" panose="02020603050405020304" pitchFamily="18" charset="0"/>
                        </a:rPr>
                        <a:t>ko cần lý do </a:t>
                      </a:r>
                      <a:r>
                        <a:rPr lang="en-US" sz="3100" dirty="0" smtClean="0">
                          <a:latin typeface="Times New Roman" panose="02020603050405020304" pitchFamily="18" charset="0"/>
                          <a:cs typeface="Times New Roman" panose="02020603050405020304" pitchFamily="18" charset="0"/>
                        </a:rPr>
                        <a:t>chỉ cần báo trước </a:t>
                      </a:r>
                      <a:r>
                        <a:rPr lang="en-US" sz="3100" b="1" dirty="0" smtClean="0">
                          <a:latin typeface="Times New Roman" panose="02020603050405020304" pitchFamily="18" charset="0"/>
                          <a:cs typeface="Times New Roman" panose="02020603050405020304" pitchFamily="18" charset="0"/>
                        </a:rPr>
                        <a:t>45 ngày</a:t>
                      </a:r>
                      <a:r>
                        <a:rPr lang="en-US" sz="3100" dirty="0" smtClean="0">
                          <a:latin typeface="Times New Roman" panose="02020603050405020304" pitchFamily="18" charset="0"/>
                          <a:cs typeface="Times New Roman" panose="02020603050405020304" pitchFamily="18" charset="0"/>
                        </a:rPr>
                        <a:t>-HĐKXĐ &amp; </a:t>
                      </a:r>
                      <a:r>
                        <a:rPr lang="en-US" sz="3100" b="1" dirty="0" smtClean="0">
                          <a:latin typeface="Times New Roman" panose="02020603050405020304" pitchFamily="18" charset="0"/>
                          <a:cs typeface="Times New Roman" panose="02020603050405020304" pitchFamily="18" charset="0"/>
                        </a:rPr>
                        <a:t>30 ngày</a:t>
                      </a:r>
                      <a:r>
                        <a:rPr lang="en-US" sz="3100" dirty="0" smtClean="0">
                          <a:latin typeface="Times New Roman" panose="02020603050405020304" pitchFamily="18" charset="0"/>
                          <a:cs typeface="Times New Roman" panose="02020603050405020304" pitchFamily="18" charset="0"/>
                        </a:rPr>
                        <a:t>-HĐXĐ từ 12 th - 36 tháng; </a:t>
                      </a:r>
                      <a:r>
                        <a:rPr lang="en-US" sz="3100" b="1" dirty="0" smtClean="0">
                          <a:latin typeface="Times New Roman" panose="02020603050405020304" pitchFamily="18" charset="0"/>
                          <a:cs typeface="Times New Roman" panose="02020603050405020304" pitchFamily="18" charset="0"/>
                        </a:rPr>
                        <a:t>03 ngày LV </a:t>
                      </a:r>
                      <a:r>
                        <a:rPr lang="en-US" sz="3100" b="0" dirty="0" smtClean="0">
                          <a:latin typeface="Times New Roman" panose="02020603050405020304" pitchFamily="18" charset="0"/>
                          <a:cs typeface="Times New Roman" panose="02020603050405020304" pitchFamily="18" charset="0"/>
                        </a:rPr>
                        <a:t>-</a:t>
                      </a:r>
                      <a:r>
                        <a:rPr lang="en-US" sz="3100" b="0" baseline="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HĐXĐ &lt; 12 tháng</a:t>
                      </a:r>
                      <a:r>
                        <a:rPr lang="en-US" sz="3100" baseline="0" dirty="0" smtClean="0">
                          <a:latin typeface="Times New Roman" panose="02020603050405020304" pitchFamily="18" charset="0"/>
                          <a:cs typeface="Times New Roman" panose="02020603050405020304" pitchFamily="18" charset="0"/>
                        </a:rPr>
                        <a:t>  </a:t>
                      </a:r>
                      <a:endParaRPr lang="en-US" sz="3100" b="1" baseline="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020"/>
                        </a:lnSpc>
                        <a:buNone/>
                      </a:pPr>
                      <a:r>
                        <a:rPr lang="en-US" sz="3400" dirty="0" smtClean="0">
                          <a:latin typeface="Times New Roman" panose="02020603050405020304" pitchFamily="18" charset="0"/>
                          <a:cs typeface="Times New Roman" panose="02020603050405020304" pitchFamily="18" charset="0"/>
                        </a:rPr>
                        <a:t>NLĐ còn được ĐPCDHĐ mà </a:t>
                      </a:r>
                      <a:r>
                        <a:rPr lang="en-US" sz="3400" dirty="0" smtClean="0">
                          <a:solidFill>
                            <a:srgbClr val="FF0000"/>
                          </a:solidFill>
                          <a:latin typeface="Times New Roman" panose="02020603050405020304" pitchFamily="18" charset="0"/>
                          <a:cs typeface="Times New Roman" panose="02020603050405020304" pitchFamily="18" charset="0"/>
                        </a:rPr>
                        <a:t>ko cần báo trước</a:t>
                      </a:r>
                      <a:r>
                        <a:rPr lang="en-US" sz="3400" dirty="0" smtClean="0">
                          <a:latin typeface="Times New Roman" panose="02020603050405020304" pitchFamily="18" charset="0"/>
                          <a:cs typeface="Times New Roman" panose="02020603050405020304" pitchFamily="18" charset="0"/>
                        </a:rPr>
                        <a:t>:</a:t>
                      </a:r>
                      <a:endParaRPr lang="en-US" sz="3400" dirty="0" smtClean="0">
                        <a:latin typeface="Times New Roman" panose="02020603050405020304" pitchFamily="18" charset="0"/>
                        <a:cs typeface="Times New Roman" panose="02020603050405020304" pitchFamily="18" charset="0"/>
                      </a:endParaRPr>
                    </a:p>
                    <a:p>
                      <a:pPr marL="0" indent="0" fontAlgn="auto">
                        <a:lnSpc>
                          <a:spcPts val="4020"/>
                        </a:lnSpc>
                        <a:buNone/>
                      </a:pPr>
                      <a:r>
                        <a:rPr lang="en-US" sz="3100" dirty="0" smtClean="0">
                          <a:latin typeface="Times New Roman" panose="02020603050405020304" pitchFamily="18" charset="0"/>
                          <a:cs typeface="Times New Roman" panose="02020603050405020304" pitchFamily="18" charset="0"/>
                        </a:rPr>
                        <a:t>- Ko được bố trí theo đúng CV, địa điểm LV/ ko được b/đ ĐKLV theo thỏa thuận, trừ tr/hợp Chuyển NLĐ làm CV khác so với HĐLĐ (</a:t>
                      </a:r>
                      <a:r>
                        <a:rPr lang="en-US" sz="3100" b="1" dirty="0" smtClean="0">
                          <a:solidFill>
                            <a:srgbClr val="FF0000"/>
                          </a:solidFill>
                          <a:latin typeface="Times New Roman" panose="02020603050405020304" pitchFamily="18" charset="0"/>
                          <a:cs typeface="Times New Roman" panose="02020603050405020304" pitchFamily="18" charset="0"/>
                        </a:rPr>
                        <a:t>Đ.29</a:t>
                      </a:r>
                      <a:r>
                        <a:rPr lang="en-US" sz="3100" dirty="0" smtClean="0">
                          <a:latin typeface="Times New Roman" panose="02020603050405020304" pitchFamily="18" charset="0"/>
                          <a:cs typeface="Times New Roman" panose="02020603050405020304" pitchFamily="18" charset="0"/>
                        </a:rPr>
                        <a:t>);</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Ko được trả đủ lương/ trả lương ko đúng thời hạn, trừ tr/hợp BKK;</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Bị NSDLĐ ngược đãi, đánh đập/ có lời nói, HV nhục mạ, HV làm ảnh hưởng đến SK, nhân phẩm, danh dự; bị CBLĐ;</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Bị QRTD tại nơi làm việc;</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LĐ nữ mang thai phải nghỉ việc;</a:t>
                      </a:r>
                      <a:br>
                        <a:rPr lang="en-US" sz="3100" dirty="0" smtClean="0">
                          <a:latin typeface="Times New Roman" panose="02020603050405020304" pitchFamily="18" charset="0"/>
                          <a:cs typeface="Times New Roman" panose="02020603050405020304" pitchFamily="18" charset="0"/>
                        </a:rPr>
                      </a:br>
                      <a:r>
                        <a:rPr lang="en-US" sz="3100" dirty="0" smtClean="0">
                          <a:latin typeface="Times New Roman" panose="02020603050405020304" pitchFamily="18" charset="0"/>
                          <a:cs typeface="Times New Roman" panose="02020603050405020304" pitchFamily="18" charset="0"/>
                        </a:rPr>
                        <a:t>- </a:t>
                      </a:r>
                      <a:r>
                        <a:rPr lang="en-US" sz="3100" dirty="0" smtClean="0">
                          <a:solidFill>
                            <a:srgbClr val="FF0000"/>
                          </a:solidFill>
                          <a:latin typeface="Times New Roman" panose="02020603050405020304" pitchFamily="18" charset="0"/>
                          <a:cs typeface="Times New Roman" panose="02020603050405020304" pitchFamily="18" charset="0"/>
                        </a:rPr>
                        <a:t>Đủ tuổi nghỉ hưu trừ tr/hợp có theo thỏa thuận khác;</a:t>
                      </a:r>
                      <a:br>
                        <a:rPr lang="en-US" sz="3100" dirty="0" smtClean="0">
                          <a:solidFill>
                            <a:srgbClr val="FF0000"/>
                          </a:solidFill>
                          <a:latin typeface="Times New Roman" panose="02020603050405020304" pitchFamily="18" charset="0"/>
                          <a:cs typeface="Times New Roman" panose="02020603050405020304" pitchFamily="18" charset="0"/>
                        </a:rPr>
                      </a:br>
                      <a:r>
                        <a:rPr lang="en-US" sz="3100" dirty="0" smtClean="0">
                          <a:solidFill>
                            <a:srgbClr val="FF0000"/>
                          </a:solidFill>
                          <a:latin typeface="Times New Roman" panose="02020603050405020304" pitchFamily="18" charset="0"/>
                          <a:cs typeface="Times New Roman" panose="02020603050405020304" pitchFamily="18" charset="0"/>
                        </a:rPr>
                        <a:t>- NSDLĐ cung cấp </a:t>
                      </a:r>
                      <a:r>
                        <a:rPr lang="en-US" sz="3100" b="1" dirty="0" smtClean="0">
                          <a:solidFill>
                            <a:srgbClr val="FF0000"/>
                          </a:solidFill>
                          <a:latin typeface="Times New Roman" panose="02020603050405020304" pitchFamily="18" charset="0"/>
                          <a:cs typeface="Times New Roman" panose="02020603050405020304" pitchFamily="18" charset="0"/>
                        </a:rPr>
                        <a:t>thông tin ko trung thực</a:t>
                      </a:r>
                      <a:r>
                        <a:rPr lang="en-US" sz="3100" dirty="0" smtClean="0">
                          <a:solidFill>
                            <a:srgbClr val="FF0000"/>
                          </a:solidFill>
                          <a:latin typeface="Times New Roman" panose="02020603050405020304" pitchFamily="18" charset="0"/>
                          <a:cs typeface="Times New Roman" panose="02020603050405020304" pitchFamily="18" charset="0"/>
                        </a:rPr>
                        <a:t>, ảnh hưởng thực hiện HĐLĐ</a:t>
                      </a:r>
                      <a:endParaRPr lang="en-US" sz="3100" dirty="0" smtClean="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635" y="0"/>
          <a:ext cx="12191365" cy="6858635"/>
        </p:xfrm>
        <a:graphic>
          <a:graphicData uri="http://schemas.openxmlformats.org/drawingml/2006/table">
            <a:tbl>
              <a:tblPr firstRow="1" bandRow="1">
                <a:tableStyleId>{5C22544A-7EE6-4342-B048-85BDC9FD1C3A}</a:tableStyleId>
              </a:tblPr>
              <a:tblGrid>
                <a:gridCol w="12191365"/>
              </a:tblGrid>
              <a:tr h="68135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600" b="1" baseline="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Đ.36 Quyền</a:t>
                      </a:r>
                      <a:r>
                        <a:rPr lang="en-US" sz="3600" b="1" baseline="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ĐPCDHĐLĐ của</a:t>
                      </a:r>
                      <a:r>
                        <a:rPr lang="en-US" sz="3600" b="1" baseline="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NSDLĐ</a:t>
                      </a:r>
                      <a:endParaRPr lang="en-US"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177280">
                <a:tc>
                  <a:txBody>
                    <a:bodyPr/>
                    <a:lstStyle/>
                    <a:p>
                      <a:pPr marL="0" indent="0" fontAlgn="auto">
                        <a:lnSpc>
                          <a:spcPts val="3960"/>
                        </a:lnSpc>
                        <a:spcBef>
                          <a:spcPts val="0"/>
                        </a:spcBef>
                        <a:spcAft>
                          <a:spcPts val="0"/>
                        </a:spcAft>
                        <a:buNone/>
                      </a:pPr>
                      <a:r>
                        <a:rPr lang="nl-NL" sz="3200" b="1" kern="1200" dirty="0" smtClean="0">
                          <a:solidFill>
                            <a:schemeClr val="tx1"/>
                          </a:solidFill>
                          <a:effectLst/>
                          <a:latin typeface="Times New Roman" panose="02020603050405020304" pitchFamily="18" charset="0"/>
                          <a:ea typeface="+mn-ea"/>
                          <a:cs typeface="Times New Roman" panose="02020603050405020304" pitchFamily="18" charset="0"/>
                        </a:rPr>
                        <a:t>1. NSDLĐ có Q.</a:t>
                      </a:r>
                      <a:r>
                        <a:rPr lang="nl-NL" sz="3200" b="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nl-NL" sz="3200" b="1" kern="1200" dirty="0" smtClean="0">
                          <a:solidFill>
                            <a:schemeClr val="tx1"/>
                          </a:solidFill>
                          <a:effectLst/>
                          <a:latin typeface="Times New Roman" panose="02020603050405020304" pitchFamily="18" charset="0"/>
                          <a:ea typeface="+mn-ea"/>
                          <a:cs typeface="Times New Roman" panose="02020603050405020304" pitchFamily="18" charset="0"/>
                        </a:rPr>
                        <a:t>ĐPCDHĐLĐ trong trường hợp:</a:t>
                      </a:r>
                      <a:endParaRPr lang="en-US" sz="32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endParaRPr lang="nl-NL" sz="2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endParaRPr lang="nl-NL" sz="2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endParaRPr lang="nl-NL" sz="2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endParaRPr lang="nl-NL" sz="2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endParaRPr lang="nl-NL" sz="2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endParaRPr lang="nl-NL" sz="2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endParaRPr lang="nl-NL" sz="2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endParaRPr lang="nl-NL" sz="28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r>
                        <a:rPr lang="nl-NL" sz="3200" b="1" kern="1200" dirty="0" smtClean="0">
                          <a:solidFill>
                            <a:schemeClr val="tx1"/>
                          </a:solidFill>
                          <a:effectLst/>
                          <a:latin typeface="Times New Roman" panose="02020603050405020304" pitchFamily="18" charset="0"/>
                          <a:ea typeface="+mn-ea"/>
                          <a:cs typeface="Times New Roman" panose="02020603050405020304" pitchFamily="18" charset="0"/>
                        </a:rPr>
                        <a:t>2.Khi ĐPCD tại điểm a,b, c, đ &amp; g K.1 Điều này,NSDLĐ </a:t>
                      </a:r>
                      <a:r>
                        <a:rPr lang="en-US" alt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ải</a:t>
                      </a:r>
                      <a:r>
                        <a:rPr lang="nl-NL" sz="3200" b="1" kern="1200" dirty="0" smtClean="0">
                          <a:solidFill>
                            <a:schemeClr val="tx1"/>
                          </a:solidFill>
                          <a:effectLst/>
                          <a:latin typeface="Times New Roman" panose="02020603050405020304" pitchFamily="18" charset="0"/>
                          <a:ea typeface="+mn-ea"/>
                          <a:cs typeface="Times New Roman" panose="02020603050405020304" pitchFamily="18" charset="0"/>
                        </a:rPr>
                        <a:t> báotrước</a:t>
                      </a:r>
                      <a:endParaRPr lang="nl-NL" sz="32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3960"/>
                        </a:lnSpc>
                        <a:spcBef>
                          <a:spcPts val="0"/>
                        </a:spcBef>
                        <a:spcAft>
                          <a:spcPts val="0"/>
                        </a:spcAft>
                        <a:buClrTx/>
                        <a:buSzTx/>
                        <a:buFontTx/>
                        <a:buNone/>
                        <a:defRPr/>
                      </a:pP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d)Đ/v 1 số ngành, nghề,CV đặc thù</a:t>
                      </a:r>
                      <a:r>
                        <a:rPr lang="en-US" alt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thờihạn báo trước theo quyđịnhCP</a:t>
                      </a:r>
                      <a:endParaRPr lang="en-US" sz="32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3960"/>
                        </a:lnSpc>
                        <a:spcBef>
                          <a:spcPts val="0"/>
                        </a:spcBef>
                        <a:spcAft>
                          <a:spcPts val="0"/>
                        </a:spcAft>
                      </a:pPr>
                      <a:r>
                        <a:rPr lang="nl-NL" sz="3200" b="1" kern="1200" dirty="0" smtClean="0">
                          <a:solidFill>
                            <a:schemeClr val="tx1"/>
                          </a:solidFill>
                          <a:effectLst/>
                          <a:latin typeface="Times New Roman" panose="02020603050405020304" pitchFamily="18" charset="0"/>
                          <a:ea typeface="+mn-ea"/>
                          <a:cs typeface="Times New Roman" panose="02020603050405020304" pitchFamily="18" charset="0"/>
                        </a:rPr>
                        <a:t>3</a:t>
                      </a:r>
                      <a:r>
                        <a:rPr lang="nl-NL" sz="3200" b="0" kern="1200" dirty="0" smtClean="0">
                          <a:solidFill>
                            <a:schemeClr val="tx1"/>
                          </a:solidFill>
                          <a:effectLst/>
                          <a:latin typeface="Times New Roman" panose="02020603050405020304" pitchFamily="18" charset="0"/>
                          <a:ea typeface="+mn-ea"/>
                          <a:cs typeface="Times New Roman" panose="02020603050405020304" pitchFamily="18" charset="0"/>
                        </a:rPr>
                        <a:t>.Khi ĐPCD tại </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điểm d &amp; e K.1 </a:t>
                      </a:r>
                      <a:r>
                        <a:rPr lang="nl-NL" sz="3200" b="0" kern="1200" dirty="0" smtClean="0">
                          <a:solidFill>
                            <a:schemeClr val="tx1"/>
                          </a:solidFill>
                          <a:effectLst/>
                          <a:latin typeface="Times New Roman" panose="02020603050405020304" pitchFamily="18" charset="0"/>
                          <a:ea typeface="+mn-ea"/>
                          <a:cs typeface="Times New Roman" panose="02020603050405020304" pitchFamily="18" charset="0"/>
                        </a:rPr>
                        <a:t>thì NSDLĐ </a:t>
                      </a:r>
                      <a:r>
                        <a:rPr lang="nl-NL" sz="3200" b="0" kern="1200" dirty="0" smtClean="0">
                          <a:solidFill>
                            <a:srgbClr val="FF0000"/>
                          </a:solidFill>
                          <a:effectLst/>
                          <a:latin typeface="Times New Roman" panose="02020603050405020304" pitchFamily="18" charset="0"/>
                          <a:ea typeface="+mn-ea"/>
                          <a:cs typeface="Times New Roman" panose="02020603050405020304" pitchFamily="18" charset="0"/>
                        </a:rPr>
                        <a:t>ko phải báo trước</a:t>
                      </a:r>
                      <a:r>
                        <a:rPr lang="nl-NL" sz="3200" b="0" kern="1200" dirty="0" smtClean="0">
                          <a:solidFill>
                            <a:schemeClr val="tx1"/>
                          </a:solidFill>
                          <a:effectLst/>
                          <a:latin typeface="Times New Roman" panose="02020603050405020304" pitchFamily="18" charset="0"/>
                          <a:ea typeface="+mn-ea"/>
                          <a:cs typeface="Times New Roman" panose="02020603050405020304" pitchFamily="18" charset="0"/>
                        </a:rPr>
                        <a:t> cho NLĐ</a:t>
                      </a:r>
                      <a:endParaRPr lang="en-US" sz="3200" b="0"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
        <p:nvSpPr>
          <p:cNvPr id="134150" name="Rectangle 6"/>
          <p:cNvSpPr>
            <a:spLocks noChangeArrowheads="1"/>
          </p:cNvSpPr>
          <p:nvPr>
            <p:custDataLst>
              <p:tags r:id="rId1"/>
            </p:custDataLst>
          </p:nvPr>
        </p:nvSpPr>
        <p:spPr bwMode="gray">
          <a:xfrm>
            <a:off x="1270" y="1207770"/>
            <a:ext cx="12190730" cy="4013835"/>
          </a:xfrm>
          <a:prstGeom prst="rect">
            <a:avLst/>
          </a:prstGeom>
          <a:gradFill rotWithShape="1">
            <a:gsLst>
              <a:gs pos="0">
                <a:srgbClr val="D85E28">
                  <a:gamma/>
                  <a:shade val="46275"/>
                  <a:invGamma/>
                </a:srgbClr>
              </a:gs>
              <a:gs pos="50000">
                <a:srgbClr val="D85E28"/>
              </a:gs>
              <a:gs pos="100000">
                <a:srgbClr val="D85E28">
                  <a:gamma/>
                  <a:shade val="46275"/>
                  <a:invGamma/>
                </a:srgbClr>
              </a:gs>
            </a:gsLst>
            <a:lin ang="2700000" scaled="1"/>
          </a:gradFill>
          <a:ln w="9525">
            <a:solidFill>
              <a:srgbClr val="FFFFFF"/>
            </a:solidFill>
            <a:miter lim="800000"/>
          </a:ln>
          <a:effectLst>
            <a:outerShdw dist="107763" dir="8100000" algn="ctr" rotWithShape="0">
              <a:srgbClr val="000000">
                <a:alpha val="50000"/>
              </a:srgbClr>
            </a:outerShdw>
          </a:effectLst>
        </p:spPr>
        <p:txBody>
          <a:bodyPr anchor="ctr"/>
          <a:p>
            <a:pPr marL="0" indent="0" fontAlgn="auto">
              <a:lnSpc>
                <a:spcPts val="3960"/>
              </a:lnSpc>
              <a:spcBef>
                <a:spcPts val="0"/>
              </a:spcBef>
              <a:spcAft>
                <a:spcPts val="0"/>
              </a:spcAft>
              <a:buNone/>
            </a:pP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a) NLĐ TX ko hoàn thành CV theo HĐLĐ được XĐ theo tiêu chí ĐGMĐ hoàn thành CV trong QC của NSDLĐ. QC ĐGMĐ HTCV do NSDLĐ ban hành </a:t>
            </a:r>
            <a:r>
              <a:rPr lang="en-US" altLang="nl-NL" sz="2800" b="1" i="1" dirty="0" smtClean="0">
                <a:solidFill>
                  <a:schemeClr val="bg1"/>
                </a:solidFill>
                <a:effectLst/>
                <a:latin typeface="Times New Roman" panose="02020603050405020304" pitchFamily="18" charset="0"/>
                <a:cs typeface="Times New Roman" panose="02020603050405020304" pitchFamily="18" charset="0"/>
                <a:sym typeface="+mn-ea"/>
              </a:rPr>
              <a:t>(*) </a:t>
            </a: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nhưng </a:t>
            </a:r>
            <a:r>
              <a:rPr lang="en-US" altLang="nl-NL" sz="2800" b="1" i="1" dirty="0" smtClean="0">
                <a:solidFill>
                  <a:schemeClr val="bg1"/>
                </a:solidFill>
                <a:effectLst/>
                <a:latin typeface="Times New Roman" panose="02020603050405020304" pitchFamily="18" charset="0"/>
                <a:cs typeface="Times New Roman" panose="02020603050405020304" pitchFamily="18" charset="0"/>
                <a:sym typeface="+mn-ea"/>
              </a:rPr>
              <a:t>f</a:t>
            </a: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ải tham khảo ý kiến TCĐD</a:t>
            </a:r>
            <a:r>
              <a:rPr lang="en-US" altLang="nl-NL" sz="2800" b="1" i="1" dirty="0" smtClean="0">
                <a:solidFill>
                  <a:schemeClr val="bg1"/>
                </a:solidFill>
                <a:effectLst/>
                <a:latin typeface="Times New Roman" panose="02020603050405020304" pitchFamily="18" charset="0"/>
                <a:cs typeface="Times New Roman" panose="02020603050405020304" pitchFamily="18" charset="0"/>
                <a:sym typeface="+mn-ea"/>
              </a:rPr>
              <a:t> </a:t>
            </a: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NLĐ </a:t>
            </a:r>
            <a:r>
              <a:rPr lang="en-US" altLang="nl-NL" sz="2800" b="1" i="1" dirty="0" smtClean="0">
                <a:solidFill>
                  <a:schemeClr val="bg1"/>
                </a:solidFill>
                <a:effectLst/>
                <a:latin typeface="Times New Roman" panose="02020603050405020304" pitchFamily="18" charset="0"/>
                <a:cs typeface="Times New Roman" panose="02020603050405020304" pitchFamily="18" charset="0"/>
                <a:sym typeface="+mn-ea"/>
              </a:rPr>
              <a:t>T</a:t>
            </a: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CS đ/v nơi có TCĐD NLĐ </a:t>
            </a:r>
            <a:r>
              <a:rPr lang="en-US" altLang="nl-NL" sz="2800" b="1" i="1" dirty="0" smtClean="0">
                <a:solidFill>
                  <a:schemeClr val="bg1"/>
                </a:solidFill>
                <a:effectLst/>
                <a:latin typeface="Times New Roman" panose="02020603050405020304" pitchFamily="18" charset="0"/>
                <a:cs typeface="Times New Roman" panose="02020603050405020304" pitchFamily="18" charset="0"/>
                <a:sym typeface="+mn-ea"/>
              </a:rPr>
              <a:t>T</a:t>
            </a: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CS;..</a:t>
            </a:r>
            <a:endParaRPr lang="nl-NL" sz="2800" b="1" i="1" kern="1200" baseline="0" dirty="0" smtClean="0">
              <a:solidFill>
                <a:schemeClr val="bg1"/>
              </a:solidFill>
              <a:effectLst/>
              <a:latin typeface="Times New Roman" panose="02020603050405020304" pitchFamily="18" charset="0"/>
              <a:ea typeface="+mn-ea"/>
              <a:cs typeface="Times New Roman" panose="02020603050405020304" pitchFamily="18" charset="0"/>
            </a:endParaRPr>
          </a:p>
          <a:p>
            <a:pPr marL="0" indent="0" fontAlgn="auto">
              <a:lnSpc>
                <a:spcPts val="3960"/>
              </a:lnSpc>
              <a:spcBef>
                <a:spcPts val="0"/>
              </a:spcBef>
              <a:spcAft>
                <a:spcPts val="0"/>
              </a:spcAft>
              <a:buNone/>
            </a:pP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d) NLĐ ko có mặt tại nơi LV sau thời hạn tại Đ.31 BLLĐ;</a:t>
            </a:r>
            <a:endParaRPr lang="en-US" sz="2800" b="1" i="1"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0" indent="0" fontAlgn="auto">
              <a:lnSpc>
                <a:spcPts val="3960"/>
              </a:lnSpc>
              <a:spcBef>
                <a:spcPts val="0"/>
              </a:spcBef>
              <a:spcAft>
                <a:spcPts val="0"/>
              </a:spcAft>
              <a:buNone/>
            </a:pP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đ) NLĐ đủ </a:t>
            </a:r>
            <a:r>
              <a:rPr lang="vi-VN" sz="2800" b="1" i="1" dirty="0" smtClean="0">
                <a:solidFill>
                  <a:schemeClr val="bg1"/>
                </a:solidFill>
                <a:effectLst/>
                <a:latin typeface="Times New Roman" panose="02020603050405020304" pitchFamily="18" charset="0"/>
                <a:cs typeface="Times New Roman" panose="02020603050405020304" pitchFamily="18" charset="0"/>
                <a:sym typeface="+mn-ea"/>
              </a:rPr>
              <a:t>tuổi </a:t>
            </a: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nghỉ hưu </a:t>
            </a:r>
            <a:r>
              <a:rPr lang="vi-VN" sz="2800" b="1" i="1" dirty="0" smtClean="0">
                <a:solidFill>
                  <a:schemeClr val="bg1"/>
                </a:solidFill>
                <a:effectLst/>
                <a:latin typeface="Times New Roman" panose="02020603050405020304" pitchFamily="18" charset="0"/>
                <a:cs typeface="Times New Roman" panose="02020603050405020304" pitchFamily="18" charset="0"/>
                <a:sym typeface="+mn-ea"/>
              </a:rPr>
              <a:t>theo </a:t>
            </a: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Đ.169 BLLĐ, trừ tr/hợp có thỏa thuận khác</a:t>
            </a:r>
            <a:endParaRPr lang="en-US" sz="2800" b="1" i="1"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0" indent="0" fontAlgn="auto">
              <a:lnSpc>
                <a:spcPts val="3960"/>
              </a:lnSpc>
              <a:spcBef>
                <a:spcPts val="0"/>
              </a:spcBef>
              <a:spcAft>
                <a:spcPts val="0"/>
              </a:spcAft>
              <a:buNone/>
            </a:pP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e) NLĐ tự ý bỏ việc ko có lý do chính đáng từ 05 ngày LV liên tục trở lên;</a:t>
            </a:r>
            <a:endParaRPr lang="en-US" sz="2800" b="1" i="1"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0" indent="0" fontAlgn="auto">
              <a:lnSpc>
                <a:spcPts val="3960"/>
              </a:lnSpc>
              <a:spcBef>
                <a:spcPts val="0"/>
              </a:spcBef>
              <a:spcAft>
                <a:spcPts val="0"/>
              </a:spcAft>
              <a:buNone/>
            </a:pPr>
            <a:r>
              <a:rPr lang="nl-NL" sz="2800" b="1" i="1" dirty="0" smtClean="0">
                <a:solidFill>
                  <a:schemeClr val="bg1"/>
                </a:solidFill>
                <a:effectLst/>
                <a:latin typeface="Times New Roman" panose="02020603050405020304" pitchFamily="18" charset="0"/>
                <a:cs typeface="Times New Roman" panose="02020603050405020304" pitchFamily="18" charset="0"/>
                <a:sym typeface="+mn-ea"/>
              </a:rPr>
              <a:t>g) NLĐ cung cấp ko trung thực thông tin theo K.2 Đ.16 BLLĐ khi GK HĐLĐ làm ảnh hưởng đến việc tuyển dụng NLĐ.</a:t>
            </a:r>
            <a:endParaRPr lang="nl-NL" sz="2800" b="1" i="1" dirty="0" smtClean="0">
              <a:solidFill>
                <a:schemeClr val="bg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p:cTn id="7" dur="1000" fill="hold"/>
                                        <p:tgtEl>
                                          <p:spTgt spid="134150"/>
                                        </p:tgtEl>
                                        <p:attrNameLst>
                                          <p:attrName>ppt_w</p:attrName>
                                        </p:attrNameLst>
                                      </p:cBhvr>
                                      <p:tavLst>
                                        <p:tav tm="0">
                                          <p:val>
                                            <p:strVal val="#ppt_w*0.70"/>
                                          </p:val>
                                        </p:tav>
                                        <p:tav tm="100000">
                                          <p:val>
                                            <p:strVal val="#ppt_w"/>
                                          </p:val>
                                        </p:tav>
                                      </p:tavLst>
                                    </p:anim>
                                    <p:anim calcmode="lin" valueType="num">
                                      <p:cBhvr>
                                        <p:cTn id="8" dur="1000" fill="hold"/>
                                        <p:tgtEl>
                                          <p:spTgt spid="134150"/>
                                        </p:tgtEl>
                                        <p:attrNameLst>
                                          <p:attrName>ppt_h</p:attrName>
                                        </p:attrNameLst>
                                      </p:cBhvr>
                                      <p:tavLst>
                                        <p:tav tm="0">
                                          <p:val>
                                            <p:strVal val="#ppt_h"/>
                                          </p:val>
                                        </p:tav>
                                        <p:tav tm="100000">
                                          <p:val>
                                            <p:strVal val="#ppt_h"/>
                                          </p:val>
                                        </p:tav>
                                      </p:tavLst>
                                    </p:anim>
                                    <p:animEffect transition="in" filter="fade">
                                      <p:cBhvr>
                                        <p:cTn id="9" dur="10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635"/>
          <a:ext cx="12192000" cy="6857365"/>
        </p:xfrm>
        <a:graphic>
          <a:graphicData uri="http://schemas.openxmlformats.org/drawingml/2006/table">
            <a:tbl>
              <a:tblPr firstRow="1" bandRow="1">
                <a:tableStyleId>{5C22544A-7EE6-4342-B048-85BDC9FD1C3A}</a:tableStyleId>
              </a:tblPr>
              <a:tblGrid>
                <a:gridCol w="12192000"/>
              </a:tblGrid>
              <a:tr h="64325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nl-NL" sz="3600" b="1" dirty="0" smtClean="0">
                          <a:latin typeface="Times New Roman" panose="02020603050405020304" pitchFamily="18" charset="0"/>
                          <a:cs typeface="Times New Roman" panose="02020603050405020304" pitchFamily="18" charset="0"/>
                        </a:rPr>
                        <a:t>Đ.138. Quyền ĐPCD, tạm hoãn HĐLĐ của LĐ nữ mang thai</a:t>
                      </a:r>
                      <a:endParaRPr lang="nl-NL"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214110">
                <a:tc>
                  <a:txBody>
                    <a:bodyPr/>
                    <a:lstStyle/>
                    <a:p>
                      <a:pPr marL="0" indent="0" fontAlgn="auto">
                        <a:lnSpc>
                          <a:spcPts val="4440"/>
                        </a:lnSpc>
                        <a:buNone/>
                      </a:pPr>
                      <a:r>
                        <a:rPr lang="nl-NL" sz="3200" dirty="0" smtClean="0">
                          <a:latin typeface="Times New Roman" panose="02020603050405020304" pitchFamily="18" charset="0"/>
                          <a:cs typeface="Times New Roman" panose="02020603050405020304" pitchFamily="18" charset="0"/>
                        </a:rPr>
                        <a:t>1. LĐ nữ mang thai nếu có XN của CSKCB có th/q v/v tiếp tục LV sẽ ảnh hưởng xấu tới thai nhi thì có </a:t>
                      </a:r>
                      <a:r>
                        <a:rPr lang="en-US" altLang="nl-NL" sz="3200" dirty="0" smtClean="0">
                          <a:latin typeface="Times New Roman" panose="02020603050405020304" pitchFamily="18" charset="0"/>
                          <a:cs typeface="Times New Roman" panose="02020603050405020304" pitchFamily="18" charset="0"/>
                        </a:rPr>
                        <a:t>Q.</a:t>
                      </a:r>
                      <a:r>
                        <a:rPr lang="nl-NL" sz="3200" dirty="0" smtClean="0">
                          <a:latin typeface="Times New Roman" panose="02020603050405020304" pitchFamily="18" charset="0"/>
                          <a:cs typeface="Times New Roman" panose="02020603050405020304" pitchFamily="18" charset="0"/>
                        </a:rPr>
                        <a:t>ĐPCDHĐ/ tạm hoãn thực hiện HĐ. </a:t>
                      </a:r>
                      <a:endParaRPr lang="en-US" sz="3200" b="1" dirty="0" smtClean="0">
                        <a:latin typeface="Times New Roman" panose="02020603050405020304" pitchFamily="18" charset="0"/>
                        <a:cs typeface="Times New Roman" panose="02020603050405020304" pitchFamily="18" charset="0"/>
                      </a:endParaRPr>
                    </a:p>
                    <a:p>
                      <a:pPr fontAlgn="auto">
                        <a:lnSpc>
                          <a:spcPts val="4440"/>
                        </a:lnSpc>
                      </a:pPr>
                      <a:r>
                        <a:rPr lang="nl-NL" sz="3200" dirty="0" smtClean="0">
                          <a:solidFill>
                            <a:srgbClr val="FF0000"/>
                          </a:solidFill>
                          <a:latin typeface="Times New Roman" panose="02020603050405020304" pitchFamily="18" charset="0"/>
                          <a:cs typeface="Times New Roman" panose="02020603050405020304" pitchFamily="18" charset="0"/>
                        </a:rPr>
                        <a:t>Tr/hợp ĐPCDHĐLĐ/ tạm hoãn thực hiện HĐLĐ thì phải TB cho NSDLĐ kèm theo XN của CSKCB có th/q v/v tiếp tục LV sẽ ảnh hưởng xấu tới thai nhi. </a:t>
                      </a:r>
                      <a:endParaRPr lang="en-US" sz="3200" b="1"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440"/>
                        </a:lnSpc>
                        <a:buNone/>
                      </a:pPr>
                      <a:endParaRPr lang="nl-NL" sz="3200" dirty="0" smtClean="0">
                        <a:solidFill>
                          <a:srgbClr val="FF0000"/>
                        </a:solidFill>
                        <a:latin typeface="Times New Roman" panose="02020603050405020304" pitchFamily="18" charset="0"/>
                        <a:cs typeface="Times New Roman" panose="02020603050405020304" pitchFamily="18" charset="0"/>
                      </a:endParaRPr>
                    </a:p>
                    <a:p>
                      <a:pPr fontAlgn="auto">
                        <a:lnSpc>
                          <a:spcPts val="4240"/>
                        </a:lnSpc>
                      </a:pPr>
                      <a:endParaRPr lang="en-US" sz="3200" dirty="0" smtClean="0">
                        <a:latin typeface="Times New Roman" panose="02020603050405020304" pitchFamily="18" charset="0"/>
                        <a:cs typeface="Times New Roman" panose="02020603050405020304" pitchFamily="18" charset="0"/>
                      </a:endParaRPr>
                    </a:p>
                  </a:txBody>
                  <a:tcPr/>
                </a:tc>
              </a:tr>
            </a:tbl>
          </a:graphicData>
        </a:graphic>
      </p:graphicFrame>
      <p:sp>
        <p:nvSpPr>
          <p:cNvPr id="234602" name="AutoShape 106"/>
          <p:cNvSpPr>
            <a:spLocks noChangeArrowheads="1"/>
          </p:cNvSpPr>
          <p:nvPr>
            <p:custDataLst>
              <p:tags r:id="rId1"/>
            </p:custDataLst>
          </p:nvPr>
        </p:nvSpPr>
        <p:spPr bwMode="gray">
          <a:xfrm>
            <a:off x="0" y="3688715"/>
            <a:ext cx="12191365" cy="3032760"/>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ln>
          <a:effectLst>
            <a:outerShdw dist="99190" dir="2388334" algn="ctr" rotWithShape="0">
              <a:srgbClr val="333333">
                <a:alpha val="50000"/>
              </a:srgbClr>
            </a:outerShdw>
          </a:effectLst>
        </p:spPr>
        <p:txBody>
          <a:bodyPr wrap="none" anchor="ctr"/>
          <a:p>
            <a:pPr marL="0" indent="0" algn="l" fontAlgn="auto">
              <a:lnSpc>
                <a:spcPts val="4440"/>
              </a:lnSpc>
              <a:buNone/>
            </a:pPr>
            <a:r>
              <a:rPr lang="nl-NL" sz="3200" b="1" dirty="0" smtClean="0">
                <a:solidFill>
                  <a:schemeClr val="tx1"/>
                </a:solidFill>
                <a:latin typeface="Times New Roman" panose="02020603050405020304" pitchFamily="18" charset="0"/>
                <a:cs typeface="Times New Roman" panose="02020603050405020304" pitchFamily="18" charset="0"/>
                <a:sym typeface="+mn-ea"/>
              </a:rPr>
              <a:t>2. Tr/hợp tạm hoãn thực hiện HĐLĐ, TG tạm hoãn do NLĐ thỏa </a:t>
            </a:r>
            <a:endParaRPr lang="nl-NL" sz="3200" b="1" dirty="0" smtClean="0">
              <a:solidFill>
                <a:schemeClr val="tx1"/>
              </a:solidFill>
              <a:latin typeface="Times New Roman" panose="02020603050405020304" pitchFamily="18" charset="0"/>
              <a:cs typeface="Times New Roman" panose="02020603050405020304" pitchFamily="18" charset="0"/>
              <a:sym typeface="+mn-ea"/>
            </a:endParaRPr>
          </a:p>
          <a:p>
            <a:pPr marL="0" indent="0" algn="l" fontAlgn="auto">
              <a:lnSpc>
                <a:spcPts val="4440"/>
              </a:lnSpc>
              <a:buNone/>
            </a:pPr>
            <a:r>
              <a:rPr lang="nl-NL" sz="3200" b="1" dirty="0" smtClean="0">
                <a:solidFill>
                  <a:schemeClr val="tx1"/>
                </a:solidFill>
                <a:latin typeface="Times New Roman" panose="02020603050405020304" pitchFamily="18" charset="0"/>
                <a:cs typeface="Times New Roman" panose="02020603050405020304" pitchFamily="18" charset="0"/>
                <a:sym typeface="+mn-ea"/>
              </a:rPr>
              <a:t>thuận với NSDLĐ nhưng tối thiểu phải = TG do CS KCB có th/q chỉ</a:t>
            </a:r>
            <a:endParaRPr lang="nl-NL" sz="3200" b="1" dirty="0" smtClean="0">
              <a:solidFill>
                <a:schemeClr val="tx1"/>
              </a:solidFill>
              <a:latin typeface="Times New Roman" panose="02020603050405020304" pitchFamily="18" charset="0"/>
              <a:cs typeface="Times New Roman" panose="02020603050405020304" pitchFamily="18" charset="0"/>
              <a:sym typeface="+mn-ea"/>
            </a:endParaRPr>
          </a:p>
          <a:p>
            <a:pPr marL="0" indent="0" algn="l" fontAlgn="auto">
              <a:lnSpc>
                <a:spcPts val="4440"/>
              </a:lnSpc>
              <a:buNone/>
            </a:pPr>
            <a:r>
              <a:rPr lang="nl-NL" sz="3200" b="1" dirty="0" smtClean="0">
                <a:solidFill>
                  <a:schemeClr val="tx1"/>
                </a:solidFill>
                <a:latin typeface="Times New Roman" panose="02020603050405020304" pitchFamily="18" charset="0"/>
                <a:cs typeface="Times New Roman" panose="02020603050405020304" pitchFamily="18" charset="0"/>
                <a:sym typeface="+mn-ea"/>
              </a:rPr>
              <a:t>định tạm nghỉ. Tr/hợp ko có chỉ định của CS KCB về TG tạm nghỉ </a:t>
            </a:r>
            <a:endParaRPr lang="nl-NL" sz="3200" b="1" dirty="0" smtClean="0">
              <a:solidFill>
                <a:schemeClr val="tx1"/>
              </a:solidFill>
              <a:latin typeface="Times New Roman" panose="02020603050405020304" pitchFamily="18" charset="0"/>
              <a:cs typeface="Times New Roman" panose="02020603050405020304" pitchFamily="18" charset="0"/>
              <a:sym typeface="+mn-ea"/>
            </a:endParaRPr>
          </a:p>
          <a:p>
            <a:pPr marL="0" indent="0" algn="l" fontAlgn="auto">
              <a:lnSpc>
                <a:spcPts val="4440"/>
              </a:lnSpc>
              <a:buNone/>
            </a:pPr>
            <a:r>
              <a:rPr lang="nl-NL" sz="3200" b="1" dirty="0" smtClean="0">
                <a:solidFill>
                  <a:schemeClr val="tx1"/>
                </a:solidFill>
                <a:latin typeface="Times New Roman" panose="02020603050405020304" pitchFamily="18" charset="0"/>
                <a:cs typeface="Times New Roman" panose="02020603050405020304" pitchFamily="18" charset="0"/>
                <a:sym typeface="+mn-ea"/>
              </a:rPr>
              <a:t>thì 02 bên thỏa</a:t>
            </a:r>
            <a:r>
              <a:rPr lang="en-US" altLang="nl-NL" sz="3200" b="1" dirty="0" smtClean="0">
                <a:solidFill>
                  <a:schemeClr val="tx1"/>
                </a:solidFill>
                <a:latin typeface="Times New Roman" panose="02020603050405020304" pitchFamily="18" charset="0"/>
                <a:cs typeface="Times New Roman" panose="02020603050405020304" pitchFamily="18" charset="0"/>
                <a:sym typeface="+mn-ea"/>
              </a:rPr>
              <a:t> </a:t>
            </a:r>
            <a:r>
              <a:rPr lang="nl-NL" sz="3200" b="1" dirty="0" smtClean="0">
                <a:solidFill>
                  <a:schemeClr val="tx1"/>
                </a:solidFill>
                <a:latin typeface="Times New Roman" panose="02020603050405020304" pitchFamily="18" charset="0"/>
                <a:cs typeface="Times New Roman" panose="02020603050405020304" pitchFamily="18" charset="0"/>
                <a:sym typeface="+mn-ea"/>
              </a:rPr>
              <a:t>thuận về TG tạm hoãn thực hiện HĐLĐ</a:t>
            </a:r>
            <a:endParaRPr lang="nl-NL" sz="3200" b="1" dirty="0" smtClean="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4602"/>
                                        </p:tgtEl>
                                        <p:attrNameLst>
                                          <p:attrName>style.visibility</p:attrName>
                                        </p:attrNameLst>
                                      </p:cBhvr>
                                      <p:to>
                                        <p:strVal val="visible"/>
                                      </p:to>
                                    </p:set>
                                    <p:animEffect transition="in" filter="checkerboard(across)">
                                      <p:cBhvr>
                                        <p:cTn id="7" dur="1000"/>
                                        <p:tgtEl>
                                          <p:spTgt spid="234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60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0"/>
          <a:ext cx="12192000" cy="6857365"/>
        </p:xfrm>
        <a:graphic>
          <a:graphicData uri="http://schemas.openxmlformats.org/drawingml/2006/table">
            <a:tbl>
              <a:tblPr firstRow="1" bandRow="1">
                <a:tableStyleId>{5C22544A-7EE6-4342-B048-85BDC9FD1C3A}</a:tableStyleId>
              </a:tblPr>
              <a:tblGrid>
                <a:gridCol w="12192000"/>
              </a:tblGrid>
              <a:tr h="62865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3600" b="1" kern="1200" dirty="0" smtClean="0">
                          <a:solidFill>
                            <a:schemeClr val="lt1"/>
                          </a:solidFill>
                          <a:effectLst/>
                          <a:latin typeface="Times New Roman" panose="02020603050405020304" pitchFamily="18" charset="0"/>
                          <a:ea typeface="+mn-ea"/>
                          <a:cs typeface="Times New Roman" panose="02020603050405020304" pitchFamily="18" charset="0"/>
                        </a:rPr>
                        <a:t>Hệ thông văn bản pháp luật lao động</a:t>
                      </a:r>
                      <a:endParaRPr lang="en-US"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228715">
                <a:tc>
                  <a:txBody>
                    <a:bodyPr/>
                    <a:lstStyle/>
                    <a:p>
                      <a:pPr indent="0" fontAlgn="auto">
                        <a:lnSpc>
                          <a:spcPts val="4040"/>
                        </a:lnSpc>
                      </a:pPr>
                      <a:r>
                        <a:rPr lang="en-US" sz="28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NĐ 135/2020</a:t>
                      </a:r>
                      <a:r>
                        <a:rPr lang="en-US" sz="3200" dirty="0" smtClean="0">
                          <a:latin typeface="Times New Roman" panose="02020603050405020304" pitchFamily="18" charset="0"/>
                          <a:cs typeface="Times New Roman" panose="02020603050405020304" pitchFamily="18" charset="0"/>
                        </a:rPr>
                        <a:t>/NĐ-CP quy định về tuổi nghỉ hưu</a:t>
                      </a:r>
                      <a:endParaRPr lang="en-US" sz="3200" dirty="0" smtClean="0">
                        <a:latin typeface="Times New Roman" panose="02020603050405020304" pitchFamily="18" charset="0"/>
                        <a:cs typeface="Times New Roman" panose="02020603050405020304" pitchFamily="18" charset="0"/>
                      </a:endParaRPr>
                    </a:p>
                    <a:p>
                      <a:pPr indent="0" fontAlgn="auto">
                        <a:lnSpc>
                          <a:spcPts val="4040"/>
                        </a:lnSpc>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NĐ 145/2020</a:t>
                      </a:r>
                      <a:r>
                        <a:rPr lang="en-US" sz="3200" dirty="0" smtClean="0">
                          <a:latin typeface="Times New Roman" panose="02020603050405020304" pitchFamily="18" charset="0"/>
                          <a:cs typeface="Times New Roman" panose="02020603050405020304" pitchFamily="18" charset="0"/>
                        </a:rPr>
                        <a:t>/NĐ-CP quy định hướng dẫn thi hành về ĐKLĐ &amp; QHLĐ</a:t>
                      </a:r>
                      <a:endParaRPr lang="en-US" sz="3200" dirty="0" smtClean="0">
                        <a:latin typeface="Times New Roman" panose="02020603050405020304" pitchFamily="18" charset="0"/>
                        <a:cs typeface="Times New Roman" panose="02020603050405020304" pitchFamily="18" charset="0"/>
                      </a:endParaRPr>
                    </a:p>
                    <a:p>
                      <a:pPr indent="0" fontAlgn="auto">
                        <a:lnSpc>
                          <a:spcPts val="4040"/>
                        </a:lnSpc>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NĐ 12/2022</a:t>
                      </a:r>
                      <a:r>
                        <a:rPr lang="en-US" sz="3200" dirty="0" smtClean="0">
                          <a:latin typeface="Times New Roman" panose="02020603050405020304" pitchFamily="18" charset="0"/>
                          <a:cs typeface="Times New Roman" panose="02020603050405020304" pitchFamily="18" charset="0"/>
                        </a:rPr>
                        <a:t>/NĐ-CP về XP VPHC trong lĩnh vực LĐ, BHXH, XKLĐ</a:t>
                      </a:r>
                      <a:endParaRPr lang="en-US" sz="3200" dirty="0" smtClean="0">
                        <a:latin typeface="Times New Roman" panose="02020603050405020304" pitchFamily="18" charset="0"/>
                        <a:cs typeface="Times New Roman" panose="02020603050405020304" pitchFamily="18" charset="0"/>
                      </a:endParaRPr>
                    </a:p>
                    <a:p>
                      <a:pPr indent="0" fontAlgn="auto">
                        <a:lnSpc>
                          <a:spcPts val="4040"/>
                        </a:lnSpc>
                      </a:pPr>
                      <a:r>
                        <a:rPr lang="en-US" sz="3200" b="1" dirty="0" smtClean="0">
                          <a:solidFill>
                            <a:srgbClr val="FF0000"/>
                          </a:solidFill>
                          <a:latin typeface="Times New Roman" panose="02020603050405020304" pitchFamily="18" charset="0"/>
                          <a:cs typeface="Times New Roman" panose="02020603050405020304" pitchFamily="18" charset="0"/>
                        </a:rPr>
                        <a:t>- NĐ 74/2024NĐ-CP về MLTT đối với NLĐ làm việc theo HĐLĐ</a:t>
                      </a:r>
                      <a:endParaRPr lang="en-US" sz="3200" dirty="0" smtClean="0">
                        <a:latin typeface="Times New Roman" panose="02020603050405020304" pitchFamily="18" charset="0"/>
                        <a:cs typeface="Times New Roman" panose="02020603050405020304" pitchFamily="18" charset="0"/>
                      </a:endParaRPr>
                    </a:p>
                    <a:p>
                      <a:pPr indent="0" fontAlgn="auto">
                        <a:lnSpc>
                          <a:spcPts val="4040"/>
                        </a:lnSpc>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TT09/2020</a:t>
                      </a:r>
                      <a:r>
                        <a:rPr lang="en-US" sz="3200" dirty="0" smtClean="0">
                          <a:latin typeface="Times New Roman" panose="02020603050405020304" pitchFamily="18" charset="0"/>
                          <a:cs typeface="Times New Roman" panose="02020603050405020304" pitchFamily="18" charset="0"/>
                        </a:rPr>
                        <a:t>/TT-BLĐTBXH về LĐ chưa thành niên</a:t>
                      </a:r>
                      <a:endParaRPr lang="en-US" sz="3200" dirty="0" smtClean="0">
                        <a:latin typeface="Times New Roman" panose="02020603050405020304" pitchFamily="18" charset="0"/>
                        <a:cs typeface="Times New Roman" panose="02020603050405020304" pitchFamily="18" charset="0"/>
                      </a:endParaRPr>
                    </a:p>
                    <a:p>
                      <a:pPr indent="0" fontAlgn="auto">
                        <a:lnSpc>
                          <a:spcPts val="4040"/>
                        </a:lnSpc>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TT </a:t>
                      </a:r>
                      <a:r>
                        <a:rPr lang="en-US" sz="3200" b="1" dirty="0" smtClean="0">
                          <a:solidFill>
                            <a:srgbClr val="FF0000"/>
                          </a:solidFill>
                          <a:latin typeface="Times New Roman" panose="02020603050405020304" pitchFamily="18" charset="0"/>
                          <a:cs typeface="Times New Roman" panose="02020603050405020304" pitchFamily="18" charset="0"/>
                        </a:rPr>
                        <a:t>10/2020</a:t>
                      </a:r>
                      <a:r>
                        <a:rPr lang="en-US" sz="3200" dirty="0" smtClean="0">
                          <a:latin typeface="Times New Roman" panose="02020603050405020304" pitchFamily="18" charset="0"/>
                          <a:cs typeface="Times New Roman" panose="02020603050405020304" pitchFamily="18" charset="0"/>
                        </a:rPr>
                        <a:t>/TT-BLĐTBXH hướng dẫn thi hành về nội dung của HĐLĐ, HĐ TLTT &amp; nghề, CV có ảnh hưởng xấu tới chức năng sinh sản, nuôicon</a:t>
                      </a:r>
                      <a:endParaRPr lang="en-US" sz="3200" dirty="0" smtClean="0">
                        <a:latin typeface="Times New Roman" panose="02020603050405020304" pitchFamily="18" charset="0"/>
                        <a:cs typeface="Times New Roman" panose="02020603050405020304" pitchFamily="18" charset="0"/>
                      </a:endParaRPr>
                    </a:p>
                    <a:p>
                      <a:pPr indent="0" fontAlgn="auto">
                        <a:lnSpc>
                          <a:spcPts val="4040"/>
                        </a:lnSpc>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TT </a:t>
                      </a:r>
                      <a:r>
                        <a:rPr lang="en-US" sz="3200" b="1" dirty="0" smtClean="0">
                          <a:solidFill>
                            <a:srgbClr val="FF0000"/>
                          </a:solidFill>
                          <a:latin typeface="Times New Roman" panose="02020603050405020304" pitchFamily="18" charset="0"/>
                          <a:cs typeface="Times New Roman" panose="02020603050405020304" pitchFamily="18" charset="0"/>
                        </a:rPr>
                        <a:t>11/2020</a:t>
                      </a:r>
                      <a:r>
                        <a:rPr lang="en-US" sz="3200" dirty="0" smtClean="0">
                          <a:latin typeface="Times New Roman" panose="02020603050405020304" pitchFamily="18" charset="0"/>
                          <a:cs typeface="Times New Roman" panose="02020603050405020304" pitchFamily="18" charset="0"/>
                        </a:rPr>
                        <a:t>/TT-BLĐTBXH về DM nghề, CV NNĐHNH, ĐBNNĐHNH</a:t>
                      </a:r>
                      <a:endParaRPr lang="en-US" sz="3200" dirty="0" smtClean="0">
                        <a:latin typeface="Times New Roman" panose="02020603050405020304" pitchFamily="18" charset="0"/>
                        <a:cs typeface="Times New Roman" panose="02020603050405020304" pitchFamily="18" charset="0"/>
                      </a:endParaRPr>
                    </a:p>
                    <a:p>
                      <a:pPr indent="0" fontAlgn="auto">
                        <a:lnSpc>
                          <a:spcPts val="4040"/>
                        </a:lnSpc>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TT </a:t>
                      </a:r>
                      <a:r>
                        <a:rPr lang="en-US" sz="3200" b="1" dirty="0" smtClean="0">
                          <a:solidFill>
                            <a:srgbClr val="FF0000"/>
                          </a:solidFill>
                          <a:latin typeface="Times New Roman" panose="02020603050405020304" pitchFamily="18" charset="0"/>
                          <a:cs typeface="Times New Roman" panose="02020603050405020304" pitchFamily="18" charset="0"/>
                        </a:rPr>
                        <a:t>24/2022</a:t>
                      </a:r>
                      <a:r>
                        <a:rPr lang="en-US" sz="3200" dirty="0" smtClean="0">
                          <a:latin typeface="Times New Roman" panose="02020603050405020304" pitchFamily="18" charset="0"/>
                          <a:cs typeface="Times New Roman" panose="02020603050405020304" pitchFamily="18" charset="0"/>
                        </a:rPr>
                        <a:t>/TT-BLĐTBXH việc </a:t>
                      </a:r>
                      <a:r>
                        <a:rPr lang="en-US" sz="3200" dirty="0" smtClean="0">
                          <a:solidFill>
                            <a:srgbClr val="FF0000"/>
                          </a:solidFill>
                          <a:latin typeface="Times New Roman" panose="02020603050405020304" pitchFamily="18" charset="0"/>
                          <a:cs typeface="Times New Roman" panose="02020603050405020304" pitchFamily="18" charset="0"/>
                        </a:rPr>
                        <a:t>bồi dưỡng = hiện vật</a:t>
                      </a:r>
                      <a:r>
                        <a:rPr lang="en-US" sz="3200" dirty="0" smtClean="0">
                          <a:latin typeface="Times New Roman" panose="02020603050405020304" pitchFamily="18" charset="0"/>
                          <a:cs typeface="Times New Roman" panose="02020603050405020304" pitchFamily="18" charset="0"/>
                        </a:rPr>
                        <a:t> với NLĐ làm việc trong đ/kiện có yếu tố nguy hiểm, yếu tố có hại </a:t>
                      </a:r>
                      <a:endParaRPr lang="en-US" sz="3200" dirty="0" smtClean="0">
                        <a:latin typeface="Times New Roman" panose="02020603050405020304" pitchFamily="18" charset="0"/>
                        <a:cs typeface="Times New Roman" panose="02020603050405020304" pitchFamily="18" charset="0"/>
                      </a:endParaRPr>
                    </a:p>
                    <a:p>
                      <a:pPr indent="0" fontAlgn="auto">
                        <a:lnSpc>
                          <a:spcPts val="4040"/>
                        </a:lnSpc>
                      </a:pP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TT 25/2022</a:t>
                      </a:r>
                      <a:r>
                        <a:rPr lang="en-US" sz="3200" dirty="0" smtClean="0">
                          <a:latin typeface="Times New Roman" panose="02020603050405020304" pitchFamily="18" charset="0"/>
                          <a:cs typeface="Times New Roman" panose="02020603050405020304" pitchFamily="18" charset="0"/>
                        </a:rPr>
                        <a:t>/TT-BLĐTBXH chế độ trang cấp fương tiện BV cá nhân</a:t>
                      </a:r>
                      <a:endParaRPr lang="en-US" sz="3200" i="1" dirty="0" smtClean="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635"/>
          <a:ext cx="12192000" cy="6870700"/>
        </p:xfrm>
        <a:graphic>
          <a:graphicData uri="http://schemas.openxmlformats.org/drawingml/2006/table">
            <a:tbl>
              <a:tblPr firstRow="1" bandRow="1">
                <a:tableStyleId>{5C22544A-7EE6-4342-B048-85BDC9FD1C3A}</a:tableStyleId>
              </a:tblPr>
              <a:tblGrid>
                <a:gridCol w="12192000"/>
              </a:tblGrid>
              <a:tr h="64008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nl-NL" sz="3600" b="1" dirty="0" smtClean="0">
                          <a:latin typeface="Times New Roman" panose="02020603050405020304" pitchFamily="18" charset="0"/>
                          <a:cs typeface="Times New Roman" panose="02020603050405020304" pitchFamily="18" charset="0"/>
                        </a:rPr>
                        <a:t>Đ.139. Nghỉ thai sản</a:t>
                      </a:r>
                      <a:endParaRPr lang="nl-NL"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230620">
                <a:tc>
                  <a:txBody>
                    <a:bodyPr/>
                    <a:lstStyle/>
                    <a:p>
                      <a:pPr indent="0" fontAlgn="auto">
                        <a:lnSpc>
                          <a:spcPts val="3840"/>
                        </a:lnSpc>
                        <a:buNone/>
                      </a:pPr>
                      <a:r>
                        <a:rPr lang="en-US" altLang="nl-NL" sz="3000" dirty="0" smtClean="0">
                          <a:latin typeface="Times New Roman" panose="02020603050405020304" pitchFamily="18" charset="0"/>
                          <a:cs typeface="Times New Roman" panose="02020603050405020304" pitchFamily="18" charset="0"/>
                        </a:rPr>
                        <a:t>...</a:t>
                      </a:r>
                      <a:r>
                        <a:rPr lang="nl-NL" sz="3000" b="1" dirty="0" smtClean="0">
                          <a:latin typeface="Times New Roman" panose="02020603050405020304" pitchFamily="18" charset="0"/>
                          <a:cs typeface="Times New Roman" panose="02020603050405020304" pitchFamily="18" charset="0"/>
                        </a:rPr>
                        <a:t>4</a:t>
                      </a:r>
                      <a:r>
                        <a:rPr lang="nl-NL" sz="3000" dirty="0" smtClean="0">
                          <a:latin typeface="Times New Roman" panose="02020603050405020304" pitchFamily="18" charset="0"/>
                          <a:cs typeface="Times New Roman" panose="02020603050405020304" pitchFamily="18" charset="0"/>
                        </a:rPr>
                        <a:t>. Trước khi hết TG nghỉ thai sản theo </a:t>
                      </a:r>
                      <a:r>
                        <a:rPr lang="nl-NL" sz="3000" b="1" i="1" dirty="0" smtClean="0">
                          <a:latin typeface="Times New Roman" panose="02020603050405020304" pitchFamily="18" charset="0"/>
                          <a:cs typeface="Times New Roman" panose="02020603050405020304" pitchFamily="18" charset="0"/>
                        </a:rPr>
                        <a:t>K.1</a:t>
                      </a:r>
                      <a:r>
                        <a:rPr lang="nl-NL" sz="3000" dirty="0" smtClean="0">
                          <a:latin typeface="Times New Roman" panose="02020603050405020304" pitchFamily="18" charset="0"/>
                          <a:cs typeface="Times New Roman" panose="02020603050405020304" pitchFamily="18" charset="0"/>
                        </a:rPr>
                        <a:t> Điều này, LĐ nữ có thể trở lại LV khi đã nghỉ ít nhất được </a:t>
                      </a:r>
                      <a:r>
                        <a:rPr lang="nl-NL" sz="3000" b="1" dirty="0" smtClean="0">
                          <a:latin typeface="Times New Roman" panose="02020603050405020304" pitchFamily="18" charset="0"/>
                          <a:cs typeface="Times New Roman" panose="02020603050405020304" pitchFamily="18" charset="0"/>
                        </a:rPr>
                        <a:t>04 tháng </a:t>
                      </a:r>
                      <a:r>
                        <a:rPr lang="nl-NL" sz="3000" dirty="0" smtClean="0">
                          <a:solidFill>
                            <a:srgbClr val="FF0000"/>
                          </a:solidFill>
                          <a:latin typeface="Times New Roman" panose="02020603050405020304" pitchFamily="18" charset="0"/>
                          <a:cs typeface="Times New Roman" panose="02020603050405020304" pitchFamily="18" charset="0"/>
                        </a:rPr>
                        <a:t>nhưng NLĐ </a:t>
                      </a:r>
                      <a:r>
                        <a:rPr lang="nl-NL" sz="3000" b="1" dirty="0" smtClean="0">
                          <a:solidFill>
                            <a:srgbClr val="FF0000"/>
                          </a:solidFill>
                          <a:latin typeface="Times New Roman" panose="02020603050405020304" pitchFamily="18" charset="0"/>
                          <a:cs typeface="Times New Roman" panose="02020603050405020304" pitchFamily="18" charset="0"/>
                        </a:rPr>
                        <a:t>phải</a:t>
                      </a:r>
                      <a:r>
                        <a:rPr lang="nl-NL" sz="3000" dirty="0" smtClean="0">
                          <a:solidFill>
                            <a:srgbClr val="FF0000"/>
                          </a:solidFill>
                          <a:latin typeface="Times New Roman" panose="02020603050405020304" pitchFamily="18" charset="0"/>
                          <a:cs typeface="Times New Roman" panose="02020603050405020304" pitchFamily="18" charset="0"/>
                        </a:rPr>
                        <a:t> báo trước</a:t>
                      </a:r>
                      <a:r>
                        <a:rPr lang="nl-NL" sz="3000" dirty="0" smtClean="0">
                          <a:latin typeface="Times New Roman" panose="02020603050405020304" pitchFamily="18" charset="0"/>
                          <a:cs typeface="Times New Roman" panose="02020603050405020304" pitchFamily="18" charset="0"/>
                        </a:rPr>
                        <a:t>, được NSDLĐ đồng ý &amp; có XN của CSKCB có th</a:t>
                      </a:r>
                      <a:r>
                        <a:rPr lang="en-US" altLang="nl-NL" sz="3000" dirty="0" smtClean="0">
                          <a:latin typeface="Times New Roman" panose="02020603050405020304" pitchFamily="18" charset="0"/>
                          <a:cs typeface="Times New Roman" panose="02020603050405020304" pitchFamily="18" charset="0"/>
                        </a:rPr>
                        <a:t>/</a:t>
                      </a:r>
                      <a:r>
                        <a:rPr lang="nl-NL" sz="3000" dirty="0" smtClean="0">
                          <a:latin typeface="Times New Roman" panose="02020603050405020304" pitchFamily="18" charset="0"/>
                          <a:cs typeface="Times New Roman" panose="02020603050405020304" pitchFamily="18" charset="0"/>
                        </a:rPr>
                        <a:t>q v</a:t>
                      </a:r>
                      <a:r>
                        <a:rPr lang="en-US" altLang="nl-NL" sz="3000" dirty="0" smtClean="0">
                          <a:latin typeface="Times New Roman" panose="02020603050405020304" pitchFamily="18" charset="0"/>
                          <a:cs typeface="Times New Roman" panose="02020603050405020304" pitchFamily="18" charset="0"/>
                        </a:rPr>
                        <a:t>/</a:t>
                      </a:r>
                      <a:r>
                        <a:rPr lang="nl-NL" sz="3000" dirty="0" smtClean="0">
                          <a:latin typeface="Times New Roman" panose="02020603050405020304" pitchFamily="18" charset="0"/>
                          <a:cs typeface="Times New Roman" panose="02020603050405020304" pitchFamily="18" charset="0"/>
                        </a:rPr>
                        <a:t>v đi làm sớm ko có hại cho SK của NLĐ. </a:t>
                      </a:r>
                      <a:r>
                        <a:rPr lang="nl-NL" sz="3000" dirty="0" smtClean="0">
                          <a:solidFill>
                            <a:srgbClr val="FF0000"/>
                          </a:solidFill>
                          <a:latin typeface="Times New Roman" panose="02020603050405020304" pitchFamily="18" charset="0"/>
                          <a:cs typeface="Times New Roman" panose="02020603050405020304" pitchFamily="18" charset="0"/>
                        </a:rPr>
                        <a:t>Tr</a:t>
                      </a:r>
                      <a:r>
                        <a:rPr lang="en-US" altLang="nl-NL" sz="3000" dirty="0" smtClean="0">
                          <a:solidFill>
                            <a:srgbClr val="FF0000"/>
                          </a:solidFill>
                          <a:latin typeface="Times New Roman" panose="02020603050405020304" pitchFamily="18" charset="0"/>
                          <a:cs typeface="Times New Roman" panose="02020603050405020304" pitchFamily="18" charset="0"/>
                        </a:rPr>
                        <a:t>/</a:t>
                      </a:r>
                      <a:r>
                        <a:rPr lang="nl-NL" sz="3000" dirty="0" smtClean="0">
                          <a:solidFill>
                            <a:srgbClr val="FF0000"/>
                          </a:solidFill>
                          <a:latin typeface="Times New Roman" panose="02020603050405020304" pitchFamily="18" charset="0"/>
                          <a:cs typeface="Times New Roman" panose="02020603050405020304" pitchFamily="18" charset="0"/>
                        </a:rPr>
                        <a:t>hợp này, ngoài TL của những ngày LV do NSDLĐ trả, LĐ nữ vẫn tiếp tục được hưởng TC thai sản theo quy định PL BHXH.</a:t>
                      </a:r>
                      <a:endParaRPr lang="nl-NL" sz="3000" dirty="0" smtClean="0">
                        <a:solidFill>
                          <a:srgbClr val="FF0000"/>
                        </a:solidFill>
                        <a:latin typeface="Times New Roman" panose="02020603050405020304" pitchFamily="18" charset="0"/>
                        <a:cs typeface="Times New Roman" panose="02020603050405020304" pitchFamily="18" charset="0"/>
                      </a:endParaRPr>
                    </a:p>
                    <a:p>
                      <a:pPr indent="0" fontAlgn="auto">
                        <a:lnSpc>
                          <a:spcPts val="3840"/>
                        </a:lnSpc>
                        <a:buNone/>
                      </a:pPr>
                      <a:r>
                        <a:rPr lang="nl-NL" sz="3000" b="1" dirty="0" smtClean="0">
                          <a:solidFill>
                            <a:srgbClr val="FF0000"/>
                          </a:solidFill>
                          <a:latin typeface="Times New Roman" panose="02020603050405020304" pitchFamily="18" charset="0"/>
                          <a:cs typeface="Times New Roman" panose="02020603050405020304" pitchFamily="18" charset="0"/>
                        </a:rPr>
                        <a:t>5</a:t>
                      </a:r>
                      <a:r>
                        <a:rPr lang="nl-NL" sz="3000" dirty="0" smtClean="0">
                          <a:solidFill>
                            <a:srgbClr val="FF0000"/>
                          </a:solidFill>
                          <a:latin typeface="Times New Roman" panose="02020603050405020304" pitchFamily="18" charset="0"/>
                          <a:cs typeface="Times New Roman" panose="02020603050405020304" pitchFamily="18" charset="0"/>
                        </a:rPr>
                        <a:t>. </a:t>
                      </a:r>
                      <a:r>
                        <a:rPr lang="nl-NL" sz="3000" b="1" dirty="0" smtClean="0">
                          <a:solidFill>
                            <a:srgbClr val="FF0000"/>
                          </a:solidFill>
                          <a:latin typeface="Times New Roman" panose="02020603050405020304" pitchFamily="18" charset="0"/>
                          <a:cs typeface="Times New Roman" panose="02020603050405020304" pitchFamily="18" charset="0"/>
                        </a:rPr>
                        <a:t>LĐ nam </a:t>
                      </a:r>
                      <a:r>
                        <a:rPr lang="nl-NL" sz="3000" dirty="0" smtClean="0">
                          <a:solidFill>
                            <a:srgbClr val="FF0000"/>
                          </a:solidFill>
                          <a:latin typeface="Times New Roman" panose="02020603050405020304" pitchFamily="18" charset="0"/>
                          <a:cs typeface="Times New Roman" panose="02020603050405020304" pitchFamily="18" charset="0"/>
                        </a:rPr>
                        <a:t>khi vợ sinh con, NLĐ nhận nuôi con nuôi </a:t>
                      </a:r>
                      <a:r>
                        <a:rPr lang="nl-NL" sz="3000" b="1" dirty="0" smtClean="0">
                          <a:solidFill>
                            <a:srgbClr val="FF0000"/>
                          </a:solidFill>
                          <a:latin typeface="Times New Roman" panose="02020603050405020304" pitchFamily="18" charset="0"/>
                          <a:cs typeface="Times New Roman" panose="02020603050405020304" pitchFamily="18" charset="0"/>
                        </a:rPr>
                        <a:t>&lt; 06</a:t>
                      </a:r>
                      <a:r>
                        <a:rPr lang="nl-NL" sz="3000" dirty="0" smtClean="0">
                          <a:solidFill>
                            <a:srgbClr val="FF0000"/>
                          </a:solidFill>
                          <a:latin typeface="Times New Roman" panose="02020603050405020304" pitchFamily="18" charset="0"/>
                          <a:cs typeface="Times New Roman" panose="02020603050405020304" pitchFamily="18" charset="0"/>
                        </a:rPr>
                        <a:t> tháng tuổi, LĐ nữ mang thai hộ &amp; NLĐ là người mẹ nhờ mang thai hộ được nghỉ việc hưởng chế độ thai sản theo quy định PL BHXH</a:t>
                      </a:r>
                      <a:endParaRPr lang="nl-NL" sz="3000" dirty="0" smtClean="0">
                        <a:solidFill>
                          <a:srgbClr val="FF0000"/>
                        </a:solidFill>
                        <a:latin typeface="Times New Roman" panose="02020603050405020304" pitchFamily="18" charset="0"/>
                        <a:cs typeface="Times New Roman" panose="02020603050405020304" pitchFamily="18" charset="0"/>
                      </a:endParaRPr>
                    </a:p>
                    <a:p>
                      <a:pPr indent="0" fontAlgn="auto">
                        <a:lnSpc>
                          <a:spcPts val="3840"/>
                        </a:lnSpc>
                        <a:buNone/>
                      </a:pPr>
                      <a:endParaRPr lang="en-US" sz="3000" b="1" i="1" dirty="0" smtClean="0">
                        <a:latin typeface="Times New Roman" panose="02020603050405020304" pitchFamily="18" charset="0"/>
                        <a:cs typeface="Times New Roman" panose="02020603050405020304" pitchFamily="18" charset="0"/>
                      </a:endParaRPr>
                    </a:p>
                  </a:txBody>
                  <a:tcPr/>
                </a:tc>
              </a:tr>
            </a:tbl>
          </a:graphicData>
        </a:graphic>
      </p:graphicFrame>
      <p:sp>
        <p:nvSpPr>
          <p:cNvPr id="427012" name="Rectangle 4"/>
          <p:cNvSpPr>
            <a:spLocks noChangeArrowheads="1"/>
          </p:cNvSpPr>
          <p:nvPr>
            <p:custDataLst>
              <p:tags r:id="rId2"/>
            </p:custDataLst>
          </p:nvPr>
        </p:nvSpPr>
        <p:spPr bwMode="gray">
          <a:xfrm>
            <a:off x="-635" y="4585335"/>
            <a:ext cx="12192635" cy="2273300"/>
          </a:xfrm>
          <a:prstGeom prst="rect">
            <a:avLst/>
          </a:prstGeom>
          <a:gradFill rotWithShape="1">
            <a:gsLst>
              <a:gs pos="0">
                <a:srgbClr val="998313"/>
              </a:gs>
              <a:gs pos="100000">
                <a:srgbClr val="333300"/>
              </a:gs>
            </a:gsLst>
            <a:lin ang="0" scaled="1"/>
          </a:gradFill>
          <a:ln w="9525" algn="ctr">
            <a:noFill/>
            <a:miter lim="800000"/>
          </a:ln>
        </p:spPr>
        <p:txBody>
          <a:bodyPr wrap="none" anchor="ctr"/>
          <a:p>
            <a:pPr indent="0" algn="l" fontAlgn="auto">
              <a:lnSpc>
                <a:spcPts val="3600"/>
              </a:lnSpc>
              <a:spcBef>
                <a:spcPts val="0"/>
              </a:spcBef>
              <a:spcAft>
                <a:spcPts val="0"/>
              </a:spcAft>
              <a:buNone/>
            </a:pPr>
            <a:r>
              <a:rPr lang="en-US" sz="3200" b="1" dirty="0" smtClean="0">
                <a:solidFill>
                  <a:schemeClr val="bg1"/>
                </a:solidFill>
                <a:latin typeface="Times New Roman" panose="02020603050405020304" pitchFamily="18" charset="0"/>
                <a:cs typeface="Times New Roman" panose="02020603050405020304" pitchFamily="18" charset="0"/>
                <a:sym typeface="+mn-ea"/>
              </a:rPr>
              <a:t>Đ.140. Bảo đảm việc làm cho LĐ nghỉ thai sản</a:t>
            </a:r>
            <a:endParaRPr lang="en-US" sz="3200" b="1" dirty="0" smtClean="0">
              <a:solidFill>
                <a:schemeClr val="bg1"/>
              </a:solidFill>
              <a:latin typeface="Times New Roman" panose="02020603050405020304" pitchFamily="18" charset="0"/>
              <a:cs typeface="Times New Roman" panose="02020603050405020304" pitchFamily="18" charset="0"/>
            </a:endParaRPr>
          </a:p>
          <a:p>
            <a:pPr indent="0" algn="l" fontAlgn="auto">
              <a:lnSpc>
                <a:spcPts val="3600"/>
              </a:lnSpc>
              <a:spcBef>
                <a:spcPts val="0"/>
              </a:spcBef>
              <a:spcAft>
                <a:spcPts val="0"/>
              </a:spcAft>
              <a:buNone/>
            </a:pPr>
            <a:r>
              <a:rPr lang="en-US" sz="2900" dirty="0" smtClean="0">
                <a:solidFill>
                  <a:schemeClr val="bg1"/>
                </a:solidFill>
                <a:latin typeface="Times New Roman" panose="02020603050405020304" pitchFamily="18" charset="0"/>
                <a:cs typeface="Times New Roman" panose="02020603050405020304" pitchFamily="18" charset="0"/>
                <a:sym typeface="+mn-ea"/>
              </a:rPr>
              <a:t>LĐ được b/đảm việc làm cũ khi trở lại l/v sau khi nghỉ hết TG theo các </a:t>
            </a:r>
            <a:r>
              <a:rPr lang="en-US" sz="2900" b="1" dirty="0" smtClean="0">
                <a:solidFill>
                  <a:schemeClr val="bg1"/>
                </a:solidFill>
                <a:latin typeface="Times New Roman" panose="02020603050405020304" pitchFamily="18" charset="0"/>
                <a:cs typeface="Times New Roman" panose="02020603050405020304" pitchFamily="18" charset="0"/>
                <a:sym typeface="+mn-ea"/>
              </a:rPr>
              <a:t>K.1, 3</a:t>
            </a:r>
            <a:r>
              <a:rPr lang="en-US" sz="2900" dirty="0" smtClean="0">
                <a:solidFill>
                  <a:schemeClr val="bg1"/>
                </a:solidFill>
                <a:latin typeface="Times New Roman" panose="02020603050405020304" pitchFamily="18" charset="0"/>
                <a:cs typeface="Times New Roman" panose="02020603050405020304" pitchFamily="18" charset="0"/>
                <a:sym typeface="+mn-ea"/>
              </a:rPr>
              <a:t> &amp; </a:t>
            </a:r>
            <a:endParaRPr lang="en-US" sz="2900" dirty="0" smtClean="0">
              <a:solidFill>
                <a:schemeClr val="bg1"/>
              </a:solidFill>
              <a:latin typeface="Times New Roman" panose="02020603050405020304" pitchFamily="18" charset="0"/>
              <a:cs typeface="Times New Roman" panose="02020603050405020304" pitchFamily="18" charset="0"/>
              <a:sym typeface="+mn-ea"/>
            </a:endParaRPr>
          </a:p>
          <a:p>
            <a:pPr indent="0" algn="l" fontAlgn="auto">
              <a:lnSpc>
                <a:spcPts val="3600"/>
              </a:lnSpc>
              <a:spcBef>
                <a:spcPts val="0"/>
              </a:spcBef>
              <a:spcAft>
                <a:spcPts val="0"/>
              </a:spcAft>
              <a:buNone/>
            </a:pPr>
            <a:r>
              <a:rPr lang="en-US" sz="2900" b="1" dirty="0" smtClean="0">
                <a:solidFill>
                  <a:schemeClr val="bg1"/>
                </a:solidFill>
                <a:latin typeface="Times New Roman" panose="02020603050405020304" pitchFamily="18" charset="0"/>
                <a:cs typeface="Times New Roman" panose="02020603050405020304" pitchFamily="18" charset="0"/>
                <a:sym typeface="+mn-ea"/>
              </a:rPr>
              <a:t>5 Đ.139</a:t>
            </a:r>
            <a:r>
              <a:rPr lang="en-US" sz="2900" dirty="0" smtClean="0">
                <a:solidFill>
                  <a:schemeClr val="bg1"/>
                </a:solidFill>
                <a:latin typeface="Times New Roman" panose="02020603050405020304" pitchFamily="18" charset="0"/>
                <a:cs typeface="Times New Roman" panose="02020603050405020304" pitchFamily="18" charset="0"/>
                <a:sym typeface="+mn-ea"/>
              </a:rPr>
              <a:t> BLLĐ mà ko bị cắt giảm TL &amp; Q. LI so với trước khi nghỉ thai sản; </a:t>
            </a:r>
            <a:endParaRPr lang="en-US" sz="2900" dirty="0" smtClean="0">
              <a:solidFill>
                <a:schemeClr val="bg1"/>
              </a:solidFill>
              <a:latin typeface="Times New Roman" panose="02020603050405020304" pitchFamily="18" charset="0"/>
              <a:cs typeface="Times New Roman" panose="02020603050405020304" pitchFamily="18" charset="0"/>
              <a:sym typeface="+mn-ea"/>
            </a:endParaRPr>
          </a:p>
          <a:p>
            <a:pPr indent="0" algn="l" fontAlgn="auto">
              <a:lnSpc>
                <a:spcPts val="3600"/>
              </a:lnSpc>
              <a:spcBef>
                <a:spcPts val="0"/>
              </a:spcBef>
              <a:spcAft>
                <a:spcPts val="0"/>
              </a:spcAft>
              <a:buNone/>
            </a:pPr>
            <a:r>
              <a:rPr lang="en-US" sz="2900" dirty="0" smtClean="0">
                <a:solidFill>
                  <a:schemeClr val="bg1"/>
                </a:solidFill>
                <a:latin typeface="Times New Roman" panose="02020603050405020304" pitchFamily="18" charset="0"/>
                <a:cs typeface="Times New Roman" panose="02020603050405020304" pitchFamily="18" charset="0"/>
                <a:sym typeface="+mn-ea"/>
              </a:rPr>
              <a:t>tr/hợp việc làm cũ ko còn thì NSDLĐ </a:t>
            </a:r>
            <a:r>
              <a:rPr lang="en-US" sz="2900" b="1" dirty="0" smtClean="0">
                <a:solidFill>
                  <a:schemeClr val="bg1"/>
                </a:solidFill>
                <a:latin typeface="Times New Roman" panose="02020603050405020304" pitchFamily="18" charset="0"/>
                <a:cs typeface="Times New Roman" panose="02020603050405020304" pitchFamily="18" charset="0"/>
                <a:sym typeface="+mn-ea"/>
              </a:rPr>
              <a:t>fải</a:t>
            </a:r>
            <a:r>
              <a:rPr lang="en-US" sz="2900" dirty="0" smtClean="0">
                <a:solidFill>
                  <a:schemeClr val="bg1"/>
                </a:solidFill>
                <a:latin typeface="Times New Roman" panose="02020603050405020304" pitchFamily="18" charset="0"/>
                <a:cs typeface="Times New Roman" panose="02020603050405020304" pitchFamily="18" charset="0"/>
                <a:sym typeface="+mn-ea"/>
              </a:rPr>
              <a:t> bố trí việc làm khác cho họ với ML </a:t>
            </a:r>
            <a:endParaRPr lang="en-US" sz="2900" dirty="0" smtClean="0">
              <a:solidFill>
                <a:schemeClr val="bg1"/>
              </a:solidFill>
              <a:latin typeface="Times New Roman" panose="02020603050405020304" pitchFamily="18" charset="0"/>
              <a:cs typeface="Times New Roman" panose="02020603050405020304" pitchFamily="18" charset="0"/>
              <a:sym typeface="+mn-ea"/>
            </a:endParaRPr>
          </a:p>
          <a:p>
            <a:pPr indent="0" algn="l" fontAlgn="auto">
              <a:lnSpc>
                <a:spcPts val="3600"/>
              </a:lnSpc>
              <a:spcBef>
                <a:spcPts val="0"/>
              </a:spcBef>
              <a:spcAft>
                <a:spcPts val="0"/>
              </a:spcAft>
              <a:buNone/>
            </a:pPr>
            <a:r>
              <a:rPr lang="en-US" sz="2900" b="1" dirty="0" smtClean="0">
                <a:solidFill>
                  <a:schemeClr val="bg1"/>
                </a:solidFill>
                <a:latin typeface="Times New Roman" panose="02020603050405020304" pitchFamily="18" charset="0"/>
                <a:cs typeface="Times New Roman" panose="02020603050405020304" pitchFamily="18" charset="0"/>
                <a:sym typeface="+mn-ea"/>
              </a:rPr>
              <a:t>ko &lt; ML trước khi nghỉ thai sản.</a:t>
            </a:r>
            <a:endParaRPr lang="en-US" sz="2900" b="1" i="1" dirty="0" smtClean="0">
              <a:solidFill>
                <a:schemeClr val="bg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7012"/>
                                        </p:tgtEl>
                                        <p:attrNameLst>
                                          <p:attrName>style.visibility</p:attrName>
                                        </p:attrNameLst>
                                      </p:cBhvr>
                                      <p:to>
                                        <p:strVal val="visible"/>
                                      </p:to>
                                    </p:set>
                                    <p:anim calcmode="lin" valueType="num">
                                      <p:cBhvr additive="base">
                                        <p:cTn id="7" dur="500" fill="hold"/>
                                        <p:tgtEl>
                                          <p:spTgt spid="427012"/>
                                        </p:tgtEl>
                                        <p:attrNameLst>
                                          <p:attrName>ppt_x</p:attrName>
                                        </p:attrNameLst>
                                      </p:cBhvr>
                                      <p:tavLst>
                                        <p:tav tm="0">
                                          <p:val>
                                            <p:strVal val="#ppt_x"/>
                                          </p:val>
                                        </p:tav>
                                        <p:tav tm="100000">
                                          <p:val>
                                            <p:strVal val="#ppt_x"/>
                                          </p:val>
                                        </p:tav>
                                      </p:tavLst>
                                    </p:anim>
                                    <p:anim calcmode="lin" valueType="num">
                                      <p:cBhvr additive="base">
                                        <p:cTn id="8" dur="500" fill="hold"/>
                                        <p:tgtEl>
                                          <p:spTgt spid="4270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92000" cy="6857365"/>
        </p:xfrm>
        <a:graphic>
          <a:graphicData uri="http://schemas.openxmlformats.org/drawingml/2006/table">
            <a:tbl>
              <a:tblPr firstRow="1" bandRow="1">
                <a:tableStyleId>{5C22544A-7EE6-4342-B048-85BDC9FD1C3A}</a:tableStyleId>
              </a:tblPr>
              <a:tblGrid>
                <a:gridCol w="12192000"/>
              </a:tblGrid>
              <a:tr h="767715">
                <a:tc>
                  <a:txBody>
                    <a:bodyPr/>
                    <a:lstStyle/>
                    <a:p>
                      <a:pPr marL="0" marR="0" indent="0" algn="l" defTabSz="914400" rtl="0" fontAlgn="auto">
                        <a:lnSpc>
                          <a:spcPts val="4200"/>
                        </a:lnSpc>
                        <a:spcBef>
                          <a:spcPts val="0"/>
                        </a:spcBef>
                        <a:spcAft>
                          <a:spcPts val="0"/>
                        </a:spcAft>
                        <a:buClrTx/>
                        <a:buSzTx/>
                        <a:buFontTx/>
                        <a:buNone/>
                        <a:defRPr/>
                      </a:pPr>
                      <a:r>
                        <a:rPr lang="nl-NL" sz="3300" b="1" dirty="0" smtClean="0">
                          <a:solidFill>
                            <a:schemeClr val="bg1"/>
                          </a:solidFill>
                          <a:latin typeface="Times New Roman" panose="02020603050405020304" pitchFamily="18" charset="0"/>
                          <a:cs typeface="Times New Roman" panose="02020603050405020304" pitchFamily="18" charset="0"/>
                        </a:rPr>
                        <a:t>Đ.142. Nghề, </a:t>
                      </a:r>
                      <a:r>
                        <a:rPr lang="en-US" altLang="nl-NL" sz="3300" b="1" dirty="0" smtClean="0">
                          <a:solidFill>
                            <a:schemeClr val="bg1"/>
                          </a:solidFill>
                          <a:latin typeface="Times New Roman" panose="02020603050405020304" pitchFamily="18" charset="0"/>
                          <a:cs typeface="Times New Roman" panose="02020603050405020304" pitchFamily="18" charset="0"/>
                        </a:rPr>
                        <a:t>CV</a:t>
                      </a:r>
                      <a:r>
                        <a:rPr lang="nl-NL" sz="3300" b="1" dirty="0" smtClean="0">
                          <a:solidFill>
                            <a:schemeClr val="bg1"/>
                          </a:solidFill>
                          <a:latin typeface="Times New Roman" panose="02020603050405020304" pitchFamily="18" charset="0"/>
                          <a:cs typeface="Times New Roman" panose="02020603050405020304" pitchFamily="18" charset="0"/>
                        </a:rPr>
                        <a:t> có ảnh hưởng xấu tới chức năng sinh &amp; nuôi con</a:t>
                      </a:r>
                      <a:endParaRPr lang="en-US" sz="3300" b="0" kern="1200" dirty="0" smtClean="0">
                        <a:solidFill>
                          <a:schemeClr val="bg1"/>
                        </a:solidFill>
                        <a:effectLst/>
                        <a:latin typeface="+mj-lt"/>
                        <a:ea typeface="+mn-ea"/>
                        <a:cs typeface="Times New Roman" panose="02020603050405020304" pitchFamily="18" charset="0"/>
                      </a:endParaRPr>
                    </a:p>
                  </a:txBody>
                  <a:tcPr/>
                </a:tc>
              </a:tr>
              <a:tr h="6089650">
                <a:tc>
                  <a:txBody>
                    <a:bodyPr/>
                    <a:lstStyle/>
                    <a:p>
                      <a:pPr marL="0" indent="0" fontAlgn="auto">
                        <a:lnSpc>
                          <a:spcPts val="4200"/>
                        </a:lnSpc>
                        <a:spcBef>
                          <a:spcPts val="0"/>
                        </a:spcBef>
                        <a:buNone/>
                      </a:pPr>
                      <a:r>
                        <a:rPr lang="nl-NL" sz="3000" dirty="0" smtClean="0">
                          <a:solidFill>
                            <a:srgbClr val="FF0000"/>
                          </a:solidFill>
                          <a:latin typeface="Times New Roman" panose="02020603050405020304" pitchFamily="18" charset="0"/>
                          <a:cs typeface="Times New Roman" panose="02020603050405020304" pitchFamily="18" charset="0"/>
                        </a:rPr>
                        <a:t>1. B</a:t>
                      </a:r>
                      <a:r>
                        <a:rPr lang="en-US" altLang="nl-NL" sz="3000" dirty="0" smtClean="0">
                          <a:solidFill>
                            <a:srgbClr val="FF0000"/>
                          </a:solidFill>
                          <a:latin typeface="Times New Roman" panose="02020603050405020304" pitchFamily="18" charset="0"/>
                          <a:cs typeface="Times New Roman" panose="02020603050405020304" pitchFamily="18" charset="0"/>
                        </a:rPr>
                        <a:t>T</a:t>
                      </a:r>
                      <a:r>
                        <a:rPr lang="nl-NL" sz="3000" dirty="0" smtClean="0">
                          <a:solidFill>
                            <a:srgbClr val="FF0000"/>
                          </a:solidFill>
                          <a:latin typeface="Times New Roman" panose="02020603050405020304" pitchFamily="18" charset="0"/>
                          <a:cs typeface="Times New Roman" panose="02020603050405020304" pitchFamily="18" charset="0"/>
                        </a:rPr>
                        <a:t> Bộ LĐTBXH ban hành DM nghề, CV có ảnh hưởng xấu tới chức năng </a:t>
                      </a:r>
                      <a:r>
                        <a:rPr lang="nl-NL" sz="3000" b="1" dirty="0" smtClean="0">
                          <a:solidFill>
                            <a:srgbClr val="FF0000"/>
                          </a:solidFill>
                          <a:latin typeface="Times New Roman" panose="02020603050405020304" pitchFamily="18" charset="0"/>
                          <a:cs typeface="Times New Roman" panose="02020603050405020304" pitchFamily="18" charset="0"/>
                        </a:rPr>
                        <a:t>sinh sản &amp; nuôi con</a:t>
                      </a:r>
                      <a:r>
                        <a:rPr lang="nl-NL" sz="3000" dirty="0" smtClean="0">
                          <a:solidFill>
                            <a:srgbClr val="FF0000"/>
                          </a:solidFill>
                          <a:latin typeface="Times New Roman" panose="02020603050405020304" pitchFamily="18" charset="0"/>
                          <a:cs typeface="Times New Roman" panose="02020603050405020304" pitchFamily="18" charset="0"/>
                        </a:rPr>
                        <a:t> (</a:t>
                      </a:r>
                      <a:r>
                        <a:rPr lang="nl-NL" sz="3200" b="1" dirty="0" smtClean="0">
                          <a:solidFill>
                            <a:srgbClr val="FF0000"/>
                          </a:solidFill>
                          <a:latin typeface="Times New Roman" panose="02020603050405020304" pitchFamily="18" charset="0"/>
                          <a:cs typeface="Times New Roman" panose="02020603050405020304" pitchFamily="18" charset="0"/>
                        </a:rPr>
                        <a:t>T</a:t>
                      </a:r>
                      <a:r>
                        <a:rPr lang="en-US" altLang="nl-NL" sz="3200" b="1" dirty="0" smtClean="0">
                          <a:solidFill>
                            <a:srgbClr val="FF0000"/>
                          </a:solidFill>
                          <a:latin typeface="Times New Roman" panose="02020603050405020304" pitchFamily="18" charset="0"/>
                          <a:cs typeface="Times New Roman" panose="02020603050405020304" pitchFamily="18" charset="0"/>
                        </a:rPr>
                        <a:t>T</a:t>
                      </a:r>
                      <a:r>
                        <a:rPr lang="nl-NL" sz="3200" b="1" dirty="0" smtClean="0">
                          <a:solidFill>
                            <a:srgbClr val="FF0000"/>
                          </a:solidFill>
                          <a:latin typeface="Times New Roman" panose="02020603050405020304" pitchFamily="18" charset="0"/>
                          <a:cs typeface="Times New Roman" panose="02020603050405020304" pitchFamily="18" charset="0"/>
                        </a:rPr>
                        <a:t> 10/2020</a:t>
                      </a:r>
                      <a:r>
                        <a:rPr lang="en-US" altLang="nl-NL" sz="3200" b="1" dirty="0" smtClean="0">
                          <a:solidFill>
                            <a:srgbClr val="FF0000"/>
                          </a:solidFill>
                          <a:latin typeface="Times New Roman" panose="02020603050405020304" pitchFamily="18" charset="0"/>
                          <a:cs typeface="Times New Roman" panose="02020603050405020304" pitchFamily="18" charset="0"/>
                        </a:rPr>
                        <a:t>/BLĐTBXH</a:t>
                      </a:r>
                      <a:r>
                        <a:rPr lang="nl-NL" sz="3000" dirty="0" smtClean="0">
                          <a:solidFill>
                            <a:srgbClr val="FF0000"/>
                          </a:solidFill>
                          <a:latin typeface="Times New Roman" panose="02020603050405020304" pitchFamily="18" charset="0"/>
                          <a:cs typeface="Times New Roman" panose="02020603050405020304" pitchFamily="18" charset="0"/>
                        </a:rPr>
                        <a:t>)</a:t>
                      </a:r>
                      <a:endParaRPr lang="en-US" sz="30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200"/>
                        </a:lnSpc>
                        <a:spcBef>
                          <a:spcPts val="0"/>
                        </a:spcBef>
                        <a:buNone/>
                      </a:pPr>
                      <a:r>
                        <a:rPr lang="nl-NL" sz="3000" dirty="0" smtClean="0">
                          <a:solidFill>
                            <a:srgbClr val="FF0000"/>
                          </a:solidFill>
                          <a:latin typeface="Times New Roman" panose="02020603050405020304" pitchFamily="18" charset="0"/>
                          <a:cs typeface="Times New Roman" panose="02020603050405020304" pitchFamily="18" charset="0"/>
                        </a:rPr>
                        <a:t>2. NSDLĐ </a:t>
                      </a:r>
                      <a:r>
                        <a:rPr lang="nl-NL" sz="3000" b="1" dirty="0" smtClean="0">
                          <a:solidFill>
                            <a:srgbClr val="FF0000"/>
                          </a:solidFill>
                          <a:latin typeface="Times New Roman" panose="02020603050405020304" pitchFamily="18" charset="0"/>
                          <a:cs typeface="Times New Roman" panose="02020603050405020304" pitchFamily="18" charset="0"/>
                        </a:rPr>
                        <a:t>phải</a:t>
                      </a:r>
                      <a:r>
                        <a:rPr lang="nl-NL" sz="3000" dirty="0" smtClean="0">
                          <a:solidFill>
                            <a:srgbClr val="FF0000"/>
                          </a:solidFill>
                          <a:latin typeface="Times New Roman" panose="02020603050405020304" pitchFamily="18" charset="0"/>
                          <a:cs typeface="Times New Roman" panose="02020603050405020304" pitchFamily="18" charset="0"/>
                        </a:rPr>
                        <a:t> cung cấp đầy đủ thông tin về tính chất nguy hiểm, nguy cơ, yêu cầu của CV để NLĐ lựa chọn &amp; </a:t>
                      </a:r>
                      <a:r>
                        <a:rPr lang="nl-NL" sz="3000" b="1" dirty="0" smtClean="0">
                          <a:solidFill>
                            <a:srgbClr val="FF0000"/>
                          </a:solidFill>
                          <a:latin typeface="Times New Roman" panose="02020603050405020304" pitchFamily="18" charset="0"/>
                          <a:cs typeface="Times New Roman" panose="02020603050405020304" pitchFamily="18" charset="0"/>
                        </a:rPr>
                        <a:t>phải</a:t>
                      </a:r>
                      <a:r>
                        <a:rPr lang="nl-NL" sz="3000" dirty="0" smtClean="0">
                          <a:solidFill>
                            <a:srgbClr val="FF0000"/>
                          </a:solidFill>
                          <a:latin typeface="Times New Roman" panose="02020603050405020304" pitchFamily="18" charset="0"/>
                          <a:cs typeface="Times New Roman" panose="02020603050405020304" pitchFamily="18" charset="0"/>
                        </a:rPr>
                        <a:t> b</a:t>
                      </a:r>
                      <a:r>
                        <a:rPr lang="en-US" altLang="nl-NL" sz="3000" dirty="0" smtClean="0">
                          <a:solidFill>
                            <a:srgbClr val="FF0000"/>
                          </a:solidFill>
                          <a:latin typeface="Times New Roman" panose="02020603050405020304" pitchFamily="18" charset="0"/>
                          <a:cs typeface="Times New Roman" panose="02020603050405020304" pitchFamily="18" charset="0"/>
                        </a:rPr>
                        <a:t>/</a:t>
                      </a:r>
                      <a:r>
                        <a:rPr lang="nl-NL" sz="3000" dirty="0" smtClean="0">
                          <a:solidFill>
                            <a:srgbClr val="FF0000"/>
                          </a:solidFill>
                          <a:latin typeface="Times New Roman" panose="02020603050405020304" pitchFamily="18" charset="0"/>
                          <a:cs typeface="Times New Roman" panose="02020603050405020304" pitchFamily="18" charset="0"/>
                        </a:rPr>
                        <a:t>đảm đ</a:t>
                      </a:r>
                      <a:r>
                        <a:rPr lang="en-US" altLang="nl-NL" sz="3000" dirty="0" smtClean="0">
                          <a:solidFill>
                            <a:srgbClr val="FF0000"/>
                          </a:solidFill>
                          <a:latin typeface="Times New Roman" panose="02020603050405020304" pitchFamily="18" charset="0"/>
                          <a:cs typeface="Times New Roman" panose="02020603050405020304" pitchFamily="18" charset="0"/>
                        </a:rPr>
                        <a:t>/</a:t>
                      </a:r>
                      <a:r>
                        <a:rPr lang="nl-NL" sz="3000" dirty="0" smtClean="0">
                          <a:solidFill>
                            <a:srgbClr val="FF0000"/>
                          </a:solidFill>
                          <a:latin typeface="Times New Roman" panose="02020603050405020304" pitchFamily="18" charset="0"/>
                          <a:cs typeface="Times New Roman" panose="02020603050405020304" pitchFamily="18" charset="0"/>
                        </a:rPr>
                        <a:t>kiện ATVSLĐ cho NLĐ theo quy định khi SD họ làm CV thuộc DM tại </a:t>
                      </a:r>
                      <a:r>
                        <a:rPr lang="nl-NL" sz="3000" b="1" dirty="0" smtClean="0">
                          <a:solidFill>
                            <a:srgbClr val="FF0000"/>
                          </a:solidFill>
                          <a:latin typeface="Times New Roman" panose="02020603050405020304" pitchFamily="18" charset="0"/>
                          <a:cs typeface="Times New Roman" panose="02020603050405020304" pitchFamily="18" charset="0"/>
                        </a:rPr>
                        <a:t>K.1 </a:t>
                      </a:r>
                      <a:r>
                        <a:rPr lang="nl-NL" sz="3000" dirty="0" smtClean="0">
                          <a:solidFill>
                            <a:srgbClr val="FF0000"/>
                          </a:solidFill>
                          <a:latin typeface="Times New Roman" panose="02020603050405020304" pitchFamily="18" charset="0"/>
                          <a:cs typeface="Times New Roman" panose="02020603050405020304" pitchFamily="18" charset="0"/>
                        </a:rPr>
                        <a:t>Điều này.</a:t>
                      </a:r>
                      <a:endParaRPr lang="nl-NL" sz="30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200"/>
                        </a:lnSpc>
                        <a:spcBef>
                          <a:spcPts val="0"/>
                        </a:spcBef>
                        <a:buNone/>
                      </a:pPr>
                      <a:endParaRPr lang="nl-NL" sz="3200" b="1" dirty="0" smtClean="0">
                        <a:latin typeface="Times New Roman" panose="02020603050405020304" pitchFamily="18" charset="0"/>
                        <a:cs typeface="Times New Roman" panose="02020603050405020304" pitchFamily="18" charset="0"/>
                      </a:endParaRPr>
                    </a:p>
                    <a:p>
                      <a:pPr marL="0" indent="0" fontAlgn="auto">
                        <a:lnSpc>
                          <a:spcPts val="4200"/>
                        </a:lnSpc>
                        <a:spcBef>
                          <a:spcPts val="0"/>
                        </a:spcBef>
                        <a:buNone/>
                      </a:pPr>
                      <a:r>
                        <a:rPr lang="nl-NL" sz="3200" b="1" dirty="0" smtClean="0">
                          <a:latin typeface="Times New Roman" panose="02020603050405020304" pitchFamily="18" charset="0"/>
                          <a:cs typeface="Times New Roman" panose="02020603050405020304" pitchFamily="18" charset="0"/>
                        </a:rPr>
                        <a:t>Đ.37. Tr/hợp NSDLĐ </a:t>
                      </a:r>
                      <a:r>
                        <a:rPr lang="nl-NL" sz="3200" b="1" dirty="0" smtClean="0">
                          <a:solidFill>
                            <a:srgbClr val="FF0000"/>
                          </a:solidFill>
                          <a:latin typeface="Times New Roman" panose="02020603050405020304" pitchFamily="18" charset="0"/>
                          <a:cs typeface="Times New Roman" panose="02020603050405020304" pitchFamily="18" charset="0"/>
                        </a:rPr>
                        <a:t>ko được thực hiện quyền ĐPCD HĐLĐ</a:t>
                      </a:r>
                      <a:endParaRPr lang="en-US" sz="32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200"/>
                        </a:lnSpc>
                        <a:spcBef>
                          <a:spcPts val="0"/>
                        </a:spcBef>
                        <a:buNone/>
                      </a:pPr>
                      <a:r>
                        <a:rPr lang="nl-NL" sz="3000" dirty="0" smtClean="0">
                          <a:latin typeface="Times New Roman" panose="02020603050405020304" pitchFamily="18" charset="0"/>
                          <a:cs typeface="Times New Roman" panose="02020603050405020304" pitchFamily="18" charset="0"/>
                        </a:rPr>
                        <a:t>1. NLĐ ốm đau/ </a:t>
                      </a:r>
                      <a:r>
                        <a:rPr lang="nl-NL" sz="3000" dirty="0" smtClean="0">
                          <a:solidFill>
                            <a:srgbClr val="FF0000"/>
                          </a:solidFill>
                          <a:latin typeface="Times New Roman" panose="02020603050405020304" pitchFamily="18" charset="0"/>
                          <a:cs typeface="Times New Roman" panose="02020603050405020304" pitchFamily="18" charset="0"/>
                        </a:rPr>
                        <a:t>bị tai nạn, BNN đang điều trị, điều dưỡng </a:t>
                      </a:r>
                      <a:r>
                        <a:rPr lang="nl-NL" sz="3000" dirty="0" smtClean="0">
                          <a:latin typeface="Times New Roman" panose="02020603050405020304" pitchFamily="18" charset="0"/>
                          <a:cs typeface="Times New Roman" panose="02020603050405020304" pitchFamily="18" charset="0"/>
                        </a:rPr>
                        <a:t>theo chỉ định của CSKCB có th</a:t>
                      </a:r>
                      <a:r>
                        <a:rPr lang="en-US" altLang="nl-NL" sz="3000" dirty="0" smtClean="0">
                          <a:latin typeface="Times New Roman" panose="02020603050405020304" pitchFamily="18" charset="0"/>
                          <a:cs typeface="Times New Roman" panose="02020603050405020304" pitchFamily="18" charset="0"/>
                        </a:rPr>
                        <a:t>/</a:t>
                      </a:r>
                      <a:r>
                        <a:rPr lang="nl-NL" sz="3000" dirty="0" smtClean="0">
                          <a:latin typeface="Times New Roman" panose="02020603050405020304" pitchFamily="18" charset="0"/>
                          <a:cs typeface="Times New Roman" panose="02020603050405020304" pitchFamily="18" charset="0"/>
                        </a:rPr>
                        <a:t>q, trừ tr/hợp tại </a:t>
                      </a:r>
                      <a:r>
                        <a:rPr lang="nl-NL" sz="3000" b="1" dirty="0" smtClean="0">
                          <a:latin typeface="Times New Roman" panose="02020603050405020304" pitchFamily="18" charset="0"/>
                          <a:cs typeface="Times New Roman" panose="02020603050405020304" pitchFamily="18" charset="0"/>
                        </a:rPr>
                        <a:t>điểm b K.1 Đ.36 BLLĐ.</a:t>
                      </a:r>
                      <a:endParaRPr lang="en-US" sz="3000" b="1" dirty="0" smtClean="0">
                        <a:latin typeface="Times New Roman" panose="02020603050405020304" pitchFamily="18" charset="0"/>
                        <a:cs typeface="Times New Roman" panose="02020603050405020304" pitchFamily="18" charset="0"/>
                      </a:endParaRPr>
                    </a:p>
                    <a:p>
                      <a:pPr marL="0" indent="0" fontAlgn="auto">
                        <a:lnSpc>
                          <a:spcPts val="4200"/>
                        </a:lnSpc>
                        <a:spcBef>
                          <a:spcPts val="0"/>
                        </a:spcBef>
                        <a:buNone/>
                      </a:pPr>
                      <a:r>
                        <a:rPr lang="nl-NL" sz="3000" dirty="0" smtClean="0">
                          <a:latin typeface="Times New Roman" panose="02020603050405020304" pitchFamily="18" charset="0"/>
                          <a:cs typeface="Times New Roman" panose="02020603050405020304" pitchFamily="18" charset="0"/>
                        </a:rPr>
                        <a:t>2.NLĐ đang nghỉ</a:t>
                      </a:r>
                      <a:r>
                        <a:rPr lang="en-US" altLang="nl-NL" sz="3000" dirty="0" smtClean="0">
                          <a:latin typeface="Times New Roman" panose="02020603050405020304" pitchFamily="18" charset="0"/>
                          <a:cs typeface="Times New Roman" panose="02020603050405020304" pitchFamily="18" charset="0"/>
                        </a:rPr>
                        <a:t>:</a:t>
                      </a:r>
                      <a:r>
                        <a:rPr lang="nl-NL" sz="3000" dirty="0" smtClean="0">
                          <a:latin typeface="Times New Roman" panose="02020603050405020304" pitchFamily="18" charset="0"/>
                          <a:cs typeface="Times New Roman" panose="02020603050405020304" pitchFamily="18" charset="0"/>
                        </a:rPr>
                        <a:t> hằng năm, việc riêng &amp; nghỉ khác được NSDLĐ đồng ý</a:t>
                      </a:r>
                      <a:endParaRPr lang="en-US" sz="3000" dirty="0" smtClean="0">
                        <a:latin typeface="Times New Roman" panose="02020603050405020304" pitchFamily="18" charset="0"/>
                        <a:cs typeface="Times New Roman" panose="02020603050405020304" pitchFamily="18" charset="0"/>
                      </a:endParaRPr>
                    </a:p>
                    <a:p>
                      <a:pPr marL="0" indent="0" fontAlgn="auto">
                        <a:lnSpc>
                          <a:spcPts val="4200"/>
                        </a:lnSpc>
                        <a:spcBef>
                          <a:spcPts val="0"/>
                        </a:spcBef>
                        <a:buNone/>
                      </a:pPr>
                      <a:r>
                        <a:rPr lang="nl-NL" sz="3000" dirty="0" smtClean="0">
                          <a:latin typeface="Times New Roman" panose="02020603050405020304" pitchFamily="18" charset="0"/>
                          <a:cs typeface="Times New Roman" panose="02020603050405020304" pitchFamily="18" charset="0"/>
                        </a:rPr>
                        <a:t>3. </a:t>
                      </a:r>
                      <a:r>
                        <a:rPr lang="vi-VN" sz="3000" dirty="0" smtClean="0">
                          <a:latin typeface="Times New Roman" panose="02020603050405020304" pitchFamily="18" charset="0"/>
                          <a:cs typeface="Times New Roman" panose="02020603050405020304" pitchFamily="18" charset="0"/>
                        </a:rPr>
                        <a:t>NLĐ </a:t>
                      </a:r>
                      <a:r>
                        <a:rPr lang="nl-NL" sz="3000" dirty="0" smtClean="0">
                          <a:latin typeface="Times New Roman" panose="02020603050405020304" pitchFamily="18" charset="0"/>
                          <a:cs typeface="Times New Roman" panose="02020603050405020304" pitchFamily="18" charset="0"/>
                        </a:rPr>
                        <a:t>nữ mang</a:t>
                      </a:r>
                      <a:r>
                        <a:rPr lang="vi-VN" sz="3000" dirty="0" smtClean="0">
                          <a:latin typeface="Times New Roman" panose="02020603050405020304" pitchFamily="18" charset="0"/>
                          <a:cs typeface="Times New Roman" panose="02020603050405020304" pitchFamily="18" charset="0"/>
                        </a:rPr>
                        <a:t> thai</a:t>
                      </a:r>
                      <a:r>
                        <a:rPr lang="nl-NL" sz="3000" dirty="0" smtClean="0">
                          <a:latin typeface="Times New Roman" panose="02020603050405020304" pitchFamily="18" charset="0"/>
                          <a:cs typeface="Times New Roman" panose="02020603050405020304" pitchFamily="18" charset="0"/>
                        </a:rPr>
                        <a:t>; NLĐ</a:t>
                      </a:r>
                      <a:r>
                        <a:rPr lang="vi-VN" sz="3000" dirty="0" smtClean="0">
                          <a:latin typeface="Times New Roman" panose="02020603050405020304" pitchFamily="18" charset="0"/>
                          <a:cs typeface="Times New Roman" panose="02020603050405020304" pitchFamily="18" charset="0"/>
                        </a:rPr>
                        <a:t> đang</a:t>
                      </a:r>
                      <a:r>
                        <a:rPr lang="nl-NL" sz="3000" dirty="0" smtClean="0">
                          <a:latin typeface="Times New Roman" panose="02020603050405020304" pitchFamily="18" charset="0"/>
                          <a:cs typeface="Times New Roman" panose="02020603050405020304" pitchFamily="18" charset="0"/>
                        </a:rPr>
                        <a:t> nghỉ thai sản/</a:t>
                      </a:r>
                      <a:r>
                        <a:rPr lang="vi-VN" sz="3000" dirty="0" smtClean="0">
                          <a:latin typeface="Times New Roman" panose="02020603050405020304" pitchFamily="18" charset="0"/>
                          <a:cs typeface="Times New Roman" panose="02020603050405020304" pitchFamily="18" charset="0"/>
                        </a:rPr>
                        <a:t>nuôi con </a:t>
                      </a:r>
                      <a:r>
                        <a:rPr lang="en-US" sz="3000" dirty="0" smtClean="0">
                          <a:latin typeface="Times New Roman" panose="02020603050405020304" pitchFamily="18" charset="0"/>
                          <a:cs typeface="Times New Roman" panose="02020603050405020304" pitchFamily="18" charset="0"/>
                        </a:rPr>
                        <a:t>&lt;</a:t>
                      </a:r>
                      <a:r>
                        <a:rPr lang="vi-VN" sz="3000" dirty="0" smtClean="0">
                          <a:latin typeface="Times New Roman" panose="02020603050405020304" pitchFamily="18" charset="0"/>
                          <a:cs typeface="Times New Roman" panose="02020603050405020304" pitchFamily="18" charset="0"/>
                        </a:rPr>
                        <a:t> 12 tháng tuổi</a:t>
                      </a:r>
                      <a:r>
                        <a:rPr lang="nl-NL" sz="3000" dirty="0" smtClean="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lue Curve, Curve, Line, Decorative Line #6102 - PNG Images - PNGio"/>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l="-632" t="37216" r="900" b="27204"/>
          <a:stretch>
            <a:fillRect/>
          </a:stretch>
        </p:blipFill>
        <p:spPr bwMode="auto">
          <a:xfrm flipH="1">
            <a:off x="1524000" y="121115"/>
            <a:ext cx="7804484" cy="9368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44855" y="0"/>
            <a:ext cx="8583295" cy="589280"/>
          </a:xfrm>
        </p:spPr>
        <p:txBody>
          <a:bodyPr>
            <a:noAutofit/>
          </a:bodyPr>
          <a:lstStyle/>
          <a:p>
            <a:pPr algn="ctr"/>
            <a:r>
              <a:rPr lang="en-US" sz="3400" b="1" dirty="0" smtClean="0">
                <a:solidFill>
                  <a:schemeClr val="tx1"/>
                </a:solidFill>
                <a:latin typeface="Times New Roman" panose="02020603050405020304" pitchFamily="18" charset="0"/>
                <a:cs typeface="Times New Roman" panose="02020603050405020304" pitchFamily="18" charset="0"/>
              </a:rPr>
              <a:t>Đ.40-41 Nghĩa vụ khi ĐPCD HĐLĐ </a:t>
            </a:r>
            <a:r>
              <a:rPr lang="en-US" sz="3400" b="1" dirty="0">
                <a:solidFill>
                  <a:schemeClr val="tx1"/>
                </a:solidFill>
                <a:latin typeface="Times New Roman" panose="02020603050405020304" pitchFamily="18" charset="0"/>
                <a:cs typeface="Times New Roman" panose="02020603050405020304" pitchFamily="18" charset="0"/>
              </a:rPr>
              <a:t>trái </a:t>
            </a:r>
            <a:r>
              <a:rPr lang="en-US" sz="3400" b="1" dirty="0" smtClean="0">
                <a:solidFill>
                  <a:schemeClr val="tx1"/>
                </a:solidFill>
                <a:latin typeface="Times New Roman" panose="02020603050405020304" pitchFamily="18" charset="0"/>
                <a:cs typeface="Times New Roman" panose="02020603050405020304" pitchFamily="18" charset="0"/>
              </a:rPr>
              <a:t>PL</a:t>
            </a:r>
            <a:endParaRPr lang="en-US" sz="3400" b="1" dirty="0" smtClean="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110747" y="589549"/>
          <a:ext cx="11972396" cy="6123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AC078B1E-7EA0-4C61-86EE-059F025057B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0"/>
          <a:ext cx="12192000" cy="6857365"/>
        </p:xfrm>
        <a:graphic>
          <a:graphicData uri="http://schemas.openxmlformats.org/drawingml/2006/table">
            <a:tbl>
              <a:tblPr firstRow="1" bandRow="1">
                <a:tableStyleId>{5C22544A-7EE6-4342-B048-85BDC9FD1C3A}</a:tableStyleId>
              </a:tblPr>
              <a:tblGrid>
                <a:gridCol w="12192000"/>
              </a:tblGrid>
              <a:tr h="661670">
                <a:tc>
                  <a:txBody>
                    <a:bodyPr/>
                    <a:lstStyle/>
                    <a:p>
                      <a:pPr marL="0" marR="0" indent="0" algn="l" defTabSz="914400" rtl="0" fontAlgn="auto">
                        <a:lnSpc>
                          <a:spcPts val="4440"/>
                        </a:lnSpc>
                        <a:spcBef>
                          <a:spcPts val="0"/>
                        </a:spcBef>
                        <a:spcAft>
                          <a:spcPts val="0"/>
                        </a:spcAft>
                        <a:buClrTx/>
                        <a:buSzTx/>
                        <a:buFontTx/>
                        <a:buNone/>
                        <a:defRPr/>
                      </a:pPr>
                      <a:r>
                        <a:rPr lang="nl-NL" sz="3400" b="1" kern="1200" dirty="0" smtClean="0">
                          <a:solidFill>
                            <a:schemeClr val="lt1"/>
                          </a:solidFill>
                          <a:effectLst/>
                          <a:latin typeface="Times New Roman" panose="02020603050405020304" pitchFamily="18" charset="0"/>
                          <a:ea typeface="+mn-ea"/>
                          <a:cs typeface="Times New Roman" panose="02020603050405020304" pitchFamily="18" charset="0"/>
                        </a:rPr>
                        <a:t>Đ.45. Thông báo chấm dứt hợp đồng lao động</a:t>
                      </a:r>
                      <a:endParaRPr lang="nl-NL" sz="34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195695">
                <a:tc>
                  <a:txBody>
                    <a:bodyPr/>
                    <a:lstStyle/>
                    <a:p>
                      <a:pPr fontAlgn="auto">
                        <a:lnSpc>
                          <a:spcPts val="4440"/>
                        </a:lnSpc>
                      </a:pP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1. NSDLĐ </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phải</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 thông báo =</a:t>
                      </a:r>
                      <a:r>
                        <a:rPr lang="nl-NL" sz="3200" kern="1200" baseline="0" dirty="0" smtClean="0">
                          <a:solidFill>
                            <a:srgbClr val="FF0000"/>
                          </a:solidFill>
                          <a:effectLst/>
                          <a:latin typeface="Times New Roman" panose="02020603050405020304" pitchFamily="18" charset="0"/>
                          <a:ea typeface="+mn-ea"/>
                          <a:cs typeface="Times New Roman" panose="02020603050405020304" pitchFamily="18" charset="0"/>
                        </a:rPr>
                        <a:t> VB</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 cho NLĐ về chấm dứt HĐLĐ khi HĐ chấm dứt theo quy định</a:t>
                      </a:r>
                      <a:r>
                        <a:rPr lang="nl-NL" sz="3200" kern="1200" baseline="0" dirty="0" smtClean="0">
                          <a:solidFill>
                            <a:srgbClr val="FF0000"/>
                          </a:solidFill>
                          <a:effectLst/>
                          <a:latin typeface="Times New Roman" panose="02020603050405020304" pitchFamily="18" charset="0"/>
                          <a:ea typeface="+mn-ea"/>
                          <a:cs typeface="Times New Roman" panose="02020603050405020304" pitchFamily="18" charset="0"/>
                        </a:rPr>
                        <a:t> BLLĐ</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 trừ tr</a:t>
                      </a:r>
                      <a:r>
                        <a:rPr lang="en-US" altLang="nl-NL" sz="3200"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hợp tại </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K.4, 5, 6,7 </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&amp; </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8 Đ.34</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 BLLĐ</a:t>
                      </a:r>
                      <a:endParaRPr lang="en-US" sz="3200" b="1" i="1" kern="1200" dirty="0" smtClean="0">
                        <a:solidFill>
                          <a:schemeClr val="tx1"/>
                        </a:solidFill>
                        <a:effectLst/>
                        <a:latin typeface="Times New Roman" panose="02020603050405020304" pitchFamily="18" charset="0"/>
                        <a:ea typeface="+mn-ea"/>
                        <a:cs typeface="Times New Roman" panose="02020603050405020304" pitchFamily="18" charset="0"/>
                      </a:endParaRPr>
                    </a:p>
                    <a:p>
                      <a:pPr fontAlgn="auto">
                        <a:lnSpc>
                          <a:spcPts val="4440"/>
                        </a:lnSpc>
                      </a:pPr>
                      <a:endParaRPr lang="nl-NL" sz="32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40"/>
                        </a:lnSpc>
                      </a:pP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2. Tr</a:t>
                      </a:r>
                      <a:r>
                        <a:rPr lang="en-US" altLang="nl-NL" sz="32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hợp NSDLĐ ko phải là cá nhân chấm dứt hoạt động thì thời điểm chấm dứt HĐLĐ </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tính từ thời điểm có TB chấm dứt hoạt động</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sz="3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fontAlgn="auto">
                        <a:lnSpc>
                          <a:spcPts val="4440"/>
                        </a:lnSpc>
                      </a:pP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T</a:t>
                      </a:r>
                      <a:r>
                        <a:rPr lang="vi-VN" sz="3200" kern="1200" dirty="0" smtClean="0">
                          <a:solidFill>
                            <a:schemeClr val="tx1"/>
                          </a:solidFill>
                          <a:effectLst/>
                          <a:latin typeface="Times New Roman" panose="02020603050405020304" pitchFamily="18" charset="0"/>
                          <a:ea typeface="+mn-ea"/>
                          <a:cs typeface="Times New Roman" panose="02020603050405020304" pitchFamily="18" charset="0"/>
                        </a:rPr>
                        <a:t>r</a:t>
                      </a:r>
                      <a:r>
                        <a:rPr lang="en-US" altLang="vi-VN" sz="32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vi-VN" sz="3200" kern="1200" dirty="0" smtClean="0">
                          <a:solidFill>
                            <a:schemeClr val="tx1"/>
                          </a:solidFill>
                          <a:effectLst/>
                          <a:latin typeface="Times New Roman" panose="02020603050405020304" pitchFamily="18" charset="0"/>
                          <a:ea typeface="+mn-ea"/>
                          <a:cs typeface="Times New Roman" panose="02020603050405020304" pitchFamily="18" charset="0"/>
                        </a:rPr>
                        <a:t>hợp </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NSDLĐ ko phải là cá nhân bị </a:t>
                      </a:r>
                      <a:r>
                        <a:rPr lang="en-US" altLang="nl-NL" sz="3200" kern="1200" dirty="0" smtClean="0">
                          <a:solidFill>
                            <a:schemeClr val="tx1"/>
                          </a:solidFill>
                          <a:effectLst/>
                          <a:latin typeface="Times New Roman" panose="02020603050405020304" pitchFamily="18" charset="0"/>
                          <a:ea typeface="+mn-ea"/>
                          <a:cs typeface="Times New Roman" panose="02020603050405020304" pitchFamily="18" charset="0"/>
                        </a:rPr>
                        <a:t>CQ </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ĐKKD thuộc UBND cấp tỉnh ra thông báo ko có NĐD</a:t>
                      </a:r>
                      <a:r>
                        <a:rPr lang="en-US" altLang="nl-NL" sz="3200" kern="1200" dirty="0" smtClean="0">
                          <a:solidFill>
                            <a:schemeClr val="tx1"/>
                          </a:solidFill>
                          <a:effectLst/>
                          <a:latin typeface="Times New Roman" panose="02020603050405020304" pitchFamily="18" charset="0"/>
                          <a:ea typeface="+mn-ea"/>
                          <a:cs typeface="Times New Roman" panose="02020603050405020304" pitchFamily="18" charset="0"/>
                        </a:rPr>
                        <a:t>TPL</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 người được </a:t>
                      </a:r>
                      <a:r>
                        <a:rPr lang="en-US" altLang="nl-NL" sz="3200" kern="1200" dirty="0" smtClean="0">
                          <a:solidFill>
                            <a:schemeClr val="tx1"/>
                          </a:solidFill>
                          <a:effectLst/>
                          <a:latin typeface="Times New Roman" panose="02020603050405020304" pitchFamily="18" charset="0"/>
                          <a:ea typeface="+mn-ea"/>
                          <a:cs typeface="Times New Roman" panose="02020603050405020304" pitchFamily="18" charset="0"/>
                        </a:rPr>
                        <a:t>UQ</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 thực hiện Q</a:t>
                      </a:r>
                      <a:r>
                        <a:rPr lang="nl-NL" sz="3200" kern="1200" baseline="0" dirty="0" smtClean="0">
                          <a:solidFill>
                            <a:schemeClr val="tx1"/>
                          </a:solidFill>
                          <a:effectLst/>
                          <a:latin typeface="Times New Roman" panose="02020603050405020304" pitchFamily="18" charset="0"/>
                          <a:ea typeface="+mn-ea"/>
                          <a:cs typeface="Times New Roman" panose="02020603050405020304" pitchFamily="18" charset="0"/>
                        </a:rPr>
                        <a:t> &amp; NV</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 của NĐD</a:t>
                      </a:r>
                      <a:r>
                        <a:rPr lang="en-US" altLang="nl-NL" sz="3200" kern="1200" dirty="0" smtClean="0">
                          <a:solidFill>
                            <a:schemeClr val="tx1"/>
                          </a:solidFill>
                          <a:effectLst/>
                          <a:latin typeface="Times New Roman" panose="02020603050405020304" pitchFamily="18" charset="0"/>
                          <a:ea typeface="+mn-ea"/>
                          <a:cs typeface="Times New Roman" panose="02020603050405020304" pitchFamily="18" charset="0"/>
                        </a:rPr>
                        <a:t>TPL</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 theo quy định tại </a:t>
                      </a:r>
                      <a:r>
                        <a:rPr lang="nl-NL" sz="3200" b="1" kern="1200" dirty="0" smtClean="0">
                          <a:solidFill>
                            <a:schemeClr val="tx1"/>
                          </a:solidFill>
                          <a:effectLst/>
                          <a:latin typeface="Times New Roman" panose="02020603050405020304" pitchFamily="18" charset="0"/>
                          <a:ea typeface="+mn-ea"/>
                          <a:cs typeface="Times New Roman" panose="02020603050405020304" pitchFamily="18" charset="0"/>
                        </a:rPr>
                        <a:t>K.7 Đ.34 </a:t>
                      </a:r>
                      <a:r>
                        <a:rPr lang="nl-NL" sz="3200" b="0" kern="1200" dirty="0" smtClean="0">
                          <a:solidFill>
                            <a:schemeClr val="tx1"/>
                          </a:solidFill>
                          <a:effectLst/>
                          <a:latin typeface="Times New Roman" panose="02020603050405020304" pitchFamily="18" charset="0"/>
                          <a:ea typeface="+mn-ea"/>
                          <a:cs typeface="Times New Roman" panose="02020603050405020304" pitchFamily="18" charset="0"/>
                        </a:rPr>
                        <a:t>BLLĐ</a:t>
                      </a:r>
                      <a:r>
                        <a:rPr lang="nl-NL" sz="3200" kern="1200" dirty="0" smtClean="0">
                          <a:solidFill>
                            <a:schemeClr val="tx1"/>
                          </a:solidFill>
                          <a:effectLst/>
                          <a:latin typeface="Times New Roman" panose="02020603050405020304" pitchFamily="18" charset="0"/>
                          <a:ea typeface="+mn-ea"/>
                          <a:cs typeface="Times New Roman" panose="02020603050405020304" pitchFamily="18" charset="0"/>
                        </a:rPr>
                        <a:t> thì thời điểm chấm dứt HĐLĐ tính </a:t>
                      </a:r>
                      <a:r>
                        <a:rPr lang="vi-VN" sz="3200" kern="1200" dirty="0" smtClean="0">
                          <a:solidFill>
                            <a:schemeClr val="tx1"/>
                          </a:solidFill>
                          <a:effectLst/>
                          <a:latin typeface="Times New Roman" panose="02020603050405020304" pitchFamily="18" charset="0"/>
                          <a:ea typeface="+mn-ea"/>
                          <a:cs typeface="Times New Roman" panose="02020603050405020304" pitchFamily="18" charset="0"/>
                        </a:rPr>
                        <a:t>từ ngày ra </a:t>
                      </a:r>
                      <a:r>
                        <a:rPr lang="en-US" sz="3200" kern="1200" dirty="0" smtClean="0">
                          <a:solidFill>
                            <a:schemeClr val="tx1"/>
                          </a:solidFill>
                          <a:effectLst/>
                          <a:latin typeface="Times New Roman" panose="02020603050405020304" pitchFamily="18" charset="0"/>
                          <a:ea typeface="+mn-ea"/>
                          <a:cs typeface="Times New Roman" panose="02020603050405020304" pitchFamily="18" charset="0"/>
                        </a:rPr>
                        <a:t>TB</a:t>
                      </a:r>
                      <a:endParaRPr lang="en-US" sz="3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indent="0" fontAlgn="auto">
                        <a:lnSpc>
                          <a:spcPts val="4240"/>
                        </a:lnSpc>
                        <a:buNone/>
                      </a:pPr>
                      <a:endParaRPr lang="en-US" sz="3200" i="1" kern="1200" dirty="0" smtClean="0">
                        <a:solidFill>
                          <a:schemeClr val="tx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635"/>
          <a:ext cx="12192000" cy="6990080"/>
        </p:xfrm>
        <a:graphic>
          <a:graphicData uri="http://schemas.openxmlformats.org/drawingml/2006/table">
            <a:tbl>
              <a:tblPr firstRow="1" bandRow="1">
                <a:tableStyleId>{5C22544A-7EE6-4342-B048-85BDC9FD1C3A}</a:tableStyleId>
              </a:tblPr>
              <a:tblGrid>
                <a:gridCol w="12192000"/>
              </a:tblGrid>
              <a:tr h="60706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nl-NL" sz="3600" b="1" dirty="0" smtClean="0">
                          <a:latin typeface="Times New Roman" panose="02020603050405020304" pitchFamily="18" charset="0"/>
                          <a:cs typeface="Times New Roman" panose="02020603050405020304" pitchFamily="18" charset="0"/>
                        </a:rPr>
                        <a:t> </a:t>
                      </a:r>
                      <a:r>
                        <a:rPr lang="nl-NL" sz="3600" dirty="0" smtClean="0">
                          <a:effectLst/>
                          <a:latin typeface="Times New Roman" panose="02020603050405020304" pitchFamily="18" charset="0"/>
                          <a:cs typeface="Times New Roman" panose="02020603050405020304" pitchFamily="18" charset="0"/>
                          <a:sym typeface="+mn-ea"/>
                        </a:rPr>
                        <a:t>Đ.48. Trách nhiệm khi chấm dứt HĐLĐ</a:t>
                      </a:r>
                      <a:endParaRPr lang="en-US" sz="3600" b="0" i="1" kern="1200" dirty="0" smtClean="0">
                        <a:solidFill>
                          <a:schemeClr val="lt1"/>
                        </a:solidFill>
                        <a:effectLst/>
                        <a:latin typeface="+mj-lt"/>
                        <a:ea typeface="+mn-ea"/>
                        <a:cs typeface="Times New Roman" panose="02020603050405020304" pitchFamily="18" charset="0"/>
                      </a:endParaRPr>
                    </a:p>
                  </a:txBody>
                  <a:tcPr/>
                </a:tc>
              </a:tr>
              <a:tr h="6350000">
                <a:tc>
                  <a:txBody>
                    <a:bodyPr/>
                    <a:lstStyle/>
                    <a:p>
                      <a:pPr marL="114300" indent="0" fontAlgn="auto">
                        <a:lnSpc>
                          <a:spcPts val="4480"/>
                        </a:lnSpc>
                        <a:spcBef>
                          <a:spcPts val="0"/>
                        </a:spcBef>
                        <a:spcAft>
                          <a:spcPts val="0"/>
                        </a:spcAft>
                      </a:pPr>
                      <a:r>
                        <a:rPr lang="nl-NL" sz="3200" b="1" dirty="0" smtClean="0">
                          <a:solidFill>
                            <a:schemeClr val="tx1"/>
                          </a:solidFill>
                          <a:effectLst/>
                          <a:latin typeface="Times New Roman" panose="02020603050405020304" pitchFamily="18" charset="0"/>
                          <a:cs typeface="Times New Roman" panose="02020603050405020304" pitchFamily="18" charset="0"/>
                          <a:sym typeface="+mn-ea"/>
                        </a:rPr>
                        <a:t>1. Trong</a:t>
                      </a:r>
                      <a:r>
                        <a:rPr lang="nl-NL" sz="3200" b="1" dirty="0" smtClean="0">
                          <a:solidFill>
                            <a:schemeClr val="lt1"/>
                          </a:solidFill>
                          <a:effectLst/>
                          <a:latin typeface="Times New Roman" panose="02020603050405020304" pitchFamily="18" charset="0"/>
                          <a:cs typeface="Times New Roman" panose="02020603050405020304" pitchFamily="18" charset="0"/>
                          <a:sym typeface="+mn-ea"/>
                        </a:rPr>
                        <a:t> </a:t>
                      </a:r>
                      <a:r>
                        <a:rPr lang="nl-NL" sz="3200" b="1" dirty="0" smtClean="0">
                          <a:solidFill>
                            <a:srgbClr val="FF0000"/>
                          </a:solidFill>
                          <a:effectLst/>
                          <a:latin typeface="Times New Roman" panose="02020603050405020304" pitchFamily="18" charset="0"/>
                          <a:cs typeface="Times New Roman" panose="02020603050405020304" pitchFamily="18" charset="0"/>
                          <a:sym typeface="+mn-ea"/>
                        </a:rPr>
                        <a:t>14 ngày LV</a:t>
                      </a:r>
                      <a:r>
                        <a:rPr lang="nl-NL" sz="3200" b="1" dirty="0" smtClean="0">
                          <a:solidFill>
                            <a:schemeClr val="lt1"/>
                          </a:solidFill>
                          <a:effectLst/>
                          <a:latin typeface="Times New Roman" panose="02020603050405020304" pitchFamily="18" charset="0"/>
                          <a:cs typeface="Times New Roman" panose="02020603050405020304" pitchFamily="18" charset="0"/>
                          <a:sym typeface="+mn-ea"/>
                        </a:rPr>
                        <a:t> </a:t>
                      </a:r>
                      <a:r>
                        <a:rPr lang="nl-NL" sz="3200" b="1" dirty="0" smtClean="0">
                          <a:solidFill>
                            <a:schemeClr val="tx1"/>
                          </a:solidFill>
                          <a:effectLst/>
                          <a:latin typeface="Times New Roman" panose="02020603050405020304" pitchFamily="18" charset="0"/>
                          <a:cs typeface="Times New Roman" panose="02020603050405020304" pitchFamily="18" charset="0"/>
                          <a:sym typeface="+mn-ea"/>
                        </a:rPr>
                        <a:t>từ ngày CD HĐLĐ, 02 bên có trách nhiệm thanh toán đầy đủ các khoản tiền có l/q đến QL mỗi bên, trừ tr/hợp sau đây có thể kéo dài nhưng ko &gt; 30 ngày:</a:t>
                      </a:r>
                      <a:endParaRPr lang="en-US" sz="32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114300" marR="0" indent="0" algn="l" defTabSz="914400" rtl="0" fontAlgn="auto">
                        <a:lnSpc>
                          <a:spcPts val="4480"/>
                        </a:lnSpc>
                        <a:spcBef>
                          <a:spcPts val="0"/>
                        </a:spcBef>
                        <a:spcAft>
                          <a:spcPts val="0"/>
                        </a:spcAft>
                        <a:buClrTx/>
                        <a:buSzTx/>
                        <a:buFontTx/>
                        <a:buNone/>
                        <a:defRPr/>
                      </a:pPr>
                      <a:endParaRPr lang="nl-NL" sz="3200" b="1" dirty="0" smtClean="0">
                        <a:solidFill>
                          <a:srgbClr val="FF0000"/>
                        </a:solidFill>
                        <a:effectLst/>
                        <a:latin typeface="Times New Roman" panose="02020603050405020304" pitchFamily="18" charset="0"/>
                        <a:cs typeface="Times New Roman" panose="02020603050405020304" pitchFamily="18" charset="0"/>
                        <a:sym typeface="+mn-ea"/>
                      </a:endParaRPr>
                    </a:p>
                    <a:p>
                      <a:pPr marL="114300" marR="0" indent="0" algn="l" defTabSz="914400" rtl="0" fontAlgn="auto">
                        <a:lnSpc>
                          <a:spcPts val="4480"/>
                        </a:lnSpc>
                        <a:spcBef>
                          <a:spcPts val="0"/>
                        </a:spcBef>
                        <a:spcAft>
                          <a:spcPts val="0"/>
                        </a:spcAft>
                        <a:buClrTx/>
                        <a:buSzTx/>
                        <a:buFontTx/>
                        <a:buNone/>
                        <a:defRPr/>
                      </a:pPr>
                      <a:endParaRPr lang="nl-NL" sz="3200" b="1" dirty="0" smtClean="0">
                        <a:solidFill>
                          <a:srgbClr val="FF0000"/>
                        </a:solidFill>
                        <a:effectLst/>
                        <a:latin typeface="Times New Roman" panose="02020603050405020304" pitchFamily="18" charset="0"/>
                        <a:cs typeface="Times New Roman" panose="02020603050405020304" pitchFamily="18" charset="0"/>
                        <a:sym typeface="+mn-ea"/>
                      </a:endParaRPr>
                    </a:p>
                    <a:p>
                      <a:pPr marL="114300" marR="0" indent="0" algn="l" defTabSz="914400" rtl="0" fontAlgn="auto">
                        <a:lnSpc>
                          <a:spcPts val="4480"/>
                        </a:lnSpc>
                        <a:spcBef>
                          <a:spcPts val="0"/>
                        </a:spcBef>
                        <a:spcAft>
                          <a:spcPts val="0"/>
                        </a:spcAft>
                        <a:buClrTx/>
                        <a:buSzTx/>
                        <a:buFontTx/>
                        <a:buNone/>
                        <a:defRPr/>
                      </a:pPr>
                      <a:endParaRPr lang="nl-NL" sz="3200" b="1" dirty="0" smtClean="0">
                        <a:solidFill>
                          <a:srgbClr val="FF0000"/>
                        </a:solidFill>
                        <a:effectLst/>
                        <a:latin typeface="Times New Roman" panose="02020603050405020304" pitchFamily="18" charset="0"/>
                        <a:cs typeface="Times New Roman" panose="02020603050405020304" pitchFamily="18" charset="0"/>
                        <a:sym typeface="+mn-ea"/>
                      </a:endParaRPr>
                    </a:p>
                    <a:p>
                      <a:pPr marL="114300" marR="0" indent="0" algn="l" defTabSz="914400" rtl="0" fontAlgn="auto">
                        <a:lnSpc>
                          <a:spcPts val="4480"/>
                        </a:lnSpc>
                        <a:spcBef>
                          <a:spcPts val="0"/>
                        </a:spcBef>
                        <a:spcAft>
                          <a:spcPts val="0"/>
                        </a:spcAft>
                        <a:buClrTx/>
                        <a:buSzTx/>
                        <a:buFontTx/>
                        <a:buNone/>
                        <a:defRPr/>
                      </a:pPr>
                      <a:endParaRPr lang="nl-NL" sz="3200" b="1" dirty="0" smtClean="0">
                        <a:solidFill>
                          <a:srgbClr val="FF0000"/>
                        </a:solidFill>
                        <a:effectLst/>
                        <a:latin typeface="Times New Roman" panose="02020603050405020304" pitchFamily="18" charset="0"/>
                        <a:cs typeface="Times New Roman" panose="02020603050405020304" pitchFamily="18" charset="0"/>
                        <a:sym typeface="+mn-ea"/>
                      </a:endParaRPr>
                    </a:p>
                    <a:p>
                      <a:pPr marL="114300" marR="0" indent="0" algn="l" defTabSz="914400" rtl="0" fontAlgn="auto">
                        <a:lnSpc>
                          <a:spcPts val="4480"/>
                        </a:lnSpc>
                        <a:spcBef>
                          <a:spcPts val="0"/>
                        </a:spcBef>
                        <a:spcAft>
                          <a:spcPts val="0"/>
                        </a:spcAft>
                        <a:buClrTx/>
                        <a:buSzTx/>
                        <a:buFontTx/>
                        <a:buNone/>
                        <a:defRPr/>
                      </a:pPr>
                      <a:endParaRPr lang="nl-NL" sz="3200" b="1" dirty="0" smtClean="0">
                        <a:solidFill>
                          <a:srgbClr val="FF0000"/>
                        </a:solidFill>
                        <a:effectLst/>
                        <a:latin typeface="Times New Roman" panose="02020603050405020304" pitchFamily="18" charset="0"/>
                        <a:cs typeface="Times New Roman" panose="02020603050405020304" pitchFamily="18" charset="0"/>
                        <a:sym typeface="+mn-ea"/>
                      </a:endParaRPr>
                    </a:p>
                    <a:p>
                      <a:pPr marL="114300" marR="0" indent="0" algn="l" defTabSz="914400" rtl="0" fontAlgn="auto">
                        <a:lnSpc>
                          <a:spcPts val="4480"/>
                        </a:lnSpc>
                        <a:spcBef>
                          <a:spcPts val="0"/>
                        </a:spcBef>
                        <a:spcAft>
                          <a:spcPts val="0"/>
                        </a:spcAft>
                        <a:buClrTx/>
                        <a:buSzTx/>
                        <a:buFontTx/>
                        <a:buNone/>
                        <a:defRPr/>
                      </a:pPr>
                      <a:r>
                        <a:rPr lang="nl-NL" sz="3200" b="1" dirty="0" smtClean="0">
                          <a:solidFill>
                            <a:srgbClr val="FF0000"/>
                          </a:solidFill>
                          <a:effectLst/>
                          <a:latin typeface="Times New Roman" panose="02020603050405020304" pitchFamily="18" charset="0"/>
                          <a:cs typeface="Times New Roman" panose="02020603050405020304" pitchFamily="18" charset="0"/>
                          <a:sym typeface="+mn-ea"/>
                        </a:rPr>
                        <a:t>3. NSDLĐ có trách nhiệm sau:... </a:t>
                      </a:r>
                      <a:endParaRPr lang="nl-NL" sz="32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indent="0" algn="l" defTabSz="914400" rtl="0" fontAlgn="auto">
                        <a:lnSpc>
                          <a:spcPts val="4480"/>
                        </a:lnSpc>
                        <a:spcBef>
                          <a:spcPts val="0"/>
                        </a:spcBef>
                        <a:spcAft>
                          <a:spcPts val="0"/>
                        </a:spcAft>
                        <a:buClrTx/>
                        <a:buSzTx/>
                        <a:buFontTx/>
                        <a:buNone/>
                        <a:defRPr/>
                      </a:pPr>
                      <a:r>
                        <a:rPr lang="nl-NL" sz="3200" b="1" i="1" dirty="0" smtClean="0">
                          <a:solidFill>
                            <a:srgbClr val="FF0000"/>
                          </a:solidFill>
                          <a:effectLst/>
                          <a:latin typeface="Times New Roman" panose="02020603050405020304" pitchFamily="18" charset="0"/>
                          <a:cs typeface="Times New Roman" panose="02020603050405020304" pitchFamily="18" charset="0"/>
                          <a:sym typeface="+mn-ea"/>
                        </a:rPr>
                        <a:t>b) C/cấp bản sao TL lq đến quá trình LV của NLĐ nếu NLĐ có y/c. CP sao, gửi TL do NSDLĐ trả</a:t>
                      </a:r>
                      <a:endParaRPr lang="en-US" sz="3200" i="1" dirty="0" smtClean="0"/>
                    </a:p>
                  </a:txBody>
                  <a:tcPr/>
                </a:tc>
              </a:tr>
            </a:tbl>
          </a:graphicData>
        </a:graphic>
      </p:graphicFrame>
      <p:sp>
        <p:nvSpPr>
          <p:cNvPr id="13" name="Rectangle 7" descr="Medium wood"/>
          <p:cNvSpPr/>
          <p:nvPr>
            <p:custDataLst>
              <p:tags r:id="rId1"/>
            </p:custDataLst>
          </p:nvPr>
        </p:nvSpPr>
        <p:spPr>
          <a:xfrm>
            <a:off x="-635" y="2345055"/>
            <a:ext cx="12192635" cy="2869565"/>
          </a:xfrm>
          <a:prstGeom prst="rect">
            <a:avLst/>
          </a:prstGeom>
          <a:blipFill rotWithShape="1">
            <a:blip r:embed="rId2"/>
          </a:blipFill>
          <a:ln w="9525">
            <a:noFill/>
          </a:ln>
        </p:spPr>
        <p:txBody>
          <a:bodyPr lIns="91425" tIns="45712" rIns="91425" bIns="45712"/>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defRPr>
            </a:lvl5pPr>
          </a:lstStyle>
          <a:p>
            <a:pPr marL="457200" indent="0" fontAlgn="auto">
              <a:lnSpc>
                <a:spcPts val="4480"/>
              </a:lnSpc>
              <a:spcBef>
                <a:spcPts val="0"/>
              </a:spcBef>
              <a:spcAft>
                <a:spcPts val="0"/>
              </a:spcAft>
              <a:buNone/>
            </a:pPr>
            <a:r>
              <a:rPr lang="nl-NL" sz="3000" b="1" i="1" dirty="0" smtClean="0">
                <a:solidFill>
                  <a:schemeClr val="bg1"/>
                </a:solidFill>
                <a:latin typeface="Times New Roman" panose="02020603050405020304" pitchFamily="18" charset="0"/>
                <a:cs typeface="Times New Roman" panose="02020603050405020304" pitchFamily="18" charset="0"/>
                <a:sym typeface="+mn-ea"/>
              </a:rPr>
              <a:t>a) NSDLĐ ko phải là cá nhân CD hoạt động;</a:t>
            </a:r>
            <a:endParaRPr lang="en-US" sz="3000" b="1" i="1"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457200" indent="0" fontAlgn="auto">
              <a:lnSpc>
                <a:spcPts val="4480"/>
              </a:lnSpc>
              <a:spcBef>
                <a:spcPts val="0"/>
              </a:spcBef>
              <a:spcAft>
                <a:spcPts val="0"/>
              </a:spcAft>
              <a:buNone/>
            </a:pPr>
            <a:r>
              <a:rPr lang="nl-NL" sz="3000" b="1" i="1" dirty="0" smtClean="0">
                <a:solidFill>
                  <a:schemeClr val="bg1"/>
                </a:solidFill>
                <a:latin typeface="Times New Roman" panose="02020603050405020304" pitchFamily="18" charset="0"/>
                <a:cs typeface="Times New Roman" panose="02020603050405020304" pitchFamily="18" charset="0"/>
                <a:sym typeface="+mn-ea"/>
              </a:rPr>
              <a:t>b) NSDLĐ thay đổi cơ cấu, CN/ vì lý do KT</a:t>
            </a:r>
            <a:endParaRPr lang="en-US" sz="3000" b="1" i="1"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457200" indent="0" fontAlgn="auto">
              <a:lnSpc>
                <a:spcPts val="4480"/>
              </a:lnSpc>
              <a:spcBef>
                <a:spcPts val="0"/>
              </a:spcBef>
              <a:spcAft>
                <a:spcPts val="0"/>
              </a:spcAft>
              <a:buNone/>
            </a:pPr>
            <a:r>
              <a:rPr lang="nl-NL" sz="3000" b="1" i="1" dirty="0" smtClean="0">
                <a:solidFill>
                  <a:schemeClr val="bg1"/>
                </a:solidFill>
                <a:latin typeface="Times New Roman" panose="02020603050405020304" pitchFamily="18" charset="0"/>
                <a:cs typeface="Times New Roman" panose="02020603050405020304" pitchFamily="18" charset="0"/>
                <a:sym typeface="+mn-ea"/>
              </a:rPr>
              <a:t>c) Chia, tách, hợp nhất, sáp nhập; bán, cho thuê, ... ch/nhượng QSH, QSD TS của DN, HTX</a:t>
            </a:r>
            <a:endParaRPr lang="en-US" sz="3000" b="1" i="1" kern="1200" dirty="0" smtClean="0">
              <a:solidFill>
                <a:schemeClr val="bg1"/>
              </a:solidFill>
              <a:effectLst/>
              <a:latin typeface="Times New Roman" panose="02020603050405020304" pitchFamily="18" charset="0"/>
              <a:ea typeface="+mn-ea"/>
              <a:cs typeface="Times New Roman" panose="02020603050405020304" pitchFamily="18" charset="0"/>
            </a:endParaRPr>
          </a:p>
          <a:p>
            <a:pPr marL="457200" indent="0" fontAlgn="auto">
              <a:lnSpc>
                <a:spcPts val="4480"/>
              </a:lnSpc>
              <a:spcBef>
                <a:spcPts val="0"/>
              </a:spcBef>
              <a:spcAft>
                <a:spcPts val="0"/>
              </a:spcAft>
              <a:buNone/>
            </a:pPr>
            <a:r>
              <a:rPr lang="nl-NL" sz="3000" b="1" i="1" dirty="0" smtClean="0">
                <a:solidFill>
                  <a:schemeClr val="bg1"/>
                </a:solidFill>
                <a:latin typeface="Times New Roman" panose="02020603050405020304" pitchFamily="18" charset="0"/>
                <a:cs typeface="Times New Roman" panose="02020603050405020304" pitchFamily="18" charset="0"/>
                <a:sym typeface="+mn-ea"/>
              </a:rPr>
              <a:t>d) Do thiên tai, hỏa hoạn địch họa/dịch bệnh NH</a:t>
            </a:r>
            <a:endParaRPr lang="nl-NL" altLang="x-none" sz="3000" b="1"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92635" cy="6858000"/>
        </p:xfrm>
        <a:graphic>
          <a:graphicData uri="http://schemas.openxmlformats.org/drawingml/2006/table">
            <a:tbl>
              <a:tblPr firstRow="1" bandRow="1">
                <a:tableStyleId>{5C22544A-7EE6-4342-B048-85BDC9FD1C3A}</a:tableStyleId>
              </a:tblPr>
              <a:tblGrid>
                <a:gridCol w="12192635"/>
              </a:tblGrid>
              <a:tr h="620395">
                <a:tc>
                  <a:txBody>
                    <a:bodyPr/>
                    <a:lstStyle/>
                    <a:p>
                      <a:pPr marL="0" marR="0" indent="0" algn="l" defTabSz="914400" rtl="0" fontAlgn="auto">
                        <a:lnSpc>
                          <a:spcPts val="4080"/>
                        </a:lnSpc>
                        <a:spcBef>
                          <a:spcPts val="0"/>
                        </a:spcBef>
                        <a:spcAft>
                          <a:spcPts val="0"/>
                        </a:spcAft>
                        <a:buClrTx/>
                        <a:buSzTx/>
                        <a:buFontTx/>
                        <a:buNone/>
                        <a:defRPr/>
                      </a:pPr>
                      <a:r>
                        <a:rPr lang="vi-VN" sz="3600" b="1" dirty="0" smtClean="0">
                          <a:solidFill>
                            <a:srgbClr val="FF0000"/>
                          </a:solidFill>
                          <a:latin typeface="Times New Roman" panose="02020603050405020304" pitchFamily="18" charset="0"/>
                          <a:cs typeface="Times New Roman" panose="02020603050405020304" pitchFamily="18" charset="0"/>
                        </a:rPr>
                        <a:t>Đ</a:t>
                      </a:r>
                      <a:r>
                        <a:rPr lang="en-US" sz="3600" b="1" dirty="0" smtClean="0">
                          <a:solidFill>
                            <a:srgbClr val="FF0000"/>
                          </a:solidFill>
                          <a:latin typeface="Times New Roman" panose="02020603050405020304" pitchFamily="18" charset="0"/>
                          <a:cs typeface="Times New Roman" panose="02020603050405020304" pitchFamily="18" charset="0"/>
                        </a:rPr>
                        <a:t>.</a:t>
                      </a:r>
                      <a:r>
                        <a:rPr lang="vi-VN" sz="3600" b="1" dirty="0" smtClean="0">
                          <a:solidFill>
                            <a:srgbClr val="FF0000"/>
                          </a:solidFill>
                          <a:latin typeface="Times New Roman" panose="02020603050405020304" pitchFamily="18" charset="0"/>
                          <a:cs typeface="Times New Roman" panose="02020603050405020304" pitchFamily="18" charset="0"/>
                        </a:rPr>
                        <a:t>8. </a:t>
                      </a:r>
                      <a:r>
                        <a:rPr lang="en-US" sz="3600" b="1" dirty="0" smtClean="0">
                          <a:solidFill>
                            <a:srgbClr val="FF0000"/>
                          </a:solidFill>
                          <a:latin typeface="Times New Roman" panose="02020603050405020304" pitchFamily="18" charset="0"/>
                          <a:cs typeface="Times New Roman" panose="02020603050405020304" pitchFamily="18" charset="0"/>
                        </a:rPr>
                        <a:t>NĐ 145/2020  </a:t>
                      </a:r>
                      <a:r>
                        <a:rPr lang="vi-VN" sz="3600" b="1" dirty="0" smtClean="0">
                          <a:latin typeface="Times New Roman" panose="02020603050405020304" pitchFamily="18" charset="0"/>
                          <a:cs typeface="Times New Roman" panose="02020603050405020304" pitchFamily="18" charset="0"/>
                        </a:rPr>
                        <a:t>Trợ cấp thôi việc, trợ cấp mất việc làm</a:t>
                      </a:r>
                      <a:endParaRPr lang="en-US"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237605">
                <a:tc>
                  <a:txBody>
                    <a:bodyPr/>
                    <a:lstStyle/>
                    <a:p>
                      <a:pPr marL="0" indent="0" fontAlgn="auto">
                        <a:lnSpc>
                          <a:spcPts val="4280"/>
                        </a:lnSpc>
                        <a:buNone/>
                      </a:pPr>
                      <a:r>
                        <a:rPr lang="vi-VN" sz="3100" b="1" dirty="0" smtClean="0">
                          <a:latin typeface="Times New Roman" panose="02020603050405020304" pitchFamily="18" charset="0"/>
                          <a:cs typeface="Times New Roman" panose="02020603050405020304" pitchFamily="18" charset="0"/>
                        </a:rPr>
                        <a:t>1</a:t>
                      </a:r>
                      <a:r>
                        <a:rPr lang="vi-VN" sz="3100" dirty="0" smtClean="0">
                          <a:latin typeface="Times New Roman" panose="02020603050405020304" pitchFamily="18" charset="0"/>
                          <a:cs typeface="Times New Roman" panose="02020603050405020304" pitchFamily="18" charset="0"/>
                        </a:rPr>
                        <a:t>. N</a:t>
                      </a:r>
                      <a:r>
                        <a:rPr lang="en-US" sz="3100" dirty="0" smtClean="0">
                          <a:latin typeface="Times New Roman" panose="02020603050405020304" pitchFamily="18" charset="0"/>
                          <a:cs typeface="Times New Roman" panose="02020603050405020304" pitchFamily="18" charset="0"/>
                        </a:rPr>
                        <a:t>SDLĐ</a:t>
                      </a:r>
                      <a:r>
                        <a:rPr lang="vi-VN" sz="3100" dirty="0" smtClean="0">
                          <a:latin typeface="Times New Roman" panose="02020603050405020304" pitchFamily="18" charset="0"/>
                          <a:cs typeface="Times New Roman" panose="02020603050405020304" pitchFamily="18" charset="0"/>
                        </a:rPr>
                        <a:t> có trách nhiệm chi trả </a:t>
                      </a:r>
                      <a:r>
                        <a:rPr lang="en-US" sz="3100" dirty="0" smtClean="0">
                          <a:latin typeface="Times New Roman" panose="02020603050405020304" pitchFamily="18" charset="0"/>
                          <a:cs typeface="Times New Roman" panose="02020603050405020304" pitchFamily="18" charset="0"/>
                        </a:rPr>
                        <a:t>TCTV</a:t>
                      </a:r>
                      <a:r>
                        <a:rPr lang="vi-VN" sz="3100" dirty="0" smtClean="0">
                          <a:latin typeface="Times New Roman" panose="02020603050405020304" pitchFamily="18" charset="0"/>
                          <a:cs typeface="Times New Roman" panose="02020603050405020304" pitchFamily="18" charset="0"/>
                        </a:rPr>
                        <a:t> theo </a:t>
                      </a:r>
                      <a:r>
                        <a:rPr lang="vi-VN" sz="3100" b="1" dirty="0" smtClean="0">
                          <a:latin typeface="Times New Roman" panose="02020603050405020304" pitchFamily="18" charset="0"/>
                          <a:cs typeface="Times New Roman" panose="02020603050405020304" pitchFamily="18" charset="0"/>
                        </a:rPr>
                        <a:t>Đ</a:t>
                      </a:r>
                      <a:r>
                        <a:rPr lang="en-US" sz="3100" b="1" dirty="0" smtClean="0">
                          <a:latin typeface="Times New Roman" panose="02020603050405020304" pitchFamily="18" charset="0"/>
                          <a:cs typeface="Times New Roman" panose="02020603050405020304" pitchFamily="18" charset="0"/>
                        </a:rPr>
                        <a:t>.</a:t>
                      </a:r>
                      <a:r>
                        <a:rPr lang="vi-VN" sz="3100" b="1" dirty="0" smtClean="0">
                          <a:latin typeface="Times New Roman" panose="02020603050405020304" pitchFamily="18" charset="0"/>
                          <a:cs typeface="Times New Roman" panose="02020603050405020304" pitchFamily="18" charset="0"/>
                        </a:rPr>
                        <a:t>46 </a:t>
                      </a:r>
                      <a:r>
                        <a:rPr lang="en-US" sz="3100" dirty="0" smtClean="0">
                          <a:latin typeface="Times New Roman" panose="02020603050405020304" pitchFamily="18" charset="0"/>
                          <a:cs typeface="Times New Roman" panose="02020603050405020304" pitchFamily="18" charset="0"/>
                        </a:rPr>
                        <a:t>BLLĐ</a:t>
                      </a:r>
                      <a:r>
                        <a:rPr lang="vi-VN" sz="3100" dirty="0" smtClean="0">
                          <a:latin typeface="Times New Roman" panose="02020603050405020304" pitchFamily="18" charset="0"/>
                          <a:cs typeface="Times New Roman" panose="02020603050405020304" pitchFamily="18" charset="0"/>
                        </a:rPr>
                        <a:t> đ</a:t>
                      </a:r>
                      <a:r>
                        <a:rPr lang="en-US" sz="3100" dirty="0" smtClean="0">
                          <a:latin typeface="Times New Roman" panose="02020603050405020304" pitchFamily="18" charset="0"/>
                          <a:cs typeface="Times New Roman" panose="02020603050405020304" pitchFamily="18" charset="0"/>
                        </a:rPr>
                        <a:t>/</a:t>
                      </a:r>
                      <a:r>
                        <a:rPr lang="vi-VN" sz="3100" dirty="0" smtClean="0">
                          <a:latin typeface="Times New Roman" panose="02020603050405020304" pitchFamily="18" charset="0"/>
                          <a:cs typeface="Times New Roman" panose="02020603050405020304" pitchFamily="18" charset="0"/>
                        </a:rPr>
                        <a:t>v </a:t>
                      </a:r>
                      <a:r>
                        <a:rPr lang="en-US" sz="3100" dirty="0" smtClean="0">
                          <a:latin typeface="Times New Roman" panose="02020603050405020304" pitchFamily="18" charset="0"/>
                          <a:cs typeface="Times New Roman" panose="02020603050405020304" pitchFamily="18" charset="0"/>
                        </a:rPr>
                        <a:t>NLĐ</a:t>
                      </a:r>
                      <a:r>
                        <a:rPr lang="vi-VN" sz="3100" dirty="0" smtClean="0">
                          <a:latin typeface="Times New Roman" panose="02020603050405020304" pitchFamily="18" charset="0"/>
                          <a:cs typeface="Times New Roman" panose="02020603050405020304" pitchFamily="18" charset="0"/>
                        </a:rPr>
                        <a:t> đã </a:t>
                      </a:r>
                      <a:r>
                        <a:rPr lang="en-US" sz="3100" dirty="0" smtClean="0">
                          <a:latin typeface="Times New Roman" panose="02020603050405020304" pitchFamily="18" charset="0"/>
                          <a:cs typeface="Times New Roman" panose="02020603050405020304" pitchFamily="18" charset="0"/>
                        </a:rPr>
                        <a:t>LV</a:t>
                      </a:r>
                      <a:r>
                        <a:rPr lang="vi-VN" sz="3100" dirty="0" smtClean="0">
                          <a:latin typeface="Times New Roman" panose="02020603050405020304" pitchFamily="18" charset="0"/>
                          <a:cs typeface="Times New Roman" panose="02020603050405020304" pitchFamily="18" charset="0"/>
                        </a:rPr>
                        <a:t> thường xuyên cho mình từ đủ </a:t>
                      </a:r>
                      <a:r>
                        <a:rPr lang="vi-VN" sz="3100" b="1" dirty="0" smtClean="0">
                          <a:latin typeface="Arial" panose="020B0604020202020204" pitchFamily="34" charset="0"/>
                          <a:cs typeface="Arial" panose="020B0604020202020204" pitchFamily="34" charset="0"/>
                        </a:rPr>
                        <a:t>≥</a:t>
                      </a:r>
                      <a:r>
                        <a:rPr lang="en-US" altLang="vi-VN" sz="3100" b="1" dirty="0" smtClean="0">
                          <a:latin typeface="Arial" panose="020B0604020202020204" pitchFamily="34" charset="0"/>
                          <a:cs typeface="Arial" panose="020B0604020202020204" pitchFamily="34" charset="0"/>
                        </a:rPr>
                        <a:t> </a:t>
                      </a:r>
                      <a:r>
                        <a:rPr lang="vi-VN" sz="3100" b="1" dirty="0" smtClean="0">
                          <a:latin typeface="Times New Roman" panose="02020603050405020304" pitchFamily="18" charset="0"/>
                          <a:cs typeface="Times New Roman" panose="02020603050405020304" pitchFamily="18" charset="0"/>
                        </a:rPr>
                        <a:t>12 tháng</a:t>
                      </a:r>
                      <a:r>
                        <a:rPr lang="vi-VN" sz="3100" dirty="0" smtClean="0">
                          <a:latin typeface="Times New Roman" panose="02020603050405020304" pitchFamily="18" charset="0"/>
                          <a:cs typeface="Times New Roman" panose="02020603050405020304" pitchFamily="18" charset="0"/>
                        </a:rPr>
                        <a:t> khi </a:t>
                      </a:r>
                      <a:r>
                        <a:rPr lang="en-US" sz="3100" dirty="0" smtClean="0">
                          <a:latin typeface="Times New Roman" panose="02020603050405020304" pitchFamily="18" charset="0"/>
                          <a:cs typeface="Times New Roman" panose="02020603050405020304" pitchFamily="18" charset="0"/>
                        </a:rPr>
                        <a:t>HĐLĐ</a:t>
                      </a:r>
                      <a:r>
                        <a:rPr lang="vi-VN" sz="3100" dirty="0" smtClean="0">
                          <a:latin typeface="Times New Roman" panose="02020603050405020304" pitchFamily="18" charset="0"/>
                          <a:cs typeface="Times New Roman" panose="02020603050405020304" pitchFamily="18" charset="0"/>
                        </a:rPr>
                        <a:t> chấm dứt theo các </a:t>
                      </a:r>
                      <a:r>
                        <a:rPr lang="en-US" sz="3100" b="1" dirty="0" smtClean="0">
                          <a:latin typeface="Times New Roman" panose="02020603050405020304" pitchFamily="18" charset="0"/>
                          <a:cs typeface="Times New Roman" panose="02020603050405020304" pitchFamily="18" charset="0"/>
                        </a:rPr>
                        <a:t>K.</a:t>
                      </a:r>
                      <a:r>
                        <a:rPr lang="vi-VN" sz="3100" b="1" dirty="0" smtClean="0">
                          <a:latin typeface="Times New Roman" panose="02020603050405020304" pitchFamily="18" charset="0"/>
                          <a:cs typeface="Times New Roman" panose="02020603050405020304" pitchFamily="18" charset="0"/>
                        </a:rPr>
                        <a:t>1, 2, 3, 4, 6, 7, 9 </a:t>
                      </a:r>
                      <a:r>
                        <a:rPr lang="en-US" sz="3100" b="1" dirty="0" smtClean="0">
                          <a:latin typeface="Times New Roman" panose="02020603050405020304" pitchFamily="18" charset="0"/>
                          <a:cs typeface="Times New Roman" panose="02020603050405020304" pitchFamily="18" charset="0"/>
                        </a:rPr>
                        <a:t>&amp;</a:t>
                      </a:r>
                      <a:r>
                        <a:rPr lang="vi-VN" sz="3100" b="1" dirty="0" smtClean="0">
                          <a:latin typeface="Times New Roman" panose="02020603050405020304" pitchFamily="18" charset="0"/>
                          <a:cs typeface="Times New Roman" panose="02020603050405020304" pitchFamily="18" charset="0"/>
                        </a:rPr>
                        <a:t> 10 Đ</a:t>
                      </a:r>
                      <a:r>
                        <a:rPr lang="en-US" sz="3100" b="1" dirty="0" smtClean="0">
                          <a:latin typeface="Times New Roman" panose="02020603050405020304" pitchFamily="18" charset="0"/>
                          <a:cs typeface="Times New Roman" panose="02020603050405020304" pitchFamily="18" charset="0"/>
                        </a:rPr>
                        <a:t>.</a:t>
                      </a:r>
                      <a:r>
                        <a:rPr lang="vi-VN" sz="3100" b="1" dirty="0" smtClean="0">
                          <a:latin typeface="Times New Roman" panose="02020603050405020304" pitchFamily="18" charset="0"/>
                          <a:cs typeface="Times New Roman" panose="02020603050405020304" pitchFamily="18" charset="0"/>
                        </a:rPr>
                        <a:t>34 </a:t>
                      </a:r>
                      <a:r>
                        <a:rPr lang="en-US" sz="3100" dirty="0" smtClean="0">
                          <a:latin typeface="Times New Roman" panose="02020603050405020304" pitchFamily="18" charset="0"/>
                          <a:cs typeface="Times New Roman" panose="02020603050405020304" pitchFamily="18" charset="0"/>
                        </a:rPr>
                        <a:t>BLLĐ</a:t>
                      </a:r>
                      <a:r>
                        <a:rPr lang="vi-VN" sz="3100" dirty="0" smtClean="0">
                          <a:latin typeface="Times New Roman" panose="02020603050405020304" pitchFamily="18" charset="0"/>
                          <a:cs typeface="Times New Roman" panose="02020603050405020304" pitchFamily="18" charset="0"/>
                        </a:rPr>
                        <a:t>, trừ các tr</a:t>
                      </a:r>
                      <a:r>
                        <a:rPr lang="en-US" sz="3100" dirty="0" smtClean="0">
                          <a:latin typeface="Times New Roman" panose="02020603050405020304" pitchFamily="18" charset="0"/>
                          <a:cs typeface="Times New Roman" panose="02020603050405020304" pitchFamily="18" charset="0"/>
                        </a:rPr>
                        <a:t>/</a:t>
                      </a:r>
                      <a:r>
                        <a:rPr lang="vi-VN" sz="3100" dirty="0" smtClean="0">
                          <a:latin typeface="Times New Roman" panose="02020603050405020304" pitchFamily="18" charset="0"/>
                          <a:cs typeface="Times New Roman" panose="02020603050405020304" pitchFamily="18" charset="0"/>
                        </a:rPr>
                        <a:t>hợp:</a:t>
                      </a:r>
                      <a:endParaRPr lang="vi-VN" sz="3100" dirty="0" smtClean="0">
                        <a:latin typeface="Times New Roman" panose="02020603050405020304" pitchFamily="18" charset="0"/>
                        <a:cs typeface="Times New Roman" panose="02020603050405020304" pitchFamily="18" charset="0"/>
                      </a:endParaRPr>
                    </a:p>
                    <a:p>
                      <a:pPr marL="0" indent="0" fontAlgn="auto">
                        <a:lnSpc>
                          <a:spcPts val="4280"/>
                        </a:lnSpc>
                        <a:buNone/>
                      </a:pPr>
                      <a:r>
                        <a:rPr lang="vi-VN" sz="3100" i="1" dirty="0" smtClean="0">
                          <a:solidFill>
                            <a:srgbClr val="FF0000"/>
                          </a:solidFill>
                          <a:latin typeface="Times New Roman" panose="02020603050405020304" pitchFamily="18" charset="0"/>
                          <a:cs typeface="Times New Roman" panose="02020603050405020304" pitchFamily="18" charset="0"/>
                        </a:rPr>
                        <a:t>a) N</a:t>
                      </a:r>
                      <a:r>
                        <a:rPr lang="en-US" sz="3100" i="1" dirty="0" smtClean="0">
                          <a:solidFill>
                            <a:srgbClr val="FF0000"/>
                          </a:solidFill>
                          <a:latin typeface="Times New Roman" panose="02020603050405020304" pitchFamily="18" charset="0"/>
                          <a:cs typeface="Times New Roman" panose="02020603050405020304" pitchFamily="18" charset="0"/>
                        </a:rPr>
                        <a:t>LĐ</a:t>
                      </a:r>
                      <a:r>
                        <a:rPr lang="vi-VN" sz="3100" i="1" dirty="0" smtClean="0">
                          <a:solidFill>
                            <a:srgbClr val="FF0000"/>
                          </a:solidFill>
                          <a:latin typeface="Times New Roman" panose="02020603050405020304" pitchFamily="18" charset="0"/>
                          <a:cs typeface="Times New Roman" panose="02020603050405020304" pitchFamily="18" charset="0"/>
                        </a:rPr>
                        <a:t> </a:t>
                      </a:r>
                      <a:r>
                        <a:rPr lang="vi-VN" sz="3100" b="1" i="1" dirty="0" smtClean="0">
                          <a:solidFill>
                            <a:srgbClr val="FF0000"/>
                          </a:solidFill>
                          <a:latin typeface="Times New Roman" panose="02020603050405020304" pitchFamily="18" charset="0"/>
                          <a:cs typeface="Times New Roman" panose="02020603050405020304" pitchFamily="18" charset="0"/>
                        </a:rPr>
                        <a:t>đủ </a:t>
                      </a:r>
                      <a:r>
                        <a:rPr lang="en-US" sz="3100" b="1" i="1" dirty="0" smtClean="0">
                          <a:solidFill>
                            <a:srgbClr val="FF0000"/>
                          </a:solidFill>
                          <a:latin typeface="Times New Roman" panose="02020603050405020304" pitchFamily="18" charset="0"/>
                          <a:cs typeface="Times New Roman" panose="02020603050405020304" pitchFamily="18" charset="0"/>
                        </a:rPr>
                        <a:t>ĐK</a:t>
                      </a:r>
                      <a:r>
                        <a:rPr lang="vi-VN" sz="3100" b="1" i="1" dirty="0" smtClean="0">
                          <a:solidFill>
                            <a:srgbClr val="FF0000"/>
                          </a:solidFill>
                          <a:latin typeface="Times New Roman" panose="02020603050405020304" pitchFamily="18" charset="0"/>
                          <a:cs typeface="Times New Roman" panose="02020603050405020304" pitchFamily="18" charset="0"/>
                        </a:rPr>
                        <a:t> hưởng lương hưu</a:t>
                      </a:r>
                      <a:r>
                        <a:rPr lang="vi-VN" sz="3100" i="1" dirty="0" smtClean="0">
                          <a:solidFill>
                            <a:srgbClr val="FF0000"/>
                          </a:solidFill>
                          <a:latin typeface="Times New Roman" panose="02020603050405020304" pitchFamily="18" charset="0"/>
                          <a:cs typeface="Times New Roman" panose="02020603050405020304" pitchFamily="18" charset="0"/>
                        </a:rPr>
                        <a:t> theo </a:t>
                      </a:r>
                      <a:r>
                        <a:rPr lang="vi-VN" sz="3100" b="1" i="1" dirty="0" smtClean="0">
                          <a:solidFill>
                            <a:srgbClr val="FF0000"/>
                          </a:solidFill>
                          <a:latin typeface="Times New Roman" panose="02020603050405020304" pitchFamily="18" charset="0"/>
                          <a:cs typeface="Times New Roman" panose="02020603050405020304" pitchFamily="18" charset="0"/>
                        </a:rPr>
                        <a:t>Đ</a:t>
                      </a:r>
                      <a:r>
                        <a:rPr lang="en-US" sz="3100" b="1" i="1" dirty="0" smtClean="0">
                          <a:solidFill>
                            <a:srgbClr val="FF0000"/>
                          </a:solidFill>
                          <a:latin typeface="Times New Roman" panose="02020603050405020304" pitchFamily="18" charset="0"/>
                          <a:cs typeface="Times New Roman" panose="02020603050405020304" pitchFamily="18" charset="0"/>
                        </a:rPr>
                        <a:t>.</a:t>
                      </a:r>
                      <a:r>
                        <a:rPr lang="vi-VN" sz="3100" b="1" i="1" dirty="0" smtClean="0">
                          <a:solidFill>
                            <a:srgbClr val="FF0000"/>
                          </a:solidFill>
                          <a:latin typeface="Times New Roman" panose="02020603050405020304" pitchFamily="18" charset="0"/>
                          <a:cs typeface="Times New Roman" panose="02020603050405020304" pitchFamily="18" charset="0"/>
                        </a:rPr>
                        <a:t>169 </a:t>
                      </a:r>
                      <a:r>
                        <a:rPr lang="en-US" sz="3100" i="1" dirty="0" smtClean="0">
                          <a:solidFill>
                            <a:srgbClr val="FF0000"/>
                          </a:solidFill>
                          <a:latin typeface="Times New Roman" panose="02020603050405020304" pitchFamily="18" charset="0"/>
                          <a:cs typeface="Times New Roman" panose="02020603050405020304" pitchFamily="18" charset="0"/>
                        </a:rPr>
                        <a:t>BLLĐ</a:t>
                      </a:r>
                      <a:r>
                        <a:rPr lang="vi-VN" sz="3100" i="1" dirty="0" smtClean="0">
                          <a:solidFill>
                            <a:srgbClr val="FF0000"/>
                          </a:solidFill>
                          <a:latin typeface="Times New Roman" panose="02020603050405020304" pitchFamily="18" charset="0"/>
                          <a:cs typeface="Times New Roman" panose="02020603050405020304" pitchFamily="18" charset="0"/>
                        </a:rPr>
                        <a:t> </a:t>
                      </a:r>
                      <a:r>
                        <a:rPr lang="en-US" sz="3100" i="1" dirty="0" smtClean="0">
                          <a:solidFill>
                            <a:srgbClr val="FF0000"/>
                          </a:solidFill>
                          <a:latin typeface="Times New Roman" panose="02020603050405020304" pitchFamily="18" charset="0"/>
                          <a:cs typeface="Times New Roman" panose="02020603050405020304" pitchFamily="18" charset="0"/>
                        </a:rPr>
                        <a:t>PL </a:t>
                      </a:r>
                      <a:r>
                        <a:rPr lang="vi-VN" sz="3100" i="1" dirty="0" smtClean="0">
                          <a:solidFill>
                            <a:srgbClr val="FF0000"/>
                          </a:solidFill>
                          <a:latin typeface="Times New Roman" panose="02020603050405020304" pitchFamily="18" charset="0"/>
                          <a:cs typeface="Times New Roman" panose="02020603050405020304" pitchFamily="18" charset="0"/>
                        </a:rPr>
                        <a:t>về </a:t>
                      </a:r>
                      <a:r>
                        <a:rPr lang="en-US" sz="3100" i="1" dirty="0" smtClean="0">
                          <a:solidFill>
                            <a:srgbClr val="FF0000"/>
                          </a:solidFill>
                          <a:latin typeface="Times New Roman" panose="02020603050405020304" pitchFamily="18" charset="0"/>
                          <a:cs typeface="Times New Roman" panose="02020603050405020304" pitchFamily="18" charset="0"/>
                        </a:rPr>
                        <a:t>BHXH</a:t>
                      </a:r>
                      <a:endParaRPr lang="vi-VN" sz="3100" i="1"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280"/>
                        </a:lnSpc>
                        <a:buNone/>
                      </a:pPr>
                      <a:r>
                        <a:rPr lang="vi-VN" sz="3100" i="1" dirty="0" smtClean="0">
                          <a:solidFill>
                            <a:srgbClr val="FF0000"/>
                          </a:solidFill>
                          <a:latin typeface="Times New Roman" panose="02020603050405020304" pitchFamily="18" charset="0"/>
                          <a:cs typeface="Times New Roman" panose="02020603050405020304" pitchFamily="18" charset="0"/>
                        </a:rPr>
                        <a:t>b) N</a:t>
                      </a:r>
                      <a:r>
                        <a:rPr lang="en-US" sz="3100" i="1" dirty="0" smtClean="0">
                          <a:solidFill>
                            <a:srgbClr val="FF0000"/>
                          </a:solidFill>
                          <a:latin typeface="Times New Roman" panose="02020603050405020304" pitchFamily="18" charset="0"/>
                          <a:cs typeface="Times New Roman" panose="02020603050405020304" pitchFamily="18" charset="0"/>
                        </a:rPr>
                        <a:t>LĐ</a:t>
                      </a:r>
                      <a:r>
                        <a:rPr lang="vi-VN" sz="3100" i="1" dirty="0" smtClean="0">
                          <a:solidFill>
                            <a:srgbClr val="FF0000"/>
                          </a:solidFill>
                          <a:latin typeface="Times New Roman" panose="02020603050405020304" pitchFamily="18" charset="0"/>
                          <a:cs typeface="Times New Roman" panose="02020603050405020304" pitchFamily="18" charset="0"/>
                        </a:rPr>
                        <a:t> </a:t>
                      </a:r>
                      <a:r>
                        <a:rPr lang="vi-VN" sz="3100" b="1" i="1" dirty="0" smtClean="0">
                          <a:solidFill>
                            <a:srgbClr val="FF0000"/>
                          </a:solidFill>
                          <a:latin typeface="Times New Roman" panose="02020603050405020304" pitchFamily="18" charset="0"/>
                          <a:cs typeface="Times New Roman" panose="02020603050405020304" pitchFamily="18" charset="0"/>
                        </a:rPr>
                        <a:t>tự ý bỏ việc</a:t>
                      </a:r>
                      <a:r>
                        <a:rPr lang="vi-VN" sz="3100" i="1" dirty="0" smtClean="0">
                          <a:solidFill>
                            <a:srgbClr val="FF0000"/>
                          </a:solidFill>
                          <a:latin typeface="Times New Roman" panose="02020603050405020304" pitchFamily="18" charset="0"/>
                          <a:cs typeface="Times New Roman" panose="02020603050405020304" pitchFamily="18" charset="0"/>
                        </a:rPr>
                        <a:t> mà k</a:t>
                      </a:r>
                      <a:r>
                        <a:rPr lang="en-US" sz="3100" i="1" dirty="0" smtClean="0">
                          <a:solidFill>
                            <a:srgbClr val="FF0000"/>
                          </a:solidFill>
                          <a:latin typeface="Times New Roman" panose="02020603050405020304" pitchFamily="18" charset="0"/>
                          <a:cs typeface="Times New Roman" panose="02020603050405020304" pitchFamily="18" charset="0"/>
                        </a:rPr>
                        <a:t>o</a:t>
                      </a:r>
                      <a:r>
                        <a:rPr lang="vi-VN" sz="3100" i="1" dirty="0" smtClean="0">
                          <a:solidFill>
                            <a:srgbClr val="FF0000"/>
                          </a:solidFill>
                          <a:latin typeface="Times New Roman" panose="02020603050405020304" pitchFamily="18" charset="0"/>
                          <a:cs typeface="Times New Roman" panose="02020603050405020304" pitchFamily="18" charset="0"/>
                        </a:rPr>
                        <a:t> có lý do chính đáng từ ≥</a:t>
                      </a:r>
                      <a:r>
                        <a:rPr lang="en-US" sz="3100" i="1" dirty="0" smtClean="0">
                          <a:solidFill>
                            <a:srgbClr val="FF0000"/>
                          </a:solidFill>
                          <a:latin typeface="Times New Roman" panose="02020603050405020304" pitchFamily="18" charset="0"/>
                          <a:cs typeface="Times New Roman" panose="02020603050405020304" pitchFamily="18" charset="0"/>
                        </a:rPr>
                        <a:t> </a:t>
                      </a:r>
                      <a:r>
                        <a:rPr lang="vi-VN" sz="3100" b="1" i="1" dirty="0" smtClean="0">
                          <a:solidFill>
                            <a:srgbClr val="FF0000"/>
                          </a:solidFill>
                          <a:latin typeface="Times New Roman" panose="02020603050405020304" pitchFamily="18" charset="0"/>
                          <a:cs typeface="Times New Roman" panose="02020603050405020304" pitchFamily="18" charset="0"/>
                        </a:rPr>
                        <a:t>05</a:t>
                      </a:r>
                      <a:r>
                        <a:rPr lang="vi-VN" sz="3100" i="1" dirty="0" smtClean="0">
                          <a:solidFill>
                            <a:srgbClr val="FF0000"/>
                          </a:solidFill>
                          <a:latin typeface="Times New Roman" panose="02020603050405020304" pitchFamily="18" charset="0"/>
                          <a:cs typeface="Times New Roman" panose="02020603050405020304" pitchFamily="18" charset="0"/>
                        </a:rPr>
                        <a:t> ngày </a:t>
                      </a:r>
                      <a:r>
                        <a:rPr lang="en-US" sz="3100" i="1" dirty="0" smtClean="0">
                          <a:solidFill>
                            <a:srgbClr val="FF0000"/>
                          </a:solidFill>
                          <a:latin typeface="Times New Roman" panose="02020603050405020304" pitchFamily="18" charset="0"/>
                          <a:cs typeface="Times New Roman" panose="02020603050405020304" pitchFamily="18" charset="0"/>
                        </a:rPr>
                        <a:t>LV</a:t>
                      </a:r>
                      <a:r>
                        <a:rPr lang="vi-VN" sz="3100" i="1" dirty="0" smtClean="0">
                          <a:solidFill>
                            <a:srgbClr val="FF0000"/>
                          </a:solidFill>
                          <a:latin typeface="Times New Roman" panose="02020603050405020304" pitchFamily="18" charset="0"/>
                          <a:cs typeface="Times New Roman" panose="02020603050405020304" pitchFamily="18" charset="0"/>
                        </a:rPr>
                        <a:t> liên tục </a:t>
                      </a:r>
                      <a:r>
                        <a:rPr lang="en-US" sz="3100" i="1" dirty="0" smtClean="0">
                          <a:solidFill>
                            <a:srgbClr val="FF0000"/>
                          </a:solidFill>
                          <a:latin typeface="Times New Roman" panose="02020603050405020304" pitchFamily="18" charset="0"/>
                          <a:cs typeface="Times New Roman" panose="02020603050405020304" pitchFamily="18" charset="0"/>
                        </a:rPr>
                        <a:t>(</a:t>
                      </a:r>
                      <a:r>
                        <a:rPr lang="vi-VN" sz="3100" b="1" i="1" dirty="0" smtClean="0">
                          <a:solidFill>
                            <a:srgbClr val="FF0000"/>
                          </a:solidFill>
                          <a:latin typeface="Times New Roman" panose="02020603050405020304" pitchFamily="18" charset="0"/>
                          <a:cs typeface="Times New Roman" panose="02020603050405020304" pitchFamily="18" charset="0"/>
                        </a:rPr>
                        <a:t>điểm e </a:t>
                      </a:r>
                      <a:r>
                        <a:rPr lang="en-US" sz="3100" b="1" i="1" dirty="0" smtClean="0">
                          <a:solidFill>
                            <a:srgbClr val="FF0000"/>
                          </a:solidFill>
                          <a:latin typeface="Times New Roman" panose="02020603050405020304" pitchFamily="18" charset="0"/>
                          <a:cs typeface="Times New Roman" panose="02020603050405020304" pitchFamily="18" charset="0"/>
                        </a:rPr>
                        <a:t>K.</a:t>
                      </a:r>
                      <a:r>
                        <a:rPr lang="vi-VN" sz="3100" b="1" i="1" dirty="0" smtClean="0">
                          <a:solidFill>
                            <a:srgbClr val="FF0000"/>
                          </a:solidFill>
                          <a:latin typeface="Times New Roman" panose="02020603050405020304" pitchFamily="18" charset="0"/>
                          <a:cs typeface="Times New Roman" panose="02020603050405020304" pitchFamily="18" charset="0"/>
                        </a:rPr>
                        <a:t>1 Đ</a:t>
                      </a:r>
                      <a:r>
                        <a:rPr lang="en-US" sz="3100" b="1" i="1" dirty="0" smtClean="0">
                          <a:solidFill>
                            <a:srgbClr val="FF0000"/>
                          </a:solidFill>
                          <a:latin typeface="Times New Roman" panose="02020603050405020304" pitchFamily="18" charset="0"/>
                          <a:cs typeface="Times New Roman" panose="02020603050405020304" pitchFamily="18" charset="0"/>
                        </a:rPr>
                        <a:t>.</a:t>
                      </a:r>
                      <a:r>
                        <a:rPr lang="vi-VN" sz="3100" b="1" i="1" dirty="0" smtClean="0">
                          <a:solidFill>
                            <a:srgbClr val="FF0000"/>
                          </a:solidFill>
                          <a:latin typeface="Times New Roman" panose="02020603050405020304" pitchFamily="18" charset="0"/>
                          <a:cs typeface="Times New Roman" panose="02020603050405020304" pitchFamily="18" charset="0"/>
                        </a:rPr>
                        <a:t>36 </a:t>
                      </a:r>
                      <a:r>
                        <a:rPr lang="en-US" sz="3100" i="1" dirty="0" smtClean="0">
                          <a:solidFill>
                            <a:srgbClr val="FF0000"/>
                          </a:solidFill>
                          <a:latin typeface="Times New Roman" panose="02020603050405020304" pitchFamily="18" charset="0"/>
                          <a:cs typeface="Times New Roman" panose="02020603050405020304" pitchFamily="18" charset="0"/>
                        </a:rPr>
                        <a:t>BLLĐ)</a:t>
                      </a:r>
                      <a:r>
                        <a:rPr lang="en-US" sz="3100" i="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3100" i="1" kern="1200" dirty="0" smtClean="0">
                          <a:solidFill>
                            <a:schemeClr val="dk1"/>
                          </a:solidFill>
                          <a:effectLst/>
                          <a:latin typeface="Times New Roman" panose="02020603050405020304" pitchFamily="18" charset="0"/>
                          <a:ea typeface="+mn-ea"/>
                          <a:cs typeface="Times New Roman" panose="02020603050405020304" pitchFamily="18" charset="0"/>
                        </a:rPr>
                        <a:t>Tr</a:t>
                      </a:r>
                      <a:r>
                        <a:rPr lang="en-US" sz="3100" i="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vi-VN" sz="3100" i="1" kern="1200" dirty="0" smtClean="0">
                          <a:solidFill>
                            <a:schemeClr val="dk1"/>
                          </a:solidFill>
                          <a:effectLst/>
                          <a:latin typeface="Times New Roman" panose="02020603050405020304" pitchFamily="18" charset="0"/>
                          <a:ea typeface="+mn-ea"/>
                          <a:cs typeface="Times New Roman" panose="02020603050405020304" pitchFamily="18" charset="0"/>
                        </a:rPr>
                        <a:t>hợp coi là có lý do chính đáng</a:t>
                      </a:r>
                      <a:r>
                        <a:rPr lang="en-US" sz="3100" i="1" kern="1200" dirty="0" smtClean="0">
                          <a:solidFill>
                            <a:schemeClr val="dk1"/>
                          </a:solidFill>
                          <a:effectLst/>
                          <a:latin typeface="Times New Roman" panose="02020603050405020304" pitchFamily="18" charset="0"/>
                          <a:ea typeface="+mn-ea"/>
                          <a:cs typeface="Times New Roman" panose="02020603050405020304" pitchFamily="18" charset="0"/>
                        </a:rPr>
                        <a:t>-K</a:t>
                      </a:r>
                      <a:r>
                        <a:rPr lang="vi-VN" sz="3100" i="1" kern="1200" dirty="0" smtClean="0">
                          <a:solidFill>
                            <a:schemeClr val="dk1"/>
                          </a:solidFill>
                          <a:effectLst/>
                          <a:latin typeface="Times New Roman" panose="02020603050405020304" pitchFamily="18" charset="0"/>
                          <a:ea typeface="+mn-ea"/>
                          <a:cs typeface="Times New Roman" panose="02020603050405020304" pitchFamily="18" charset="0"/>
                        </a:rPr>
                        <a:t>4</a:t>
                      </a:r>
                      <a:r>
                        <a:rPr lang="en-US" altLang="vi-VN" sz="31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vi-VN" sz="3100" i="1" kern="1200" dirty="0" smtClean="0">
                          <a:solidFill>
                            <a:schemeClr val="dk1"/>
                          </a:solidFill>
                          <a:effectLst/>
                          <a:latin typeface="Times New Roman" panose="02020603050405020304" pitchFamily="18" charset="0"/>
                          <a:ea typeface="+mn-ea"/>
                          <a:cs typeface="Times New Roman" panose="02020603050405020304" pitchFamily="18" charset="0"/>
                        </a:rPr>
                        <a:t>Đ125</a:t>
                      </a:r>
                      <a:r>
                        <a:rPr lang="en-US" sz="3100" i="1" kern="1200" dirty="0" smtClean="0">
                          <a:solidFill>
                            <a:schemeClr val="dk1"/>
                          </a:solidFill>
                          <a:effectLst/>
                          <a:latin typeface="Times New Roman" panose="02020603050405020304" pitchFamily="18" charset="0"/>
                          <a:ea typeface="+mn-ea"/>
                          <a:cs typeface="Times New Roman" panose="02020603050405020304" pitchFamily="18" charset="0"/>
                        </a:rPr>
                        <a:t>BLLĐ)</a:t>
                      </a:r>
                      <a:endParaRPr lang="en-US" sz="3100" dirty="0" smtClean="0">
                        <a:latin typeface="Times New Roman" panose="02020603050405020304" pitchFamily="18" charset="0"/>
                        <a:cs typeface="Times New Roman" panose="02020603050405020304" pitchFamily="18" charset="0"/>
                      </a:endParaRPr>
                    </a:p>
                    <a:p>
                      <a:pPr marL="0" indent="0" fontAlgn="auto">
                        <a:lnSpc>
                          <a:spcPts val="4280"/>
                        </a:lnSpc>
                        <a:buNone/>
                      </a:pPr>
                      <a:endParaRPr lang="en-US" sz="3100" b="1" dirty="0" smtClean="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435203" name="Rectangle 3"/>
          <p:cNvSpPr>
            <a:spLocks noChangeArrowheads="1"/>
          </p:cNvSpPr>
          <p:nvPr>
            <p:custDataLst>
              <p:tags r:id="rId1"/>
            </p:custDataLst>
          </p:nvPr>
        </p:nvSpPr>
        <p:spPr bwMode="auto">
          <a:xfrm>
            <a:off x="635" y="3893820"/>
            <a:ext cx="12115165" cy="2827655"/>
          </a:xfrm>
          <a:prstGeom prst="rect">
            <a:avLst/>
          </a:prstGeom>
          <a:solidFill>
            <a:srgbClr val="FFCC00"/>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algn="l" fontAlgn="auto">
              <a:lnSpc>
                <a:spcPts val="4240"/>
              </a:lnSpc>
            </a:pPr>
            <a:r>
              <a:rPr lang="en-US" sz="3000" b="1">
                <a:latin typeface="Times New Roman" panose="02020603050405020304" pitchFamily="18" charset="0"/>
                <a:cs typeface="Times New Roman" panose="02020603050405020304" pitchFamily="18" charset="0"/>
                <a:sym typeface="+mn-ea"/>
              </a:rPr>
              <a:t>   </a:t>
            </a:r>
            <a:endParaRPr lang="en-US" sz="3000" b="1">
              <a:latin typeface="Times New Roman" panose="02020603050405020304" pitchFamily="18" charset="0"/>
              <a:cs typeface="Times New Roman" panose="02020603050405020304" pitchFamily="18" charset="0"/>
              <a:sym typeface="+mn-ea"/>
            </a:endParaRPr>
          </a:p>
          <a:p>
            <a:pPr marL="0" indent="0" algn="l" fontAlgn="auto">
              <a:lnSpc>
                <a:spcPts val="4280"/>
              </a:lnSpc>
              <a:buNone/>
            </a:pPr>
            <a:endParaRPr lang="vi-VN" sz="3000" b="1" dirty="0" smtClean="0">
              <a:latin typeface="Times New Roman" panose="02020603050405020304" pitchFamily="18" charset="0"/>
              <a:cs typeface="Times New Roman" panose="02020603050405020304" pitchFamily="18" charset="0"/>
              <a:sym typeface="+mn-ea"/>
            </a:endParaRPr>
          </a:p>
          <a:p>
            <a:pPr marL="0" indent="0" algn="l" fontAlgn="auto">
              <a:lnSpc>
                <a:spcPts val="4280"/>
              </a:lnSpc>
              <a:buNone/>
            </a:pPr>
            <a:endParaRPr lang="vi-VN" sz="3000" b="1" dirty="0" smtClean="0">
              <a:latin typeface="Times New Roman" panose="02020603050405020304" pitchFamily="18" charset="0"/>
              <a:cs typeface="Times New Roman" panose="02020603050405020304" pitchFamily="18" charset="0"/>
              <a:sym typeface="+mn-ea"/>
            </a:endParaRPr>
          </a:p>
          <a:p>
            <a:pPr marL="0" indent="0" algn="l" fontAlgn="auto">
              <a:lnSpc>
                <a:spcPts val="4280"/>
              </a:lnSpc>
              <a:buNone/>
            </a:pPr>
            <a:endParaRPr lang="vi-VN" sz="3000" b="1" dirty="0" smtClean="0">
              <a:latin typeface="Times New Roman" panose="02020603050405020304" pitchFamily="18" charset="0"/>
              <a:cs typeface="Times New Roman" panose="02020603050405020304" pitchFamily="18" charset="0"/>
              <a:sym typeface="+mn-ea"/>
            </a:endParaRPr>
          </a:p>
          <a:p>
            <a:pPr marL="0" indent="0" algn="l" fontAlgn="auto">
              <a:lnSpc>
                <a:spcPts val="4280"/>
              </a:lnSpc>
              <a:buNone/>
            </a:pPr>
            <a:endParaRPr lang="vi-VN" sz="3000" b="1" dirty="0" smtClean="0">
              <a:latin typeface="Times New Roman" panose="02020603050405020304" pitchFamily="18" charset="0"/>
              <a:cs typeface="Times New Roman" panose="02020603050405020304" pitchFamily="18" charset="0"/>
              <a:sym typeface="+mn-ea"/>
            </a:endParaRPr>
          </a:p>
          <a:p>
            <a:pPr marL="0" indent="0" algn="l" fontAlgn="auto">
              <a:lnSpc>
                <a:spcPts val="4280"/>
              </a:lnSpc>
              <a:buNone/>
            </a:pPr>
            <a:endParaRPr lang="vi-VN" sz="3000" b="1" dirty="0" smtClean="0">
              <a:latin typeface="Times New Roman" panose="02020603050405020304" pitchFamily="18" charset="0"/>
              <a:cs typeface="Times New Roman" panose="02020603050405020304" pitchFamily="18" charset="0"/>
              <a:sym typeface="+mn-ea"/>
            </a:endParaRPr>
          </a:p>
          <a:p>
            <a:pPr marL="0" indent="0" algn="l" fontAlgn="auto">
              <a:lnSpc>
                <a:spcPts val="4280"/>
              </a:lnSpc>
              <a:buNone/>
            </a:pPr>
            <a:endParaRPr lang="vi-VN" sz="3000" b="1" dirty="0" smtClean="0">
              <a:latin typeface="Times New Roman" panose="02020603050405020304" pitchFamily="18" charset="0"/>
              <a:cs typeface="Times New Roman" panose="02020603050405020304" pitchFamily="18" charset="0"/>
              <a:sym typeface="+mn-ea"/>
            </a:endParaRPr>
          </a:p>
          <a:p>
            <a:pPr marL="0" indent="0" algn="l" fontAlgn="auto">
              <a:lnSpc>
                <a:spcPts val="4280"/>
              </a:lnSpc>
              <a:buNone/>
            </a:pPr>
            <a:r>
              <a:rPr lang="vi-VN" sz="3100" b="1" dirty="0" smtClean="0">
                <a:latin typeface="Times New Roman" panose="02020603050405020304" pitchFamily="18" charset="0"/>
                <a:cs typeface="Times New Roman" panose="02020603050405020304" pitchFamily="18" charset="0"/>
                <a:sym typeface="+mn-ea"/>
              </a:rPr>
              <a:t>2</a:t>
            </a:r>
            <a:r>
              <a:rPr lang="vi-VN" sz="3100" dirty="0" smtClean="0">
                <a:latin typeface="Times New Roman" panose="02020603050405020304" pitchFamily="18" charset="0"/>
                <a:cs typeface="Times New Roman" panose="02020603050405020304" pitchFamily="18" charset="0"/>
                <a:sym typeface="+mn-ea"/>
              </a:rPr>
              <a:t>. N</a:t>
            </a:r>
            <a:r>
              <a:rPr lang="en-US" sz="3100" dirty="0" smtClean="0">
                <a:latin typeface="Times New Roman" panose="02020603050405020304" pitchFamily="18" charset="0"/>
                <a:cs typeface="Times New Roman" panose="02020603050405020304" pitchFamily="18" charset="0"/>
                <a:sym typeface="+mn-ea"/>
              </a:rPr>
              <a:t>SDLĐ</a:t>
            </a:r>
            <a:r>
              <a:rPr lang="vi-VN" sz="3100" dirty="0" smtClean="0">
                <a:latin typeface="Times New Roman" panose="02020603050405020304" pitchFamily="18" charset="0"/>
                <a:cs typeface="Times New Roman" panose="02020603050405020304" pitchFamily="18" charset="0"/>
                <a:sym typeface="+mn-ea"/>
              </a:rPr>
              <a:t> có trách nhiệm chi trả </a:t>
            </a:r>
            <a:r>
              <a:rPr lang="en-US" sz="3100" dirty="0" smtClean="0">
                <a:latin typeface="Times New Roman" panose="02020603050405020304" pitchFamily="18" charset="0"/>
                <a:cs typeface="Times New Roman" panose="02020603050405020304" pitchFamily="18" charset="0"/>
                <a:sym typeface="+mn-ea"/>
              </a:rPr>
              <a:t>TCMVL</a:t>
            </a:r>
            <a:r>
              <a:rPr lang="vi-VN" sz="3100" dirty="0" smtClean="0">
                <a:latin typeface="Times New Roman" panose="02020603050405020304" pitchFamily="18" charset="0"/>
                <a:cs typeface="Times New Roman" panose="02020603050405020304" pitchFamily="18" charset="0"/>
                <a:sym typeface="+mn-ea"/>
              </a:rPr>
              <a:t> theo </a:t>
            </a:r>
            <a:r>
              <a:rPr lang="vi-VN" sz="3100" b="1" dirty="0" smtClean="0">
                <a:latin typeface="Times New Roman" panose="02020603050405020304" pitchFamily="18" charset="0"/>
                <a:cs typeface="Times New Roman" panose="02020603050405020304" pitchFamily="18" charset="0"/>
                <a:sym typeface="+mn-ea"/>
              </a:rPr>
              <a:t>Đ</a:t>
            </a:r>
            <a:r>
              <a:rPr lang="en-US" sz="3100" b="1" dirty="0" smtClean="0">
                <a:latin typeface="Times New Roman" panose="02020603050405020304" pitchFamily="18" charset="0"/>
                <a:cs typeface="Times New Roman" panose="02020603050405020304" pitchFamily="18" charset="0"/>
                <a:sym typeface="+mn-ea"/>
              </a:rPr>
              <a:t>.</a:t>
            </a:r>
            <a:r>
              <a:rPr lang="vi-VN" sz="3100" b="1" dirty="0" smtClean="0">
                <a:latin typeface="Times New Roman" panose="02020603050405020304" pitchFamily="18" charset="0"/>
                <a:cs typeface="Times New Roman" panose="02020603050405020304" pitchFamily="18" charset="0"/>
                <a:sym typeface="+mn-ea"/>
              </a:rPr>
              <a:t>47 </a:t>
            </a:r>
            <a:r>
              <a:rPr lang="en-US" sz="3100" dirty="0" smtClean="0">
                <a:latin typeface="Times New Roman" panose="02020603050405020304" pitchFamily="18" charset="0"/>
                <a:cs typeface="Times New Roman" panose="02020603050405020304" pitchFamily="18" charset="0"/>
                <a:sym typeface="+mn-ea"/>
              </a:rPr>
              <a:t>BLLĐ</a:t>
            </a:r>
            <a:r>
              <a:rPr lang="vi-VN" sz="3100" dirty="0" smtClean="0">
                <a:latin typeface="Times New Roman" panose="02020603050405020304" pitchFamily="18" charset="0"/>
                <a:cs typeface="Times New Roman" panose="02020603050405020304" pitchFamily="18" charset="0"/>
                <a:sym typeface="+mn-ea"/>
              </a:rPr>
              <a:t> đ</a:t>
            </a:r>
            <a:r>
              <a:rPr lang="en-US" sz="3100" dirty="0" smtClean="0">
                <a:latin typeface="Times New Roman" panose="02020603050405020304" pitchFamily="18" charset="0"/>
                <a:cs typeface="Times New Roman" panose="02020603050405020304" pitchFamily="18" charset="0"/>
                <a:sym typeface="+mn-ea"/>
              </a:rPr>
              <a:t>/</a:t>
            </a:r>
            <a:r>
              <a:rPr lang="vi-VN" sz="3100" dirty="0" smtClean="0">
                <a:latin typeface="Times New Roman" panose="02020603050405020304" pitchFamily="18" charset="0"/>
                <a:cs typeface="Times New Roman" panose="02020603050405020304" pitchFamily="18" charset="0"/>
                <a:sym typeface="+mn-ea"/>
              </a:rPr>
              <a:t>v </a:t>
            </a:r>
            <a:r>
              <a:rPr lang="en-US" sz="3100" dirty="0" smtClean="0">
                <a:latin typeface="Times New Roman" panose="02020603050405020304" pitchFamily="18" charset="0"/>
                <a:cs typeface="Times New Roman" panose="02020603050405020304" pitchFamily="18" charset="0"/>
                <a:sym typeface="+mn-ea"/>
              </a:rPr>
              <a:t>NLĐ</a:t>
            </a:r>
            <a:r>
              <a:rPr lang="vi-VN" sz="3100" dirty="0" smtClean="0">
                <a:latin typeface="Times New Roman" panose="02020603050405020304" pitchFamily="18" charset="0"/>
                <a:cs typeface="Times New Roman" panose="02020603050405020304" pitchFamily="18" charset="0"/>
                <a:sym typeface="+mn-ea"/>
              </a:rPr>
              <a:t> đã </a:t>
            </a:r>
            <a:r>
              <a:rPr lang="en-US" sz="3100" dirty="0" smtClean="0">
                <a:latin typeface="Times New Roman" panose="02020603050405020304" pitchFamily="18" charset="0"/>
                <a:cs typeface="Times New Roman" panose="02020603050405020304" pitchFamily="18" charset="0"/>
                <a:sym typeface="+mn-ea"/>
              </a:rPr>
              <a:t>LV</a:t>
            </a:r>
            <a:r>
              <a:rPr lang="vi-VN" sz="3100" dirty="0" smtClean="0">
                <a:latin typeface="Times New Roman" panose="02020603050405020304" pitchFamily="18" charset="0"/>
                <a:cs typeface="Times New Roman" panose="02020603050405020304" pitchFamily="18" charset="0"/>
                <a:sym typeface="+mn-ea"/>
              </a:rPr>
              <a:t> </a:t>
            </a:r>
            <a:endParaRPr lang="vi-VN" sz="3100" dirty="0" smtClean="0">
              <a:latin typeface="Times New Roman" panose="02020603050405020304" pitchFamily="18" charset="0"/>
              <a:cs typeface="Times New Roman" panose="02020603050405020304" pitchFamily="18" charset="0"/>
              <a:sym typeface="+mn-ea"/>
            </a:endParaRPr>
          </a:p>
          <a:p>
            <a:pPr marL="0" indent="0" algn="l" fontAlgn="auto">
              <a:lnSpc>
                <a:spcPts val="4280"/>
              </a:lnSpc>
              <a:buNone/>
            </a:pPr>
            <a:r>
              <a:rPr lang="vi-VN" sz="3100" dirty="0" smtClean="0">
                <a:latin typeface="Times New Roman" panose="02020603050405020304" pitchFamily="18" charset="0"/>
                <a:cs typeface="Times New Roman" panose="02020603050405020304" pitchFamily="18" charset="0"/>
                <a:sym typeface="+mn-ea"/>
              </a:rPr>
              <a:t>thường xuyên cho mình từ đủ ≥</a:t>
            </a:r>
            <a:r>
              <a:rPr lang="en-US" sz="3100" dirty="0" smtClean="0">
                <a:latin typeface="Times New Roman" panose="02020603050405020304" pitchFamily="18" charset="0"/>
                <a:cs typeface="Times New Roman" panose="02020603050405020304" pitchFamily="18" charset="0"/>
                <a:sym typeface="+mn-ea"/>
              </a:rPr>
              <a:t> </a:t>
            </a:r>
            <a:r>
              <a:rPr lang="vi-VN" sz="3100" dirty="0" smtClean="0">
                <a:latin typeface="Times New Roman" panose="02020603050405020304" pitchFamily="18" charset="0"/>
                <a:cs typeface="Times New Roman" panose="02020603050405020304" pitchFamily="18" charset="0"/>
                <a:sym typeface="+mn-ea"/>
              </a:rPr>
              <a:t>12 thán</a:t>
            </a:r>
            <a:r>
              <a:rPr lang="en-US" sz="3100" dirty="0" smtClean="0">
                <a:latin typeface="Times New Roman" panose="02020603050405020304" pitchFamily="18" charset="0"/>
                <a:cs typeface="Times New Roman" panose="02020603050405020304" pitchFamily="18" charset="0"/>
                <a:sym typeface="+mn-ea"/>
              </a:rPr>
              <a:t>g</a:t>
            </a:r>
            <a:r>
              <a:rPr lang="vi-VN" sz="3100" dirty="0" smtClean="0">
                <a:latin typeface="Times New Roman" panose="02020603050405020304" pitchFamily="18" charset="0"/>
                <a:cs typeface="Times New Roman" panose="02020603050405020304" pitchFamily="18" charset="0"/>
                <a:sym typeface="+mn-ea"/>
              </a:rPr>
              <a:t> mà bị mất </a:t>
            </a:r>
            <a:r>
              <a:rPr lang="en-US" sz="3100" dirty="0" smtClean="0">
                <a:latin typeface="Times New Roman" panose="02020603050405020304" pitchFamily="18" charset="0"/>
                <a:cs typeface="Times New Roman" panose="02020603050405020304" pitchFamily="18" charset="0"/>
                <a:sym typeface="+mn-ea"/>
              </a:rPr>
              <a:t>VL</a:t>
            </a:r>
            <a:r>
              <a:rPr lang="vi-VN" sz="3100" dirty="0" smtClean="0">
                <a:latin typeface="Times New Roman" panose="02020603050405020304" pitchFamily="18" charset="0"/>
                <a:cs typeface="Times New Roman" panose="02020603050405020304" pitchFamily="18" charset="0"/>
                <a:sym typeface="+mn-ea"/>
              </a:rPr>
              <a:t> theo </a:t>
            </a:r>
            <a:r>
              <a:rPr lang="en-US" sz="3100" b="1" dirty="0" smtClean="0">
                <a:latin typeface="Times New Roman" panose="02020603050405020304" pitchFamily="18" charset="0"/>
                <a:cs typeface="Times New Roman" panose="02020603050405020304" pitchFamily="18" charset="0"/>
                <a:sym typeface="+mn-ea"/>
              </a:rPr>
              <a:t>K.</a:t>
            </a:r>
            <a:r>
              <a:rPr lang="vi-VN" sz="3100" b="1" dirty="0" smtClean="0">
                <a:latin typeface="Times New Roman" panose="02020603050405020304" pitchFamily="18" charset="0"/>
                <a:cs typeface="Times New Roman" panose="02020603050405020304" pitchFamily="18" charset="0"/>
                <a:sym typeface="+mn-ea"/>
              </a:rPr>
              <a:t>11 Đ</a:t>
            </a:r>
            <a:r>
              <a:rPr lang="en-US" sz="3100" b="1" dirty="0" smtClean="0">
                <a:latin typeface="Times New Roman" panose="02020603050405020304" pitchFamily="18" charset="0"/>
                <a:cs typeface="Times New Roman" panose="02020603050405020304" pitchFamily="18" charset="0"/>
                <a:sym typeface="+mn-ea"/>
              </a:rPr>
              <a:t>.</a:t>
            </a:r>
            <a:r>
              <a:rPr lang="vi-VN" sz="3100" b="1" dirty="0" smtClean="0">
                <a:latin typeface="Times New Roman" panose="02020603050405020304" pitchFamily="18" charset="0"/>
                <a:cs typeface="Times New Roman" panose="02020603050405020304" pitchFamily="18" charset="0"/>
                <a:sym typeface="+mn-ea"/>
              </a:rPr>
              <a:t>34</a:t>
            </a:r>
            <a:endParaRPr lang="vi-VN" sz="3100" dirty="0" smtClean="0">
              <a:latin typeface="Times New Roman" panose="02020603050405020304" pitchFamily="18" charset="0"/>
              <a:cs typeface="Times New Roman" panose="02020603050405020304" pitchFamily="18" charset="0"/>
            </a:endParaRPr>
          </a:p>
          <a:p>
            <a:pPr algn="l" fontAlgn="auto">
              <a:lnSpc>
                <a:spcPts val="4280"/>
              </a:lnSpc>
            </a:pPr>
            <a:r>
              <a:rPr lang="vi-VN" sz="3100" dirty="0" smtClean="0">
                <a:latin typeface="Times New Roman" panose="02020603050405020304" pitchFamily="18" charset="0"/>
                <a:cs typeface="Times New Roman" panose="02020603050405020304" pitchFamily="18" charset="0"/>
                <a:sym typeface="+mn-ea"/>
              </a:rPr>
              <a:t>Tr</a:t>
            </a:r>
            <a:r>
              <a:rPr lang="en-US" sz="3100" dirty="0" smtClean="0">
                <a:latin typeface="Times New Roman" panose="02020603050405020304" pitchFamily="18" charset="0"/>
                <a:cs typeface="Times New Roman" panose="02020603050405020304" pitchFamily="18" charset="0"/>
                <a:sym typeface="+mn-ea"/>
              </a:rPr>
              <a:t>/</a:t>
            </a:r>
            <a:r>
              <a:rPr lang="vi-VN" sz="3100" dirty="0" smtClean="0">
                <a:latin typeface="Times New Roman" panose="02020603050405020304" pitchFamily="18" charset="0"/>
                <a:cs typeface="Times New Roman" panose="02020603050405020304" pitchFamily="18" charset="0"/>
                <a:sym typeface="+mn-ea"/>
              </a:rPr>
              <a:t>hợp </a:t>
            </a:r>
            <a:r>
              <a:rPr lang="en-US" sz="3100" dirty="0" smtClean="0">
                <a:latin typeface="Times New Roman" panose="02020603050405020304" pitchFamily="18" charset="0"/>
                <a:cs typeface="Times New Roman" panose="02020603050405020304" pitchFamily="18" charset="0"/>
                <a:sym typeface="+mn-ea"/>
              </a:rPr>
              <a:t>NLĐ</a:t>
            </a:r>
            <a:r>
              <a:rPr lang="vi-VN" sz="3100" dirty="0" smtClean="0">
                <a:latin typeface="Times New Roman" panose="02020603050405020304" pitchFamily="18" charset="0"/>
                <a:cs typeface="Times New Roman" panose="02020603050405020304" pitchFamily="18" charset="0"/>
                <a:sym typeface="+mn-ea"/>
              </a:rPr>
              <a:t> có </a:t>
            </a:r>
            <a:r>
              <a:rPr lang="en-US" sz="3100" dirty="0" smtClean="0">
                <a:latin typeface="Times New Roman" panose="02020603050405020304" pitchFamily="18" charset="0"/>
                <a:cs typeface="Times New Roman" panose="02020603050405020304" pitchFamily="18" charset="0"/>
                <a:sym typeface="+mn-ea"/>
              </a:rPr>
              <a:t>TGLV</a:t>
            </a:r>
            <a:r>
              <a:rPr lang="vi-VN" sz="3100" dirty="0" smtClean="0">
                <a:latin typeface="Times New Roman" panose="02020603050405020304" pitchFamily="18" charset="0"/>
                <a:cs typeface="Times New Roman" panose="02020603050405020304" pitchFamily="18" charset="0"/>
                <a:sym typeface="+mn-ea"/>
              </a:rPr>
              <a:t> thực tế cho </a:t>
            </a:r>
            <a:r>
              <a:rPr lang="en-US" sz="3100" dirty="0" smtClean="0">
                <a:latin typeface="Times New Roman" panose="02020603050405020304" pitchFamily="18" charset="0"/>
                <a:cs typeface="Times New Roman" panose="02020603050405020304" pitchFamily="18" charset="0"/>
                <a:sym typeface="+mn-ea"/>
              </a:rPr>
              <a:t>NSDLĐ</a:t>
            </a:r>
            <a:r>
              <a:rPr lang="vi-VN" sz="3100" dirty="0" smtClean="0">
                <a:latin typeface="Times New Roman" panose="02020603050405020304" pitchFamily="18" charset="0"/>
                <a:cs typeface="Times New Roman" panose="02020603050405020304" pitchFamily="18" charset="0"/>
                <a:sym typeface="+mn-ea"/>
              </a:rPr>
              <a:t> từ đủ ≥</a:t>
            </a:r>
            <a:r>
              <a:rPr lang="en-US" sz="3100" dirty="0" smtClean="0">
                <a:latin typeface="Times New Roman" panose="02020603050405020304" pitchFamily="18" charset="0"/>
                <a:cs typeface="Times New Roman" panose="02020603050405020304" pitchFamily="18" charset="0"/>
                <a:sym typeface="+mn-ea"/>
              </a:rPr>
              <a:t> </a:t>
            </a:r>
            <a:r>
              <a:rPr lang="vi-VN" sz="3100" dirty="0" smtClean="0">
                <a:latin typeface="Times New Roman" panose="02020603050405020304" pitchFamily="18" charset="0"/>
                <a:cs typeface="Times New Roman" panose="02020603050405020304" pitchFamily="18" charset="0"/>
                <a:sym typeface="+mn-ea"/>
              </a:rPr>
              <a:t>12 tháng mất </a:t>
            </a:r>
            <a:r>
              <a:rPr lang="en-US" altLang="vi-VN" sz="3100" dirty="0" smtClean="0">
                <a:latin typeface="Times New Roman" panose="02020603050405020304" pitchFamily="18" charset="0"/>
                <a:cs typeface="Times New Roman" panose="02020603050405020304" pitchFamily="18" charset="0"/>
                <a:sym typeface="+mn-ea"/>
              </a:rPr>
              <a:t>VL</a:t>
            </a:r>
            <a:r>
              <a:rPr lang="vi-VN" sz="3100" dirty="0" smtClean="0">
                <a:latin typeface="Times New Roman" panose="02020603050405020304" pitchFamily="18" charset="0"/>
                <a:cs typeface="Times New Roman" panose="02020603050405020304" pitchFamily="18" charset="0"/>
                <a:sym typeface="+mn-ea"/>
              </a:rPr>
              <a:t> nhưng </a:t>
            </a:r>
            <a:endParaRPr lang="vi-VN" sz="3100" dirty="0" smtClean="0">
              <a:latin typeface="Times New Roman" panose="02020603050405020304" pitchFamily="18" charset="0"/>
              <a:cs typeface="Times New Roman" panose="02020603050405020304" pitchFamily="18" charset="0"/>
              <a:sym typeface="+mn-ea"/>
            </a:endParaRPr>
          </a:p>
          <a:p>
            <a:pPr algn="l" fontAlgn="auto">
              <a:lnSpc>
                <a:spcPts val="4280"/>
              </a:lnSpc>
            </a:pPr>
            <a:r>
              <a:rPr lang="en-US" sz="3100" dirty="0" smtClean="0">
                <a:latin typeface="Times New Roman" panose="02020603050405020304" pitchFamily="18" charset="0"/>
                <a:cs typeface="Times New Roman" panose="02020603050405020304" pitchFamily="18" charset="0"/>
                <a:sym typeface="+mn-ea"/>
              </a:rPr>
              <a:t>TGLV</a:t>
            </a:r>
            <a:r>
              <a:rPr lang="vi-VN" sz="3100" dirty="0" smtClean="0">
                <a:latin typeface="Times New Roman" panose="02020603050405020304" pitchFamily="18" charset="0"/>
                <a:cs typeface="Times New Roman" panose="02020603050405020304" pitchFamily="18" charset="0"/>
                <a:sym typeface="+mn-ea"/>
              </a:rPr>
              <a:t> để tính </a:t>
            </a:r>
            <a:r>
              <a:rPr lang="en-US" sz="3100" dirty="0" smtClean="0">
                <a:latin typeface="Times New Roman" panose="02020603050405020304" pitchFamily="18" charset="0"/>
                <a:cs typeface="Times New Roman" panose="02020603050405020304" pitchFamily="18" charset="0"/>
                <a:sym typeface="+mn-ea"/>
              </a:rPr>
              <a:t>TCMVL</a:t>
            </a:r>
            <a:r>
              <a:rPr lang="vi-VN" sz="3100" dirty="0" smtClean="0">
                <a:latin typeface="Times New Roman" panose="02020603050405020304" pitchFamily="18" charset="0"/>
                <a:cs typeface="Times New Roman" panose="02020603050405020304" pitchFamily="18" charset="0"/>
                <a:sym typeface="+mn-ea"/>
              </a:rPr>
              <a:t> tại </a:t>
            </a:r>
            <a:r>
              <a:rPr lang="en-US" sz="3100" b="1" dirty="0" smtClean="0">
                <a:latin typeface="Times New Roman" panose="02020603050405020304" pitchFamily="18" charset="0"/>
                <a:cs typeface="Times New Roman" panose="02020603050405020304" pitchFamily="18" charset="0"/>
                <a:sym typeface="+mn-ea"/>
              </a:rPr>
              <a:t>K.</a:t>
            </a:r>
            <a:r>
              <a:rPr lang="vi-VN" sz="3100" b="1" dirty="0" smtClean="0">
                <a:latin typeface="Times New Roman" panose="02020603050405020304" pitchFamily="18" charset="0"/>
                <a:cs typeface="Times New Roman" panose="02020603050405020304" pitchFamily="18" charset="0"/>
                <a:sym typeface="+mn-ea"/>
              </a:rPr>
              <a:t>3</a:t>
            </a:r>
            <a:r>
              <a:rPr lang="vi-VN" sz="3100" dirty="0" smtClean="0">
                <a:latin typeface="Times New Roman" panose="02020603050405020304" pitchFamily="18" charset="0"/>
                <a:cs typeface="Times New Roman" panose="02020603050405020304" pitchFamily="18" charset="0"/>
                <a:sym typeface="+mn-ea"/>
              </a:rPr>
              <a:t> Điều này </a:t>
            </a:r>
            <a:r>
              <a:rPr lang="en-US" sz="3100" dirty="0" smtClean="0">
                <a:latin typeface="Times New Roman" panose="02020603050405020304" pitchFamily="18" charset="0"/>
                <a:cs typeface="Times New Roman" panose="02020603050405020304" pitchFamily="18" charset="0"/>
                <a:sym typeface="+mn-ea"/>
              </a:rPr>
              <a:t>&lt;</a:t>
            </a:r>
            <a:r>
              <a:rPr lang="vi-VN" sz="3100" dirty="0" smtClean="0">
                <a:latin typeface="Times New Roman" panose="02020603050405020304" pitchFamily="18" charset="0"/>
                <a:cs typeface="Times New Roman" panose="02020603050405020304" pitchFamily="18" charset="0"/>
                <a:sym typeface="+mn-ea"/>
              </a:rPr>
              <a:t> </a:t>
            </a:r>
            <a:r>
              <a:rPr lang="vi-VN" sz="3100" b="1" dirty="0" smtClean="0">
                <a:solidFill>
                  <a:srgbClr val="FF0000"/>
                </a:solidFill>
                <a:latin typeface="Times New Roman" panose="02020603050405020304" pitchFamily="18" charset="0"/>
                <a:cs typeface="Times New Roman" panose="02020603050405020304" pitchFamily="18" charset="0"/>
                <a:sym typeface="+mn-ea"/>
              </a:rPr>
              <a:t>24 tháng </a:t>
            </a:r>
            <a:r>
              <a:rPr lang="vi-VN" sz="3100" dirty="0" smtClean="0">
                <a:latin typeface="Times New Roman" panose="02020603050405020304" pitchFamily="18" charset="0"/>
                <a:cs typeface="Times New Roman" panose="02020603050405020304" pitchFamily="18" charset="0"/>
                <a:sym typeface="+mn-ea"/>
              </a:rPr>
              <a:t>thì </a:t>
            </a:r>
            <a:r>
              <a:rPr lang="en-US" sz="3100" dirty="0" smtClean="0">
                <a:latin typeface="Times New Roman" panose="02020603050405020304" pitchFamily="18" charset="0"/>
                <a:cs typeface="Times New Roman" panose="02020603050405020304" pitchFamily="18" charset="0"/>
                <a:sym typeface="+mn-ea"/>
              </a:rPr>
              <a:t>NSDLĐ</a:t>
            </a:r>
            <a:r>
              <a:rPr lang="vi-VN" sz="3100" dirty="0" smtClean="0">
                <a:latin typeface="Times New Roman" panose="02020603050405020304" pitchFamily="18" charset="0"/>
                <a:cs typeface="Times New Roman" panose="02020603050405020304" pitchFamily="18" charset="0"/>
                <a:sym typeface="+mn-ea"/>
              </a:rPr>
              <a:t> có trách </a:t>
            </a:r>
            <a:endParaRPr lang="vi-VN" sz="3100" dirty="0" smtClean="0">
              <a:latin typeface="Times New Roman" panose="02020603050405020304" pitchFamily="18" charset="0"/>
              <a:cs typeface="Times New Roman" panose="02020603050405020304" pitchFamily="18" charset="0"/>
              <a:sym typeface="+mn-ea"/>
            </a:endParaRPr>
          </a:p>
          <a:p>
            <a:pPr algn="l" fontAlgn="auto">
              <a:lnSpc>
                <a:spcPts val="4280"/>
              </a:lnSpc>
            </a:pPr>
            <a:r>
              <a:rPr lang="vi-VN" sz="3100" dirty="0" smtClean="0">
                <a:latin typeface="Times New Roman" panose="02020603050405020304" pitchFamily="18" charset="0"/>
                <a:cs typeface="Times New Roman" panose="02020603050405020304" pitchFamily="18" charset="0"/>
                <a:sym typeface="+mn-ea"/>
              </a:rPr>
              <a:t>nhiệm chi trả </a:t>
            </a:r>
            <a:r>
              <a:rPr lang="en-US" sz="3100" dirty="0" smtClean="0">
                <a:latin typeface="Times New Roman" panose="02020603050405020304" pitchFamily="18" charset="0"/>
                <a:cs typeface="Times New Roman" panose="02020603050405020304" pitchFamily="18" charset="0"/>
                <a:sym typeface="+mn-ea"/>
              </a:rPr>
              <a:t>TCMVL</a:t>
            </a:r>
            <a:r>
              <a:rPr lang="vi-VN" sz="3100" dirty="0" smtClean="0">
                <a:latin typeface="Times New Roman" panose="02020603050405020304" pitchFamily="18" charset="0"/>
                <a:cs typeface="Times New Roman" panose="02020603050405020304" pitchFamily="18" charset="0"/>
                <a:sym typeface="+mn-ea"/>
              </a:rPr>
              <a:t> cho </a:t>
            </a:r>
            <a:r>
              <a:rPr lang="en-US" sz="3100" dirty="0" smtClean="0">
                <a:latin typeface="Times New Roman" panose="02020603050405020304" pitchFamily="18" charset="0"/>
                <a:cs typeface="Times New Roman" panose="02020603050405020304" pitchFamily="18" charset="0"/>
                <a:sym typeface="+mn-ea"/>
              </a:rPr>
              <a:t>NLĐ</a:t>
            </a:r>
            <a:r>
              <a:rPr lang="vi-VN" sz="3100" dirty="0" smtClean="0">
                <a:latin typeface="Times New Roman" panose="02020603050405020304" pitchFamily="18" charset="0"/>
                <a:cs typeface="Times New Roman" panose="02020603050405020304" pitchFamily="18" charset="0"/>
                <a:sym typeface="+mn-ea"/>
              </a:rPr>
              <a:t> </a:t>
            </a:r>
            <a:r>
              <a:rPr lang="vi-VN" sz="3100" dirty="0" smtClean="0">
                <a:solidFill>
                  <a:srgbClr val="FF0000"/>
                </a:solidFill>
                <a:latin typeface="Times New Roman" panose="02020603050405020304" pitchFamily="18" charset="0"/>
                <a:cs typeface="Times New Roman" panose="02020603050405020304" pitchFamily="18" charset="0"/>
                <a:sym typeface="+mn-ea"/>
              </a:rPr>
              <a:t>ít nhất </a:t>
            </a:r>
            <a:r>
              <a:rPr lang="en-US" sz="3100" dirty="0" smtClean="0">
                <a:solidFill>
                  <a:srgbClr val="FF0000"/>
                </a:solidFill>
                <a:latin typeface="Times New Roman" panose="02020603050405020304" pitchFamily="18" charset="0"/>
                <a:cs typeface="Times New Roman" panose="02020603050405020304" pitchFamily="18" charset="0"/>
                <a:sym typeface="+mn-ea"/>
              </a:rPr>
              <a:t>=</a:t>
            </a:r>
            <a:r>
              <a:rPr lang="vi-VN" sz="3100" dirty="0" smtClean="0">
                <a:solidFill>
                  <a:srgbClr val="FF0000"/>
                </a:solidFill>
                <a:latin typeface="Times New Roman" panose="02020603050405020304" pitchFamily="18" charset="0"/>
                <a:cs typeface="Times New Roman" panose="02020603050405020304" pitchFamily="18" charset="0"/>
                <a:sym typeface="+mn-ea"/>
              </a:rPr>
              <a:t> </a:t>
            </a:r>
            <a:r>
              <a:rPr lang="vi-VN" sz="3100" b="1" dirty="0" smtClean="0">
                <a:solidFill>
                  <a:srgbClr val="FF0000"/>
                </a:solidFill>
                <a:latin typeface="Times New Roman" panose="02020603050405020304" pitchFamily="18" charset="0"/>
                <a:cs typeface="Times New Roman" panose="02020603050405020304" pitchFamily="18" charset="0"/>
                <a:sym typeface="+mn-ea"/>
              </a:rPr>
              <a:t>02 tháng </a:t>
            </a:r>
            <a:r>
              <a:rPr lang="en-US" sz="3100" b="1" dirty="0" smtClean="0">
                <a:solidFill>
                  <a:srgbClr val="FF0000"/>
                </a:solidFill>
                <a:latin typeface="Times New Roman" panose="02020603050405020304" pitchFamily="18" charset="0"/>
                <a:cs typeface="Times New Roman" panose="02020603050405020304" pitchFamily="18" charset="0"/>
                <a:sym typeface="+mn-ea"/>
              </a:rPr>
              <a:t>TL</a:t>
            </a:r>
            <a:endParaRPr lang="en-US" sz="3100" b="1" dirty="0" smtClean="0">
              <a:solidFill>
                <a:srgbClr val="FF0000"/>
              </a:solidFill>
              <a:latin typeface="Times New Roman" panose="02020603050405020304" pitchFamily="18" charset="0"/>
              <a:cs typeface="Times New Roman" panose="02020603050405020304" pitchFamily="18" charset="0"/>
            </a:endParaRPr>
          </a:p>
          <a:p>
            <a:pPr algn="l" fontAlgn="auto">
              <a:lnSpc>
                <a:spcPts val="4820"/>
              </a:lnSpc>
            </a:pPr>
            <a:endParaRPr lang="en-US" sz="3000">
              <a:latin typeface="Times New Roman" panose="02020603050405020304" pitchFamily="18" charset="0"/>
              <a:cs typeface="Times New Roman" panose="02020603050405020304" pitchFamily="18" charset="0"/>
              <a:sym typeface="+mn-ea"/>
            </a:endParaRPr>
          </a:p>
          <a:p>
            <a:pPr algn="l" fontAlgn="auto">
              <a:lnSpc>
                <a:spcPts val="4820"/>
              </a:lnSpc>
            </a:pPr>
            <a:endParaRPr lang="en-US" sz="3000">
              <a:latin typeface="Times New Roman" panose="02020603050405020304" pitchFamily="18" charset="0"/>
              <a:cs typeface="Times New Roman" panose="02020603050405020304" pitchFamily="18" charset="0"/>
              <a:sym typeface="+mn-ea"/>
            </a:endParaRPr>
          </a:p>
          <a:p>
            <a:pPr algn="l" fontAlgn="auto">
              <a:lnSpc>
                <a:spcPts val="4820"/>
              </a:lnSpc>
            </a:pPr>
            <a:endParaRPr lang="en-US" sz="3000">
              <a:latin typeface="Times New Roman" panose="02020603050405020304" pitchFamily="18" charset="0"/>
              <a:cs typeface="Times New Roman" panose="02020603050405020304" pitchFamily="18" charset="0"/>
              <a:sym typeface="+mn-ea"/>
            </a:endParaRPr>
          </a:p>
          <a:p>
            <a:pPr algn="l" fontAlgn="auto">
              <a:lnSpc>
                <a:spcPts val="4820"/>
              </a:lnSpc>
            </a:pPr>
            <a:r>
              <a:rPr lang="en-US" sz="36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endParaRPr lang="en-US" sz="3000" b="1" dirty="0" smtClean="0">
              <a:effectLst/>
              <a:latin typeface="Times New Roman" panose="02020603050405020304" pitchFamily="18" charset="0"/>
              <a:cs typeface="Times New Roman" panose="02020603050405020304" pitchFamily="18" charset="0"/>
              <a:sym typeface="+mn-ea"/>
            </a:endParaRPr>
          </a:p>
          <a:p>
            <a:pPr algn="l" fontAlgn="auto">
              <a:lnSpc>
                <a:spcPts val="4240"/>
              </a:lnSpc>
            </a:pPr>
            <a:endParaRPr lang="en-US" sz="3000" b="1">
              <a:latin typeface="Times New Roman" panose="02020603050405020304" pitchFamily="18" charset="0"/>
              <a:cs typeface="Times New Roman" panose="02020603050405020304" pitchFamily="18" charset="0"/>
              <a:sym typeface="+mn-ea"/>
            </a:endParaRPr>
          </a:p>
          <a:p>
            <a:pPr algn="ctr" fontAlgn="auto">
              <a:lnSpc>
                <a:spcPct val="120000"/>
              </a:lnSpc>
            </a:pPr>
            <a:endParaRPr lang="en-US" altLang="vi-VN" sz="3600" b="1" i="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iterate type="wd">
                                    <p:tmPct val="10000"/>
                                  </p:iterate>
                                  <p:childTnLst>
                                    <p:set>
                                      <p:cBhvr>
                                        <p:cTn id="6" dur="1" fill="hold">
                                          <p:stCondLst>
                                            <p:cond delay="0"/>
                                          </p:stCondLst>
                                        </p:cTn>
                                        <p:tgtEl>
                                          <p:spTgt spid="435203"/>
                                        </p:tgtEl>
                                        <p:attrNameLst>
                                          <p:attrName>style.visibility</p:attrName>
                                        </p:attrNameLst>
                                      </p:cBhvr>
                                      <p:to>
                                        <p:strVal val="visible"/>
                                      </p:to>
                                    </p:set>
                                    <p:animEffect transition="in" filter="fade">
                                      <p:cBhvr>
                                        <p:cTn id="7" dur="1000"/>
                                        <p:tgtEl>
                                          <p:spTgt spid="435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635"/>
          <a:ext cx="12192000" cy="6858000"/>
        </p:xfrm>
        <a:graphic>
          <a:graphicData uri="http://schemas.openxmlformats.org/drawingml/2006/table">
            <a:tbl>
              <a:tblPr firstRow="1" bandRow="1">
                <a:tableStyleId>{5C22544A-7EE6-4342-B048-85BDC9FD1C3A}</a:tableStyleId>
              </a:tblPr>
              <a:tblGrid>
                <a:gridCol w="12192000"/>
              </a:tblGrid>
              <a:tr h="156019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100" dirty="0" smtClean="0">
                          <a:latin typeface="Times New Roman" panose="02020603050405020304" pitchFamily="18" charset="0"/>
                          <a:cs typeface="Times New Roman" panose="02020603050405020304" pitchFamily="18" charset="0"/>
                        </a:rPr>
                        <a:t>3. T</a:t>
                      </a:r>
                      <a:r>
                        <a:rPr lang="en-US" sz="3100" dirty="0" smtClean="0">
                          <a:latin typeface="Times New Roman" panose="02020603050405020304" pitchFamily="18" charset="0"/>
                          <a:cs typeface="Times New Roman" panose="02020603050405020304" pitchFamily="18" charset="0"/>
                        </a:rPr>
                        <a:t>GLV</a:t>
                      </a:r>
                      <a:r>
                        <a:rPr lang="vi-VN" sz="3100" dirty="0" smtClean="0">
                          <a:latin typeface="Times New Roman" panose="02020603050405020304" pitchFamily="18" charset="0"/>
                          <a:cs typeface="Times New Roman" panose="02020603050405020304" pitchFamily="18" charset="0"/>
                        </a:rPr>
                        <a:t> để tính </a:t>
                      </a:r>
                      <a:r>
                        <a:rPr lang="en-US" sz="3100" dirty="0" smtClean="0">
                          <a:latin typeface="Times New Roman" panose="02020603050405020304" pitchFamily="18" charset="0"/>
                          <a:cs typeface="Times New Roman" panose="02020603050405020304" pitchFamily="18" charset="0"/>
                        </a:rPr>
                        <a:t>TCTV, TCMVL</a:t>
                      </a:r>
                      <a:r>
                        <a:rPr lang="vi-VN" sz="3100" dirty="0" smtClean="0">
                          <a:latin typeface="Times New Roman" panose="02020603050405020304" pitchFamily="18" charset="0"/>
                          <a:cs typeface="Times New Roman" panose="02020603050405020304" pitchFamily="18" charset="0"/>
                        </a:rPr>
                        <a:t> là tổng </a:t>
                      </a:r>
                      <a:r>
                        <a:rPr lang="en-US" sz="3100" dirty="0" smtClean="0">
                          <a:latin typeface="Times New Roman" panose="02020603050405020304" pitchFamily="18" charset="0"/>
                          <a:cs typeface="Times New Roman" panose="02020603050405020304" pitchFamily="18" charset="0"/>
                        </a:rPr>
                        <a:t>TG NLĐ</a:t>
                      </a:r>
                      <a:r>
                        <a:rPr lang="vi-VN" sz="3100" dirty="0" smtClean="0">
                          <a:latin typeface="Times New Roman" panose="02020603050405020304" pitchFamily="18" charset="0"/>
                          <a:cs typeface="Times New Roman" panose="02020603050405020304" pitchFamily="18" charset="0"/>
                        </a:rPr>
                        <a:t> đã làm việc thực tế cho </a:t>
                      </a:r>
                      <a:r>
                        <a:rPr lang="en-US" sz="3100" dirty="0" smtClean="0">
                          <a:latin typeface="Times New Roman" panose="02020603050405020304" pitchFamily="18" charset="0"/>
                          <a:cs typeface="Times New Roman" panose="02020603050405020304" pitchFamily="18" charset="0"/>
                        </a:rPr>
                        <a:t>NSDLĐ</a:t>
                      </a:r>
                      <a:r>
                        <a:rPr lang="vi-VN" sz="3100" dirty="0" smtClean="0">
                          <a:latin typeface="Times New Roman" panose="02020603050405020304" pitchFamily="18" charset="0"/>
                          <a:cs typeface="Times New Roman" panose="02020603050405020304" pitchFamily="18" charset="0"/>
                        </a:rPr>
                        <a:t> trừ đi </a:t>
                      </a:r>
                      <a:r>
                        <a:rPr lang="en-US" sz="3100" dirty="0" smtClean="0">
                          <a:latin typeface="Times New Roman" panose="02020603050405020304" pitchFamily="18" charset="0"/>
                          <a:cs typeface="Times New Roman" panose="02020603050405020304" pitchFamily="18" charset="0"/>
                        </a:rPr>
                        <a:t>TG NLĐ</a:t>
                      </a:r>
                      <a:r>
                        <a:rPr lang="vi-VN" sz="3100" dirty="0" smtClean="0">
                          <a:latin typeface="Times New Roman" panose="02020603050405020304" pitchFamily="18" charset="0"/>
                          <a:cs typeface="Times New Roman" panose="02020603050405020304" pitchFamily="18" charset="0"/>
                        </a:rPr>
                        <a:t> đã tham gia </a:t>
                      </a:r>
                      <a:r>
                        <a:rPr lang="en-US" sz="3100" dirty="0" smtClean="0">
                          <a:latin typeface="Times New Roman" panose="02020603050405020304" pitchFamily="18" charset="0"/>
                          <a:cs typeface="Times New Roman" panose="02020603050405020304" pitchFamily="18" charset="0"/>
                        </a:rPr>
                        <a:t>BHTN</a:t>
                      </a:r>
                      <a:r>
                        <a:rPr lang="vi-VN" sz="3100" dirty="0" smtClean="0">
                          <a:latin typeface="Times New Roman" panose="02020603050405020304" pitchFamily="18" charset="0"/>
                          <a:cs typeface="Times New Roman" panose="02020603050405020304" pitchFamily="18" charset="0"/>
                        </a:rPr>
                        <a:t> theo quy định </a:t>
                      </a:r>
                      <a:r>
                        <a:rPr lang="en-US" sz="3100" dirty="0" smtClean="0">
                          <a:latin typeface="Times New Roman" panose="02020603050405020304" pitchFamily="18" charset="0"/>
                          <a:cs typeface="Times New Roman" panose="02020603050405020304" pitchFamily="18" charset="0"/>
                        </a:rPr>
                        <a:t>PL</a:t>
                      </a:r>
                      <a:r>
                        <a:rPr lang="vi-VN" sz="3100" dirty="0" smtClean="0">
                          <a:latin typeface="Times New Roman" panose="02020603050405020304" pitchFamily="18" charset="0"/>
                          <a:cs typeface="Times New Roman" panose="02020603050405020304" pitchFamily="18" charset="0"/>
                        </a:rPr>
                        <a:t> về </a:t>
                      </a:r>
                      <a:r>
                        <a:rPr lang="en-US" sz="3100" dirty="0" smtClean="0">
                          <a:latin typeface="Times New Roman" panose="02020603050405020304" pitchFamily="18" charset="0"/>
                          <a:cs typeface="Times New Roman" panose="02020603050405020304" pitchFamily="18" charset="0"/>
                        </a:rPr>
                        <a:t>BHTN &amp;</a:t>
                      </a:r>
                      <a:r>
                        <a:rPr lang="vi-VN" sz="31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TGLV</a:t>
                      </a:r>
                      <a:r>
                        <a:rPr lang="vi-VN" sz="3100" dirty="0" smtClean="0">
                          <a:latin typeface="Times New Roman" panose="02020603050405020304" pitchFamily="18" charset="0"/>
                          <a:cs typeface="Times New Roman" panose="02020603050405020304" pitchFamily="18" charset="0"/>
                        </a:rPr>
                        <a:t> đã được </a:t>
                      </a:r>
                      <a:r>
                        <a:rPr lang="en-US" sz="3100" dirty="0" smtClean="0">
                          <a:latin typeface="Times New Roman" panose="02020603050405020304" pitchFamily="18" charset="0"/>
                          <a:cs typeface="Times New Roman" panose="02020603050405020304" pitchFamily="18" charset="0"/>
                        </a:rPr>
                        <a:t>NSDLĐ</a:t>
                      </a:r>
                      <a:r>
                        <a:rPr lang="vi-VN" sz="3100" dirty="0" smtClean="0">
                          <a:latin typeface="Times New Roman" panose="02020603050405020304" pitchFamily="18" charset="0"/>
                          <a:cs typeface="Times New Roman" panose="02020603050405020304" pitchFamily="18" charset="0"/>
                        </a:rPr>
                        <a:t> chi trả </a:t>
                      </a:r>
                      <a:r>
                        <a:rPr lang="en-US" sz="3100" dirty="0" smtClean="0">
                          <a:latin typeface="Times New Roman" panose="02020603050405020304" pitchFamily="18" charset="0"/>
                          <a:cs typeface="Times New Roman" panose="02020603050405020304" pitchFamily="18" charset="0"/>
                        </a:rPr>
                        <a:t>TCTV, TCMVL</a:t>
                      </a:r>
                      <a:r>
                        <a:rPr lang="vi-VN" sz="3100" dirty="0" smtClean="0">
                          <a:latin typeface="Times New Roman" panose="02020603050405020304" pitchFamily="18" charset="0"/>
                          <a:cs typeface="Times New Roman" panose="02020603050405020304" pitchFamily="18" charset="0"/>
                        </a:rPr>
                        <a:t>, trong đó:</a:t>
                      </a:r>
                      <a:endParaRPr lang="en-US" sz="31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5297805">
                <a:tc>
                  <a:txBody>
                    <a:bodyPr/>
                    <a:lstStyle/>
                    <a:p>
                      <a:pPr fontAlgn="auto">
                        <a:lnSpc>
                          <a:spcPts val="3660"/>
                        </a:lnSpc>
                      </a:pPr>
                      <a:r>
                        <a:rPr lang="en-US" sz="2800" i="1" dirty="0" smtClean="0">
                          <a:latin typeface="Times New Roman" panose="02020603050405020304" pitchFamily="18" charset="0"/>
                          <a:cs typeface="Times New Roman" panose="02020603050405020304" pitchFamily="18" charset="0"/>
                        </a:rPr>
                        <a:t>   </a:t>
                      </a:r>
                      <a:endParaRPr lang="en-US" sz="2800" i="1" dirty="0" smtClean="0">
                        <a:latin typeface="Times New Roman" panose="02020603050405020304" pitchFamily="18" charset="0"/>
                        <a:cs typeface="Times New Roman" panose="02020603050405020304" pitchFamily="18" charset="0"/>
                      </a:endParaRPr>
                    </a:p>
                  </a:txBody>
                  <a:tcPr/>
                </a:tc>
              </a:tr>
            </a:tbl>
          </a:graphicData>
        </a:graphic>
      </p:graphicFrame>
      <p:sp>
        <p:nvSpPr>
          <p:cNvPr id="13" name="Rectangle 7" descr="Medium wood"/>
          <p:cNvSpPr/>
          <p:nvPr/>
        </p:nvSpPr>
        <p:spPr>
          <a:xfrm>
            <a:off x="132715" y="5863590"/>
            <a:ext cx="12059285" cy="994410"/>
          </a:xfrm>
          <a:prstGeom prst="rect">
            <a:avLst/>
          </a:prstGeom>
          <a:blipFill rotWithShape="1">
            <a:blip r:embed="rId2"/>
          </a:blipFill>
          <a:ln w="9525">
            <a:noFill/>
          </a:ln>
        </p:spPr>
        <p:txBody>
          <a:bodyPr lIns="91425" tIns="45712" rIns="91425" bIns="45712"/>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defRPr>
            </a:lvl5pPr>
          </a:lstStyle>
          <a:p>
            <a:pPr marL="0" indent="0">
              <a:lnSpc>
                <a:spcPts val="3460"/>
              </a:lnSpc>
              <a:spcBef>
                <a:spcPts val="0"/>
              </a:spcBef>
              <a:buNone/>
            </a:pPr>
            <a:r>
              <a:rPr lang="en-US" sz="2800" b="1" i="1" dirty="0" smtClean="0">
                <a:solidFill>
                  <a:schemeClr val="bg1"/>
                </a:solidFill>
                <a:latin typeface="Times New Roman" panose="02020603050405020304" pitchFamily="18" charset="0"/>
                <a:cs typeface="Times New Roman" panose="02020603050405020304" pitchFamily="18" charset="0"/>
                <a:sym typeface="+mn-ea"/>
              </a:rPr>
              <a:t>c</a:t>
            </a:r>
            <a:r>
              <a:rPr lang="en-US" sz="2800" i="1" dirty="0" smtClean="0">
                <a:solidFill>
                  <a:schemeClr val="bg1"/>
                </a:solidFill>
                <a:latin typeface="Times New Roman" panose="02020603050405020304" pitchFamily="18" charset="0"/>
                <a:cs typeface="Times New Roman" panose="02020603050405020304" pitchFamily="18" charset="0"/>
                <a:sym typeface="+mn-ea"/>
              </a:rPr>
              <a:t>) TGLV để tính TCTV, TCMV được tính theo năm (đủ 12 tháng); tr/hợp có tháng lẻ ≤ 06 tháng được tính = </a:t>
            </a:r>
            <a:r>
              <a:rPr lang="en-US" sz="2800" b="1" i="1" dirty="0" smtClean="0">
                <a:solidFill>
                  <a:schemeClr val="bg1"/>
                </a:solidFill>
                <a:latin typeface="Times New Roman" panose="02020603050405020304" pitchFamily="18" charset="0"/>
                <a:cs typeface="Times New Roman" panose="02020603050405020304" pitchFamily="18" charset="0"/>
                <a:sym typeface="+mn-ea"/>
              </a:rPr>
              <a:t>1/2 năm</a:t>
            </a:r>
            <a:r>
              <a:rPr lang="en-US" sz="2800" i="1" dirty="0" smtClean="0">
                <a:solidFill>
                  <a:schemeClr val="bg1"/>
                </a:solidFill>
                <a:latin typeface="Times New Roman" panose="02020603050405020304" pitchFamily="18" charset="0"/>
                <a:cs typeface="Times New Roman" panose="02020603050405020304" pitchFamily="18" charset="0"/>
                <a:sym typeface="+mn-ea"/>
              </a:rPr>
              <a:t>, &gt; 06 tháng được tính = </a:t>
            </a:r>
            <a:r>
              <a:rPr lang="en-US" sz="2800" b="1" i="1" dirty="0" smtClean="0">
                <a:solidFill>
                  <a:schemeClr val="bg1"/>
                </a:solidFill>
                <a:latin typeface="Times New Roman" panose="02020603050405020304" pitchFamily="18" charset="0"/>
                <a:cs typeface="Times New Roman" panose="02020603050405020304" pitchFamily="18" charset="0"/>
                <a:sym typeface="+mn-ea"/>
              </a:rPr>
              <a:t>01 năm LV</a:t>
            </a:r>
            <a:r>
              <a:rPr lang="en-US" sz="2800" i="1" dirty="0" smtClean="0">
                <a:solidFill>
                  <a:schemeClr val="bg1"/>
                </a:solidFill>
                <a:latin typeface="Times New Roman" panose="02020603050405020304" pitchFamily="18" charset="0"/>
                <a:cs typeface="Times New Roman" panose="02020603050405020304" pitchFamily="18" charset="0"/>
                <a:sym typeface="+mn-ea"/>
              </a:rPr>
              <a:t>.</a:t>
            </a:r>
            <a:endParaRPr lang="en-US" altLang="x-none" sz="2800" b="1" i="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11" name="TextBox 10"/>
          <p:cNvSpPr txBox="1"/>
          <p:nvPr/>
        </p:nvSpPr>
        <p:spPr>
          <a:xfrm>
            <a:off x="132715" y="4428490"/>
            <a:ext cx="12033250" cy="1398905"/>
          </a:xfrm>
          <a:prstGeom prst="rect">
            <a:avLst/>
          </a:prstGeom>
          <a:solidFill>
            <a:schemeClr val="accent5">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fontAlgn="auto">
              <a:lnSpc>
                <a:spcPts val="3400"/>
              </a:lnSpc>
              <a:spcBef>
                <a:spcPts val="0"/>
              </a:spcBef>
              <a:spcAft>
                <a:spcPts val="0"/>
              </a:spcAft>
            </a:pPr>
            <a:r>
              <a:rPr lang="en-US" sz="2800" b="1" i="1" dirty="0" smtClean="0">
                <a:latin typeface="Times New Roman" panose="02020603050405020304" pitchFamily="18" charset="0"/>
                <a:cs typeface="Times New Roman" panose="02020603050405020304" pitchFamily="18" charset="0"/>
                <a:sym typeface="+mn-ea"/>
              </a:rPr>
              <a:t>b</a:t>
            </a:r>
            <a:r>
              <a:rPr lang="en-US" sz="2800" i="1" dirty="0" smtClean="0">
                <a:latin typeface="Times New Roman" panose="02020603050405020304" pitchFamily="18" charset="0"/>
                <a:cs typeface="Times New Roman" panose="02020603050405020304" pitchFamily="18" charset="0"/>
                <a:sym typeface="+mn-ea"/>
              </a:rPr>
              <a:t>) TG NLĐ đã tham gia BHTN gồm: TG: NLĐ đã tham gia BHTN &amp; </a:t>
            </a:r>
            <a:r>
              <a:rPr lang="en-US" sz="2800" b="1" i="1" dirty="0" smtClean="0">
                <a:solidFill>
                  <a:srgbClr val="FF0000"/>
                </a:solidFill>
                <a:latin typeface="Times New Roman" panose="02020603050405020304" pitchFamily="18" charset="0"/>
                <a:cs typeface="Times New Roman" panose="02020603050405020304" pitchFamily="18" charset="0"/>
                <a:sym typeface="+mn-ea"/>
              </a:rPr>
              <a:t>NLĐ được NSDLĐ chi trả cùng lúc với kỳ trả lương của NLĐ 01 khoản tiền </a:t>
            </a:r>
            <a:r>
              <a:rPr lang="en-US" sz="2800" b="1" i="1" dirty="0" smtClean="0">
                <a:solidFill>
                  <a:srgbClr val="FF0000"/>
                </a:solidFill>
                <a:latin typeface="Times New Roman" panose="02020603050405020304" pitchFamily="18" charset="0"/>
                <a:cs typeface="Times New Roman" panose="02020603050405020304" pitchFamily="18" charset="0"/>
                <a:sym typeface="+mn-ea"/>
              </a:rPr>
              <a:t>~ với mức NSDLĐ đóng BHTN cho NLĐ theo quy định PLLĐ, BHTN; </a:t>
            </a:r>
            <a:endParaRPr lang="en-US" sz="2800" b="1" i="1" dirty="0" smtClean="0">
              <a:solidFill>
                <a:schemeClr val="bg1"/>
              </a:solidFill>
              <a:effectLst/>
              <a:latin typeface="Times New Roman" panose="02020603050405020304" pitchFamily="18" charset="0"/>
              <a:cs typeface="Times New Roman" panose="02020603050405020304" pitchFamily="18" charset="0"/>
              <a:sym typeface="+mn-ea"/>
            </a:endParaRPr>
          </a:p>
        </p:txBody>
      </p:sp>
      <p:sp>
        <p:nvSpPr>
          <p:cNvPr id="435204" name="Rectangle 4"/>
          <p:cNvSpPr>
            <a:spLocks noChangeArrowheads="1"/>
          </p:cNvSpPr>
          <p:nvPr/>
        </p:nvSpPr>
        <p:spPr bwMode="auto">
          <a:xfrm>
            <a:off x="113665" y="1703070"/>
            <a:ext cx="12051665" cy="2720340"/>
          </a:xfrm>
          <a:prstGeom prst="rect">
            <a:avLst/>
          </a:prstGeom>
          <a:solidFill>
            <a:srgbClr val="FEBECA"/>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algn="l" fontAlgn="auto">
              <a:lnSpc>
                <a:spcPts val="3560"/>
              </a:lnSpc>
            </a:pPr>
            <a:r>
              <a:rPr lang="en-US" sz="2800" b="1" i="1" dirty="0" smtClean="0">
                <a:latin typeface="Times New Roman" panose="02020603050405020304" pitchFamily="18" charset="0"/>
                <a:cs typeface="Times New Roman" panose="02020603050405020304" pitchFamily="18" charset="0"/>
                <a:sym typeface="+mn-ea"/>
              </a:rPr>
              <a:t>a</a:t>
            </a:r>
            <a:r>
              <a:rPr lang="en-US" sz="2800" i="1" dirty="0" smtClean="0">
                <a:latin typeface="Times New Roman" panose="02020603050405020304" pitchFamily="18" charset="0"/>
                <a:cs typeface="Times New Roman" panose="02020603050405020304" pitchFamily="18" charset="0"/>
                <a:sym typeface="+mn-ea"/>
              </a:rPr>
              <a:t>) Tổng TG NLĐ LV thực tế cho NSDLĐ gồm: TG: đã trực tiếp LV; </a:t>
            </a:r>
            <a:r>
              <a:rPr lang="en-US" sz="2800" b="1" i="1" dirty="0" smtClean="0">
                <a:solidFill>
                  <a:srgbClr val="FF0000"/>
                </a:solidFill>
                <a:latin typeface="Times New Roman" panose="02020603050405020304" pitchFamily="18" charset="0"/>
                <a:cs typeface="Times New Roman" panose="02020603050405020304" pitchFamily="18" charset="0"/>
                <a:sym typeface="+mn-ea"/>
              </a:rPr>
              <a:t>TV</a:t>
            </a:r>
            <a:r>
              <a:rPr lang="en-US" sz="2800" i="1" dirty="0" smtClean="0">
                <a:latin typeface="Times New Roman" panose="02020603050405020304" pitchFamily="18" charset="0"/>
                <a:cs typeface="Times New Roman" panose="02020603050405020304" pitchFamily="18" charset="0"/>
                <a:sym typeface="+mn-ea"/>
              </a:rPr>
              <a:t>; cử đi học;</a:t>
            </a:r>
            <a:endParaRPr lang="en-US" sz="2800" i="1" dirty="0" smtClean="0">
              <a:latin typeface="Times New Roman" panose="02020603050405020304" pitchFamily="18" charset="0"/>
              <a:cs typeface="Times New Roman" panose="02020603050405020304" pitchFamily="18" charset="0"/>
              <a:sym typeface="+mn-ea"/>
            </a:endParaRPr>
          </a:p>
          <a:p>
            <a:pPr algn="l" fontAlgn="auto">
              <a:lnSpc>
                <a:spcPts val="3560"/>
              </a:lnSpc>
            </a:pPr>
            <a:r>
              <a:rPr lang="en-US" sz="2800" i="1" dirty="0" smtClean="0">
                <a:latin typeface="Times New Roman" panose="02020603050405020304" pitchFamily="18" charset="0"/>
                <a:cs typeface="Times New Roman" panose="02020603050405020304" pitchFamily="18" charset="0"/>
                <a:sym typeface="+mn-ea"/>
              </a:rPr>
              <a:t>nghỉ hưởng ÔĐ theo PLBHXH;nghỉ điều trị, PHCN LĐ khi bị TNLĐ-BNN được </a:t>
            </a:r>
            <a:endParaRPr lang="en-US" sz="2800" i="1" dirty="0" smtClean="0">
              <a:latin typeface="Times New Roman" panose="02020603050405020304" pitchFamily="18" charset="0"/>
              <a:cs typeface="Times New Roman" panose="02020603050405020304" pitchFamily="18" charset="0"/>
              <a:sym typeface="+mn-ea"/>
            </a:endParaRPr>
          </a:p>
          <a:p>
            <a:pPr algn="l" fontAlgn="auto">
              <a:lnSpc>
                <a:spcPts val="3560"/>
              </a:lnSpc>
            </a:pPr>
            <a:r>
              <a:rPr lang="en-US" sz="2800" i="1" dirty="0" smtClean="0">
                <a:latin typeface="Times New Roman" panose="02020603050405020304" pitchFamily="18" charset="0"/>
                <a:cs typeface="Times New Roman" panose="02020603050405020304" pitchFamily="18" charset="0"/>
                <a:sym typeface="+mn-ea"/>
              </a:rPr>
              <a:t>NSDLĐ trả lương theo PL ATVSLĐ; nghỉ thực hiện NVCD theo quy định mà được </a:t>
            </a:r>
            <a:endParaRPr lang="en-US" sz="2800" i="1" dirty="0" smtClean="0">
              <a:latin typeface="Times New Roman" panose="02020603050405020304" pitchFamily="18" charset="0"/>
              <a:cs typeface="Times New Roman" panose="02020603050405020304" pitchFamily="18" charset="0"/>
              <a:sym typeface="+mn-ea"/>
            </a:endParaRPr>
          </a:p>
          <a:p>
            <a:pPr algn="l" fontAlgn="auto">
              <a:lnSpc>
                <a:spcPts val="3560"/>
              </a:lnSpc>
            </a:pPr>
            <a:r>
              <a:rPr lang="en-US" sz="2800" i="1" dirty="0" smtClean="0">
                <a:latin typeface="Times New Roman" panose="02020603050405020304" pitchFamily="18" charset="0"/>
                <a:cs typeface="Times New Roman" panose="02020603050405020304" pitchFamily="18" charset="0"/>
                <a:sym typeface="+mn-ea"/>
              </a:rPr>
              <a:t>NSDLĐ trả lương; ngừng việc ko do lỗi NLĐ; nghỉ hàng tuần - </a:t>
            </a:r>
            <a:r>
              <a:rPr lang="en-US" sz="2800" b="1" i="1" dirty="0" smtClean="0">
                <a:latin typeface="Times New Roman" panose="02020603050405020304" pitchFamily="18" charset="0"/>
                <a:cs typeface="Times New Roman" panose="02020603050405020304" pitchFamily="18" charset="0"/>
                <a:sym typeface="+mn-ea"/>
              </a:rPr>
              <a:t>Đ.111</a:t>
            </a:r>
            <a:r>
              <a:rPr lang="en-US" sz="2800" i="1" dirty="0" smtClean="0">
                <a:latin typeface="Times New Roman" panose="02020603050405020304" pitchFamily="18" charset="0"/>
                <a:cs typeface="Times New Roman" panose="02020603050405020304" pitchFamily="18" charset="0"/>
                <a:sym typeface="+mn-ea"/>
              </a:rPr>
              <a:t>, nghỉ việc </a:t>
            </a:r>
            <a:endParaRPr lang="en-US" sz="2800" i="1" dirty="0" smtClean="0">
              <a:latin typeface="Times New Roman" panose="02020603050405020304" pitchFamily="18" charset="0"/>
              <a:cs typeface="Times New Roman" panose="02020603050405020304" pitchFamily="18" charset="0"/>
              <a:sym typeface="+mn-ea"/>
            </a:endParaRPr>
          </a:p>
          <a:p>
            <a:pPr algn="l" fontAlgn="auto">
              <a:lnSpc>
                <a:spcPts val="3560"/>
              </a:lnSpc>
            </a:pPr>
            <a:r>
              <a:rPr lang="en-US" sz="2800" i="1" dirty="0" smtClean="0">
                <a:latin typeface="Times New Roman" panose="02020603050405020304" pitchFamily="18" charset="0"/>
                <a:cs typeface="Times New Roman" panose="02020603050405020304" pitchFamily="18" charset="0"/>
                <a:sym typeface="+mn-ea"/>
              </a:rPr>
              <a:t>hưởng nguyên lương - </a:t>
            </a:r>
            <a:r>
              <a:rPr lang="en-US" sz="2800" b="1" i="1" dirty="0" smtClean="0">
                <a:latin typeface="Times New Roman" panose="02020603050405020304" pitchFamily="18" charset="0"/>
                <a:cs typeface="Times New Roman" panose="02020603050405020304" pitchFamily="18" charset="0"/>
                <a:sym typeface="+mn-ea"/>
              </a:rPr>
              <a:t>Đ.112, 113, 114, K.1 Đ.115</a:t>
            </a:r>
            <a:r>
              <a:rPr lang="en-US" sz="2800" i="1" dirty="0" smtClean="0">
                <a:latin typeface="Times New Roman" panose="02020603050405020304" pitchFamily="18" charset="0"/>
                <a:cs typeface="Times New Roman" panose="02020603050405020304" pitchFamily="18" charset="0"/>
                <a:sym typeface="+mn-ea"/>
              </a:rPr>
              <a:t>; </a:t>
            </a:r>
            <a:r>
              <a:rPr lang="en-US" sz="2800" i="1" dirty="0" smtClean="0">
                <a:solidFill>
                  <a:srgbClr val="FF0000"/>
                </a:solidFill>
                <a:latin typeface="Times New Roman" panose="02020603050405020304" pitchFamily="18" charset="0"/>
                <a:cs typeface="Times New Roman" panose="02020603050405020304" pitchFamily="18" charset="0"/>
                <a:sym typeface="+mn-ea"/>
              </a:rPr>
              <a:t>TG tham gia hoạt động của </a:t>
            </a:r>
            <a:endParaRPr lang="en-US" sz="2800" i="1" dirty="0" smtClean="0">
              <a:solidFill>
                <a:srgbClr val="FF0000"/>
              </a:solidFill>
              <a:latin typeface="Times New Roman" panose="02020603050405020304" pitchFamily="18" charset="0"/>
              <a:cs typeface="Times New Roman" panose="02020603050405020304" pitchFamily="18" charset="0"/>
              <a:sym typeface="+mn-ea"/>
            </a:endParaRPr>
          </a:p>
          <a:p>
            <a:pPr algn="l" fontAlgn="auto">
              <a:lnSpc>
                <a:spcPts val="3560"/>
              </a:lnSpc>
            </a:pPr>
            <a:r>
              <a:rPr lang="en-US" sz="2800" i="1" dirty="0" smtClean="0">
                <a:solidFill>
                  <a:srgbClr val="FF0000"/>
                </a:solidFill>
                <a:latin typeface="Times New Roman" panose="02020603050405020304" pitchFamily="18" charset="0"/>
                <a:cs typeface="Times New Roman" panose="02020603050405020304" pitchFamily="18" charset="0"/>
                <a:sym typeface="+mn-ea"/>
              </a:rPr>
              <a:t>TCĐD NLĐ - </a:t>
            </a:r>
            <a:r>
              <a:rPr lang="en-US" sz="2800" b="1" i="1" dirty="0" smtClean="0">
                <a:solidFill>
                  <a:srgbClr val="FF0000"/>
                </a:solidFill>
                <a:latin typeface="Times New Roman" panose="02020603050405020304" pitchFamily="18" charset="0"/>
                <a:cs typeface="Times New Roman" panose="02020603050405020304" pitchFamily="18" charset="0"/>
                <a:sym typeface="+mn-ea"/>
              </a:rPr>
              <a:t>K.2, 3 Đ.176 </a:t>
            </a:r>
            <a:r>
              <a:rPr lang="en-US" sz="2800" i="1" dirty="0" smtClean="0">
                <a:latin typeface="Times New Roman" panose="02020603050405020304" pitchFamily="18" charset="0"/>
                <a:cs typeface="Times New Roman" panose="02020603050405020304" pitchFamily="18" charset="0"/>
                <a:sym typeface="+mn-ea"/>
              </a:rPr>
              <a:t>&amp; TG bị TĐCCV - </a:t>
            </a:r>
            <a:r>
              <a:rPr lang="en-US" sz="2800" b="1" i="1" dirty="0" smtClean="0">
                <a:latin typeface="Times New Roman" panose="02020603050405020304" pitchFamily="18" charset="0"/>
                <a:cs typeface="Times New Roman" panose="02020603050405020304" pitchFamily="18" charset="0"/>
                <a:sym typeface="+mn-ea"/>
              </a:rPr>
              <a:t>Đ.128</a:t>
            </a:r>
            <a:r>
              <a:rPr lang="en-US" sz="2800" i="1" dirty="0" smtClean="0">
                <a:latin typeface="Times New Roman" panose="02020603050405020304" pitchFamily="18" charset="0"/>
                <a:cs typeface="Times New Roman" panose="02020603050405020304" pitchFamily="18" charset="0"/>
                <a:sym typeface="+mn-ea"/>
              </a:rPr>
              <a:t> BLLĐ; </a:t>
            </a:r>
            <a:endParaRPr lang="en-US" sz="2800" b="1" dirty="0" smtClean="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435204"/>
                                        </p:tgtEl>
                                        <p:attrNameLst>
                                          <p:attrName>style.visibility</p:attrName>
                                        </p:attrNameLst>
                                      </p:cBhvr>
                                      <p:to>
                                        <p:strVal val="visible"/>
                                      </p:to>
                                    </p:set>
                                    <p:animEffect transition="in" filter="fade">
                                      <p:cBhvr>
                                        <p:cTn id="12" dur="1000"/>
                                        <p:tgtEl>
                                          <p:spTgt spid="43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43520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92000" cy="6857365"/>
        </p:xfrm>
        <a:graphic>
          <a:graphicData uri="http://schemas.openxmlformats.org/drawingml/2006/table">
            <a:tbl>
              <a:tblPr firstRow="1" bandRow="1">
                <a:tableStyleId>{5C22544A-7EE6-4342-B048-85BDC9FD1C3A}</a:tableStyleId>
              </a:tblPr>
              <a:tblGrid>
                <a:gridCol w="12192000"/>
              </a:tblGrid>
              <a:tr h="697865">
                <a:tc>
                  <a:txBody>
                    <a:bodyPr/>
                    <a:lstStyle/>
                    <a:p>
                      <a:pPr marL="0" marR="0" indent="0" algn="l" defTabSz="914400" rtl="0" fontAlgn="auto">
                        <a:lnSpc>
                          <a:spcPts val="4460"/>
                        </a:lnSpc>
                        <a:spcBef>
                          <a:spcPts val="0"/>
                        </a:spcBef>
                        <a:spcAft>
                          <a:spcPts val="0"/>
                        </a:spcAft>
                        <a:buClrTx/>
                        <a:buSzTx/>
                        <a:buFontTx/>
                        <a:buNone/>
                        <a:defRPr/>
                      </a:pPr>
                      <a:r>
                        <a:rPr lang="en-US" altLang="vi-VN" sz="3200" dirty="0" smtClean="0">
                          <a:latin typeface="Times New Roman" panose="02020603050405020304" pitchFamily="18" charset="0"/>
                          <a:cs typeface="Times New Roman" panose="02020603050405020304" pitchFamily="18" charset="0"/>
                        </a:rPr>
                        <a:t>4</a:t>
                      </a:r>
                      <a:r>
                        <a:rPr lang="vi-VN" sz="3200" dirty="0" smtClean="0">
                          <a:latin typeface="Times New Roman" panose="02020603050405020304" pitchFamily="18" charset="0"/>
                          <a:cs typeface="Times New Roman" panose="02020603050405020304" pitchFamily="18" charset="0"/>
                        </a:rPr>
                        <a:t>. Tiền lương để tính </a:t>
                      </a:r>
                      <a:r>
                        <a:rPr lang="en-US" sz="3200" dirty="0" smtClean="0">
                          <a:latin typeface="Times New Roman" panose="02020603050405020304" pitchFamily="18" charset="0"/>
                          <a:cs typeface="Times New Roman" panose="02020603050405020304" pitchFamily="18" charset="0"/>
                        </a:rPr>
                        <a:t>TCTV</a:t>
                      </a:r>
                      <a:r>
                        <a:rPr lang="vi-VN"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TCMVL</a:t>
                      </a:r>
                      <a:r>
                        <a:rPr lang="vi-VN" sz="3200" dirty="0" smtClean="0">
                          <a:latin typeface="Times New Roman" panose="02020603050405020304" pitchFamily="18" charset="0"/>
                          <a:cs typeface="Times New Roman" panose="02020603050405020304" pitchFamily="18" charset="0"/>
                        </a:rPr>
                        <a:t> được quy định:</a:t>
                      </a:r>
                      <a:endParaRPr lang="en-US" sz="3000" b="0"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159500">
                <a:tc>
                  <a:txBody>
                    <a:bodyPr/>
                    <a:lstStyle/>
                    <a:p>
                      <a:pPr marL="0" indent="0" fontAlgn="auto">
                        <a:lnSpc>
                          <a:spcPts val="4460"/>
                        </a:lnSpc>
                        <a:buNone/>
                      </a:pPr>
                      <a:r>
                        <a:rPr lang="vi-VN" sz="3000" b="1" i="1" dirty="0" smtClean="0">
                          <a:latin typeface="Times New Roman" panose="02020603050405020304" pitchFamily="18" charset="0"/>
                          <a:cs typeface="Times New Roman" panose="02020603050405020304" pitchFamily="18" charset="0"/>
                        </a:rPr>
                        <a:t>a</a:t>
                      </a:r>
                      <a:r>
                        <a:rPr lang="vi-VN" sz="3000" i="1" dirty="0" smtClean="0">
                          <a:latin typeface="Times New Roman" panose="02020603050405020304" pitchFamily="18" charset="0"/>
                          <a:cs typeface="Times New Roman" panose="02020603050405020304" pitchFamily="18" charset="0"/>
                        </a:rPr>
                        <a:t>) T</a:t>
                      </a:r>
                      <a:r>
                        <a:rPr lang="en-US" sz="3000" i="1" dirty="0" smtClean="0">
                          <a:latin typeface="Times New Roman" panose="02020603050405020304" pitchFamily="18" charset="0"/>
                          <a:cs typeface="Times New Roman" panose="02020603050405020304" pitchFamily="18" charset="0"/>
                        </a:rPr>
                        <a:t>L</a:t>
                      </a:r>
                      <a:r>
                        <a:rPr lang="vi-VN" sz="3000" i="1" dirty="0" smtClean="0">
                          <a:latin typeface="Times New Roman" panose="02020603050405020304" pitchFamily="18" charset="0"/>
                          <a:cs typeface="Times New Roman" panose="02020603050405020304" pitchFamily="18" charset="0"/>
                        </a:rPr>
                        <a:t> để tính </a:t>
                      </a:r>
                      <a:r>
                        <a:rPr lang="en-US" sz="3000" i="1" dirty="0" smtClean="0">
                          <a:latin typeface="Times New Roman" panose="02020603050405020304" pitchFamily="18" charset="0"/>
                          <a:cs typeface="Times New Roman" panose="02020603050405020304" pitchFamily="18" charset="0"/>
                        </a:rPr>
                        <a:t>TCTV, TCMVL</a:t>
                      </a:r>
                      <a:r>
                        <a:rPr lang="vi-VN" sz="3000" i="1" dirty="0" smtClean="0">
                          <a:latin typeface="Times New Roman" panose="02020603050405020304" pitchFamily="18" charset="0"/>
                          <a:cs typeface="Times New Roman" panose="02020603050405020304" pitchFamily="18" charset="0"/>
                        </a:rPr>
                        <a:t> là </a:t>
                      </a:r>
                      <a:r>
                        <a:rPr lang="en-US" sz="3000" i="1" dirty="0" smtClean="0">
                          <a:latin typeface="Times New Roman" panose="02020603050405020304" pitchFamily="18" charset="0"/>
                          <a:cs typeface="Times New Roman" panose="02020603050405020304" pitchFamily="18" charset="0"/>
                        </a:rPr>
                        <a:t>TL</a:t>
                      </a:r>
                      <a:r>
                        <a:rPr lang="vi-VN" sz="3000" i="1" dirty="0" smtClean="0">
                          <a:latin typeface="Times New Roman" panose="02020603050405020304" pitchFamily="18" charset="0"/>
                          <a:cs typeface="Times New Roman" panose="02020603050405020304" pitchFamily="18" charset="0"/>
                        </a:rPr>
                        <a:t> b</a:t>
                      </a:r>
                      <a:r>
                        <a:rPr lang="en-US" sz="3000" i="1" dirty="0" smtClean="0">
                          <a:latin typeface="Times New Roman" panose="02020603050405020304" pitchFamily="18" charset="0"/>
                          <a:cs typeface="Times New Roman" panose="02020603050405020304" pitchFamily="18" charset="0"/>
                        </a:rPr>
                        <a:t>/</a:t>
                      </a:r>
                      <a:r>
                        <a:rPr lang="vi-VN" sz="3000" i="1" dirty="0" smtClean="0">
                          <a:latin typeface="Times New Roman" panose="02020603050405020304" pitchFamily="18" charset="0"/>
                          <a:cs typeface="Times New Roman" panose="02020603050405020304" pitchFamily="18" charset="0"/>
                        </a:rPr>
                        <a:t>quân của 06 tháng liền kề theo </a:t>
                      </a:r>
                      <a:r>
                        <a:rPr lang="en-US" sz="3000" i="1" dirty="0" smtClean="0">
                          <a:latin typeface="Times New Roman" panose="02020603050405020304" pitchFamily="18" charset="0"/>
                          <a:cs typeface="Times New Roman" panose="02020603050405020304" pitchFamily="18" charset="0"/>
                        </a:rPr>
                        <a:t>HĐLĐ</a:t>
                      </a:r>
                      <a:r>
                        <a:rPr lang="vi-VN" sz="3000" i="1" dirty="0" smtClean="0">
                          <a:latin typeface="Times New Roman" panose="02020603050405020304" pitchFamily="18" charset="0"/>
                          <a:cs typeface="Times New Roman" panose="02020603050405020304" pitchFamily="18" charset="0"/>
                        </a:rPr>
                        <a:t> trước khi </a:t>
                      </a:r>
                      <a:r>
                        <a:rPr lang="en-US" sz="3000" i="1" dirty="0" smtClean="0">
                          <a:latin typeface="Times New Roman" panose="02020603050405020304" pitchFamily="18" charset="0"/>
                          <a:cs typeface="Times New Roman" panose="02020603050405020304" pitchFamily="18" charset="0"/>
                        </a:rPr>
                        <a:t>NLĐ</a:t>
                      </a:r>
                      <a:r>
                        <a:rPr lang="vi-VN" sz="3000" i="1" dirty="0" smtClean="0">
                          <a:latin typeface="Times New Roman" panose="02020603050405020304" pitchFamily="18" charset="0"/>
                          <a:cs typeface="Times New Roman" panose="02020603050405020304" pitchFamily="18" charset="0"/>
                        </a:rPr>
                        <a:t> thôi việc, mất việc làm.</a:t>
                      </a:r>
                      <a:endParaRPr lang="en-US" sz="3000" i="1" dirty="0" smtClean="0">
                        <a:latin typeface="Times New Roman" panose="02020603050405020304" pitchFamily="18" charset="0"/>
                        <a:cs typeface="Times New Roman" panose="02020603050405020304" pitchFamily="18" charset="0"/>
                      </a:endParaRPr>
                    </a:p>
                    <a:p>
                      <a:pPr marL="0" indent="0" fontAlgn="auto">
                        <a:lnSpc>
                          <a:spcPts val="4460"/>
                        </a:lnSpc>
                        <a:buNone/>
                      </a:pPr>
                      <a:r>
                        <a:rPr lang="vi-VN" sz="3000" b="1" i="1" dirty="0" smtClean="0">
                          <a:latin typeface="Times New Roman" panose="02020603050405020304" pitchFamily="18" charset="0"/>
                          <a:cs typeface="Times New Roman" panose="02020603050405020304" pitchFamily="18" charset="0"/>
                        </a:rPr>
                        <a:t>b</a:t>
                      </a:r>
                      <a:r>
                        <a:rPr lang="vi-VN" sz="3000" i="1" dirty="0" smtClean="0">
                          <a:latin typeface="Times New Roman" panose="02020603050405020304" pitchFamily="18" charset="0"/>
                          <a:cs typeface="Times New Roman" panose="02020603050405020304" pitchFamily="18" charset="0"/>
                        </a:rPr>
                        <a:t>) Tr</a:t>
                      </a:r>
                      <a:r>
                        <a:rPr lang="en-US" sz="3000" i="1" dirty="0" smtClean="0">
                          <a:latin typeface="Times New Roman" panose="02020603050405020304" pitchFamily="18" charset="0"/>
                          <a:cs typeface="Times New Roman" panose="02020603050405020304" pitchFamily="18" charset="0"/>
                        </a:rPr>
                        <a:t>/</a:t>
                      </a:r>
                      <a:r>
                        <a:rPr lang="vi-VN" sz="3000" i="1" dirty="0" smtClean="0">
                          <a:latin typeface="Times New Roman" panose="02020603050405020304" pitchFamily="18" charset="0"/>
                          <a:cs typeface="Times New Roman" panose="02020603050405020304" pitchFamily="18" charset="0"/>
                        </a:rPr>
                        <a:t>hợp </a:t>
                      </a:r>
                      <a:r>
                        <a:rPr lang="en-US" sz="3000" i="1" dirty="0" smtClean="0">
                          <a:latin typeface="Times New Roman" panose="02020603050405020304" pitchFamily="18" charset="0"/>
                          <a:cs typeface="Times New Roman" panose="02020603050405020304" pitchFamily="18" charset="0"/>
                        </a:rPr>
                        <a:t>NLĐ</a:t>
                      </a:r>
                      <a:r>
                        <a:rPr lang="vi-VN" sz="3000" i="1" dirty="0" smtClean="0">
                          <a:latin typeface="Times New Roman" panose="02020603050405020304" pitchFamily="18" charset="0"/>
                          <a:cs typeface="Times New Roman" panose="02020603050405020304" pitchFamily="18" charset="0"/>
                        </a:rPr>
                        <a:t> làm việc cho </a:t>
                      </a:r>
                      <a:r>
                        <a:rPr lang="en-US" sz="3000" i="1" dirty="0" smtClean="0">
                          <a:latin typeface="Times New Roman" panose="02020603050405020304" pitchFamily="18" charset="0"/>
                          <a:cs typeface="Times New Roman" panose="02020603050405020304" pitchFamily="18" charset="0"/>
                        </a:rPr>
                        <a:t>NSDLĐ</a:t>
                      </a:r>
                      <a:r>
                        <a:rPr lang="vi-VN" sz="3000" i="1" dirty="0" smtClean="0">
                          <a:latin typeface="Times New Roman" panose="02020603050405020304" pitchFamily="18" charset="0"/>
                          <a:cs typeface="Times New Roman" panose="02020603050405020304" pitchFamily="18" charset="0"/>
                        </a:rPr>
                        <a:t> theo nhiều </a:t>
                      </a:r>
                      <a:r>
                        <a:rPr lang="en-US" sz="3000" i="1" dirty="0" smtClean="0">
                          <a:latin typeface="Times New Roman" panose="02020603050405020304" pitchFamily="18" charset="0"/>
                          <a:cs typeface="Times New Roman" panose="02020603050405020304" pitchFamily="18" charset="0"/>
                        </a:rPr>
                        <a:t>HĐLĐ</a:t>
                      </a:r>
                      <a:r>
                        <a:rPr lang="vi-VN" sz="3000" i="1" dirty="0" smtClean="0">
                          <a:latin typeface="Times New Roman" panose="02020603050405020304" pitchFamily="18" charset="0"/>
                          <a:cs typeface="Times New Roman" panose="02020603050405020304" pitchFamily="18" charset="0"/>
                        </a:rPr>
                        <a:t> kế tiếp nhau theo </a:t>
                      </a:r>
                      <a:r>
                        <a:rPr lang="en-US" sz="3000" b="1" i="1" dirty="0" smtClean="0">
                          <a:latin typeface="Times New Roman" panose="02020603050405020304" pitchFamily="18" charset="0"/>
                          <a:cs typeface="Times New Roman" panose="02020603050405020304" pitchFamily="18" charset="0"/>
                        </a:rPr>
                        <a:t>K.</a:t>
                      </a:r>
                      <a:r>
                        <a:rPr lang="vi-VN" sz="3000" b="1" i="1" dirty="0" smtClean="0">
                          <a:latin typeface="Times New Roman" panose="02020603050405020304" pitchFamily="18" charset="0"/>
                          <a:cs typeface="Times New Roman" panose="02020603050405020304" pitchFamily="18" charset="0"/>
                        </a:rPr>
                        <a:t>2 Đ</a:t>
                      </a:r>
                      <a:r>
                        <a:rPr lang="en-US" sz="3000" b="1" i="1" dirty="0" smtClean="0">
                          <a:latin typeface="Times New Roman" panose="02020603050405020304" pitchFamily="18" charset="0"/>
                          <a:cs typeface="Times New Roman" panose="02020603050405020304" pitchFamily="18" charset="0"/>
                        </a:rPr>
                        <a:t>.</a:t>
                      </a:r>
                      <a:r>
                        <a:rPr lang="vi-VN" sz="3000" b="1" i="1" dirty="0" smtClean="0">
                          <a:latin typeface="Times New Roman" panose="02020603050405020304" pitchFamily="18" charset="0"/>
                          <a:cs typeface="Times New Roman" panose="02020603050405020304" pitchFamily="18" charset="0"/>
                        </a:rPr>
                        <a:t>20 </a:t>
                      </a:r>
                      <a:r>
                        <a:rPr lang="en-US" sz="3000" i="1" dirty="0" smtClean="0">
                          <a:latin typeface="Times New Roman" panose="02020603050405020304" pitchFamily="18" charset="0"/>
                          <a:cs typeface="Times New Roman" panose="02020603050405020304" pitchFamily="18" charset="0"/>
                        </a:rPr>
                        <a:t>BLLĐ</a:t>
                      </a:r>
                      <a:r>
                        <a:rPr lang="vi-VN" sz="3000" i="1" dirty="0" smtClean="0">
                          <a:latin typeface="Times New Roman" panose="02020603050405020304" pitchFamily="18" charset="0"/>
                          <a:cs typeface="Times New Roman" panose="02020603050405020304" pitchFamily="18" charset="0"/>
                        </a:rPr>
                        <a:t> thì </a:t>
                      </a:r>
                      <a:r>
                        <a:rPr lang="en-US" sz="3000" i="1" dirty="0" smtClean="0">
                          <a:latin typeface="Times New Roman" panose="02020603050405020304" pitchFamily="18" charset="0"/>
                          <a:cs typeface="Times New Roman" panose="02020603050405020304" pitchFamily="18" charset="0"/>
                        </a:rPr>
                        <a:t>TL</a:t>
                      </a:r>
                      <a:r>
                        <a:rPr lang="vi-VN" sz="3000" i="1" dirty="0" smtClean="0">
                          <a:latin typeface="Times New Roman" panose="02020603050405020304" pitchFamily="18" charset="0"/>
                          <a:cs typeface="Times New Roman" panose="02020603050405020304" pitchFamily="18" charset="0"/>
                        </a:rPr>
                        <a:t> để tính </a:t>
                      </a:r>
                      <a:r>
                        <a:rPr lang="en-US" sz="3000" i="1" dirty="0" smtClean="0">
                          <a:latin typeface="Times New Roman" panose="02020603050405020304" pitchFamily="18" charset="0"/>
                          <a:cs typeface="Times New Roman" panose="02020603050405020304" pitchFamily="18" charset="0"/>
                        </a:rPr>
                        <a:t>TCTV, TCMVL</a:t>
                      </a:r>
                      <a:r>
                        <a:rPr lang="vi-VN" sz="3000" i="1" dirty="0" smtClean="0">
                          <a:latin typeface="Times New Roman" panose="02020603050405020304" pitchFamily="18" charset="0"/>
                          <a:cs typeface="Times New Roman" panose="02020603050405020304" pitchFamily="18" charset="0"/>
                        </a:rPr>
                        <a:t> là </a:t>
                      </a:r>
                      <a:r>
                        <a:rPr lang="en-US" sz="3000" i="1" dirty="0" smtClean="0">
                          <a:solidFill>
                            <a:srgbClr val="FF0000"/>
                          </a:solidFill>
                          <a:latin typeface="Times New Roman" panose="02020603050405020304" pitchFamily="18" charset="0"/>
                          <a:cs typeface="Times New Roman" panose="02020603050405020304" pitchFamily="18" charset="0"/>
                        </a:rPr>
                        <a:t>TL</a:t>
                      </a:r>
                      <a:r>
                        <a:rPr lang="vi-VN" sz="3000" i="1" dirty="0" smtClean="0">
                          <a:solidFill>
                            <a:srgbClr val="FF0000"/>
                          </a:solidFill>
                          <a:latin typeface="Times New Roman" panose="02020603050405020304" pitchFamily="18" charset="0"/>
                          <a:cs typeface="Times New Roman" panose="02020603050405020304" pitchFamily="18" charset="0"/>
                        </a:rPr>
                        <a:t> b</a:t>
                      </a:r>
                      <a:r>
                        <a:rPr lang="en-US" altLang="vi-VN" sz="3000" i="1" dirty="0" smtClean="0">
                          <a:solidFill>
                            <a:srgbClr val="FF0000"/>
                          </a:solidFill>
                          <a:latin typeface="Times New Roman" panose="02020603050405020304" pitchFamily="18" charset="0"/>
                          <a:cs typeface="Times New Roman" panose="02020603050405020304" pitchFamily="18" charset="0"/>
                        </a:rPr>
                        <a:t>/</a:t>
                      </a:r>
                      <a:r>
                        <a:rPr lang="vi-VN" sz="3000" i="1" dirty="0" smtClean="0">
                          <a:solidFill>
                            <a:srgbClr val="FF0000"/>
                          </a:solidFill>
                          <a:latin typeface="Times New Roman" panose="02020603050405020304" pitchFamily="18" charset="0"/>
                          <a:cs typeface="Times New Roman" panose="02020603050405020304" pitchFamily="18" charset="0"/>
                        </a:rPr>
                        <a:t>q của 06 tháng liền kề</a:t>
                      </a:r>
                      <a:r>
                        <a:rPr lang="vi-VN" sz="3000" i="1" dirty="0" smtClean="0">
                          <a:latin typeface="Times New Roman" panose="02020603050405020304" pitchFamily="18" charset="0"/>
                          <a:cs typeface="Times New Roman" panose="02020603050405020304" pitchFamily="18" charset="0"/>
                        </a:rPr>
                        <a:t> theo </a:t>
                      </a:r>
                      <a:r>
                        <a:rPr lang="en-US" sz="3000" i="1" dirty="0" smtClean="0">
                          <a:latin typeface="Times New Roman" panose="02020603050405020304" pitchFamily="18" charset="0"/>
                          <a:cs typeface="Times New Roman" panose="02020603050405020304" pitchFamily="18" charset="0"/>
                        </a:rPr>
                        <a:t>HĐLĐ</a:t>
                      </a:r>
                      <a:r>
                        <a:rPr lang="vi-VN" sz="3000" i="1" dirty="0" smtClean="0">
                          <a:latin typeface="Times New Roman" panose="02020603050405020304" pitchFamily="18" charset="0"/>
                          <a:cs typeface="Times New Roman" panose="02020603050405020304" pitchFamily="18" charset="0"/>
                        </a:rPr>
                        <a:t> trước khi chấm dứt </a:t>
                      </a:r>
                      <a:r>
                        <a:rPr lang="en-US" sz="3000" i="1" dirty="0" smtClean="0">
                          <a:latin typeface="Times New Roman" panose="02020603050405020304" pitchFamily="18" charset="0"/>
                          <a:cs typeface="Times New Roman" panose="02020603050405020304" pitchFamily="18" charset="0"/>
                        </a:rPr>
                        <a:t>HĐLĐ</a:t>
                      </a:r>
                      <a:r>
                        <a:rPr lang="vi-VN" sz="3000" i="1" dirty="0" smtClean="0">
                          <a:latin typeface="Times New Roman" panose="02020603050405020304" pitchFamily="18" charset="0"/>
                          <a:cs typeface="Times New Roman" panose="02020603050405020304" pitchFamily="18" charset="0"/>
                        </a:rPr>
                        <a:t> cuối cùng. </a:t>
                      </a:r>
                      <a:endParaRPr lang="vi-VN" sz="3000" i="1" dirty="0" smtClean="0">
                        <a:latin typeface="Times New Roman" panose="02020603050405020304" pitchFamily="18" charset="0"/>
                        <a:cs typeface="Times New Roman" panose="02020603050405020304" pitchFamily="18" charset="0"/>
                      </a:endParaRPr>
                    </a:p>
                    <a:p>
                      <a:pPr marL="0" indent="0" fontAlgn="auto">
                        <a:lnSpc>
                          <a:spcPts val="4460"/>
                        </a:lnSpc>
                        <a:buNone/>
                      </a:pPr>
                      <a:endParaRPr lang="vi-VN" sz="3000" i="1" dirty="0" smtClean="0">
                        <a:latin typeface="Times New Roman" panose="02020603050405020304" pitchFamily="18" charset="0"/>
                        <a:cs typeface="Times New Roman" panose="02020603050405020304" pitchFamily="18" charset="0"/>
                      </a:endParaRPr>
                    </a:p>
                    <a:p>
                      <a:pPr marL="0" indent="0" fontAlgn="auto">
                        <a:lnSpc>
                          <a:spcPts val="4460"/>
                        </a:lnSpc>
                        <a:buNone/>
                      </a:pPr>
                      <a:r>
                        <a:rPr lang="vi-VN" sz="3000" i="1" dirty="0" smtClean="0">
                          <a:latin typeface="Times New Roman" panose="02020603050405020304" pitchFamily="18" charset="0"/>
                          <a:cs typeface="Times New Roman" panose="02020603050405020304" pitchFamily="18" charset="0"/>
                        </a:rPr>
                        <a:t>Tr</a:t>
                      </a:r>
                      <a:r>
                        <a:rPr lang="en-US" altLang="vi-VN" sz="3000" i="1" dirty="0" smtClean="0">
                          <a:latin typeface="Times New Roman" panose="02020603050405020304" pitchFamily="18" charset="0"/>
                          <a:cs typeface="Times New Roman" panose="02020603050405020304" pitchFamily="18" charset="0"/>
                        </a:rPr>
                        <a:t>/</a:t>
                      </a:r>
                      <a:r>
                        <a:rPr lang="vi-VN" sz="3000" i="1" dirty="0" smtClean="0">
                          <a:latin typeface="Times New Roman" panose="02020603050405020304" pitchFamily="18" charset="0"/>
                          <a:cs typeface="Times New Roman" panose="02020603050405020304" pitchFamily="18" charset="0"/>
                        </a:rPr>
                        <a:t>hợp </a:t>
                      </a:r>
                      <a:r>
                        <a:rPr lang="en-US" sz="3000" i="1" dirty="0" smtClean="0">
                          <a:latin typeface="Times New Roman" panose="02020603050405020304" pitchFamily="18" charset="0"/>
                          <a:cs typeface="Times New Roman" panose="02020603050405020304" pitchFamily="18" charset="0"/>
                        </a:rPr>
                        <a:t>HĐLĐ</a:t>
                      </a:r>
                      <a:r>
                        <a:rPr lang="vi-VN" sz="3000" i="1" dirty="0" smtClean="0">
                          <a:latin typeface="Times New Roman" panose="02020603050405020304" pitchFamily="18" charset="0"/>
                          <a:cs typeface="Times New Roman" panose="02020603050405020304" pitchFamily="18" charset="0"/>
                        </a:rPr>
                        <a:t> cuối cùng bị tuyên bố vô hiệu vì có nội dung </a:t>
                      </a:r>
                      <a:r>
                        <a:rPr lang="en-US" sz="3000" i="1" dirty="0" smtClean="0">
                          <a:latin typeface="Times New Roman" panose="02020603050405020304" pitchFamily="18" charset="0"/>
                          <a:cs typeface="Times New Roman" panose="02020603050405020304" pitchFamily="18" charset="0"/>
                        </a:rPr>
                        <a:t>TL</a:t>
                      </a:r>
                      <a:r>
                        <a:rPr lang="vi-VN" sz="3000" i="1" dirty="0" smtClean="0">
                          <a:latin typeface="Times New Roman" panose="02020603050405020304" pitchFamily="18" charset="0"/>
                          <a:cs typeface="Times New Roman" panose="02020603050405020304" pitchFamily="18" charset="0"/>
                        </a:rPr>
                        <a:t> </a:t>
                      </a:r>
                      <a:r>
                        <a:rPr lang="en-US" altLang="vi-VN" sz="3000" b="1" i="1" dirty="0" smtClean="0">
                          <a:latin typeface="Times New Roman" panose="02020603050405020304" pitchFamily="18" charset="0"/>
                          <a:cs typeface="Times New Roman" panose="02020603050405020304" pitchFamily="18" charset="0"/>
                        </a:rPr>
                        <a:t>&lt;</a:t>
                      </a:r>
                      <a:r>
                        <a:rPr lang="vi-VN" sz="3000" i="1" dirty="0" smtClean="0">
                          <a:latin typeface="Times New Roman" panose="02020603050405020304" pitchFamily="18" charset="0"/>
                          <a:cs typeface="Times New Roman" panose="02020603050405020304" pitchFamily="18" charset="0"/>
                        </a:rPr>
                        <a:t> </a:t>
                      </a:r>
                      <a:r>
                        <a:rPr lang="en-US" sz="3000" i="1" dirty="0" smtClean="0">
                          <a:latin typeface="Times New Roman" panose="02020603050405020304" pitchFamily="18" charset="0"/>
                          <a:cs typeface="Times New Roman" panose="02020603050405020304" pitchFamily="18" charset="0"/>
                        </a:rPr>
                        <a:t>MLTTV</a:t>
                      </a:r>
                      <a:r>
                        <a:rPr lang="vi-VN" sz="3000" i="1" dirty="0" smtClean="0">
                          <a:latin typeface="Times New Roman" panose="02020603050405020304" pitchFamily="18" charset="0"/>
                          <a:cs typeface="Times New Roman" panose="02020603050405020304" pitchFamily="18" charset="0"/>
                        </a:rPr>
                        <a:t> do C</a:t>
                      </a:r>
                      <a:r>
                        <a:rPr lang="en-US" sz="3000" i="1" dirty="0" smtClean="0">
                          <a:latin typeface="Times New Roman" panose="02020603050405020304" pitchFamily="18" charset="0"/>
                          <a:cs typeface="Times New Roman" panose="02020603050405020304" pitchFamily="18" charset="0"/>
                        </a:rPr>
                        <a:t>P</a:t>
                      </a:r>
                      <a:r>
                        <a:rPr lang="vi-VN" sz="3000" i="1" dirty="0" smtClean="0">
                          <a:latin typeface="Times New Roman" panose="02020603050405020304" pitchFamily="18" charset="0"/>
                          <a:cs typeface="Times New Roman" panose="02020603050405020304" pitchFamily="18" charset="0"/>
                        </a:rPr>
                        <a:t> công bố</a:t>
                      </a:r>
                      <a:r>
                        <a:rPr lang="en-US" sz="3000" i="1" dirty="0" smtClean="0">
                          <a:latin typeface="Times New Roman" panose="02020603050405020304" pitchFamily="18" charset="0"/>
                          <a:cs typeface="Times New Roman" panose="02020603050405020304" pitchFamily="18" charset="0"/>
                        </a:rPr>
                        <a:t>/ML</a:t>
                      </a:r>
                      <a:r>
                        <a:rPr lang="vi-VN" sz="3000" i="1" dirty="0" smtClean="0">
                          <a:latin typeface="Times New Roman" panose="02020603050405020304" pitchFamily="18" charset="0"/>
                          <a:cs typeface="Times New Roman" panose="02020603050405020304" pitchFamily="18" charset="0"/>
                        </a:rPr>
                        <a:t> ghi trong </a:t>
                      </a:r>
                      <a:r>
                        <a:rPr lang="en-US" sz="3000" i="1" dirty="0" smtClean="0">
                          <a:latin typeface="Times New Roman" panose="02020603050405020304" pitchFamily="18" charset="0"/>
                          <a:cs typeface="Times New Roman" panose="02020603050405020304" pitchFamily="18" charset="0"/>
                        </a:rPr>
                        <a:t>TƯLĐTT</a:t>
                      </a:r>
                      <a:r>
                        <a:rPr lang="vi-VN" sz="3000" i="1" dirty="0" smtClean="0">
                          <a:latin typeface="Times New Roman" panose="02020603050405020304" pitchFamily="18" charset="0"/>
                          <a:cs typeface="Times New Roman" panose="02020603050405020304" pitchFamily="18" charset="0"/>
                        </a:rPr>
                        <a:t> thì </a:t>
                      </a:r>
                      <a:r>
                        <a:rPr lang="en-US" sz="3000" i="1" dirty="0" smtClean="0">
                          <a:latin typeface="Times New Roman" panose="02020603050405020304" pitchFamily="18" charset="0"/>
                          <a:cs typeface="Times New Roman" panose="02020603050405020304" pitchFamily="18" charset="0"/>
                        </a:rPr>
                        <a:t>TL</a:t>
                      </a:r>
                      <a:r>
                        <a:rPr lang="vi-VN" sz="3000" i="1" dirty="0" smtClean="0">
                          <a:latin typeface="Times New Roman" panose="02020603050405020304" pitchFamily="18" charset="0"/>
                          <a:cs typeface="Times New Roman" panose="02020603050405020304" pitchFamily="18" charset="0"/>
                        </a:rPr>
                        <a:t> làm căn cứ tính </a:t>
                      </a:r>
                      <a:r>
                        <a:rPr lang="en-US" sz="3000" i="1" dirty="0" smtClean="0">
                          <a:latin typeface="Times New Roman" panose="02020603050405020304" pitchFamily="18" charset="0"/>
                          <a:cs typeface="Times New Roman" panose="02020603050405020304" pitchFamily="18" charset="0"/>
                        </a:rPr>
                        <a:t>TCTV</a:t>
                      </a:r>
                      <a:r>
                        <a:rPr lang="vi-VN" sz="3000" i="1" dirty="0" smtClean="0">
                          <a:latin typeface="Times New Roman" panose="02020603050405020304" pitchFamily="18" charset="0"/>
                          <a:cs typeface="Times New Roman" panose="02020603050405020304" pitchFamily="18" charset="0"/>
                        </a:rPr>
                        <a:t> do </a:t>
                      </a:r>
                      <a:r>
                        <a:rPr lang="en-US" sz="3000" i="1" dirty="0" smtClean="0">
                          <a:latin typeface="Times New Roman" panose="02020603050405020304" pitchFamily="18" charset="0"/>
                          <a:cs typeface="Times New Roman" panose="02020603050405020304" pitchFamily="18" charset="0"/>
                        </a:rPr>
                        <a:t>2</a:t>
                      </a:r>
                      <a:r>
                        <a:rPr lang="vi-VN" sz="3000" i="1" dirty="0" smtClean="0">
                          <a:latin typeface="Times New Roman" panose="02020603050405020304" pitchFamily="18" charset="0"/>
                          <a:cs typeface="Times New Roman" panose="02020603050405020304" pitchFamily="18" charset="0"/>
                        </a:rPr>
                        <a:t> bên thỏa thuận nhưng k</a:t>
                      </a:r>
                      <a:r>
                        <a:rPr lang="en-US" sz="3000" i="1" dirty="0" smtClean="0">
                          <a:latin typeface="Times New Roman" panose="02020603050405020304" pitchFamily="18" charset="0"/>
                          <a:cs typeface="Times New Roman" panose="02020603050405020304" pitchFamily="18" charset="0"/>
                        </a:rPr>
                        <a:t>o </a:t>
                      </a:r>
                      <a:r>
                        <a:rPr lang="en-US" sz="3000" b="1" i="1" dirty="0" smtClean="0">
                          <a:latin typeface="Times New Roman" panose="02020603050405020304" pitchFamily="18" charset="0"/>
                          <a:cs typeface="Times New Roman" panose="02020603050405020304" pitchFamily="18" charset="0"/>
                        </a:rPr>
                        <a:t>&lt;</a:t>
                      </a:r>
                      <a:r>
                        <a:rPr lang="vi-VN" sz="3000" i="1" dirty="0" smtClean="0">
                          <a:latin typeface="Times New Roman" panose="02020603050405020304" pitchFamily="18" charset="0"/>
                          <a:cs typeface="Times New Roman" panose="02020603050405020304" pitchFamily="18" charset="0"/>
                        </a:rPr>
                        <a:t> </a:t>
                      </a:r>
                      <a:r>
                        <a:rPr lang="en-US" sz="3000" i="1" dirty="0" smtClean="0">
                          <a:latin typeface="Times New Roman" panose="02020603050405020304" pitchFamily="18" charset="0"/>
                          <a:cs typeface="Times New Roman" panose="02020603050405020304" pitchFamily="18" charset="0"/>
                        </a:rPr>
                        <a:t>MLTTV/ML</a:t>
                      </a:r>
                      <a:r>
                        <a:rPr lang="vi-VN" sz="3000" i="1" dirty="0" smtClean="0">
                          <a:latin typeface="Times New Roman" panose="02020603050405020304" pitchFamily="18" charset="0"/>
                          <a:cs typeface="Times New Roman" panose="02020603050405020304" pitchFamily="18" charset="0"/>
                        </a:rPr>
                        <a:t> ghi trong </a:t>
                      </a:r>
                      <a:r>
                        <a:rPr lang="en-US" sz="3000" i="1" dirty="0" smtClean="0">
                          <a:latin typeface="Times New Roman" panose="02020603050405020304" pitchFamily="18" charset="0"/>
                          <a:cs typeface="Times New Roman" panose="02020603050405020304" pitchFamily="18" charset="0"/>
                        </a:rPr>
                        <a:t>TƯLĐTT</a:t>
                      </a:r>
                      <a:endParaRPr lang="en-US" sz="3000" i="1" dirty="0" smtClean="0">
                        <a:latin typeface="Times New Roman" panose="02020603050405020304" pitchFamily="18" charset="0"/>
                        <a:cs typeface="Times New Roman" panose="02020603050405020304" pitchFamily="18" charset="0"/>
                      </a:endParaRPr>
                    </a:p>
                    <a:p>
                      <a:pPr marL="0" indent="0" fontAlgn="auto">
                        <a:lnSpc>
                          <a:spcPts val="4460"/>
                        </a:lnSpc>
                        <a:buNone/>
                      </a:pPr>
                      <a:endParaRPr lang="vi-VN" sz="2800" dirty="0" smtClean="0">
                        <a:latin typeface="Times New Roman" panose="02020603050405020304" pitchFamily="18" charset="0"/>
                        <a:cs typeface="Times New Roman" panose="02020603050405020304" pitchFamily="18" charset="0"/>
                      </a:endParaRPr>
                    </a:p>
                    <a:p>
                      <a:pPr marL="0" indent="0">
                        <a:buNone/>
                      </a:pPr>
                      <a:endParaRPr lang="en-US" sz="2600" i="1" dirty="0" smtClean="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35" y="635"/>
          <a:ext cx="12193270" cy="6857365"/>
        </p:xfrm>
        <a:graphic>
          <a:graphicData uri="http://schemas.openxmlformats.org/drawingml/2006/table">
            <a:tbl>
              <a:tblPr firstRow="1" bandRow="1">
                <a:tableStyleId>{5C22544A-7EE6-4342-B048-85BDC9FD1C3A}</a:tableStyleId>
              </a:tblPr>
              <a:tblGrid>
                <a:gridCol w="12193270"/>
              </a:tblGrid>
              <a:tr h="73152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3200">
                          <a:latin typeface="Times New Roman" panose="02020603050405020304" pitchFamily="18" charset="0"/>
                          <a:cs typeface="Times New Roman" panose="02020603050405020304" pitchFamily="18" charset="0"/>
                          <a:sym typeface="+mn-ea"/>
                        </a:rPr>
                        <a:t>Đ.49. Hợp đồng lao động vô hiệu</a:t>
                      </a:r>
                      <a:endParaRPr lang="en-US" sz="32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marL="51435" marR="51435" marT="25717" marB="25717"/>
                </a:tc>
              </a:tr>
              <a:tr h="6125845">
                <a:tc>
                  <a:txBody>
                    <a:bodyPr/>
                    <a:lstStyle/>
                    <a:p>
                      <a:pPr algn="ctr" fontAlgn="auto">
                        <a:lnSpc>
                          <a:spcPts val="4140"/>
                        </a:lnSpc>
                      </a:pPr>
                      <a:r>
                        <a:rPr lang="en-US" sz="4000" b="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sz="4000" b="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51435" marR="51435" marT="25717" marB="25717"/>
                </a:tc>
              </a:tr>
            </a:tbl>
          </a:graphicData>
        </a:graphic>
      </p:graphicFrame>
      <p:sp>
        <p:nvSpPr>
          <p:cNvPr id="3" name="Text Box 2"/>
          <p:cNvSpPr txBox="1"/>
          <p:nvPr/>
        </p:nvSpPr>
        <p:spPr>
          <a:xfrm>
            <a:off x="-635" y="693420"/>
            <a:ext cx="12083415" cy="6033770"/>
          </a:xfrm>
          <a:prstGeom prst="rect">
            <a:avLst/>
          </a:prstGeom>
          <a:noFill/>
        </p:spPr>
        <p:txBody>
          <a:bodyPr wrap="square" rtlCol="0" anchor="t">
            <a:noAutofit/>
          </a:bodyPr>
          <a:p>
            <a:r>
              <a:rPr lang="en-US" sz="2800">
                <a:latin typeface="Times New Roman" panose="02020603050405020304" pitchFamily="18" charset="0"/>
                <a:cs typeface="Times New Roman" panose="02020603050405020304" pitchFamily="18" charset="0"/>
              </a:rPr>
              <a:t>1.HĐLĐ vô hiệu toàn bộ trong trường hợp: </a:t>
            </a:r>
            <a:r>
              <a:rPr lang="en-US" sz="2800" b="1" i="1">
                <a:latin typeface="Times New Roman" panose="02020603050405020304" pitchFamily="18" charset="0"/>
                <a:cs typeface="Times New Roman" panose="02020603050405020304" pitchFamily="18" charset="0"/>
              </a:rPr>
              <a:t>a</a:t>
            </a:r>
            <a:r>
              <a:rPr lang="en-US" sz="2800" i="1">
                <a:latin typeface="Times New Roman" panose="02020603050405020304" pitchFamily="18" charset="0"/>
                <a:cs typeface="Times New Roman" panose="02020603050405020304" pitchFamily="18" charset="0"/>
              </a:rPr>
              <a:t>) Toàn bộ nội dung của HĐ VPPL;</a:t>
            </a:r>
            <a:endParaRPr lang="en-US" sz="2800" i="1">
              <a:latin typeface="Times New Roman" panose="02020603050405020304" pitchFamily="18" charset="0"/>
              <a:cs typeface="Times New Roman" panose="02020603050405020304" pitchFamily="18" charset="0"/>
            </a:endParaRPr>
          </a:p>
          <a:p>
            <a:r>
              <a:rPr lang="en-US" sz="2800" b="1" i="1">
                <a:latin typeface="Times New Roman" panose="02020603050405020304" pitchFamily="18" charset="0"/>
                <a:cs typeface="Times New Roman" panose="02020603050405020304" pitchFamily="18" charset="0"/>
              </a:rPr>
              <a:t>b</a:t>
            </a:r>
            <a:r>
              <a:rPr lang="en-US" sz="2800" i="1">
                <a:latin typeface="Times New Roman" panose="02020603050405020304" pitchFamily="18" charset="0"/>
                <a:cs typeface="Times New Roman" panose="02020603050405020304" pitchFamily="18" charset="0"/>
              </a:rPr>
              <a:t>) Người giao kết HĐLĐ ko đúng thẩm quyền/VP nguyên tắc giao kết HĐLĐ quy định tại </a:t>
            </a:r>
            <a:r>
              <a:rPr lang="en-US" sz="2800" b="1" i="1">
                <a:latin typeface="Times New Roman" panose="02020603050405020304" pitchFamily="18" charset="0"/>
                <a:cs typeface="Times New Roman" panose="02020603050405020304" pitchFamily="18" charset="0"/>
              </a:rPr>
              <a:t>K.1 Đ.15</a:t>
            </a:r>
            <a:r>
              <a:rPr lang="en-US" sz="2800" i="1">
                <a:latin typeface="Times New Roman" panose="02020603050405020304" pitchFamily="18" charset="0"/>
                <a:cs typeface="Times New Roman" panose="02020603050405020304" pitchFamily="18" charset="0"/>
              </a:rPr>
              <a:t> của Bộ luật này; </a:t>
            </a:r>
            <a:r>
              <a:rPr lang="en-US" sz="2800" b="1" i="1">
                <a:latin typeface="Times New Roman" panose="02020603050405020304" pitchFamily="18" charset="0"/>
                <a:cs typeface="Times New Roman" panose="02020603050405020304" pitchFamily="18" charset="0"/>
              </a:rPr>
              <a:t>c</a:t>
            </a:r>
            <a:r>
              <a:rPr lang="en-US" sz="2800" i="1">
                <a:latin typeface="Times New Roman" panose="02020603050405020304" pitchFamily="18" charset="0"/>
                <a:cs typeface="Times New Roman" panose="02020603050405020304" pitchFamily="18" charset="0"/>
              </a:rPr>
              <a:t>) CV đã giao kết trong HĐ là CV mà PL cấm.</a:t>
            </a:r>
            <a:endParaRPr lang="en-US" sz="2800" i="1">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2. HĐLĐ vô hiệu từng fần khi nội dung của fần đó VPPL nhưng ko ảnh hưởng đến các phần còn lại của HĐ</a:t>
            </a:r>
            <a:endParaRPr lang="en-US" sz="2800">
              <a:latin typeface="Times New Roman" panose="02020603050405020304" pitchFamily="18" charset="0"/>
              <a:cs typeface="Times New Roman" panose="02020603050405020304" pitchFamily="18" charset="0"/>
            </a:endParaRPr>
          </a:p>
          <a:p>
            <a:r>
              <a:rPr lang="en-US" sz="2800" b="1">
                <a:latin typeface="Times New Roman" panose="02020603050405020304" pitchFamily="18" charset="0"/>
                <a:cs typeface="Times New Roman" panose="02020603050405020304" pitchFamily="18" charset="0"/>
              </a:rPr>
              <a:t>Đ.50. Thẩm quyền tuyên bố HĐLĐ vô hiệu: </a:t>
            </a:r>
            <a:r>
              <a:rPr lang="en-US" sz="2800">
                <a:latin typeface="Times New Roman" panose="02020603050405020304" pitchFamily="18" charset="0"/>
                <a:cs typeface="Times New Roman" panose="02020603050405020304" pitchFamily="18" charset="0"/>
              </a:rPr>
              <a:t>TAND</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166953" name="AutoShape 41"/>
          <p:cNvSpPr>
            <a:spLocks noChangeArrowheads="1"/>
          </p:cNvSpPr>
          <p:nvPr>
            <p:custDataLst>
              <p:tags r:id="rId1"/>
            </p:custDataLst>
          </p:nvPr>
        </p:nvSpPr>
        <p:spPr bwMode="gray">
          <a:xfrm>
            <a:off x="0" y="3315970"/>
            <a:ext cx="12192635" cy="3542030"/>
          </a:xfrm>
          <a:prstGeom prst="roundRect">
            <a:avLst>
              <a:gd name="adj" fmla="val 16667"/>
            </a:avLst>
          </a:prstGeom>
          <a:gradFill rotWithShape="1">
            <a:gsLst>
              <a:gs pos="0">
                <a:srgbClr val="F2DE78"/>
              </a:gs>
              <a:gs pos="100000">
                <a:srgbClr val="FAF2CA"/>
              </a:gs>
            </a:gsLst>
            <a:lin ang="5400000" scaled="1"/>
          </a:gradFill>
          <a:ln w="9525">
            <a:noFill/>
            <a:round/>
          </a:ln>
        </p:spPr>
        <p:txBody>
          <a:bodyPr wrap="none" anchor="ctr"/>
          <a:p>
            <a:pPr marL="0" indent="0" algn="l" fontAlgn="auto">
              <a:lnSpc>
                <a:spcPts val="3880"/>
              </a:lnSpc>
              <a:spcBef>
                <a:spcPts val="0"/>
              </a:spcBef>
              <a:buNone/>
            </a:pPr>
            <a:r>
              <a:rPr lang="en-US" sz="2800" b="1">
                <a:latin typeface="Times New Roman" panose="02020603050405020304" pitchFamily="18" charset="0"/>
                <a:cs typeface="Times New Roman" panose="02020603050405020304" pitchFamily="18" charset="0"/>
                <a:sym typeface="+mn-ea"/>
              </a:rPr>
              <a:t>Đ.51. Xử lý HĐLĐ vô hiệu</a:t>
            </a:r>
            <a:endParaRPr lang="en-US" sz="2800" b="1">
              <a:latin typeface="Times New Roman" panose="02020603050405020304" pitchFamily="18" charset="0"/>
              <a:cs typeface="Times New Roman" panose="02020603050405020304" pitchFamily="18" charset="0"/>
            </a:endParaRPr>
          </a:p>
          <a:p>
            <a:pPr marL="0" indent="0" algn="l" fontAlgn="auto">
              <a:lnSpc>
                <a:spcPts val="3880"/>
              </a:lnSpc>
              <a:spcBef>
                <a:spcPts val="0"/>
              </a:spcBef>
              <a:buNone/>
            </a:pPr>
            <a:r>
              <a:rPr lang="en-US" sz="2800">
                <a:latin typeface="Times New Roman" panose="02020603050405020304" pitchFamily="18" charset="0"/>
                <a:cs typeface="Times New Roman" panose="02020603050405020304" pitchFamily="18" charset="0"/>
                <a:sym typeface="+mn-ea"/>
              </a:rPr>
              <a:t>1. Khi HĐLĐ bị tuyên bố </a:t>
            </a:r>
            <a:r>
              <a:rPr lang="en-US" sz="2800">
                <a:solidFill>
                  <a:srgbClr val="FF0000"/>
                </a:solidFill>
                <a:latin typeface="Times New Roman" panose="02020603050405020304" pitchFamily="18" charset="0"/>
                <a:cs typeface="Times New Roman" panose="02020603050405020304" pitchFamily="18" charset="0"/>
                <a:sym typeface="+mn-ea"/>
              </a:rPr>
              <a:t>vô hiệu từng fần</a:t>
            </a:r>
            <a:r>
              <a:rPr lang="en-US" sz="2800">
                <a:latin typeface="Times New Roman" panose="02020603050405020304" pitchFamily="18" charset="0"/>
                <a:cs typeface="Times New Roman" panose="02020603050405020304" pitchFamily="18" charset="0"/>
                <a:sym typeface="+mn-ea"/>
              </a:rPr>
              <a:t> thì xử lý như sau:</a:t>
            </a:r>
            <a:endParaRPr lang="en-US" sz="2800">
              <a:latin typeface="Times New Roman" panose="02020603050405020304" pitchFamily="18" charset="0"/>
              <a:cs typeface="Times New Roman" panose="02020603050405020304" pitchFamily="18" charset="0"/>
            </a:endParaRPr>
          </a:p>
          <a:p>
            <a:pPr marL="0" indent="0" algn="l" fontAlgn="auto">
              <a:lnSpc>
                <a:spcPts val="3880"/>
              </a:lnSpc>
              <a:spcBef>
                <a:spcPts val="0"/>
              </a:spcBef>
              <a:buNone/>
            </a:pPr>
            <a:r>
              <a:rPr lang="en-US" sz="2800" i="1">
                <a:latin typeface="Times New Roman" panose="02020603050405020304" pitchFamily="18" charset="0"/>
                <a:cs typeface="Times New Roman" panose="02020603050405020304" pitchFamily="18" charset="0"/>
                <a:sym typeface="+mn-ea"/>
              </a:rPr>
              <a:t>a) Q, NV &amp; LI của 02 bên được giải quyết theo TƯLĐTT đang áp dụng; tr/hợp ko </a:t>
            </a:r>
            <a:endParaRPr lang="en-US" sz="2800" i="1">
              <a:latin typeface="Times New Roman" panose="02020603050405020304" pitchFamily="18" charset="0"/>
              <a:cs typeface="Times New Roman" panose="02020603050405020304" pitchFamily="18" charset="0"/>
              <a:sym typeface="+mn-ea"/>
            </a:endParaRPr>
          </a:p>
          <a:p>
            <a:pPr marL="0" indent="0" algn="l" fontAlgn="auto">
              <a:lnSpc>
                <a:spcPts val="3880"/>
              </a:lnSpc>
              <a:spcBef>
                <a:spcPts val="0"/>
              </a:spcBef>
              <a:buNone/>
            </a:pPr>
            <a:r>
              <a:rPr lang="en-US" sz="2800" i="1">
                <a:latin typeface="Times New Roman" panose="02020603050405020304" pitchFamily="18" charset="0"/>
                <a:cs typeface="Times New Roman" panose="02020603050405020304" pitchFamily="18" charset="0"/>
                <a:sym typeface="+mn-ea"/>
              </a:rPr>
              <a:t>có TƯLĐTT thì thực hiện theo quy định của PL;</a:t>
            </a:r>
            <a:endParaRPr lang="en-US" sz="2800" i="1">
              <a:latin typeface="Times New Roman" panose="02020603050405020304" pitchFamily="18" charset="0"/>
              <a:cs typeface="Times New Roman" panose="02020603050405020304" pitchFamily="18" charset="0"/>
            </a:endParaRPr>
          </a:p>
          <a:p>
            <a:pPr marL="0" indent="0" algn="l" fontAlgn="auto">
              <a:lnSpc>
                <a:spcPts val="3880"/>
              </a:lnSpc>
              <a:spcBef>
                <a:spcPts val="0"/>
              </a:spcBef>
              <a:buNone/>
            </a:pPr>
            <a:r>
              <a:rPr lang="en-US" sz="2800" i="1">
                <a:latin typeface="Times New Roman" panose="02020603050405020304" pitchFamily="18" charset="0"/>
                <a:cs typeface="Times New Roman" panose="02020603050405020304" pitchFamily="18" charset="0"/>
                <a:sym typeface="+mn-ea"/>
              </a:rPr>
              <a:t>b) 2 bên tiến hành </a:t>
            </a:r>
            <a:r>
              <a:rPr lang="en-US" sz="2800" i="1">
                <a:solidFill>
                  <a:srgbClr val="FF0000"/>
                </a:solidFill>
                <a:latin typeface="Times New Roman" panose="02020603050405020304" pitchFamily="18" charset="0"/>
                <a:cs typeface="Times New Roman" panose="02020603050405020304" pitchFamily="18" charset="0"/>
                <a:sym typeface="+mn-ea"/>
              </a:rPr>
              <a:t>SĐBS fần của HĐLĐ bị tuyên bố vô hiệu để fù hợp</a:t>
            </a:r>
            <a:r>
              <a:rPr lang="en-US" sz="2800" i="1">
                <a:latin typeface="Times New Roman" panose="02020603050405020304" pitchFamily="18" charset="0"/>
                <a:cs typeface="Times New Roman" panose="02020603050405020304" pitchFamily="18" charset="0"/>
                <a:sym typeface="+mn-ea"/>
              </a:rPr>
              <a:t> TƯTT/PLLĐ</a:t>
            </a:r>
            <a:endParaRPr lang="en-US" sz="2800" i="1">
              <a:latin typeface="Times New Roman" panose="02020603050405020304" pitchFamily="18" charset="0"/>
              <a:cs typeface="Times New Roman" panose="02020603050405020304" pitchFamily="18" charset="0"/>
            </a:endParaRPr>
          </a:p>
          <a:p>
            <a:pPr marL="0" indent="0" algn="l" fontAlgn="auto">
              <a:lnSpc>
                <a:spcPts val="3880"/>
              </a:lnSpc>
              <a:spcBef>
                <a:spcPts val="0"/>
              </a:spcBef>
              <a:buNone/>
            </a:pPr>
            <a:r>
              <a:rPr lang="en-US" sz="2800">
                <a:latin typeface="Times New Roman" panose="02020603050405020304" pitchFamily="18" charset="0"/>
                <a:cs typeface="Times New Roman" panose="02020603050405020304" pitchFamily="18" charset="0"/>
                <a:sym typeface="+mn-ea"/>
              </a:rPr>
              <a:t>2. Khi HĐLĐ bị tuyên bố </a:t>
            </a:r>
            <a:r>
              <a:rPr lang="en-US" sz="2800">
                <a:solidFill>
                  <a:srgbClr val="FF0000"/>
                </a:solidFill>
                <a:latin typeface="Times New Roman" panose="02020603050405020304" pitchFamily="18" charset="0"/>
                <a:cs typeface="Times New Roman" panose="02020603050405020304" pitchFamily="18" charset="0"/>
                <a:sym typeface="+mn-ea"/>
              </a:rPr>
              <a:t>vô hiệu toàn bộ </a:t>
            </a:r>
            <a:r>
              <a:rPr lang="en-US" sz="2800">
                <a:latin typeface="Times New Roman" panose="02020603050405020304" pitchFamily="18" charset="0"/>
                <a:cs typeface="Times New Roman" panose="02020603050405020304" pitchFamily="18" charset="0"/>
                <a:sym typeface="+mn-ea"/>
              </a:rPr>
              <a:t>thì Q, NV &amp; LI của NLĐ được giải quyết </a:t>
            </a:r>
            <a:endParaRPr lang="en-US" sz="2800">
              <a:latin typeface="Times New Roman" panose="02020603050405020304" pitchFamily="18" charset="0"/>
              <a:cs typeface="Times New Roman" panose="02020603050405020304" pitchFamily="18" charset="0"/>
              <a:sym typeface="+mn-ea"/>
            </a:endParaRPr>
          </a:p>
          <a:p>
            <a:pPr marL="0" indent="0" algn="l" fontAlgn="auto">
              <a:lnSpc>
                <a:spcPts val="3880"/>
              </a:lnSpc>
              <a:spcBef>
                <a:spcPts val="0"/>
              </a:spcBef>
              <a:buNone/>
            </a:pPr>
            <a:r>
              <a:rPr lang="en-US" sz="2800">
                <a:latin typeface="Times New Roman" panose="02020603050405020304" pitchFamily="18" charset="0"/>
                <a:cs typeface="Times New Roman" panose="02020603050405020304" pitchFamily="18" charset="0"/>
                <a:sym typeface="+mn-ea"/>
              </a:rPr>
              <a:t>theo quy định PL; tr/hợp do ký sai thẩm quyền thì 02 bên ký lại.</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6953"/>
                                        </p:tgtEl>
                                        <p:attrNameLst>
                                          <p:attrName>style.visibility</p:attrName>
                                        </p:attrNameLst>
                                      </p:cBhvr>
                                      <p:to>
                                        <p:strVal val="visible"/>
                                      </p:to>
                                    </p:set>
                                    <p:animEffect transition="in" filter="box(in)">
                                      <p:cBhvr>
                                        <p:cTn id="7" dur="500"/>
                                        <p:tgtEl>
                                          <p:spTgt spid="166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53"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35" y="635"/>
          <a:ext cx="12193270" cy="7002780"/>
        </p:xfrm>
        <a:graphic>
          <a:graphicData uri="http://schemas.openxmlformats.org/drawingml/2006/table">
            <a:tbl>
              <a:tblPr firstRow="1" bandRow="1">
                <a:tableStyleId>{5C22544A-7EE6-4342-B048-85BDC9FD1C3A}</a:tableStyleId>
              </a:tblPr>
              <a:tblGrid>
                <a:gridCol w="12193270"/>
              </a:tblGrid>
              <a:tr h="54229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3200" dirty="0" smtClean="0">
                          <a:solidFill>
                            <a:schemeClr val="bg1"/>
                          </a:solidFill>
                          <a:effectLst/>
                          <a:latin typeface="Times New Roman" panose="02020603050405020304" pitchFamily="18" charset="0"/>
                          <a:cs typeface="Times New Roman" panose="02020603050405020304" pitchFamily="18" charset="0"/>
                          <a:sym typeface="+mn-ea"/>
                        </a:rPr>
                        <a:t>Đ.10</a:t>
                      </a:r>
                      <a:r>
                        <a:rPr lang="en-US" sz="3200" b="0" dirty="0" smtClean="0">
                          <a:solidFill>
                            <a:schemeClr val="bg1"/>
                          </a:solidFill>
                          <a:effectLst/>
                          <a:latin typeface="Times New Roman" panose="02020603050405020304" pitchFamily="18" charset="0"/>
                          <a:cs typeface="Times New Roman" panose="02020603050405020304" pitchFamily="18" charset="0"/>
                          <a:sym typeface="+mn-ea"/>
                        </a:rPr>
                        <a:t>. NĐ 145/2020 Xử lý HĐLĐ vô hiệu toàn bộ do người giao kết</a:t>
                      </a:r>
                      <a:r>
                        <a:rPr lang="en-US" sz="3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en-US" sz="3200" b="0" dirty="0" smtClean="0">
                          <a:solidFill>
                            <a:schemeClr val="bg1"/>
                          </a:solidFill>
                          <a:effectLst/>
                          <a:latin typeface="Times New Roman" panose="02020603050405020304" pitchFamily="18" charset="0"/>
                          <a:cs typeface="Times New Roman" panose="02020603050405020304" pitchFamily="18" charset="0"/>
                          <a:sym typeface="+mn-ea"/>
                        </a:rPr>
                        <a:t>ko</a:t>
                      </a:r>
                      <a:r>
                        <a:rPr lang="en-US" sz="3200" b="1" kern="1200" dirty="0" smtClean="0">
                          <a:solidFill>
                            <a:schemeClr val="bg1"/>
                          </a:solidFill>
                          <a:effectLst/>
                          <a:latin typeface="Times New Roman" panose="02020603050405020304" pitchFamily="18" charset="0"/>
                          <a:ea typeface="+mn-ea"/>
                          <a:cs typeface="Times New Roman" panose="02020603050405020304" pitchFamily="18" charset="0"/>
                        </a:rPr>
                        <a:t>              </a:t>
                      </a:r>
                      <a:endParaRPr lang="en-US" sz="32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marL="51435" marR="51435" marT="25717" marB="25717"/>
                </a:tc>
              </a:tr>
              <a:tr h="6460490">
                <a:tc>
                  <a:txBody>
                    <a:bodyPr/>
                    <a:lstStyle/>
                    <a:p>
                      <a:pPr indent="0" algn="l" fontAlgn="auto">
                        <a:lnSpc>
                          <a:spcPct val="100000"/>
                        </a:lnSpc>
                      </a:pP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 đúng thẩm quyền/VP nguyên tắc giao kết HĐLĐ</a:t>
                      </a:r>
                      <a:endParaRPr lang="en-US" sz="28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1</a:t>
                      </a: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 Khi HĐ bị tuyên bố vô hiệu toàn bộ, NLĐ &amp; NSDLĐ ký lại HĐLĐ theo quy định</a:t>
                      </a:r>
                      <a:endParaRPr lang="en-US" sz="28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2</a:t>
                      </a: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 Q, NV &amp; lợi ích của NLĐ kể từ khi bắt đầu làm việc theo HĐLĐ bị tuyên bố vô hiệu cho đến khi HĐLĐ được ký lại thực hiện:</a:t>
                      </a:r>
                      <a:endParaRPr lang="en-US" sz="28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3.</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Tr/hợp </a:t>
                      </a:r>
                      <a:r>
                        <a:rPr lang="en-US" sz="2800" b="0" i="1" kern="1200" dirty="0" smtClean="0">
                          <a:solidFill>
                            <a:srgbClr val="FF0000"/>
                          </a:solidFill>
                          <a:effectLst/>
                          <a:latin typeface="Times New Roman" panose="02020603050405020304" pitchFamily="18" charset="0"/>
                          <a:ea typeface="+mn-ea"/>
                          <a:cs typeface="Times New Roman" panose="02020603050405020304" pitchFamily="18" charset="0"/>
                        </a:rPr>
                        <a:t>ko ký lại HĐLĐ bị tuyên bố vô hiệu toàn bộ</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a) Thực hiện chấm dứt HĐ;</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b) Q, NV, LI của NLĐ từ khi bắt đầu làm việc theo HĐ bị tuyên bố vô hiệu cho đến khi chấm dứt thực hiện theo </a:t>
                      </a: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K.2 </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Điều này; c) GQ chế độ TCTV theo </a:t>
                      </a: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Đ.8</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NĐ này.</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ct val="100000"/>
                        </a:lnSpc>
                      </a:pP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4</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Các vấn đề khác l/quan đến việc XL HĐ vô hiệu toàn bộ do người giao kết ko đúng th/q/VP nguyên tắc giao kết HĐ thuộc th/q giải quyết của TA theo BLTTDS</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51435" marR="51435" marT="25717" marB="25717"/>
                </a:tc>
              </a:tr>
            </a:tbl>
          </a:graphicData>
        </a:graphic>
      </p:graphicFrame>
      <p:sp>
        <p:nvSpPr>
          <p:cNvPr id="353297" name="Rectangle 17"/>
          <p:cNvSpPr/>
          <p:nvPr>
            <p:custDataLst>
              <p:tags r:id="rId1"/>
            </p:custDataLst>
          </p:nvPr>
        </p:nvSpPr>
        <p:spPr>
          <a:xfrm>
            <a:off x="-635" y="2305685"/>
            <a:ext cx="12192635" cy="2468245"/>
          </a:xfrm>
          <a:prstGeom prst="rect">
            <a:avLst/>
          </a:prstGeom>
          <a:solidFill>
            <a:srgbClr val="FFFB1B"/>
          </a:solidFill>
          <a:ln w="9525" cap="flat" cmpd="sng">
            <a:solidFill>
              <a:srgbClr val="0000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lgn="l" fontAlgn="auto">
              <a:lnSpc>
                <a:spcPct val="100000"/>
              </a:lnSpc>
              <a:spcBef>
                <a:spcPts val="0"/>
              </a:spcBef>
              <a:buNone/>
            </a:pPr>
            <a:r>
              <a:rPr lang="en-US" sz="2800" i="1" dirty="0" smtClean="0">
                <a:solidFill>
                  <a:schemeClr val="dk1"/>
                </a:solidFill>
                <a:effectLst/>
                <a:latin typeface="Times New Roman" panose="02020603050405020304" pitchFamily="18" charset="0"/>
                <a:cs typeface="Times New Roman" panose="02020603050405020304" pitchFamily="18" charset="0"/>
                <a:sym typeface="+mn-ea"/>
              </a:rPr>
              <a:t>a) Nếu Q, LI của mỗi hên trong HĐ </a:t>
            </a:r>
            <a:r>
              <a:rPr lang="en-US" sz="2800" i="1" dirty="0" smtClean="0">
                <a:solidFill>
                  <a:srgbClr val="FF0000"/>
                </a:solidFill>
                <a:effectLst/>
                <a:latin typeface="Times New Roman" panose="02020603050405020304" pitchFamily="18" charset="0"/>
                <a:cs typeface="Times New Roman" panose="02020603050405020304" pitchFamily="18" charset="0"/>
                <a:sym typeface="+mn-ea"/>
              </a:rPr>
              <a:t>ko &lt; hơn quy định PL, TƯTT </a:t>
            </a:r>
            <a:r>
              <a:rPr lang="en-US" sz="2800" i="1" dirty="0" smtClean="0">
                <a:solidFill>
                  <a:schemeClr val="dk1"/>
                </a:solidFill>
                <a:effectLst/>
                <a:latin typeface="Times New Roman" panose="02020603050405020304" pitchFamily="18" charset="0"/>
                <a:cs typeface="Times New Roman" panose="02020603050405020304" pitchFamily="18" charset="0"/>
                <a:sym typeface="+mn-ea"/>
              </a:rPr>
              <a:t>đang áp dụng </a:t>
            </a:r>
            <a:endParaRPr lang="en-US" sz="2800" i="1" dirty="0" smtClean="0">
              <a:solidFill>
                <a:schemeClr val="dk1"/>
              </a:solidFill>
              <a:effectLst/>
              <a:latin typeface="Times New Roman" panose="02020603050405020304" pitchFamily="18" charset="0"/>
              <a:cs typeface="Times New Roman" panose="02020603050405020304" pitchFamily="18" charset="0"/>
              <a:sym typeface="+mn-ea"/>
            </a:endParaRPr>
          </a:p>
          <a:p>
            <a:pPr marL="0" indent="0" algn="l" fontAlgn="auto">
              <a:lnSpc>
                <a:spcPct val="100000"/>
              </a:lnSpc>
              <a:spcBef>
                <a:spcPts val="0"/>
              </a:spcBef>
              <a:buNone/>
            </a:pPr>
            <a:r>
              <a:rPr lang="en-US" sz="2800" i="1" dirty="0" smtClean="0">
                <a:solidFill>
                  <a:schemeClr val="dk1"/>
                </a:solidFill>
                <a:effectLst/>
                <a:latin typeface="Times New Roman" panose="02020603050405020304" pitchFamily="18" charset="0"/>
                <a:cs typeface="Times New Roman" panose="02020603050405020304" pitchFamily="18" charset="0"/>
                <a:sym typeface="+mn-ea"/>
              </a:rPr>
              <a:t>thì Q, NV, LI của NLĐ được thực hiện theo nội dung HĐLĐ bị tuyên bố vô hiệu</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0" algn="l" fontAlgn="auto">
              <a:lnSpc>
                <a:spcPct val="100000"/>
              </a:lnSpc>
              <a:spcBef>
                <a:spcPts val="0"/>
              </a:spcBef>
              <a:buNone/>
            </a:pPr>
            <a:r>
              <a:rPr lang="en-US" sz="2800" i="1" dirty="0" smtClean="0">
                <a:solidFill>
                  <a:schemeClr val="dk1"/>
                </a:solidFill>
                <a:effectLst/>
                <a:latin typeface="Times New Roman" panose="02020603050405020304" pitchFamily="18" charset="0"/>
                <a:cs typeface="Times New Roman" panose="02020603050405020304" pitchFamily="18" charset="0"/>
                <a:sym typeface="+mn-ea"/>
              </a:rPr>
              <a:t>b) Nếu HĐ có nội dung về Q, NV, LI của mỗi bên VPPL nhưng ko ảnh hưởng đến </a:t>
            </a:r>
            <a:endParaRPr lang="en-US" sz="2800" i="1" dirty="0" smtClean="0">
              <a:solidFill>
                <a:schemeClr val="dk1"/>
              </a:solidFill>
              <a:effectLst/>
              <a:latin typeface="Times New Roman" panose="02020603050405020304" pitchFamily="18" charset="0"/>
              <a:cs typeface="Times New Roman" panose="02020603050405020304" pitchFamily="18" charset="0"/>
              <a:sym typeface="+mn-ea"/>
            </a:endParaRPr>
          </a:p>
          <a:p>
            <a:pPr marL="0" indent="0" algn="l" fontAlgn="auto">
              <a:lnSpc>
                <a:spcPct val="100000"/>
              </a:lnSpc>
              <a:spcBef>
                <a:spcPts val="0"/>
              </a:spcBef>
              <a:buNone/>
            </a:pPr>
            <a:r>
              <a:rPr lang="en-US" sz="2800" i="1" dirty="0" smtClean="0">
                <a:solidFill>
                  <a:schemeClr val="dk1"/>
                </a:solidFill>
                <a:effectLst/>
                <a:latin typeface="Times New Roman" panose="02020603050405020304" pitchFamily="18" charset="0"/>
                <a:cs typeface="Times New Roman" panose="02020603050405020304" pitchFamily="18" charset="0"/>
                <a:sym typeface="+mn-ea"/>
              </a:rPr>
              <a:t>fần nội dung khác HĐLĐ thì Q, NV &amp; LI của NLĐ thực hiện theo </a:t>
            </a:r>
            <a:r>
              <a:rPr lang="en-US" sz="2800" b="1" i="1" dirty="0" smtClean="0">
                <a:solidFill>
                  <a:schemeClr val="dk1"/>
                </a:solidFill>
                <a:effectLst/>
                <a:latin typeface="Times New Roman" panose="02020603050405020304" pitchFamily="18" charset="0"/>
                <a:cs typeface="Times New Roman" panose="02020603050405020304" pitchFamily="18" charset="0"/>
                <a:sym typeface="+mn-ea"/>
              </a:rPr>
              <a:t>K.2 Đ.9</a:t>
            </a:r>
            <a:r>
              <a:rPr lang="en-US" sz="2800" i="1" dirty="0" smtClean="0">
                <a:solidFill>
                  <a:schemeClr val="dk1"/>
                </a:solidFill>
                <a:effectLst/>
                <a:latin typeface="Times New Roman" panose="02020603050405020304" pitchFamily="18" charset="0"/>
                <a:cs typeface="Times New Roman" panose="02020603050405020304" pitchFamily="18" charset="0"/>
                <a:sym typeface="+mn-ea"/>
              </a:rPr>
              <a:t> NĐ này;</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indent="0" algn="l" fontAlgn="auto">
              <a:lnSpc>
                <a:spcPct val="100000"/>
              </a:lnSpc>
              <a:spcBef>
                <a:spcPts val="0"/>
              </a:spcBef>
              <a:buNone/>
            </a:pPr>
            <a:r>
              <a:rPr lang="en-US" sz="2800" i="1" dirty="0" smtClean="0">
                <a:solidFill>
                  <a:schemeClr val="dk1"/>
                </a:solidFill>
                <a:effectLst/>
                <a:latin typeface="Times New Roman" panose="02020603050405020304" pitchFamily="18" charset="0"/>
                <a:cs typeface="Times New Roman" panose="02020603050405020304" pitchFamily="18" charset="0"/>
                <a:sym typeface="+mn-ea"/>
              </a:rPr>
              <a:t>c) Thời gian NLĐ làm việc theo HĐLĐ bị tuyên bố vô hiệu được tính là TGLV của </a:t>
            </a:r>
            <a:endParaRPr lang="en-US" sz="2800" i="1" dirty="0" smtClean="0">
              <a:solidFill>
                <a:schemeClr val="dk1"/>
              </a:solidFill>
              <a:effectLst/>
              <a:latin typeface="Times New Roman" panose="02020603050405020304" pitchFamily="18" charset="0"/>
              <a:cs typeface="Times New Roman" panose="02020603050405020304" pitchFamily="18" charset="0"/>
              <a:sym typeface="+mn-ea"/>
            </a:endParaRPr>
          </a:p>
          <a:p>
            <a:pPr marL="0" indent="0" algn="l" fontAlgn="auto">
              <a:lnSpc>
                <a:spcPct val="100000"/>
              </a:lnSpc>
              <a:spcBef>
                <a:spcPts val="0"/>
              </a:spcBef>
              <a:buNone/>
            </a:pPr>
            <a:r>
              <a:rPr lang="en-US" sz="2800" i="1" dirty="0" smtClean="0">
                <a:solidFill>
                  <a:schemeClr val="dk1"/>
                </a:solidFill>
                <a:effectLst/>
                <a:latin typeface="Times New Roman" panose="02020603050405020304" pitchFamily="18" charset="0"/>
                <a:cs typeface="Times New Roman" panose="02020603050405020304" pitchFamily="18" charset="0"/>
                <a:sym typeface="+mn-ea"/>
              </a:rPr>
              <a:t>NLĐ cho NSDLĐ để làm căn cứ thực hiện chế độ theo quy định PLLĐ</a:t>
            </a:r>
            <a:endParaRPr lang="vi-VN" altLang="en-US" sz="2800" b="1" dirty="0">
              <a:solidFill>
                <a:srgbClr val="000000"/>
              </a:solidFill>
              <a:latin typeface=".VnArial"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3297"/>
                                        </p:tgtEl>
                                        <p:attrNameLst>
                                          <p:attrName>style.visibility</p:attrName>
                                        </p:attrNameLst>
                                      </p:cBhvr>
                                      <p:to>
                                        <p:strVal val="visible"/>
                                      </p:to>
                                    </p:set>
                                    <p:animEffect transition="in" filter="box(in)">
                                      <p:cBhvr>
                                        <p:cTn id="7" dur="500"/>
                                        <p:tgtEl>
                                          <p:spTgt spid="353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1365" cy="788670"/>
          </a:xfrm>
        </p:spPr>
        <p:txBody>
          <a:bodyPr>
            <a:norm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I. QUY ĐỊNH CHUNG</a:t>
            </a: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0" y="690245"/>
          <a:ext cx="12192635" cy="6171565"/>
        </p:xfrm>
        <a:graphic>
          <a:graphicData uri="http://schemas.openxmlformats.org/drawingml/2006/table">
            <a:tbl>
              <a:tblPr firstRow="1" bandRow="1">
                <a:tableStyleId>{5C22544A-7EE6-4342-B048-85BDC9FD1C3A}</a:tableStyleId>
              </a:tblPr>
              <a:tblGrid>
                <a:gridCol w="12192635"/>
              </a:tblGrid>
              <a:tr h="1229360">
                <a:tc>
                  <a:txBody>
                    <a:bodyPr/>
                    <a:lstStyle/>
                    <a:p>
                      <a:pPr fontAlgn="auto">
                        <a:lnSpc>
                          <a:spcPts val="4480"/>
                        </a:lnSpc>
                      </a:pPr>
                      <a:r>
                        <a:rPr lang="en-US" altLang="nl-NL" sz="3400" b="1" kern="1200" dirty="0" smtClean="0">
                          <a:solidFill>
                            <a:schemeClr val="lt1"/>
                          </a:solidFill>
                          <a:effectLst/>
                          <a:latin typeface="Times New Roman" panose="02020603050405020304" pitchFamily="18" charset="0"/>
                          <a:ea typeface="+mn-ea"/>
                          <a:cs typeface="Times New Roman" panose="02020603050405020304" pitchFamily="18" charset="0"/>
                        </a:rPr>
                        <a:t>Đ. 1  Phạm vi: </a:t>
                      </a:r>
                      <a:r>
                        <a:rPr lang="nl-NL" sz="3400" b="1" kern="1200" dirty="0" smtClean="0">
                          <a:solidFill>
                            <a:schemeClr val="lt1"/>
                          </a:solidFill>
                          <a:effectLst/>
                          <a:latin typeface="Times New Roman" panose="02020603050405020304" pitchFamily="18" charset="0"/>
                          <a:ea typeface="+mn-ea"/>
                          <a:cs typeface="Times New Roman" panose="02020603050405020304" pitchFamily="18" charset="0"/>
                        </a:rPr>
                        <a:t>BLLĐ quy định tiêu chuẩn LĐ; Q, NV, trách nhiệm của NLĐ,</a:t>
                      </a:r>
                      <a:r>
                        <a:rPr lang="nl-NL" sz="3400" b="1" kern="1200" baseline="0" dirty="0" smtClean="0">
                          <a:solidFill>
                            <a:schemeClr val="lt1"/>
                          </a:solidFill>
                          <a:effectLst/>
                          <a:latin typeface="Times New Roman" panose="02020603050405020304" pitchFamily="18" charset="0"/>
                          <a:ea typeface="+mn-ea"/>
                          <a:cs typeface="Times New Roman" panose="02020603050405020304" pitchFamily="18" charset="0"/>
                        </a:rPr>
                        <a:t> NSDLĐ</a:t>
                      </a:r>
                      <a:r>
                        <a:rPr lang="nl-NL" sz="34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tổ chức đại diện NLĐ tại cơ sở</a:t>
                      </a:r>
                      <a:endParaRPr lang="en-US" sz="34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r h="4942205">
                <a:tc>
                  <a:txBody>
                    <a:bodyPr/>
                    <a:lstStyle/>
                    <a:p>
                      <a:pPr fontAlgn="auto">
                        <a:lnSpc>
                          <a:spcPts val="4480"/>
                        </a:lnSpc>
                      </a:pPr>
                      <a:r>
                        <a:rPr lang="nl-NL" sz="3400" b="1" kern="1200" dirty="0" smtClean="0">
                          <a:solidFill>
                            <a:schemeClr val="dk1"/>
                          </a:solidFill>
                          <a:effectLst/>
                          <a:latin typeface="Times New Roman" panose="02020603050405020304" pitchFamily="18" charset="0"/>
                          <a:ea typeface="+mn-ea"/>
                          <a:cs typeface="Times New Roman" panose="02020603050405020304" pitchFamily="18" charset="0"/>
                        </a:rPr>
                        <a:t>Đ.2. Đối tượng áp dụng</a:t>
                      </a:r>
                      <a:r>
                        <a:rPr lang="en-US" altLang="nl-NL" sz="3400" b="1" kern="1200" dirty="0" smtClean="0">
                          <a:solidFill>
                            <a:schemeClr val="dk1"/>
                          </a:solidFill>
                          <a:effectLst/>
                          <a:latin typeface="Times New Roman" panose="02020603050405020304" pitchFamily="18" charset="0"/>
                          <a:ea typeface="+mn-ea"/>
                          <a:cs typeface="Times New Roman" panose="02020603050405020304" pitchFamily="18" charset="0"/>
                        </a:rPr>
                        <a:t>: </a:t>
                      </a:r>
                      <a:endParaRPr lang="en-US" altLang="nl-NL" sz="34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480"/>
                        </a:lnSpc>
                      </a:pPr>
                      <a:r>
                        <a:rPr lang="nl-NL" sz="3400" b="1" kern="1200" dirty="0" smtClean="0">
                          <a:solidFill>
                            <a:schemeClr val="dk1"/>
                          </a:solidFill>
                          <a:effectLst/>
                          <a:latin typeface="Times New Roman" panose="02020603050405020304" pitchFamily="18" charset="0"/>
                          <a:ea typeface="+mn-ea"/>
                          <a:cs typeface="Times New Roman" panose="02020603050405020304" pitchFamily="18" charset="0"/>
                        </a:rPr>
                        <a:t>1. NLĐ, người học nghề, người tập nghề &amp; </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người lv k</a:t>
                      </a:r>
                      <a:r>
                        <a:rPr lang="en-US" alt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o</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 có </a:t>
                      </a:r>
                      <a:r>
                        <a:rPr lang="en-US" alt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QHLĐ</a:t>
                      </a:r>
                      <a:endParaRPr lang="nl-NL" sz="34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80"/>
                        </a:lnSpc>
                      </a:pPr>
                      <a:r>
                        <a:rPr lang="en-US" sz="3400" b="1" kern="1200" dirty="0" smtClean="0">
                          <a:solidFill>
                            <a:schemeClr val="tx1"/>
                          </a:solidFill>
                          <a:effectLst/>
                          <a:latin typeface="Times New Roman" panose="02020603050405020304" pitchFamily="18" charset="0"/>
                          <a:ea typeface="+mn-ea"/>
                          <a:cs typeface="Times New Roman" panose="02020603050405020304" pitchFamily="18" charset="0"/>
                        </a:rPr>
                        <a:t>Đ.3 Giải thích từ ngữ: </a:t>
                      </a:r>
                      <a:endParaRPr lang="en-US" sz="3400" b="1" kern="1200" dirty="0" smtClean="0">
                        <a:solidFill>
                          <a:schemeClr val="tx1"/>
                        </a:solidFill>
                        <a:effectLst/>
                        <a:latin typeface="Times New Roman" panose="02020603050405020304" pitchFamily="18" charset="0"/>
                        <a:ea typeface="+mn-ea"/>
                        <a:cs typeface="Times New Roman" panose="02020603050405020304" pitchFamily="18" charset="0"/>
                      </a:endParaRPr>
                    </a:p>
                    <a:p>
                      <a:pPr fontAlgn="auto">
                        <a:lnSpc>
                          <a:spcPts val="4480"/>
                        </a:lnSpc>
                      </a:pPr>
                      <a:r>
                        <a:rPr lang="nl-NL" sz="3400" b="1" dirty="0" smtClean="0">
                          <a:solidFill>
                            <a:schemeClr val="tx1"/>
                          </a:solidFill>
                          <a:effectLst/>
                          <a:latin typeface="Times New Roman" panose="02020603050405020304" pitchFamily="18" charset="0"/>
                          <a:cs typeface="Times New Roman" panose="02020603050405020304" pitchFamily="18" charset="0"/>
                          <a:sym typeface="+mn-ea"/>
                        </a:rPr>
                        <a:t>1. </a:t>
                      </a:r>
                      <a:r>
                        <a:rPr lang="nl-NL" sz="3400" b="1" i="1" dirty="0" smtClean="0">
                          <a:solidFill>
                            <a:schemeClr val="tx1"/>
                          </a:solidFill>
                          <a:effectLst/>
                          <a:latin typeface="Times New Roman" panose="02020603050405020304" pitchFamily="18" charset="0"/>
                          <a:cs typeface="Times New Roman" panose="02020603050405020304" pitchFamily="18" charset="0"/>
                          <a:sym typeface="+mn-ea"/>
                        </a:rPr>
                        <a:t>NLĐ</a:t>
                      </a:r>
                      <a:r>
                        <a:rPr lang="nl-NL" sz="3400" b="1" dirty="0" smtClean="0">
                          <a:solidFill>
                            <a:schemeClr val="tx1"/>
                          </a:solidFill>
                          <a:effectLst/>
                          <a:latin typeface="Times New Roman" panose="02020603050405020304" pitchFamily="18" charset="0"/>
                          <a:cs typeface="Times New Roman" panose="02020603050405020304" pitchFamily="18" charset="0"/>
                          <a:sym typeface="+mn-ea"/>
                        </a:rPr>
                        <a:t> là người làm việc cho</a:t>
                      </a:r>
                      <a:r>
                        <a:rPr lang="nl-NL" sz="3400" b="1" dirty="0" smtClean="0">
                          <a:solidFill>
                            <a:schemeClr val="lt1"/>
                          </a:solidFill>
                          <a:effectLst/>
                          <a:latin typeface="Times New Roman" panose="02020603050405020304" pitchFamily="18" charset="0"/>
                          <a:cs typeface="Times New Roman" panose="02020603050405020304" pitchFamily="18" charset="0"/>
                          <a:sym typeface="+mn-ea"/>
                        </a:rPr>
                        <a:t> </a:t>
                      </a:r>
                      <a:r>
                        <a:rPr lang="nl-NL" sz="3400" b="1" dirty="0" smtClean="0">
                          <a:solidFill>
                            <a:srgbClr val="FF0000"/>
                          </a:solidFill>
                          <a:effectLst/>
                          <a:latin typeface="Times New Roman" panose="02020603050405020304" pitchFamily="18" charset="0"/>
                          <a:cs typeface="Times New Roman" panose="02020603050405020304" pitchFamily="18" charset="0"/>
                          <a:sym typeface="+mn-ea"/>
                        </a:rPr>
                        <a:t>NSDLĐ</a:t>
                      </a:r>
                      <a:r>
                        <a:rPr lang="nl-NL" sz="3400" b="1" dirty="0" smtClean="0">
                          <a:solidFill>
                            <a:schemeClr val="lt1"/>
                          </a:solidFill>
                          <a:effectLst/>
                          <a:latin typeface="Times New Roman" panose="02020603050405020304" pitchFamily="18" charset="0"/>
                          <a:cs typeface="Times New Roman" panose="02020603050405020304" pitchFamily="18" charset="0"/>
                          <a:sym typeface="+mn-ea"/>
                        </a:rPr>
                        <a:t> </a:t>
                      </a:r>
                      <a:r>
                        <a:rPr lang="nl-NL" sz="3400" b="1" dirty="0" smtClean="0">
                          <a:solidFill>
                            <a:srgbClr val="FF0000"/>
                          </a:solidFill>
                          <a:effectLst/>
                          <a:latin typeface="Times New Roman" panose="02020603050405020304" pitchFamily="18" charset="0"/>
                          <a:cs typeface="Times New Roman" panose="02020603050405020304" pitchFamily="18" charset="0"/>
                          <a:sym typeface="+mn-ea"/>
                        </a:rPr>
                        <a:t>theo thỏa thuận</a:t>
                      </a:r>
                      <a:r>
                        <a:rPr lang="nl-NL" sz="3400" b="1" dirty="0" smtClean="0">
                          <a:solidFill>
                            <a:schemeClr val="tx1"/>
                          </a:solidFill>
                          <a:effectLst/>
                          <a:latin typeface="Times New Roman" panose="02020603050405020304" pitchFamily="18" charset="0"/>
                          <a:cs typeface="Times New Roman" panose="02020603050405020304" pitchFamily="18" charset="0"/>
                          <a:sym typeface="+mn-ea"/>
                        </a:rPr>
                        <a:t>,</a:t>
                      </a:r>
                      <a:r>
                        <a:rPr lang="nl-NL" sz="3400" b="1" dirty="0" smtClean="0">
                          <a:solidFill>
                            <a:schemeClr val="lt1"/>
                          </a:solidFill>
                          <a:effectLst/>
                          <a:latin typeface="Times New Roman" panose="02020603050405020304" pitchFamily="18" charset="0"/>
                          <a:cs typeface="Times New Roman" panose="02020603050405020304" pitchFamily="18" charset="0"/>
                          <a:sym typeface="+mn-ea"/>
                        </a:rPr>
                        <a:t> </a:t>
                      </a:r>
                      <a:r>
                        <a:rPr lang="nl-NL" sz="3400" b="1" dirty="0" smtClean="0">
                          <a:solidFill>
                            <a:schemeClr val="tx1"/>
                          </a:solidFill>
                          <a:effectLst/>
                          <a:latin typeface="Times New Roman" panose="02020603050405020304" pitchFamily="18" charset="0"/>
                          <a:cs typeface="Times New Roman" panose="02020603050405020304" pitchFamily="18" charset="0"/>
                          <a:sym typeface="+mn-ea"/>
                        </a:rPr>
                        <a:t>được trả lương &amp; chịu sự QL, ĐH,</a:t>
                      </a:r>
                      <a:r>
                        <a:rPr lang="nl-NL" sz="3400" b="1" dirty="0" smtClean="0">
                          <a:solidFill>
                            <a:schemeClr val="lt1"/>
                          </a:solidFill>
                          <a:effectLst/>
                          <a:latin typeface="Times New Roman" panose="02020603050405020304" pitchFamily="18" charset="0"/>
                          <a:cs typeface="Times New Roman" panose="02020603050405020304" pitchFamily="18" charset="0"/>
                          <a:sym typeface="+mn-ea"/>
                        </a:rPr>
                        <a:t> </a:t>
                      </a:r>
                      <a:r>
                        <a:rPr lang="nl-NL" sz="3400" b="1" dirty="0" smtClean="0">
                          <a:solidFill>
                            <a:srgbClr val="FF0000"/>
                          </a:solidFill>
                          <a:effectLst/>
                          <a:latin typeface="Times New Roman" panose="02020603050405020304" pitchFamily="18" charset="0"/>
                          <a:cs typeface="Times New Roman" panose="02020603050405020304" pitchFamily="18" charset="0"/>
                          <a:sym typeface="+mn-ea"/>
                        </a:rPr>
                        <a:t>giám sát </a:t>
                      </a:r>
                      <a:r>
                        <a:rPr lang="nl-NL" sz="3400" b="1" dirty="0" smtClean="0">
                          <a:solidFill>
                            <a:schemeClr val="tx1"/>
                          </a:solidFill>
                          <a:effectLst/>
                          <a:latin typeface="Times New Roman" panose="02020603050405020304" pitchFamily="18" charset="0"/>
                          <a:cs typeface="Times New Roman" panose="02020603050405020304" pitchFamily="18" charset="0"/>
                          <a:sym typeface="+mn-ea"/>
                        </a:rPr>
                        <a:t>của NSDLĐ.</a:t>
                      </a:r>
                      <a:r>
                        <a:rPr lang="en-US" altLang="nl-NL" sz="3400" b="1" dirty="0" smtClean="0">
                          <a:solidFill>
                            <a:schemeClr val="tx1"/>
                          </a:solidFill>
                          <a:effectLst/>
                          <a:latin typeface="Times New Roman" panose="02020603050405020304" pitchFamily="18" charset="0"/>
                          <a:cs typeface="Times New Roman" panose="02020603050405020304" pitchFamily="18" charset="0"/>
                          <a:sym typeface="+mn-ea"/>
                        </a:rPr>
                        <a:t>..</a:t>
                      </a:r>
                      <a:endParaRPr lang="nl-NL" sz="3400" b="1" dirty="0" smtClean="0">
                        <a:solidFill>
                          <a:schemeClr val="tx1"/>
                        </a:solidFill>
                        <a:effectLst/>
                        <a:latin typeface="Times New Roman" panose="02020603050405020304" pitchFamily="18" charset="0"/>
                        <a:cs typeface="Times New Roman" panose="02020603050405020304" pitchFamily="18" charset="0"/>
                        <a:sym typeface="+mn-ea"/>
                      </a:endParaRPr>
                    </a:p>
                    <a:p>
                      <a:pPr fontAlgn="auto">
                        <a:lnSpc>
                          <a:spcPts val="4480"/>
                        </a:lnSpc>
                      </a:pPr>
                      <a:r>
                        <a:rPr lang="nl-NL" sz="3400" dirty="0" smtClean="0">
                          <a:effectLst/>
                          <a:latin typeface="Times New Roman" panose="02020603050405020304" pitchFamily="18" charset="0"/>
                          <a:cs typeface="Times New Roman" panose="02020603050405020304" pitchFamily="18" charset="0"/>
                          <a:sym typeface="+mn-ea"/>
                        </a:rPr>
                        <a:t>2. </a:t>
                      </a:r>
                      <a:r>
                        <a:rPr lang="nl-NL" sz="3400" i="1" dirty="0" smtClean="0">
                          <a:effectLst/>
                          <a:latin typeface="Times New Roman" panose="02020603050405020304" pitchFamily="18" charset="0"/>
                          <a:cs typeface="Times New Roman" panose="02020603050405020304" pitchFamily="18" charset="0"/>
                          <a:sym typeface="+mn-ea"/>
                        </a:rPr>
                        <a:t>NSDLĐ</a:t>
                      </a:r>
                      <a:r>
                        <a:rPr lang="nl-NL" sz="3400" dirty="0" smtClean="0">
                          <a:effectLst/>
                          <a:latin typeface="Times New Roman" panose="02020603050405020304" pitchFamily="18" charset="0"/>
                          <a:cs typeface="Times New Roman" panose="02020603050405020304" pitchFamily="18" charset="0"/>
                          <a:sym typeface="+mn-ea"/>
                        </a:rPr>
                        <a:t> là DN, CQ, TC, HTX, hộ GĐ, cá nhân có thuê mướn, sử dụng </a:t>
                      </a:r>
                      <a:r>
                        <a:rPr lang="nl-NL" sz="3400" dirty="0" smtClean="0">
                          <a:solidFill>
                            <a:srgbClr val="FF0000"/>
                          </a:solidFill>
                          <a:effectLst/>
                          <a:latin typeface="Times New Roman" panose="02020603050405020304" pitchFamily="18" charset="0"/>
                          <a:cs typeface="Times New Roman" panose="02020603050405020304" pitchFamily="18" charset="0"/>
                          <a:sym typeface="+mn-ea"/>
                        </a:rPr>
                        <a:t>NLĐ</a:t>
                      </a:r>
                      <a:r>
                        <a:rPr lang="nl-NL" sz="3400" dirty="0" smtClean="0">
                          <a:effectLst/>
                          <a:latin typeface="Times New Roman" panose="02020603050405020304" pitchFamily="18" charset="0"/>
                          <a:cs typeface="Times New Roman" panose="02020603050405020304" pitchFamily="18" charset="0"/>
                          <a:sym typeface="+mn-ea"/>
                        </a:rPr>
                        <a:t> làm việc cho mình theo </a:t>
                      </a:r>
                      <a:r>
                        <a:rPr lang="nl-NL" sz="3400" dirty="0" smtClean="0">
                          <a:solidFill>
                            <a:srgbClr val="FF0000"/>
                          </a:solidFill>
                          <a:effectLst/>
                          <a:latin typeface="Times New Roman" panose="02020603050405020304" pitchFamily="18" charset="0"/>
                          <a:cs typeface="Times New Roman" panose="02020603050405020304" pitchFamily="18" charset="0"/>
                          <a:sym typeface="+mn-ea"/>
                        </a:rPr>
                        <a:t>thỏa thuận</a:t>
                      </a:r>
                      <a:r>
                        <a:rPr lang="nl-NL" sz="3400" dirty="0" smtClean="0">
                          <a:effectLst/>
                          <a:latin typeface="Times New Roman" panose="02020603050405020304" pitchFamily="18" charset="0"/>
                          <a:cs typeface="Times New Roman" panose="02020603050405020304" pitchFamily="18" charset="0"/>
                          <a:sym typeface="+mn-ea"/>
                        </a:rPr>
                        <a:t>; trường hợp NSDLĐ là cá nhân thì phải có năng lực HVDS đầy đủ.</a:t>
                      </a:r>
                      <a:endParaRPr lang="en-US" sz="34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35" y="635"/>
          <a:ext cx="12193270" cy="6856730"/>
        </p:xfrm>
        <a:graphic>
          <a:graphicData uri="http://schemas.openxmlformats.org/drawingml/2006/table">
            <a:tbl>
              <a:tblPr firstRow="1" bandRow="1">
                <a:tableStyleId>{5C22544A-7EE6-4342-B048-85BDC9FD1C3A}</a:tableStyleId>
              </a:tblPr>
              <a:tblGrid>
                <a:gridCol w="12193270"/>
              </a:tblGrid>
              <a:tr h="55372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b="1" dirty="0" smtClean="0">
                          <a:solidFill>
                            <a:schemeClr val="bg1"/>
                          </a:solidFill>
                          <a:effectLst/>
                          <a:latin typeface="Times New Roman" panose="02020603050405020304" pitchFamily="18" charset="0"/>
                          <a:cs typeface="Times New Roman" panose="02020603050405020304" pitchFamily="18" charset="0"/>
                          <a:sym typeface="+mn-ea"/>
                        </a:rPr>
                        <a:t>Đ.11. </a:t>
                      </a:r>
                      <a:r>
                        <a:rPr lang="en-US" sz="3200" b="0" dirty="0" smtClean="0">
                          <a:solidFill>
                            <a:schemeClr val="bg1"/>
                          </a:solidFill>
                          <a:effectLst/>
                          <a:latin typeface="Times New Roman" panose="02020603050405020304" pitchFamily="18" charset="0"/>
                          <a:cs typeface="Times New Roman" panose="02020603050405020304" pitchFamily="18" charset="0"/>
                          <a:sym typeface="+mn-ea"/>
                        </a:rPr>
                        <a:t>NĐ 145   XL HĐLĐ vô hiệu toàn bộ do toàn bộ nội dung HĐLĐ </a:t>
                      </a:r>
                      <a:endParaRPr lang="en-US" sz="32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marL="51435" marR="51435" marT="25717" marB="25717"/>
                </a:tc>
              </a:tr>
              <a:tr h="6303010">
                <a:tc>
                  <a:txBody>
                    <a:bodyPr/>
                    <a:lstStyle/>
                    <a:p>
                      <a:pPr indent="0" algn="l" fontAlgn="auto">
                        <a:lnSpc>
                          <a:spcPts val="3660"/>
                        </a:lnSpc>
                      </a:pPr>
                      <a:r>
                        <a:rPr lang="en-US" sz="2800" dirty="0" smtClean="0">
                          <a:solidFill>
                            <a:srgbClr val="FF0000"/>
                          </a:solidFill>
                          <a:effectLst/>
                          <a:latin typeface="Times New Roman" panose="02020603050405020304" pitchFamily="18" charset="0"/>
                          <a:cs typeface="Times New Roman" panose="02020603050405020304" pitchFamily="18" charset="0"/>
                          <a:sym typeface="+mn-ea"/>
                        </a:rPr>
                        <a:t>VPPL</a:t>
                      </a:r>
                      <a:r>
                        <a:rPr lang="en-US" sz="2800" b="0" kern="1200" dirty="0" smtClean="0">
                          <a:solidFill>
                            <a:schemeClr val="tx1"/>
                          </a:solidFill>
                          <a:effectLst/>
                          <a:latin typeface="Times New Roman" panose="02020603050405020304" pitchFamily="18" charset="0"/>
                          <a:ea typeface="+mn-ea"/>
                          <a:cs typeface="Times New Roman" panose="02020603050405020304" pitchFamily="18" charset="0"/>
                        </a:rPr>
                        <a:t>/ côn</a:t>
                      </a: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g việc đã giao kết trong HĐ </a:t>
                      </a:r>
                      <a:r>
                        <a:rPr lang="en-US" sz="2800" b="0" kern="1200" dirty="0" smtClean="0">
                          <a:solidFill>
                            <a:srgbClr val="FF0000"/>
                          </a:solidFill>
                          <a:effectLst/>
                          <a:latin typeface="Times New Roman" panose="02020603050405020304" pitchFamily="18" charset="0"/>
                          <a:ea typeface="+mn-ea"/>
                          <a:cs typeface="Times New Roman" panose="02020603050405020304" pitchFamily="18" charset="0"/>
                        </a:rPr>
                        <a:t>là công việc mà PL cấm</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indent="0" algn="l" fontAlgn="auto">
                        <a:lnSpc>
                          <a:spcPts val="3660"/>
                        </a:lnSpc>
                      </a:pP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1. Khi HĐ bị tuyên bố vô hiệu toànbộ, NLĐ-NSDLĐ </a:t>
                      </a:r>
                      <a:r>
                        <a:rPr lang="en-US" sz="2800" b="0" kern="1200" dirty="0" smtClean="0">
                          <a:solidFill>
                            <a:srgbClr val="FF0000"/>
                          </a:solidFill>
                          <a:effectLst/>
                          <a:latin typeface="Times New Roman" panose="02020603050405020304" pitchFamily="18" charset="0"/>
                          <a:ea typeface="+mn-ea"/>
                          <a:cs typeface="Times New Roman" panose="02020603050405020304" pitchFamily="18" charset="0"/>
                        </a:rPr>
                        <a:t>giao kết HĐ mới </a:t>
                      </a: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theo đúng PL</a:t>
                      </a:r>
                      <a:endParaRPr lang="en-US" sz="28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60"/>
                        </a:lnSpc>
                      </a:pP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2. Q, NV &amp; LI của NLĐ </a:t>
                      </a:r>
                      <a:r>
                        <a:rPr lang="en-US" sz="2800" b="0" kern="1200" dirty="0" smtClean="0">
                          <a:solidFill>
                            <a:srgbClr val="FF0000"/>
                          </a:solidFill>
                          <a:effectLst/>
                          <a:latin typeface="Times New Roman" panose="02020603050405020304" pitchFamily="18" charset="0"/>
                          <a:ea typeface="+mn-ea"/>
                          <a:cs typeface="Times New Roman" panose="02020603050405020304" pitchFamily="18" charset="0"/>
                        </a:rPr>
                        <a:t>kể từ khi bắt đầu làm việc theo HĐ bị tuyên bố vô hiệu cho đến khi giao kết HĐ mới</a:t>
                      </a: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 thực hiện theo </a:t>
                      </a:r>
                      <a:r>
                        <a:rPr lang="en-US" sz="2800" b="1" kern="1200" dirty="0" smtClean="0">
                          <a:solidFill>
                            <a:schemeClr val="dk1"/>
                          </a:solidFill>
                          <a:effectLst/>
                          <a:latin typeface="Times New Roman" panose="02020603050405020304" pitchFamily="18" charset="0"/>
                          <a:ea typeface="+mn-ea"/>
                          <a:cs typeface="Times New Roman" panose="02020603050405020304" pitchFamily="18" charset="0"/>
                        </a:rPr>
                        <a:t>K.2 Đ.10</a:t>
                      </a: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 NĐ này.</a:t>
                      </a:r>
                      <a:endParaRPr lang="en-US" sz="2800" b="0"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60"/>
                        </a:lnSpc>
                      </a:pP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3. Tr/hợp 02 bên </a:t>
                      </a:r>
                      <a:r>
                        <a:rPr lang="en-US" sz="2800" b="0" kern="1200" dirty="0" smtClean="0">
                          <a:solidFill>
                            <a:srgbClr val="FF0000"/>
                          </a:solidFill>
                          <a:effectLst/>
                          <a:latin typeface="Times New Roman" panose="02020603050405020304" pitchFamily="18" charset="0"/>
                          <a:ea typeface="+mn-ea"/>
                          <a:cs typeface="Times New Roman" panose="02020603050405020304" pitchFamily="18" charset="0"/>
                        </a:rPr>
                        <a:t>ko giao kết HĐLĐ </a:t>
                      </a: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mới: </a:t>
                      </a: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a</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Thực hiện chấm dứt HĐ;</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60"/>
                        </a:lnSpc>
                      </a:pP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b</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Q, NV, LI của NLĐ từ khi bắt đầu làm việc theo HĐ bị tuyên bố vô hiệu đến khi chấm dứt HĐ thực hiện theo </a:t>
                      </a: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K.2</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Điều này; </a:t>
                      </a: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c</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NSDLĐ trả cho NLĐ 01 khoản tiền do 2 bên thỏa thuận nhưng mỗi năm l/việc ít nhất = 01 tháng lương TTV theo tháng &amp; theo địa bàn NLĐ l/v </a:t>
                      </a:r>
                      <a:r>
                        <a:rPr lang="en-US" sz="2800" b="0" i="1" kern="1200" dirty="0" smtClean="0">
                          <a:solidFill>
                            <a:srgbClr val="FF0000"/>
                          </a:solidFill>
                          <a:effectLst/>
                          <a:latin typeface="Times New Roman" panose="02020603050405020304" pitchFamily="18" charset="0"/>
                          <a:ea typeface="+mn-ea"/>
                          <a:cs typeface="Times New Roman" panose="02020603050405020304" pitchFamily="18" charset="0"/>
                        </a:rPr>
                        <a:t>tại thời điểm QĐ tuyên bố HĐ vô hiệu</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TGLV của NLĐ để tính TC là TGLV thực tế theo HĐ bị tuyên bố vô hiệu xác định theo </a:t>
                      </a: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điểm a K.3 Đ.8 </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NĐ;</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60"/>
                        </a:lnSpc>
                      </a:pP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d) GQ TCTV đ/v các HĐLĐ trước HĐLĐ bị tuyên bố vô hiệu theo </a:t>
                      </a:r>
                      <a:r>
                        <a:rPr lang="en-US" sz="2800" b="1" i="1" kern="1200" dirty="0" smtClean="0">
                          <a:solidFill>
                            <a:schemeClr val="dk1"/>
                          </a:solidFill>
                          <a:effectLst/>
                          <a:latin typeface="Times New Roman" panose="02020603050405020304" pitchFamily="18" charset="0"/>
                          <a:ea typeface="+mn-ea"/>
                          <a:cs typeface="Times New Roman" panose="02020603050405020304" pitchFamily="18" charset="0"/>
                        </a:rPr>
                        <a:t>Đ.8</a:t>
                      </a:r>
                      <a:r>
                        <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rPr>
                        <a:t> NĐ, nếu có.</a:t>
                      </a:r>
                      <a:endParaRPr lang="en-US" sz="2800" b="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indent="0" algn="l" fontAlgn="auto">
                        <a:lnSpc>
                          <a:spcPts val="3660"/>
                        </a:lnSpc>
                      </a:pP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4. </a:t>
                      </a:r>
                      <a:r>
                        <a:rPr lang="en-US" sz="2800" b="0" kern="1200" dirty="0" smtClean="0">
                          <a:solidFill>
                            <a:srgbClr val="FF0000"/>
                          </a:solidFill>
                          <a:effectLst/>
                          <a:latin typeface="Times New Roman" panose="02020603050405020304" pitchFamily="18" charset="0"/>
                          <a:ea typeface="+mn-ea"/>
                          <a:cs typeface="Times New Roman" panose="02020603050405020304" pitchFamily="18" charset="0"/>
                        </a:rPr>
                        <a:t>Các vấn đề khác</a:t>
                      </a:r>
                      <a:r>
                        <a:rPr lang="en-US" sz="2800" b="0" kern="1200" dirty="0" smtClean="0">
                          <a:solidFill>
                            <a:schemeClr val="dk1"/>
                          </a:solidFill>
                          <a:effectLst/>
                          <a:latin typeface="Times New Roman" panose="02020603050405020304" pitchFamily="18" charset="0"/>
                          <a:ea typeface="+mn-ea"/>
                          <a:cs typeface="Times New Roman" panose="02020603050405020304" pitchFamily="18" charset="0"/>
                        </a:rPr>
                        <a:t> l/q đến XL HĐ vô hiệu toàn bộ do toàn bộ nội dung HĐ VPPL/ công việc đã giao kết trong HĐ là CV mà PL cấm thuộc th/q của TA theo BLTTDS. </a:t>
                      </a:r>
                      <a:endParaRPr lang="en-US" sz="2800" b="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marL="51435" marR="51435" marT="25717" marB="25717"/>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07440"/>
          </a:xfrm>
        </p:spPr>
        <p:txBody>
          <a:bodyPr>
            <a:normAutofit/>
          </a:bodyPr>
          <a:lstStyle/>
          <a:p>
            <a:r>
              <a:rPr lang="en-US" altLang="nl-NL" sz="3600" b="1" dirty="0" smtClean="0">
                <a:solidFill>
                  <a:srgbClr val="FF0000"/>
                </a:solidFill>
                <a:latin typeface="Times New Roman" panose="02020603050405020304" pitchFamily="18" charset="0"/>
                <a:cs typeface="Times New Roman" panose="02020603050405020304" pitchFamily="18" charset="0"/>
              </a:rPr>
              <a:t> </a:t>
            </a: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custDataLst>
              <p:tags r:id="rId1"/>
            </p:custDataLst>
          </p:nvPr>
        </p:nvGraphicFramePr>
        <p:xfrm>
          <a:off x="0" y="635"/>
          <a:ext cx="12192000" cy="6858000"/>
        </p:xfrm>
        <a:graphic>
          <a:graphicData uri="http://schemas.openxmlformats.org/drawingml/2006/table">
            <a:tbl>
              <a:tblPr firstRow="1" bandRow="1">
                <a:tableStyleId>{5C22544A-7EE6-4342-B048-85BDC9FD1C3A}</a:tableStyleId>
              </a:tblPr>
              <a:tblGrid>
                <a:gridCol w="12192000"/>
              </a:tblGrid>
              <a:tr h="979170">
                <a:tc>
                  <a:txBody>
                    <a:bodyPr/>
                    <a:lstStyle/>
                    <a:p>
                      <a:pPr marL="0" indent="0" algn="ctr" fontAlgn="auto">
                        <a:lnSpc>
                          <a:spcPct val="100000"/>
                        </a:lnSpc>
                        <a:spcBef>
                          <a:spcPts val="0"/>
                        </a:spcBef>
                        <a:spcAft>
                          <a:spcPts val="0"/>
                        </a:spcAft>
                        <a:buNone/>
                      </a:pPr>
                      <a:r>
                        <a:rPr lang="en-US" altLang="nl-NL" sz="3600" dirty="0" smtClean="0">
                          <a:solidFill>
                            <a:schemeClr val="bg1"/>
                          </a:solidFill>
                          <a:latin typeface="Times New Roman" panose="02020603050405020304" pitchFamily="18" charset="0"/>
                          <a:cs typeface="Times New Roman" panose="02020603050405020304" pitchFamily="18" charset="0"/>
                          <a:sym typeface="+mn-ea"/>
                        </a:rPr>
                        <a:t>III. </a:t>
                      </a:r>
                      <a:r>
                        <a:rPr lang="nl-NL" sz="3600" dirty="0" smtClean="0">
                          <a:solidFill>
                            <a:schemeClr val="bg1"/>
                          </a:solidFill>
                          <a:latin typeface="Times New Roman" panose="02020603050405020304" pitchFamily="18" charset="0"/>
                          <a:cs typeface="Times New Roman" panose="02020603050405020304" pitchFamily="18" charset="0"/>
                          <a:sym typeface="+mn-ea"/>
                        </a:rPr>
                        <a:t>KỶ </a:t>
                      </a:r>
                      <a:r>
                        <a:rPr lang="nl-NL" sz="3600" dirty="0">
                          <a:solidFill>
                            <a:schemeClr val="bg1"/>
                          </a:solidFill>
                          <a:latin typeface="Times New Roman" panose="02020603050405020304" pitchFamily="18" charset="0"/>
                          <a:cs typeface="Times New Roman" panose="02020603050405020304" pitchFamily="18" charset="0"/>
                          <a:sym typeface="+mn-ea"/>
                        </a:rPr>
                        <a:t>LUẬT LAO ĐỘNG</a:t>
                      </a:r>
                      <a:endParaRPr lang="nl-NL" sz="3600" dirty="0" smtClean="0">
                        <a:solidFill>
                          <a:schemeClr val="bg1"/>
                        </a:solidFill>
                        <a:latin typeface="Times New Roman" panose="02020603050405020304" pitchFamily="18" charset="0"/>
                        <a:cs typeface="Times New Roman" panose="02020603050405020304" pitchFamily="18" charset="0"/>
                        <a:sym typeface="+mn-ea"/>
                      </a:endParaRPr>
                    </a:p>
                  </a:txBody>
                  <a:tcPr/>
                </a:tc>
              </a:tr>
              <a:tr h="5878830">
                <a:tc>
                  <a:txBody>
                    <a:bodyPr/>
                    <a:lstStyle/>
                    <a:p>
                      <a:pPr marL="0" indent="0" fontAlgn="auto">
                        <a:lnSpc>
                          <a:spcPts val="4340"/>
                        </a:lnSpc>
                        <a:spcBef>
                          <a:spcPts val="0"/>
                        </a:spcBef>
                        <a:spcAft>
                          <a:spcPts val="0"/>
                        </a:spcAft>
                        <a:buNone/>
                      </a:pPr>
                      <a:r>
                        <a:rPr lang="nl-NL" sz="3200" b="1" dirty="0" smtClean="0">
                          <a:latin typeface="Times New Roman" panose="02020603050405020304" pitchFamily="18" charset="0"/>
                          <a:cs typeface="Times New Roman" panose="02020603050405020304" pitchFamily="18" charset="0"/>
                          <a:sym typeface="+mn-ea"/>
                        </a:rPr>
                        <a:t>Đ.118. Nội quy lao động </a:t>
                      </a:r>
                      <a:endParaRPr lang="nl-NL" sz="3200" b="1" dirty="0" smtClean="0">
                        <a:latin typeface="Times New Roman" panose="02020603050405020304" pitchFamily="18" charset="0"/>
                        <a:cs typeface="Times New Roman" panose="02020603050405020304" pitchFamily="18" charset="0"/>
                      </a:endParaRPr>
                    </a:p>
                    <a:p>
                      <a:pPr marL="0" indent="0" fontAlgn="auto">
                        <a:lnSpc>
                          <a:spcPts val="4340"/>
                        </a:lnSpc>
                        <a:spcBef>
                          <a:spcPts val="0"/>
                        </a:spcBef>
                        <a:spcAft>
                          <a:spcPts val="0"/>
                        </a:spcAft>
                        <a:buNone/>
                      </a:pPr>
                      <a:r>
                        <a:rPr lang="nl-NL" sz="3200" b="1" dirty="0" smtClean="0">
                          <a:latin typeface="Times New Roman" panose="02020603050405020304" pitchFamily="18" charset="0"/>
                          <a:cs typeface="Times New Roman" panose="02020603050405020304" pitchFamily="18" charset="0"/>
                        </a:rPr>
                        <a:t>2.</a:t>
                      </a:r>
                      <a:r>
                        <a:rPr lang="nl-NL" sz="3200" dirty="0" smtClean="0">
                          <a:latin typeface="Times New Roman" panose="02020603050405020304" pitchFamily="18" charset="0"/>
                          <a:cs typeface="Times New Roman" panose="02020603050405020304" pitchFamily="18" charset="0"/>
                        </a:rPr>
                        <a:t> Nội dung NQLĐ ko được trái với PL về LĐ &amp; quy định của PL có l/q. NQLĐ bao gồm những nội dung chủ yếu:</a:t>
                      </a:r>
                      <a:endParaRPr lang="en-US" sz="3200" dirty="0" smtClean="0">
                        <a:latin typeface="Times New Roman" panose="02020603050405020304" pitchFamily="18" charset="0"/>
                        <a:cs typeface="Times New Roman" panose="02020603050405020304" pitchFamily="18" charset="0"/>
                      </a:endParaRPr>
                    </a:p>
                    <a:p>
                      <a:pPr marL="514350" indent="-514350" fontAlgn="auto">
                        <a:lnSpc>
                          <a:spcPts val="4340"/>
                        </a:lnSpc>
                        <a:spcBef>
                          <a:spcPts val="0"/>
                        </a:spcBef>
                        <a:spcAft>
                          <a:spcPts val="0"/>
                        </a:spcAft>
                        <a:buAutoNum type="alphaLcParenR"/>
                      </a:pPr>
                      <a:r>
                        <a:rPr lang="nl-NL" sz="3200" i="1" dirty="0" smtClean="0">
                          <a:latin typeface="Times New Roman" panose="02020603050405020304" pitchFamily="18" charset="0"/>
                          <a:cs typeface="Times New Roman" panose="02020603050405020304" pitchFamily="18" charset="0"/>
                        </a:rPr>
                        <a:t>TGLV, TGNN;</a:t>
                      </a:r>
                      <a:r>
                        <a:rPr lang="en-US" sz="3200" i="1" dirty="0" smtClean="0">
                          <a:latin typeface="Times New Roman" panose="02020603050405020304" pitchFamily="18" charset="0"/>
                          <a:cs typeface="Times New Roman" panose="02020603050405020304" pitchFamily="18" charset="0"/>
                        </a:rPr>
                        <a:t> </a:t>
                      </a:r>
                      <a:r>
                        <a:rPr lang="nl-NL" sz="3200" i="1" dirty="0" smtClean="0">
                          <a:latin typeface="Times New Roman" panose="02020603050405020304" pitchFamily="18" charset="0"/>
                          <a:cs typeface="Times New Roman" panose="02020603050405020304" pitchFamily="18" charset="0"/>
                        </a:rPr>
                        <a:t>b) Trật tự tại nơi LV;</a:t>
                      </a:r>
                      <a:r>
                        <a:rPr lang="en-US" sz="3200" i="1" dirty="0" smtClean="0">
                          <a:latin typeface="Times New Roman" panose="02020603050405020304" pitchFamily="18" charset="0"/>
                          <a:cs typeface="Times New Roman" panose="02020603050405020304" pitchFamily="18" charset="0"/>
                        </a:rPr>
                        <a:t> </a:t>
                      </a:r>
                      <a:r>
                        <a:rPr lang="nl-NL" sz="3200" i="1" dirty="0" smtClean="0">
                          <a:latin typeface="Times New Roman" panose="02020603050405020304" pitchFamily="18" charset="0"/>
                          <a:cs typeface="Times New Roman" panose="02020603050405020304" pitchFamily="18" charset="0"/>
                        </a:rPr>
                        <a:t>c) ATVSLĐ; </a:t>
                      </a:r>
                      <a:endParaRPr lang="en-US" sz="3200" i="1" dirty="0" smtClean="0">
                        <a:latin typeface="Times New Roman" panose="02020603050405020304" pitchFamily="18" charset="0"/>
                        <a:cs typeface="Times New Roman" panose="02020603050405020304" pitchFamily="18" charset="0"/>
                      </a:endParaRPr>
                    </a:p>
                    <a:p>
                      <a:pPr marL="0" indent="0" fontAlgn="auto">
                        <a:lnSpc>
                          <a:spcPts val="4340"/>
                        </a:lnSpc>
                        <a:spcBef>
                          <a:spcPts val="0"/>
                        </a:spcBef>
                        <a:spcAft>
                          <a:spcPts val="0"/>
                        </a:spcAft>
                        <a:buNone/>
                      </a:pPr>
                      <a:r>
                        <a:rPr lang="nl-NL" sz="3200" i="1" dirty="0" smtClean="0">
                          <a:solidFill>
                            <a:srgbClr val="FF0000"/>
                          </a:solidFill>
                          <a:latin typeface="Times New Roman" panose="02020603050405020304" pitchFamily="18" charset="0"/>
                          <a:cs typeface="Times New Roman" panose="02020603050405020304" pitchFamily="18" charset="0"/>
                        </a:rPr>
                        <a:t>d) PC QRTD tại nơi LV; trình tự, thủ tục XL HV QRTD tại nơi LV;</a:t>
                      </a:r>
                      <a:endParaRPr lang="en-US" sz="3200" i="1"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340"/>
                        </a:lnSpc>
                        <a:spcBef>
                          <a:spcPts val="0"/>
                        </a:spcBef>
                        <a:spcAft>
                          <a:spcPts val="0"/>
                        </a:spcAft>
                        <a:buNone/>
                      </a:pPr>
                      <a:r>
                        <a:rPr lang="nl-NL" sz="3200" i="1" dirty="0" smtClean="0">
                          <a:latin typeface="Times New Roman" panose="02020603050405020304" pitchFamily="18" charset="0"/>
                          <a:cs typeface="Times New Roman" panose="02020603050405020304" pitchFamily="18" charset="0"/>
                        </a:rPr>
                        <a:t>đ) Việc bảo vệ TS &amp; BMKD, BMCN, SHTT của NSDLĐ; </a:t>
                      </a:r>
                      <a:endParaRPr lang="en-US" sz="3200" i="1" dirty="0" smtClean="0">
                        <a:latin typeface="Times New Roman" panose="02020603050405020304" pitchFamily="18" charset="0"/>
                        <a:cs typeface="Times New Roman" panose="02020603050405020304" pitchFamily="18" charset="0"/>
                      </a:endParaRPr>
                    </a:p>
                    <a:p>
                      <a:pPr marL="0" indent="0" fontAlgn="auto">
                        <a:lnSpc>
                          <a:spcPts val="4340"/>
                        </a:lnSpc>
                        <a:spcBef>
                          <a:spcPts val="0"/>
                        </a:spcBef>
                        <a:spcAft>
                          <a:spcPts val="0"/>
                        </a:spcAft>
                        <a:buNone/>
                      </a:pPr>
                      <a:r>
                        <a:rPr lang="nl-NL" sz="3200" i="1" dirty="0" smtClean="0">
                          <a:solidFill>
                            <a:srgbClr val="FF0000"/>
                          </a:solidFill>
                          <a:latin typeface="Times New Roman" panose="02020603050405020304" pitchFamily="18" charset="0"/>
                          <a:cs typeface="Times New Roman" panose="02020603050405020304" pitchFamily="18" charset="0"/>
                        </a:rPr>
                        <a:t>e) Tr/hợp được tạm thời chuyển NLĐ LV khác so với HĐLĐ;</a:t>
                      </a:r>
                      <a:endParaRPr lang="en-US" sz="3200" i="1"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340"/>
                        </a:lnSpc>
                        <a:spcBef>
                          <a:spcPts val="0"/>
                        </a:spcBef>
                        <a:spcAft>
                          <a:spcPts val="0"/>
                        </a:spcAft>
                        <a:buNone/>
                      </a:pPr>
                      <a:r>
                        <a:rPr lang="nl-NL" sz="3200" i="1" dirty="0" smtClean="0">
                          <a:latin typeface="Times New Roman" panose="02020603050405020304" pitchFamily="18" charset="0"/>
                          <a:cs typeface="Times New Roman" panose="02020603050405020304" pitchFamily="18" charset="0"/>
                        </a:rPr>
                        <a:t>g) Các HVVP KLLĐ của NLĐ &amp; các hình thức XLKLLĐ; </a:t>
                      </a:r>
                      <a:r>
                        <a:rPr lang="en-US" sz="3200" i="1" dirty="0" smtClean="0">
                          <a:latin typeface="Times New Roman" panose="02020603050405020304" pitchFamily="18" charset="0"/>
                          <a:cs typeface="Times New Roman" panose="02020603050405020304" pitchFamily="18" charset="0"/>
                        </a:rPr>
                        <a:t> </a:t>
                      </a:r>
                      <a:r>
                        <a:rPr lang="nl-NL" sz="3200" i="1" dirty="0" smtClean="0">
                          <a:latin typeface="Times New Roman" panose="02020603050405020304" pitchFamily="18" charset="0"/>
                          <a:cs typeface="Times New Roman" panose="02020603050405020304" pitchFamily="18" charset="0"/>
                        </a:rPr>
                        <a:t>h) TNVC;</a:t>
                      </a:r>
                      <a:endParaRPr lang="en-US" sz="3200" i="1" dirty="0" smtClean="0">
                        <a:latin typeface="Times New Roman" panose="02020603050405020304" pitchFamily="18" charset="0"/>
                        <a:cs typeface="Times New Roman" panose="02020603050405020304" pitchFamily="18" charset="0"/>
                      </a:endParaRPr>
                    </a:p>
                    <a:p>
                      <a:pPr marL="0" indent="0" fontAlgn="auto">
                        <a:lnSpc>
                          <a:spcPts val="4340"/>
                        </a:lnSpc>
                        <a:spcBef>
                          <a:spcPts val="0"/>
                        </a:spcBef>
                        <a:spcAft>
                          <a:spcPts val="0"/>
                        </a:spcAft>
                        <a:buNone/>
                      </a:pPr>
                      <a:r>
                        <a:rPr lang="nl-NL" sz="3200" i="1" dirty="0" smtClean="0">
                          <a:solidFill>
                            <a:srgbClr val="FF0000"/>
                          </a:solidFill>
                          <a:latin typeface="Times New Roman" panose="02020603050405020304" pitchFamily="18" charset="0"/>
                          <a:cs typeface="Times New Roman" panose="02020603050405020304" pitchFamily="18" charset="0"/>
                        </a:rPr>
                        <a:t>i) Người có thẩm quyền XL KLLĐ. </a:t>
                      </a:r>
                      <a:endParaRPr lang="nl-NL" sz="32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635"/>
          <a:ext cx="12192000" cy="6856730"/>
        </p:xfrm>
        <a:graphic>
          <a:graphicData uri="http://schemas.openxmlformats.org/drawingml/2006/table">
            <a:tbl>
              <a:tblPr firstRow="1" bandRow="1">
                <a:tableStyleId>{5C22544A-7EE6-4342-B048-85BDC9FD1C3A}</a:tableStyleId>
              </a:tblPr>
              <a:tblGrid>
                <a:gridCol w="12192000"/>
              </a:tblGrid>
              <a:tr h="61976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400" b="1" dirty="0" smtClean="0">
                          <a:latin typeface="Times New Roman" panose="02020603050405020304" pitchFamily="18" charset="0"/>
                          <a:cs typeface="Times New Roman" panose="02020603050405020304" pitchFamily="18" charset="0"/>
                        </a:rPr>
                        <a:t>Đ</a:t>
                      </a:r>
                      <a:r>
                        <a:rPr lang="en-US" sz="3400" b="1" dirty="0" smtClean="0">
                          <a:latin typeface="Times New Roman" panose="02020603050405020304" pitchFamily="18" charset="0"/>
                          <a:cs typeface="Times New Roman" panose="02020603050405020304" pitchFamily="18" charset="0"/>
                        </a:rPr>
                        <a:t>.</a:t>
                      </a:r>
                      <a:r>
                        <a:rPr lang="vi-VN" sz="3400" b="1" dirty="0" smtClean="0">
                          <a:latin typeface="Times New Roman" panose="02020603050405020304" pitchFamily="18" charset="0"/>
                          <a:cs typeface="Times New Roman" panose="02020603050405020304" pitchFamily="18" charset="0"/>
                        </a:rPr>
                        <a:t>69. </a:t>
                      </a:r>
                      <a:r>
                        <a:rPr lang="en-US" sz="3400" b="1" dirty="0" smtClean="0">
                          <a:latin typeface="Times New Roman" panose="02020603050405020304" pitchFamily="18" charset="0"/>
                          <a:cs typeface="Times New Roman" panose="02020603050405020304" pitchFamily="18" charset="0"/>
                        </a:rPr>
                        <a:t>NĐ 145/2020     </a:t>
                      </a:r>
                      <a:r>
                        <a:rPr lang="vi-VN" sz="3400" b="1" dirty="0" smtClean="0">
                          <a:solidFill>
                            <a:schemeClr val="bg1"/>
                          </a:solidFill>
                          <a:latin typeface="Times New Roman" panose="02020603050405020304" pitchFamily="18" charset="0"/>
                          <a:cs typeface="Times New Roman" panose="02020603050405020304" pitchFamily="18" charset="0"/>
                        </a:rPr>
                        <a:t>Nội quy lao động</a:t>
                      </a:r>
                      <a:r>
                        <a:rPr lang="en-US" sz="3400" b="1" dirty="0" smtClean="0">
                          <a:solidFill>
                            <a:schemeClr val="bg1"/>
                          </a:solidFill>
                          <a:latin typeface="Times New Roman" panose="02020603050405020304" pitchFamily="18" charset="0"/>
                          <a:cs typeface="Times New Roman" panose="02020603050405020304" pitchFamily="18" charset="0"/>
                        </a:rPr>
                        <a:t> </a:t>
                      </a:r>
                      <a:r>
                        <a:rPr lang="en-US" sz="3400" b="1" dirty="0" smtClean="0">
                          <a:latin typeface="Times New Roman" panose="02020603050405020304" pitchFamily="18" charset="0"/>
                          <a:cs typeface="Times New Roman" panose="02020603050405020304" pitchFamily="18" charset="0"/>
                        </a:rPr>
                        <a:t>(</a:t>
                      </a:r>
                      <a:r>
                        <a:rPr lang="vi-VN" sz="3400" b="1" dirty="0" smtClean="0">
                          <a:latin typeface="Times New Roman" panose="02020603050405020304" pitchFamily="18" charset="0"/>
                          <a:cs typeface="Times New Roman" panose="02020603050405020304" pitchFamily="18" charset="0"/>
                        </a:rPr>
                        <a:t>Đ</a:t>
                      </a:r>
                      <a:r>
                        <a:rPr lang="en-US" sz="3400" b="1" dirty="0" smtClean="0">
                          <a:latin typeface="Times New Roman" panose="02020603050405020304" pitchFamily="18" charset="0"/>
                          <a:cs typeface="Times New Roman" panose="02020603050405020304" pitchFamily="18" charset="0"/>
                        </a:rPr>
                        <a:t>.</a:t>
                      </a:r>
                      <a:r>
                        <a:rPr lang="vi-VN" sz="3400" b="1" dirty="0" smtClean="0">
                          <a:latin typeface="Times New Roman" panose="02020603050405020304" pitchFamily="18" charset="0"/>
                          <a:cs typeface="Times New Roman" panose="02020603050405020304" pitchFamily="18" charset="0"/>
                        </a:rPr>
                        <a:t>118 </a:t>
                      </a:r>
                      <a:r>
                        <a:rPr lang="en-US" sz="3400" dirty="0" smtClean="0">
                          <a:latin typeface="Times New Roman" panose="02020603050405020304" pitchFamily="18" charset="0"/>
                          <a:cs typeface="Times New Roman" panose="02020603050405020304" pitchFamily="18" charset="0"/>
                        </a:rPr>
                        <a:t>BLLĐ)</a:t>
                      </a:r>
                      <a:endParaRPr lang="en-US" sz="3400" b="0"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236970">
                <a:tc>
                  <a:txBody>
                    <a:bodyPr/>
                    <a:lstStyle/>
                    <a:p>
                      <a:pPr marL="0" indent="0" fontAlgn="auto">
                        <a:lnSpc>
                          <a:spcPts val="3400"/>
                        </a:lnSpc>
                        <a:spcBef>
                          <a:spcPts val="0"/>
                        </a:spcBef>
                        <a:buNone/>
                      </a:pPr>
                      <a:r>
                        <a:rPr lang="vi-VN" sz="2800" b="1" kern="1200" dirty="0" smtClean="0">
                          <a:solidFill>
                            <a:schemeClr val="dk1"/>
                          </a:solidFill>
                          <a:latin typeface="Times New Roman" panose="02020603050405020304" pitchFamily="18" charset="0"/>
                          <a:ea typeface="+mn-ea"/>
                          <a:cs typeface="Times New Roman" panose="02020603050405020304" pitchFamily="18" charset="0"/>
                        </a:rPr>
                        <a:t>1</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a:t>
                      </a:r>
                      <a:r>
                        <a:rPr lang="en-US" sz="2800" kern="1200" dirty="0" smtClean="0">
                          <a:solidFill>
                            <a:schemeClr val="dk1"/>
                          </a:solidFill>
                          <a:latin typeface="Times New Roman" panose="02020603050405020304" pitchFamily="18" charset="0"/>
                          <a:ea typeface="+mn-ea"/>
                          <a:cs typeface="Times New Roman" panose="02020603050405020304" pitchFamily="18" charset="0"/>
                        </a:rPr>
                        <a:t>SDLĐ</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en-US" altLang="vi-VN" sz="2800" kern="1200" dirty="0" smtClean="0">
                          <a:solidFill>
                            <a:schemeClr val="dk1"/>
                          </a:solidFill>
                          <a:latin typeface="Times New Roman" panose="02020603050405020304" pitchFamily="18" charset="0"/>
                          <a:ea typeface="+mn-ea"/>
                          <a:cs typeface="Times New Roman" panose="02020603050405020304" pitchFamily="18" charset="0"/>
                        </a:rPr>
                        <a:t>f</a:t>
                      </a:r>
                      <a:r>
                        <a:rPr lang="vi-VN" sz="2800" b="1" kern="1200" dirty="0" smtClean="0">
                          <a:solidFill>
                            <a:schemeClr val="dk1"/>
                          </a:solidFill>
                          <a:latin typeface="Times New Roman" panose="02020603050405020304" pitchFamily="18" charset="0"/>
                          <a:ea typeface="+mn-ea"/>
                          <a:cs typeface="Times New Roman" panose="02020603050405020304" pitchFamily="18" charset="0"/>
                        </a:rPr>
                        <a:t>ải</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ban hành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NQ</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nếu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SD</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từ </a:t>
                      </a:r>
                      <a:r>
                        <a:rPr lang="vi-VN" sz="2800" b="1" kern="1200" dirty="0" smtClean="0">
                          <a:solidFill>
                            <a:srgbClr val="FF0000"/>
                          </a:solidFill>
                          <a:latin typeface="Times New Roman" panose="02020603050405020304" pitchFamily="18" charset="0"/>
                          <a:ea typeface="+mn-ea"/>
                          <a:cs typeface="Times New Roman" panose="02020603050405020304" pitchFamily="18" charset="0"/>
                        </a:rPr>
                        <a:t>≥</a:t>
                      </a:r>
                      <a:r>
                        <a:rPr lang="en-US" sz="2800" b="1" kern="1200" dirty="0" smtClean="0">
                          <a:solidFill>
                            <a:srgbClr val="FF0000"/>
                          </a:solidFill>
                          <a:latin typeface="Times New Roman" panose="02020603050405020304" pitchFamily="18" charset="0"/>
                          <a:ea typeface="+mn-ea"/>
                          <a:cs typeface="Times New Roman" panose="02020603050405020304" pitchFamily="18" charset="0"/>
                        </a:rPr>
                        <a:t> </a:t>
                      </a:r>
                      <a:r>
                        <a:rPr lang="vi-VN" sz="2800" b="1" kern="1200" dirty="0" smtClean="0">
                          <a:solidFill>
                            <a:srgbClr val="FF0000"/>
                          </a:solidFill>
                          <a:latin typeface="Times New Roman" panose="02020603050405020304" pitchFamily="18" charset="0"/>
                          <a:ea typeface="+mn-ea"/>
                          <a:cs typeface="Times New Roman" panose="02020603050405020304" pitchFamily="18" charset="0"/>
                        </a:rPr>
                        <a:t>10 </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LĐ</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 thì </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NQ</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 </a:t>
                      </a:r>
                      <a:r>
                        <a:rPr lang="en-US" altLang="vi-VN" sz="2800" kern="1200" dirty="0" smtClean="0">
                          <a:solidFill>
                            <a:srgbClr val="FF0000"/>
                          </a:solidFill>
                          <a:latin typeface="Times New Roman" panose="02020603050405020304" pitchFamily="18" charset="0"/>
                          <a:ea typeface="+mn-ea"/>
                          <a:cs typeface="Times New Roman" panose="02020603050405020304" pitchFamily="18" charset="0"/>
                        </a:rPr>
                        <a:t>f</a:t>
                      </a:r>
                      <a:r>
                        <a:rPr lang="vi-VN" sz="2800" b="1" kern="1200" dirty="0" smtClean="0">
                          <a:solidFill>
                            <a:srgbClr val="FF0000"/>
                          </a:solidFill>
                          <a:latin typeface="Times New Roman" panose="02020603050405020304" pitchFamily="18" charset="0"/>
                          <a:ea typeface="+mn-ea"/>
                          <a:cs typeface="Times New Roman" panose="02020603050405020304" pitchFamily="18" charset="0"/>
                        </a:rPr>
                        <a:t>ải</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 </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 VB</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nếu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SD</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&lt;</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10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LĐ</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thì k</a:t>
                      </a:r>
                      <a:r>
                        <a:rPr lang="en-US" sz="2800" kern="1200" dirty="0" smtClean="0">
                          <a:solidFill>
                            <a:schemeClr val="dk1"/>
                          </a:solidFill>
                          <a:latin typeface="Times New Roman" panose="02020603050405020304" pitchFamily="18" charset="0"/>
                          <a:ea typeface="+mn-ea"/>
                          <a:cs typeface="Times New Roman" panose="02020603050405020304" pitchFamily="18" charset="0"/>
                        </a:rPr>
                        <a:t>o</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bắt buộc ban hành</a:t>
                      </a:r>
                      <a:r>
                        <a:rPr lang="en-US" sz="2800" kern="1200" dirty="0" smtClean="0">
                          <a:solidFill>
                            <a:schemeClr val="dk1"/>
                          </a:solidFill>
                          <a:latin typeface="Times New Roman" panose="02020603050405020304" pitchFamily="18" charset="0"/>
                          <a:ea typeface="+mn-ea"/>
                          <a:cs typeface="Times New Roman" panose="02020603050405020304" pitchFamily="18" charset="0"/>
                        </a:rPr>
                        <a:t> = VB</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vi-VN" sz="2800" b="1" kern="1200" dirty="0" smtClean="0">
                          <a:solidFill>
                            <a:srgbClr val="FF0000"/>
                          </a:solidFill>
                          <a:latin typeface="Times New Roman" panose="02020603050405020304" pitchFamily="18" charset="0"/>
                          <a:ea typeface="+mn-ea"/>
                          <a:cs typeface="Times New Roman" panose="02020603050405020304" pitchFamily="18" charset="0"/>
                        </a:rPr>
                        <a:t>nhưng </a:t>
                      </a:r>
                      <a:r>
                        <a:rPr lang="en-US" altLang="vi-VN" sz="2800" b="1" kern="1200" dirty="0" smtClean="0">
                          <a:solidFill>
                            <a:srgbClr val="FF0000"/>
                          </a:solidFill>
                          <a:latin typeface="Times New Roman" panose="02020603050405020304" pitchFamily="18" charset="0"/>
                          <a:ea typeface="+mn-ea"/>
                          <a:cs typeface="Times New Roman" panose="02020603050405020304" pitchFamily="18" charset="0"/>
                        </a:rPr>
                        <a:t>f</a:t>
                      </a:r>
                      <a:r>
                        <a:rPr lang="vi-VN" sz="2800" b="1" kern="1200" dirty="0" smtClean="0">
                          <a:solidFill>
                            <a:srgbClr val="FF0000"/>
                          </a:solidFill>
                          <a:latin typeface="Times New Roman" panose="02020603050405020304" pitchFamily="18" charset="0"/>
                          <a:ea typeface="+mn-ea"/>
                          <a:cs typeface="Times New Roman" panose="02020603050405020304" pitchFamily="18" charset="0"/>
                        </a:rPr>
                        <a:t>ải thỏa thuận nội dung về </a:t>
                      </a:r>
                      <a:r>
                        <a:rPr lang="en-US" sz="2800" b="1" kern="1200" dirty="0" smtClean="0">
                          <a:solidFill>
                            <a:srgbClr val="FF0000"/>
                          </a:solidFill>
                          <a:latin typeface="Times New Roman" panose="02020603050405020304" pitchFamily="18" charset="0"/>
                          <a:ea typeface="+mn-ea"/>
                          <a:cs typeface="Times New Roman" panose="02020603050405020304" pitchFamily="18" charset="0"/>
                        </a:rPr>
                        <a:t>KLLĐ</a:t>
                      </a:r>
                      <a:r>
                        <a:rPr lang="vi-VN" sz="2800" b="1" kern="1200" dirty="0" smtClean="0">
                          <a:solidFill>
                            <a:srgbClr val="FF0000"/>
                          </a:solidFill>
                          <a:latin typeface="Times New Roman" panose="02020603050405020304" pitchFamily="18" charset="0"/>
                          <a:ea typeface="+mn-ea"/>
                          <a:cs typeface="Times New Roman" panose="02020603050405020304" pitchFamily="18" charset="0"/>
                        </a:rPr>
                        <a:t>, </a:t>
                      </a:r>
                      <a:r>
                        <a:rPr lang="en-US" sz="2800" b="1" kern="1200" dirty="0" smtClean="0">
                          <a:solidFill>
                            <a:srgbClr val="FF0000"/>
                          </a:solidFill>
                          <a:latin typeface="Times New Roman" panose="02020603050405020304" pitchFamily="18" charset="0"/>
                          <a:ea typeface="+mn-ea"/>
                          <a:cs typeface="Times New Roman" panose="02020603050405020304" pitchFamily="18" charset="0"/>
                        </a:rPr>
                        <a:t>TNVC</a:t>
                      </a:r>
                      <a:r>
                        <a:rPr lang="vi-VN" sz="2800" b="1" kern="1200" dirty="0" smtClean="0">
                          <a:solidFill>
                            <a:srgbClr val="FF0000"/>
                          </a:solidFill>
                          <a:latin typeface="Times New Roman" panose="02020603050405020304" pitchFamily="18" charset="0"/>
                          <a:ea typeface="+mn-ea"/>
                          <a:cs typeface="Times New Roman" panose="02020603050405020304" pitchFamily="18" charset="0"/>
                        </a:rPr>
                        <a:t> trong </a:t>
                      </a:r>
                      <a:r>
                        <a:rPr lang="en-US" sz="2800" b="1" kern="1200" dirty="0" smtClean="0">
                          <a:solidFill>
                            <a:srgbClr val="FF0000"/>
                          </a:solidFill>
                          <a:latin typeface="Times New Roman" panose="02020603050405020304" pitchFamily="18" charset="0"/>
                          <a:ea typeface="+mn-ea"/>
                          <a:cs typeface="Times New Roman" panose="02020603050405020304" pitchFamily="18" charset="0"/>
                        </a:rPr>
                        <a:t>HĐLĐ</a:t>
                      </a:r>
                      <a:r>
                        <a:rPr lang="vi-VN" sz="2800" b="1" kern="1200" dirty="0" smtClean="0">
                          <a:solidFill>
                            <a:srgbClr val="FF0000"/>
                          </a:solidFill>
                          <a:latin typeface="Times New Roman" panose="02020603050405020304" pitchFamily="18" charset="0"/>
                          <a:ea typeface="+mn-ea"/>
                          <a:cs typeface="Times New Roman" panose="02020603050405020304" pitchFamily="18" charset="0"/>
                        </a:rPr>
                        <a:t>.</a:t>
                      </a:r>
                      <a:r>
                        <a:rPr lang="en-US" altLang="vi-VN" sz="2800" b="1" kern="1200" dirty="0" smtClean="0">
                          <a:solidFill>
                            <a:srgbClr val="FF0000"/>
                          </a:solidFill>
                          <a:latin typeface="Times New Roman" panose="02020603050405020304" pitchFamily="18" charset="0"/>
                          <a:ea typeface="+mn-ea"/>
                          <a:cs typeface="Times New Roman" panose="02020603050405020304" pitchFamily="18" charset="0"/>
                        </a:rPr>
                        <a:t>      </a:t>
                      </a:r>
                      <a:r>
                        <a:rPr lang="vi-VN" sz="2800" b="1" kern="1200" dirty="0" smtClean="0">
                          <a:solidFill>
                            <a:schemeClr val="dk1"/>
                          </a:solidFill>
                          <a:latin typeface="Times New Roman" panose="02020603050405020304" pitchFamily="18" charset="0"/>
                          <a:ea typeface="+mn-ea"/>
                          <a:cs typeface="Times New Roman" panose="02020603050405020304" pitchFamily="18" charset="0"/>
                        </a:rPr>
                        <a:t>2</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Nội dung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NQLĐ</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k</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o</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 tr</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á</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i </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PLLĐ &amp;</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 quy định </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PL</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 có l</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q</a:t>
                      </a:r>
                      <a:r>
                        <a:rPr lang="en-US" altLang="vi-VN" sz="2800" kern="1200" dirty="0" smtClean="0">
                          <a:solidFill>
                            <a:srgbClr val="FF0000"/>
                          </a:solidFill>
                          <a:latin typeface="Times New Roman" panose="02020603050405020304" pitchFamily="18" charset="0"/>
                          <a:ea typeface="+mn-ea"/>
                          <a:cs typeface="Times New Roman" panose="02020603050405020304" pitchFamily="18" charset="0"/>
                        </a:rPr>
                        <a:t>, </a:t>
                      </a:r>
                      <a:r>
                        <a:rPr lang="vi-VN" sz="2800" kern="1200" dirty="0" smtClean="0">
                          <a:solidFill>
                            <a:schemeClr val="dk1"/>
                          </a:solidFill>
                          <a:latin typeface="Times New Roman" panose="02020603050405020304" pitchFamily="18" charset="0"/>
                          <a:ea typeface="+mn-ea"/>
                          <a:cs typeface="Times New Roman" panose="02020603050405020304" pitchFamily="18" charset="0"/>
                        </a:rPr>
                        <a:t>chủ yếu:</a:t>
                      </a:r>
                      <a:endParaRPr lang="en-US" sz="280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400"/>
                        </a:lnSpc>
                        <a:spcBef>
                          <a:spcPts val="0"/>
                        </a:spcBef>
                        <a:buNone/>
                      </a:pPr>
                      <a:endParaRPr lang="en-US" sz="2800" i="1" kern="1200" dirty="0" smtClean="0">
                        <a:solidFill>
                          <a:srgbClr val="FF0000"/>
                        </a:solidFill>
                        <a:latin typeface="Times New Roman" panose="02020603050405020304" pitchFamily="18" charset="0"/>
                        <a:ea typeface="+mn-ea"/>
                        <a:cs typeface="Times New Roman" panose="02020603050405020304" pitchFamily="18" charset="0"/>
                      </a:endParaRPr>
                    </a:p>
                  </a:txBody>
                  <a:tcPr/>
                </a:tc>
              </a:tr>
            </a:tbl>
          </a:graphicData>
        </a:graphic>
      </p:graphicFrame>
      <p:sp>
        <p:nvSpPr>
          <p:cNvPr id="64549" name="AutoShape 60"/>
          <p:cNvSpPr>
            <a:spLocks noChangeArrowheads="1"/>
          </p:cNvSpPr>
          <p:nvPr>
            <p:custDataLst>
              <p:tags r:id="rId1"/>
            </p:custDataLst>
          </p:nvPr>
        </p:nvSpPr>
        <p:spPr bwMode="gray">
          <a:xfrm>
            <a:off x="0" y="1985010"/>
            <a:ext cx="12192000" cy="4871720"/>
          </a:xfrm>
          <a:prstGeom prst="roundRect">
            <a:avLst>
              <a:gd name="adj" fmla="val 16667"/>
            </a:avLst>
          </a:prstGeom>
          <a:gradFill rotWithShape="1">
            <a:gsLst>
              <a:gs pos="0">
                <a:srgbClr val="48BE67"/>
              </a:gs>
              <a:gs pos="100000">
                <a:srgbClr val="BCE7C8"/>
              </a:gs>
            </a:gsLst>
            <a:lin ang="5400000" scaled="1"/>
          </a:gradFill>
          <a:ln w="9525">
            <a:noFill/>
            <a:round/>
          </a:ln>
        </p:spPr>
        <p:txBody>
          <a:bodyPr wrap="none" anchor="ctr"/>
          <a:p>
            <a:pPr marL="0" indent="0" algn="l" fontAlgn="auto">
              <a:lnSpc>
                <a:spcPts val="3400"/>
              </a:lnSpc>
              <a:spcBef>
                <a:spcPts val="0"/>
              </a:spcBef>
              <a:buNone/>
            </a:pPr>
            <a:r>
              <a:rPr lang="vi-VN" sz="2800" b="1" i="1" dirty="0" smtClean="0">
                <a:solidFill>
                  <a:schemeClr val="dk1"/>
                </a:solidFill>
                <a:latin typeface="Times New Roman" panose="02020603050405020304" pitchFamily="18" charset="0"/>
                <a:cs typeface="Times New Roman" panose="02020603050405020304" pitchFamily="18" charset="0"/>
                <a:sym typeface="+mn-ea"/>
              </a:rPr>
              <a:t>a)</a:t>
            </a:r>
            <a:r>
              <a:rPr lang="vi-VN" sz="2800" i="1" dirty="0" smtClean="0">
                <a:solidFill>
                  <a:schemeClr val="dk1"/>
                </a:solidFill>
                <a:latin typeface="Times New Roman" panose="02020603050405020304" pitchFamily="18" charset="0"/>
                <a:cs typeface="Times New Roman" panose="02020603050405020304" pitchFamily="18" charset="0"/>
                <a:sym typeface="+mn-ea"/>
              </a:rPr>
              <a:t> T</a:t>
            </a:r>
            <a:r>
              <a:rPr lang="en-US" sz="2800" i="1" dirty="0" smtClean="0">
                <a:solidFill>
                  <a:schemeClr val="dk1"/>
                </a:solidFill>
                <a:latin typeface="Times New Roman" panose="02020603050405020304" pitchFamily="18" charset="0"/>
                <a:cs typeface="Times New Roman" panose="02020603050405020304" pitchFamily="18" charset="0"/>
                <a:sym typeface="+mn-ea"/>
              </a:rPr>
              <a:t>GLV, TGNN</a:t>
            </a:r>
            <a:r>
              <a:rPr lang="vi-VN" sz="2800" i="1" dirty="0" smtClean="0">
                <a:solidFill>
                  <a:schemeClr val="dk1"/>
                </a:solidFill>
                <a:latin typeface="Times New Roman" panose="02020603050405020304" pitchFamily="18" charset="0"/>
                <a:cs typeface="Times New Roman" panose="02020603050405020304" pitchFamily="18" charset="0"/>
                <a:sym typeface="+mn-ea"/>
              </a:rPr>
              <a:t>: quy định </a:t>
            </a:r>
            <a:r>
              <a:rPr lang="en-US" sz="2800" i="1" dirty="0" smtClean="0">
                <a:solidFill>
                  <a:schemeClr val="dk1"/>
                </a:solidFill>
                <a:latin typeface="Times New Roman" panose="02020603050405020304" pitchFamily="18" charset="0"/>
                <a:cs typeface="Times New Roman" panose="02020603050405020304" pitchFamily="18" charset="0"/>
                <a:sym typeface="+mn-ea"/>
              </a:rPr>
              <a:t>TGLV BT</a:t>
            </a:r>
            <a:r>
              <a:rPr lang="vi-VN" sz="2800" i="1" dirty="0" smtClean="0">
                <a:solidFill>
                  <a:schemeClr val="dk1"/>
                </a:solidFill>
                <a:latin typeface="Times New Roman" panose="02020603050405020304" pitchFamily="18" charset="0"/>
                <a:cs typeface="Times New Roman" panose="02020603050405020304" pitchFamily="18" charset="0"/>
                <a:sym typeface="+mn-ea"/>
              </a:rPr>
              <a:t> trong 01 ngày, trong 01 tuần; ca </a:t>
            </a:r>
            <a:r>
              <a:rPr lang="en-US" sz="2800" i="1" dirty="0" smtClean="0">
                <a:solidFill>
                  <a:schemeClr val="dk1"/>
                </a:solidFill>
                <a:latin typeface="Times New Roman" panose="02020603050405020304" pitchFamily="18" charset="0"/>
                <a:cs typeface="Times New Roman" panose="02020603050405020304" pitchFamily="18" charset="0"/>
                <a:sym typeface="+mn-ea"/>
              </a:rPr>
              <a:t>LV</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vi-VN" sz="2800" i="1" dirty="0" smtClean="0">
                <a:solidFill>
                  <a:srgbClr val="FF0000"/>
                </a:solidFill>
                <a:latin typeface="Times New Roman" panose="02020603050405020304" pitchFamily="18" charset="0"/>
                <a:cs typeface="Times New Roman" panose="02020603050405020304" pitchFamily="18" charset="0"/>
                <a:sym typeface="+mn-ea"/>
              </a:rPr>
              <a:t>thời </a:t>
            </a:r>
            <a:endParaRPr lang="vi-VN" sz="2800" i="1" dirty="0" smtClean="0">
              <a:solidFill>
                <a:srgbClr val="FF0000"/>
              </a:solidFill>
              <a:latin typeface="Times New Roman" panose="02020603050405020304" pitchFamily="18" charset="0"/>
              <a:cs typeface="Times New Roman" panose="02020603050405020304" pitchFamily="18" charset="0"/>
              <a:sym typeface="+mn-ea"/>
            </a:endParaRPr>
          </a:p>
          <a:p>
            <a:pPr marL="0" indent="0" algn="l" fontAlgn="auto">
              <a:lnSpc>
                <a:spcPts val="3400"/>
              </a:lnSpc>
              <a:spcBef>
                <a:spcPts val="0"/>
              </a:spcBef>
              <a:buNone/>
            </a:pPr>
            <a:r>
              <a:rPr lang="vi-VN" sz="2800" i="1" dirty="0" smtClean="0">
                <a:solidFill>
                  <a:srgbClr val="FF0000"/>
                </a:solidFill>
                <a:latin typeface="Times New Roman" panose="02020603050405020304" pitchFamily="18" charset="0"/>
                <a:cs typeface="Times New Roman" panose="02020603050405020304" pitchFamily="18" charset="0"/>
                <a:sym typeface="+mn-ea"/>
              </a:rPr>
              <a:t>điểm bắt đầu, thời điểm kết thúc ca </a:t>
            </a:r>
            <a:r>
              <a:rPr lang="en-US" sz="2800" i="1" dirty="0" smtClean="0">
                <a:solidFill>
                  <a:srgbClr val="FF0000"/>
                </a:solidFill>
                <a:latin typeface="Times New Roman" panose="02020603050405020304" pitchFamily="18" charset="0"/>
                <a:cs typeface="Times New Roman" panose="02020603050405020304" pitchFamily="18" charset="0"/>
                <a:sym typeface="+mn-ea"/>
              </a:rPr>
              <a:t>LV</a:t>
            </a:r>
            <a:r>
              <a:rPr lang="vi-VN" sz="2800" i="1" dirty="0" smtClean="0">
                <a:solidFill>
                  <a:srgbClr val="FF0000"/>
                </a:solidFill>
                <a:latin typeface="Times New Roman" panose="02020603050405020304" pitchFamily="18" charset="0"/>
                <a:cs typeface="Times New Roman" panose="02020603050405020304" pitchFamily="18" charset="0"/>
                <a:sym typeface="+mn-ea"/>
              </a:rPr>
              <a:t>; </a:t>
            </a:r>
            <a:r>
              <a:rPr lang="vi-VN" sz="2800" i="1" dirty="0" smtClean="0">
                <a:solidFill>
                  <a:schemeClr val="dk1"/>
                </a:solidFill>
                <a:latin typeface="Times New Roman" panose="02020603050405020304" pitchFamily="18" charset="0"/>
                <a:cs typeface="Times New Roman" panose="02020603050405020304" pitchFamily="18" charset="0"/>
                <a:sym typeface="+mn-ea"/>
              </a:rPr>
              <a:t>làm thêm giờ (nếu có); làm thêm giờ trong</a:t>
            </a:r>
            <a:endParaRPr lang="vi-VN" sz="2800" i="1" dirty="0" smtClean="0">
              <a:solidFill>
                <a:schemeClr val="dk1"/>
              </a:solidFill>
              <a:latin typeface="Times New Roman" panose="02020603050405020304" pitchFamily="18" charset="0"/>
              <a:cs typeface="Times New Roman" panose="02020603050405020304" pitchFamily="18" charset="0"/>
              <a:sym typeface="+mn-ea"/>
            </a:endParaRPr>
          </a:p>
          <a:p>
            <a:pPr marL="0" indent="0" algn="l" fontAlgn="auto">
              <a:lnSpc>
                <a:spcPts val="3400"/>
              </a:lnSpc>
              <a:spcBef>
                <a:spcPts val="0"/>
              </a:spcBef>
              <a:buNone/>
            </a:pPr>
            <a:r>
              <a:rPr lang="vi-VN" sz="2800" i="1" dirty="0" smtClean="0">
                <a:solidFill>
                  <a:schemeClr val="dk1"/>
                </a:solidFill>
                <a:latin typeface="Times New Roman" panose="02020603050405020304" pitchFamily="18" charset="0"/>
                <a:cs typeface="Times New Roman" panose="02020603050405020304" pitchFamily="18" charset="0"/>
                <a:sym typeface="+mn-ea"/>
              </a:rPr>
              <a:t>tr</a:t>
            </a:r>
            <a:r>
              <a:rPr lang="en-US" sz="2800" i="1" dirty="0" smtClean="0">
                <a:solidFill>
                  <a:schemeClr val="dk1"/>
                </a:solidFill>
                <a:latin typeface="Times New Roman" panose="02020603050405020304" pitchFamily="18" charset="0"/>
                <a:cs typeface="Times New Roman" panose="02020603050405020304" pitchFamily="18" charset="0"/>
                <a:sym typeface="+mn-ea"/>
              </a:rPr>
              <a:t>/</a:t>
            </a:r>
            <a:r>
              <a:rPr lang="vi-VN" sz="2800" i="1" dirty="0" smtClean="0">
                <a:solidFill>
                  <a:schemeClr val="dk1"/>
                </a:solidFill>
                <a:latin typeface="Times New Roman" panose="02020603050405020304" pitchFamily="18" charset="0"/>
                <a:cs typeface="Times New Roman" panose="02020603050405020304" pitchFamily="18" charset="0"/>
                <a:sym typeface="+mn-ea"/>
              </a:rPr>
              <a:t>hợp </a:t>
            </a:r>
            <a:r>
              <a:rPr lang="en-US" sz="2800" i="1" dirty="0" smtClean="0">
                <a:solidFill>
                  <a:schemeClr val="dk1"/>
                </a:solidFill>
                <a:latin typeface="Times New Roman" panose="02020603050405020304" pitchFamily="18" charset="0"/>
                <a:cs typeface="Times New Roman" panose="02020603050405020304" pitchFamily="18" charset="0"/>
                <a:sym typeface="+mn-ea"/>
              </a:rPr>
              <a:t>ĐB</a:t>
            </a:r>
            <a:r>
              <a:rPr lang="vi-VN" sz="2800" i="1" dirty="0" smtClean="0">
                <a:solidFill>
                  <a:schemeClr val="dk1"/>
                </a:solidFill>
                <a:latin typeface="Times New Roman" panose="02020603050405020304" pitchFamily="18" charset="0"/>
                <a:cs typeface="Times New Roman" panose="02020603050405020304" pitchFamily="18" charset="0"/>
                <a:sym typeface="+mn-ea"/>
              </a:rPr>
              <a:t>; thời điểm các </a:t>
            </a:r>
            <a:r>
              <a:rPr lang="en-US" sz="2800" i="1" dirty="0" smtClean="0">
                <a:solidFill>
                  <a:schemeClr val="dk1"/>
                </a:solidFill>
                <a:latin typeface="Times New Roman" panose="02020603050405020304" pitchFamily="18" charset="0"/>
                <a:cs typeface="Times New Roman" panose="02020603050405020304" pitchFamily="18" charset="0"/>
                <a:sym typeface="+mn-ea"/>
              </a:rPr>
              <a:t>đợt</a:t>
            </a:r>
            <a:r>
              <a:rPr lang="vi-VN" sz="2800" i="1" dirty="0" smtClean="0">
                <a:solidFill>
                  <a:schemeClr val="dk1"/>
                </a:solidFill>
                <a:latin typeface="Times New Roman" panose="02020603050405020304" pitchFamily="18" charset="0"/>
                <a:cs typeface="Times New Roman" panose="02020603050405020304" pitchFamily="18" charset="0"/>
                <a:sym typeface="+mn-ea"/>
              </a:rPr>
              <a:t> n</a:t>
            </a:r>
            <a:r>
              <a:rPr lang="en-US" sz="2800" i="1" dirty="0" smtClean="0">
                <a:solidFill>
                  <a:schemeClr val="dk1"/>
                </a:solidFill>
                <a:latin typeface="Times New Roman" panose="02020603050405020304" pitchFamily="18" charset="0"/>
                <a:cs typeface="Times New Roman" panose="02020603050405020304" pitchFamily="18" charset="0"/>
                <a:sym typeface="+mn-ea"/>
              </a:rPr>
              <a:t>g</a:t>
            </a:r>
            <a:r>
              <a:rPr lang="vi-VN" sz="2800" i="1" dirty="0" smtClean="0">
                <a:solidFill>
                  <a:schemeClr val="dk1"/>
                </a:solidFill>
                <a:latin typeface="Times New Roman" panose="02020603050405020304" pitchFamily="18" charset="0"/>
                <a:cs typeface="Times New Roman" panose="02020603050405020304" pitchFamily="18" charset="0"/>
                <a:sym typeface="+mn-ea"/>
              </a:rPr>
              <a:t>h</a:t>
            </a:r>
            <a:r>
              <a:rPr lang="en-US" sz="2800" i="1" dirty="0" smtClean="0">
                <a:solidFill>
                  <a:schemeClr val="dk1"/>
                </a:solidFill>
                <a:latin typeface="Times New Roman" panose="02020603050405020304" pitchFamily="18" charset="0"/>
                <a:cs typeface="Times New Roman" panose="02020603050405020304" pitchFamily="18" charset="0"/>
                <a:sym typeface="+mn-ea"/>
              </a:rPr>
              <a:t>ỉ</a:t>
            </a:r>
            <a:r>
              <a:rPr lang="vi-VN" sz="2800" i="1" dirty="0" smtClean="0">
                <a:solidFill>
                  <a:schemeClr val="dk1"/>
                </a:solidFill>
                <a:latin typeface="Times New Roman" panose="02020603050405020304" pitchFamily="18" charset="0"/>
                <a:cs typeface="Times New Roman" panose="02020603050405020304" pitchFamily="18" charset="0"/>
                <a:sym typeface="+mn-ea"/>
              </a:rPr>
              <a:t> giải lao ngoài </a:t>
            </a:r>
            <a:r>
              <a:rPr lang="en-US" sz="2800" i="1" dirty="0" smtClean="0">
                <a:solidFill>
                  <a:schemeClr val="dk1"/>
                </a:solidFill>
                <a:latin typeface="Times New Roman" panose="02020603050405020304" pitchFamily="18" charset="0"/>
                <a:cs typeface="Times New Roman" panose="02020603050405020304" pitchFamily="18" charset="0"/>
                <a:sym typeface="+mn-ea"/>
              </a:rPr>
              <a:t>TG</a:t>
            </a:r>
            <a:r>
              <a:rPr lang="vi-VN" sz="2800" i="1" dirty="0" smtClean="0">
                <a:solidFill>
                  <a:schemeClr val="dk1"/>
                </a:solidFill>
                <a:latin typeface="Times New Roman" panose="02020603050405020304" pitchFamily="18" charset="0"/>
                <a:cs typeface="Times New Roman" panose="02020603050405020304" pitchFamily="18" charset="0"/>
                <a:sym typeface="+mn-ea"/>
              </a:rPr>
              <a:t> nghỉ giữa giờ; nghỉ chuyển ca; </a:t>
            </a:r>
            <a:endParaRPr lang="vi-VN" sz="2800" i="1" dirty="0" smtClean="0">
              <a:solidFill>
                <a:schemeClr val="dk1"/>
              </a:solidFill>
              <a:latin typeface="Times New Roman" panose="02020603050405020304" pitchFamily="18" charset="0"/>
              <a:cs typeface="Times New Roman" panose="02020603050405020304" pitchFamily="18" charset="0"/>
              <a:sym typeface="+mn-ea"/>
            </a:endParaRPr>
          </a:p>
          <a:p>
            <a:pPr marL="0" indent="0" algn="l" fontAlgn="auto">
              <a:lnSpc>
                <a:spcPts val="3400"/>
              </a:lnSpc>
              <a:spcBef>
                <a:spcPts val="0"/>
              </a:spcBef>
              <a:buNone/>
            </a:pPr>
            <a:r>
              <a:rPr lang="vi-VN" sz="2800" i="1" dirty="0" smtClean="0">
                <a:solidFill>
                  <a:schemeClr val="dk1"/>
                </a:solidFill>
                <a:latin typeface="Times New Roman" panose="02020603050405020304" pitchFamily="18" charset="0"/>
                <a:cs typeface="Times New Roman" panose="02020603050405020304" pitchFamily="18" charset="0"/>
                <a:sym typeface="+mn-ea"/>
              </a:rPr>
              <a:t>ngày nghỉ</a:t>
            </a:r>
            <a:r>
              <a:rPr lang="en-US" sz="2800" i="1" dirty="0" smtClean="0">
                <a:solidFill>
                  <a:schemeClr val="dk1"/>
                </a:solidFill>
                <a:latin typeface="Times New Roman" panose="02020603050405020304" pitchFamily="18" charset="0"/>
                <a:cs typeface="Times New Roman" panose="02020603050405020304" pitchFamily="18" charset="0"/>
                <a:sym typeface="+mn-ea"/>
              </a:rPr>
              <a:t>:</a:t>
            </a:r>
            <a:r>
              <a:rPr lang="vi-VN" sz="2800" i="1" dirty="0" smtClean="0">
                <a:solidFill>
                  <a:schemeClr val="dk1"/>
                </a:solidFill>
                <a:latin typeface="Times New Roman" panose="02020603050405020304" pitchFamily="18" charset="0"/>
                <a:cs typeface="Times New Roman" panose="02020603050405020304" pitchFamily="18" charset="0"/>
                <a:sym typeface="+mn-ea"/>
              </a:rPr>
              <a:t> hằng tuần;</a:t>
            </a:r>
            <a:r>
              <a:rPr lang="en-US" sz="2800" i="1" dirty="0" smtClean="0">
                <a:solidFill>
                  <a:schemeClr val="dk1"/>
                </a:solidFill>
                <a:latin typeface="Times New Roman" panose="02020603050405020304" pitchFamily="18" charset="0"/>
                <a:cs typeface="Times New Roman" panose="02020603050405020304" pitchFamily="18" charset="0"/>
                <a:sym typeface="+mn-ea"/>
              </a:rPr>
              <a:t> </a:t>
            </a:r>
            <a:r>
              <a:rPr lang="vi-VN" sz="2800" i="1" dirty="0" smtClean="0">
                <a:solidFill>
                  <a:schemeClr val="dk1"/>
                </a:solidFill>
                <a:latin typeface="Times New Roman" panose="02020603050405020304" pitchFamily="18" charset="0"/>
                <a:cs typeface="Times New Roman" panose="02020603050405020304" pitchFamily="18" charset="0"/>
                <a:sym typeface="+mn-ea"/>
              </a:rPr>
              <a:t>hàng năm, việc riêng, k</a:t>
            </a:r>
            <a:r>
              <a:rPr lang="en-US" sz="2800" i="1" dirty="0" smtClean="0">
                <a:solidFill>
                  <a:schemeClr val="dk1"/>
                </a:solidFill>
                <a:latin typeface="Times New Roman" panose="02020603050405020304" pitchFamily="18" charset="0"/>
                <a:cs typeface="Times New Roman" panose="02020603050405020304" pitchFamily="18" charset="0"/>
                <a:sym typeface="+mn-ea"/>
              </a:rPr>
              <a:t>o</a:t>
            </a:r>
            <a:r>
              <a:rPr lang="vi-VN" sz="2800" i="1" dirty="0" smtClean="0">
                <a:solidFill>
                  <a:schemeClr val="dk1"/>
                </a:solidFill>
                <a:latin typeface="Times New Roman" panose="02020603050405020304" pitchFamily="18" charset="0"/>
                <a:cs typeface="Times New Roman" panose="02020603050405020304" pitchFamily="18" charset="0"/>
                <a:sym typeface="+mn-ea"/>
              </a:rPr>
              <a:t> hưởng lương</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gn="l" fontAlgn="auto">
              <a:lnSpc>
                <a:spcPts val="3400"/>
              </a:lnSpc>
              <a:spcBef>
                <a:spcPts val="0"/>
              </a:spcBef>
              <a:buNone/>
            </a:pPr>
            <a:r>
              <a:rPr lang="vi-VN" sz="2800" b="1" i="1" dirty="0" smtClean="0">
                <a:solidFill>
                  <a:schemeClr val="dk1"/>
                </a:solidFill>
                <a:latin typeface="Times New Roman" panose="02020603050405020304" pitchFamily="18" charset="0"/>
                <a:cs typeface="Times New Roman" panose="02020603050405020304" pitchFamily="18" charset="0"/>
                <a:sym typeface="+mn-ea"/>
              </a:rPr>
              <a:t>b</a:t>
            </a:r>
            <a:r>
              <a:rPr lang="vi-VN" sz="2800" i="1" dirty="0" smtClean="0">
                <a:solidFill>
                  <a:schemeClr val="dk1"/>
                </a:solidFill>
                <a:latin typeface="Times New Roman" panose="02020603050405020304" pitchFamily="18" charset="0"/>
                <a:cs typeface="Times New Roman" panose="02020603050405020304" pitchFamily="18" charset="0"/>
                <a:sym typeface="+mn-ea"/>
              </a:rPr>
              <a:t>) Trật tự </a:t>
            </a:r>
            <a:r>
              <a:rPr lang="en-US" sz="2800" i="1" dirty="0" smtClean="0">
                <a:solidFill>
                  <a:schemeClr val="dk1"/>
                </a:solidFill>
                <a:latin typeface="Times New Roman" panose="02020603050405020304" pitchFamily="18" charset="0"/>
                <a:cs typeface="Times New Roman" panose="02020603050405020304" pitchFamily="18" charset="0"/>
                <a:sym typeface="+mn-ea"/>
              </a:rPr>
              <a:t>TNLV</a:t>
            </a:r>
            <a:r>
              <a:rPr lang="vi-VN" sz="2800" i="1" dirty="0" smtClean="0">
                <a:solidFill>
                  <a:schemeClr val="dk1"/>
                </a:solidFill>
                <a:latin typeface="Times New Roman" panose="02020603050405020304" pitchFamily="18" charset="0"/>
                <a:cs typeface="Times New Roman" panose="02020603050405020304" pitchFamily="18" charset="0"/>
                <a:sym typeface="+mn-ea"/>
              </a:rPr>
              <a:t>: phạm vi </a:t>
            </a:r>
            <a:r>
              <a:rPr lang="en-US" sz="2800" i="1" dirty="0" smtClean="0">
                <a:solidFill>
                  <a:schemeClr val="dk1"/>
                </a:solidFill>
                <a:latin typeface="Times New Roman" panose="02020603050405020304" pitchFamily="18" charset="0"/>
                <a:cs typeface="Times New Roman" panose="02020603050405020304" pitchFamily="18" charset="0"/>
                <a:sym typeface="+mn-ea"/>
              </a:rPr>
              <a:t>LV</a:t>
            </a:r>
            <a:r>
              <a:rPr lang="vi-VN" sz="2800" i="1" dirty="0" smtClean="0">
                <a:solidFill>
                  <a:schemeClr val="dk1"/>
                </a:solidFill>
                <a:latin typeface="Times New Roman" panose="02020603050405020304" pitchFamily="18" charset="0"/>
                <a:cs typeface="Times New Roman" panose="02020603050405020304" pitchFamily="18" charset="0"/>
                <a:sym typeface="+mn-ea"/>
              </a:rPr>
              <a:t>, đi lại trong </a:t>
            </a:r>
            <a:r>
              <a:rPr lang="en-US" sz="2800" i="1" dirty="0" smtClean="0">
                <a:solidFill>
                  <a:schemeClr val="dk1"/>
                </a:solidFill>
                <a:latin typeface="Times New Roman" panose="02020603050405020304" pitchFamily="18" charset="0"/>
                <a:cs typeface="Times New Roman" panose="02020603050405020304" pitchFamily="18" charset="0"/>
                <a:sym typeface="+mn-ea"/>
              </a:rPr>
              <a:t>TGLV</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VH</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ứ</a:t>
            </a:r>
            <a:r>
              <a:rPr lang="vi-VN" sz="2800" i="1" dirty="0" smtClean="0">
                <a:solidFill>
                  <a:schemeClr val="dk1"/>
                </a:solidFill>
                <a:latin typeface="Times New Roman" panose="02020603050405020304" pitchFamily="18" charset="0"/>
                <a:cs typeface="Times New Roman" panose="02020603050405020304" pitchFamily="18" charset="0"/>
                <a:sym typeface="+mn-ea"/>
              </a:rPr>
              <a:t>ng xử, trang phục; tu</a:t>
            </a:r>
            <a:r>
              <a:rPr lang="en-US" sz="2800" i="1" dirty="0" smtClean="0">
                <a:solidFill>
                  <a:schemeClr val="dk1"/>
                </a:solidFill>
                <a:latin typeface="Times New Roman" panose="02020603050405020304" pitchFamily="18" charset="0"/>
                <a:cs typeface="Times New Roman" panose="02020603050405020304" pitchFamily="18" charset="0"/>
                <a:sym typeface="+mn-ea"/>
              </a:rPr>
              <a:t>â</a:t>
            </a:r>
            <a:r>
              <a:rPr lang="vi-VN" sz="2800" i="1" dirty="0" smtClean="0">
                <a:solidFill>
                  <a:schemeClr val="dk1"/>
                </a:solidFill>
                <a:latin typeface="Times New Roman" panose="02020603050405020304" pitchFamily="18" charset="0"/>
                <a:cs typeface="Times New Roman" panose="02020603050405020304" pitchFamily="18" charset="0"/>
                <a:sym typeface="+mn-ea"/>
              </a:rPr>
              <a:t>n thủ </a:t>
            </a:r>
            <a:endParaRPr lang="vi-VN" sz="2800" i="1" dirty="0" smtClean="0">
              <a:solidFill>
                <a:schemeClr val="dk1"/>
              </a:solidFill>
              <a:latin typeface="Times New Roman" panose="02020603050405020304" pitchFamily="18" charset="0"/>
              <a:cs typeface="Times New Roman" panose="02020603050405020304" pitchFamily="18" charset="0"/>
              <a:sym typeface="+mn-ea"/>
            </a:endParaRPr>
          </a:p>
          <a:p>
            <a:pPr marL="0" indent="0" algn="l" fontAlgn="auto">
              <a:lnSpc>
                <a:spcPts val="3400"/>
              </a:lnSpc>
              <a:spcBef>
                <a:spcPts val="0"/>
              </a:spcBef>
              <a:buNone/>
            </a:pP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f</a:t>
            </a:r>
            <a:r>
              <a:rPr lang="vi-VN" sz="2800" i="1" dirty="0" smtClean="0">
                <a:solidFill>
                  <a:schemeClr val="dk1"/>
                </a:solidFill>
                <a:latin typeface="Times New Roman" panose="02020603050405020304" pitchFamily="18" charset="0"/>
                <a:cs typeface="Times New Roman" panose="02020603050405020304" pitchFamily="18" charset="0"/>
                <a:sym typeface="+mn-ea"/>
              </a:rPr>
              <a:t>ân công, điều động của </a:t>
            </a:r>
            <a:r>
              <a:rPr lang="en-US" sz="2800" i="1" dirty="0" smtClean="0">
                <a:solidFill>
                  <a:schemeClr val="dk1"/>
                </a:solidFill>
                <a:latin typeface="Times New Roman" panose="02020603050405020304" pitchFamily="18" charset="0"/>
                <a:cs typeface="Times New Roman" panose="02020603050405020304" pitchFamily="18" charset="0"/>
                <a:sym typeface="+mn-ea"/>
              </a:rPr>
              <a:t>NSDLĐ</a:t>
            </a:r>
            <a:r>
              <a:rPr lang="vi-VN" sz="2800" i="1" dirty="0" smtClean="0">
                <a:solidFill>
                  <a:schemeClr val="dk1"/>
                </a:solidFill>
                <a:latin typeface="Times New Roman" panose="02020603050405020304" pitchFamily="18" charset="0"/>
                <a:cs typeface="Times New Roman" panose="02020603050405020304" pitchFamily="18" charset="0"/>
                <a:sym typeface="+mn-ea"/>
              </a:rPr>
              <a:t>;</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gn="l" fontAlgn="auto">
              <a:lnSpc>
                <a:spcPts val="3400"/>
              </a:lnSpc>
              <a:spcBef>
                <a:spcPts val="0"/>
              </a:spcBef>
              <a:buNone/>
            </a:pPr>
            <a:r>
              <a:rPr lang="vi-VN" sz="2800" b="1" i="1" dirty="0" smtClean="0">
                <a:solidFill>
                  <a:schemeClr val="dk1"/>
                </a:solidFill>
                <a:latin typeface="Times New Roman" panose="02020603050405020304" pitchFamily="18" charset="0"/>
                <a:cs typeface="Times New Roman" panose="02020603050405020304" pitchFamily="18" charset="0"/>
                <a:sym typeface="+mn-ea"/>
              </a:rPr>
              <a:t>c</a:t>
            </a:r>
            <a:r>
              <a:rPr lang="vi-VN" sz="2800" i="1" dirty="0" smtClean="0">
                <a:solidFill>
                  <a:schemeClr val="dk1"/>
                </a:solidFill>
                <a:latin typeface="Times New Roman" panose="02020603050405020304" pitchFamily="18" charset="0"/>
                <a:cs typeface="Times New Roman" panose="02020603050405020304" pitchFamily="18" charset="0"/>
                <a:sym typeface="+mn-ea"/>
              </a:rPr>
              <a:t>) A</a:t>
            </a:r>
            <a:r>
              <a:rPr lang="en-US" sz="2800" i="1" dirty="0" smtClean="0">
                <a:solidFill>
                  <a:schemeClr val="dk1"/>
                </a:solidFill>
                <a:latin typeface="Times New Roman" panose="02020603050405020304" pitchFamily="18" charset="0"/>
                <a:cs typeface="Times New Roman" panose="02020603050405020304" pitchFamily="18" charset="0"/>
                <a:sym typeface="+mn-ea"/>
              </a:rPr>
              <a:t>TVSLĐ</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TNLV</a:t>
            </a:r>
            <a:r>
              <a:rPr lang="vi-VN" sz="2800" i="1" dirty="0" smtClean="0">
                <a:solidFill>
                  <a:schemeClr val="dk1"/>
                </a:solidFill>
                <a:latin typeface="Times New Roman" panose="02020603050405020304" pitchFamily="18" charset="0"/>
                <a:cs typeface="Times New Roman" panose="02020603050405020304" pitchFamily="18" charset="0"/>
                <a:sym typeface="+mn-ea"/>
              </a:rPr>
              <a:t>: trách nhiệm chấp hành các quy định, </a:t>
            </a:r>
            <a:r>
              <a:rPr lang="en-US" sz="2800" i="1" dirty="0" smtClean="0">
                <a:solidFill>
                  <a:schemeClr val="dk1"/>
                </a:solidFill>
                <a:latin typeface="Times New Roman" panose="02020603050405020304" pitchFamily="18" charset="0"/>
                <a:cs typeface="Times New Roman" panose="02020603050405020304" pitchFamily="18" charset="0"/>
                <a:sym typeface="+mn-ea"/>
              </a:rPr>
              <a:t>NQ</a:t>
            </a:r>
            <a:r>
              <a:rPr lang="vi-VN" sz="2800" i="1" dirty="0" smtClean="0">
                <a:solidFill>
                  <a:schemeClr val="dk1"/>
                </a:solidFill>
                <a:latin typeface="Times New Roman" panose="02020603050405020304" pitchFamily="18" charset="0"/>
                <a:cs typeface="Times New Roman" panose="02020603050405020304" pitchFamily="18" charset="0"/>
                <a:sym typeface="+mn-ea"/>
              </a:rPr>
              <a:t>, quy trình, biện </a:t>
            </a: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f</a:t>
            </a:r>
            <a:r>
              <a:rPr lang="vi-VN" sz="2800" i="1" dirty="0" smtClean="0">
                <a:solidFill>
                  <a:schemeClr val="dk1"/>
                </a:solidFill>
                <a:latin typeface="Times New Roman" panose="02020603050405020304" pitchFamily="18" charset="0"/>
                <a:cs typeface="Times New Roman" panose="02020603050405020304" pitchFamily="18" charset="0"/>
                <a:sym typeface="+mn-ea"/>
              </a:rPr>
              <a:t>áp </a:t>
            </a:r>
            <a:endParaRPr lang="vi-VN" sz="2800" i="1" dirty="0" smtClean="0">
              <a:solidFill>
                <a:schemeClr val="dk1"/>
              </a:solidFill>
              <a:latin typeface="Times New Roman" panose="02020603050405020304" pitchFamily="18" charset="0"/>
              <a:cs typeface="Times New Roman" panose="02020603050405020304" pitchFamily="18" charset="0"/>
              <a:sym typeface="+mn-ea"/>
            </a:endParaRPr>
          </a:p>
          <a:p>
            <a:pPr marL="0" indent="0" algn="l" fontAlgn="auto">
              <a:lnSpc>
                <a:spcPts val="3400"/>
              </a:lnSpc>
              <a:spcBef>
                <a:spcPts val="0"/>
              </a:spcBef>
              <a:buNone/>
            </a:pPr>
            <a:r>
              <a:rPr lang="vi-VN" sz="2800" i="1" dirty="0" smtClean="0">
                <a:solidFill>
                  <a:schemeClr val="dk1"/>
                </a:solidFill>
                <a:latin typeface="Times New Roman" panose="02020603050405020304" pitchFamily="18" charset="0"/>
                <a:cs typeface="Times New Roman" panose="02020603050405020304" pitchFamily="18" charset="0"/>
                <a:sym typeface="+mn-ea"/>
              </a:rPr>
              <a:t>b</a:t>
            </a:r>
            <a:r>
              <a:rPr lang="en-US" sz="2800" i="1" dirty="0" smtClean="0">
                <a:solidFill>
                  <a:schemeClr val="dk1"/>
                </a:solidFill>
                <a:latin typeface="Times New Roman" panose="02020603050405020304" pitchFamily="18" charset="0"/>
                <a:cs typeface="Times New Roman" panose="02020603050405020304" pitchFamily="18" charset="0"/>
                <a:sym typeface="+mn-ea"/>
              </a:rPr>
              <a:t>/</a:t>
            </a:r>
            <a:r>
              <a:rPr lang="vi-VN" sz="2800" i="1" dirty="0" smtClean="0">
                <a:solidFill>
                  <a:schemeClr val="dk1"/>
                </a:solidFill>
                <a:latin typeface="Times New Roman" panose="02020603050405020304" pitchFamily="18" charset="0"/>
                <a:cs typeface="Times New Roman" panose="02020603050405020304" pitchFamily="18" charset="0"/>
                <a:sym typeface="+mn-ea"/>
              </a:rPr>
              <a:t>đ về </a:t>
            </a:r>
            <a:r>
              <a:rPr lang="en-US" sz="2800" i="1" dirty="0" smtClean="0">
                <a:solidFill>
                  <a:schemeClr val="dk1"/>
                </a:solidFill>
                <a:latin typeface="Times New Roman" panose="02020603050405020304" pitchFamily="18" charset="0"/>
                <a:cs typeface="Times New Roman" panose="02020603050405020304" pitchFamily="18" charset="0"/>
                <a:sym typeface="+mn-ea"/>
              </a:rPr>
              <a:t>ATVSLĐ</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PCCN</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SD &amp;</a:t>
            </a:r>
            <a:r>
              <a:rPr lang="vi-VN" sz="2800" i="1" dirty="0" smtClean="0">
                <a:solidFill>
                  <a:schemeClr val="dk1"/>
                </a:solidFill>
                <a:latin typeface="Times New Roman" panose="02020603050405020304" pitchFamily="18" charset="0"/>
                <a:cs typeface="Times New Roman" panose="02020603050405020304" pitchFamily="18" charset="0"/>
                <a:sym typeface="+mn-ea"/>
              </a:rPr>
              <a:t> bảo quản các </a:t>
            </a: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PTBVCN</a:t>
            </a:r>
            <a:r>
              <a:rPr lang="vi-VN" sz="2800" i="1" dirty="0" smtClean="0">
                <a:solidFill>
                  <a:schemeClr val="dk1"/>
                </a:solidFill>
                <a:latin typeface="Times New Roman" panose="02020603050405020304" pitchFamily="18" charset="0"/>
                <a:cs typeface="Times New Roman" panose="02020603050405020304" pitchFamily="18" charset="0"/>
                <a:sym typeface="+mn-ea"/>
              </a:rPr>
              <a:t>, các thiết bị b</a:t>
            </a:r>
            <a:r>
              <a:rPr lang="en-US" sz="2800" i="1" dirty="0" smtClean="0">
                <a:solidFill>
                  <a:schemeClr val="dk1"/>
                </a:solidFill>
                <a:latin typeface="Times New Roman" panose="02020603050405020304" pitchFamily="18" charset="0"/>
                <a:cs typeface="Times New Roman" panose="02020603050405020304" pitchFamily="18" charset="0"/>
                <a:sym typeface="+mn-ea"/>
              </a:rPr>
              <a:t>/</a:t>
            </a:r>
            <a:r>
              <a:rPr lang="vi-VN" sz="2800" i="1" dirty="0" smtClean="0">
                <a:solidFill>
                  <a:schemeClr val="dk1"/>
                </a:solidFill>
                <a:latin typeface="Times New Roman" panose="02020603050405020304" pitchFamily="18" charset="0"/>
                <a:cs typeface="Times New Roman" panose="02020603050405020304" pitchFamily="18" charset="0"/>
                <a:sym typeface="+mn-ea"/>
              </a:rPr>
              <a:t>đ</a:t>
            </a: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ATVSLĐ</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endParaRPr lang="vi-VN" sz="2800" i="1" dirty="0" smtClean="0">
              <a:solidFill>
                <a:schemeClr val="dk1"/>
              </a:solidFill>
              <a:latin typeface="Times New Roman" panose="02020603050405020304" pitchFamily="18" charset="0"/>
              <a:cs typeface="Times New Roman" panose="02020603050405020304" pitchFamily="18" charset="0"/>
              <a:sym typeface="+mn-ea"/>
            </a:endParaRPr>
          </a:p>
          <a:p>
            <a:pPr marL="0" indent="0" algn="l" fontAlgn="auto">
              <a:lnSpc>
                <a:spcPts val="3400"/>
              </a:lnSpc>
              <a:spcBef>
                <a:spcPts val="0"/>
              </a:spcBef>
              <a:buNone/>
            </a:pPr>
            <a:r>
              <a:rPr lang="en-US" sz="2800" i="1" dirty="0" smtClean="0">
                <a:solidFill>
                  <a:schemeClr val="dk1"/>
                </a:solidFill>
                <a:latin typeface="Times New Roman" panose="02020603050405020304" pitchFamily="18" charset="0"/>
                <a:cs typeface="Times New Roman" panose="02020603050405020304" pitchFamily="18" charset="0"/>
                <a:sym typeface="+mn-ea"/>
              </a:rPr>
              <a:t>TNLV</a:t>
            </a:r>
            <a:r>
              <a:rPr lang="vi-VN" sz="2800" i="1" dirty="0" smtClean="0">
                <a:solidFill>
                  <a:schemeClr val="dk1"/>
                </a:solidFill>
                <a:latin typeface="Times New Roman" panose="02020603050405020304" pitchFamily="18" charset="0"/>
                <a:cs typeface="Times New Roman" panose="02020603050405020304" pitchFamily="18" charset="0"/>
                <a:sym typeface="+mn-ea"/>
              </a:rPr>
              <a:t>; vệ sinh, khử độc, khử trùng </a:t>
            </a:r>
            <a:r>
              <a:rPr lang="en-US" sz="2800" i="1" dirty="0" smtClean="0">
                <a:solidFill>
                  <a:schemeClr val="dk1"/>
                </a:solidFill>
                <a:latin typeface="Times New Roman" panose="02020603050405020304" pitchFamily="18" charset="0"/>
                <a:cs typeface="Times New Roman" panose="02020603050405020304" pitchFamily="18" charset="0"/>
                <a:sym typeface="+mn-ea"/>
              </a:rPr>
              <a:t>TNLV</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gn="l" fontAlgn="auto">
              <a:lnSpc>
                <a:spcPts val="3400"/>
              </a:lnSpc>
              <a:spcBef>
                <a:spcPts val="0"/>
              </a:spcBef>
              <a:buNone/>
            </a:pPr>
            <a:r>
              <a:rPr lang="vi-VN" sz="2800" b="1" i="1" dirty="0" smtClean="0">
                <a:solidFill>
                  <a:srgbClr val="FF0000"/>
                </a:solidFill>
                <a:latin typeface="Times New Roman" panose="02020603050405020304" pitchFamily="18" charset="0"/>
                <a:cs typeface="Times New Roman" panose="02020603050405020304" pitchFamily="18" charset="0"/>
                <a:sym typeface="+mn-ea"/>
              </a:rPr>
              <a:t>d</a:t>
            </a:r>
            <a:r>
              <a:rPr lang="vi-VN" sz="2800" i="1" dirty="0" smtClean="0">
                <a:solidFill>
                  <a:srgbClr val="FF0000"/>
                </a:solidFill>
                <a:latin typeface="Times New Roman" panose="02020603050405020304" pitchFamily="18" charset="0"/>
                <a:cs typeface="Times New Roman" panose="02020603050405020304" pitchFamily="18" charset="0"/>
                <a:sym typeface="+mn-ea"/>
              </a:rPr>
              <a:t>) P</a:t>
            </a:r>
            <a:r>
              <a:rPr lang="en-US" sz="2800" i="1" dirty="0" smtClean="0">
                <a:solidFill>
                  <a:srgbClr val="FF0000"/>
                </a:solidFill>
                <a:latin typeface="Times New Roman" panose="02020603050405020304" pitchFamily="18" charset="0"/>
                <a:cs typeface="Times New Roman" panose="02020603050405020304" pitchFamily="18" charset="0"/>
                <a:sym typeface="+mn-ea"/>
              </a:rPr>
              <a:t>CQRTD TNLV</a:t>
            </a:r>
            <a:r>
              <a:rPr lang="vi-VN" sz="2800" i="1" dirty="0" smtClean="0">
                <a:solidFill>
                  <a:srgbClr val="FF0000"/>
                </a:solidFill>
                <a:latin typeface="Times New Roman" panose="02020603050405020304" pitchFamily="18" charset="0"/>
                <a:cs typeface="Times New Roman" panose="02020603050405020304" pitchFamily="18" charset="0"/>
                <a:sym typeface="+mn-ea"/>
              </a:rPr>
              <a:t>; trình tự, thủ tục </a:t>
            </a:r>
            <a:r>
              <a:rPr lang="en-US" sz="2800" i="1" dirty="0" smtClean="0">
                <a:solidFill>
                  <a:srgbClr val="FF0000"/>
                </a:solidFill>
                <a:latin typeface="Times New Roman" panose="02020603050405020304" pitchFamily="18" charset="0"/>
                <a:cs typeface="Times New Roman" panose="02020603050405020304" pitchFamily="18" charset="0"/>
                <a:sym typeface="+mn-ea"/>
              </a:rPr>
              <a:t>XL HVQRTD</a:t>
            </a:r>
            <a:r>
              <a:rPr lang="vi-VN" sz="2800" i="1" dirty="0" smtClean="0">
                <a:solidFill>
                  <a:srgbClr val="FF0000"/>
                </a:solidFill>
                <a:latin typeface="Times New Roman" panose="02020603050405020304" pitchFamily="18" charset="0"/>
                <a:cs typeface="Times New Roman" panose="02020603050405020304" pitchFamily="18" charset="0"/>
                <a:sym typeface="+mn-ea"/>
              </a:rPr>
              <a:t> </a:t>
            </a:r>
            <a:r>
              <a:rPr lang="en-US" sz="2800" i="1" dirty="0" smtClean="0">
                <a:solidFill>
                  <a:srgbClr val="FF0000"/>
                </a:solidFill>
                <a:latin typeface="Times New Roman" panose="02020603050405020304" pitchFamily="18" charset="0"/>
                <a:cs typeface="Times New Roman" panose="02020603050405020304" pitchFamily="18" charset="0"/>
                <a:sym typeface="+mn-ea"/>
              </a:rPr>
              <a:t>TNLV</a:t>
            </a:r>
            <a:r>
              <a:rPr lang="vi-VN" sz="2800" i="1" dirty="0" smtClean="0">
                <a:solidFill>
                  <a:srgbClr val="FF0000"/>
                </a:solidFill>
                <a:latin typeface="Times New Roman" panose="02020603050405020304" pitchFamily="18" charset="0"/>
                <a:cs typeface="Times New Roman" panose="02020603050405020304" pitchFamily="18" charset="0"/>
                <a:sym typeface="+mn-ea"/>
              </a:rPr>
              <a:t>: </a:t>
            </a:r>
            <a:r>
              <a:rPr lang="en-US" sz="2800" i="1" dirty="0" smtClean="0">
                <a:solidFill>
                  <a:srgbClr val="FF0000"/>
                </a:solidFill>
                <a:latin typeface="Times New Roman" panose="02020603050405020304" pitchFamily="18" charset="0"/>
                <a:cs typeface="Times New Roman" panose="02020603050405020304" pitchFamily="18" charset="0"/>
                <a:sym typeface="+mn-ea"/>
              </a:rPr>
              <a:t>NSDLĐ</a:t>
            </a:r>
            <a:r>
              <a:rPr lang="vi-VN" sz="2800" i="1" dirty="0" smtClean="0">
                <a:solidFill>
                  <a:srgbClr val="FF0000"/>
                </a:solidFill>
                <a:latin typeface="Times New Roman" panose="02020603050405020304" pitchFamily="18" charset="0"/>
                <a:cs typeface="Times New Roman" panose="02020603050405020304" pitchFamily="18" charset="0"/>
                <a:sym typeface="+mn-ea"/>
              </a:rPr>
              <a:t> quy định về </a:t>
            </a:r>
            <a:r>
              <a:rPr lang="en-US" sz="2800" i="1" dirty="0" smtClean="0">
                <a:solidFill>
                  <a:srgbClr val="FF0000"/>
                </a:solidFill>
                <a:latin typeface="Times New Roman" panose="02020603050405020304" pitchFamily="18" charset="0"/>
                <a:cs typeface="Times New Roman" panose="02020603050405020304" pitchFamily="18" charset="0"/>
                <a:sym typeface="+mn-ea"/>
              </a:rPr>
              <a:t>PC </a:t>
            </a:r>
            <a:endParaRPr lang="en-US" sz="2800" i="1" dirty="0" smtClean="0">
              <a:solidFill>
                <a:srgbClr val="FF0000"/>
              </a:solidFill>
              <a:latin typeface="Times New Roman" panose="02020603050405020304" pitchFamily="18" charset="0"/>
              <a:cs typeface="Times New Roman" panose="02020603050405020304" pitchFamily="18" charset="0"/>
              <a:sym typeface="+mn-ea"/>
            </a:endParaRPr>
          </a:p>
          <a:p>
            <a:pPr marL="0" indent="0" algn="l" fontAlgn="auto">
              <a:lnSpc>
                <a:spcPts val="3400"/>
              </a:lnSpc>
              <a:spcBef>
                <a:spcPts val="0"/>
              </a:spcBef>
              <a:buNone/>
            </a:pPr>
            <a:r>
              <a:rPr lang="en-US" sz="2800" i="1" dirty="0" smtClean="0">
                <a:solidFill>
                  <a:srgbClr val="FF0000"/>
                </a:solidFill>
                <a:latin typeface="Times New Roman" panose="02020603050405020304" pitchFamily="18" charset="0"/>
                <a:cs typeface="Times New Roman" panose="02020603050405020304" pitchFamily="18" charset="0"/>
                <a:sym typeface="+mn-ea"/>
              </a:rPr>
              <a:t>QRTD</a:t>
            </a:r>
            <a:r>
              <a:rPr lang="vi-VN" sz="2800" i="1" dirty="0" smtClean="0">
                <a:solidFill>
                  <a:srgbClr val="FF0000"/>
                </a:solidFill>
                <a:latin typeface="Times New Roman" panose="02020603050405020304" pitchFamily="18" charset="0"/>
                <a:cs typeface="Times New Roman" panose="02020603050405020304" pitchFamily="18" charset="0"/>
                <a:sym typeface="+mn-ea"/>
              </a:rPr>
              <a:t> theo </a:t>
            </a:r>
            <a:r>
              <a:rPr lang="vi-VN" sz="2800" b="1" i="1" dirty="0" smtClean="0">
                <a:solidFill>
                  <a:srgbClr val="FF0000"/>
                </a:solidFill>
                <a:latin typeface="Times New Roman" panose="02020603050405020304" pitchFamily="18" charset="0"/>
                <a:cs typeface="Times New Roman" panose="02020603050405020304" pitchFamily="18" charset="0"/>
                <a:sym typeface="+mn-ea"/>
              </a:rPr>
              <a:t>Đ</a:t>
            </a:r>
            <a:r>
              <a:rPr lang="en-US" sz="2800" b="1" i="1" dirty="0" smtClean="0">
                <a:solidFill>
                  <a:srgbClr val="FF0000"/>
                </a:solidFill>
                <a:latin typeface="Times New Roman" panose="02020603050405020304" pitchFamily="18" charset="0"/>
                <a:cs typeface="Times New Roman" panose="02020603050405020304" pitchFamily="18" charset="0"/>
                <a:sym typeface="+mn-ea"/>
              </a:rPr>
              <a:t>.</a:t>
            </a:r>
            <a:r>
              <a:rPr lang="vi-VN" sz="2800" b="1" i="1" dirty="0" smtClean="0">
                <a:solidFill>
                  <a:srgbClr val="FF0000"/>
                </a:solidFill>
                <a:latin typeface="Times New Roman" panose="02020603050405020304" pitchFamily="18" charset="0"/>
                <a:cs typeface="Times New Roman" panose="02020603050405020304" pitchFamily="18" charset="0"/>
                <a:sym typeface="+mn-ea"/>
              </a:rPr>
              <a:t>85 </a:t>
            </a:r>
            <a:r>
              <a:rPr lang="vi-VN" sz="2800" i="1" dirty="0" smtClean="0">
                <a:solidFill>
                  <a:srgbClr val="FF0000"/>
                </a:solidFill>
                <a:latin typeface="Times New Roman" panose="02020603050405020304" pitchFamily="18" charset="0"/>
                <a:cs typeface="Times New Roman" panose="02020603050405020304" pitchFamily="18" charset="0"/>
                <a:sym typeface="+mn-ea"/>
              </a:rPr>
              <a:t>N</a:t>
            </a:r>
            <a:r>
              <a:rPr lang="en-US" sz="2800" i="1" dirty="0" smtClean="0">
                <a:solidFill>
                  <a:srgbClr val="FF0000"/>
                </a:solidFill>
                <a:latin typeface="Times New Roman" panose="02020603050405020304" pitchFamily="18" charset="0"/>
                <a:cs typeface="Times New Roman" panose="02020603050405020304" pitchFamily="18" charset="0"/>
                <a:sym typeface="+mn-ea"/>
              </a:rPr>
              <a:t>Đ</a:t>
            </a:r>
            <a:r>
              <a:rPr lang="vi-VN" sz="2800" i="1" dirty="0" smtClean="0">
                <a:solidFill>
                  <a:srgbClr val="FF0000"/>
                </a:solidFill>
                <a:latin typeface="Times New Roman" panose="02020603050405020304" pitchFamily="18" charset="0"/>
                <a:cs typeface="Times New Roman" panose="02020603050405020304" pitchFamily="18" charset="0"/>
                <a:sym typeface="+mn-ea"/>
              </a:rPr>
              <a:t>;</a:t>
            </a:r>
            <a:endParaRPr lang="en-US" sz="28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635"/>
          <a:ext cx="12192000" cy="6859270"/>
        </p:xfrm>
        <a:graphic>
          <a:graphicData uri="http://schemas.openxmlformats.org/drawingml/2006/table">
            <a:tbl>
              <a:tblPr firstRow="1" bandRow="1">
                <a:tableStyleId>{5C22544A-7EE6-4342-B048-85BDC9FD1C3A}</a:tableStyleId>
              </a:tblPr>
              <a:tblGrid>
                <a:gridCol w="12192000"/>
              </a:tblGrid>
              <a:tr h="98996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900" i="1" dirty="0" smtClean="0">
                          <a:latin typeface="Times New Roman" panose="02020603050405020304" pitchFamily="18" charset="0"/>
                          <a:cs typeface="Times New Roman" panose="02020603050405020304" pitchFamily="18" charset="0"/>
                        </a:rPr>
                        <a:t>đ</a:t>
                      </a:r>
                      <a:r>
                        <a:rPr lang="vi-VN" sz="2900" i="1" dirty="0" smtClean="0">
                          <a:latin typeface="Times New Roman" panose="02020603050405020304" pitchFamily="18" charset="0"/>
                          <a:cs typeface="Times New Roman" panose="02020603050405020304" pitchFamily="18" charset="0"/>
                        </a:rPr>
                        <a:t>) B</a:t>
                      </a:r>
                      <a:r>
                        <a:rPr lang="en-US" sz="2900" i="1" dirty="0" smtClean="0">
                          <a:latin typeface="Times New Roman" panose="02020603050405020304" pitchFamily="18" charset="0"/>
                          <a:cs typeface="Times New Roman" panose="02020603050405020304" pitchFamily="18" charset="0"/>
                        </a:rPr>
                        <a:t>V</a:t>
                      </a:r>
                      <a:r>
                        <a:rPr lang="vi-VN" sz="2900" i="1" dirty="0" smtClean="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TS</a:t>
                      </a:r>
                      <a:r>
                        <a:rPr lang="vi-VN" sz="2900" i="1" dirty="0" smtClean="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&amp;</a:t>
                      </a:r>
                      <a:r>
                        <a:rPr lang="vi-VN" sz="2900" i="1" dirty="0" smtClean="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BMKD, BMCN, SHTT</a:t>
                      </a:r>
                      <a:r>
                        <a:rPr lang="vi-VN" sz="2900" i="1" dirty="0" smtClean="0">
                          <a:latin typeface="Times New Roman" panose="02020603050405020304" pitchFamily="18" charset="0"/>
                          <a:cs typeface="Times New Roman" panose="02020603050405020304" pitchFamily="18" charset="0"/>
                        </a:rPr>
                        <a:t> c</a:t>
                      </a:r>
                      <a:r>
                        <a:rPr lang="en-US" sz="2900" i="1" dirty="0" smtClean="0">
                          <a:latin typeface="Times New Roman" panose="02020603050405020304" pitchFamily="18" charset="0"/>
                          <a:cs typeface="Times New Roman" panose="02020603050405020304" pitchFamily="18" charset="0"/>
                        </a:rPr>
                        <a:t>ủ</a:t>
                      </a:r>
                      <a:r>
                        <a:rPr lang="vi-VN" sz="2900" i="1" dirty="0" smtClean="0">
                          <a:latin typeface="Times New Roman" panose="02020603050405020304" pitchFamily="18" charset="0"/>
                          <a:cs typeface="Times New Roman" panose="02020603050405020304" pitchFamily="18" charset="0"/>
                        </a:rPr>
                        <a:t>a </a:t>
                      </a:r>
                      <a:r>
                        <a:rPr lang="en-US" sz="2900" i="1" dirty="0" smtClean="0">
                          <a:latin typeface="Times New Roman" panose="02020603050405020304" pitchFamily="18" charset="0"/>
                          <a:cs typeface="Times New Roman" panose="02020603050405020304" pitchFamily="18" charset="0"/>
                        </a:rPr>
                        <a:t>NSDLĐ</a:t>
                      </a:r>
                      <a:r>
                        <a:rPr lang="vi-VN" sz="2900" i="1" dirty="0" smtClean="0">
                          <a:latin typeface="Times New Roman" panose="02020603050405020304" pitchFamily="18" charset="0"/>
                          <a:cs typeface="Times New Roman" panose="02020603050405020304" pitchFamily="18" charset="0"/>
                        </a:rPr>
                        <a:t>:</a:t>
                      </a:r>
                      <a:r>
                        <a:rPr lang="en-US" sz="2900" i="1" dirty="0" smtClean="0">
                          <a:latin typeface="Times New Roman" panose="02020603050405020304" pitchFamily="18" charset="0"/>
                          <a:cs typeface="Times New Roman" panose="02020603050405020304" pitchFamily="18" charset="0"/>
                        </a:rPr>
                        <a:t>DMTS</a:t>
                      </a:r>
                      <a:r>
                        <a:rPr lang="vi-VN" sz="2900" i="1" dirty="0" smtClean="0">
                          <a:latin typeface="Times New Roman" panose="02020603050405020304" pitchFamily="18" charset="0"/>
                          <a:cs typeface="Times New Roman" panose="02020603050405020304" pitchFamily="18" charset="0"/>
                        </a:rPr>
                        <a:t>, tài liệu, </a:t>
                      </a:r>
                      <a:r>
                        <a:rPr lang="en-US" sz="2900" i="1" dirty="0" smtClean="0">
                          <a:latin typeface="Times New Roman" panose="02020603050405020304" pitchFamily="18" charset="0"/>
                          <a:cs typeface="Times New Roman" panose="02020603050405020304" pitchFamily="18" charset="0"/>
                        </a:rPr>
                        <a:t>BMCN, BM KD, SHTT</a:t>
                      </a:r>
                      <a:r>
                        <a:rPr lang="vi-VN" sz="2900" i="1" dirty="0" smtClean="0">
                          <a:latin typeface="Times New Roman" panose="02020603050405020304" pitchFamily="18" charset="0"/>
                          <a:cs typeface="Times New Roman" panose="02020603050405020304" pitchFamily="18" charset="0"/>
                        </a:rPr>
                        <a:t>; trách nhiệm, b</a:t>
                      </a:r>
                      <a:r>
                        <a:rPr lang="en-US" sz="2900" i="1" dirty="0" smtClean="0">
                          <a:latin typeface="Times New Roman" panose="02020603050405020304" pitchFamily="18" charset="0"/>
                          <a:cs typeface="Times New Roman" panose="02020603050405020304" pitchFamily="18" charset="0"/>
                        </a:rPr>
                        <a:t>/f</a:t>
                      </a:r>
                      <a:r>
                        <a:rPr lang="vi-VN" sz="2900" i="1" dirty="0" smtClean="0">
                          <a:latin typeface="Times New Roman" panose="02020603050405020304" pitchFamily="18" charset="0"/>
                          <a:cs typeface="Times New Roman" panose="02020603050405020304" pitchFamily="18" charset="0"/>
                        </a:rPr>
                        <a:t>áp áp dụng </a:t>
                      </a:r>
                      <a:r>
                        <a:rPr lang="en-US" sz="2900" i="1" dirty="0" smtClean="0">
                          <a:latin typeface="Times New Roman" panose="02020603050405020304" pitchFamily="18" charset="0"/>
                          <a:cs typeface="Times New Roman" panose="02020603050405020304" pitchFamily="18" charset="0"/>
                        </a:rPr>
                        <a:t>BV</a:t>
                      </a:r>
                      <a:r>
                        <a:rPr lang="vi-VN" sz="2900" i="1" dirty="0" smtClean="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TS</a:t>
                      </a:r>
                      <a:r>
                        <a:rPr lang="vi-VN" sz="2900" i="1" dirty="0" smtClean="0">
                          <a:latin typeface="Times New Roman" panose="02020603050405020304" pitchFamily="18" charset="0"/>
                          <a:cs typeface="Times New Roman" panose="02020603050405020304" pitchFamily="18" charset="0"/>
                        </a:rPr>
                        <a:t>,</a:t>
                      </a:r>
                      <a:r>
                        <a:rPr lang="en-US" sz="2900" i="1" dirty="0" smtClean="0">
                          <a:latin typeface="Times New Roman" panose="02020603050405020304" pitchFamily="18" charset="0"/>
                          <a:cs typeface="Times New Roman" panose="02020603050405020304" pitchFamily="18" charset="0"/>
                        </a:rPr>
                        <a:t> BM</a:t>
                      </a:r>
                      <a:r>
                        <a:rPr lang="vi-VN" sz="2900" i="1" dirty="0" smtClean="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HV</a:t>
                      </a:r>
                      <a:r>
                        <a:rPr lang="vi-VN" sz="2900" i="1" dirty="0" smtClean="0">
                          <a:latin typeface="Times New Roman" panose="02020603050405020304" pitchFamily="18" charset="0"/>
                          <a:cs typeface="Times New Roman" panose="02020603050405020304" pitchFamily="18" charset="0"/>
                        </a:rPr>
                        <a:t> xâm </a:t>
                      </a:r>
                      <a:r>
                        <a:rPr lang="en-US" altLang="vi-VN" sz="2900" i="1" dirty="0" smtClean="0">
                          <a:latin typeface="Times New Roman" panose="02020603050405020304" pitchFamily="18" charset="0"/>
                          <a:cs typeface="Times New Roman" panose="02020603050405020304" pitchFamily="18" charset="0"/>
                        </a:rPr>
                        <a:t>f</a:t>
                      </a:r>
                      <a:r>
                        <a:rPr lang="vi-VN" sz="2900" i="1" dirty="0" smtClean="0">
                          <a:latin typeface="Times New Roman" panose="02020603050405020304" pitchFamily="18" charset="0"/>
                          <a:cs typeface="Times New Roman" panose="02020603050405020304" pitchFamily="18" charset="0"/>
                        </a:rPr>
                        <a:t>ạm </a:t>
                      </a:r>
                      <a:r>
                        <a:rPr lang="en-US" sz="2900" i="1" dirty="0" smtClean="0">
                          <a:latin typeface="Times New Roman" panose="02020603050405020304" pitchFamily="18" charset="0"/>
                          <a:cs typeface="Times New Roman" panose="02020603050405020304" pitchFamily="18" charset="0"/>
                        </a:rPr>
                        <a:t>TS</a:t>
                      </a:r>
                      <a:r>
                        <a:rPr lang="vi-VN" sz="2900" i="1" dirty="0" smtClean="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&amp;</a:t>
                      </a:r>
                      <a:r>
                        <a:rPr lang="vi-VN" sz="2900" i="1" dirty="0" smtClean="0">
                          <a:latin typeface="Times New Roman" panose="02020603050405020304" pitchFamily="18" charset="0"/>
                          <a:cs typeface="Times New Roman" panose="02020603050405020304" pitchFamily="18" charset="0"/>
                        </a:rPr>
                        <a:t> </a:t>
                      </a:r>
                      <a:r>
                        <a:rPr lang="en-US" sz="2900" i="1" dirty="0" smtClean="0">
                          <a:latin typeface="Times New Roman" panose="02020603050405020304" pitchFamily="18" charset="0"/>
                          <a:cs typeface="Times New Roman" panose="02020603050405020304" pitchFamily="18" charset="0"/>
                        </a:rPr>
                        <a:t>BM</a:t>
                      </a:r>
                      <a:endParaRPr lang="en-US" sz="2900" b="0" kern="1200" dirty="0" smtClean="0">
                        <a:solidFill>
                          <a:schemeClr val="lt1"/>
                        </a:solidFill>
                        <a:effectLst/>
                        <a:latin typeface="+mj-lt"/>
                        <a:ea typeface="+mn-ea"/>
                        <a:cs typeface="Times New Roman" panose="02020603050405020304" pitchFamily="18" charset="0"/>
                      </a:endParaRPr>
                    </a:p>
                  </a:txBody>
                  <a:tcPr/>
                </a:tc>
              </a:tr>
              <a:tr h="5869305">
                <a:tc>
                  <a:txBody>
                    <a:bodyPr/>
                    <a:lstStyle/>
                    <a:p>
                      <a:pPr marL="0" indent="0">
                        <a:lnSpc>
                          <a:spcPts val="3200"/>
                        </a:lnSpc>
                        <a:spcBef>
                          <a:spcPts val="0"/>
                        </a:spcBef>
                        <a:buNone/>
                      </a:pPr>
                      <a:r>
                        <a:rPr lang="vi-VN" sz="2900" b="1" i="1" kern="1200" dirty="0" smtClean="0">
                          <a:solidFill>
                            <a:schemeClr val="dk1"/>
                          </a:solidFill>
                          <a:latin typeface="Times New Roman" panose="02020603050405020304" pitchFamily="18" charset="0"/>
                          <a:ea typeface="+mn-ea"/>
                          <a:cs typeface="Times New Roman" panose="02020603050405020304" pitchFamily="18" charset="0"/>
                        </a:rPr>
                        <a:t>e)</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Tr</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hợp được tạm thời chuyển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NLĐ</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LV</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khác s</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o</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với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HĐ</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cụ thể các tr</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hợp do nhu cầu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SXKD</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được tạm thời chuy</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ển</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NLĐ</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LV</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khác so với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HĐ</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theo </a:t>
                      </a:r>
                      <a:r>
                        <a:rPr lang="en-US" sz="2900" b="1" i="1" kern="1200" dirty="0" smtClean="0">
                          <a:solidFill>
                            <a:srgbClr val="FF0000"/>
                          </a:solidFill>
                          <a:latin typeface="Times New Roman" panose="02020603050405020304" pitchFamily="18" charset="0"/>
                          <a:ea typeface="+mn-ea"/>
                          <a:cs typeface="Times New Roman" panose="02020603050405020304" pitchFamily="18" charset="0"/>
                        </a:rPr>
                        <a:t>K.</a:t>
                      </a:r>
                      <a:r>
                        <a:rPr lang="vi-VN" sz="2900" b="1" i="1" kern="1200" dirty="0" smtClean="0">
                          <a:solidFill>
                            <a:srgbClr val="FF0000"/>
                          </a:solidFill>
                          <a:latin typeface="Times New Roman" panose="02020603050405020304" pitchFamily="18" charset="0"/>
                          <a:ea typeface="+mn-ea"/>
                          <a:cs typeface="Times New Roman" panose="02020603050405020304" pitchFamily="18" charset="0"/>
                        </a:rPr>
                        <a:t>1 Đ</a:t>
                      </a:r>
                      <a:r>
                        <a:rPr lang="en-US" sz="2900" b="1" i="1" kern="1200" dirty="0" smtClean="0">
                          <a:solidFill>
                            <a:srgbClr val="FF0000"/>
                          </a:solidFill>
                          <a:latin typeface="Times New Roman" panose="02020603050405020304" pitchFamily="18" charset="0"/>
                          <a:ea typeface="+mn-ea"/>
                          <a:cs typeface="Times New Roman" panose="02020603050405020304" pitchFamily="18" charset="0"/>
                        </a:rPr>
                        <a:t>.</a:t>
                      </a:r>
                      <a:r>
                        <a:rPr lang="vi-VN" sz="2900" b="1" i="1" kern="1200" dirty="0" smtClean="0">
                          <a:solidFill>
                            <a:srgbClr val="FF0000"/>
                          </a:solidFill>
                          <a:latin typeface="Times New Roman" panose="02020603050405020304" pitchFamily="18" charset="0"/>
                          <a:ea typeface="+mn-ea"/>
                          <a:cs typeface="Times New Roman" panose="02020603050405020304" pitchFamily="18" charset="0"/>
                        </a:rPr>
                        <a:t>29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BL</a:t>
                      </a:r>
                      <a:endParaRPr lang="en-US" sz="2900" i="1" kern="1200" dirty="0" smtClean="0">
                        <a:solidFill>
                          <a:srgbClr val="FF0000"/>
                        </a:solidFill>
                        <a:latin typeface="Times New Roman" panose="02020603050405020304" pitchFamily="18" charset="0"/>
                        <a:ea typeface="+mn-ea"/>
                        <a:cs typeface="Times New Roman" panose="02020603050405020304" pitchFamily="18" charset="0"/>
                      </a:endParaRPr>
                    </a:p>
                    <a:p>
                      <a:pPr marL="0" indent="0">
                        <a:lnSpc>
                          <a:spcPts val="3200"/>
                        </a:lnSpc>
                        <a:spcBef>
                          <a:spcPts val="0"/>
                        </a:spcBef>
                        <a:buNone/>
                      </a:pPr>
                      <a:r>
                        <a:rPr lang="vi-VN" sz="2900" b="1" i="1" kern="1200" dirty="0" smtClean="0">
                          <a:solidFill>
                            <a:schemeClr val="dk1"/>
                          </a:solidFill>
                          <a:latin typeface="Times New Roman" panose="02020603050405020304" pitchFamily="18" charset="0"/>
                          <a:ea typeface="+mn-ea"/>
                          <a:cs typeface="Times New Roman" panose="02020603050405020304" pitchFamily="18" charset="0"/>
                        </a:rPr>
                        <a:t>g)</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Các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HVVP KLLĐ</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của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NLĐ &amp;</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các hình th</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ứ</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c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XL KLLĐ</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quy định cụ th</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ể</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HVVP KLLĐ</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hình thức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XL KLLĐ</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tương ứng với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HVVP</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a:t>
                      </a:r>
                      <a:endParaRPr lang="en-US" sz="29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nSpc>
                          <a:spcPts val="3200"/>
                        </a:lnSpc>
                        <a:spcBef>
                          <a:spcPts val="0"/>
                        </a:spcBef>
                        <a:buNone/>
                      </a:pPr>
                      <a:r>
                        <a:rPr lang="vi-VN" sz="2900" b="1" i="1" kern="1200" dirty="0" smtClean="0">
                          <a:solidFill>
                            <a:schemeClr val="dk1"/>
                          </a:solidFill>
                          <a:latin typeface="Times New Roman" panose="02020603050405020304" pitchFamily="18" charset="0"/>
                          <a:ea typeface="+mn-ea"/>
                          <a:cs typeface="Times New Roman" panose="02020603050405020304" pitchFamily="18" charset="0"/>
                        </a:rPr>
                        <a:t>h)</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T</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NVC</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quy định các tr</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hợp </a:t>
                      </a:r>
                      <a:r>
                        <a:rPr lang="vi-VN" sz="2900" b="1" i="1" kern="1200" dirty="0" smtClean="0">
                          <a:solidFill>
                            <a:srgbClr val="FF0000"/>
                          </a:solidFill>
                          <a:latin typeface="Times New Roman" panose="02020603050405020304" pitchFamily="18" charset="0"/>
                          <a:ea typeface="+mn-ea"/>
                          <a:cs typeface="Times New Roman" panose="02020603050405020304" pitchFamily="18" charset="0"/>
                        </a:rPr>
                        <a:t>phải</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BTTH</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do làm hư h</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ỏ</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ng dụng cụ, thiết bị</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có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HV</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gây thiệt hại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TS</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do làm mất dụng cụ, thiết bị,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TS/</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tiêu hao vật tư quá định mức; mức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BTTH</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 tương ứng m</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ứ</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c độ thiệt hại; người có th</a:t>
                      </a:r>
                      <a:r>
                        <a:rPr lang="en-US" altLang="vi-VN" sz="290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900" i="1" kern="1200" dirty="0" smtClean="0">
                          <a:solidFill>
                            <a:schemeClr val="dk1"/>
                          </a:solidFill>
                          <a:latin typeface="Times New Roman" panose="02020603050405020304" pitchFamily="18" charset="0"/>
                          <a:ea typeface="+mn-ea"/>
                          <a:cs typeface="Times New Roman" panose="02020603050405020304" pitchFamily="18" charset="0"/>
                        </a:rPr>
                        <a:t>q </a:t>
                      </a:r>
                      <a:r>
                        <a:rPr lang="en-US" sz="2900" i="1" kern="1200" dirty="0" smtClean="0">
                          <a:solidFill>
                            <a:schemeClr val="dk1"/>
                          </a:solidFill>
                          <a:latin typeface="Times New Roman" panose="02020603050405020304" pitchFamily="18" charset="0"/>
                          <a:ea typeface="+mn-ea"/>
                          <a:cs typeface="Times New Roman" panose="02020603050405020304" pitchFamily="18" charset="0"/>
                        </a:rPr>
                        <a:t>XL BTTH</a:t>
                      </a:r>
                      <a:endParaRPr lang="en-US" sz="29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nSpc>
                          <a:spcPts val="3200"/>
                        </a:lnSpc>
                        <a:spcBef>
                          <a:spcPts val="0"/>
                        </a:spcBef>
                        <a:buNone/>
                      </a:pPr>
                      <a:r>
                        <a:rPr lang="vi-VN" sz="2900" b="1" i="1" kern="1200" dirty="0" smtClean="0">
                          <a:solidFill>
                            <a:srgbClr val="FF0000"/>
                          </a:solidFill>
                          <a:latin typeface="Times New Roman" panose="02020603050405020304" pitchFamily="18" charset="0"/>
                          <a:ea typeface="+mn-ea"/>
                          <a:cs typeface="Times New Roman" panose="02020603050405020304" pitchFamily="18" charset="0"/>
                        </a:rPr>
                        <a:t>i)</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Người có th</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q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XL KLLĐ</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người có th</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q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GK HĐLĐ</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b</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ên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NSDLĐ</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tại </a:t>
                      </a:r>
                      <a:r>
                        <a:rPr lang="en-US" sz="2900" b="1" i="1" kern="1200" dirty="0" smtClean="0">
                          <a:solidFill>
                            <a:srgbClr val="FF0000"/>
                          </a:solidFill>
                          <a:latin typeface="Times New Roman" panose="02020603050405020304" pitchFamily="18" charset="0"/>
                          <a:ea typeface="+mn-ea"/>
                          <a:cs typeface="Times New Roman" panose="02020603050405020304" pitchFamily="18" charset="0"/>
                        </a:rPr>
                        <a:t>K.</a:t>
                      </a:r>
                      <a:r>
                        <a:rPr lang="vi-VN" sz="2900" b="1" i="1" kern="1200" dirty="0" smtClean="0">
                          <a:solidFill>
                            <a:srgbClr val="FF0000"/>
                          </a:solidFill>
                          <a:latin typeface="Times New Roman" panose="02020603050405020304" pitchFamily="18" charset="0"/>
                          <a:ea typeface="+mn-ea"/>
                          <a:cs typeface="Times New Roman" panose="02020603050405020304" pitchFamily="18" charset="0"/>
                        </a:rPr>
                        <a:t>3 Đ</a:t>
                      </a:r>
                      <a:r>
                        <a:rPr lang="en-US" sz="2900" b="1" i="1" kern="1200" dirty="0" smtClean="0">
                          <a:solidFill>
                            <a:srgbClr val="FF0000"/>
                          </a:solidFill>
                          <a:latin typeface="Times New Roman" panose="02020603050405020304" pitchFamily="18" charset="0"/>
                          <a:ea typeface="+mn-ea"/>
                          <a:cs typeface="Times New Roman" panose="02020603050405020304" pitchFamily="18" charset="0"/>
                        </a:rPr>
                        <a:t>.</a:t>
                      </a:r>
                      <a:r>
                        <a:rPr lang="vi-VN" sz="2900" b="1" i="1" kern="1200" dirty="0" smtClean="0">
                          <a:solidFill>
                            <a:srgbClr val="FF0000"/>
                          </a:solidFill>
                          <a:latin typeface="Times New Roman" panose="02020603050405020304" pitchFamily="18" charset="0"/>
                          <a:ea typeface="+mn-ea"/>
                          <a:cs typeface="Times New Roman" panose="02020603050405020304" pitchFamily="18" charset="0"/>
                        </a:rPr>
                        <a:t>18</a:t>
                      </a:r>
                      <a:r>
                        <a:rPr lang="en-US" altLang="vi-VN" sz="2900" b="1" i="1" kern="1200" dirty="0" smtClean="0">
                          <a:solidFill>
                            <a:srgbClr val="FF0000"/>
                          </a:solidFill>
                          <a:latin typeface="Times New Roman" panose="02020603050405020304" pitchFamily="18" charset="0"/>
                          <a:ea typeface="+mn-ea"/>
                          <a:cs typeface="Times New Roman" panose="02020603050405020304" pitchFamily="18" charset="0"/>
                        </a:rPr>
                        <a:t>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BLLĐ/</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người được quy định cụ th</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ể</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 trong </a:t>
                      </a:r>
                      <a:r>
                        <a:rPr lang="en-US" sz="2900" i="1" kern="1200" dirty="0" smtClean="0">
                          <a:solidFill>
                            <a:srgbClr val="FF0000"/>
                          </a:solidFill>
                          <a:latin typeface="Times New Roman" panose="02020603050405020304" pitchFamily="18" charset="0"/>
                          <a:ea typeface="+mn-ea"/>
                          <a:cs typeface="Times New Roman" panose="02020603050405020304" pitchFamily="18" charset="0"/>
                        </a:rPr>
                        <a:t>NQLĐ</a:t>
                      </a:r>
                      <a:endParaRPr lang="en-US" sz="2900" i="1" kern="1200" dirty="0" smtClean="0">
                        <a:solidFill>
                          <a:srgbClr val="FF0000"/>
                        </a:solidFill>
                        <a:latin typeface="Times New Roman" panose="02020603050405020304" pitchFamily="18" charset="0"/>
                        <a:ea typeface="+mn-ea"/>
                        <a:cs typeface="Times New Roman" panose="02020603050405020304" pitchFamily="18" charset="0"/>
                      </a:endParaRPr>
                    </a:p>
                    <a:p>
                      <a:pPr marL="0" indent="0">
                        <a:lnSpc>
                          <a:spcPts val="3200"/>
                        </a:lnSpc>
                        <a:spcBef>
                          <a:spcPts val="0"/>
                        </a:spcBef>
                        <a:buNone/>
                      </a:pPr>
                      <a:endParaRPr lang="vi-VN" sz="29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nSpc>
                          <a:spcPts val="3200"/>
                        </a:lnSpc>
                        <a:spcBef>
                          <a:spcPts val="0"/>
                        </a:spcBef>
                        <a:buNone/>
                      </a:pPr>
                      <a:endParaRPr lang="vi-VN" sz="29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nSpc>
                          <a:spcPts val="3200"/>
                        </a:lnSpc>
                        <a:spcBef>
                          <a:spcPts val="0"/>
                        </a:spcBef>
                        <a:buNone/>
                      </a:pPr>
                      <a:endParaRPr lang="vi-VN" sz="29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nSpc>
                          <a:spcPts val="3200"/>
                        </a:lnSpc>
                        <a:spcBef>
                          <a:spcPts val="0"/>
                        </a:spcBef>
                        <a:buNone/>
                      </a:pPr>
                      <a:r>
                        <a:rPr lang="vi-VN" sz="2900" b="1" kern="1200" dirty="0" smtClean="0">
                          <a:solidFill>
                            <a:schemeClr val="dk1"/>
                          </a:solidFill>
                          <a:latin typeface="Times New Roman" panose="02020603050405020304" pitchFamily="18" charset="0"/>
                          <a:ea typeface="+mn-ea"/>
                          <a:cs typeface="Times New Roman" panose="02020603050405020304" pitchFamily="18" charset="0"/>
                        </a:rPr>
                        <a:t>4</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N</a:t>
                      </a:r>
                      <a:r>
                        <a:rPr lang="en-US" sz="2900" kern="1200" dirty="0" smtClean="0">
                          <a:solidFill>
                            <a:schemeClr val="dk1"/>
                          </a:solidFill>
                          <a:latin typeface="Times New Roman" panose="02020603050405020304" pitchFamily="18" charset="0"/>
                          <a:ea typeface="+mn-ea"/>
                          <a:cs typeface="Times New Roman" panose="02020603050405020304" pitchFamily="18" charset="0"/>
                        </a:rPr>
                        <a:t>QLĐ</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sau khi ban hành </a:t>
                      </a:r>
                      <a:r>
                        <a:rPr lang="vi-VN" sz="2900" b="1" kern="1200" dirty="0" smtClean="0">
                          <a:solidFill>
                            <a:srgbClr val="FF0000"/>
                          </a:solidFill>
                          <a:latin typeface="Times New Roman" panose="02020603050405020304" pitchFamily="18" charset="0"/>
                          <a:ea typeface="+mn-ea"/>
                          <a:cs typeface="Times New Roman" panose="02020603050405020304" pitchFamily="18" charset="0"/>
                        </a:rPr>
                        <a:t>phải</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a:t>
                      </a:r>
                      <a:r>
                        <a:rPr lang="vi-VN" sz="2900" kern="1200" dirty="0" smtClean="0">
                          <a:solidFill>
                            <a:srgbClr val="FF0000"/>
                          </a:solidFill>
                          <a:latin typeface="Times New Roman" panose="02020603050405020304" pitchFamily="18" charset="0"/>
                          <a:ea typeface="+mn-ea"/>
                          <a:cs typeface="Times New Roman" panose="02020603050405020304" pitchFamily="18" charset="0"/>
                        </a:rPr>
                        <a:t>gửi đến từng </a:t>
                      </a:r>
                      <a:r>
                        <a:rPr lang="en-US" sz="2900" kern="1200" dirty="0" smtClean="0">
                          <a:solidFill>
                            <a:srgbClr val="FF0000"/>
                          </a:solidFill>
                          <a:latin typeface="Times New Roman" panose="02020603050405020304" pitchFamily="18" charset="0"/>
                          <a:ea typeface="+mn-ea"/>
                          <a:cs typeface="Times New Roman" panose="02020603050405020304" pitchFamily="18" charset="0"/>
                        </a:rPr>
                        <a:t>TCĐD NLĐ</a:t>
                      </a:r>
                      <a:r>
                        <a:rPr lang="vi-VN" sz="2900" kern="1200" dirty="0" smtClean="0">
                          <a:solidFill>
                            <a:srgbClr val="FF0000"/>
                          </a:solidFill>
                          <a:latin typeface="Times New Roman" panose="02020603050405020304" pitchFamily="18" charset="0"/>
                          <a:ea typeface="+mn-ea"/>
                          <a:cs typeface="Times New Roman" panose="02020603050405020304" pitchFamily="18" charset="0"/>
                        </a:rPr>
                        <a:t> </a:t>
                      </a:r>
                      <a:r>
                        <a:rPr lang="en-US" altLang="vi-VN" sz="2900" kern="1200" dirty="0" smtClean="0">
                          <a:solidFill>
                            <a:srgbClr val="FF0000"/>
                          </a:solidFill>
                          <a:latin typeface="Times New Roman" panose="02020603050405020304" pitchFamily="18" charset="0"/>
                          <a:ea typeface="+mn-ea"/>
                          <a:cs typeface="Times New Roman" panose="02020603050405020304" pitchFamily="18" charset="0"/>
                        </a:rPr>
                        <a:t>TCS</a:t>
                      </a:r>
                      <a:r>
                        <a:rPr lang="vi-VN" sz="2900" kern="1200" dirty="0" smtClean="0">
                          <a:solidFill>
                            <a:srgbClr val="FF0000"/>
                          </a:solidFill>
                          <a:latin typeface="Times New Roman" panose="02020603050405020304" pitchFamily="18" charset="0"/>
                          <a:ea typeface="+mn-ea"/>
                          <a:cs typeface="Times New Roman" panose="02020603050405020304" pitchFamily="18" charset="0"/>
                        </a:rPr>
                        <a:t> (</a:t>
                      </a:r>
                      <a:r>
                        <a:rPr lang="vi-VN" sz="2900" i="1" kern="1200" dirty="0" smtClean="0">
                          <a:solidFill>
                            <a:srgbClr val="FF0000"/>
                          </a:solidFill>
                          <a:latin typeface="Times New Roman" panose="02020603050405020304" pitchFamily="18" charset="0"/>
                          <a:ea typeface="+mn-ea"/>
                          <a:cs typeface="Times New Roman" panose="02020603050405020304" pitchFamily="18" charset="0"/>
                        </a:rPr>
                        <a:t>nếu có</a:t>
                      </a:r>
                      <a:r>
                        <a:rPr lang="vi-VN" sz="2900" kern="1200" dirty="0" smtClean="0">
                          <a:solidFill>
                            <a:srgbClr val="FF0000"/>
                          </a:solidFill>
                          <a:latin typeface="Times New Roman" panose="02020603050405020304" pitchFamily="18" charset="0"/>
                          <a:ea typeface="+mn-ea"/>
                          <a:cs typeface="Times New Roman" panose="02020603050405020304" pitchFamily="18" charset="0"/>
                        </a:rPr>
                        <a:t>) </a:t>
                      </a:r>
                      <a:r>
                        <a:rPr lang="en-US" sz="2900" kern="1200" dirty="0" smtClean="0">
                          <a:solidFill>
                            <a:srgbClr val="FF0000"/>
                          </a:solidFill>
                          <a:latin typeface="Times New Roman" panose="02020603050405020304" pitchFamily="18" charset="0"/>
                          <a:ea typeface="+mn-ea"/>
                          <a:cs typeface="Times New Roman" panose="02020603050405020304" pitchFamily="18" charset="0"/>
                        </a:rPr>
                        <a:t>&amp;</a:t>
                      </a:r>
                      <a:r>
                        <a:rPr lang="vi-VN" sz="2900" kern="1200" dirty="0" smtClean="0">
                          <a:solidFill>
                            <a:srgbClr val="FF0000"/>
                          </a:solidFill>
                          <a:latin typeface="Times New Roman" panose="02020603050405020304" pitchFamily="18" charset="0"/>
                          <a:ea typeface="+mn-ea"/>
                          <a:cs typeface="Times New Roman" panose="02020603050405020304" pitchFamily="18" charset="0"/>
                        </a:rPr>
                        <a:t> </a:t>
                      </a:r>
                      <a:r>
                        <a:rPr lang="en-US" sz="2900" kern="1200" dirty="0" smtClean="0">
                          <a:solidFill>
                            <a:srgbClr val="FF0000"/>
                          </a:solidFill>
                          <a:latin typeface="Times New Roman" panose="02020603050405020304" pitchFamily="18" charset="0"/>
                          <a:ea typeface="+mn-ea"/>
                          <a:cs typeface="Times New Roman" panose="02020603050405020304" pitchFamily="18" charset="0"/>
                        </a:rPr>
                        <a:t>TB</a:t>
                      </a:r>
                      <a:r>
                        <a:rPr lang="vi-VN" sz="2900" kern="1200" dirty="0" smtClean="0">
                          <a:solidFill>
                            <a:srgbClr val="FF0000"/>
                          </a:solidFill>
                          <a:latin typeface="Times New Roman" panose="02020603050405020304" pitchFamily="18" charset="0"/>
                          <a:ea typeface="+mn-ea"/>
                          <a:cs typeface="Times New Roman" panose="02020603050405020304" pitchFamily="18" charset="0"/>
                        </a:rPr>
                        <a:t> đến toàn</a:t>
                      </a:r>
                      <a:r>
                        <a:rPr lang="en-US" altLang="vi-VN" sz="2900" kern="1200" dirty="0" smtClean="0">
                          <a:solidFill>
                            <a:srgbClr val="FF0000"/>
                          </a:solidFill>
                          <a:latin typeface="Times New Roman" panose="02020603050405020304" pitchFamily="18" charset="0"/>
                          <a:ea typeface="+mn-ea"/>
                          <a:cs typeface="Times New Roman" panose="02020603050405020304" pitchFamily="18" charset="0"/>
                        </a:rPr>
                        <a:t> </a:t>
                      </a:r>
                      <a:r>
                        <a:rPr lang="vi-VN" sz="2900" kern="1200" dirty="0" smtClean="0">
                          <a:solidFill>
                            <a:srgbClr val="FF0000"/>
                          </a:solidFill>
                          <a:latin typeface="Times New Roman" panose="02020603050405020304" pitchFamily="18" charset="0"/>
                          <a:ea typeface="+mn-ea"/>
                          <a:cs typeface="Times New Roman" panose="02020603050405020304" pitchFamily="18" charset="0"/>
                        </a:rPr>
                        <a:t>bộ </a:t>
                      </a:r>
                      <a:r>
                        <a:rPr lang="en-US" sz="2900" kern="1200" dirty="0" smtClean="0">
                          <a:solidFill>
                            <a:srgbClr val="FF0000"/>
                          </a:solidFill>
                          <a:latin typeface="Times New Roman" panose="02020603050405020304" pitchFamily="18" charset="0"/>
                          <a:ea typeface="+mn-ea"/>
                          <a:cs typeface="Times New Roman" panose="02020603050405020304" pitchFamily="18" charset="0"/>
                        </a:rPr>
                        <a:t>LĐ</a:t>
                      </a:r>
                      <a:r>
                        <a:rPr lang="vi-VN" sz="2900" kern="1200" dirty="0" smtClean="0">
                          <a:solidFill>
                            <a:srgbClr val="FF0000"/>
                          </a:solidFill>
                          <a:latin typeface="Times New Roman" panose="02020603050405020304" pitchFamily="18" charset="0"/>
                          <a:ea typeface="+mn-ea"/>
                          <a:cs typeface="Times New Roman" panose="02020603050405020304" pitchFamily="18" charset="0"/>
                        </a:rPr>
                        <a:t>, đồng thời niêm yết nội dung chính </a:t>
                      </a:r>
                      <a:r>
                        <a:rPr lang="vi-VN" sz="2900" kern="1200" dirty="0" smtClean="0">
                          <a:solidFill>
                            <a:schemeClr val="dk1"/>
                          </a:solidFill>
                          <a:latin typeface="Times New Roman" panose="02020603050405020304" pitchFamily="18" charset="0"/>
                          <a:ea typeface="+mn-ea"/>
                          <a:cs typeface="Times New Roman" panose="02020603050405020304" pitchFamily="18" charset="0"/>
                        </a:rPr>
                        <a:t>ở những nơi cần thi</a:t>
                      </a:r>
                      <a:r>
                        <a:rPr lang="en-US" sz="2900" kern="1200" dirty="0" smtClean="0">
                          <a:solidFill>
                            <a:schemeClr val="dk1"/>
                          </a:solidFill>
                          <a:latin typeface="Times New Roman" panose="02020603050405020304" pitchFamily="18" charset="0"/>
                          <a:ea typeface="+mn-ea"/>
                          <a:cs typeface="Times New Roman" panose="02020603050405020304" pitchFamily="18" charset="0"/>
                        </a:rPr>
                        <a:t>ế</a:t>
                      </a:r>
                      <a:r>
                        <a:rPr lang="vi-VN" sz="2900" kern="1200" dirty="0" smtClean="0">
                          <a:solidFill>
                            <a:schemeClr val="dk1"/>
                          </a:solidFill>
                          <a:latin typeface="Times New Roman" panose="02020603050405020304" pitchFamily="18" charset="0"/>
                          <a:ea typeface="+mn-ea"/>
                          <a:cs typeface="Times New Roman" panose="02020603050405020304" pitchFamily="18" charset="0"/>
                        </a:rPr>
                        <a:t>t</a:t>
                      </a:r>
                      <a:r>
                        <a:rPr lang="en-US" altLang="vi-VN" sz="2900" kern="1200" dirty="0" smtClean="0">
                          <a:solidFill>
                            <a:schemeClr val="dk1"/>
                          </a:solidFill>
                          <a:latin typeface="Times New Roman" panose="02020603050405020304" pitchFamily="18" charset="0"/>
                          <a:ea typeface="+mn-ea"/>
                          <a:cs typeface="Times New Roman" panose="02020603050405020304" pitchFamily="18" charset="0"/>
                        </a:rPr>
                        <a:t> </a:t>
                      </a:r>
                      <a:r>
                        <a:rPr lang="en-US" sz="2900" kern="1200" dirty="0" smtClean="0">
                          <a:solidFill>
                            <a:schemeClr val="dk1"/>
                          </a:solidFill>
                          <a:latin typeface="Times New Roman" panose="02020603050405020304" pitchFamily="18" charset="0"/>
                          <a:ea typeface="+mn-ea"/>
                          <a:cs typeface="Times New Roman" panose="02020603050405020304" pitchFamily="18" charset="0"/>
                        </a:rPr>
                        <a:t>TNLV </a:t>
                      </a:r>
                      <a:endParaRPr lang="en-US" sz="2900" b="1" i="1" kern="1200" dirty="0" smtClean="0">
                        <a:solidFill>
                          <a:schemeClr val="dk1"/>
                        </a:solidFill>
                        <a:latin typeface="Times New Roman" panose="02020603050405020304" pitchFamily="18" charset="0"/>
                        <a:ea typeface="+mn-ea"/>
                        <a:cs typeface="Times New Roman" panose="02020603050405020304" pitchFamily="18" charset="0"/>
                      </a:endParaRPr>
                    </a:p>
                  </a:txBody>
                  <a:tcPr/>
                </a:tc>
              </a:tr>
            </a:tbl>
          </a:graphicData>
        </a:graphic>
      </p:graphicFrame>
      <p:sp>
        <p:nvSpPr>
          <p:cNvPr id="166953" name="AutoShape 41"/>
          <p:cNvSpPr>
            <a:spLocks noChangeArrowheads="1"/>
          </p:cNvSpPr>
          <p:nvPr>
            <p:custDataLst>
              <p:tags r:id="rId1"/>
            </p:custDataLst>
          </p:nvPr>
        </p:nvSpPr>
        <p:spPr bwMode="gray">
          <a:xfrm>
            <a:off x="0" y="4697730"/>
            <a:ext cx="12192635" cy="1193165"/>
          </a:xfrm>
          <a:prstGeom prst="roundRect">
            <a:avLst>
              <a:gd name="adj" fmla="val 16667"/>
            </a:avLst>
          </a:prstGeom>
          <a:gradFill rotWithShape="1">
            <a:gsLst>
              <a:gs pos="0">
                <a:srgbClr val="F2DE78"/>
              </a:gs>
              <a:gs pos="100000">
                <a:srgbClr val="FAF2CA"/>
              </a:gs>
            </a:gsLst>
            <a:lin ang="5400000" scaled="1"/>
          </a:gradFill>
          <a:ln w="9525">
            <a:noFill/>
            <a:round/>
          </a:ln>
        </p:spPr>
        <p:txBody>
          <a:bodyPr wrap="none" anchor="ctr"/>
          <a:p>
            <a:pPr marL="0" indent="0" algn="l">
              <a:lnSpc>
                <a:spcPts val="3200"/>
              </a:lnSpc>
              <a:spcBef>
                <a:spcPts val="0"/>
              </a:spcBef>
              <a:buNone/>
            </a:pPr>
            <a:r>
              <a:rPr lang="vi-VN" sz="2800" b="1" dirty="0" smtClean="0">
                <a:solidFill>
                  <a:schemeClr val="dk1"/>
                </a:solidFill>
                <a:latin typeface="Times New Roman" panose="02020603050405020304" pitchFamily="18" charset="0"/>
                <a:cs typeface="Times New Roman" panose="02020603050405020304" pitchFamily="18" charset="0"/>
                <a:sym typeface="+mn-ea"/>
              </a:rPr>
              <a:t>3</a:t>
            </a:r>
            <a:r>
              <a:rPr lang="vi-VN" sz="2800" dirty="0" smtClean="0">
                <a:solidFill>
                  <a:schemeClr val="dk1"/>
                </a:solidFill>
                <a:latin typeface="Times New Roman" panose="02020603050405020304" pitchFamily="18" charset="0"/>
                <a:cs typeface="Times New Roman" panose="02020603050405020304" pitchFamily="18" charset="0"/>
                <a:sym typeface="+mn-ea"/>
              </a:rPr>
              <a:t>. Trước khi ban hành </a:t>
            </a:r>
            <a:r>
              <a:rPr lang="en-US" sz="2800" dirty="0" smtClean="0">
                <a:solidFill>
                  <a:schemeClr val="dk1"/>
                </a:solidFill>
                <a:latin typeface="Times New Roman" panose="02020603050405020304" pitchFamily="18" charset="0"/>
                <a:cs typeface="Times New Roman" panose="02020603050405020304" pitchFamily="18" charset="0"/>
                <a:sym typeface="+mn-ea"/>
              </a:rPr>
              <a:t>NQLĐ/SĐBS NQLĐ</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en-US" sz="2800" dirty="0" smtClean="0">
                <a:solidFill>
                  <a:schemeClr val="dk1"/>
                </a:solidFill>
                <a:latin typeface="Times New Roman" panose="02020603050405020304" pitchFamily="18" charset="0"/>
                <a:cs typeface="Times New Roman" panose="02020603050405020304" pitchFamily="18" charset="0"/>
                <a:sym typeface="+mn-ea"/>
              </a:rPr>
              <a:t>NSDLĐ</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vi-VN" sz="2800" b="1" dirty="0" smtClean="0">
                <a:solidFill>
                  <a:srgbClr val="FF0000"/>
                </a:solidFill>
                <a:latin typeface="Times New Roman" panose="02020603050405020304" pitchFamily="18" charset="0"/>
                <a:cs typeface="Times New Roman" panose="02020603050405020304" pitchFamily="18" charset="0"/>
                <a:sym typeface="+mn-ea"/>
              </a:rPr>
              <a:t>phải</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vi-VN" sz="2800" dirty="0" smtClean="0">
                <a:solidFill>
                  <a:srgbClr val="FF0000"/>
                </a:solidFill>
                <a:latin typeface="Times New Roman" panose="02020603050405020304" pitchFamily="18" charset="0"/>
                <a:cs typeface="Times New Roman" panose="02020603050405020304" pitchFamily="18" charset="0"/>
                <a:sym typeface="+mn-ea"/>
              </a:rPr>
              <a:t>tham khảo ý kiến </a:t>
            </a:r>
            <a:r>
              <a:rPr lang="vi-VN" sz="2800" dirty="0" smtClean="0">
                <a:solidFill>
                  <a:schemeClr val="dk1"/>
                </a:solidFill>
                <a:latin typeface="Times New Roman" panose="02020603050405020304" pitchFamily="18" charset="0"/>
                <a:cs typeface="Times New Roman" panose="02020603050405020304" pitchFamily="18" charset="0"/>
                <a:sym typeface="+mn-ea"/>
              </a:rPr>
              <a:t>của </a:t>
            </a:r>
            <a:endParaRPr lang="vi-VN" sz="2800" dirty="0" smtClean="0">
              <a:solidFill>
                <a:schemeClr val="dk1"/>
              </a:solidFill>
              <a:latin typeface="Times New Roman" panose="02020603050405020304" pitchFamily="18" charset="0"/>
              <a:cs typeface="Times New Roman" panose="02020603050405020304" pitchFamily="18" charset="0"/>
              <a:sym typeface="+mn-ea"/>
            </a:endParaRPr>
          </a:p>
          <a:p>
            <a:pPr marL="0" indent="0" algn="l">
              <a:lnSpc>
                <a:spcPts val="3200"/>
              </a:lnSpc>
              <a:spcBef>
                <a:spcPts val="0"/>
              </a:spcBef>
              <a:buNone/>
            </a:pPr>
            <a:r>
              <a:rPr lang="en-US" sz="2800" dirty="0" smtClean="0">
                <a:solidFill>
                  <a:schemeClr val="dk1"/>
                </a:solidFill>
                <a:latin typeface="Times New Roman" panose="02020603050405020304" pitchFamily="18" charset="0"/>
                <a:cs typeface="Times New Roman" panose="02020603050405020304" pitchFamily="18" charset="0"/>
                <a:sym typeface="+mn-ea"/>
              </a:rPr>
              <a:t>TCĐD NLĐ</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en-US" altLang="vi-VN" sz="2800" dirty="0" smtClean="0">
                <a:solidFill>
                  <a:schemeClr val="dk1"/>
                </a:solidFill>
                <a:latin typeface="Times New Roman" panose="02020603050405020304" pitchFamily="18" charset="0"/>
                <a:cs typeface="Times New Roman" panose="02020603050405020304" pitchFamily="18" charset="0"/>
                <a:sym typeface="+mn-ea"/>
              </a:rPr>
              <a:t>TCS</a:t>
            </a:r>
            <a:r>
              <a:rPr lang="vi-VN" sz="2800" dirty="0" smtClean="0">
                <a:solidFill>
                  <a:schemeClr val="dk1"/>
                </a:solidFill>
                <a:latin typeface="Times New Roman" panose="02020603050405020304" pitchFamily="18" charset="0"/>
                <a:cs typeface="Times New Roman" panose="02020603050405020304" pitchFamily="18" charset="0"/>
                <a:sym typeface="+mn-ea"/>
              </a:rPr>
              <a:t> đ</a:t>
            </a:r>
            <a:r>
              <a:rPr lang="en-US" sz="2800" dirty="0" smtClean="0">
                <a:solidFill>
                  <a:schemeClr val="dk1"/>
                </a:solidFill>
                <a:latin typeface="Times New Roman" panose="02020603050405020304" pitchFamily="18" charset="0"/>
                <a:cs typeface="Times New Roman" panose="02020603050405020304" pitchFamily="18" charset="0"/>
                <a:sym typeface="+mn-ea"/>
              </a:rPr>
              <a:t>/</a:t>
            </a:r>
            <a:r>
              <a:rPr lang="vi-VN" sz="2800" dirty="0" smtClean="0">
                <a:solidFill>
                  <a:schemeClr val="dk1"/>
                </a:solidFill>
                <a:latin typeface="Times New Roman" panose="02020603050405020304" pitchFamily="18" charset="0"/>
                <a:cs typeface="Times New Roman" panose="02020603050405020304" pitchFamily="18" charset="0"/>
                <a:sym typeface="+mn-ea"/>
              </a:rPr>
              <a:t>v nơi có </a:t>
            </a:r>
            <a:r>
              <a:rPr lang="en-US" sz="2800" dirty="0" smtClean="0">
                <a:solidFill>
                  <a:schemeClr val="dk1"/>
                </a:solidFill>
                <a:latin typeface="Times New Roman" panose="02020603050405020304" pitchFamily="18" charset="0"/>
                <a:cs typeface="Times New Roman" panose="02020603050405020304" pitchFamily="18" charset="0"/>
                <a:sym typeface="+mn-ea"/>
              </a:rPr>
              <a:t>TCĐD NLĐ</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en-US" altLang="vi-VN" sz="2800" dirty="0" smtClean="0">
                <a:solidFill>
                  <a:schemeClr val="dk1"/>
                </a:solidFill>
                <a:latin typeface="Times New Roman" panose="02020603050405020304" pitchFamily="18" charset="0"/>
                <a:cs typeface="Times New Roman" panose="02020603050405020304" pitchFamily="18" charset="0"/>
                <a:sym typeface="+mn-ea"/>
              </a:rPr>
              <a:t>TCS</a:t>
            </a:r>
            <a:r>
              <a:rPr lang="vi-VN" sz="2800" dirty="0" smtClean="0">
                <a:solidFill>
                  <a:schemeClr val="dk1"/>
                </a:solidFill>
                <a:latin typeface="Times New Roman" panose="02020603050405020304" pitchFamily="18" charset="0"/>
                <a:cs typeface="Times New Roman" panose="02020603050405020304" pitchFamily="18" charset="0"/>
                <a:sym typeface="+mn-ea"/>
              </a:rPr>
              <a:t>. Việc tham khảo ý kiến </a:t>
            </a:r>
            <a:r>
              <a:rPr lang="en-US" sz="2800" dirty="0" smtClean="0">
                <a:solidFill>
                  <a:schemeClr val="dk1"/>
                </a:solidFill>
                <a:latin typeface="Times New Roman" panose="02020603050405020304" pitchFamily="18" charset="0"/>
                <a:cs typeface="Times New Roman" panose="02020603050405020304" pitchFamily="18" charset="0"/>
                <a:sym typeface="+mn-ea"/>
              </a:rPr>
              <a:t>TCĐD NLĐ</a:t>
            </a:r>
            <a:r>
              <a:rPr lang="vi-VN" sz="2800" dirty="0" smtClean="0">
                <a:solidFill>
                  <a:schemeClr val="dk1"/>
                </a:solidFill>
                <a:latin typeface="Times New Roman" panose="02020603050405020304" pitchFamily="18" charset="0"/>
                <a:cs typeface="Times New Roman" panose="02020603050405020304" pitchFamily="18" charset="0"/>
                <a:sym typeface="+mn-ea"/>
              </a:rPr>
              <a:t> </a:t>
            </a:r>
            <a:endParaRPr lang="vi-VN" sz="2800" dirty="0" smtClean="0">
              <a:solidFill>
                <a:schemeClr val="dk1"/>
              </a:solidFill>
              <a:latin typeface="Times New Roman" panose="02020603050405020304" pitchFamily="18" charset="0"/>
              <a:cs typeface="Times New Roman" panose="02020603050405020304" pitchFamily="18" charset="0"/>
              <a:sym typeface="+mn-ea"/>
            </a:endParaRPr>
          </a:p>
          <a:p>
            <a:pPr marL="0" indent="0" algn="l">
              <a:lnSpc>
                <a:spcPts val="3200"/>
              </a:lnSpc>
              <a:spcBef>
                <a:spcPts val="0"/>
              </a:spcBef>
              <a:buNone/>
            </a:pPr>
            <a:r>
              <a:rPr lang="en-US" altLang="vi-VN" sz="2800" dirty="0" smtClean="0">
                <a:solidFill>
                  <a:schemeClr val="dk1"/>
                </a:solidFill>
                <a:latin typeface="Times New Roman" panose="02020603050405020304" pitchFamily="18" charset="0"/>
                <a:cs typeface="Times New Roman" panose="02020603050405020304" pitchFamily="18" charset="0"/>
                <a:sym typeface="+mn-ea"/>
              </a:rPr>
              <a:t>TCS</a:t>
            </a:r>
            <a:r>
              <a:rPr lang="vi-VN" sz="2800" dirty="0" smtClean="0">
                <a:solidFill>
                  <a:schemeClr val="dk1"/>
                </a:solidFill>
                <a:latin typeface="Times New Roman" panose="02020603050405020304" pitchFamily="18" charset="0"/>
                <a:cs typeface="Times New Roman" panose="02020603050405020304" pitchFamily="18" charset="0"/>
                <a:sym typeface="+mn-ea"/>
              </a:rPr>
              <a:t> thực hiện theo </a:t>
            </a:r>
            <a:r>
              <a:rPr lang="en-US" sz="2800" b="1" dirty="0" smtClean="0">
                <a:solidFill>
                  <a:schemeClr val="dk1"/>
                </a:solidFill>
                <a:latin typeface="Times New Roman" panose="02020603050405020304" pitchFamily="18" charset="0"/>
                <a:cs typeface="Times New Roman" panose="02020603050405020304" pitchFamily="18" charset="0"/>
                <a:sym typeface="+mn-ea"/>
              </a:rPr>
              <a:t>K.</a:t>
            </a:r>
            <a:r>
              <a:rPr lang="vi-VN" sz="2800" b="1" dirty="0" smtClean="0">
                <a:solidFill>
                  <a:schemeClr val="dk1"/>
                </a:solidFill>
                <a:latin typeface="Times New Roman" panose="02020603050405020304" pitchFamily="18" charset="0"/>
                <a:cs typeface="Times New Roman" panose="02020603050405020304" pitchFamily="18" charset="0"/>
                <a:sym typeface="+mn-ea"/>
              </a:rPr>
              <a:t>1 Đ</a:t>
            </a:r>
            <a:r>
              <a:rPr lang="en-US" sz="2800" b="1" dirty="0" smtClean="0">
                <a:solidFill>
                  <a:schemeClr val="dk1"/>
                </a:solidFill>
                <a:latin typeface="Times New Roman" panose="02020603050405020304" pitchFamily="18" charset="0"/>
                <a:cs typeface="Times New Roman" panose="02020603050405020304" pitchFamily="18" charset="0"/>
                <a:sym typeface="+mn-ea"/>
              </a:rPr>
              <a:t>.</a:t>
            </a:r>
            <a:r>
              <a:rPr lang="vi-VN" sz="2800" b="1" dirty="0" smtClean="0">
                <a:solidFill>
                  <a:schemeClr val="dk1"/>
                </a:solidFill>
                <a:latin typeface="Times New Roman" panose="02020603050405020304" pitchFamily="18" charset="0"/>
                <a:cs typeface="Times New Roman" panose="02020603050405020304" pitchFamily="18" charset="0"/>
                <a:sym typeface="+mn-ea"/>
              </a:rPr>
              <a:t>41 </a:t>
            </a:r>
            <a:r>
              <a:rPr lang="vi-VN" sz="2800" dirty="0" smtClean="0">
                <a:solidFill>
                  <a:schemeClr val="dk1"/>
                </a:solidFill>
                <a:latin typeface="Times New Roman" panose="02020603050405020304" pitchFamily="18" charset="0"/>
                <a:cs typeface="Times New Roman" panose="02020603050405020304" pitchFamily="18" charset="0"/>
                <a:sym typeface="+mn-ea"/>
              </a:rPr>
              <a:t>N</a:t>
            </a:r>
            <a:r>
              <a:rPr lang="en-US" sz="2800" dirty="0" smtClean="0">
                <a:solidFill>
                  <a:schemeClr val="dk1"/>
                </a:solidFill>
                <a:latin typeface="Times New Roman" panose="02020603050405020304" pitchFamily="18" charset="0"/>
                <a:cs typeface="Times New Roman" panose="02020603050405020304" pitchFamily="18" charset="0"/>
                <a:sym typeface="+mn-ea"/>
              </a:rPr>
              <a:t>Đ</a:t>
            </a:r>
            <a:r>
              <a:rPr lang="vi-VN" sz="2800" dirty="0" smtClean="0">
                <a:solidFill>
                  <a:schemeClr val="dk1"/>
                </a:solidFill>
                <a:latin typeface="Times New Roman" panose="02020603050405020304" pitchFamily="18" charset="0"/>
                <a:cs typeface="Times New Roman" panose="02020603050405020304" pitchFamily="18" charset="0"/>
                <a:sym typeface="+mn-ea"/>
              </a:rPr>
              <a:t>.</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6953"/>
                                        </p:tgtEl>
                                        <p:attrNameLst>
                                          <p:attrName>style.visibility</p:attrName>
                                        </p:attrNameLst>
                                      </p:cBhvr>
                                      <p:to>
                                        <p:strVal val="visible"/>
                                      </p:to>
                                    </p:set>
                                    <p:animEffect transition="in" filter="box(in)">
                                      <p:cBhvr>
                                        <p:cTn id="7" dur="500"/>
                                        <p:tgtEl>
                                          <p:spTgt spid="166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53"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92000" cy="6957060"/>
        </p:xfrm>
        <a:graphic>
          <a:graphicData uri="http://schemas.openxmlformats.org/drawingml/2006/table">
            <a:tbl>
              <a:tblPr firstRow="1" bandRow="1">
                <a:tableStyleId>{5C22544A-7EE6-4342-B048-85BDC9FD1C3A}</a:tableStyleId>
              </a:tblPr>
              <a:tblGrid>
                <a:gridCol w="12192000"/>
              </a:tblGrid>
              <a:tr h="57912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200" b="1" dirty="0" smtClean="0">
                          <a:latin typeface="Times New Roman" panose="02020603050405020304" pitchFamily="18" charset="0"/>
                          <a:cs typeface="Times New Roman" panose="02020603050405020304" pitchFamily="18" charset="0"/>
                        </a:rPr>
                        <a:t>Quấy rối tình dục tại nơi làm việc</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Đ</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84</a:t>
                      </a:r>
                      <a:r>
                        <a:rPr lang="en-US" sz="3200" b="1" dirty="0" smtClean="0">
                          <a:latin typeface="Times New Roman" panose="02020603050405020304" pitchFamily="18" charset="0"/>
                          <a:cs typeface="Times New Roman" panose="02020603050405020304" pitchFamily="18" charset="0"/>
                        </a:rPr>
                        <a:t> NĐ 145/2020)</a:t>
                      </a:r>
                      <a:endParaRPr lang="en-US" sz="3000" b="0"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377940">
                <a:tc>
                  <a:txBody>
                    <a:bodyPr/>
                    <a:lstStyle/>
                    <a:p>
                      <a:pPr marL="0" indent="0">
                        <a:lnSpc>
                          <a:spcPts val="3300"/>
                        </a:lnSpc>
                        <a:spcBef>
                          <a:spcPts val="0"/>
                        </a:spcBef>
                        <a:buNone/>
                      </a:pPr>
                      <a:r>
                        <a:rPr lang="vi-VN" sz="2800" b="1" kern="1200" dirty="0" smtClean="0">
                          <a:solidFill>
                            <a:schemeClr val="dk1"/>
                          </a:solidFill>
                          <a:latin typeface="Times New Roman" panose="02020603050405020304" pitchFamily="18" charset="0"/>
                          <a:ea typeface="+mn-ea"/>
                          <a:cs typeface="Times New Roman" panose="02020603050405020304" pitchFamily="18" charset="0"/>
                        </a:rPr>
                        <a:t>1</a:t>
                      </a:r>
                      <a:r>
                        <a:rPr lang="vi-VN" sz="2800" kern="1200" dirty="0" smtClean="0">
                          <a:solidFill>
                            <a:schemeClr val="dk1"/>
                          </a:solidFill>
                          <a:latin typeface="Times New Roman" panose="02020603050405020304" pitchFamily="18" charset="0"/>
                          <a:ea typeface="+mn-ea"/>
                          <a:cs typeface="Times New Roman" panose="02020603050405020304" pitchFamily="18" charset="0"/>
                        </a:rPr>
                        <a:t>.</a:t>
                      </a:r>
                      <a:r>
                        <a:rPr lang="en-US" sz="2800" kern="1200" dirty="0" smtClean="0">
                          <a:solidFill>
                            <a:schemeClr val="dk1"/>
                          </a:solidFill>
                          <a:latin typeface="Times New Roman" panose="02020603050405020304" pitchFamily="18" charset="0"/>
                          <a:ea typeface="+mn-ea"/>
                          <a:cs typeface="Times New Roman" panose="02020603050405020304" pitchFamily="18" charset="0"/>
                        </a:rPr>
                        <a:t> </a:t>
                      </a:r>
                      <a:r>
                        <a:rPr lang="vi-VN" sz="2800" kern="1200" dirty="0" smtClean="0">
                          <a:solidFill>
                            <a:schemeClr val="dk1"/>
                          </a:solidFill>
                          <a:latin typeface="Times New Roman" panose="02020603050405020304" pitchFamily="18" charset="0"/>
                          <a:ea typeface="+mn-ea"/>
                          <a:cs typeface="Times New Roman" panose="02020603050405020304" pitchFamily="18" charset="0"/>
                        </a:rPr>
                        <a:t>Q</a:t>
                      </a:r>
                      <a:r>
                        <a:rPr lang="en-US" sz="2800" kern="1200" dirty="0" smtClean="0">
                          <a:solidFill>
                            <a:schemeClr val="dk1"/>
                          </a:solidFill>
                          <a:latin typeface="Times New Roman" panose="02020603050405020304" pitchFamily="18" charset="0"/>
                          <a:ea typeface="+mn-ea"/>
                          <a:cs typeface="Times New Roman" panose="02020603050405020304" pitchFamily="18" charset="0"/>
                        </a:rPr>
                        <a:t>RTD</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a:t>
                      </a:r>
                      <a:r>
                        <a:rPr lang="en-US" sz="2800" b="1" kern="1200" dirty="0" smtClean="0">
                          <a:solidFill>
                            <a:schemeClr val="dk1"/>
                          </a:solidFill>
                          <a:latin typeface="Times New Roman" panose="02020603050405020304" pitchFamily="18" charset="0"/>
                          <a:ea typeface="+mn-ea"/>
                          <a:cs typeface="Times New Roman" panose="02020603050405020304" pitchFamily="18" charset="0"/>
                        </a:rPr>
                        <a:t>K.</a:t>
                      </a:r>
                      <a:r>
                        <a:rPr lang="vi-VN" sz="2800" b="1" kern="1200" dirty="0" smtClean="0">
                          <a:solidFill>
                            <a:schemeClr val="dk1"/>
                          </a:solidFill>
                          <a:latin typeface="Times New Roman" panose="02020603050405020304" pitchFamily="18" charset="0"/>
                          <a:ea typeface="+mn-ea"/>
                          <a:cs typeface="Times New Roman" panose="02020603050405020304" pitchFamily="18" charset="0"/>
                        </a:rPr>
                        <a:t>9 Đ</a:t>
                      </a:r>
                      <a:r>
                        <a:rPr lang="en-US" sz="2800" b="1" kern="1200" dirty="0" smtClean="0">
                          <a:solidFill>
                            <a:schemeClr val="dk1"/>
                          </a:solidFill>
                          <a:latin typeface="Times New Roman" panose="02020603050405020304" pitchFamily="18" charset="0"/>
                          <a:ea typeface="+mn-ea"/>
                          <a:cs typeface="Times New Roman" panose="02020603050405020304" pitchFamily="18" charset="0"/>
                        </a:rPr>
                        <a:t>.</a:t>
                      </a:r>
                      <a:r>
                        <a:rPr lang="vi-VN" sz="2800" b="1" kern="1200" dirty="0" smtClean="0">
                          <a:solidFill>
                            <a:schemeClr val="dk1"/>
                          </a:solidFill>
                          <a:latin typeface="Times New Roman" panose="02020603050405020304" pitchFamily="18" charset="0"/>
                          <a:ea typeface="+mn-ea"/>
                          <a:cs typeface="Times New Roman" panose="02020603050405020304" pitchFamily="18" charset="0"/>
                        </a:rPr>
                        <a:t>3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BLLĐ</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có thể xảy ra dưới dạng </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trao đ</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ổ</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i</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như đ</a:t>
                      </a:r>
                      <a:r>
                        <a:rPr lang="en-US" sz="2800" kern="1200" dirty="0" smtClean="0">
                          <a:solidFill>
                            <a:schemeClr val="dk1"/>
                          </a:solidFill>
                          <a:latin typeface="Times New Roman" panose="02020603050405020304" pitchFamily="18" charset="0"/>
                          <a:ea typeface="+mn-ea"/>
                          <a:cs typeface="Times New Roman" panose="02020603050405020304" pitchFamily="18" charset="0"/>
                        </a:rPr>
                        <a:t>ề</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nghị, y</a:t>
                      </a:r>
                      <a:r>
                        <a:rPr lang="en-US" sz="2800" kern="1200" dirty="0" smtClean="0">
                          <a:solidFill>
                            <a:schemeClr val="dk1"/>
                          </a:solidFill>
                          <a:latin typeface="Times New Roman" panose="02020603050405020304" pitchFamily="18" charset="0"/>
                          <a:ea typeface="+mn-ea"/>
                          <a:cs typeface="Times New Roman" panose="02020603050405020304" pitchFamily="18" charset="0"/>
                        </a:rPr>
                        <a:t>/</a:t>
                      </a:r>
                      <a:r>
                        <a:rPr lang="vi-VN" sz="2800" kern="1200" dirty="0" smtClean="0">
                          <a:solidFill>
                            <a:schemeClr val="dk1"/>
                          </a:solidFill>
                          <a:latin typeface="Times New Roman" panose="02020603050405020304" pitchFamily="18" charset="0"/>
                          <a:ea typeface="+mn-ea"/>
                          <a:cs typeface="Times New Roman" panose="02020603050405020304" pitchFamily="18" charset="0"/>
                        </a:rPr>
                        <a:t>c, gợi ý, đe dọa,ép buộc </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đ</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ổi</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 </a:t>
                      </a:r>
                      <a:r>
                        <a:rPr lang="en-US" sz="2800" kern="1200" dirty="0" smtClean="0">
                          <a:solidFill>
                            <a:srgbClr val="FF0000"/>
                          </a:solidFill>
                          <a:latin typeface="Times New Roman" panose="02020603050405020304" pitchFamily="18" charset="0"/>
                          <a:ea typeface="+mn-ea"/>
                          <a:cs typeface="Times New Roman" panose="02020603050405020304" pitchFamily="18" charset="0"/>
                        </a:rPr>
                        <a:t>QHTD</a:t>
                      </a:r>
                      <a:r>
                        <a:rPr lang="vi-VN" sz="2800" kern="1200" dirty="0" smtClean="0">
                          <a:solidFill>
                            <a:srgbClr val="FF0000"/>
                          </a:solidFill>
                          <a:latin typeface="Times New Roman" panose="02020603050405020304" pitchFamily="18" charset="0"/>
                          <a:ea typeface="+mn-ea"/>
                          <a:cs typeface="Times New Roman" panose="02020603050405020304" pitchFamily="18" charset="0"/>
                        </a:rPr>
                        <a:t> </a:t>
                      </a:r>
                      <a:r>
                        <a:rPr lang="vi-VN" sz="2800" kern="1200" dirty="0" smtClean="0">
                          <a:solidFill>
                            <a:schemeClr val="dk1"/>
                          </a:solidFill>
                          <a:latin typeface="Times New Roman" panose="02020603050405020304" pitchFamily="18" charset="0"/>
                          <a:ea typeface="+mn-ea"/>
                          <a:cs typeface="Times New Roman" panose="02020603050405020304" pitchFamily="18" charset="0"/>
                        </a:rPr>
                        <a:t>lấy bất kỳ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LI</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nào l</a:t>
                      </a:r>
                      <a:r>
                        <a:rPr lang="en-US" sz="2800" kern="1200" dirty="0" smtClean="0">
                          <a:solidFill>
                            <a:schemeClr val="dk1"/>
                          </a:solidFill>
                          <a:latin typeface="Times New Roman" panose="02020603050405020304" pitchFamily="18" charset="0"/>
                          <a:ea typeface="+mn-ea"/>
                          <a:cs typeface="Times New Roman" panose="02020603050405020304" pitchFamily="18" charset="0"/>
                        </a:rPr>
                        <a:t>/</a:t>
                      </a:r>
                      <a:r>
                        <a:rPr lang="vi-VN" sz="2800" kern="1200" dirty="0" smtClean="0">
                          <a:solidFill>
                            <a:schemeClr val="dk1"/>
                          </a:solidFill>
                          <a:latin typeface="Times New Roman" panose="02020603050405020304" pitchFamily="18" charset="0"/>
                          <a:ea typeface="+mn-ea"/>
                          <a:cs typeface="Times New Roman" panose="02020603050405020304" pitchFamily="18" charset="0"/>
                        </a:rPr>
                        <a:t>q đến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CV/</a:t>
                      </a:r>
                      <a:r>
                        <a:rPr lang="vi-VN" sz="2800" kern="1200" dirty="0" smtClean="0">
                          <a:solidFill>
                            <a:schemeClr val="dk1"/>
                          </a:solidFill>
                          <a:latin typeface="Times New Roman" panose="02020603050405020304" pitchFamily="18" charset="0"/>
                          <a:ea typeface="+mn-ea"/>
                          <a:cs typeface="Times New Roman" panose="02020603050405020304" pitchFamily="18" charset="0"/>
                        </a:rPr>
                        <a:t>nh</a:t>
                      </a:r>
                      <a:r>
                        <a:rPr lang="en-US" sz="2800" kern="1200" dirty="0" smtClean="0">
                          <a:solidFill>
                            <a:schemeClr val="dk1"/>
                          </a:solidFill>
                          <a:latin typeface="Times New Roman" panose="02020603050405020304" pitchFamily="18" charset="0"/>
                          <a:ea typeface="+mn-ea"/>
                          <a:cs typeface="Times New Roman" panose="02020603050405020304" pitchFamily="18" charset="0"/>
                        </a:rPr>
                        <a:t>ữ</a:t>
                      </a:r>
                      <a:r>
                        <a:rPr lang="vi-VN" sz="2800" kern="1200" dirty="0" smtClean="0">
                          <a:solidFill>
                            <a:schemeClr val="dk1"/>
                          </a:solidFill>
                          <a:latin typeface="Times New Roman" panose="02020603050405020304" pitchFamily="18" charset="0"/>
                          <a:ea typeface="+mn-ea"/>
                          <a:cs typeface="Times New Roman" panose="02020603050405020304" pitchFamily="18" charset="0"/>
                        </a:rPr>
                        <a:t>ng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HV</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có tính</a:t>
                      </a:r>
                      <a:r>
                        <a:rPr lang="en-US" sz="2800" kern="1200" dirty="0" smtClean="0">
                          <a:solidFill>
                            <a:schemeClr val="dk1"/>
                          </a:solidFill>
                          <a:latin typeface="Times New Roman" panose="02020603050405020304" pitchFamily="18" charset="0"/>
                          <a:ea typeface="+mn-ea"/>
                          <a:cs typeface="Times New Roman" panose="02020603050405020304" pitchFamily="18" charset="0"/>
                        </a:rPr>
                        <a:t> </a:t>
                      </a:r>
                      <a:r>
                        <a:rPr lang="vi-VN" sz="2800" kern="1200" dirty="0" smtClean="0">
                          <a:solidFill>
                            <a:schemeClr val="dk1"/>
                          </a:solidFill>
                          <a:latin typeface="Times New Roman" panose="02020603050405020304" pitchFamily="18" charset="0"/>
                          <a:ea typeface="+mn-ea"/>
                          <a:cs typeface="Times New Roman" panose="02020603050405020304" pitchFamily="18" charset="0"/>
                        </a:rPr>
                        <a:t>ch</a:t>
                      </a:r>
                      <a:r>
                        <a:rPr lang="en-US" sz="2800" kern="1200" dirty="0" smtClean="0">
                          <a:solidFill>
                            <a:schemeClr val="dk1"/>
                          </a:solidFill>
                          <a:latin typeface="Times New Roman" panose="02020603050405020304" pitchFamily="18" charset="0"/>
                          <a:ea typeface="+mn-ea"/>
                          <a:cs typeface="Times New Roman" panose="02020603050405020304" pitchFamily="18" charset="0"/>
                        </a:rPr>
                        <a:t>ất</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TD</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k</a:t>
                      </a:r>
                      <a:r>
                        <a:rPr lang="en-US" sz="2800" kern="1200" dirty="0" smtClean="0">
                          <a:solidFill>
                            <a:schemeClr val="dk1"/>
                          </a:solidFill>
                          <a:latin typeface="Times New Roman" panose="02020603050405020304" pitchFamily="18" charset="0"/>
                          <a:ea typeface="+mn-ea"/>
                          <a:cs typeface="Times New Roman" panose="02020603050405020304" pitchFamily="18" charset="0"/>
                        </a:rPr>
                        <a:t>o</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nhằm trao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đổi</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nhưng khiến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MTLV</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trở n</a:t>
                      </a:r>
                      <a:r>
                        <a:rPr lang="en-US" sz="2800" kern="1200" dirty="0" smtClean="0">
                          <a:solidFill>
                            <a:schemeClr val="dk1"/>
                          </a:solidFill>
                          <a:latin typeface="Times New Roman" panose="02020603050405020304" pitchFamily="18" charset="0"/>
                          <a:ea typeface="+mn-ea"/>
                          <a:cs typeface="Times New Roman" panose="02020603050405020304" pitchFamily="18" charset="0"/>
                        </a:rPr>
                        <a:t>ê</a:t>
                      </a:r>
                      <a:r>
                        <a:rPr lang="vi-VN" sz="2800" kern="1200" dirty="0" smtClean="0">
                          <a:solidFill>
                            <a:schemeClr val="dk1"/>
                          </a:solidFill>
                          <a:latin typeface="Times New Roman" panose="02020603050405020304" pitchFamily="18" charset="0"/>
                          <a:ea typeface="+mn-ea"/>
                          <a:cs typeface="Times New Roman" panose="02020603050405020304" pitchFamily="18" charset="0"/>
                        </a:rPr>
                        <a:t>n khó chịu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&amp;</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bất an, gây tổn hại về thể ch</a:t>
                      </a:r>
                      <a:r>
                        <a:rPr lang="en-US" sz="2800" kern="1200" dirty="0" smtClean="0">
                          <a:solidFill>
                            <a:schemeClr val="dk1"/>
                          </a:solidFill>
                          <a:latin typeface="Times New Roman" panose="02020603050405020304" pitchFamily="18" charset="0"/>
                          <a:ea typeface="+mn-ea"/>
                          <a:cs typeface="Times New Roman" panose="02020603050405020304" pitchFamily="18" charset="0"/>
                        </a:rPr>
                        <a:t>ấ</a:t>
                      </a:r>
                      <a:r>
                        <a:rPr lang="vi-VN" sz="2800" kern="1200" dirty="0" smtClean="0">
                          <a:solidFill>
                            <a:schemeClr val="dk1"/>
                          </a:solidFill>
                          <a:latin typeface="Times New Roman" panose="02020603050405020304" pitchFamily="18" charset="0"/>
                          <a:ea typeface="+mn-ea"/>
                          <a:cs typeface="Times New Roman" panose="02020603050405020304" pitchFamily="18" charset="0"/>
                        </a:rPr>
                        <a:t>t, tinh thần, hiệu qu</a:t>
                      </a:r>
                      <a:r>
                        <a:rPr lang="en-US" sz="2800" kern="1200" dirty="0" smtClean="0">
                          <a:solidFill>
                            <a:schemeClr val="dk1"/>
                          </a:solidFill>
                          <a:latin typeface="Times New Roman" panose="02020603050405020304" pitchFamily="18" charset="0"/>
                          <a:ea typeface="+mn-ea"/>
                          <a:cs typeface="Times New Roman" panose="02020603050405020304" pitchFamily="18" charset="0"/>
                        </a:rPr>
                        <a:t>ả</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CV &amp;</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cuộc sống của người bị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QR</a:t>
                      </a:r>
                      <a:endParaRPr lang="en-US" sz="280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nSpc>
                          <a:spcPts val="3300"/>
                        </a:lnSpc>
                        <a:spcBef>
                          <a:spcPts val="0"/>
                        </a:spcBef>
                        <a:buNone/>
                      </a:pPr>
                      <a:r>
                        <a:rPr lang="vi-VN" sz="2800" b="1" kern="1200" dirty="0" smtClean="0">
                          <a:solidFill>
                            <a:schemeClr val="dk1"/>
                          </a:solidFill>
                          <a:latin typeface="Times New Roman" panose="02020603050405020304" pitchFamily="18" charset="0"/>
                          <a:ea typeface="+mn-ea"/>
                          <a:cs typeface="Times New Roman" panose="02020603050405020304" pitchFamily="18" charset="0"/>
                        </a:rPr>
                        <a:t>2</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Q</a:t>
                      </a:r>
                      <a:r>
                        <a:rPr lang="en-US" sz="2800" kern="1200" dirty="0" smtClean="0">
                          <a:solidFill>
                            <a:schemeClr val="dk1"/>
                          </a:solidFill>
                          <a:latin typeface="Times New Roman" panose="02020603050405020304" pitchFamily="18" charset="0"/>
                          <a:ea typeface="+mn-ea"/>
                          <a:cs typeface="Times New Roman" panose="02020603050405020304" pitchFamily="18" charset="0"/>
                        </a:rPr>
                        <a:t>RTD</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TNLV</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gồm:</a:t>
                      </a:r>
                      <a:r>
                        <a:rPr lang="en-US" sz="2800" kern="1200" dirty="0" smtClean="0">
                          <a:solidFill>
                            <a:schemeClr val="dk1"/>
                          </a:solidFill>
                          <a:latin typeface="Times New Roman" panose="02020603050405020304" pitchFamily="18" charset="0"/>
                          <a:ea typeface="+mn-ea"/>
                          <a:cs typeface="Times New Roman" panose="02020603050405020304" pitchFamily="18" charset="0"/>
                        </a:rPr>
                        <a:t> </a:t>
                      </a:r>
                      <a:r>
                        <a:rPr lang="vi-VN" sz="2800" b="1" i="1" kern="1200" dirty="0" smtClean="0">
                          <a:solidFill>
                            <a:schemeClr val="dk1"/>
                          </a:solidFill>
                          <a:latin typeface="Times New Roman" panose="02020603050405020304" pitchFamily="18" charset="0"/>
                          <a:ea typeface="+mn-ea"/>
                          <a:cs typeface="Times New Roman" panose="02020603050405020304" pitchFamily="18" charset="0"/>
                        </a:rPr>
                        <a:t>a</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H</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V</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mang </a:t>
                      </a:r>
                      <a:r>
                        <a:rPr lang="vi-VN" sz="2800" i="1" kern="1200" dirty="0" smtClean="0">
                          <a:solidFill>
                            <a:srgbClr val="FF0000"/>
                          </a:solidFill>
                          <a:latin typeface="Times New Roman" panose="02020603050405020304" pitchFamily="18" charset="0"/>
                          <a:ea typeface="+mn-ea"/>
                          <a:cs typeface="Times New Roman" panose="02020603050405020304" pitchFamily="18" charset="0"/>
                        </a:rPr>
                        <a:t>tính thể chất </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gồm hành động, cử ch</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ỉ</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tiếp xúc, tác động vào cơ th</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ể</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mang tính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gợi ý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TD; </a:t>
                      </a:r>
                      <a:r>
                        <a:rPr lang="vi-VN" sz="2800" b="1" i="1" kern="1200" dirty="0" smtClean="0">
                          <a:solidFill>
                            <a:schemeClr val="dk1"/>
                          </a:solidFill>
                          <a:latin typeface="Times New Roman" panose="02020603050405020304" pitchFamily="18" charset="0"/>
                          <a:ea typeface="+mn-ea"/>
                          <a:cs typeface="Times New Roman" panose="02020603050405020304" pitchFamily="18" charset="0"/>
                        </a:rPr>
                        <a:t>b</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Q</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RTD </a:t>
                      </a:r>
                      <a:r>
                        <a:rPr lang="en-US" sz="2800" i="1" kern="1200" dirty="0" smtClean="0">
                          <a:solidFill>
                            <a:srgbClr val="FF0000"/>
                          </a:solidFill>
                          <a:latin typeface="Times New Roman" panose="02020603050405020304" pitchFamily="18" charset="0"/>
                          <a:ea typeface="+mn-ea"/>
                          <a:cs typeface="Times New Roman" panose="02020603050405020304" pitchFamily="18" charset="0"/>
                        </a:rPr>
                        <a:t>=</a:t>
                      </a:r>
                      <a:r>
                        <a:rPr lang="vi-VN" sz="2800" i="1" kern="1200" dirty="0" smtClean="0">
                          <a:solidFill>
                            <a:srgbClr val="FF0000"/>
                          </a:solidFill>
                          <a:latin typeface="Times New Roman" panose="02020603050405020304" pitchFamily="18" charset="0"/>
                          <a:ea typeface="+mn-ea"/>
                          <a:cs typeface="Times New Roman" panose="02020603050405020304" pitchFamily="18" charset="0"/>
                        </a:rPr>
                        <a:t> lời nói </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gồm lời nói trực tiếp, qua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ĐT/</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qua phương tiện </a:t>
                      </a:r>
                      <a:r>
                        <a:rPr lang="en-US" altLang="vi-VN" sz="2800" i="1" kern="1200" dirty="0" smtClean="0">
                          <a:solidFill>
                            <a:schemeClr val="dk1"/>
                          </a:solidFill>
                          <a:latin typeface="Times New Roman" panose="02020603050405020304" pitchFamily="18" charset="0"/>
                          <a:ea typeface="+mn-ea"/>
                          <a:cs typeface="Times New Roman" panose="02020603050405020304" pitchFamily="18" charset="0"/>
                        </a:rPr>
                        <a:t>ĐT</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có nội dung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có ngụ ý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nSpc>
                          <a:spcPts val="3300"/>
                        </a:lnSpc>
                        <a:spcBef>
                          <a:spcPts val="0"/>
                        </a:spcBef>
                        <a:buNone/>
                      </a:pPr>
                      <a:r>
                        <a:rPr lang="vi-VN" sz="2800" b="1" i="1" kern="1200" dirty="0" smtClean="0">
                          <a:solidFill>
                            <a:schemeClr val="dk1"/>
                          </a:solidFill>
                          <a:latin typeface="Times New Roman" panose="02020603050405020304" pitchFamily="18" charset="0"/>
                          <a:ea typeface="+mn-ea"/>
                          <a:cs typeface="Times New Roman" panose="02020603050405020304" pitchFamily="18" charset="0"/>
                        </a:rPr>
                        <a:t>c</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Q</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RTD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a:t>
                      </a:r>
                      <a:r>
                        <a:rPr lang="vi-VN" sz="2800" i="1" kern="1200" dirty="0" smtClean="0">
                          <a:solidFill>
                            <a:srgbClr val="FF0000"/>
                          </a:solidFill>
                          <a:latin typeface="Times New Roman" panose="02020603050405020304" pitchFamily="18" charset="0"/>
                          <a:ea typeface="+mn-ea"/>
                          <a:cs typeface="Times New Roman" panose="02020603050405020304" pitchFamily="18" charset="0"/>
                        </a:rPr>
                        <a:t>phi lời nói </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gồm ngôn ng</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ữ </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cơ thể; trưng b</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à</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y, miêu tả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TL</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trực quan về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l</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q đến hoạt động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trực tiếp</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qua phương tiện </a:t>
                      </a:r>
                      <a:r>
                        <a:rPr lang="en-US" altLang="vi-VN" sz="2800" i="1" kern="1200" dirty="0" smtClean="0">
                          <a:solidFill>
                            <a:schemeClr val="dk1"/>
                          </a:solidFill>
                          <a:latin typeface="Times New Roman" panose="02020603050405020304" pitchFamily="18" charset="0"/>
                          <a:ea typeface="+mn-ea"/>
                          <a:cs typeface="Times New Roman" panose="02020603050405020304" pitchFamily="18" charset="0"/>
                        </a:rPr>
                        <a:t>ĐT</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nSpc>
                          <a:spcPts val="3300"/>
                        </a:lnSpc>
                        <a:spcBef>
                          <a:spcPts val="0"/>
                        </a:spcBef>
                        <a:buNone/>
                      </a:pPr>
                      <a:endParaRPr lang="en-US" sz="2800" kern="1200" dirty="0" smtClean="0">
                        <a:solidFill>
                          <a:schemeClr val="dk1"/>
                        </a:solidFill>
                        <a:latin typeface="Times New Roman" panose="02020603050405020304" pitchFamily="18" charset="0"/>
                        <a:ea typeface="+mn-ea"/>
                        <a:cs typeface="Times New Roman" panose="02020603050405020304" pitchFamily="18" charset="0"/>
                      </a:endParaRPr>
                    </a:p>
                  </a:txBody>
                  <a:tcPr/>
                </a:tc>
              </a:tr>
            </a:tbl>
          </a:graphicData>
        </a:graphic>
      </p:graphicFrame>
      <p:sp>
        <p:nvSpPr>
          <p:cNvPr id="17" name="AutoShape 7"/>
          <p:cNvSpPr>
            <a:spLocks noChangeArrowheads="1"/>
          </p:cNvSpPr>
          <p:nvPr>
            <p:custDataLst>
              <p:tags r:id="rId1"/>
            </p:custDataLst>
          </p:nvPr>
        </p:nvSpPr>
        <p:spPr bwMode="gray">
          <a:xfrm>
            <a:off x="0" y="4398645"/>
            <a:ext cx="12192000" cy="2458720"/>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ln>
          <a:effectLst>
            <a:outerShdw dist="99190" dir="2388334" algn="ctr" rotWithShape="0">
              <a:srgbClr val="333333">
                <a:alpha val="50000"/>
              </a:srgbClr>
            </a:outerShdw>
          </a:effectLst>
        </p:spPr>
        <p:txBody>
          <a:bodyPr wrap="none" anchor="ctr"/>
          <a:p>
            <a:pPr marL="0" indent="0" algn="l">
              <a:lnSpc>
                <a:spcPts val="3300"/>
              </a:lnSpc>
              <a:spcBef>
                <a:spcPts val="0"/>
              </a:spcBef>
              <a:buNone/>
            </a:pPr>
            <a:r>
              <a:rPr lang="vi-VN" sz="2800" b="1" dirty="0" smtClean="0">
                <a:solidFill>
                  <a:schemeClr val="dk1"/>
                </a:solidFill>
                <a:latin typeface="Times New Roman" panose="02020603050405020304" pitchFamily="18" charset="0"/>
                <a:cs typeface="Times New Roman" panose="02020603050405020304" pitchFamily="18" charset="0"/>
                <a:sym typeface="+mn-ea"/>
              </a:rPr>
              <a:t>3</a:t>
            </a:r>
            <a:r>
              <a:rPr lang="vi-VN" sz="2800" dirty="0" smtClean="0">
                <a:solidFill>
                  <a:schemeClr val="dk1"/>
                </a:solidFill>
                <a:latin typeface="Times New Roman" panose="02020603050405020304" pitchFamily="18" charset="0"/>
                <a:cs typeface="Times New Roman" panose="02020603050405020304" pitchFamily="18" charset="0"/>
                <a:sym typeface="+mn-ea"/>
              </a:rPr>
              <a:t>. Nơi </a:t>
            </a:r>
            <a:r>
              <a:rPr lang="en-US" sz="2800" dirty="0" smtClean="0">
                <a:solidFill>
                  <a:schemeClr val="dk1"/>
                </a:solidFill>
                <a:latin typeface="Times New Roman" panose="02020603050405020304" pitchFamily="18" charset="0"/>
                <a:cs typeface="Times New Roman" panose="02020603050405020304" pitchFamily="18" charset="0"/>
                <a:sym typeface="+mn-ea"/>
              </a:rPr>
              <a:t>LV</a:t>
            </a:r>
            <a:r>
              <a:rPr lang="vi-VN" sz="2800" dirty="0" smtClean="0">
                <a:solidFill>
                  <a:schemeClr val="dk1"/>
                </a:solidFill>
                <a:latin typeface="Times New Roman" panose="02020603050405020304" pitchFamily="18" charset="0"/>
                <a:cs typeface="Times New Roman" panose="02020603050405020304" pitchFamily="18" charset="0"/>
                <a:sym typeface="+mn-ea"/>
              </a:rPr>
              <a:t> tại </a:t>
            </a:r>
            <a:r>
              <a:rPr lang="en-US" sz="2800" b="1" dirty="0" smtClean="0">
                <a:solidFill>
                  <a:schemeClr val="dk1"/>
                </a:solidFill>
                <a:latin typeface="Times New Roman" panose="02020603050405020304" pitchFamily="18" charset="0"/>
                <a:cs typeface="Times New Roman" panose="02020603050405020304" pitchFamily="18" charset="0"/>
                <a:sym typeface="+mn-ea"/>
              </a:rPr>
              <a:t>K.</a:t>
            </a:r>
            <a:r>
              <a:rPr lang="vi-VN" sz="2800" b="1" dirty="0" smtClean="0">
                <a:solidFill>
                  <a:schemeClr val="dk1"/>
                </a:solidFill>
                <a:latin typeface="Times New Roman" panose="02020603050405020304" pitchFamily="18" charset="0"/>
                <a:cs typeface="Times New Roman" panose="02020603050405020304" pitchFamily="18" charset="0"/>
                <a:sym typeface="+mn-ea"/>
              </a:rPr>
              <a:t>9 Đ</a:t>
            </a:r>
            <a:r>
              <a:rPr lang="en-US" sz="2800" b="1" dirty="0" smtClean="0">
                <a:solidFill>
                  <a:schemeClr val="dk1"/>
                </a:solidFill>
                <a:latin typeface="Times New Roman" panose="02020603050405020304" pitchFamily="18" charset="0"/>
                <a:cs typeface="Times New Roman" panose="02020603050405020304" pitchFamily="18" charset="0"/>
                <a:sym typeface="+mn-ea"/>
              </a:rPr>
              <a:t>.</a:t>
            </a:r>
            <a:r>
              <a:rPr lang="vi-VN" sz="2800" b="1" dirty="0" smtClean="0">
                <a:solidFill>
                  <a:schemeClr val="dk1"/>
                </a:solidFill>
                <a:latin typeface="Times New Roman" panose="02020603050405020304" pitchFamily="18" charset="0"/>
                <a:cs typeface="Times New Roman" panose="02020603050405020304" pitchFamily="18" charset="0"/>
                <a:sym typeface="+mn-ea"/>
              </a:rPr>
              <a:t>3 </a:t>
            </a:r>
            <a:r>
              <a:rPr lang="en-US" sz="2800" dirty="0" smtClean="0">
                <a:solidFill>
                  <a:schemeClr val="dk1"/>
                </a:solidFill>
                <a:latin typeface="Times New Roman" panose="02020603050405020304" pitchFamily="18" charset="0"/>
                <a:cs typeface="Times New Roman" panose="02020603050405020304" pitchFamily="18" charset="0"/>
                <a:sym typeface="+mn-ea"/>
              </a:rPr>
              <a:t>BLLĐ</a:t>
            </a:r>
            <a:r>
              <a:rPr lang="vi-VN" sz="2800" dirty="0" smtClean="0">
                <a:solidFill>
                  <a:schemeClr val="dk1"/>
                </a:solidFill>
                <a:latin typeface="Times New Roman" panose="02020603050405020304" pitchFamily="18" charset="0"/>
                <a:cs typeface="Times New Roman" panose="02020603050405020304" pitchFamily="18" charset="0"/>
                <a:sym typeface="+mn-ea"/>
              </a:rPr>
              <a:t> là </a:t>
            </a:r>
            <a:r>
              <a:rPr lang="vi-VN" sz="2800" dirty="0" smtClean="0">
                <a:solidFill>
                  <a:srgbClr val="FF0000"/>
                </a:solidFill>
                <a:latin typeface="Times New Roman" panose="02020603050405020304" pitchFamily="18" charset="0"/>
                <a:cs typeface="Times New Roman" panose="02020603050405020304" pitchFamily="18" charset="0"/>
                <a:sym typeface="+mn-ea"/>
              </a:rPr>
              <a:t>bất cứ địa điểm </a:t>
            </a:r>
            <a:r>
              <a:rPr lang="vi-VN" sz="2800" dirty="0" smtClean="0">
                <a:solidFill>
                  <a:schemeClr val="dk1"/>
                </a:solidFill>
                <a:latin typeface="Times New Roman" panose="02020603050405020304" pitchFamily="18" charset="0"/>
                <a:cs typeface="Times New Roman" panose="02020603050405020304" pitchFamily="18" charset="0"/>
                <a:sym typeface="+mn-ea"/>
              </a:rPr>
              <a:t>nào mà </a:t>
            </a:r>
            <a:r>
              <a:rPr lang="en-US" sz="2800" dirty="0" smtClean="0">
                <a:solidFill>
                  <a:schemeClr val="dk1"/>
                </a:solidFill>
                <a:latin typeface="Times New Roman" panose="02020603050405020304" pitchFamily="18" charset="0"/>
                <a:cs typeface="Times New Roman" panose="02020603050405020304" pitchFamily="18" charset="0"/>
                <a:sym typeface="+mn-ea"/>
              </a:rPr>
              <a:t>NLĐ</a:t>
            </a:r>
            <a:r>
              <a:rPr lang="vi-VN" sz="2800" dirty="0" smtClean="0">
                <a:solidFill>
                  <a:schemeClr val="dk1"/>
                </a:solidFill>
                <a:latin typeface="Times New Roman" panose="02020603050405020304" pitchFamily="18" charset="0"/>
                <a:cs typeface="Times New Roman" panose="02020603050405020304" pitchFamily="18" charset="0"/>
                <a:sym typeface="+mn-ea"/>
              </a:rPr>
              <a:t> thực tế </a:t>
            </a:r>
            <a:r>
              <a:rPr lang="en-US" sz="2800" dirty="0" smtClean="0">
                <a:solidFill>
                  <a:schemeClr val="dk1"/>
                </a:solidFill>
                <a:latin typeface="Times New Roman" panose="02020603050405020304" pitchFamily="18" charset="0"/>
                <a:cs typeface="Times New Roman" panose="02020603050405020304" pitchFamily="18" charset="0"/>
                <a:sym typeface="+mn-ea"/>
              </a:rPr>
              <a:t>LV</a:t>
            </a:r>
            <a:r>
              <a:rPr lang="vi-VN" sz="2800" dirty="0" smtClean="0">
                <a:solidFill>
                  <a:schemeClr val="dk1"/>
                </a:solidFill>
                <a:latin typeface="Times New Roman" panose="02020603050405020304" pitchFamily="18" charset="0"/>
                <a:cs typeface="Times New Roman" panose="02020603050405020304" pitchFamily="18" charset="0"/>
                <a:sym typeface="+mn-ea"/>
              </a:rPr>
              <a:t> theo thỏa </a:t>
            </a:r>
            <a:endParaRPr lang="vi-VN" sz="2800" dirty="0" smtClean="0">
              <a:solidFill>
                <a:schemeClr val="dk1"/>
              </a:solidFill>
              <a:latin typeface="Times New Roman" panose="02020603050405020304" pitchFamily="18" charset="0"/>
              <a:cs typeface="Times New Roman" panose="02020603050405020304" pitchFamily="18" charset="0"/>
              <a:sym typeface="+mn-ea"/>
            </a:endParaRPr>
          </a:p>
          <a:p>
            <a:pPr marL="0" indent="0" algn="l">
              <a:lnSpc>
                <a:spcPts val="3300"/>
              </a:lnSpc>
              <a:spcBef>
                <a:spcPts val="0"/>
              </a:spcBef>
              <a:buNone/>
            </a:pPr>
            <a:r>
              <a:rPr lang="vi-VN" sz="2800" dirty="0" smtClean="0">
                <a:solidFill>
                  <a:schemeClr val="dk1"/>
                </a:solidFill>
                <a:latin typeface="Times New Roman" panose="02020603050405020304" pitchFamily="18" charset="0"/>
                <a:cs typeface="Times New Roman" panose="02020603050405020304" pitchFamily="18" charset="0"/>
                <a:sym typeface="+mn-ea"/>
              </a:rPr>
              <a:t>thuận</a:t>
            </a:r>
            <a:r>
              <a:rPr lang="en-US" sz="2800" dirty="0" smtClean="0">
                <a:solidFill>
                  <a:schemeClr val="dk1"/>
                </a:solidFill>
                <a:latin typeface="Times New Roman" panose="02020603050405020304" pitchFamily="18" charset="0"/>
                <a:cs typeface="Times New Roman" panose="02020603050405020304" pitchFamily="18" charset="0"/>
                <a:sym typeface="+mn-ea"/>
              </a:rPr>
              <a:t>/f</a:t>
            </a:r>
            <a:r>
              <a:rPr lang="vi-VN" sz="2800" dirty="0" smtClean="0">
                <a:solidFill>
                  <a:schemeClr val="dk1"/>
                </a:solidFill>
                <a:latin typeface="Times New Roman" panose="02020603050405020304" pitchFamily="18" charset="0"/>
                <a:cs typeface="Times New Roman" panose="02020603050405020304" pitchFamily="18" charset="0"/>
                <a:sym typeface="+mn-ea"/>
              </a:rPr>
              <a:t>ân công của </a:t>
            </a:r>
            <a:r>
              <a:rPr lang="en-US" sz="2800" dirty="0" smtClean="0">
                <a:solidFill>
                  <a:schemeClr val="dk1"/>
                </a:solidFill>
                <a:latin typeface="Times New Roman" panose="02020603050405020304" pitchFamily="18" charset="0"/>
                <a:cs typeface="Times New Roman" panose="02020603050405020304" pitchFamily="18" charset="0"/>
                <a:sym typeface="+mn-ea"/>
              </a:rPr>
              <a:t>NSDLĐ</a:t>
            </a:r>
            <a:r>
              <a:rPr lang="vi-VN" sz="2800" dirty="0" smtClean="0">
                <a:solidFill>
                  <a:schemeClr val="dk1"/>
                </a:solidFill>
                <a:latin typeface="Times New Roman" panose="02020603050405020304" pitchFamily="18" charset="0"/>
                <a:cs typeface="Times New Roman" panose="02020603050405020304" pitchFamily="18" charset="0"/>
                <a:sym typeface="+mn-ea"/>
              </a:rPr>
              <a:t>, bao gồm cả những địa điểm hay k</a:t>
            </a:r>
            <a:r>
              <a:rPr lang="en-US" sz="2800" dirty="0" smtClean="0">
                <a:solidFill>
                  <a:schemeClr val="dk1"/>
                </a:solidFill>
                <a:latin typeface="Times New Roman" panose="02020603050405020304" pitchFamily="18" charset="0"/>
                <a:cs typeface="Times New Roman" panose="02020603050405020304" pitchFamily="18" charset="0"/>
                <a:sym typeface="+mn-ea"/>
              </a:rPr>
              <a:t>o</a:t>
            </a:r>
            <a:r>
              <a:rPr lang="vi-VN" sz="2800" dirty="0" smtClean="0">
                <a:solidFill>
                  <a:schemeClr val="dk1"/>
                </a:solidFill>
                <a:latin typeface="Times New Roman" panose="02020603050405020304" pitchFamily="18" charset="0"/>
                <a:cs typeface="Times New Roman" panose="02020603050405020304" pitchFamily="18" charset="0"/>
                <a:sym typeface="+mn-ea"/>
              </a:rPr>
              <a:t> gian có l</a:t>
            </a:r>
            <a:r>
              <a:rPr lang="en-US" sz="2800" dirty="0" smtClean="0">
                <a:solidFill>
                  <a:schemeClr val="dk1"/>
                </a:solidFill>
                <a:latin typeface="Times New Roman" panose="02020603050405020304" pitchFamily="18" charset="0"/>
                <a:cs typeface="Times New Roman" panose="02020603050405020304" pitchFamily="18" charset="0"/>
                <a:sym typeface="+mn-ea"/>
              </a:rPr>
              <a:t>/</a:t>
            </a:r>
            <a:r>
              <a:rPr lang="vi-VN" sz="2800" dirty="0" smtClean="0">
                <a:solidFill>
                  <a:schemeClr val="dk1"/>
                </a:solidFill>
                <a:latin typeface="Times New Roman" panose="02020603050405020304" pitchFamily="18" charset="0"/>
                <a:cs typeface="Times New Roman" panose="02020603050405020304" pitchFamily="18" charset="0"/>
                <a:sym typeface="+mn-ea"/>
              </a:rPr>
              <a:t>q đến </a:t>
            </a:r>
            <a:r>
              <a:rPr lang="en-US" sz="2800" dirty="0" smtClean="0">
                <a:solidFill>
                  <a:schemeClr val="dk1"/>
                </a:solidFill>
                <a:latin typeface="Times New Roman" panose="02020603050405020304" pitchFamily="18" charset="0"/>
                <a:cs typeface="Times New Roman" panose="02020603050405020304" pitchFamily="18" charset="0"/>
                <a:sym typeface="+mn-ea"/>
              </a:rPr>
              <a:t>CV</a:t>
            </a:r>
            <a:endParaRPr lang="en-US" sz="2800" dirty="0" smtClean="0">
              <a:solidFill>
                <a:schemeClr val="dk1"/>
              </a:solidFill>
              <a:latin typeface="Times New Roman" panose="02020603050405020304" pitchFamily="18" charset="0"/>
              <a:cs typeface="Times New Roman" panose="02020603050405020304" pitchFamily="18" charset="0"/>
              <a:sym typeface="+mn-ea"/>
            </a:endParaRPr>
          </a:p>
          <a:p>
            <a:pPr marL="0" indent="0" algn="l">
              <a:lnSpc>
                <a:spcPts val="3300"/>
              </a:lnSpc>
              <a:spcBef>
                <a:spcPts val="0"/>
              </a:spcBef>
              <a:buNone/>
            </a:pPr>
            <a:r>
              <a:rPr lang="vi-VN" sz="2800" dirty="0" smtClean="0">
                <a:solidFill>
                  <a:schemeClr val="dk1"/>
                </a:solidFill>
                <a:latin typeface="Times New Roman" panose="02020603050405020304" pitchFamily="18" charset="0"/>
                <a:cs typeface="Times New Roman" panose="02020603050405020304" pitchFamily="18" charset="0"/>
                <a:sym typeface="+mn-ea"/>
              </a:rPr>
              <a:t>như các hoạt động </a:t>
            </a:r>
            <a:r>
              <a:rPr lang="en-US" sz="2800" dirty="0" smtClean="0">
                <a:solidFill>
                  <a:schemeClr val="dk1"/>
                </a:solidFill>
                <a:latin typeface="Times New Roman" panose="02020603050405020304" pitchFamily="18" charset="0"/>
                <a:cs typeface="Times New Roman" panose="02020603050405020304" pitchFamily="18" charset="0"/>
                <a:sym typeface="+mn-ea"/>
              </a:rPr>
              <a:t>XH</a:t>
            </a:r>
            <a:r>
              <a:rPr lang="vi-VN" sz="2800" dirty="0" smtClean="0">
                <a:solidFill>
                  <a:schemeClr val="dk1"/>
                </a:solidFill>
                <a:latin typeface="Times New Roman" panose="02020603050405020304" pitchFamily="18" charset="0"/>
                <a:cs typeface="Times New Roman" panose="02020603050405020304" pitchFamily="18" charset="0"/>
                <a:sym typeface="+mn-ea"/>
              </a:rPr>
              <a:t>, hội thảo, tập huấn, chuy</a:t>
            </a:r>
            <a:r>
              <a:rPr lang="en-US" sz="2800" dirty="0" smtClean="0">
                <a:solidFill>
                  <a:schemeClr val="dk1"/>
                </a:solidFill>
                <a:latin typeface="Times New Roman" panose="02020603050405020304" pitchFamily="18" charset="0"/>
                <a:cs typeface="Times New Roman" panose="02020603050405020304" pitchFamily="18" charset="0"/>
                <a:sym typeface="+mn-ea"/>
              </a:rPr>
              <a:t>ể</a:t>
            </a:r>
            <a:r>
              <a:rPr lang="vi-VN" sz="2800" dirty="0" smtClean="0">
                <a:solidFill>
                  <a:schemeClr val="dk1"/>
                </a:solidFill>
                <a:latin typeface="Times New Roman" panose="02020603050405020304" pitchFamily="18" charset="0"/>
                <a:cs typeface="Times New Roman" panose="02020603050405020304" pitchFamily="18" charset="0"/>
                <a:sym typeface="+mn-ea"/>
              </a:rPr>
              <a:t>n </a:t>
            </a:r>
            <a:r>
              <a:rPr lang="en-US" sz="2800" dirty="0" smtClean="0">
                <a:solidFill>
                  <a:schemeClr val="dk1"/>
                </a:solidFill>
                <a:latin typeface="Times New Roman" panose="02020603050405020304" pitchFamily="18" charset="0"/>
                <a:cs typeface="Times New Roman" panose="02020603050405020304" pitchFamily="18" charset="0"/>
                <a:sym typeface="+mn-ea"/>
              </a:rPr>
              <a:t>đi</a:t>
            </a:r>
            <a:r>
              <a:rPr lang="vi-VN" sz="2800" dirty="0" smtClean="0">
                <a:solidFill>
                  <a:schemeClr val="dk1"/>
                </a:solidFill>
                <a:latin typeface="Times New Roman" panose="02020603050405020304" pitchFamily="18" charset="0"/>
                <a:cs typeface="Times New Roman" panose="02020603050405020304" pitchFamily="18" charset="0"/>
                <a:sym typeface="+mn-ea"/>
              </a:rPr>
              <a:t> công tác chính thức, bữa </a:t>
            </a:r>
            <a:r>
              <a:rPr lang="en-US" sz="2800" dirty="0" smtClean="0">
                <a:solidFill>
                  <a:schemeClr val="dk1"/>
                </a:solidFill>
                <a:latin typeface="Times New Roman" panose="02020603050405020304" pitchFamily="18" charset="0"/>
                <a:cs typeface="Times New Roman" panose="02020603050405020304" pitchFamily="18" charset="0"/>
                <a:sym typeface="+mn-ea"/>
              </a:rPr>
              <a:t>ă</a:t>
            </a:r>
            <a:r>
              <a:rPr lang="vi-VN" sz="2800" dirty="0" smtClean="0">
                <a:solidFill>
                  <a:schemeClr val="dk1"/>
                </a:solidFill>
                <a:latin typeface="Times New Roman" panose="02020603050405020304" pitchFamily="18" charset="0"/>
                <a:cs typeface="Times New Roman" panose="02020603050405020304" pitchFamily="18" charset="0"/>
                <a:sym typeface="+mn-ea"/>
              </a:rPr>
              <a:t>n, </a:t>
            </a:r>
            <a:endParaRPr lang="vi-VN" sz="2800" dirty="0" smtClean="0">
              <a:solidFill>
                <a:schemeClr val="dk1"/>
              </a:solidFill>
              <a:latin typeface="Times New Roman" panose="02020603050405020304" pitchFamily="18" charset="0"/>
              <a:cs typeface="Times New Roman" panose="02020603050405020304" pitchFamily="18" charset="0"/>
              <a:sym typeface="+mn-ea"/>
            </a:endParaRPr>
          </a:p>
          <a:p>
            <a:pPr marL="0" indent="0" algn="l">
              <a:lnSpc>
                <a:spcPts val="3300"/>
              </a:lnSpc>
              <a:spcBef>
                <a:spcPts val="0"/>
              </a:spcBef>
              <a:buNone/>
            </a:pPr>
            <a:r>
              <a:rPr lang="vi-VN" sz="2800" dirty="0" smtClean="0">
                <a:solidFill>
                  <a:schemeClr val="dk1"/>
                </a:solidFill>
                <a:latin typeface="Times New Roman" panose="02020603050405020304" pitchFamily="18" charset="0"/>
                <a:cs typeface="Times New Roman" panose="02020603050405020304" pitchFamily="18" charset="0"/>
                <a:sym typeface="+mn-ea"/>
              </a:rPr>
              <a:t>hội thoại trên </a:t>
            </a:r>
            <a:r>
              <a:rPr lang="en-US" sz="2800" dirty="0" smtClean="0">
                <a:solidFill>
                  <a:schemeClr val="dk1"/>
                </a:solidFill>
                <a:latin typeface="Times New Roman" panose="02020603050405020304" pitchFamily="18" charset="0"/>
                <a:cs typeface="Times New Roman" panose="02020603050405020304" pitchFamily="18" charset="0"/>
                <a:sym typeface="+mn-ea"/>
              </a:rPr>
              <a:t>ĐT</a:t>
            </a:r>
            <a:r>
              <a:rPr lang="vi-VN" sz="2800" dirty="0" smtClean="0">
                <a:solidFill>
                  <a:schemeClr val="dk1"/>
                </a:solidFill>
                <a:latin typeface="Times New Roman" panose="02020603050405020304" pitchFamily="18" charset="0"/>
                <a:cs typeface="Times New Roman" panose="02020603050405020304" pitchFamily="18" charset="0"/>
                <a:sym typeface="+mn-ea"/>
              </a:rPr>
              <a:t>, các hoạt động giao tiếp qua </a:t>
            </a:r>
            <a:r>
              <a:rPr lang="en-US" altLang="vi-VN" sz="2800" dirty="0" smtClean="0">
                <a:solidFill>
                  <a:schemeClr val="dk1"/>
                </a:solidFill>
                <a:latin typeface="Times New Roman" panose="02020603050405020304" pitchFamily="18" charset="0"/>
                <a:cs typeface="Times New Roman" panose="02020603050405020304" pitchFamily="18" charset="0"/>
                <a:sym typeface="+mn-ea"/>
              </a:rPr>
              <a:t>f</a:t>
            </a:r>
            <a:r>
              <a:rPr lang="vi-VN" sz="2800" dirty="0" smtClean="0">
                <a:solidFill>
                  <a:schemeClr val="dk1"/>
                </a:solidFill>
                <a:latin typeface="Times New Roman" panose="02020603050405020304" pitchFamily="18" charset="0"/>
                <a:cs typeface="Times New Roman" panose="02020603050405020304" pitchFamily="18" charset="0"/>
                <a:sym typeface="+mn-ea"/>
              </a:rPr>
              <a:t>ương tiện </a:t>
            </a:r>
            <a:r>
              <a:rPr lang="en-US" altLang="vi-VN" sz="2800" dirty="0" smtClean="0">
                <a:solidFill>
                  <a:schemeClr val="dk1"/>
                </a:solidFill>
                <a:latin typeface="Times New Roman" panose="02020603050405020304" pitchFamily="18" charset="0"/>
                <a:cs typeface="Times New Roman" panose="02020603050405020304" pitchFamily="18" charset="0"/>
                <a:sym typeface="+mn-ea"/>
              </a:rPr>
              <a:t>ĐT</a:t>
            </a:r>
            <a:r>
              <a:rPr lang="en-US" sz="2800" dirty="0" smtClean="0">
                <a:solidFill>
                  <a:schemeClr val="dk1"/>
                </a:solidFill>
                <a:latin typeface="Times New Roman" panose="02020603050405020304" pitchFamily="18" charset="0"/>
                <a:cs typeface="Times New Roman" panose="02020603050405020304" pitchFamily="18" charset="0"/>
                <a:sym typeface="+mn-ea"/>
              </a:rPr>
              <a:t>,</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en-US" altLang="vi-VN" sz="2800" dirty="0" smtClean="0">
                <a:solidFill>
                  <a:schemeClr val="dk1"/>
                </a:solidFill>
                <a:latin typeface="Times New Roman" panose="02020603050405020304" pitchFamily="18" charset="0"/>
                <a:cs typeface="Times New Roman" panose="02020603050405020304" pitchFamily="18" charset="0"/>
                <a:sym typeface="+mn-ea"/>
              </a:rPr>
              <a:t>f</a:t>
            </a:r>
            <a:r>
              <a:rPr lang="vi-VN" sz="2800" dirty="0" smtClean="0">
                <a:solidFill>
                  <a:schemeClr val="dk1"/>
                </a:solidFill>
                <a:latin typeface="Times New Roman" panose="02020603050405020304" pitchFamily="18" charset="0"/>
                <a:cs typeface="Times New Roman" panose="02020603050405020304" pitchFamily="18" charset="0"/>
                <a:sym typeface="+mn-ea"/>
              </a:rPr>
              <a:t>ương tiện </a:t>
            </a:r>
            <a:r>
              <a:rPr lang="en-US" sz="2800" dirty="0" smtClean="0">
                <a:solidFill>
                  <a:schemeClr val="dk1"/>
                </a:solidFill>
                <a:latin typeface="Times New Roman" panose="02020603050405020304" pitchFamily="18" charset="0"/>
                <a:cs typeface="Times New Roman" panose="02020603050405020304" pitchFamily="18" charset="0"/>
                <a:sym typeface="+mn-ea"/>
              </a:rPr>
              <a:t>đi</a:t>
            </a:r>
            <a:r>
              <a:rPr lang="vi-VN" sz="2800" dirty="0" smtClean="0">
                <a:solidFill>
                  <a:schemeClr val="dk1"/>
                </a:solidFill>
                <a:latin typeface="Times New Roman" panose="02020603050405020304" pitchFamily="18" charset="0"/>
                <a:cs typeface="Times New Roman" panose="02020603050405020304" pitchFamily="18" charset="0"/>
                <a:sym typeface="+mn-ea"/>
              </a:rPr>
              <a:t> lại do </a:t>
            </a:r>
            <a:endParaRPr lang="vi-VN" sz="2800" dirty="0" smtClean="0">
              <a:solidFill>
                <a:schemeClr val="dk1"/>
              </a:solidFill>
              <a:latin typeface="Times New Roman" panose="02020603050405020304" pitchFamily="18" charset="0"/>
              <a:cs typeface="Times New Roman" panose="02020603050405020304" pitchFamily="18" charset="0"/>
              <a:sym typeface="+mn-ea"/>
            </a:endParaRPr>
          </a:p>
          <a:p>
            <a:pPr marL="0" indent="0" algn="l">
              <a:lnSpc>
                <a:spcPts val="3300"/>
              </a:lnSpc>
              <a:spcBef>
                <a:spcPts val="0"/>
              </a:spcBef>
              <a:buNone/>
            </a:pPr>
            <a:r>
              <a:rPr lang="en-US" sz="2800" dirty="0" smtClean="0">
                <a:solidFill>
                  <a:schemeClr val="dk1"/>
                </a:solidFill>
                <a:latin typeface="Times New Roman" panose="02020603050405020304" pitchFamily="18" charset="0"/>
                <a:cs typeface="Times New Roman" panose="02020603050405020304" pitchFamily="18" charset="0"/>
                <a:sym typeface="+mn-ea"/>
              </a:rPr>
              <a:t>NSDLĐ</a:t>
            </a:r>
            <a:r>
              <a:rPr lang="vi-VN" sz="2800" dirty="0" smtClean="0">
                <a:solidFill>
                  <a:schemeClr val="dk1"/>
                </a:solidFill>
                <a:latin typeface="Times New Roman" panose="02020603050405020304" pitchFamily="18" charset="0"/>
                <a:cs typeface="Times New Roman" panose="02020603050405020304" pitchFamily="18" charset="0"/>
                <a:sym typeface="+mn-ea"/>
              </a:rPr>
              <a:t> bố trí từ nơi ở đến nơi </a:t>
            </a:r>
            <a:r>
              <a:rPr lang="en-US" sz="2800" dirty="0" smtClean="0">
                <a:solidFill>
                  <a:schemeClr val="dk1"/>
                </a:solidFill>
                <a:latin typeface="Times New Roman" panose="02020603050405020304" pitchFamily="18" charset="0"/>
                <a:cs typeface="Times New Roman" panose="02020603050405020304" pitchFamily="18" charset="0"/>
                <a:sym typeface="+mn-ea"/>
              </a:rPr>
              <a:t>LV &amp;</a:t>
            </a:r>
            <a:r>
              <a:rPr lang="vi-VN" sz="2800" dirty="0" smtClean="0">
                <a:solidFill>
                  <a:schemeClr val="dk1"/>
                </a:solidFill>
                <a:latin typeface="Times New Roman" panose="02020603050405020304" pitchFamily="18" charset="0"/>
                <a:cs typeface="Times New Roman" panose="02020603050405020304" pitchFamily="18" charset="0"/>
                <a:sym typeface="+mn-ea"/>
              </a:rPr>
              <a:t> ngược lại, nơi </a:t>
            </a:r>
            <a:r>
              <a:rPr lang="en-US" sz="2800" dirty="0" smtClean="0">
                <a:solidFill>
                  <a:schemeClr val="dk1"/>
                </a:solidFill>
                <a:latin typeface="Times New Roman" panose="02020603050405020304" pitchFamily="18" charset="0"/>
                <a:cs typeface="Times New Roman" panose="02020603050405020304" pitchFamily="18" charset="0"/>
                <a:sym typeface="+mn-ea"/>
              </a:rPr>
              <a:t>ở </a:t>
            </a:r>
            <a:r>
              <a:rPr lang="vi-VN" sz="2800" dirty="0" smtClean="0">
                <a:solidFill>
                  <a:schemeClr val="dk1"/>
                </a:solidFill>
                <a:latin typeface="Times New Roman" panose="02020603050405020304" pitchFamily="18" charset="0"/>
                <a:cs typeface="Times New Roman" panose="02020603050405020304" pitchFamily="18" charset="0"/>
                <a:sym typeface="+mn-ea"/>
              </a:rPr>
              <a:t>do </a:t>
            </a:r>
            <a:r>
              <a:rPr lang="en-US" sz="2800" dirty="0" smtClean="0">
                <a:solidFill>
                  <a:schemeClr val="dk1"/>
                </a:solidFill>
                <a:latin typeface="Times New Roman" panose="02020603050405020304" pitchFamily="18" charset="0"/>
                <a:cs typeface="Times New Roman" panose="02020603050405020304" pitchFamily="18" charset="0"/>
                <a:sym typeface="+mn-ea"/>
              </a:rPr>
              <a:t>NSDLĐ</a:t>
            </a:r>
            <a:r>
              <a:rPr lang="vi-VN" sz="2800" dirty="0" smtClean="0">
                <a:solidFill>
                  <a:schemeClr val="dk1"/>
                </a:solidFill>
                <a:latin typeface="Times New Roman" panose="02020603050405020304" pitchFamily="18" charset="0"/>
                <a:cs typeface="Times New Roman" panose="02020603050405020304" pitchFamily="18" charset="0"/>
                <a:sym typeface="+mn-ea"/>
              </a:rPr>
              <a:t> cung cấp </a:t>
            </a:r>
            <a:r>
              <a:rPr lang="en-US" sz="2800" dirty="0" smtClean="0">
                <a:solidFill>
                  <a:schemeClr val="dk1"/>
                </a:solidFill>
                <a:latin typeface="Times New Roman" panose="02020603050405020304" pitchFamily="18" charset="0"/>
                <a:cs typeface="Times New Roman" panose="02020603050405020304" pitchFamily="18" charset="0"/>
                <a:sym typeface="+mn-ea"/>
              </a:rPr>
              <a:t>&amp;</a:t>
            </a:r>
            <a:r>
              <a:rPr lang="vi-VN" sz="2800" dirty="0" smtClean="0">
                <a:solidFill>
                  <a:schemeClr val="dk1"/>
                </a:solidFill>
                <a:latin typeface="Times New Roman" panose="02020603050405020304" pitchFamily="18" charset="0"/>
                <a:cs typeface="Times New Roman" panose="02020603050405020304" pitchFamily="18" charset="0"/>
                <a:sym typeface="+mn-ea"/>
              </a:rPr>
              <a:t> địa </a:t>
            </a:r>
            <a:endParaRPr lang="vi-VN" sz="2800" dirty="0" smtClean="0">
              <a:solidFill>
                <a:schemeClr val="dk1"/>
              </a:solidFill>
              <a:latin typeface="Times New Roman" panose="02020603050405020304" pitchFamily="18" charset="0"/>
              <a:cs typeface="Times New Roman" panose="02020603050405020304" pitchFamily="18" charset="0"/>
              <a:sym typeface="+mn-ea"/>
            </a:endParaRPr>
          </a:p>
          <a:p>
            <a:pPr marL="0" indent="0" algn="l">
              <a:lnSpc>
                <a:spcPts val="3300"/>
              </a:lnSpc>
              <a:spcBef>
                <a:spcPts val="0"/>
              </a:spcBef>
              <a:buNone/>
            </a:pPr>
            <a:r>
              <a:rPr lang="vi-VN" sz="2800" dirty="0" smtClean="0">
                <a:solidFill>
                  <a:schemeClr val="dk1"/>
                </a:solidFill>
                <a:latin typeface="Times New Roman" panose="02020603050405020304" pitchFamily="18" charset="0"/>
                <a:cs typeface="Times New Roman" panose="02020603050405020304" pitchFamily="18" charset="0"/>
                <a:sym typeface="+mn-ea"/>
              </a:rPr>
              <a:t>điểm khác do </a:t>
            </a:r>
            <a:r>
              <a:rPr lang="en-US" sz="2800" dirty="0" smtClean="0">
                <a:solidFill>
                  <a:schemeClr val="dk1"/>
                </a:solidFill>
                <a:latin typeface="Times New Roman" panose="02020603050405020304" pitchFamily="18" charset="0"/>
                <a:cs typeface="Times New Roman" panose="02020603050405020304" pitchFamily="18" charset="0"/>
                <a:sym typeface="+mn-ea"/>
              </a:rPr>
              <a:t>NSDLĐ</a:t>
            </a:r>
            <a:r>
              <a:rPr lang="vi-VN" sz="2800" dirty="0" smtClean="0">
                <a:solidFill>
                  <a:schemeClr val="dk1"/>
                </a:solidFill>
                <a:latin typeface="Times New Roman" panose="02020603050405020304" pitchFamily="18" charset="0"/>
                <a:cs typeface="Times New Roman" panose="02020603050405020304" pitchFamily="18" charset="0"/>
                <a:sym typeface="+mn-ea"/>
              </a:rPr>
              <a:t> quy định.</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0"/>
          <a:ext cx="12192000" cy="6858635"/>
        </p:xfrm>
        <a:graphic>
          <a:graphicData uri="http://schemas.openxmlformats.org/drawingml/2006/table">
            <a:tbl>
              <a:tblPr firstRow="1" bandRow="1">
                <a:tableStyleId>{5C22544A-7EE6-4342-B048-85BDC9FD1C3A}</a:tableStyleId>
              </a:tblPr>
              <a:tblGrid>
                <a:gridCol w="12192000"/>
              </a:tblGrid>
              <a:tr h="58547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200" b="1" dirty="0" smtClean="0">
                          <a:latin typeface="Times New Roman" panose="02020603050405020304" pitchFamily="18" charset="0"/>
                          <a:cs typeface="Times New Roman" panose="02020603050405020304" pitchFamily="18" charset="0"/>
                        </a:rPr>
                        <a:t>Đ</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85.</a:t>
                      </a:r>
                      <a:r>
                        <a:rPr lang="en-US" sz="3200" b="1" dirty="0" smtClean="0">
                          <a:latin typeface="Times New Roman" panose="02020603050405020304" pitchFamily="18" charset="0"/>
                          <a:cs typeface="Times New Roman" panose="02020603050405020304" pitchFamily="18" charset="0"/>
                        </a:rPr>
                        <a:t>NĐ 145  </a:t>
                      </a:r>
                      <a:r>
                        <a:rPr lang="vi-VN" sz="3200" b="1" dirty="0" smtClean="0">
                          <a:latin typeface="Times New Roman" panose="02020603050405020304" pitchFamily="18" charset="0"/>
                          <a:cs typeface="Times New Roman" panose="02020603050405020304" pitchFamily="18" charset="0"/>
                        </a:rPr>
                        <a:t> Quy định của </a:t>
                      </a:r>
                      <a:r>
                        <a:rPr lang="en-US" sz="3200" b="1" dirty="0" smtClean="0">
                          <a:latin typeface="Times New Roman" panose="02020603050405020304" pitchFamily="18" charset="0"/>
                          <a:cs typeface="Times New Roman" panose="02020603050405020304" pitchFamily="18" charset="0"/>
                        </a:rPr>
                        <a:t>NSDLĐ</a:t>
                      </a:r>
                      <a:r>
                        <a:rPr lang="vi-VN" sz="3200" b="1" dirty="0" smtClean="0">
                          <a:latin typeface="Times New Roman" panose="02020603050405020304" pitchFamily="18" charset="0"/>
                          <a:cs typeface="Times New Roman" panose="02020603050405020304" pitchFamily="18" charset="0"/>
                        </a:rPr>
                        <a:t> về </a:t>
                      </a:r>
                      <a:r>
                        <a:rPr lang="en-US" sz="3200" b="1" dirty="0" smtClean="0">
                          <a:latin typeface="Times New Roman" panose="02020603050405020304" pitchFamily="18" charset="0"/>
                          <a:cs typeface="Times New Roman" panose="02020603050405020304" pitchFamily="18" charset="0"/>
                        </a:rPr>
                        <a:t>PCQRTD</a:t>
                      </a:r>
                      <a:r>
                        <a:rPr lang="vi-VN"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TNLV</a:t>
                      </a:r>
                      <a:endParaRPr lang="en-US" sz="3000" b="0"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273165">
                <a:tc>
                  <a:txBody>
                    <a:bodyPr/>
                    <a:lstStyle/>
                    <a:p>
                      <a:pPr marL="0" indent="0" fontAlgn="auto">
                        <a:lnSpc>
                          <a:spcPts val="4060"/>
                        </a:lnSpc>
                        <a:buNone/>
                      </a:pPr>
                      <a:r>
                        <a:rPr lang="vi-VN" sz="2900" b="1" kern="1200" dirty="0" smtClean="0">
                          <a:solidFill>
                            <a:schemeClr val="dk1"/>
                          </a:solidFill>
                          <a:latin typeface="Times New Roman" panose="02020603050405020304" pitchFamily="18" charset="0"/>
                          <a:ea typeface="+mn-ea"/>
                          <a:cs typeface="Times New Roman" panose="02020603050405020304" pitchFamily="18" charset="0"/>
                        </a:rPr>
                        <a:t>1</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Quy định của </a:t>
                      </a:r>
                      <a:r>
                        <a:rPr lang="en-US" sz="2900" kern="1200" dirty="0" smtClean="0">
                          <a:solidFill>
                            <a:schemeClr val="dk1"/>
                          </a:solidFill>
                          <a:latin typeface="Times New Roman" panose="02020603050405020304" pitchFamily="18" charset="0"/>
                          <a:ea typeface="+mn-ea"/>
                          <a:cs typeface="Times New Roman" panose="02020603050405020304" pitchFamily="18" charset="0"/>
                        </a:rPr>
                        <a:t>NSDLĐ</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về </a:t>
                      </a:r>
                      <a:r>
                        <a:rPr lang="en-US" sz="2900" kern="1200" dirty="0" smtClean="0">
                          <a:solidFill>
                            <a:schemeClr val="dk1"/>
                          </a:solidFill>
                          <a:latin typeface="Times New Roman" panose="02020603050405020304" pitchFamily="18" charset="0"/>
                          <a:ea typeface="+mn-ea"/>
                          <a:cs typeface="Times New Roman" panose="02020603050405020304" pitchFamily="18" charset="0"/>
                        </a:rPr>
                        <a:t>PCQRTD</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trong </a:t>
                      </a:r>
                      <a:r>
                        <a:rPr lang="en-US" sz="2900" kern="1200" dirty="0" smtClean="0">
                          <a:solidFill>
                            <a:schemeClr val="dk1"/>
                          </a:solidFill>
                          <a:latin typeface="Times New Roman" panose="02020603050405020304" pitchFamily="18" charset="0"/>
                          <a:ea typeface="+mn-ea"/>
                          <a:cs typeface="Times New Roman" panose="02020603050405020304" pitchFamily="18" charset="0"/>
                        </a:rPr>
                        <a:t>NQLĐ/</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a:t>
                      </a:r>
                      <a:r>
                        <a:rPr lang="en-US" sz="2900" kern="1200" dirty="0" smtClean="0">
                          <a:solidFill>
                            <a:schemeClr val="dk1"/>
                          </a:solidFill>
                          <a:latin typeface="Times New Roman" panose="02020603050405020304" pitchFamily="18" charset="0"/>
                          <a:ea typeface="+mn-ea"/>
                          <a:cs typeface="Times New Roman" panose="02020603050405020304" pitchFamily="18" charset="0"/>
                        </a:rPr>
                        <a:t>= PL</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kèm </a:t>
                      </a:r>
                      <a:r>
                        <a:rPr lang="en-US" sz="2900" kern="1200" dirty="0" smtClean="0">
                          <a:solidFill>
                            <a:schemeClr val="dk1"/>
                          </a:solidFill>
                          <a:latin typeface="Times New Roman" panose="02020603050405020304" pitchFamily="18" charset="0"/>
                          <a:ea typeface="+mn-ea"/>
                          <a:cs typeface="Times New Roman" panose="02020603050405020304" pitchFamily="18" charset="0"/>
                        </a:rPr>
                        <a:t>NQLĐ</a:t>
                      </a:r>
                      <a:r>
                        <a:rPr lang="vi-VN" sz="2900" kern="1200" dirty="0" smtClean="0">
                          <a:solidFill>
                            <a:schemeClr val="dk1"/>
                          </a:solidFill>
                          <a:latin typeface="Times New Roman" panose="02020603050405020304" pitchFamily="18" charset="0"/>
                          <a:ea typeface="+mn-ea"/>
                          <a:cs typeface="Times New Roman" panose="02020603050405020304" pitchFamily="18" charset="0"/>
                        </a:rPr>
                        <a:t>, gồm:</a:t>
                      </a:r>
                      <a:endParaRPr lang="en-US" sz="280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4060"/>
                        </a:lnSpc>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4060"/>
                        </a:lnSpc>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4060"/>
                        </a:lnSpc>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4060"/>
                        </a:lnSpc>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4060"/>
                        </a:lnSpc>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4060"/>
                        </a:lnSpc>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4060"/>
                        </a:lnSpc>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4060"/>
                        </a:lnSpc>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indent="0" fontAlgn="auto">
                        <a:lnSpc>
                          <a:spcPts val="3860"/>
                        </a:lnSpc>
                        <a:buNone/>
                      </a:pPr>
                      <a:r>
                        <a:rPr lang="vi-VN" sz="3000" b="1" kern="1200" dirty="0" smtClean="0">
                          <a:solidFill>
                            <a:schemeClr val="dk1"/>
                          </a:solidFill>
                          <a:latin typeface="Times New Roman" panose="02020603050405020304" pitchFamily="18" charset="0"/>
                          <a:ea typeface="+mn-ea"/>
                          <a:cs typeface="Times New Roman" panose="02020603050405020304" pitchFamily="18" charset="0"/>
                        </a:rPr>
                        <a:t>2</a:t>
                      </a:r>
                      <a:r>
                        <a:rPr lang="vi-VN" sz="3000" kern="1200" dirty="0" smtClean="0">
                          <a:solidFill>
                            <a:schemeClr val="dk1"/>
                          </a:solidFill>
                          <a:latin typeface="Times New Roman" panose="02020603050405020304" pitchFamily="18" charset="0"/>
                          <a:ea typeface="+mn-ea"/>
                          <a:cs typeface="Times New Roman" panose="02020603050405020304" pitchFamily="18" charset="0"/>
                        </a:rPr>
                        <a:t>. </a:t>
                      </a:r>
                      <a:r>
                        <a:rPr lang="en-US" sz="3000" kern="1200" dirty="0" smtClean="0">
                          <a:solidFill>
                            <a:schemeClr val="dk1"/>
                          </a:solidFill>
                          <a:latin typeface="Times New Roman" panose="02020603050405020304" pitchFamily="18" charset="0"/>
                          <a:ea typeface="+mn-ea"/>
                          <a:cs typeface="Times New Roman" panose="02020603050405020304" pitchFamily="18" charset="0"/>
                        </a:rPr>
                        <a:t>Q</a:t>
                      </a:r>
                      <a:r>
                        <a:rPr lang="vi-VN" sz="3000" kern="1200" dirty="0" smtClean="0">
                          <a:solidFill>
                            <a:schemeClr val="dk1"/>
                          </a:solidFill>
                          <a:latin typeface="Times New Roman" panose="02020603050405020304" pitchFamily="18" charset="0"/>
                          <a:ea typeface="+mn-ea"/>
                          <a:cs typeface="Times New Roman" panose="02020603050405020304" pitchFamily="18" charset="0"/>
                        </a:rPr>
                        <a:t>uy định của </a:t>
                      </a:r>
                      <a:r>
                        <a:rPr lang="en-US" sz="3000" kern="1200" dirty="0" smtClean="0">
                          <a:solidFill>
                            <a:schemeClr val="dk1"/>
                          </a:solidFill>
                          <a:latin typeface="Times New Roman" panose="02020603050405020304" pitchFamily="18" charset="0"/>
                          <a:ea typeface="+mn-ea"/>
                          <a:cs typeface="Times New Roman" panose="02020603050405020304" pitchFamily="18" charset="0"/>
                        </a:rPr>
                        <a:t>NSDLĐ</a:t>
                      </a:r>
                      <a:r>
                        <a:rPr lang="vi-VN" sz="3000" kern="1200" dirty="0" smtClean="0">
                          <a:solidFill>
                            <a:schemeClr val="dk1"/>
                          </a:solidFill>
                          <a:latin typeface="Times New Roman" panose="02020603050405020304" pitchFamily="18" charset="0"/>
                          <a:ea typeface="+mn-ea"/>
                          <a:cs typeface="Times New Roman" panose="02020603050405020304" pitchFamily="18" charset="0"/>
                        </a:rPr>
                        <a:t> </a:t>
                      </a:r>
                      <a:r>
                        <a:rPr lang="en-US" sz="3000" kern="1200" dirty="0" smtClean="0">
                          <a:solidFill>
                            <a:schemeClr val="dk1"/>
                          </a:solidFill>
                          <a:latin typeface="Times New Roman" panose="02020603050405020304" pitchFamily="18" charset="0"/>
                          <a:ea typeface="+mn-ea"/>
                          <a:cs typeface="Times New Roman" panose="02020603050405020304" pitchFamily="18" charset="0"/>
                        </a:rPr>
                        <a:t>về KNTC</a:t>
                      </a:r>
                      <a:r>
                        <a:rPr lang="vi-VN" sz="3000" kern="1200" dirty="0" smtClean="0">
                          <a:solidFill>
                            <a:schemeClr val="dk1"/>
                          </a:solidFill>
                          <a:latin typeface="Times New Roman" panose="02020603050405020304" pitchFamily="18" charset="0"/>
                          <a:ea typeface="+mn-ea"/>
                          <a:cs typeface="Times New Roman" panose="02020603050405020304" pitchFamily="18" charset="0"/>
                        </a:rPr>
                        <a:t> </a:t>
                      </a:r>
                      <a:r>
                        <a:rPr lang="en-US" sz="3000" kern="1200" dirty="0" smtClean="0">
                          <a:solidFill>
                            <a:schemeClr val="dk1"/>
                          </a:solidFill>
                          <a:latin typeface="Times New Roman" panose="02020603050405020304" pitchFamily="18" charset="0"/>
                          <a:ea typeface="+mn-ea"/>
                          <a:cs typeface="Times New Roman" panose="02020603050405020304" pitchFamily="18" charset="0"/>
                        </a:rPr>
                        <a:t>QRTD &amp;</a:t>
                      </a:r>
                      <a:r>
                        <a:rPr lang="vi-VN" sz="3000" kern="1200" dirty="0" smtClean="0">
                          <a:solidFill>
                            <a:schemeClr val="dk1"/>
                          </a:solidFill>
                          <a:latin typeface="Times New Roman" panose="02020603050405020304" pitchFamily="18" charset="0"/>
                          <a:ea typeface="+mn-ea"/>
                          <a:cs typeface="Times New Roman" panose="02020603050405020304" pitchFamily="18" charset="0"/>
                        </a:rPr>
                        <a:t> </a:t>
                      </a:r>
                      <a:r>
                        <a:rPr lang="en-US" sz="3000" kern="1200" dirty="0" smtClean="0">
                          <a:solidFill>
                            <a:schemeClr val="dk1"/>
                          </a:solidFill>
                          <a:latin typeface="Times New Roman" panose="02020603050405020304" pitchFamily="18" charset="0"/>
                          <a:ea typeface="+mn-ea"/>
                          <a:cs typeface="Times New Roman" panose="02020603050405020304" pitchFamily="18" charset="0"/>
                        </a:rPr>
                        <a:t>XL</a:t>
                      </a:r>
                      <a:r>
                        <a:rPr lang="vi-VN" sz="3000" kern="1200" dirty="0" smtClean="0">
                          <a:solidFill>
                            <a:schemeClr val="dk1"/>
                          </a:solidFill>
                          <a:latin typeface="Times New Roman" panose="02020603050405020304" pitchFamily="18" charset="0"/>
                          <a:ea typeface="+mn-ea"/>
                          <a:cs typeface="Times New Roman" panose="02020603050405020304" pitchFamily="18" charset="0"/>
                        </a:rPr>
                        <a:t> đ</a:t>
                      </a:r>
                      <a:r>
                        <a:rPr lang="en-US" sz="3000" kern="1200" dirty="0" smtClean="0">
                          <a:solidFill>
                            <a:schemeClr val="dk1"/>
                          </a:solidFill>
                          <a:latin typeface="Times New Roman" panose="02020603050405020304" pitchFamily="18" charset="0"/>
                          <a:ea typeface="+mn-ea"/>
                          <a:cs typeface="Times New Roman" panose="02020603050405020304" pitchFamily="18" charset="0"/>
                        </a:rPr>
                        <a:t>/</a:t>
                      </a:r>
                      <a:r>
                        <a:rPr lang="vi-VN" sz="3000" kern="1200" dirty="0" smtClean="0">
                          <a:solidFill>
                            <a:schemeClr val="dk1"/>
                          </a:solidFill>
                          <a:latin typeface="Times New Roman" panose="02020603050405020304" pitchFamily="18" charset="0"/>
                          <a:ea typeface="+mn-ea"/>
                          <a:cs typeface="Times New Roman" panose="02020603050405020304" pitchFamily="18" charset="0"/>
                        </a:rPr>
                        <a:t>v </a:t>
                      </a:r>
                      <a:r>
                        <a:rPr lang="en-US" sz="3000" kern="1200" dirty="0" smtClean="0">
                          <a:solidFill>
                            <a:schemeClr val="dk1"/>
                          </a:solidFill>
                          <a:latin typeface="Times New Roman" panose="02020603050405020304" pitchFamily="18" charset="0"/>
                          <a:ea typeface="+mn-ea"/>
                          <a:cs typeface="Times New Roman" panose="02020603050405020304" pitchFamily="18" charset="0"/>
                        </a:rPr>
                        <a:t>HV QRTD</a:t>
                      </a:r>
                      <a:r>
                        <a:rPr lang="vi-VN" sz="3000" kern="1200" dirty="0" smtClean="0">
                          <a:solidFill>
                            <a:schemeClr val="dk1"/>
                          </a:solidFill>
                          <a:latin typeface="Times New Roman" panose="02020603050405020304" pitchFamily="18" charset="0"/>
                          <a:ea typeface="+mn-ea"/>
                          <a:cs typeface="Times New Roman" panose="02020603050405020304" pitchFamily="18" charset="0"/>
                        </a:rPr>
                        <a:t> </a:t>
                      </a:r>
                      <a:r>
                        <a:rPr lang="en-US" altLang="vi-VN" sz="3000" kern="1200" dirty="0" smtClean="0">
                          <a:solidFill>
                            <a:srgbClr val="FF0000"/>
                          </a:solidFill>
                          <a:latin typeface="Times New Roman" panose="02020603050405020304" pitchFamily="18" charset="0"/>
                          <a:ea typeface="+mn-ea"/>
                          <a:cs typeface="Times New Roman" panose="02020603050405020304" pitchFamily="18" charset="0"/>
                        </a:rPr>
                        <a:t>f</a:t>
                      </a:r>
                      <a:r>
                        <a:rPr lang="vi-VN" sz="3000" kern="1200" dirty="0" smtClean="0">
                          <a:solidFill>
                            <a:srgbClr val="FF0000"/>
                          </a:solidFill>
                          <a:latin typeface="Times New Roman" panose="02020603050405020304" pitchFamily="18" charset="0"/>
                          <a:ea typeface="+mn-ea"/>
                          <a:cs typeface="Times New Roman" panose="02020603050405020304" pitchFamily="18" charset="0"/>
                        </a:rPr>
                        <a:t>ải b</a:t>
                      </a:r>
                      <a:r>
                        <a:rPr lang="en-US" sz="3000" kern="1200" dirty="0" smtClean="0">
                          <a:solidFill>
                            <a:srgbClr val="FF0000"/>
                          </a:solidFill>
                          <a:latin typeface="Times New Roman" panose="02020603050405020304" pitchFamily="18" charset="0"/>
                          <a:ea typeface="+mn-ea"/>
                          <a:cs typeface="Times New Roman" panose="02020603050405020304" pitchFamily="18" charset="0"/>
                        </a:rPr>
                        <a:t>/</a:t>
                      </a:r>
                      <a:r>
                        <a:rPr lang="vi-VN" sz="3000" kern="1200" dirty="0" smtClean="0">
                          <a:solidFill>
                            <a:srgbClr val="FF0000"/>
                          </a:solidFill>
                          <a:latin typeface="Times New Roman" panose="02020603050405020304" pitchFamily="18" charset="0"/>
                          <a:ea typeface="+mn-ea"/>
                          <a:cs typeface="Times New Roman" panose="02020603050405020304" pitchFamily="18" charset="0"/>
                        </a:rPr>
                        <a:t>đ ng</a:t>
                      </a:r>
                      <a:r>
                        <a:rPr lang="en-US" sz="3000" kern="1200" dirty="0" smtClean="0">
                          <a:solidFill>
                            <a:srgbClr val="FF0000"/>
                          </a:solidFill>
                          <a:latin typeface="Times New Roman" panose="02020603050405020304" pitchFamily="18" charset="0"/>
                          <a:ea typeface="+mn-ea"/>
                          <a:cs typeface="Times New Roman" panose="02020603050405020304" pitchFamily="18" charset="0"/>
                        </a:rPr>
                        <a:t>/</a:t>
                      </a:r>
                      <a:r>
                        <a:rPr lang="vi-VN" sz="3000" kern="1200" dirty="0" smtClean="0">
                          <a:solidFill>
                            <a:srgbClr val="FF0000"/>
                          </a:solidFill>
                          <a:latin typeface="Times New Roman" panose="02020603050405020304" pitchFamily="18" charset="0"/>
                          <a:ea typeface="+mn-ea"/>
                          <a:cs typeface="Times New Roman" panose="02020603050405020304" pitchFamily="18" charset="0"/>
                        </a:rPr>
                        <a:t>tắc</a:t>
                      </a:r>
                      <a:endParaRPr lang="en-US" sz="3000" kern="1200" dirty="0" smtClean="0">
                        <a:solidFill>
                          <a:schemeClr val="dk1"/>
                        </a:solidFill>
                        <a:latin typeface="Times New Roman" panose="02020603050405020304" pitchFamily="18" charset="0"/>
                        <a:ea typeface="+mn-ea"/>
                        <a:cs typeface="Times New Roman" panose="02020603050405020304" pitchFamily="18" charset="0"/>
                      </a:endParaRPr>
                    </a:p>
                    <a:p>
                      <a:pPr indent="0" fontAlgn="auto">
                        <a:lnSpc>
                          <a:spcPts val="3860"/>
                        </a:lnSpc>
                        <a:buNone/>
                      </a:pPr>
                      <a:r>
                        <a:rPr lang="vi-VN" sz="3000" b="1" i="1" kern="1200" dirty="0" smtClean="0">
                          <a:solidFill>
                            <a:srgbClr val="FF0000"/>
                          </a:solidFill>
                          <a:latin typeface="Times New Roman" panose="02020603050405020304" pitchFamily="18" charset="0"/>
                          <a:ea typeface="+mn-ea"/>
                          <a:cs typeface="Times New Roman" panose="02020603050405020304" pitchFamily="18" charset="0"/>
                        </a:rPr>
                        <a:t>a</a:t>
                      </a:r>
                      <a:r>
                        <a:rPr lang="vi-VN" sz="3000" i="1" kern="1200" dirty="0" smtClean="0">
                          <a:solidFill>
                            <a:srgbClr val="FF0000"/>
                          </a:solidFill>
                          <a:latin typeface="Times New Roman" panose="02020603050405020304" pitchFamily="18" charset="0"/>
                          <a:ea typeface="+mn-ea"/>
                          <a:cs typeface="Times New Roman" panose="02020603050405020304" pitchFamily="18" charset="0"/>
                        </a:rPr>
                        <a:t>) </a:t>
                      </a:r>
                      <a:r>
                        <a:rPr lang="en-US" sz="3000" i="1" kern="1200" dirty="0" smtClean="0">
                          <a:solidFill>
                            <a:srgbClr val="FF0000"/>
                          </a:solidFill>
                          <a:latin typeface="Times New Roman" panose="02020603050405020304" pitchFamily="18" charset="0"/>
                          <a:ea typeface="+mn-ea"/>
                          <a:cs typeface="Times New Roman" panose="02020603050405020304" pitchFamily="18" charset="0"/>
                        </a:rPr>
                        <a:t>N</a:t>
                      </a:r>
                      <a:r>
                        <a:rPr lang="vi-VN" sz="3000" i="1" kern="1200" dirty="0" smtClean="0">
                          <a:solidFill>
                            <a:srgbClr val="FF0000"/>
                          </a:solidFill>
                          <a:latin typeface="Times New Roman" panose="02020603050405020304" pitchFamily="18" charset="0"/>
                          <a:ea typeface="+mn-ea"/>
                          <a:cs typeface="Times New Roman" panose="02020603050405020304" pitchFamily="18" charset="0"/>
                        </a:rPr>
                        <a:t>hanh chóng, kịp thời;</a:t>
                      </a:r>
                      <a:r>
                        <a:rPr lang="en-US" sz="3000" i="1" kern="1200" dirty="0" smtClean="0">
                          <a:solidFill>
                            <a:srgbClr val="FF0000"/>
                          </a:solidFill>
                          <a:latin typeface="Times New Roman" panose="02020603050405020304" pitchFamily="18" charset="0"/>
                          <a:ea typeface="+mn-ea"/>
                          <a:cs typeface="Times New Roman" panose="02020603050405020304" pitchFamily="18" charset="0"/>
                        </a:rPr>
                        <a:t> </a:t>
                      </a:r>
                      <a:r>
                        <a:rPr lang="vi-VN" sz="3000" b="1" i="1" kern="1200" dirty="0" smtClean="0">
                          <a:solidFill>
                            <a:srgbClr val="FF0000"/>
                          </a:solidFill>
                          <a:latin typeface="Times New Roman" panose="02020603050405020304" pitchFamily="18" charset="0"/>
                          <a:ea typeface="+mn-ea"/>
                          <a:cs typeface="Times New Roman" panose="02020603050405020304" pitchFamily="18" charset="0"/>
                        </a:rPr>
                        <a:t>b</a:t>
                      </a:r>
                      <a:r>
                        <a:rPr lang="vi-VN" sz="3000" i="1" kern="1200" dirty="0" smtClean="0">
                          <a:solidFill>
                            <a:srgbClr val="FF0000"/>
                          </a:solidFill>
                          <a:latin typeface="Times New Roman" panose="02020603050405020304" pitchFamily="18" charset="0"/>
                          <a:ea typeface="+mn-ea"/>
                          <a:cs typeface="Times New Roman" panose="02020603050405020304" pitchFamily="18" charset="0"/>
                        </a:rPr>
                        <a:t>) Bảo vệ </a:t>
                      </a:r>
                      <a:r>
                        <a:rPr lang="en-US" sz="3000" i="1" kern="1200" dirty="0" smtClean="0">
                          <a:solidFill>
                            <a:srgbClr val="FF0000"/>
                          </a:solidFill>
                          <a:latin typeface="Times New Roman" panose="02020603050405020304" pitchFamily="18" charset="0"/>
                          <a:ea typeface="+mn-ea"/>
                          <a:cs typeface="Times New Roman" panose="02020603050405020304" pitchFamily="18" charset="0"/>
                        </a:rPr>
                        <a:t>BM</a:t>
                      </a:r>
                      <a:r>
                        <a:rPr lang="vi-VN" sz="3000" i="1" kern="1200" dirty="0" smtClean="0">
                          <a:solidFill>
                            <a:srgbClr val="FF0000"/>
                          </a:solidFill>
                          <a:latin typeface="Times New Roman" panose="02020603050405020304" pitchFamily="18" charset="0"/>
                          <a:ea typeface="+mn-ea"/>
                          <a:cs typeface="Times New Roman" panose="02020603050405020304" pitchFamily="18" charset="0"/>
                        </a:rPr>
                        <a:t>, danh dự, uy t</a:t>
                      </a:r>
                      <a:r>
                        <a:rPr lang="en-US" sz="3000" i="1" kern="1200" dirty="0" smtClean="0">
                          <a:solidFill>
                            <a:srgbClr val="FF0000"/>
                          </a:solidFill>
                          <a:latin typeface="Times New Roman" panose="02020603050405020304" pitchFamily="18" charset="0"/>
                          <a:ea typeface="+mn-ea"/>
                          <a:cs typeface="Times New Roman" panose="02020603050405020304" pitchFamily="18" charset="0"/>
                        </a:rPr>
                        <a:t>í</a:t>
                      </a:r>
                      <a:r>
                        <a:rPr lang="vi-VN" sz="3000" i="1" kern="1200" dirty="0" smtClean="0">
                          <a:solidFill>
                            <a:srgbClr val="FF0000"/>
                          </a:solidFill>
                          <a:latin typeface="Times New Roman" panose="02020603050405020304" pitchFamily="18" charset="0"/>
                          <a:ea typeface="+mn-ea"/>
                          <a:cs typeface="Times New Roman" panose="02020603050405020304" pitchFamily="18" charset="0"/>
                        </a:rPr>
                        <a:t>n, nhân phẩm, </a:t>
                      </a:r>
                      <a:r>
                        <a:rPr lang="en-US" sz="3000" i="1" kern="1200" dirty="0" smtClean="0">
                          <a:solidFill>
                            <a:srgbClr val="FF0000"/>
                          </a:solidFill>
                          <a:latin typeface="Times New Roman" panose="02020603050405020304" pitchFamily="18" charset="0"/>
                          <a:ea typeface="+mn-ea"/>
                          <a:cs typeface="Times New Roman" panose="02020603050405020304" pitchFamily="18" charset="0"/>
                        </a:rPr>
                        <a:t>AT</a:t>
                      </a:r>
                      <a:r>
                        <a:rPr lang="vi-VN" sz="3000" i="1" kern="1200" dirty="0" smtClean="0">
                          <a:solidFill>
                            <a:srgbClr val="FF0000"/>
                          </a:solidFill>
                          <a:latin typeface="Times New Roman" panose="02020603050405020304" pitchFamily="18" charset="0"/>
                          <a:ea typeface="+mn-ea"/>
                          <a:cs typeface="Times New Roman" panose="02020603050405020304" pitchFamily="18" charset="0"/>
                        </a:rPr>
                        <a:t> cho nạn nhân bị </a:t>
                      </a:r>
                      <a:r>
                        <a:rPr lang="en-US" sz="3000" i="1" kern="1200" dirty="0" smtClean="0">
                          <a:solidFill>
                            <a:srgbClr val="FF0000"/>
                          </a:solidFill>
                          <a:latin typeface="Times New Roman" panose="02020603050405020304" pitchFamily="18" charset="0"/>
                          <a:ea typeface="+mn-ea"/>
                          <a:cs typeface="Times New Roman" panose="02020603050405020304" pitchFamily="18" charset="0"/>
                        </a:rPr>
                        <a:t>QRTD</a:t>
                      </a:r>
                      <a:r>
                        <a:rPr lang="vi-VN" sz="3000" i="1" kern="1200" dirty="0" smtClean="0">
                          <a:solidFill>
                            <a:srgbClr val="FF0000"/>
                          </a:solidFill>
                          <a:latin typeface="Times New Roman" panose="02020603050405020304" pitchFamily="18" charset="0"/>
                          <a:ea typeface="+mn-ea"/>
                          <a:cs typeface="Times New Roman" panose="02020603050405020304" pitchFamily="18" charset="0"/>
                        </a:rPr>
                        <a:t>, người </a:t>
                      </a:r>
                      <a:r>
                        <a:rPr lang="en-US" sz="3000" i="1" kern="1200" dirty="0" smtClean="0">
                          <a:solidFill>
                            <a:srgbClr val="FF0000"/>
                          </a:solidFill>
                          <a:latin typeface="Times New Roman" panose="02020603050405020304" pitchFamily="18" charset="0"/>
                          <a:ea typeface="+mn-ea"/>
                          <a:cs typeface="Times New Roman" panose="02020603050405020304" pitchFamily="18" charset="0"/>
                        </a:rPr>
                        <a:t>KNTC &amp;</a:t>
                      </a:r>
                      <a:r>
                        <a:rPr lang="vi-VN" sz="3000" i="1" kern="1200" dirty="0" smtClean="0">
                          <a:solidFill>
                            <a:srgbClr val="FF0000"/>
                          </a:solidFill>
                          <a:latin typeface="Times New Roman" panose="02020603050405020304" pitchFamily="18" charset="0"/>
                          <a:ea typeface="+mn-ea"/>
                          <a:cs typeface="Times New Roman" panose="02020603050405020304" pitchFamily="18" charset="0"/>
                        </a:rPr>
                        <a:t> người bị </a:t>
                      </a:r>
                      <a:r>
                        <a:rPr lang="en-US" sz="3000" i="1" kern="1200" dirty="0" smtClean="0">
                          <a:solidFill>
                            <a:srgbClr val="FF0000"/>
                          </a:solidFill>
                          <a:latin typeface="Times New Roman" panose="02020603050405020304" pitchFamily="18" charset="0"/>
                          <a:ea typeface="+mn-ea"/>
                          <a:cs typeface="Times New Roman" panose="02020603050405020304" pitchFamily="18" charset="0"/>
                        </a:rPr>
                        <a:t>KNTC</a:t>
                      </a:r>
                      <a:endParaRPr lang="en-US" sz="3000" i="1" kern="1200" dirty="0" smtClean="0">
                        <a:solidFill>
                          <a:srgbClr val="FF0000"/>
                        </a:solidFill>
                        <a:latin typeface="Times New Roman" panose="02020603050405020304" pitchFamily="18" charset="0"/>
                        <a:ea typeface="+mn-ea"/>
                        <a:cs typeface="Times New Roman" panose="02020603050405020304" pitchFamily="18" charset="0"/>
                      </a:endParaRPr>
                    </a:p>
                  </a:txBody>
                  <a:tcPr/>
                </a:tc>
              </a:tr>
            </a:tbl>
          </a:graphicData>
        </a:graphic>
      </p:graphicFrame>
      <p:sp>
        <p:nvSpPr>
          <p:cNvPr id="6151" name="Rectangle 7"/>
          <p:cNvSpPr/>
          <p:nvPr>
            <p:custDataLst>
              <p:tags r:id="rId2"/>
            </p:custDataLst>
          </p:nvPr>
        </p:nvSpPr>
        <p:spPr>
          <a:xfrm>
            <a:off x="0" y="1179195"/>
            <a:ext cx="12167235" cy="4072255"/>
          </a:xfrm>
          <a:prstGeom prst="rect">
            <a:avLst/>
          </a:prstGeom>
          <a:solidFill>
            <a:srgbClr val="FF99FF"/>
          </a:solidFill>
          <a:ln w="9525" cap="flat" cmpd="sng">
            <a:solidFill>
              <a:schemeClr val="tx1"/>
            </a:solidFill>
            <a:prstDash val="solid"/>
            <a:miter/>
            <a:headEnd type="none" w="med" len="med"/>
            <a:tailEnd type="none" w="med" len="med"/>
          </a:ln>
        </p:spPr>
        <p:txBody>
          <a:bodyPr wrap="none" anchor="ctr" anchorCtr="0"/>
          <a:p>
            <a:pPr indent="0" algn="l" fontAlgn="auto">
              <a:lnSpc>
                <a:spcPts val="3860"/>
              </a:lnSpc>
              <a:buNone/>
            </a:pPr>
            <a:r>
              <a:rPr lang="vi-VN" sz="3000" b="1" i="1" dirty="0" smtClean="0">
                <a:solidFill>
                  <a:schemeClr val="dk1"/>
                </a:solidFill>
                <a:latin typeface="Times New Roman" panose="02020603050405020304" pitchFamily="18" charset="0"/>
                <a:cs typeface="Times New Roman" panose="02020603050405020304" pitchFamily="18" charset="0"/>
                <a:sym typeface="+mn-ea"/>
              </a:rPr>
              <a:t>a</a:t>
            </a:r>
            <a:r>
              <a:rPr lang="vi-VN" sz="3000" i="1" dirty="0" smtClean="0">
                <a:solidFill>
                  <a:schemeClr val="dk1"/>
                </a:solidFill>
                <a:latin typeface="Times New Roman" panose="02020603050405020304" pitchFamily="18" charset="0"/>
                <a:cs typeface="Times New Roman" panose="02020603050405020304" pitchFamily="18" charset="0"/>
                <a:sym typeface="+mn-ea"/>
              </a:rPr>
              <a:t>) Nghi</a:t>
            </a:r>
            <a:r>
              <a:rPr lang="en-US" sz="3000" i="1" dirty="0" smtClean="0">
                <a:solidFill>
                  <a:schemeClr val="dk1"/>
                </a:solidFill>
                <a:latin typeface="Times New Roman" panose="02020603050405020304" pitchFamily="18" charset="0"/>
                <a:cs typeface="Times New Roman" panose="02020603050405020304" pitchFamily="18" charset="0"/>
                <a:sym typeface="+mn-ea"/>
              </a:rPr>
              <a:t>ê</a:t>
            </a:r>
            <a:r>
              <a:rPr lang="vi-VN" sz="3000" i="1" dirty="0" smtClean="0">
                <a:solidFill>
                  <a:schemeClr val="dk1"/>
                </a:solidFill>
                <a:latin typeface="Times New Roman" panose="02020603050405020304" pitchFamily="18" charset="0"/>
                <a:cs typeface="Times New Roman" panose="02020603050405020304" pitchFamily="18" charset="0"/>
                <a:sym typeface="+mn-ea"/>
              </a:rPr>
              <a:t>m cấm </a:t>
            </a:r>
            <a:r>
              <a:rPr lang="en-US" sz="3000" i="1" dirty="0" smtClean="0">
                <a:solidFill>
                  <a:schemeClr val="dk1"/>
                </a:solidFill>
                <a:latin typeface="Times New Roman" panose="02020603050405020304" pitchFamily="18" charset="0"/>
                <a:cs typeface="Times New Roman" panose="02020603050405020304" pitchFamily="18" charset="0"/>
                <a:sym typeface="+mn-ea"/>
              </a:rPr>
              <a:t>HV QRTD TNLV</a:t>
            </a:r>
            <a:r>
              <a:rPr lang="vi-VN" sz="3000" i="1" dirty="0" smtClean="0">
                <a:solidFill>
                  <a:schemeClr val="dk1"/>
                </a:solidFill>
                <a:latin typeface="Times New Roman" panose="02020603050405020304" pitchFamily="18" charset="0"/>
                <a:cs typeface="Times New Roman" panose="02020603050405020304" pitchFamily="18" charset="0"/>
                <a:sym typeface="+mn-ea"/>
              </a:rPr>
              <a:t>;</a:t>
            </a:r>
            <a:r>
              <a:rPr lang="en-US" sz="3000" i="1" dirty="0" smtClean="0">
                <a:solidFill>
                  <a:schemeClr val="dk1"/>
                </a:solidFill>
                <a:latin typeface="Times New Roman" panose="02020603050405020304" pitchFamily="18" charset="0"/>
                <a:cs typeface="Times New Roman" panose="02020603050405020304" pitchFamily="18" charset="0"/>
                <a:sym typeface="+mn-ea"/>
              </a:rPr>
              <a:t> </a:t>
            </a:r>
            <a:endParaRPr lang="en-US" sz="3000" i="1" kern="1200" dirty="0" smtClean="0">
              <a:solidFill>
                <a:schemeClr val="dk1"/>
              </a:solidFill>
              <a:latin typeface="Times New Roman" panose="02020603050405020304" pitchFamily="18" charset="0"/>
              <a:ea typeface="+mn-ea"/>
              <a:cs typeface="Times New Roman" panose="02020603050405020304" pitchFamily="18" charset="0"/>
            </a:endParaRPr>
          </a:p>
          <a:p>
            <a:pPr indent="0" algn="l" fontAlgn="auto">
              <a:lnSpc>
                <a:spcPts val="3860"/>
              </a:lnSpc>
              <a:buNone/>
            </a:pPr>
            <a:r>
              <a:rPr lang="vi-VN" sz="3000" b="1" i="1" dirty="0" smtClean="0">
                <a:solidFill>
                  <a:schemeClr val="dk1"/>
                </a:solidFill>
                <a:latin typeface="Times New Roman" panose="02020603050405020304" pitchFamily="18" charset="0"/>
                <a:cs typeface="Times New Roman" panose="02020603050405020304" pitchFamily="18" charset="0"/>
                <a:sym typeface="+mn-ea"/>
              </a:rPr>
              <a:t>b</a:t>
            </a:r>
            <a:r>
              <a:rPr lang="vi-VN" sz="3000" i="1" dirty="0" smtClean="0">
                <a:solidFill>
                  <a:schemeClr val="dk1"/>
                </a:solidFill>
                <a:latin typeface="Times New Roman" panose="02020603050405020304" pitchFamily="18" charset="0"/>
                <a:cs typeface="Times New Roman" panose="02020603050405020304" pitchFamily="18" charset="0"/>
                <a:sym typeface="+mn-ea"/>
              </a:rPr>
              <a:t>) Quy định chi tiết, cụ thể về các </a:t>
            </a:r>
            <a:r>
              <a:rPr lang="en-US" sz="3000" i="1" dirty="0" smtClean="0">
                <a:solidFill>
                  <a:schemeClr val="dk1"/>
                </a:solidFill>
                <a:latin typeface="Times New Roman" panose="02020603050405020304" pitchFamily="18" charset="0"/>
                <a:cs typeface="Times New Roman" panose="02020603050405020304" pitchFamily="18" charset="0"/>
                <a:sym typeface="+mn-ea"/>
              </a:rPr>
              <a:t>HV QRTD TNLV</a:t>
            </a:r>
            <a:r>
              <a:rPr lang="vi-VN" sz="3000" i="1" dirty="0" smtClean="0">
                <a:solidFill>
                  <a:schemeClr val="dk1"/>
                </a:solidFill>
                <a:latin typeface="Times New Roman" panose="02020603050405020304" pitchFamily="18" charset="0"/>
                <a:cs typeface="Times New Roman" panose="02020603050405020304" pitchFamily="18" charset="0"/>
                <a:sym typeface="+mn-ea"/>
              </a:rPr>
              <a:t> </a:t>
            </a:r>
            <a:r>
              <a:rPr lang="en-US" altLang="vi-VN" sz="3000" i="1" dirty="0" smtClean="0">
                <a:solidFill>
                  <a:schemeClr val="dk1"/>
                </a:solidFill>
                <a:latin typeface="Times New Roman" panose="02020603050405020304" pitchFamily="18" charset="0"/>
                <a:cs typeface="Times New Roman" panose="02020603050405020304" pitchFamily="18" charset="0"/>
                <a:sym typeface="+mn-ea"/>
              </a:rPr>
              <a:t>f</a:t>
            </a:r>
            <a:r>
              <a:rPr lang="vi-VN" sz="3000" i="1" dirty="0" smtClean="0">
                <a:solidFill>
                  <a:schemeClr val="dk1"/>
                </a:solidFill>
                <a:latin typeface="Times New Roman" panose="02020603050405020304" pitchFamily="18" charset="0"/>
                <a:cs typeface="Times New Roman" panose="02020603050405020304" pitchFamily="18" charset="0"/>
                <a:sym typeface="+mn-ea"/>
              </a:rPr>
              <a:t>ù h</a:t>
            </a:r>
            <a:r>
              <a:rPr lang="en-US" sz="3000" i="1" dirty="0" smtClean="0">
                <a:solidFill>
                  <a:schemeClr val="dk1"/>
                </a:solidFill>
                <a:latin typeface="Times New Roman" panose="02020603050405020304" pitchFamily="18" charset="0"/>
                <a:cs typeface="Times New Roman" panose="02020603050405020304" pitchFamily="18" charset="0"/>
                <a:sym typeface="+mn-ea"/>
              </a:rPr>
              <a:t>ợ</a:t>
            </a:r>
            <a:r>
              <a:rPr lang="vi-VN" sz="3000" i="1" dirty="0" smtClean="0">
                <a:solidFill>
                  <a:schemeClr val="dk1"/>
                </a:solidFill>
                <a:latin typeface="Times New Roman" panose="02020603050405020304" pitchFamily="18" charset="0"/>
                <a:cs typeface="Times New Roman" panose="02020603050405020304" pitchFamily="18" charset="0"/>
                <a:sym typeface="+mn-ea"/>
              </a:rPr>
              <a:t>p với t</a:t>
            </a:r>
            <a:r>
              <a:rPr lang="en-US" sz="3000" i="1" dirty="0" smtClean="0">
                <a:solidFill>
                  <a:schemeClr val="dk1"/>
                </a:solidFill>
                <a:latin typeface="Times New Roman" panose="02020603050405020304" pitchFamily="18" charset="0"/>
                <a:cs typeface="Times New Roman" panose="02020603050405020304" pitchFamily="18" charset="0"/>
                <a:sym typeface="+mn-ea"/>
              </a:rPr>
              <a:t>í</a:t>
            </a:r>
            <a:r>
              <a:rPr lang="vi-VN" sz="3000" i="1" dirty="0" smtClean="0">
                <a:solidFill>
                  <a:schemeClr val="dk1"/>
                </a:solidFill>
                <a:latin typeface="Times New Roman" panose="02020603050405020304" pitchFamily="18" charset="0"/>
                <a:cs typeface="Times New Roman" panose="02020603050405020304" pitchFamily="18" charset="0"/>
                <a:sym typeface="+mn-ea"/>
              </a:rPr>
              <a:t>nh chất, </a:t>
            </a:r>
            <a:endParaRPr lang="vi-VN" sz="3000" i="1" dirty="0" smtClean="0">
              <a:solidFill>
                <a:schemeClr val="dk1"/>
              </a:solidFill>
              <a:latin typeface="Times New Roman" panose="02020603050405020304" pitchFamily="18" charset="0"/>
              <a:cs typeface="Times New Roman" panose="02020603050405020304" pitchFamily="18" charset="0"/>
              <a:sym typeface="+mn-ea"/>
            </a:endParaRPr>
          </a:p>
          <a:p>
            <a:pPr indent="0" algn="l" fontAlgn="auto">
              <a:lnSpc>
                <a:spcPts val="3860"/>
              </a:lnSpc>
              <a:buNone/>
            </a:pPr>
            <a:r>
              <a:rPr lang="vi-VN" sz="3000" i="1" dirty="0" smtClean="0">
                <a:solidFill>
                  <a:schemeClr val="dk1"/>
                </a:solidFill>
                <a:latin typeface="Times New Roman" panose="02020603050405020304" pitchFamily="18" charset="0"/>
                <a:cs typeface="Times New Roman" panose="02020603050405020304" pitchFamily="18" charset="0"/>
                <a:sym typeface="+mn-ea"/>
              </a:rPr>
              <a:t>đặc điểm của </a:t>
            </a:r>
            <a:r>
              <a:rPr lang="en-US" sz="3000" i="1" dirty="0" smtClean="0">
                <a:solidFill>
                  <a:schemeClr val="dk1"/>
                </a:solidFill>
                <a:latin typeface="Times New Roman" panose="02020603050405020304" pitchFamily="18" charset="0"/>
                <a:cs typeface="Times New Roman" panose="02020603050405020304" pitchFamily="18" charset="0"/>
                <a:sym typeface="+mn-ea"/>
              </a:rPr>
              <a:t>CV &amp;</a:t>
            </a:r>
            <a:r>
              <a:rPr lang="vi-VN" sz="3000" i="1" dirty="0" smtClean="0">
                <a:solidFill>
                  <a:schemeClr val="dk1"/>
                </a:solidFill>
                <a:latin typeface="Times New Roman" panose="02020603050405020304" pitchFamily="18" charset="0"/>
                <a:cs typeface="Times New Roman" panose="02020603050405020304" pitchFamily="18" charset="0"/>
                <a:sym typeface="+mn-ea"/>
              </a:rPr>
              <a:t> nơi </a:t>
            </a:r>
            <a:r>
              <a:rPr lang="en-US" sz="3000" i="1" dirty="0" smtClean="0">
                <a:solidFill>
                  <a:schemeClr val="dk1"/>
                </a:solidFill>
                <a:latin typeface="Times New Roman" panose="02020603050405020304" pitchFamily="18" charset="0"/>
                <a:cs typeface="Times New Roman" panose="02020603050405020304" pitchFamily="18" charset="0"/>
                <a:sym typeface="+mn-ea"/>
              </a:rPr>
              <a:t>LV</a:t>
            </a:r>
            <a:r>
              <a:rPr lang="vi-VN" sz="3000" i="1" dirty="0" smtClean="0">
                <a:solidFill>
                  <a:schemeClr val="dk1"/>
                </a:solidFill>
                <a:latin typeface="Times New Roman" panose="02020603050405020304" pitchFamily="18" charset="0"/>
                <a:cs typeface="Times New Roman" panose="02020603050405020304" pitchFamily="18" charset="0"/>
                <a:sym typeface="+mn-ea"/>
              </a:rPr>
              <a:t>;</a:t>
            </a:r>
            <a:endParaRPr lang="en-US" sz="3000" i="1" kern="1200" dirty="0" smtClean="0">
              <a:solidFill>
                <a:schemeClr val="dk1"/>
              </a:solidFill>
              <a:latin typeface="Times New Roman" panose="02020603050405020304" pitchFamily="18" charset="0"/>
              <a:ea typeface="+mn-ea"/>
              <a:cs typeface="Times New Roman" panose="02020603050405020304" pitchFamily="18" charset="0"/>
            </a:endParaRPr>
          </a:p>
          <a:p>
            <a:pPr indent="0" algn="l" fontAlgn="auto">
              <a:lnSpc>
                <a:spcPts val="3860"/>
              </a:lnSpc>
              <a:buNone/>
            </a:pPr>
            <a:r>
              <a:rPr lang="vi-VN" sz="3000" b="1" i="1" dirty="0" smtClean="0">
                <a:solidFill>
                  <a:schemeClr val="dk1"/>
                </a:solidFill>
                <a:latin typeface="Times New Roman" panose="02020603050405020304" pitchFamily="18" charset="0"/>
                <a:cs typeface="Times New Roman" panose="02020603050405020304" pitchFamily="18" charset="0"/>
                <a:sym typeface="+mn-ea"/>
              </a:rPr>
              <a:t>c</a:t>
            </a:r>
            <a:r>
              <a:rPr lang="vi-VN" sz="3000" i="1" dirty="0" smtClean="0">
                <a:solidFill>
                  <a:schemeClr val="dk1"/>
                </a:solidFill>
                <a:latin typeface="Times New Roman" panose="02020603050405020304" pitchFamily="18" charset="0"/>
                <a:cs typeface="Times New Roman" panose="02020603050405020304" pitchFamily="18" charset="0"/>
                <a:sym typeface="+mn-ea"/>
              </a:rPr>
              <a:t>) Tr</a:t>
            </a:r>
            <a:r>
              <a:rPr lang="en-US" sz="3000" i="1" dirty="0" smtClean="0">
                <a:solidFill>
                  <a:schemeClr val="dk1"/>
                </a:solidFill>
                <a:latin typeface="Times New Roman" panose="02020603050405020304" pitchFamily="18" charset="0"/>
                <a:cs typeface="Times New Roman" panose="02020603050405020304" pitchFamily="18" charset="0"/>
                <a:sym typeface="+mn-ea"/>
              </a:rPr>
              <a:t>/</a:t>
            </a:r>
            <a:r>
              <a:rPr lang="vi-VN" sz="3000" i="1" dirty="0" smtClean="0">
                <a:solidFill>
                  <a:schemeClr val="dk1"/>
                </a:solidFill>
                <a:latin typeface="Times New Roman" panose="02020603050405020304" pitchFamily="18" charset="0"/>
                <a:cs typeface="Times New Roman" panose="02020603050405020304" pitchFamily="18" charset="0"/>
                <a:sym typeface="+mn-ea"/>
              </a:rPr>
              <a:t>nhiệm, thời hạn, trình tự, thủ tục </a:t>
            </a:r>
            <a:r>
              <a:rPr lang="en-US" sz="3000" i="1" dirty="0" smtClean="0">
                <a:solidFill>
                  <a:schemeClr val="dk1"/>
                </a:solidFill>
                <a:latin typeface="Times New Roman" panose="02020603050405020304" pitchFamily="18" charset="0"/>
                <a:cs typeface="Times New Roman" panose="02020603050405020304" pitchFamily="18" charset="0"/>
                <a:sym typeface="+mn-ea"/>
              </a:rPr>
              <a:t>XL</a:t>
            </a:r>
            <a:r>
              <a:rPr lang="vi-VN" sz="3000" i="1" dirty="0" smtClean="0">
                <a:solidFill>
                  <a:schemeClr val="dk1"/>
                </a:solidFill>
                <a:latin typeface="Times New Roman" panose="02020603050405020304" pitchFamily="18" charset="0"/>
                <a:cs typeface="Times New Roman" panose="02020603050405020304" pitchFamily="18" charset="0"/>
                <a:sym typeface="+mn-ea"/>
              </a:rPr>
              <a:t> nội bộ đ</a:t>
            </a:r>
            <a:r>
              <a:rPr lang="en-US" sz="3000" i="1" dirty="0" smtClean="0">
                <a:solidFill>
                  <a:schemeClr val="dk1"/>
                </a:solidFill>
                <a:latin typeface="Times New Roman" panose="02020603050405020304" pitchFamily="18" charset="0"/>
                <a:cs typeface="Times New Roman" panose="02020603050405020304" pitchFamily="18" charset="0"/>
                <a:sym typeface="+mn-ea"/>
              </a:rPr>
              <a:t>/</a:t>
            </a:r>
            <a:r>
              <a:rPr lang="vi-VN" sz="3000" i="1" dirty="0" smtClean="0">
                <a:solidFill>
                  <a:schemeClr val="dk1"/>
                </a:solidFill>
                <a:latin typeface="Times New Roman" panose="02020603050405020304" pitchFamily="18" charset="0"/>
                <a:cs typeface="Times New Roman" panose="02020603050405020304" pitchFamily="18" charset="0"/>
                <a:sym typeface="+mn-ea"/>
              </a:rPr>
              <a:t>v </a:t>
            </a:r>
            <a:r>
              <a:rPr lang="en-US" sz="3000" i="1" dirty="0" smtClean="0">
                <a:solidFill>
                  <a:schemeClr val="dk1"/>
                </a:solidFill>
                <a:latin typeface="Times New Roman" panose="02020603050405020304" pitchFamily="18" charset="0"/>
                <a:cs typeface="Times New Roman" panose="02020603050405020304" pitchFamily="18" charset="0"/>
                <a:sym typeface="+mn-ea"/>
              </a:rPr>
              <a:t>HV QRTD TNLV</a:t>
            </a:r>
            <a:r>
              <a:rPr lang="vi-VN" sz="3000" i="1" dirty="0" smtClean="0">
                <a:solidFill>
                  <a:schemeClr val="dk1"/>
                </a:solidFill>
                <a:latin typeface="Times New Roman" panose="02020603050405020304" pitchFamily="18" charset="0"/>
                <a:cs typeface="Times New Roman" panose="02020603050405020304" pitchFamily="18" charset="0"/>
                <a:sym typeface="+mn-ea"/>
              </a:rPr>
              <a:t>, </a:t>
            </a:r>
            <a:endParaRPr lang="vi-VN" sz="3000" i="1" dirty="0" smtClean="0">
              <a:solidFill>
                <a:schemeClr val="dk1"/>
              </a:solidFill>
              <a:latin typeface="Times New Roman" panose="02020603050405020304" pitchFamily="18" charset="0"/>
              <a:cs typeface="Times New Roman" panose="02020603050405020304" pitchFamily="18" charset="0"/>
              <a:sym typeface="+mn-ea"/>
            </a:endParaRPr>
          </a:p>
          <a:p>
            <a:pPr indent="0" algn="l" fontAlgn="auto">
              <a:lnSpc>
                <a:spcPts val="3860"/>
              </a:lnSpc>
              <a:buNone/>
            </a:pPr>
            <a:r>
              <a:rPr lang="vi-VN" sz="3000" i="1" dirty="0" smtClean="0">
                <a:solidFill>
                  <a:schemeClr val="dk1"/>
                </a:solidFill>
                <a:latin typeface="Times New Roman" panose="02020603050405020304" pitchFamily="18" charset="0"/>
                <a:cs typeface="Times New Roman" panose="02020603050405020304" pitchFamily="18" charset="0"/>
                <a:sym typeface="+mn-ea"/>
              </a:rPr>
              <a:t>gồm cả tr</a:t>
            </a:r>
            <a:r>
              <a:rPr lang="en-US" sz="3000" i="1" dirty="0" smtClean="0">
                <a:solidFill>
                  <a:schemeClr val="dk1"/>
                </a:solidFill>
                <a:latin typeface="Times New Roman" panose="02020603050405020304" pitchFamily="18" charset="0"/>
                <a:cs typeface="Times New Roman" panose="02020603050405020304" pitchFamily="18" charset="0"/>
                <a:sym typeface="+mn-ea"/>
              </a:rPr>
              <a:t>/</a:t>
            </a:r>
            <a:r>
              <a:rPr lang="vi-VN" sz="3000" i="1" dirty="0" smtClean="0">
                <a:solidFill>
                  <a:schemeClr val="dk1"/>
                </a:solidFill>
                <a:latin typeface="Times New Roman" panose="02020603050405020304" pitchFamily="18" charset="0"/>
                <a:cs typeface="Times New Roman" panose="02020603050405020304" pitchFamily="18" charset="0"/>
                <a:sym typeface="+mn-ea"/>
              </a:rPr>
              <a:t>nhiệm, thời hạn, trình tự, thủ tục </a:t>
            </a:r>
            <a:r>
              <a:rPr lang="en-US" sz="3000" i="1" dirty="0" smtClean="0">
                <a:solidFill>
                  <a:schemeClr val="dk1"/>
                </a:solidFill>
                <a:latin typeface="Times New Roman" panose="02020603050405020304" pitchFamily="18" charset="0"/>
                <a:cs typeface="Times New Roman" panose="02020603050405020304" pitchFamily="18" charset="0"/>
                <a:sym typeface="+mn-ea"/>
              </a:rPr>
              <a:t>KNTC</a:t>
            </a:r>
            <a:r>
              <a:rPr lang="vi-VN" sz="3000" i="1" dirty="0" smtClean="0">
                <a:solidFill>
                  <a:schemeClr val="dk1"/>
                </a:solidFill>
                <a:latin typeface="Times New Roman" panose="02020603050405020304" pitchFamily="18" charset="0"/>
                <a:cs typeface="Times New Roman" panose="02020603050405020304" pitchFamily="18" charset="0"/>
                <a:sym typeface="+mn-ea"/>
              </a:rPr>
              <a:t>, </a:t>
            </a:r>
            <a:r>
              <a:rPr lang="en-US" altLang="vi-VN" sz="3000" i="1" dirty="0" smtClean="0">
                <a:solidFill>
                  <a:schemeClr val="dk1"/>
                </a:solidFill>
                <a:latin typeface="Times New Roman" panose="02020603050405020304" pitchFamily="18" charset="0"/>
                <a:cs typeface="Times New Roman" panose="02020603050405020304" pitchFamily="18" charset="0"/>
                <a:sym typeface="+mn-ea"/>
              </a:rPr>
              <a:t>G</a:t>
            </a:r>
            <a:r>
              <a:rPr lang="en-US" sz="3000" i="1" dirty="0" smtClean="0">
                <a:solidFill>
                  <a:schemeClr val="dk1"/>
                </a:solidFill>
                <a:latin typeface="Times New Roman" panose="02020603050405020304" pitchFamily="18" charset="0"/>
                <a:cs typeface="Times New Roman" panose="02020603050405020304" pitchFamily="18" charset="0"/>
                <a:sym typeface="+mn-ea"/>
              </a:rPr>
              <a:t>QKNTC &amp;</a:t>
            </a:r>
            <a:r>
              <a:rPr lang="vi-VN" sz="3000" i="1" dirty="0" smtClean="0">
                <a:solidFill>
                  <a:schemeClr val="dk1"/>
                </a:solidFill>
                <a:latin typeface="Times New Roman" panose="02020603050405020304" pitchFamily="18" charset="0"/>
                <a:cs typeface="Times New Roman" panose="02020603050405020304" pitchFamily="18" charset="0"/>
                <a:sym typeface="+mn-ea"/>
              </a:rPr>
              <a:t> quy định có l</a:t>
            </a:r>
            <a:r>
              <a:rPr lang="en-US" sz="3000" i="1" dirty="0" smtClean="0">
                <a:solidFill>
                  <a:schemeClr val="dk1"/>
                </a:solidFill>
                <a:latin typeface="Times New Roman" panose="02020603050405020304" pitchFamily="18" charset="0"/>
                <a:cs typeface="Times New Roman" panose="02020603050405020304" pitchFamily="18" charset="0"/>
                <a:sym typeface="+mn-ea"/>
              </a:rPr>
              <a:t>/</a:t>
            </a:r>
            <a:r>
              <a:rPr lang="vi-VN" sz="3000" i="1" dirty="0" smtClean="0">
                <a:solidFill>
                  <a:schemeClr val="dk1"/>
                </a:solidFill>
                <a:latin typeface="Times New Roman" panose="02020603050405020304" pitchFamily="18" charset="0"/>
                <a:cs typeface="Times New Roman" panose="02020603050405020304" pitchFamily="18" charset="0"/>
                <a:sym typeface="+mn-ea"/>
              </a:rPr>
              <a:t>q</a:t>
            </a:r>
            <a:endParaRPr lang="en-US" sz="3000" i="1" kern="1200" dirty="0" smtClean="0">
              <a:solidFill>
                <a:schemeClr val="dk1"/>
              </a:solidFill>
              <a:latin typeface="Times New Roman" panose="02020603050405020304" pitchFamily="18" charset="0"/>
              <a:ea typeface="+mn-ea"/>
              <a:cs typeface="Times New Roman" panose="02020603050405020304" pitchFamily="18" charset="0"/>
            </a:endParaRPr>
          </a:p>
          <a:p>
            <a:pPr indent="0" algn="l" fontAlgn="auto">
              <a:lnSpc>
                <a:spcPts val="3860"/>
              </a:lnSpc>
              <a:buNone/>
            </a:pPr>
            <a:r>
              <a:rPr lang="vi-VN" sz="3000" b="1" i="1" dirty="0" smtClean="0">
                <a:solidFill>
                  <a:schemeClr val="dk1"/>
                </a:solidFill>
                <a:latin typeface="Times New Roman" panose="02020603050405020304" pitchFamily="18" charset="0"/>
                <a:cs typeface="Times New Roman" panose="02020603050405020304" pitchFamily="18" charset="0"/>
                <a:sym typeface="+mn-ea"/>
              </a:rPr>
              <a:t>d</a:t>
            </a:r>
            <a:r>
              <a:rPr lang="vi-VN" sz="3000" i="1" dirty="0" smtClean="0">
                <a:solidFill>
                  <a:schemeClr val="dk1"/>
                </a:solidFill>
                <a:latin typeface="Times New Roman" panose="02020603050405020304" pitchFamily="18" charset="0"/>
                <a:cs typeface="Times New Roman" panose="02020603050405020304" pitchFamily="18" charset="0"/>
                <a:sym typeface="+mn-ea"/>
              </a:rPr>
              <a:t>) H</a:t>
            </a:r>
            <a:r>
              <a:rPr lang="en-US" sz="3000" i="1" dirty="0" smtClean="0">
                <a:solidFill>
                  <a:schemeClr val="dk1"/>
                </a:solidFill>
                <a:latin typeface="Times New Roman" panose="02020603050405020304" pitchFamily="18" charset="0"/>
                <a:cs typeface="Times New Roman" panose="02020603050405020304" pitchFamily="18" charset="0"/>
                <a:sym typeface="+mn-ea"/>
              </a:rPr>
              <a:t>ì</a:t>
            </a:r>
            <a:r>
              <a:rPr lang="vi-VN" sz="3000" i="1" dirty="0" smtClean="0">
                <a:solidFill>
                  <a:schemeClr val="dk1"/>
                </a:solidFill>
                <a:latin typeface="Times New Roman" panose="02020603050405020304" pitchFamily="18" charset="0"/>
                <a:cs typeface="Times New Roman" panose="02020603050405020304" pitchFamily="18" charset="0"/>
                <a:sym typeface="+mn-ea"/>
              </a:rPr>
              <a:t>nh thức </a:t>
            </a:r>
            <a:r>
              <a:rPr lang="en-US" sz="3000" i="1" dirty="0" smtClean="0">
                <a:solidFill>
                  <a:schemeClr val="dk1"/>
                </a:solidFill>
                <a:latin typeface="Times New Roman" panose="02020603050405020304" pitchFamily="18" charset="0"/>
                <a:cs typeface="Times New Roman" panose="02020603050405020304" pitchFamily="18" charset="0"/>
                <a:sym typeface="+mn-ea"/>
              </a:rPr>
              <a:t>XL KLLĐ</a:t>
            </a:r>
            <a:r>
              <a:rPr lang="vi-VN" sz="3000" i="1" dirty="0" smtClean="0">
                <a:solidFill>
                  <a:schemeClr val="dk1"/>
                </a:solidFill>
                <a:latin typeface="Times New Roman" panose="02020603050405020304" pitchFamily="18" charset="0"/>
                <a:cs typeface="Times New Roman" panose="02020603050405020304" pitchFamily="18" charset="0"/>
                <a:sym typeface="+mn-ea"/>
              </a:rPr>
              <a:t> đ</a:t>
            </a:r>
            <a:r>
              <a:rPr lang="en-US" sz="3000" i="1" dirty="0" smtClean="0">
                <a:solidFill>
                  <a:schemeClr val="dk1"/>
                </a:solidFill>
                <a:latin typeface="Times New Roman" panose="02020603050405020304" pitchFamily="18" charset="0"/>
                <a:cs typeface="Times New Roman" panose="02020603050405020304" pitchFamily="18" charset="0"/>
                <a:sym typeface="+mn-ea"/>
              </a:rPr>
              <a:t>/</a:t>
            </a:r>
            <a:r>
              <a:rPr lang="vi-VN" sz="3000" i="1" dirty="0" smtClean="0">
                <a:solidFill>
                  <a:schemeClr val="dk1"/>
                </a:solidFill>
                <a:latin typeface="Times New Roman" panose="02020603050405020304" pitchFamily="18" charset="0"/>
                <a:cs typeface="Times New Roman" panose="02020603050405020304" pitchFamily="18" charset="0"/>
                <a:sym typeface="+mn-ea"/>
              </a:rPr>
              <a:t>v người thực hiện </a:t>
            </a:r>
            <a:r>
              <a:rPr lang="en-US" sz="3000" i="1" dirty="0" smtClean="0">
                <a:solidFill>
                  <a:schemeClr val="dk1"/>
                </a:solidFill>
                <a:latin typeface="Times New Roman" panose="02020603050405020304" pitchFamily="18" charset="0"/>
                <a:cs typeface="Times New Roman" panose="02020603050405020304" pitchFamily="18" charset="0"/>
                <a:sym typeface="+mn-ea"/>
              </a:rPr>
              <a:t>HV QRTD/</a:t>
            </a:r>
            <a:r>
              <a:rPr lang="vi-VN" sz="3000" i="1" dirty="0" smtClean="0">
                <a:solidFill>
                  <a:schemeClr val="dk1"/>
                </a:solidFill>
                <a:latin typeface="Times New Roman" panose="02020603050405020304" pitchFamily="18" charset="0"/>
                <a:cs typeface="Times New Roman" panose="02020603050405020304" pitchFamily="18" charset="0"/>
                <a:sym typeface="+mn-ea"/>
              </a:rPr>
              <a:t> người </a:t>
            </a:r>
            <a:r>
              <a:rPr lang="en-US" sz="3000" i="1" dirty="0" smtClean="0">
                <a:solidFill>
                  <a:schemeClr val="dk1"/>
                </a:solidFill>
                <a:latin typeface="Times New Roman" panose="02020603050405020304" pitchFamily="18" charset="0"/>
                <a:cs typeface="Times New Roman" panose="02020603050405020304" pitchFamily="18" charset="0"/>
                <a:sym typeface="+mn-ea"/>
              </a:rPr>
              <a:t>TC</a:t>
            </a:r>
            <a:r>
              <a:rPr lang="vi-VN" sz="3000" i="1" dirty="0" smtClean="0">
                <a:solidFill>
                  <a:schemeClr val="dk1"/>
                </a:solidFill>
                <a:latin typeface="Times New Roman" panose="02020603050405020304" pitchFamily="18" charset="0"/>
                <a:cs typeface="Times New Roman" panose="02020603050405020304" pitchFamily="18" charset="0"/>
                <a:sym typeface="+mn-ea"/>
              </a:rPr>
              <a:t> sai sự </a:t>
            </a:r>
            <a:endParaRPr lang="vi-VN" sz="3000" i="1" dirty="0" smtClean="0">
              <a:solidFill>
                <a:schemeClr val="dk1"/>
              </a:solidFill>
              <a:latin typeface="Times New Roman" panose="02020603050405020304" pitchFamily="18" charset="0"/>
              <a:cs typeface="Times New Roman" panose="02020603050405020304" pitchFamily="18" charset="0"/>
              <a:sym typeface="+mn-ea"/>
            </a:endParaRPr>
          </a:p>
          <a:p>
            <a:pPr indent="0" algn="l" fontAlgn="auto">
              <a:lnSpc>
                <a:spcPts val="3860"/>
              </a:lnSpc>
              <a:buNone/>
            </a:pPr>
            <a:r>
              <a:rPr lang="vi-VN" sz="3000" i="1" dirty="0" smtClean="0">
                <a:solidFill>
                  <a:schemeClr val="dk1"/>
                </a:solidFill>
                <a:latin typeface="Times New Roman" panose="02020603050405020304" pitchFamily="18" charset="0"/>
                <a:cs typeface="Times New Roman" panose="02020603050405020304" pitchFamily="18" charset="0"/>
                <a:sym typeface="+mn-ea"/>
              </a:rPr>
              <a:t>thật tương ứng với tính chất, mức độ của </a:t>
            </a:r>
            <a:r>
              <a:rPr lang="en-US" sz="3000" i="1" dirty="0" smtClean="0">
                <a:solidFill>
                  <a:schemeClr val="dk1"/>
                </a:solidFill>
                <a:latin typeface="Times New Roman" panose="02020603050405020304" pitchFamily="18" charset="0"/>
                <a:cs typeface="Times New Roman" panose="02020603050405020304" pitchFamily="18" charset="0"/>
                <a:sym typeface="+mn-ea"/>
              </a:rPr>
              <a:t>HVVP</a:t>
            </a:r>
            <a:r>
              <a:rPr lang="vi-VN" sz="3000" i="1" dirty="0" smtClean="0">
                <a:solidFill>
                  <a:schemeClr val="dk1"/>
                </a:solidFill>
                <a:latin typeface="Times New Roman" panose="02020603050405020304" pitchFamily="18" charset="0"/>
                <a:cs typeface="Times New Roman" panose="02020603050405020304" pitchFamily="18" charset="0"/>
                <a:sym typeface="+mn-ea"/>
              </a:rPr>
              <a:t>;</a:t>
            </a:r>
            <a:endParaRPr lang="en-US" sz="3000" i="1" kern="1200" dirty="0" smtClean="0">
              <a:solidFill>
                <a:schemeClr val="dk1"/>
              </a:solidFill>
              <a:latin typeface="Times New Roman" panose="02020603050405020304" pitchFamily="18" charset="0"/>
              <a:ea typeface="+mn-ea"/>
              <a:cs typeface="Times New Roman" panose="02020603050405020304" pitchFamily="18" charset="0"/>
            </a:endParaRPr>
          </a:p>
          <a:p>
            <a:pPr indent="0" algn="l" fontAlgn="auto">
              <a:lnSpc>
                <a:spcPts val="3860"/>
              </a:lnSpc>
              <a:buNone/>
            </a:pPr>
            <a:r>
              <a:rPr lang="vi-VN" sz="3000" b="1" i="1" dirty="0" smtClean="0">
                <a:solidFill>
                  <a:schemeClr val="dk1"/>
                </a:solidFill>
                <a:latin typeface="Times New Roman" panose="02020603050405020304" pitchFamily="18" charset="0"/>
                <a:cs typeface="Times New Roman" panose="02020603050405020304" pitchFamily="18" charset="0"/>
                <a:sym typeface="+mn-ea"/>
              </a:rPr>
              <a:t>đ</a:t>
            </a:r>
            <a:r>
              <a:rPr lang="vi-VN" sz="3000" i="1" dirty="0" smtClean="0">
                <a:solidFill>
                  <a:schemeClr val="dk1"/>
                </a:solidFill>
                <a:latin typeface="Times New Roman" panose="02020603050405020304" pitchFamily="18" charset="0"/>
                <a:cs typeface="Times New Roman" panose="02020603050405020304" pitchFamily="18" charset="0"/>
                <a:sym typeface="+mn-ea"/>
              </a:rPr>
              <a:t>) B</a:t>
            </a:r>
            <a:r>
              <a:rPr lang="en-US" sz="3000" i="1" dirty="0" smtClean="0">
                <a:solidFill>
                  <a:schemeClr val="dk1"/>
                </a:solidFill>
                <a:latin typeface="Times New Roman" panose="02020603050405020304" pitchFamily="18" charset="0"/>
                <a:cs typeface="Times New Roman" panose="02020603050405020304" pitchFamily="18" charset="0"/>
                <a:sym typeface="+mn-ea"/>
              </a:rPr>
              <a:t>TTH</a:t>
            </a:r>
            <a:r>
              <a:rPr lang="vi-VN" sz="3000" i="1" dirty="0" smtClean="0">
                <a:solidFill>
                  <a:schemeClr val="dk1"/>
                </a:solidFill>
                <a:latin typeface="Times New Roman" panose="02020603050405020304" pitchFamily="18" charset="0"/>
                <a:cs typeface="Times New Roman" panose="02020603050405020304" pitchFamily="18" charset="0"/>
                <a:sym typeface="+mn-ea"/>
              </a:rPr>
              <a:t> cho nạn nhân </a:t>
            </a:r>
            <a:r>
              <a:rPr lang="en-US" sz="3000" i="1" dirty="0" smtClean="0">
                <a:solidFill>
                  <a:schemeClr val="dk1"/>
                </a:solidFill>
                <a:latin typeface="Times New Roman" panose="02020603050405020304" pitchFamily="18" charset="0"/>
                <a:cs typeface="Times New Roman" panose="02020603050405020304" pitchFamily="18" charset="0"/>
                <a:sym typeface="+mn-ea"/>
              </a:rPr>
              <a:t>&amp;</a:t>
            </a:r>
            <a:r>
              <a:rPr lang="vi-VN" sz="3000" i="1" dirty="0" smtClean="0">
                <a:solidFill>
                  <a:schemeClr val="dk1"/>
                </a:solidFill>
                <a:latin typeface="Times New Roman" panose="02020603050405020304" pitchFamily="18" charset="0"/>
                <a:cs typeface="Times New Roman" panose="02020603050405020304" pitchFamily="18" charset="0"/>
                <a:sym typeface="+mn-ea"/>
              </a:rPr>
              <a:t> các biện </a:t>
            </a:r>
            <a:r>
              <a:rPr lang="en-US" altLang="vi-VN" sz="3000" i="1" dirty="0" smtClean="0">
                <a:solidFill>
                  <a:schemeClr val="dk1"/>
                </a:solidFill>
                <a:latin typeface="Times New Roman" panose="02020603050405020304" pitchFamily="18" charset="0"/>
                <a:cs typeface="Times New Roman" panose="02020603050405020304" pitchFamily="18" charset="0"/>
                <a:sym typeface="+mn-ea"/>
              </a:rPr>
              <a:t>f</a:t>
            </a:r>
            <a:r>
              <a:rPr lang="vi-VN" sz="3000" i="1" dirty="0" smtClean="0">
                <a:solidFill>
                  <a:schemeClr val="dk1"/>
                </a:solidFill>
                <a:latin typeface="Times New Roman" panose="02020603050405020304" pitchFamily="18" charset="0"/>
                <a:cs typeface="Times New Roman" panose="02020603050405020304" pitchFamily="18" charset="0"/>
                <a:sym typeface="+mn-ea"/>
              </a:rPr>
              <a:t>áp khắc </a:t>
            </a:r>
            <a:r>
              <a:rPr lang="en-US" altLang="vi-VN" sz="3000" i="1" dirty="0" smtClean="0">
                <a:solidFill>
                  <a:schemeClr val="dk1"/>
                </a:solidFill>
                <a:latin typeface="Times New Roman" panose="02020603050405020304" pitchFamily="18" charset="0"/>
                <a:cs typeface="Times New Roman" panose="02020603050405020304" pitchFamily="18" charset="0"/>
                <a:sym typeface="+mn-ea"/>
              </a:rPr>
              <a:t>f</a:t>
            </a:r>
            <a:r>
              <a:rPr lang="vi-VN" sz="3000" i="1" dirty="0" smtClean="0">
                <a:solidFill>
                  <a:schemeClr val="dk1"/>
                </a:solidFill>
                <a:latin typeface="Times New Roman" panose="02020603050405020304" pitchFamily="18" charset="0"/>
                <a:cs typeface="Times New Roman" panose="02020603050405020304" pitchFamily="18" charset="0"/>
                <a:sym typeface="+mn-ea"/>
              </a:rPr>
              <a:t>ục hậu quả.</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635"/>
          <a:ext cx="12192000" cy="7076440"/>
        </p:xfrm>
        <a:graphic>
          <a:graphicData uri="http://schemas.openxmlformats.org/drawingml/2006/table">
            <a:tbl>
              <a:tblPr firstRow="1" bandRow="1">
                <a:tableStyleId>{5C22544A-7EE6-4342-B048-85BDC9FD1C3A}</a:tableStyleId>
              </a:tblPr>
              <a:tblGrid>
                <a:gridCol w="12192000"/>
              </a:tblGrid>
              <a:tr h="57912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200" b="1" dirty="0" smtClean="0">
                          <a:latin typeface="Times New Roman" panose="02020603050405020304" pitchFamily="18" charset="0"/>
                          <a:cs typeface="Times New Roman" panose="02020603050405020304" pitchFamily="18" charset="0"/>
                        </a:rPr>
                        <a:t>Đ</a:t>
                      </a:r>
                      <a:r>
                        <a:rPr lang="en-US" sz="3200" b="1" dirty="0" smtClean="0">
                          <a:latin typeface="Times New Roman" panose="02020603050405020304" pitchFamily="18" charset="0"/>
                          <a:cs typeface="Times New Roman" panose="02020603050405020304" pitchFamily="18" charset="0"/>
                        </a:rPr>
                        <a:t>.</a:t>
                      </a:r>
                      <a:r>
                        <a:rPr lang="vi-VN" sz="3200" b="1" dirty="0" smtClean="0">
                          <a:latin typeface="Times New Roman" panose="02020603050405020304" pitchFamily="18" charset="0"/>
                          <a:cs typeface="Times New Roman" panose="02020603050405020304" pitchFamily="18" charset="0"/>
                        </a:rPr>
                        <a:t>86.</a:t>
                      </a:r>
                      <a:r>
                        <a:rPr lang="en-US" sz="3200" b="1" dirty="0" smtClean="0">
                          <a:latin typeface="Times New Roman" panose="02020603050405020304" pitchFamily="18" charset="0"/>
                          <a:cs typeface="Times New Roman" panose="02020603050405020304" pitchFamily="18" charset="0"/>
                        </a:rPr>
                        <a:t>NĐ 145/2020  </a:t>
                      </a:r>
                      <a:r>
                        <a:rPr lang="vi-VN" sz="3200" b="1" dirty="0" smtClean="0">
                          <a:latin typeface="Times New Roman" panose="02020603050405020304" pitchFamily="18" charset="0"/>
                          <a:cs typeface="Times New Roman" panose="02020603050405020304" pitchFamily="18" charset="0"/>
                        </a:rPr>
                        <a:t> Trách nhiệm, nghĩa vụ </a:t>
                      </a:r>
                      <a:r>
                        <a:rPr lang="en-US" sz="3200" b="1" dirty="0" smtClean="0">
                          <a:latin typeface="Times New Roman" panose="02020603050405020304" pitchFamily="18" charset="0"/>
                          <a:cs typeface="Times New Roman" panose="02020603050405020304" pitchFamily="18" charset="0"/>
                        </a:rPr>
                        <a:t>PC QRTD</a:t>
                      </a:r>
                      <a:r>
                        <a:rPr lang="vi-VN"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TNLV</a:t>
                      </a:r>
                      <a:endParaRPr lang="en-US" sz="3000" b="0"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497320">
                <a:tc>
                  <a:txBody>
                    <a:bodyPr/>
                    <a:lstStyle/>
                    <a:p>
                      <a:pPr marL="0" indent="0" fontAlgn="auto">
                        <a:lnSpc>
                          <a:spcPts val="3880"/>
                        </a:lnSpc>
                        <a:spcBef>
                          <a:spcPts val="0"/>
                        </a:spcBef>
                        <a:buNone/>
                      </a:pP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endParaRPr lang="vi-VN" sz="2800" b="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r>
                        <a:rPr lang="vi-VN" sz="2800" b="1" kern="1200" dirty="0" smtClean="0">
                          <a:solidFill>
                            <a:schemeClr val="dk1"/>
                          </a:solidFill>
                          <a:latin typeface="Times New Roman" panose="02020603050405020304" pitchFamily="18" charset="0"/>
                          <a:ea typeface="+mn-ea"/>
                          <a:cs typeface="Times New Roman" panose="02020603050405020304" pitchFamily="18" charset="0"/>
                        </a:rPr>
                        <a:t>3</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T</a:t>
                      </a:r>
                      <a:r>
                        <a:rPr lang="en-US" sz="2800" kern="1200" dirty="0" smtClean="0">
                          <a:solidFill>
                            <a:schemeClr val="dk1"/>
                          </a:solidFill>
                          <a:latin typeface="Times New Roman" panose="02020603050405020304" pitchFamily="18" charset="0"/>
                          <a:ea typeface="+mn-ea"/>
                          <a:cs typeface="Times New Roman" panose="02020603050405020304" pitchFamily="18" charset="0"/>
                        </a:rPr>
                        <a:t>CĐD</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kern="1200" dirty="0" smtClean="0">
                          <a:solidFill>
                            <a:schemeClr val="dk1"/>
                          </a:solidFill>
                          <a:latin typeface="Times New Roman" panose="02020603050405020304" pitchFamily="18" charset="0"/>
                          <a:ea typeface="+mn-ea"/>
                          <a:cs typeface="Times New Roman" panose="02020603050405020304" pitchFamily="18" charset="0"/>
                        </a:rPr>
                        <a:t>NLĐ</a:t>
                      </a:r>
                      <a:r>
                        <a:rPr lang="vi-VN" sz="2800" kern="1200" dirty="0" smtClean="0">
                          <a:solidFill>
                            <a:schemeClr val="dk1"/>
                          </a:solidFill>
                          <a:latin typeface="Times New Roman" panose="02020603050405020304" pitchFamily="18" charset="0"/>
                          <a:ea typeface="+mn-ea"/>
                          <a:cs typeface="Times New Roman" panose="02020603050405020304" pitchFamily="18" charset="0"/>
                        </a:rPr>
                        <a:t> tại cơ sở có trách nhiệm:</a:t>
                      </a:r>
                      <a:endParaRPr lang="en-US" sz="280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r>
                        <a:rPr lang="vi-VN" sz="2800" i="1" kern="1200" dirty="0" smtClean="0">
                          <a:solidFill>
                            <a:schemeClr val="dk1"/>
                          </a:solidFill>
                          <a:latin typeface="Times New Roman" panose="02020603050405020304" pitchFamily="18" charset="0"/>
                          <a:ea typeface="+mn-ea"/>
                          <a:cs typeface="Times New Roman" panose="02020603050405020304" pitchFamily="18" charset="0"/>
                        </a:rPr>
                        <a:t>a) Tham gia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XD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thực hiện, giám sát việc thực hiện v</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ề</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PCQRTD TNLV</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r>
                        <a:rPr lang="vi-VN" sz="2800" i="1" kern="1200" dirty="0" smtClean="0">
                          <a:solidFill>
                            <a:schemeClr val="dk1"/>
                          </a:solidFill>
                          <a:latin typeface="Times New Roman" panose="02020603050405020304" pitchFamily="18" charset="0"/>
                          <a:ea typeface="+mn-ea"/>
                          <a:cs typeface="Times New Roman" panose="02020603050405020304" pitchFamily="18" charset="0"/>
                        </a:rPr>
                        <a:t>b) C</a:t>
                      </a:r>
                      <a:r>
                        <a:rPr lang="en-US" altLang="vi-VN" sz="280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cấp thông tin,</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TV</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&amp; ĐD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cho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NLĐ bị QRTD</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a:t>
                      </a:r>
                      <a:r>
                        <a:rPr lang="en-US" altLang="vi-VN" sz="280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NLĐ</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đang bị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KNTC</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có</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 HV QRTD</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r>
                        <a:rPr lang="vi-VN" sz="2800" i="1" kern="1200" dirty="0" smtClean="0">
                          <a:solidFill>
                            <a:schemeClr val="dk1"/>
                          </a:solidFill>
                          <a:latin typeface="Times New Roman" panose="02020603050405020304" pitchFamily="18" charset="0"/>
                          <a:ea typeface="+mn-ea"/>
                          <a:cs typeface="Times New Roman" panose="02020603050405020304" pitchFamily="18" charset="0"/>
                        </a:rPr>
                        <a:t>c) T</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TPB</a:t>
                      </a:r>
                      <a:r>
                        <a:rPr lang="vi-VN" sz="2800" i="1" kern="1200" dirty="0" smtClean="0">
                          <a:solidFill>
                            <a:schemeClr val="dk1"/>
                          </a:solidFill>
                          <a:latin typeface="Times New Roman" panose="02020603050405020304" pitchFamily="18" charset="0"/>
                          <a:ea typeface="+mn-ea"/>
                          <a:cs typeface="Times New Roman" panose="02020603050405020304" pitchFamily="18" charset="0"/>
                        </a:rPr>
                        <a:t>, tập huấn quy định về </a:t>
                      </a:r>
                      <a:r>
                        <a:rPr lang="en-US" sz="2800" i="1" kern="1200" dirty="0" smtClean="0">
                          <a:solidFill>
                            <a:schemeClr val="dk1"/>
                          </a:solidFill>
                          <a:latin typeface="Times New Roman" panose="02020603050405020304" pitchFamily="18" charset="0"/>
                          <a:ea typeface="+mn-ea"/>
                          <a:cs typeface="Times New Roman" panose="02020603050405020304" pitchFamily="18" charset="0"/>
                        </a:rPr>
                        <a:t>PCQRTD TNLV</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880"/>
                        </a:lnSpc>
                        <a:spcBef>
                          <a:spcPts val="0"/>
                        </a:spcBef>
                        <a:buNone/>
                      </a:pPr>
                      <a:endParaRPr lang="vi-VN" sz="2800" kern="1200" dirty="0" smtClean="0">
                        <a:solidFill>
                          <a:srgbClr val="FF0000"/>
                        </a:solidFill>
                        <a:latin typeface="Times New Roman" panose="02020603050405020304" pitchFamily="18" charset="0"/>
                        <a:ea typeface="+mn-ea"/>
                        <a:cs typeface="Times New Roman" panose="02020603050405020304" pitchFamily="18" charset="0"/>
                      </a:endParaRPr>
                    </a:p>
                  </a:txBody>
                  <a:tcPr/>
                </a:tc>
              </a:tr>
            </a:tbl>
          </a:graphicData>
        </a:graphic>
      </p:graphicFrame>
      <p:sp>
        <p:nvSpPr>
          <p:cNvPr id="166953" name="AutoShape 41"/>
          <p:cNvSpPr>
            <a:spLocks noChangeArrowheads="1"/>
          </p:cNvSpPr>
          <p:nvPr>
            <p:custDataLst>
              <p:tags r:id="rId1"/>
            </p:custDataLst>
          </p:nvPr>
        </p:nvSpPr>
        <p:spPr bwMode="gray">
          <a:xfrm>
            <a:off x="0" y="662305"/>
            <a:ext cx="12192635" cy="2442845"/>
          </a:xfrm>
          <a:prstGeom prst="roundRect">
            <a:avLst>
              <a:gd name="adj" fmla="val 16667"/>
            </a:avLst>
          </a:prstGeom>
          <a:gradFill rotWithShape="1">
            <a:gsLst>
              <a:gs pos="0">
                <a:srgbClr val="F2DE78"/>
              </a:gs>
              <a:gs pos="100000">
                <a:srgbClr val="FAF2CA"/>
              </a:gs>
            </a:gsLst>
            <a:lin ang="5400000" scaled="1"/>
          </a:gradFill>
          <a:ln w="9525">
            <a:noFill/>
            <a:round/>
          </a:ln>
        </p:spPr>
        <p:txBody>
          <a:bodyPr wrap="none" anchor="ctr"/>
          <a:p>
            <a:pPr marL="0" indent="0" algn="l" fontAlgn="auto">
              <a:lnSpc>
                <a:spcPts val="3880"/>
              </a:lnSpc>
              <a:spcBef>
                <a:spcPts val="0"/>
              </a:spcBef>
              <a:buNone/>
            </a:pPr>
            <a:r>
              <a:rPr lang="vi-VN" sz="2800" b="1" dirty="0" smtClean="0">
                <a:solidFill>
                  <a:schemeClr val="dk1"/>
                </a:solidFill>
                <a:latin typeface="Times New Roman" panose="02020603050405020304" pitchFamily="18" charset="0"/>
                <a:cs typeface="Times New Roman" panose="02020603050405020304" pitchFamily="18" charset="0"/>
                <a:sym typeface="+mn-ea"/>
              </a:rPr>
              <a:t>1</a:t>
            </a:r>
            <a:r>
              <a:rPr lang="vi-VN" sz="2800" dirty="0" smtClean="0">
                <a:solidFill>
                  <a:schemeClr val="dk1"/>
                </a:solidFill>
                <a:latin typeface="Times New Roman" panose="02020603050405020304" pitchFamily="18" charset="0"/>
                <a:cs typeface="Times New Roman" panose="02020603050405020304" pitchFamily="18" charset="0"/>
                <a:sym typeface="+mn-ea"/>
              </a:rPr>
              <a:t>. N</a:t>
            </a:r>
            <a:r>
              <a:rPr lang="en-US" sz="2800" dirty="0" smtClean="0">
                <a:solidFill>
                  <a:schemeClr val="dk1"/>
                </a:solidFill>
                <a:latin typeface="Times New Roman" panose="02020603050405020304" pitchFamily="18" charset="0"/>
                <a:cs typeface="Times New Roman" panose="02020603050405020304" pitchFamily="18" charset="0"/>
                <a:sym typeface="+mn-ea"/>
              </a:rPr>
              <a:t>SDLĐ</a:t>
            </a:r>
            <a:r>
              <a:rPr lang="vi-VN" sz="2800" dirty="0" smtClean="0">
                <a:solidFill>
                  <a:schemeClr val="dk1"/>
                </a:solidFill>
                <a:latin typeface="Times New Roman" panose="02020603050405020304" pitchFamily="18" charset="0"/>
                <a:cs typeface="Times New Roman" panose="02020603050405020304" pitchFamily="18" charset="0"/>
                <a:sym typeface="+mn-ea"/>
              </a:rPr>
              <a:t> có </a:t>
            </a:r>
            <a:r>
              <a:rPr lang="en-US" sz="2800" dirty="0" smtClean="0">
                <a:solidFill>
                  <a:schemeClr val="dk1"/>
                </a:solidFill>
                <a:latin typeface="Times New Roman" panose="02020603050405020304" pitchFamily="18" charset="0"/>
                <a:cs typeface="Times New Roman" panose="02020603050405020304" pitchFamily="18" charset="0"/>
                <a:sym typeface="+mn-ea"/>
              </a:rPr>
              <a:t>NV</a:t>
            </a:r>
            <a:r>
              <a:rPr lang="vi-VN" sz="2800" dirty="0" smtClean="0">
                <a:solidFill>
                  <a:schemeClr val="dk1"/>
                </a:solidFill>
                <a:latin typeface="Times New Roman" panose="02020603050405020304" pitchFamily="18" charset="0"/>
                <a:cs typeface="Times New Roman" panose="02020603050405020304" pitchFamily="18" charset="0"/>
                <a:sym typeface="+mn-ea"/>
              </a:rPr>
              <a:t>:</a:t>
            </a:r>
            <a:endParaRPr lang="en-US" sz="280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gn="l" fontAlgn="auto">
              <a:lnSpc>
                <a:spcPts val="3880"/>
              </a:lnSpc>
              <a:spcBef>
                <a:spcPts val="0"/>
              </a:spcBef>
              <a:buNone/>
            </a:pPr>
            <a:r>
              <a:rPr lang="vi-VN" sz="2800" i="1" dirty="0" smtClean="0">
                <a:solidFill>
                  <a:schemeClr val="dk1"/>
                </a:solidFill>
                <a:latin typeface="Times New Roman" panose="02020603050405020304" pitchFamily="18" charset="0"/>
                <a:cs typeface="Times New Roman" panose="02020603050405020304" pitchFamily="18" charset="0"/>
                <a:sym typeface="+mn-ea"/>
              </a:rPr>
              <a:t>a) Thực hiện </a:t>
            </a:r>
            <a:r>
              <a:rPr lang="en-US" sz="2800" i="1" dirty="0" smtClean="0">
                <a:solidFill>
                  <a:schemeClr val="dk1"/>
                </a:solidFill>
                <a:latin typeface="Times New Roman" panose="02020603050405020304" pitchFamily="18" charset="0"/>
                <a:cs typeface="Times New Roman" panose="02020603050405020304" pitchFamily="18" charset="0"/>
                <a:sym typeface="+mn-ea"/>
              </a:rPr>
              <a:t>&amp;</a:t>
            </a:r>
            <a:r>
              <a:rPr lang="vi-VN" sz="2800" i="1" dirty="0" smtClean="0">
                <a:solidFill>
                  <a:schemeClr val="dk1"/>
                </a:solidFill>
                <a:latin typeface="Times New Roman" panose="02020603050405020304" pitchFamily="18" charset="0"/>
                <a:cs typeface="Times New Roman" panose="02020603050405020304" pitchFamily="18" charset="0"/>
                <a:sym typeface="+mn-ea"/>
              </a:rPr>
              <a:t> giám sát việc thực hiện các quy định về </a:t>
            </a:r>
            <a:r>
              <a:rPr lang="en-US" sz="2800" i="1" dirty="0" smtClean="0">
                <a:solidFill>
                  <a:schemeClr val="dk1"/>
                </a:solidFill>
                <a:latin typeface="Times New Roman" panose="02020603050405020304" pitchFamily="18" charset="0"/>
                <a:cs typeface="Times New Roman" panose="02020603050405020304" pitchFamily="18" charset="0"/>
                <a:sym typeface="+mn-ea"/>
              </a:rPr>
              <a:t>PCQRTD TNLV</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gn="l" fontAlgn="auto">
              <a:lnSpc>
                <a:spcPts val="3880"/>
              </a:lnSpc>
              <a:spcBef>
                <a:spcPts val="0"/>
              </a:spcBef>
              <a:buNone/>
            </a:pPr>
            <a:r>
              <a:rPr lang="vi-VN" sz="2800" i="1" dirty="0" smtClean="0">
                <a:solidFill>
                  <a:schemeClr val="dk1"/>
                </a:solidFill>
                <a:latin typeface="Times New Roman" panose="02020603050405020304" pitchFamily="18" charset="0"/>
                <a:cs typeface="Times New Roman" panose="02020603050405020304" pitchFamily="18" charset="0"/>
                <a:sym typeface="+mn-ea"/>
              </a:rPr>
              <a:t>b) Tổ chức </a:t>
            </a:r>
            <a:r>
              <a:rPr lang="en-US" sz="2800" i="1" dirty="0" smtClean="0">
                <a:solidFill>
                  <a:schemeClr val="dk1"/>
                </a:solidFill>
                <a:latin typeface="Times New Roman" panose="02020603050405020304" pitchFamily="18" charset="0"/>
                <a:cs typeface="Times New Roman" panose="02020603050405020304" pitchFamily="18" charset="0"/>
                <a:sym typeface="+mn-ea"/>
              </a:rPr>
              <a:t>TTPBGDPL</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&amp;</a:t>
            </a:r>
            <a:r>
              <a:rPr lang="vi-VN" sz="2800" i="1" dirty="0" smtClean="0">
                <a:solidFill>
                  <a:schemeClr val="dk1"/>
                </a:solidFill>
                <a:latin typeface="Times New Roman" panose="02020603050405020304" pitchFamily="18" charset="0"/>
                <a:cs typeface="Times New Roman" panose="02020603050405020304" pitchFamily="18" charset="0"/>
                <a:sym typeface="+mn-ea"/>
              </a:rPr>
              <a:t> quy định về </a:t>
            </a:r>
            <a:r>
              <a:rPr lang="en-US" sz="2800" i="1" dirty="0" smtClean="0">
                <a:solidFill>
                  <a:schemeClr val="dk1"/>
                </a:solidFill>
                <a:latin typeface="Times New Roman" panose="02020603050405020304" pitchFamily="18" charset="0"/>
                <a:cs typeface="Times New Roman" panose="02020603050405020304" pitchFamily="18" charset="0"/>
                <a:sym typeface="+mn-ea"/>
              </a:rPr>
              <a:t>PCQRTD TNLV</a:t>
            </a:r>
            <a:r>
              <a:rPr lang="vi-VN" sz="2800" i="1" dirty="0" smtClean="0">
                <a:solidFill>
                  <a:schemeClr val="dk1"/>
                </a:solidFill>
                <a:latin typeface="Times New Roman" panose="02020603050405020304" pitchFamily="18" charset="0"/>
                <a:cs typeface="Times New Roman" panose="02020603050405020304" pitchFamily="18" charset="0"/>
                <a:sym typeface="+mn-ea"/>
              </a:rPr>
              <a:t> cho </a:t>
            </a:r>
            <a:r>
              <a:rPr lang="en-US" sz="2800" i="1" dirty="0" smtClean="0">
                <a:solidFill>
                  <a:schemeClr val="dk1"/>
                </a:solidFill>
                <a:latin typeface="Times New Roman" panose="02020603050405020304" pitchFamily="18" charset="0"/>
                <a:cs typeface="Times New Roman" panose="02020603050405020304" pitchFamily="18" charset="0"/>
                <a:sym typeface="+mn-ea"/>
              </a:rPr>
              <a:t>NLĐ</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gn="l" fontAlgn="auto">
              <a:lnSpc>
                <a:spcPts val="3880"/>
              </a:lnSpc>
              <a:spcBef>
                <a:spcPts val="0"/>
              </a:spcBef>
              <a:buNone/>
            </a:pPr>
            <a:r>
              <a:rPr lang="vi-VN" sz="2800" i="1" dirty="0" smtClean="0">
                <a:solidFill>
                  <a:schemeClr val="dk1"/>
                </a:solidFill>
                <a:latin typeface="Times New Roman" panose="02020603050405020304" pitchFamily="18" charset="0"/>
                <a:cs typeface="Times New Roman" panose="02020603050405020304" pitchFamily="18" charset="0"/>
                <a:sym typeface="+mn-ea"/>
              </a:rPr>
              <a:t>c) Khi </a:t>
            </a: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có</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KNTC</a:t>
            </a:r>
            <a:r>
              <a:rPr lang="vi-VN" sz="2800" i="1" dirty="0" smtClean="0">
                <a:solidFill>
                  <a:schemeClr val="dk1"/>
                </a:solidFill>
                <a:latin typeface="Times New Roman" panose="02020603050405020304" pitchFamily="18" charset="0"/>
                <a:cs typeface="Times New Roman" panose="02020603050405020304" pitchFamily="18" charset="0"/>
                <a:sym typeface="+mn-ea"/>
              </a:rPr>
              <a:t> về </a:t>
            </a:r>
            <a:r>
              <a:rPr lang="en-US" sz="2800" i="1" dirty="0" smtClean="0">
                <a:solidFill>
                  <a:schemeClr val="dk1"/>
                </a:solidFill>
                <a:latin typeface="Times New Roman" panose="02020603050405020304" pitchFamily="18" charset="0"/>
                <a:cs typeface="Times New Roman" panose="02020603050405020304" pitchFamily="18" charset="0"/>
                <a:sym typeface="+mn-ea"/>
              </a:rPr>
              <a:t>HV QRTD TNLV</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NSD</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f</a:t>
            </a:r>
            <a:r>
              <a:rPr lang="vi-VN" sz="2800" i="1" dirty="0" smtClean="0">
                <a:solidFill>
                  <a:schemeClr val="dk1"/>
                </a:solidFill>
                <a:latin typeface="Times New Roman" panose="02020603050405020304" pitchFamily="18" charset="0"/>
                <a:cs typeface="Times New Roman" panose="02020603050405020304" pitchFamily="18" charset="0"/>
                <a:sym typeface="+mn-ea"/>
              </a:rPr>
              <a:t>ải kịp thời ngăn chặn, </a:t>
            </a:r>
            <a:r>
              <a:rPr lang="en-US" sz="2800" i="1" dirty="0" smtClean="0">
                <a:solidFill>
                  <a:schemeClr val="dk1"/>
                </a:solidFill>
                <a:latin typeface="Times New Roman" panose="02020603050405020304" pitchFamily="18" charset="0"/>
                <a:cs typeface="Times New Roman" panose="02020603050405020304" pitchFamily="18" charset="0"/>
                <a:sym typeface="+mn-ea"/>
              </a:rPr>
              <a:t>XL &amp;</a:t>
            </a:r>
            <a:r>
              <a:rPr lang="vi-VN" sz="2800" i="1" dirty="0" smtClean="0">
                <a:solidFill>
                  <a:schemeClr val="dk1"/>
                </a:solidFill>
                <a:latin typeface="Times New Roman" panose="02020603050405020304" pitchFamily="18" charset="0"/>
                <a:cs typeface="Times New Roman" panose="02020603050405020304" pitchFamily="18" charset="0"/>
                <a:sym typeface="+mn-ea"/>
              </a:rPr>
              <a:t> có b</a:t>
            </a:r>
            <a:r>
              <a:rPr lang="en-US" sz="2800" i="1" dirty="0" smtClean="0">
                <a:solidFill>
                  <a:schemeClr val="dk1"/>
                </a:solidFill>
                <a:latin typeface="Times New Roman" panose="02020603050405020304" pitchFamily="18" charset="0"/>
                <a:cs typeface="Times New Roman" panose="02020603050405020304" pitchFamily="18" charset="0"/>
                <a:sym typeface="+mn-ea"/>
              </a:rPr>
              <a:t>/f</a:t>
            </a:r>
            <a:r>
              <a:rPr lang="vi-VN" sz="2800" i="1" dirty="0" smtClean="0">
                <a:solidFill>
                  <a:schemeClr val="dk1"/>
                </a:solidFill>
                <a:latin typeface="Times New Roman" panose="02020603050405020304" pitchFamily="18" charset="0"/>
                <a:cs typeface="Times New Roman" panose="02020603050405020304" pitchFamily="18" charset="0"/>
                <a:sym typeface="+mn-ea"/>
              </a:rPr>
              <a:t>áp b</a:t>
            </a: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a:t>
            </a:r>
            <a:r>
              <a:rPr lang="vi-VN" sz="2800" i="1" dirty="0" smtClean="0">
                <a:solidFill>
                  <a:schemeClr val="dk1"/>
                </a:solidFill>
                <a:latin typeface="Times New Roman" panose="02020603050405020304" pitchFamily="18" charset="0"/>
                <a:cs typeface="Times New Roman" panose="02020603050405020304" pitchFamily="18" charset="0"/>
                <a:sym typeface="+mn-ea"/>
              </a:rPr>
              <a:t>v </a:t>
            </a:r>
            <a:endParaRPr lang="vi-VN" sz="2800" i="1" dirty="0" smtClean="0">
              <a:solidFill>
                <a:schemeClr val="dk1"/>
              </a:solidFill>
              <a:latin typeface="Times New Roman" panose="02020603050405020304" pitchFamily="18" charset="0"/>
              <a:cs typeface="Times New Roman" panose="02020603050405020304" pitchFamily="18" charset="0"/>
              <a:sym typeface="+mn-ea"/>
            </a:endParaRPr>
          </a:p>
          <a:p>
            <a:pPr marL="0" indent="0" algn="l" fontAlgn="auto">
              <a:lnSpc>
                <a:spcPts val="3880"/>
              </a:lnSpc>
              <a:spcBef>
                <a:spcPts val="0"/>
              </a:spcBef>
              <a:buNone/>
            </a:pPr>
            <a:r>
              <a:rPr lang="en-US" sz="2800" i="1" dirty="0" smtClean="0">
                <a:solidFill>
                  <a:schemeClr val="dk1"/>
                </a:solidFill>
                <a:latin typeface="Times New Roman" panose="02020603050405020304" pitchFamily="18" charset="0"/>
                <a:cs typeface="Times New Roman" panose="02020603050405020304" pitchFamily="18" charset="0"/>
                <a:sym typeface="+mn-ea"/>
              </a:rPr>
              <a:t>BM</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DD</a:t>
            </a:r>
            <a:r>
              <a:rPr lang="vi-VN" sz="2800" i="1" dirty="0" smtClean="0">
                <a:solidFill>
                  <a:schemeClr val="dk1"/>
                </a:solidFill>
                <a:latin typeface="Times New Roman" panose="02020603050405020304" pitchFamily="18" charset="0"/>
                <a:cs typeface="Times New Roman" panose="02020603050405020304" pitchFamily="18" charset="0"/>
                <a:sym typeface="+mn-ea"/>
              </a:rPr>
              <a:t>, uy tín, nhân </a:t>
            </a:r>
            <a:r>
              <a:rPr lang="en-US" altLang="vi-VN" sz="2800" i="1" dirty="0" smtClean="0">
                <a:solidFill>
                  <a:schemeClr val="dk1"/>
                </a:solidFill>
                <a:latin typeface="Times New Roman" panose="02020603050405020304" pitchFamily="18" charset="0"/>
                <a:cs typeface="Times New Roman" panose="02020603050405020304" pitchFamily="18" charset="0"/>
                <a:sym typeface="+mn-ea"/>
              </a:rPr>
              <a:t>f</a:t>
            </a:r>
            <a:r>
              <a:rPr lang="vi-VN" sz="2800" i="1" dirty="0" smtClean="0">
                <a:solidFill>
                  <a:schemeClr val="dk1"/>
                </a:solidFill>
                <a:latin typeface="Times New Roman" panose="02020603050405020304" pitchFamily="18" charset="0"/>
                <a:cs typeface="Times New Roman" panose="02020603050405020304" pitchFamily="18" charset="0"/>
                <a:sym typeface="+mn-ea"/>
              </a:rPr>
              <a:t>ẩm, </a:t>
            </a:r>
            <a:r>
              <a:rPr lang="en-US" sz="2800" i="1" dirty="0" smtClean="0">
                <a:solidFill>
                  <a:schemeClr val="dk1"/>
                </a:solidFill>
                <a:latin typeface="Times New Roman" panose="02020603050405020304" pitchFamily="18" charset="0"/>
                <a:cs typeface="Times New Roman" panose="02020603050405020304" pitchFamily="18" charset="0"/>
                <a:sym typeface="+mn-ea"/>
              </a:rPr>
              <a:t>AT</a:t>
            </a:r>
            <a:r>
              <a:rPr lang="vi-VN" sz="2800" i="1" dirty="0" smtClean="0">
                <a:solidFill>
                  <a:schemeClr val="dk1"/>
                </a:solidFill>
                <a:latin typeface="Times New Roman" panose="02020603050405020304" pitchFamily="18" charset="0"/>
                <a:cs typeface="Times New Roman" panose="02020603050405020304" pitchFamily="18" charset="0"/>
                <a:sym typeface="+mn-ea"/>
              </a:rPr>
              <a:t> cho nạn nhân bị </a:t>
            </a:r>
            <a:r>
              <a:rPr lang="en-US" sz="2800" i="1" dirty="0" smtClean="0">
                <a:solidFill>
                  <a:schemeClr val="dk1"/>
                </a:solidFill>
                <a:latin typeface="Times New Roman" panose="02020603050405020304" pitchFamily="18" charset="0"/>
                <a:cs typeface="Times New Roman" panose="02020603050405020304" pitchFamily="18" charset="0"/>
                <a:sym typeface="+mn-ea"/>
              </a:rPr>
              <a:t>QR</a:t>
            </a:r>
            <a:r>
              <a:rPr lang="vi-VN" sz="2800" i="1" dirty="0" smtClean="0">
                <a:solidFill>
                  <a:schemeClr val="dk1"/>
                </a:solidFill>
                <a:latin typeface="Times New Roman" panose="02020603050405020304" pitchFamily="18" charset="0"/>
                <a:cs typeface="Times New Roman" panose="02020603050405020304" pitchFamily="18" charset="0"/>
                <a:sym typeface="+mn-ea"/>
              </a:rPr>
              <a:t>, người </a:t>
            </a:r>
            <a:r>
              <a:rPr lang="en-US" sz="2800" i="1" dirty="0" smtClean="0">
                <a:solidFill>
                  <a:schemeClr val="dk1"/>
                </a:solidFill>
                <a:latin typeface="Times New Roman" panose="02020603050405020304" pitchFamily="18" charset="0"/>
                <a:cs typeface="Times New Roman" panose="02020603050405020304" pitchFamily="18" charset="0"/>
                <a:sym typeface="+mn-ea"/>
              </a:rPr>
              <a:t>KNTC &amp;</a:t>
            </a:r>
            <a:r>
              <a:rPr lang="vi-VN" sz="2800" i="1" dirty="0" smtClean="0">
                <a:solidFill>
                  <a:schemeClr val="dk1"/>
                </a:solidFill>
                <a:latin typeface="Times New Roman" panose="02020603050405020304" pitchFamily="18" charset="0"/>
                <a:cs typeface="Times New Roman" panose="02020603050405020304" pitchFamily="18" charset="0"/>
                <a:sym typeface="+mn-ea"/>
              </a:rPr>
              <a:t> người bị </a:t>
            </a:r>
            <a:r>
              <a:rPr lang="en-US" sz="2800" i="1" dirty="0" smtClean="0">
                <a:solidFill>
                  <a:schemeClr val="dk1"/>
                </a:solidFill>
                <a:latin typeface="Times New Roman" panose="02020603050405020304" pitchFamily="18" charset="0"/>
                <a:cs typeface="Times New Roman" panose="02020603050405020304" pitchFamily="18" charset="0"/>
                <a:sym typeface="+mn-ea"/>
              </a:rPr>
              <a:t>KNTC</a:t>
            </a:r>
            <a:r>
              <a:rPr lang="vi-VN" sz="2800" i="1" dirty="0" smtClean="0">
                <a:solidFill>
                  <a:schemeClr val="dk1"/>
                </a:solidFill>
                <a:latin typeface="Times New Roman" panose="02020603050405020304" pitchFamily="18" charset="0"/>
                <a:cs typeface="Times New Roman" panose="02020603050405020304" pitchFamily="18" charset="0"/>
                <a:sym typeface="+mn-ea"/>
              </a:rPr>
              <a:t>.</a:t>
            </a:r>
            <a:endParaRPr lang="en-US" sz="2800"/>
          </a:p>
        </p:txBody>
      </p:sp>
      <p:sp>
        <p:nvSpPr>
          <p:cNvPr id="64549" name="AutoShape 60"/>
          <p:cNvSpPr>
            <a:spLocks noChangeArrowheads="1"/>
          </p:cNvSpPr>
          <p:nvPr>
            <p:custDataLst>
              <p:tags r:id="rId2"/>
            </p:custDataLst>
          </p:nvPr>
        </p:nvSpPr>
        <p:spPr bwMode="gray">
          <a:xfrm>
            <a:off x="0" y="3199130"/>
            <a:ext cx="10567670" cy="889000"/>
          </a:xfrm>
          <a:prstGeom prst="roundRect">
            <a:avLst>
              <a:gd name="adj" fmla="val 16667"/>
            </a:avLst>
          </a:prstGeom>
          <a:gradFill rotWithShape="1">
            <a:gsLst>
              <a:gs pos="0">
                <a:srgbClr val="48BE67"/>
              </a:gs>
              <a:gs pos="100000">
                <a:srgbClr val="BCE7C8"/>
              </a:gs>
            </a:gsLst>
            <a:lin ang="5400000" scaled="1"/>
          </a:gradFill>
          <a:ln w="9525">
            <a:noFill/>
            <a:round/>
          </a:ln>
        </p:spPr>
        <p:txBody>
          <a:bodyPr wrap="none" anchor="ctr"/>
          <a:p>
            <a:pPr marL="0" indent="0" algn="l" fontAlgn="auto">
              <a:lnSpc>
                <a:spcPts val="3880"/>
              </a:lnSpc>
              <a:spcBef>
                <a:spcPts val="0"/>
              </a:spcBef>
              <a:buNone/>
            </a:pPr>
            <a:r>
              <a:rPr lang="vi-VN" sz="2800" b="1" dirty="0" smtClean="0">
                <a:solidFill>
                  <a:schemeClr val="dk1"/>
                </a:solidFill>
                <a:latin typeface="Times New Roman" panose="02020603050405020304" pitchFamily="18" charset="0"/>
                <a:cs typeface="Times New Roman" panose="02020603050405020304" pitchFamily="18" charset="0"/>
                <a:sym typeface="+mn-ea"/>
              </a:rPr>
              <a:t>2</a:t>
            </a:r>
            <a:r>
              <a:rPr lang="vi-VN" sz="2800" dirty="0" smtClean="0">
                <a:solidFill>
                  <a:schemeClr val="dk1"/>
                </a:solidFill>
                <a:latin typeface="Times New Roman" panose="02020603050405020304" pitchFamily="18" charset="0"/>
                <a:cs typeface="Times New Roman" panose="02020603050405020304" pitchFamily="18" charset="0"/>
                <a:sym typeface="+mn-ea"/>
              </a:rPr>
              <a:t>. N</a:t>
            </a:r>
            <a:r>
              <a:rPr lang="en-US" sz="2800" dirty="0" smtClean="0">
                <a:solidFill>
                  <a:schemeClr val="dk1"/>
                </a:solidFill>
                <a:latin typeface="Times New Roman" panose="02020603050405020304" pitchFamily="18" charset="0"/>
                <a:cs typeface="Times New Roman" panose="02020603050405020304" pitchFamily="18" charset="0"/>
                <a:sym typeface="+mn-ea"/>
              </a:rPr>
              <a:t>LĐ</a:t>
            </a:r>
            <a:r>
              <a:rPr lang="vi-VN" sz="2800" dirty="0" smtClean="0">
                <a:solidFill>
                  <a:schemeClr val="dk1"/>
                </a:solidFill>
                <a:latin typeface="Times New Roman" panose="02020603050405020304" pitchFamily="18" charset="0"/>
                <a:cs typeface="Times New Roman" panose="02020603050405020304" pitchFamily="18" charset="0"/>
                <a:sym typeface="+mn-ea"/>
              </a:rPr>
              <a:t> có </a:t>
            </a:r>
            <a:r>
              <a:rPr lang="en-US" sz="2800" dirty="0" smtClean="0">
                <a:solidFill>
                  <a:schemeClr val="dk1"/>
                </a:solidFill>
                <a:latin typeface="Times New Roman" panose="02020603050405020304" pitchFamily="18" charset="0"/>
                <a:cs typeface="Times New Roman" panose="02020603050405020304" pitchFamily="18" charset="0"/>
                <a:sym typeface="+mn-ea"/>
              </a:rPr>
              <a:t>NV</a:t>
            </a:r>
            <a:r>
              <a:rPr lang="vi-VN" sz="2800" dirty="0" smtClean="0">
                <a:solidFill>
                  <a:schemeClr val="dk1"/>
                </a:solidFill>
                <a:latin typeface="Times New Roman" panose="02020603050405020304" pitchFamily="18" charset="0"/>
                <a:cs typeface="Times New Roman" panose="02020603050405020304" pitchFamily="18" charset="0"/>
                <a:sym typeface="+mn-ea"/>
              </a:rPr>
              <a:t>:</a:t>
            </a:r>
            <a:r>
              <a:rPr lang="en-US" sz="2800" dirty="0" smtClean="0">
                <a:solidFill>
                  <a:schemeClr val="dk1"/>
                </a:solidFill>
                <a:latin typeface="Times New Roman" panose="02020603050405020304" pitchFamily="18" charset="0"/>
                <a:cs typeface="Times New Roman" panose="02020603050405020304" pitchFamily="18" charset="0"/>
                <a:sym typeface="+mn-ea"/>
              </a:rPr>
              <a:t> </a:t>
            </a:r>
            <a:r>
              <a:rPr lang="vi-VN" sz="2800" i="1" dirty="0" smtClean="0">
                <a:solidFill>
                  <a:schemeClr val="dk1"/>
                </a:solidFill>
                <a:latin typeface="Times New Roman" panose="02020603050405020304" pitchFamily="18" charset="0"/>
                <a:cs typeface="Times New Roman" panose="02020603050405020304" pitchFamily="18" charset="0"/>
                <a:sym typeface="+mn-ea"/>
              </a:rPr>
              <a:t>a) Thực hiện nghi</a:t>
            </a:r>
            <a:r>
              <a:rPr lang="en-US" sz="2800" i="1" dirty="0" smtClean="0">
                <a:solidFill>
                  <a:schemeClr val="dk1"/>
                </a:solidFill>
                <a:latin typeface="Times New Roman" panose="02020603050405020304" pitchFamily="18" charset="0"/>
                <a:cs typeface="Times New Roman" panose="02020603050405020304" pitchFamily="18" charset="0"/>
                <a:sym typeface="+mn-ea"/>
              </a:rPr>
              <a:t>ê</a:t>
            </a:r>
            <a:r>
              <a:rPr lang="vi-VN" sz="2800" i="1" dirty="0" smtClean="0">
                <a:solidFill>
                  <a:schemeClr val="dk1"/>
                </a:solidFill>
                <a:latin typeface="Times New Roman" panose="02020603050405020304" pitchFamily="18" charset="0"/>
                <a:cs typeface="Times New Roman" panose="02020603050405020304" pitchFamily="18" charset="0"/>
                <a:sym typeface="+mn-ea"/>
              </a:rPr>
              <a:t>m các quy định về </a:t>
            </a:r>
            <a:r>
              <a:rPr lang="en-US" sz="2800" i="1" dirty="0" smtClean="0">
                <a:solidFill>
                  <a:schemeClr val="dk1"/>
                </a:solidFill>
                <a:latin typeface="Times New Roman" panose="02020603050405020304" pitchFamily="18" charset="0"/>
                <a:cs typeface="Times New Roman" panose="02020603050405020304" pitchFamily="18" charset="0"/>
                <a:sym typeface="+mn-ea"/>
              </a:rPr>
              <a:t>PCQRTD TNLV</a:t>
            </a:r>
            <a:r>
              <a:rPr lang="vi-VN" sz="2800" i="1" dirty="0" smtClean="0">
                <a:solidFill>
                  <a:schemeClr val="dk1"/>
                </a:solidFill>
                <a:latin typeface="Times New Roman" panose="02020603050405020304" pitchFamily="18" charset="0"/>
                <a:cs typeface="Times New Roman" panose="02020603050405020304" pitchFamily="18" charset="0"/>
                <a:sym typeface="+mn-ea"/>
              </a:rPr>
              <a:t>;</a:t>
            </a:r>
            <a:endParaRPr lang="en-US" sz="280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algn="l" fontAlgn="auto">
              <a:lnSpc>
                <a:spcPts val="3880"/>
              </a:lnSpc>
              <a:spcBef>
                <a:spcPts val="0"/>
              </a:spcBef>
              <a:buNone/>
            </a:pPr>
            <a:r>
              <a:rPr lang="vi-VN" sz="2800" i="1" dirty="0" smtClean="0">
                <a:solidFill>
                  <a:schemeClr val="dk1"/>
                </a:solidFill>
                <a:latin typeface="Times New Roman" panose="02020603050405020304" pitchFamily="18" charset="0"/>
                <a:cs typeface="Times New Roman" panose="02020603050405020304" pitchFamily="18" charset="0"/>
                <a:sym typeface="+mn-ea"/>
              </a:rPr>
              <a:t>b) Tham gia </a:t>
            </a:r>
            <a:r>
              <a:rPr lang="en-US" sz="2800" i="1" dirty="0" smtClean="0">
                <a:solidFill>
                  <a:schemeClr val="dk1"/>
                </a:solidFill>
                <a:latin typeface="Times New Roman" panose="02020603050405020304" pitchFamily="18" charset="0"/>
                <a:cs typeface="Times New Roman" panose="02020603050405020304" pitchFamily="18" charset="0"/>
                <a:sym typeface="+mn-ea"/>
              </a:rPr>
              <a:t>XD</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MTLV</a:t>
            </a:r>
            <a:r>
              <a:rPr lang="vi-VN" sz="2800" i="1" dirty="0" smtClean="0">
                <a:solidFill>
                  <a:schemeClr val="dk1"/>
                </a:solidFill>
                <a:latin typeface="Times New Roman" panose="02020603050405020304" pitchFamily="18" charset="0"/>
                <a:cs typeface="Times New Roman" panose="02020603050405020304" pitchFamily="18" charset="0"/>
                <a:sym typeface="+mn-ea"/>
              </a:rPr>
              <a:t> k</a:t>
            </a:r>
            <a:r>
              <a:rPr lang="en-US" sz="2800" i="1" dirty="0" smtClean="0">
                <a:solidFill>
                  <a:schemeClr val="dk1"/>
                </a:solidFill>
                <a:latin typeface="Times New Roman" panose="02020603050405020304" pitchFamily="18" charset="0"/>
                <a:cs typeface="Times New Roman" panose="02020603050405020304" pitchFamily="18" charset="0"/>
                <a:sym typeface="+mn-ea"/>
              </a:rPr>
              <a:t>o</a:t>
            </a:r>
            <a:r>
              <a:rPr lang="vi-VN" sz="2800" i="1" dirty="0" smtClean="0">
                <a:solidFill>
                  <a:schemeClr val="dk1"/>
                </a:solidFill>
                <a:latin typeface="Times New Roman" panose="02020603050405020304" pitchFamily="18" charset="0"/>
                <a:cs typeface="Times New Roman" panose="02020603050405020304" pitchFamily="18" charset="0"/>
                <a:sym typeface="+mn-ea"/>
              </a:rPr>
              <a:t> có </a:t>
            </a:r>
            <a:r>
              <a:rPr lang="en-US" sz="2800" i="1" dirty="0" smtClean="0">
                <a:solidFill>
                  <a:schemeClr val="dk1"/>
                </a:solidFill>
                <a:latin typeface="Times New Roman" panose="02020603050405020304" pitchFamily="18" charset="0"/>
                <a:cs typeface="Times New Roman" panose="02020603050405020304" pitchFamily="18" charset="0"/>
                <a:sym typeface="+mn-ea"/>
              </a:rPr>
              <a:t>QRTD</a:t>
            </a:r>
            <a:r>
              <a:rPr lang="vi-VN" sz="2800" i="1" dirty="0" smtClean="0">
                <a:solidFill>
                  <a:schemeClr val="dk1"/>
                </a:solidFill>
                <a:latin typeface="Times New Roman" panose="02020603050405020304" pitchFamily="18" charset="0"/>
                <a:cs typeface="Times New Roman" panose="02020603050405020304" pitchFamily="18" charset="0"/>
                <a:sym typeface="+mn-ea"/>
              </a:rPr>
              <a:t>;</a:t>
            </a:r>
            <a:r>
              <a:rPr lang="en-US" sz="2800" i="1" dirty="0" smtClean="0">
                <a:solidFill>
                  <a:schemeClr val="dk1"/>
                </a:solidFill>
                <a:latin typeface="Times New Roman" panose="02020603050405020304" pitchFamily="18" charset="0"/>
                <a:cs typeface="Times New Roman" panose="02020603050405020304" pitchFamily="18" charset="0"/>
                <a:sym typeface="+mn-ea"/>
              </a:rPr>
              <a:t> </a:t>
            </a:r>
            <a:r>
              <a:rPr lang="vi-VN" sz="2800" i="1" dirty="0" smtClean="0">
                <a:solidFill>
                  <a:schemeClr val="dk1"/>
                </a:solidFill>
                <a:latin typeface="Times New Roman" panose="02020603050405020304" pitchFamily="18" charset="0"/>
                <a:cs typeface="Times New Roman" panose="02020603050405020304" pitchFamily="18" charset="0"/>
                <a:sym typeface="+mn-ea"/>
              </a:rPr>
              <a:t>c) Ngăn cản, </a:t>
            </a:r>
            <a:r>
              <a:rPr lang="en-US" sz="2800" i="1" dirty="0" smtClean="0">
                <a:solidFill>
                  <a:schemeClr val="dk1"/>
                </a:solidFill>
                <a:latin typeface="Times New Roman" panose="02020603050405020304" pitchFamily="18" charset="0"/>
                <a:cs typeface="Times New Roman" panose="02020603050405020304" pitchFamily="18" charset="0"/>
                <a:sym typeface="+mn-ea"/>
              </a:rPr>
              <a:t>TC</a:t>
            </a:r>
            <a:r>
              <a:rPr lang="vi-VN" sz="2800" i="1" dirty="0" smtClean="0">
                <a:solidFill>
                  <a:schemeClr val="dk1"/>
                </a:solidFill>
                <a:latin typeface="Times New Roman" panose="02020603050405020304" pitchFamily="18" charset="0"/>
                <a:cs typeface="Times New Roman" panose="02020603050405020304" pitchFamily="18" charset="0"/>
                <a:sym typeface="+mn-ea"/>
              </a:rPr>
              <a:t> </a:t>
            </a:r>
            <a:r>
              <a:rPr lang="en-US" sz="2800" i="1" dirty="0" smtClean="0">
                <a:solidFill>
                  <a:schemeClr val="dk1"/>
                </a:solidFill>
                <a:latin typeface="Times New Roman" panose="02020603050405020304" pitchFamily="18" charset="0"/>
                <a:cs typeface="Times New Roman" panose="02020603050405020304" pitchFamily="18" charset="0"/>
                <a:sym typeface="+mn-ea"/>
              </a:rPr>
              <a:t>HV QRTD TNLV</a:t>
            </a:r>
            <a:r>
              <a:rPr lang="vi-VN" sz="2800" i="1" dirty="0" smtClean="0">
                <a:solidFill>
                  <a:schemeClr val="dk1"/>
                </a:solidFill>
                <a:latin typeface="Times New Roman" panose="02020603050405020304" pitchFamily="18" charset="0"/>
                <a:cs typeface="Times New Roman" panose="02020603050405020304" pitchFamily="18" charset="0"/>
                <a:sym typeface="+mn-ea"/>
              </a:rPr>
              <a:t>.</a:t>
            </a:r>
            <a:endParaRPr lang="en-US" sz="2800"/>
          </a:p>
        </p:txBody>
      </p:sp>
      <p:sp>
        <p:nvSpPr>
          <p:cNvPr id="17" name="AutoShape 7"/>
          <p:cNvSpPr>
            <a:spLocks noChangeArrowheads="1"/>
          </p:cNvSpPr>
          <p:nvPr>
            <p:custDataLst>
              <p:tags r:id="rId3"/>
            </p:custDataLst>
          </p:nvPr>
        </p:nvSpPr>
        <p:spPr bwMode="gray">
          <a:xfrm>
            <a:off x="0" y="6095365"/>
            <a:ext cx="9484995" cy="980440"/>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ln>
          <a:effectLst>
            <a:outerShdw dist="99190" dir="2388334" algn="ctr" rotWithShape="0">
              <a:srgbClr val="333333">
                <a:alpha val="50000"/>
              </a:srgbClr>
            </a:outerShdw>
          </a:effectLst>
        </p:spPr>
        <p:txBody>
          <a:bodyPr wrap="none" anchor="ctr"/>
          <a:p>
            <a:pPr marL="0" indent="0" algn="l" fontAlgn="auto">
              <a:lnSpc>
                <a:spcPts val="3880"/>
              </a:lnSpc>
              <a:spcBef>
                <a:spcPts val="0"/>
              </a:spcBef>
              <a:buNone/>
            </a:pPr>
            <a:r>
              <a:rPr lang="vi-VN" sz="2800" b="1" dirty="0" smtClean="0">
                <a:solidFill>
                  <a:schemeClr val="dk1"/>
                </a:solidFill>
                <a:latin typeface="Times New Roman" panose="02020603050405020304" pitchFamily="18" charset="0"/>
                <a:cs typeface="Times New Roman" panose="02020603050405020304" pitchFamily="18" charset="0"/>
                <a:sym typeface="+mn-ea"/>
              </a:rPr>
              <a:t>4</a:t>
            </a:r>
            <a:r>
              <a:rPr lang="vi-VN" sz="2800" dirty="0" smtClean="0">
                <a:solidFill>
                  <a:schemeClr val="dk1"/>
                </a:solidFill>
                <a:latin typeface="Times New Roman" panose="02020603050405020304" pitchFamily="18" charset="0"/>
                <a:cs typeface="Times New Roman" panose="02020603050405020304" pitchFamily="18" charset="0"/>
                <a:sym typeface="+mn-ea"/>
              </a:rPr>
              <a:t>. Kh</a:t>
            </a:r>
            <a:r>
              <a:rPr lang="en-US" sz="2800" dirty="0" smtClean="0">
                <a:solidFill>
                  <a:schemeClr val="dk1"/>
                </a:solidFill>
                <a:latin typeface="Times New Roman" panose="02020603050405020304" pitchFamily="18" charset="0"/>
                <a:cs typeface="Times New Roman" panose="02020603050405020304" pitchFamily="18" charset="0"/>
                <a:sym typeface="+mn-ea"/>
              </a:rPr>
              <a:t>/</a:t>
            </a:r>
            <a:r>
              <a:rPr lang="vi-VN" sz="2800" dirty="0" smtClean="0">
                <a:solidFill>
                  <a:schemeClr val="dk1"/>
                </a:solidFill>
                <a:latin typeface="Times New Roman" panose="02020603050405020304" pitchFamily="18" charset="0"/>
                <a:cs typeface="Times New Roman" panose="02020603050405020304" pitchFamily="18" charset="0"/>
                <a:sym typeface="+mn-ea"/>
              </a:rPr>
              <a:t>khích </a:t>
            </a:r>
            <a:r>
              <a:rPr lang="en-US" sz="2800" dirty="0" smtClean="0">
                <a:solidFill>
                  <a:schemeClr val="dk1"/>
                </a:solidFill>
                <a:latin typeface="Times New Roman" panose="02020603050405020304" pitchFamily="18" charset="0"/>
                <a:cs typeface="Times New Roman" panose="02020603050405020304" pitchFamily="18" charset="0"/>
                <a:sym typeface="+mn-ea"/>
              </a:rPr>
              <a:t>NSDLĐ &amp;</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en-US" sz="2800" dirty="0" smtClean="0">
                <a:solidFill>
                  <a:schemeClr val="dk1"/>
                </a:solidFill>
                <a:latin typeface="Times New Roman" panose="02020603050405020304" pitchFamily="18" charset="0"/>
                <a:cs typeface="Times New Roman" panose="02020603050405020304" pitchFamily="18" charset="0"/>
                <a:sym typeface="+mn-ea"/>
              </a:rPr>
              <a:t>TCĐD</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en-US" sz="2800" dirty="0" smtClean="0">
                <a:solidFill>
                  <a:schemeClr val="dk1"/>
                </a:solidFill>
                <a:latin typeface="Times New Roman" panose="02020603050405020304" pitchFamily="18" charset="0"/>
                <a:cs typeface="Times New Roman" panose="02020603050405020304" pitchFamily="18" charset="0"/>
                <a:sym typeface="+mn-ea"/>
              </a:rPr>
              <a:t>NLĐ</a:t>
            </a:r>
            <a:r>
              <a:rPr lang="vi-VN" sz="2800" dirty="0" smtClean="0">
                <a:solidFill>
                  <a:schemeClr val="dk1"/>
                </a:solidFill>
                <a:latin typeface="Times New Roman" panose="02020603050405020304" pitchFamily="18" charset="0"/>
                <a:cs typeface="Times New Roman" panose="02020603050405020304" pitchFamily="18" charset="0"/>
                <a:sym typeface="+mn-ea"/>
              </a:rPr>
              <a:t> </a:t>
            </a:r>
            <a:r>
              <a:rPr lang="en-US" altLang="vi-VN" sz="2800" dirty="0" smtClean="0">
                <a:solidFill>
                  <a:schemeClr val="dk1"/>
                </a:solidFill>
                <a:latin typeface="Times New Roman" panose="02020603050405020304" pitchFamily="18" charset="0"/>
                <a:cs typeface="Times New Roman" panose="02020603050405020304" pitchFamily="18" charset="0"/>
                <a:sym typeface="+mn-ea"/>
              </a:rPr>
              <a:t>TCS</a:t>
            </a:r>
            <a:r>
              <a:rPr lang="vi-VN" sz="2800" dirty="0" smtClean="0">
                <a:solidFill>
                  <a:schemeClr val="dk1"/>
                </a:solidFill>
                <a:latin typeface="Times New Roman" panose="02020603050405020304" pitchFamily="18" charset="0"/>
                <a:cs typeface="Times New Roman" panose="02020603050405020304" pitchFamily="18" charset="0"/>
                <a:sym typeface="+mn-ea"/>
              </a:rPr>
              <a:t> lựa chọn nội dung v</a:t>
            </a:r>
            <a:r>
              <a:rPr lang="en-US" sz="2800" dirty="0" smtClean="0">
                <a:solidFill>
                  <a:schemeClr val="dk1"/>
                </a:solidFill>
                <a:latin typeface="Times New Roman" panose="02020603050405020304" pitchFamily="18" charset="0"/>
                <a:cs typeface="Times New Roman" panose="02020603050405020304" pitchFamily="18" charset="0"/>
                <a:sym typeface="+mn-ea"/>
              </a:rPr>
              <a:t>ề</a:t>
            </a:r>
            <a:r>
              <a:rPr lang="vi-VN" sz="2800" dirty="0" smtClean="0">
                <a:solidFill>
                  <a:schemeClr val="dk1"/>
                </a:solidFill>
                <a:latin typeface="Times New Roman" panose="02020603050405020304" pitchFamily="18" charset="0"/>
                <a:cs typeface="Times New Roman" panose="02020603050405020304" pitchFamily="18" charset="0"/>
                <a:sym typeface="+mn-ea"/>
              </a:rPr>
              <a:t> </a:t>
            </a:r>
            <a:endParaRPr lang="vi-VN" sz="2800" dirty="0" smtClean="0">
              <a:solidFill>
                <a:schemeClr val="dk1"/>
              </a:solidFill>
              <a:latin typeface="Times New Roman" panose="02020603050405020304" pitchFamily="18" charset="0"/>
              <a:cs typeface="Times New Roman" panose="02020603050405020304" pitchFamily="18" charset="0"/>
              <a:sym typeface="+mn-ea"/>
            </a:endParaRPr>
          </a:p>
          <a:p>
            <a:pPr marL="0" indent="0" algn="l" fontAlgn="auto">
              <a:lnSpc>
                <a:spcPts val="3880"/>
              </a:lnSpc>
              <a:spcBef>
                <a:spcPts val="0"/>
              </a:spcBef>
              <a:buNone/>
            </a:pPr>
            <a:r>
              <a:rPr lang="en-US" sz="2800" dirty="0" smtClean="0">
                <a:solidFill>
                  <a:schemeClr val="dk1"/>
                </a:solidFill>
                <a:latin typeface="Times New Roman" panose="02020603050405020304" pitchFamily="18" charset="0"/>
                <a:cs typeface="Times New Roman" panose="02020603050405020304" pitchFamily="18" charset="0"/>
                <a:sym typeface="+mn-ea"/>
              </a:rPr>
              <a:t>PCQRTD  TNLV</a:t>
            </a:r>
            <a:r>
              <a:rPr lang="vi-VN" sz="2800" dirty="0" smtClean="0">
                <a:solidFill>
                  <a:schemeClr val="dk1"/>
                </a:solidFill>
                <a:latin typeface="Times New Roman" panose="02020603050405020304" pitchFamily="18" charset="0"/>
                <a:cs typeface="Times New Roman" panose="02020603050405020304" pitchFamily="18" charset="0"/>
                <a:sym typeface="+mn-ea"/>
              </a:rPr>
              <a:t> để tiến hành </a:t>
            </a:r>
            <a:r>
              <a:rPr lang="vi-VN" sz="2800" dirty="0" smtClean="0">
                <a:solidFill>
                  <a:srgbClr val="FF0000"/>
                </a:solidFill>
                <a:latin typeface="Times New Roman" panose="02020603050405020304" pitchFamily="18" charset="0"/>
                <a:cs typeface="Times New Roman" panose="02020603050405020304" pitchFamily="18" charset="0"/>
                <a:sym typeface="+mn-ea"/>
              </a:rPr>
              <a:t>thương lượng tập thể.</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6953"/>
                                        </p:tgtEl>
                                        <p:attrNameLst>
                                          <p:attrName>style.visibility</p:attrName>
                                        </p:attrNameLst>
                                      </p:cBhvr>
                                      <p:to>
                                        <p:strVal val="visible"/>
                                      </p:to>
                                    </p:set>
                                    <p:animEffect transition="in" filter="box(in)">
                                      <p:cBhvr>
                                        <p:cTn id="7" dur="500"/>
                                        <p:tgtEl>
                                          <p:spTgt spid="16695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53" grpId="0" bldLvl="0" animBg="1"/>
      <p:bldP spid="17"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1353800" cy="591672"/>
          </a:xfrm>
        </p:spPr>
        <p:txBody>
          <a:bodyPr>
            <a:normAutofit fontScale="90000"/>
          </a:bodyPr>
          <a:lstStyle/>
          <a:p>
            <a:br>
              <a:rPr lang="nl-NL" sz="3600" b="1" dirty="0" smtClean="0"/>
            </a:br>
            <a:r>
              <a:rPr lang="nl-NL" sz="3800" b="1" dirty="0" smtClean="0">
                <a:latin typeface="Times New Roman" panose="02020603050405020304" pitchFamily="18" charset="0"/>
                <a:cs typeface="Times New Roman" panose="02020603050405020304" pitchFamily="18" charset="0"/>
              </a:rPr>
              <a:t>Đ.119</a:t>
            </a:r>
            <a:r>
              <a:rPr lang="nl-NL" sz="3800" b="1" dirty="0">
                <a:latin typeface="Times New Roman" panose="02020603050405020304" pitchFamily="18" charset="0"/>
                <a:cs typeface="Times New Roman" panose="02020603050405020304" pitchFamily="18" charset="0"/>
              </a:rPr>
              <a:t>. Đăng ký nội quy lao động</a:t>
            </a:r>
            <a:br>
              <a:rPr lang="nl-NL" sz="3800" b="1" dirty="0">
                <a:latin typeface="Times New Roman" panose="02020603050405020304" pitchFamily="18" charset="0"/>
                <a:cs typeface="Times New Roman" panose="02020603050405020304" pitchFamily="18" charset="0"/>
              </a:rPr>
            </a:br>
            <a:endParaRPr lang="en-US" sz="38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0" y="496570"/>
          <a:ext cx="12192000" cy="6390640"/>
        </p:xfrm>
        <a:graphic>
          <a:graphicData uri="http://schemas.openxmlformats.org/drawingml/2006/table">
            <a:tbl>
              <a:tblPr firstRow="1" bandRow="1">
                <a:tableStyleId>{5C22544A-7EE6-4342-B048-85BDC9FD1C3A}</a:tableStyleId>
              </a:tblPr>
              <a:tblGrid>
                <a:gridCol w="12192000"/>
              </a:tblGrid>
              <a:tr h="4866640">
                <a:tc>
                  <a:txBody>
                    <a:bodyPr/>
                    <a:lstStyle/>
                    <a:p>
                      <a:pPr fontAlgn="auto">
                        <a:lnSpc>
                          <a:spcPts val="3760"/>
                        </a:lnSpc>
                      </a:pP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1. NSDLĐ sử dụng từ ≥ 10 LĐ </a:t>
                      </a:r>
                      <a:r>
                        <a:rPr lang="nl-NL" sz="2800" b="1" kern="1200" dirty="0" smtClean="0">
                          <a:solidFill>
                            <a:srgbClr val="FF0000"/>
                          </a:solidFill>
                          <a:effectLst/>
                          <a:latin typeface="Times New Roman" panose="02020603050405020304" pitchFamily="18" charset="0"/>
                          <a:ea typeface="+mn-ea"/>
                          <a:cs typeface="Times New Roman" panose="02020603050405020304" pitchFamily="18" charset="0"/>
                        </a:rPr>
                        <a:t>phải</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nl-NL" sz="2800" b="1" kern="1200" dirty="0" smtClean="0">
                          <a:solidFill>
                            <a:srgbClr val="FF0000"/>
                          </a:solidFill>
                          <a:effectLst/>
                          <a:latin typeface="Times New Roman" panose="02020603050405020304" pitchFamily="18" charset="0"/>
                          <a:ea typeface="+mn-ea"/>
                          <a:cs typeface="Times New Roman" panose="02020603050405020304" pitchFamily="18" charset="0"/>
                        </a:rPr>
                        <a:t>đăng ký NQLĐ</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 tại </a:t>
                      </a:r>
                      <a:r>
                        <a:rPr lang="en-US" altLang="nl-NL" sz="2800" b="1" kern="1200" dirty="0" smtClean="0">
                          <a:solidFill>
                            <a:schemeClr val="lt1"/>
                          </a:solidFill>
                          <a:effectLst/>
                          <a:latin typeface="Times New Roman" panose="02020603050405020304" pitchFamily="18" charset="0"/>
                          <a:ea typeface="+mn-ea"/>
                          <a:cs typeface="Times New Roman" panose="02020603050405020304" pitchFamily="18" charset="0"/>
                        </a:rPr>
                        <a:t>CQ</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altLang="nl-NL" sz="2800" b="1" kern="1200" dirty="0" smtClean="0">
                          <a:solidFill>
                            <a:schemeClr val="lt1"/>
                          </a:solidFill>
                          <a:effectLst/>
                          <a:latin typeface="Times New Roman" panose="02020603050405020304" pitchFamily="18" charset="0"/>
                          <a:ea typeface="+mn-ea"/>
                          <a:cs typeface="Times New Roman" panose="02020603050405020304" pitchFamily="18" charset="0"/>
                        </a:rPr>
                        <a:t>CM</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 về LĐ thuộc UBND cấp tỉnh nơi NSDLĐ </a:t>
                      </a:r>
                      <a:r>
                        <a:rPr lang="en-US" altLang="nl-NL" sz="2800" b="1" kern="1200" dirty="0" smtClean="0">
                          <a:solidFill>
                            <a:schemeClr val="lt1"/>
                          </a:solidFill>
                          <a:effectLst/>
                          <a:latin typeface="Times New Roman" panose="02020603050405020304" pitchFamily="18" charset="0"/>
                          <a:ea typeface="+mn-ea"/>
                          <a:cs typeface="Times New Roman" panose="02020603050405020304" pitchFamily="18" charset="0"/>
                        </a:rPr>
                        <a:t> ĐKKD</a:t>
                      </a:r>
                      <a:r>
                        <a:rPr lang="nl-NL" sz="2800" b="1" i="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3760"/>
                        </a:lnSpc>
                      </a:pP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2. Trong </a:t>
                      </a:r>
                      <a:r>
                        <a:rPr lang="nl-NL" sz="2800" b="1" kern="1200" dirty="0" smtClean="0">
                          <a:solidFill>
                            <a:srgbClr val="FF0000"/>
                          </a:solidFill>
                          <a:effectLst/>
                          <a:latin typeface="Times New Roman" panose="02020603050405020304" pitchFamily="18" charset="0"/>
                          <a:ea typeface="+mn-ea"/>
                          <a:cs typeface="Times New Roman" panose="02020603050405020304" pitchFamily="18" charset="0"/>
                        </a:rPr>
                        <a:t>10 ngày</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a:t>
                      </a:r>
                      <a:r>
                        <a:rPr lang="nl-NL" sz="2800" b="1" kern="1200" baseline="0" dirty="0" smtClean="0">
                          <a:solidFill>
                            <a:schemeClr val="lt1"/>
                          </a:solidFill>
                          <a:effectLst/>
                          <a:latin typeface="Times New Roman" panose="02020603050405020304" pitchFamily="18" charset="0"/>
                          <a:ea typeface="+mn-ea"/>
                          <a:cs typeface="Times New Roman" panose="02020603050405020304" pitchFamily="18" charset="0"/>
                        </a:rPr>
                        <a:t> </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từ ngày ban hành NQ, NSDLĐ </a:t>
                      </a:r>
                      <a:r>
                        <a:rPr lang="en-US" altLang="nl-NL" sz="2800" b="1" kern="1200" dirty="0" smtClean="0">
                          <a:solidFill>
                            <a:schemeClr val="lt1"/>
                          </a:solidFill>
                          <a:effectLst/>
                          <a:latin typeface="Times New Roman" panose="02020603050405020304" pitchFamily="18" charset="0"/>
                          <a:ea typeface="+mn-ea"/>
                          <a:cs typeface="Times New Roman" panose="02020603050405020304" pitchFamily="18" charset="0"/>
                        </a:rPr>
                        <a:t>f</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ải nộp HS đăng ký NQLĐ. </a:t>
                      </a:r>
                      <a:endParaRPr lang="en-US" sz="28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fontAlgn="auto">
                        <a:lnSpc>
                          <a:spcPts val="3760"/>
                        </a:lnSpc>
                      </a:pP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3. Trong </a:t>
                      </a:r>
                      <a:r>
                        <a:rPr lang="nl-NL" sz="2800" b="1" kern="1200" dirty="0" smtClean="0">
                          <a:solidFill>
                            <a:srgbClr val="FF0000"/>
                          </a:solidFill>
                          <a:effectLst/>
                          <a:latin typeface="Times New Roman" panose="02020603050405020304" pitchFamily="18" charset="0"/>
                          <a:ea typeface="+mn-ea"/>
                          <a:cs typeface="Times New Roman" panose="02020603050405020304" pitchFamily="18" charset="0"/>
                        </a:rPr>
                        <a:t>7 ngày LV </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từ ngày nhận được HS đăng ký NQ, nếu nội dung NQ có quy định trái </a:t>
                      </a:r>
                      <a:r>
                        <a:rPr lang="en-US" altLang="nl-NL" sz="2800" b="1" kern="1200" dirty="0" smtClean="0">
                          <a:solidFill>
                            <a:schemeClr val="lt1"/>
                          </a:solidFill>
                          <a:effectLst/>
                          <a:latin typeface="Times New Roman" panose="02020603050405020304" pitchFamily="18" charset="0"/>
                          <a:ea typeface="+mn-ea"/>
                          <a:cs typeface="Times New Roman" panose="02020603050405020304" pitchFamily="18" charset="0"/>
                        </a:rPr>
                        <a:t>PL</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 thì </a:t>
                      </a:r>
                      <a:r>
                        <a:rPr lang="en-US" altLang="nl-NL" sz="2800" b="1" kern="1200" dirty="0" smtClean="0">
                          <a:solidFill>
                            <a:schemeClr val="lt1"/>
                          </a:solidFill>
                          <a:effectLst/>
                          <a:latin typeface="Times New Roman" panose="02020603050405020304" pitchFamily="18" charset="0"/>
                          <a:ea typeface="+mn-ea"/>
                          <a:cs typeface="Times New Roman" panose="02020603050405020304" pitchFamily="18" charset="0"/>
                        </a:rPr>
                        <a:t>CQCM</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 LĐ thuộc UBND cấp tỉnh thông báo, hướng dẫn NSDLĐ </a:t>
                      </a:r>
                      <a:r>
                        <a:rPr lang="nl-NL" sz="2800" b="1" kern="1200" baseline="0" dirty="0" smtClean="0">
                          <a:solidFill>
                            <a:schemeClr val="lt1"/>
                          </a:solidFill>
                          <a:effectLst/>
                          <a:latin typeface="Times New Roman" panose="02020603050405020304" pitchFamily="18" charset="0"/>
                          <a:ea typeface="+mn-ea"/>
                          <a:cs typeface="Times New Roman" panose="02020603050405020304" pitchFamily="18" charset="0"/>
                        </a:rPr>
                        <a:t> SĐBS &amp; ĐK</a:t>
                      </a:r>
                      <a:r>
                        <a:rPr lang="nl-NL" sz="2800" b="1" kern="1200" dirty="0" smtClean="0">
                          <a:solidFill>
                            <a:schemeClr val="lt1"/>
                          </a:solidFill>
                          <a:effectLst/>
                          <a:latin typeface="Times New Roman" panose="02020603050405020304" pitchFamily="18" charset="0"/>
                          <a:ea typeface="+mn-ea"/>
                          <a:cs typeface="Times New Roman" panose="02020603050405020304" pitchFamily="18" charset="0"/>
                        </a:rPr>
                        <a:t> lại.</a:t>
                      </a:r>
                      <a:endParaRPr lang="nl-NL" sz="28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3760"/>
                        </a:lnSpc>
                        <a:buNone/>
                      </a:pPr>
                      <a:r>
                        <a:rPr lang="nl-NL" sz="2800" dirty="0" smtClean="0">
                          <a:solidFill>
                            <a:srgbClr val="FF0000"/>
                          </a:solidFill>
                          <a:latin typeface="Times New Roman" panose="02020603050405020304" pitchFamily="18" charset="0"/>
                          <a:cs typeface="Times New Roman" panose="02020603050405020304" pitchFamily="18" charset="0"/>
                        </a:rPr>
                        <a:t>4</a:t>
                      </a:r>
                      <a:r>
                        <a:rPr lang="nl-NL" sz="2800" dirty="0" smtClean="0">
                          <a:solidFill>
                            <a:srgbClr val="FF0000"/>
                          </a:solidFill>
                          <a:latin typeface="Times New Roman" panose="02020603050405020304" pitchFamily="18" charset="0"/>
                          <a:cs typeface="Times New Roman" panose="02020603050405020304" pitchFamily="18" charset="0"/>
                        </a:rPr>
                        <a:t>. NSDLĐ có các CN, ĐV, CSSXKD đặt ở nhiều địa bàn khác nhau thì gửi </a:t>
                      </a:r>
                      <a:r>
                        <a:rPr lang="nl-NL" sz="2800" dirty="0" smtClean="0">
                          <a:solidFill>
                            <a:srgbClr val="FF0000"/>
                          </a:solidFill>
                          <a:latin typeface="Times New Roman" panose="02020603050405020304" pitchFamily="18" charset="0"/>
                          <a:cs typeface="Times New Roman" panose="02020603050405020304" pitchFamily="18" charset="0"/>
                        </a:rPr>
                        <a:t>NQ </a:t>
                      </a:r>
                      <a:r>
                        <a:rPr lang="nl-NL" sz="2800" dirty="0" smtClean="0">
                          <a:solidFill>
                            <a:srgbClr val="FF0000"/>
                          </a:solidFill>
                          <a:latin typeface="Times New Roman" panose="02020603050405020304" pitchFamily="18" charset="0"/>
                          <a:cs typeface="Times New Roman" panose="02020603050405020304" pitchFamily="18" charset="0"/>
                        </a:rPr>
                        <a:t>đã được ĐK đến CQCM về LĐ </a:t>
                      </a:r>
                      <a:r>
                        <a:rPr lang="nl-NL" sz="2800" dirty="0" smtClean="0">
                          <a:solidFill>
                            <a:srgbClr val="FF0000"/>
                          </a:solidFill>
                          <a:latin typeface="Times New Roman" panose="02020603050405020304" pitchFamily="18" charset="0"/>
                          <a:cs typeface="Times New Roman" panose="02020603050405020304" pitchFamily="18" charset="0"/>
                        </a:rPr>
                        <a:t>-</a:t>
                      </a:r>
                      <a:r>
                        <a:rPr lang="nl-NL" sz="2800" baseline="0" dirty="0" smtClean="0">
                          <a:solidFill>
                            <a:srgbClr val="FF0000"/>
                          </a:solidFill>
                          <a:latin typeface="Times New Roman" panose="02020603050405020304" pitchFamily="18" charset="0"/>
                          <a:cs typeface="Times New Roman" panose="02020603050405020304" pitchFamily="18" charset="0"/>
                        </a:rPr>
                        <a:t> </a:t>
                      </a:r>
                      <a:r>
                        <a:rPr lang="nl-NL" sz="2800" dirty="0" smtClean="0">
                          <a:solidFill>
                            <a:srgbClr val="FF0000"/>
                          </a:solidFill>
                          <a:latin typeface="Times New Roman" panose="02020603050405020304" pitchFamily="18" charset="0"/>
                          <a:cs typeface="Times New Roman" panose="02020603050405020304" pitchFamily="18" charset="0"/>
                        </a:rPr>
                        <a:t>UBND </a:t>
                      </a:r>
                      <a:r>
                        <a:rPr lang="nl-NL" sz="2800" dirty="0" smtClean="0">
                          <a:solidFill>
                            <a:srgbClr val="FF0000"/>
                          </a:solidFill>
                          <a:latin typeface="Times New Roman" panose="02020603050405020304" pitchFamily="18" charset="0"/>
                          <a:cs typeface="Times New Roman" panose="02020603050405020304" pitchFamily="18" charset="0"/>
                        </a:rPr>
                        <a:t>cấp tỉnh nơi đặt CN, ĐV, CSSXKD.</a:t>
                      </a:r>
                      <a:endParaRPr lang="en-US" sz="28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3760"/>
                        </a:lnSpc>
                        <a:buNone/>
                      </a:pPr>
                      <a:r>
                        <a:rPr lang="nl-NL" sz="2800" dirty="0" smtClean="0">
                          <a:solidFill>
                            <a:srgbClr val="FF0000"/>
                          </a:solidFill>
                          <a:latin typeface="Times New Roman" panose="02020603050405020304" pitchFamily="18" charset="0"/>
                          <a:cs typeface="Times New Roman" panose="02020603050405020304" pitchFamily="18" charset="0"/>
                        </a:rPr>
                        <a:t>5. Căn cứ ĐK cụ thể, CQCM về LĐ thuộc UBND cấp tỉnh có thể </a:t>
                      </a:r>
                      <a:r>
                        <a:rPr lang="nl-NL" sz="2800" dirty="0" smtClean="0">
                          <a:solidFill>
                            <a:schemeClr val="bg1"/>
                          </a:solidFill>
                          <a:latin typeface="Times New Roman" panose="02020603050405020304" pitchFamily="18" charset="0"/>
                          <a:cs typeface="Times New Roman" panose="02020603050405020304" pitchFamily="18" charset="0"/>
                        </a:rPr>
                        <a:t>UQ </a:t>
                      </a:r>
                      <a:r>
                        <a:rPr lang="nl-NL" sz="2800" dirty="0" smtClean="0">
                          <a:solidFill>
                            <a:srgbClr val="FF0000"/>
                          </a:solidFill>
                          <a:latin typeface="Times New Roman" panose="02020603050405020304" pitchFamily="18" charset="0"/>
                          <a:cs typeface="Times New Roman" panose="02020603050405020304" pitchFamily="18" charset="0"/>
                        </a:rPr>
                        <a:t>cho CQ</a:t>
                      </a:r>
                      <a:r>
                        <a:rPr lang="en-US" altLang="nl-NL" sz="2800" dirty="0" smtClean="0">
                          <a:solidFill>
                            <a:srgbClr val="FF0000"/>
                          </a:solidFill>
                          <a:latin typeface="Times New Roman" panose="02020603050405020304" pitchFamily="18" charset="0"/>
                          <a:cs typeface="Times New Roman" panose="02020603050405020304" pitchFamily="18" charset="0"/>
                        </a:rPr>
                        <a:t> </a:t>
                      </a:r>
                      <a:r>
                        <a:rPr lang="nl-NL" sz="2800" dirty="0" smtClean="0">
                          <a:solidFill>
                            <a:srgbClr val="FF0000"/>
                          </a:solidFill>
                          <a:latin typeface="Times New Roman" panose="02020603050405020304" pitchFamily="18" charset="0"/>
                          <a:cs typeface="Times New Roman" panose="02020603050405020304" pitchFamily="18" charset="0"/>
                        </a:rPr>
                        <a:t>CM về LĐ thuộc UBND </a:t>
                      </a:r>
                      <a:r>
                        <a:rPr lang="nl-NL" sz="2800" dirty="0" smtClean="0">
                          <a:solidFill>
                            <a:schemeClr val="bg1"/>
                          </a:solidFill>
                          <a:latin typeface="Times New Roman" panose="02020603050405020304" pitchFamily="18" charset="0"/>
                          <a:cs typeface="Times New Roman" panose="02020603050405020304" pitchFamily="18" charset="0"/>
                        </a:rPr>
                        <a:t>cấp huyện</a:t>
                      </a:r>
                      <a:r>
                        <a:rPr lang="nl-NL" sz="2800" dirty="0" smtClean="0">
                          <a:solidFill>
                            <a:srgbClr val="FF0000"/>
                          </a:solidFill>
                          <a:latin typeface="Times New Roman" panose="02020603050405020304" pitchFamily="18" charset="0"/>
                          <a:cs typeface="Times New Roman" panose="02020603050405020304" pitchFamily="18" charset="0"/>
                        </a:rPr>
                        <a:t> thực hiện việc ĐK NQLĐ theo Điều này.</a:t>
                      </a:r>
                      <a:endParaRPr lang="nl-NL" sz="2800" dirty="0" smtClean="0">
                        <a:solidFill>
                          <a:srgbClr val="FF0000"/>
                        </a:solidFill>
                        <a:latin typeface="Times New Roman" panose="02020603050405020304" pitchFamily="18" charset="0"/>
                        <a:cs typeface="Times New Roman" panose="02020603050405020304" pitchFamily="18" charset="0"/>
                      </a:endParaRPr>
                    </a:p>
                  </a:txBody>
                  <a:tcPr/>
                </a:tc>
              </a:tr>
              <a:tr h="1524000">
                <a:tc>
                  <a:txBody>
                    <a:bodyPr/>
                    <a:lstStyle/>
                    <a:p>
                      <a:pPr marL="0" indent="0" fontAlgn="auto">
                        <a:lnSpc>
                          <a:spcPts val="3760"/>
                        </a:lnSpc>
                        <a:buNone/>
                      </a:pPr>
                      <a:r>
                        <a:rPr lang="nl-NL" sz="3200" b="1" dirty="0" smtClean="0">
                          <a:latin typeface="Times New Roman" panose="02020603050405020304" pitchFamily="18" charset="0"/>
                          <a:cs typeface="Times New Roman" panose="02020603050405020304" pitchFamily="18" charset="0"/>
                        </a:rPr>
                        <a:t>Đ.121. Hiệu lực của NQLĐ</a:t>
                      </a:r>
                      <a:r>
                        <a:rPr lang="en-US" altLang="nl-NL" sz="3200" b="1" dirty="0" smtClean="0">
                          <a:latin typeface="Times New Roman" panose="02020603050405020304" pitchFamily="18" charset="0"/>
                          <a:cs typeface="Times New Roman" panose="02020603050405020304" pitchFamily="18" charset="0"/>
                        </a:rPr>
                        <a:t>: </a:t>
                      </a:r>
                      <a:r>
                        <a:rPr lang="nl-NL" sz="2800" dirty="0" smtClean="0">
                          <a:latin typeface="Times New Roman" panose="02020603050405020304" pitchFamily="18" charset="0"/>
                          <a:cs typeface="Times New Roman" panose="02020603050405020304" pitchFamily="18" charset="0"/>
                        </a:rPr>
                        <a:t>NQLĐ có h/lực sau </a:t>
                      </a:r>
                      <a:r>
                        <a:rPr lang="nl-NL" sz="2800" b="1" dirty="0" smtClean="0">
                          <a:latin typeface="Times New Roman" panose="02020603050405020304" pitchFamily="18" charset="0"/>
                          <a:cs typeface="Times New Roman" panose="02020603050405020304" pitchFamily="18" charset="0"/>
                        </a:rPr>
                        <a:t>15 ngày, </a:t>
                      </a:r>
                      <a:r>
                        <a:rPr lang="nl-NL" sz="2800" dirty="0" smtClean="0">
                          <a:latin typeface="Times New Roman" panose="02020603050405020304" pitchFamily="18" charset="0"/>
                          <a:cs typeface="Times New Roman" panose="02020603050405020304" pitchFamily="18" charset="0"/>
                        </a:rPr>
                        <a:t>từ ngày CQNN có th/q tại </a:t>
                      </a:r>
                      <a:r>
                        <a:rPr lang="nl-NL" sz="2800" b="1" dirty="0" smtClean="0">
                          <a:latin typeface="Times New Roman" panose="02020603050405020304" pitchFamily="18" charset="0"/>
                          <a:cs typeface="Times New Roman" panose="02020603050405020304" pitchFamily="18" charset="0"/>
                        </a:rPr>
                        <a:t>Đ.119</a:t>
                      </a:r>
                      <a:r>
                        <a:rPr lang="nl-NL" sz="2800" dirty="0" smtClean="0">
                          <a:latin typeface="Times New Roman" panose="02020603050405020304" pitchFamily="18" charset="0"/>
                          <a:cs typeface="Times New Roman" panose="02020603050405020304" pitchFamily="18" charset="0"/>
                        </a:rPr>
                        <a:t> BLLĐ nhận được </a:t>
                      </a:r>
                      <a:r>
                        <a:rPr lang="nl-NL" sz="2800" dirty="0" smtClean="0">
                          <a:solidFill>
                            <a:srgbClr val="FF0000"/>
                          </a:solidFill>
                          <a:latin typeface="Times New Roman" panose="02020603050405020304" pitchFamily="18" charset="0"/>
                          <a:cs typeface="Times New Roman" panose="02020603050405020304" pitchFamily="18" charset="0"/>
                        </a:rPr>
                        <a:t>đầy đủ HS </a:t>
                      </a:r>
                      <a:r>
                        <a:rPr lang="nl-NL" sz="2800" dirty="0" smtClean="0">
                          <a:latin typeface="Times New Roman" panose="02020603050405020304" pitchFamily="18" charset="0"/>
                          <a:cs typeface="Times New Roman" panose="02020603050405020304" pitchFamily="18" charset="0"/>
                        </a:rPr>
                        <a:t>ĐK </a:t>
                      </a:r>
                      <a:r>
                        <a:rPr lang="nl-NL" sz="2800" dirty="0" smtClean="0">
                          <a:latin typeface="Times New Roman" panose="02020603050405020304" pitchFamily="18" charset="0"/>
                          <a:cs typeface="Times New Roman" panose="02020603050405020304" pitchFamily="18" charset="0"/>
                        </a:rPr>
                        <a:t>NQLĐ.</a:t>
                      </a:r>
                      <a:r>
                        <a:rPr lang="en-US" sz="2800" baseline="0" dirty="0" smtClean="0">
                          <a:latin typeface="Times New Roman" panose="02020603050405020304" pitchFamily="18" charset="0"/>
                          <a:cs typeface="Times New Roman" panose="02020603050405020304" pitchFamily="18" charset="0"/>
                        </a:rPr>
                        <a:t> </a:t>
                      </a:r>
                      <a:r>
                        <a:rPr lang="nl-NL" sz="2800" dirty="0" smtClean="0">
                          <a:solidFill>
                            <a:srgbClr val="FF0000"/>
                          </a:solidFill>
                          <a:latin typeface="Times New Roman" panose="02020603050405020304" pitchFamily="18" charset="0"/>
                          <a:cs typeface="Times New Roman" panose="02020603050405020304" pitchFamily="18" charset="0"/>
                        </a:rPr>
                        <a:t>Tr/hợp </a:t>
                      </a:r>
                      <a:r>
                        <a:rPr lang="nl-NL" sz="2800" dirty="0" smtClean="0">
                          <a:solidFill>
                            <a:srgbClr val="FF0000"/>
                          </a:solidFill>
                          <a:latin typeface="Times New Roman" panose="02020603050405020304" pitchFamily="18" charset="0"/>
                          <a:cs typeface="Times New Roman" panose="02020603050405020304" pitchFamily="18" charset="0"/>
                        </a:rPr>
                        <a:t>NSDLĐ SD </a:t>
                      </a:r>
                      <a:r>
                        <a:rPr lang="nl-NL" sz="2800" b="1" dirty="0" smtClean="0">
                          <a:solidFill>
                            <a:srgbClr val="FF0000"/>
                          </a:solidFill>
                          <a:latin typeface="Times New Roman" panose="02020603050405020304" pitchFamily="18" charset="0"/>
                          <a:cs typeface="Times New Roman" panose="02020603050405020304" pitchFamily="18" charset="0"/>
                        </a:rPr>
                        <a:t>&lt; 10 NLĐ </a:t>
                      </a:r>
                      <a:r>
                        <a:rPr lang="nl-NL" sz="2800" dirty="0" smtClean="0">
                          <a:solidFill>
                            <a:srgbClr val="FF0000"/>
                          </a:solidFill>
                          <a:latin typeface="Times New Roman" panose="02020603050405020304" pitchFamily="18" charset="0"/>
                          <a:cs typeface="Times New Roman" panose="02020603050405020304" pitchFamily="18" charset="0"/>
                        </a:rPr>
                        <a:t>ban hành NQLĐ = VB thì hiệu lực do NSDLĐ QĐ trong NQLĐ.</a:t>
                      </a:r>
                      <a:endParaRPr lang="en-US" sz="2800" dirty="0" smtClean="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066494" cy="788893"/>
          </a:xfrm>
        </p:spPr>
        <p:txBody>
          <a:bodyPr>
            <a:normAutofit fontScale="90000"/>
          </a:bodyPr>
          <a:lstStyle/>
          <a:p>
            <a:br>
              <a:rPr lang="nl-NL" sz="3600" b="1" dirty="0" smtClean="0"/>
            </a:br>
            <a:r>
              <a:rPr lang="nl-NL" sz="4000" b="1" dirty="0" smtClean="0">
                <a:latin typeface="Times New Roman" panose="02020603050405020304" pitchFamily="18" charset="0"/>
                <a:cs typeface="Times New Roman" panose="02020603050405020304" pitchFamily="18" charset="0"/>
              </a:rPr>
              <a:t>Đ.125</a:t>
            </a:r>
            <a:r>
              <a:rPr lang="nl-NL" sz="4000" b="1" dirty="0">
                <a:latin typeface="Times New Roman" panose="02020603050405020304" pitchFamily="18" charset="0"/>
                <a:cs typeface="Times New Roman" panose="02020603050405020304" pitchFamily="18" charset="0"/>
              </a:rPr>
              <a:t>. Áp dụng hình thức </a:t>
            </a:r>
            <a:r>
              <a:rPr lang="nl-NL" sz="4000" b="1" dirty="0" smtClean="0">
                <a:latin typeface="Times New Roman" panose="02020603050405020304" pitchFamily="18" charset="0"/>
                <a:cs typeface="Times New Roman" panose="02020603050405020304" pitchFamily="18" charset="0"/>
              </a:rPr>
              <a:t>XLKL Sa </a:t>
            </a:r>
            <a:r>
              <a:rPr lang="nl-NL" sz="4000" b="1" dirty="0">
                <a:latin typeface="Times New Roman" panose="02020603050405020304" pitchFamily="18" charset="0"/>
                <a:cs typeface="Times New Roman" panose="02020603050405020304" pitchFamily="18" charset="0"/>
              </a:rPr>
              <a:t>thải</a:t>
            </a:r>
            <a:br>
              <a:rPr lang="en-US" sz="4000" b="1" dirty="0">
                <a:latin typeface="Times New Roman" panose="02020603050405020304" pitchFamily="18" charset="0"/>
                <a:cs typeface="Times New Roman" panose="02020603050405020304" pitchFamily="18" charset="0"/>
              </a:rPr>
            </a:br>
            <a:endParaRPr lang="en-US" sz="40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0" y="647065"/>
          <a:ext cx="12192000" cy="6210935"/>
        </p:xfrm>
        <a:graphic>
          <a:graphicData uri="http://schemas.openxmlformats.org/drawingml/2006/table">
            <a:tbl>
              <a:tblPr firstRow="1" bandRow="1">
                <a:tableStyleId>{5C22544A-7EE6-4342-B048-85BDC9FD1C3A}</a:tableStyleId>
              </a:tblPr>
              <a:tblGrid>
                <a:gridCol w="12192000"/>
              </a:tblGrid>
              <a:tr h="2966085">
                <a:tc>
                  <a:txBody>
                    <a:bodyPr/>
                    <a:lstStyle/>
                    <a:p>
                      <a:pPr marL="0" indent="0" fontAlgn="auto">
                        <a:lnSpc>
                          <a:spcPts val="4200"/>
                        </a:lnSpc>
                        <a:buNone/>
                      </a:pPr>
                      <a:r>
                        <a:rPr lang="nl-NL" sz="3200" dirty="0" smtClean="0">
                          <a:latin typeface="Times New Roman" panose="02020603050405020304" pitchFamily="18" charset="0"/>
                          <a:cs typeface="Times New Roman" panose="02020603050405020304" pitchFamily="18" charset="0"/>
                        </a:rPr>
                        <a:t>1. NLĐ có HV trộm cắp, tham ô, đánh bạc, cố ý gây thương tích, SD ma tuý </a:t>
                      </a:r>
                      <a:r>
                        <a:rPr lang="nl-NL" sz="3200" dirty="0" smtClean="0">
                          <a:solidFill>
                            <a:srgbClr val="FF0000"/>
                          </a:solidFill>
                          <a:latin typeface="Times New Roman" panose="02020603050405020304" pitchFamily="18" charset="0"/>
                          <a:cs typeface="Times New Roman" panose="02020603050405020304" pitchFamily="18" charset="0"/>
                        </a:rPr>
                        <a:t>tại nơi làm việc;</a:t>
                      </a:r>
                      <a:endParaRPr lang="en-US" sz="3200"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4200"/>
                        </a:lnSpc>
                        <a:buNone/>
                      </a:pPr>
                      <a:r>
                        <a:rPr lang="nl-NL" sz="3200" dirty="0" smtClean="0">
                          <a:latin typeface="Times New Roman" panose="02020603050405020304" pitchFamily="18" charset="0"/>
                          <a:cs typeface="Times New Roman" panose="02020603050405020304" pitchFamily="18" charset="0"/>
                        </a:rPr>
                        <a:t>2. NLĐ có HV tiết lộ BMKD, BMCN, xâm </a:t>
                      </a:r>
                      <a:r>
                        <a:rPr lang="en-US" altLang="nl-NL" sz="3200" dirty="0" smtClean="0">
                          <a:latin typeface="Times New Roman" panose="02020603050405020304" pitchFamily="18" charset="0"/>
                          <a:cs typeface="Times New Roman" panose="02020603050405020304" pitchFamily="18" charset="0"/>
                        </a:rPr>
                        <a:t>f</a:t>
                      </a:r>
                      <a:r>
                        <a:rPr lang="nl-NL" sz="3200" dirty="0" smtClean="0">
                          <a:latin typeface="Times New Roman" panose="02020603050405020304" pitchFamily="18" charset="0"/>
                          <a:cs typeface="Times New Roman" panose="02020603050405020304" pitchFamily="18" charset="0"/>
                        </a:rPr>
                        <a:t>ạm quyền SHTT NSDLĐ, có HV gây thiệt hại nghiêm trọng/đe dọa gây TH ĐB nghiêm trọng về TS, lợi ích NSDLĐ </a:t>
                      </a:r>
                      <a:r>
                        <a:rPr lang="en-US" sz="3200" dirty="0" smtClean="0">
                          <a:solidFill>
                            <a:srgbClr val="FF0000"/>
                          </a:solidFill>
                          <a:latin typeface="Times New Roman" panose="02020603050405020304" pitchFamily="18" charset="0"/>
                          <a:cs typeface="Times New Roman" panose="02020603050405020304" pitchFamily="18" charset="0"/>
                        </a:rPr>
                        <a:t>/QRTD</a:t>
                      </a:r>
                      <a:r>
                        <a:rPr lang="vi-VN"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TNLV</a:t>
                      </a:r>
                      <a:r>
                        <a:rPr lang="nl-NL" sz="3200" dirty="0" smtClean="0">
                          <a:solidFill>
                            <a:srgbClr val="FF0000"/>
                          </a:solidFill>
                          <a:latin typeface="Times New Roman" panose="02020603050405020304" pitchFamily="18" charset="0"/>
                          <a:cs typeface="Times New Roman" panose="02020603050405020304" pitchFamily="18" charset="0"/>
                        </a:rPr>
                        <a:t> được quy định trong NQLĐ</a:t>
                      </a:r>
                      <a:endParaRPr lang="en-US" sz="3200" dirty="0" smtClean="0">
                        <a:solidFill>
                          <a:srgbClr val="FF0000"/>
                        </a:solidFill>
                        <a:latin typeface="Times New Roman" panose="02020603050405020304" pitchFamily="18" charset="0"/>
                        <a:cs typeface="Times New Roman" panose="02020603050405020304" pitchFamily="18" charset="0"/>
                      </a:endParaRPr>
                    </a:p>
                  </a:txBody>
                  <a:tcPr/>
                </a:tc>
              </a:tr>
              <a:tr h="3244850">
                <a:tc>
                  <a:txBody>
                    <a:bodyPr/>
                    <a:lstStyle/>
                    <a:p>
                      <a:pPr marL="0" indent="0" fontAlgn="auto">
                        <a:lnSpc>
                          <a:spcPts val="4200"/>
                        </a:lnSpc>
                        <a:buNone/>
                      </a:pPr>
                      <a:r>
                        <a:rPr lang="nl-NL" sz="3200" dirty="0" smtClean="0">
                          <a:latin typeface="Times New Roman" panose="02020603050405020304" pitchFamily="18" charset="0"/>
                          <a:cs typeface="Times New Roman" panose="02020603050405020304" pitchFamily="18" charset="0"/>
                        </a:rPr>
                        <a:t>3. NLĐ bị XLKL kéo dài thời hạn nâng lương/ cách chức </a:t>
                      </a:r>
                      <a:r>
                        <a:rPr lang="nl-NL" sz="3200" dirty="0" smtClean="0">
                          <a:solidFill>
                            <a:srgbClr val="FF0000"/>
                          </a:solidFill>
                          <a:latin typeface="Times New Roman" panose="02020603050405020304" pitchFamily="18" charset="0"/>
                          <a:cs typeface="Times New Roman" panose="02020603050405020304" pitchFamily="18" charset="0"/>
                        </a:rPr>
                        <a:t>mà tái phạm </a:t>
                      </a:r>
                      <a:r>
                        <a:rPr lang="nl-NL" sz="3200" dirty="0" smtClean="0">
                          <a:latin typeface="Times New Roman" panose="02020603050405020304" pitchFamily="18" charset="0"/>
                          <a:cs typeface="Times New Roman" panose="02020603050405020304" pitchFamily="18" charset="0"/>
                        </a:rPr>
                        <a:t>trong thời gian chưa xóa KL. Tái phạm là tr/hợp NLĐ lặp lại HVVP đã bị XLKL mà chưa được xóa KL theo </a:t>
                      </a:r>
                      <a:r>
                        <a:rPr lang="nl-NL" sz="3200" b="1" dirty="0" smtClean="0">
                          <a:latin typeface="Times New Roman" panose="02020603050405020304" pitchFamily="18" charset="0"/>
                          <a:cs typeface="Times New Roman" panose="02020603050405020304" pitchFamily="18" charset="0"/>
                        </a:rPr>
                        <a:t>Đ.126</a:t>
                      </a:r>
                      <a:r>
                        <a:rPr lang="nl-NL" sz="3200" dirty="0" smtClean="0">
                          <a:latin typeface="Times New Roman" panose="02020603050405020304" pitchFamily="18" charset="0"/>
                          <a:cs typeface="Times New Roman" panose="02020603050405020304" pitchFamily="18" charset="0"/>
                        </a:rPr>
                        <a:t> của BLLĐ;</a:t>
                      </a:r>
                      <a:endParaRPr lang="en-US" sz="3200" dirty="0" smtClean="0">
                        <a:latin typeface="Times New Roman" panose="02020603050405020304" pitchFamily="18" charset="0"/>
                        <a:cs typeface="Times New Roman" panose="02020603050405020304" pitchFamily="18" charset="0"/>
                      </a:endParaRPr>
                    </a:p>
                    <a:p>
                      <a:pPr marL="0" indent="0" fontAlgn="auto">
                        <a:lnSpc>
                          <a:spcPts val="4200"/>
                        </a:lnSpc>
                        <a:buNone/>
                      </a:pPr>
                      <a:r>
                        <a:rPr lang="nl-NL" sz="3200" dirty="0" smtClean="0">
                          <a:solidFill>
                            <a:srgbClr val="FF0000"/>
                          </a:solidFill>
                          <a:latin typeface="Times New Roman" panose="02020603050405020304" pitchFamily="18" charset="0"/>
                          <a:cs typeface="Times New Roman" panose="02020603050405020304" pitchFamily="18" charset="0"/>
                        </a:rPr>
                        <a:t>4. NLĐ tự ý bỏ việc </a:t>
                      </a:r>
                      <a:r>
                        <a:rPr lang="nl-NL" sz="3200" b="1" dirty="0" smtClean="0">
                          <a:solidFill>
                            <a:srgbClr val="FF0000"/>
                          </a:solidFill>
                          <a:latin typeface="Times New Roman" panose="02020603050405020304" pitchFamily="18" charset="0"/>
                          <a:cs typeface="Times New Roman" panose="02020603050405020304" pitchFamily="18" charset="0"/>
                        </a:rPr>
                        <a:t>5 ngày </a:t>
                      </a:r>
                      <a:r>
                        <a:rPr lang="nl-NL" sz="3200" dirty="0" smtClean="0">
                          <a:solidFill>
                            <a:srgbClr val="FF0000"/>
                          </a:solidFill>
                          <a:latin typeface="Times New Roman" panose="02020603050405020304" pitchFamily="18" charset="0"/>
                          <a:cs typeface="Times New Roman" panose="02020603050405020304" pitchFamily="18" charset="0"/>
                        </a:rPr>
                        <a:t>cộng dồn trong thời hạn </a:t>
                      </a:r>
                      <a:r>
                        <a:rPr lang="nl-NL" sz="3200" b="1" dirty="0" smtClean="0">
                          <a:solidFill>
                            <a:srgbClr val="FF0000"/>
                          </a:solidFill>
                          <a:latin typeface="Times New Roman" panose="02020603050405020304" pitchFamily="18" charset="0"/>
                          <a:cs typeface="Times New Roman" panose="02020603050405020304" pitchFamily="18" charset="0"/>
                        </a:rPr>
                        <a:t>30 ngày/20 ngày </a:t>
                      </a:r>
                      <a:r>
                        <a:rPr lang="nl-NL" sz="3200" dirty="0" smtClean="0">
                          <a:solidFill>
                            <a:srgbClr val="FF0000"/>
                          </a:solidFill>
                          <a:latin typeface="Times New Roman" panose="02020603050405020304" pitchFamily="18" charset="0"/>
                          <a:cs typeface="Times New Roman" panose="02020603050405020304" pitchFamily="18" charset="0"/>
                        </a:rPr>
                        <a:t>cộng dồn trong thời hạn </a:t>
                      </a:r>
                      <a:r>
                        <a:rPr lang="nl-NL" sz="3200" b="1" dirty="0" smtClean="0">
                          <a:solidFill>
                            <a:srgbClr val="FF0000"/>
                          </a:solidFill>
                          <a:latin typeface="Times New Roman" panose="02020603050405020304" pitchFamily="18" charset="0"/>
                          <a:cs typeface="Times New Roman" panose="02020603050405020304" pitchFamily="18" charset="0"/>
                        </a:rPr>
                        <a:t>365 ngày </a:t>
                      </a:r>
                      <a:r>
                        <a:rPr lang="nl-NL" sz="3200" dirty="0" smtClean="0">
                          <a:solidFill>
                            <a:srgbClr val="FF0000"/>
                          </a:solidFill>
                          <a:latin typeface="Times New Roman" panose="02020603050405020304" pitchFamily="18" charset="0"/>
                          <a:cs typeface="Times New Roman" panose="02020603050405020304" pitchFamily="18" charset="0"/>
                        </a:rPr>
                        <a:t>tính từ ngày đầu tiên tự ý bỏ việc mà </a:t>
                      </a:r>
                      <a:r>
                        <a:rPr lang="nl-NL" sz="3200" b="1" dirty="0" smtClean="0">
                          <a:solidFill>
                            <a:srgbClr val="FF0000"/>
                          </a:solidFill>
                          <a:latin typeface="Times New Roman" panose="02020603050405020304" pitchFamily="18" charset="0"/>
                          <a:cs typeface="Times New Roman" panose="02020603050405020304" pitchFamily="18" charset="0"/>
                        </a:rPr>
                        <a:t>ko</a:t>
                      </a:r>
                      <a:r>
                        <a:rPr lang="nl-NL" sz="3200" dirty="0" smtClean="0">
                          <a:solidFill>
                            <a:srgbClr val="FF0000"/>
                          </a:solidFill>
                          <a:latin typeface="Times New Roman" panose="02020603050405020304" pitchFamily="18" charset="0"/>
                          <a:cs typeface="Times New Roman" panose="02020603050405020304" pitchFamily="18" charset="0"/>
                        </a:rPr>
                        <a:t> có lý do chính đáng.</a:t>
                      </a:r>
                      <a:endParaRPr lang="en-US" sz="3200" dirty="0" smtClean="0">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92000" cy="6865620"/>
        </p:xfrm>
        <a:graphic>
          <a:graphicData uri="http://schemas.openxmlformats.org/drawingml/2006/table">
            <a:tbl>
              <a:tblPr firstRow="1" bandRow="1">
                <a:tableStyleId>{5C22544A-7EE6-4342-B048-85BDC9FD1C3A}</a:tableStyleId>
              </a:tblPr>
              <a:tblGrid>
                <a:gridCol w="12192000"/>
              </a:tblGrid>
              <a:tr h="65087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nl-NL" sz="3600" b="1" dirty="0" smtClean="0">
                          <a:latin typeface="Times New Roman" panose="02020603050405020304" pitchFamily="18" charset="0"/>
                          <a:cs typeface="Times New Roman" panose="02020603050405020304" pitchFamily="18" charset="0"/>
                        </a:rPr>
                        <a:t>Đ.127. Các hành vi bị nghiêm cấm khi xử lý kỷ luật lao động </a:t>
                      </a:r>
                      <a:endParaRPr lang="en-US" sz="3600" b="0" i="1" kern="1200" dirty="0" smtClean="0">
                        <a:solidFill>
                          <a:schemeClr val="lt1"/>
                        </a:solidFill>
                        <a:effectLst/>
                        <a:latin typeface="+mj-lt"/>
                        <a:ea typeface="+mn-ea"/>
                        <a:cs typeface="Times New Roman" panose="02020603050405020304" pitchFamily="18" charset="0"/>
                      </a:endParaRPr>
                    </a:p>
                  </a:txBody>
                  <a:tcPr/>
                </a:tc>
              </a:tr>
              <a:tr h="6214745">
                <a:tc>
                  <a:txBody>
                    <a:bodyPr/>
                    <a:lstStyle/>
                    <a:p>
                      <a:pPr marL="0" indent="0" fontAlgn="auto">
                        <a:lnSpc>
                          <a:spcPts val="4440"/>
                        </a:lnSpc>
                        <a:buNone/>
                      </a:pPr>
                      <a:r>
                        <a:rPr lang="nl-NL" sz="3400" dirty="0" smtClean="0">
                          <a:latin typeface="Times New Roman" panose="02020603050405020304" pitchFamily="18" charset="0"/>
                          <a:cs typeface="Times New Roman" panose="02020603050405020304" pitchFamily="18" charset="0"/>
                        </a:rPr>
                        <a:t>1.Xâm </a:t>
                      </a:r>
                      <a:r>
                        <a:rPr lang="en-US" altLang="nl-NL" sz="3400" dirty="0" smtClean="0">
                          <a:latin typeface="Times New Roman" panose="02020603050405020304" pitchFamily="18" charset="0"/>
                          <a:cs typeface="Times New Roman" panose="02020603050405020304" pitchFamily="18" charset="0"/>
                        </a:rPr>
                        <a:t>f</a:t>
                      </a:r>
                      <a:r>
                        <a:rPr lang="nl-NL" sz="3400" dirty="0" smtClean="0">
                          <a:latin typeface="Times New Roman" panose="02020603050405020304" pitchFamily="18" charset="0"/>
                          <a:cs typeface="Times New Roman" panose="02020603050405020304" pitchFamily="18" charset="0"/>
                        </a:rPr>
                        <a:t>ạm </a:t>
                      </a:r>
                      <a:r>
                        <a:rPr lang="vi-VN" sz="3400" dirty="0" smtClean="0">
                          <a:solidFill>
                            <a:srgbClr val="FF0000"/>
                          </a:solidFill>
                          <a:latin typeface="Times New Roman" panose="02020603050405020304" pitchFamily="18" charset="0"/>
                          <a:cs typeface="Times New Roman" panose="02020603050405020304" pitchFamily="18" charset="0"/>
                        </a:rPr>
                        <a:t>sức khỏe, danh dự, tính mạng, uy tín</a:t>
                      </a:r>
                      <a:r>
                        <a:rPr lang="vi-VN" sz="3400" dirty="0" smtClean="0">
                          <a:latin typeface="Times New Roman" panose="02020603050405020304" pitchFamily="18" charset="0"/>
                          <a:cs typeface="Times New Roman" panose="02020603050405020304" pitchFamily="18" charset="0"/>
                        </a:rPr>
                        <a:t>, </a:t>
                      </a:r>
                      <a:r>
                        <a:rPr lang="nl-NL" sz="3400" dirty="0" smtClean="0">
                          <a:latin typeface="Times New Roman" panose="02020603050405020304" pitchFamily="18" charset="0"/>
                          <a:cs typeface="Times New Roman" panose="02020603050405020304" pitchFamily="18" charset="0"/>
                        </a:rPr>
                        <a:t>nhân </a:t>
                      </a:r>
                      <a:r>
                        <a:rPr lang="en-US" altLang="nl-NL" sz="3400" dirty="0" smtClean="0">
                          <a:latin typeface="Times New Roman" panose="02020603050405020304" pitchFamily="18" charset="0"/>
                          <a:cs typeface="Times New Roman" panose="02020603050405020304" pitchFamily="18" charset="0"/>
                        </a:rPr>
                        <a:t>f</a:t>
                      </a:r>
                      <a:r>
                        <a:rPr lang="nl-NL" sz="3400" dirty="0" smtClean="0">
                          <a:latin typeface="Times New Roman" panose="02020603050405020304" pitchFamily="18" charset="0"/>
                          <a:cs typeface="Times New Roman" panose="02020603050405020304" pitchFamily="18" charset="0"/>
                        </a:rPr>
                        <a:t>ẩm của NLĐ</a:t>
                      </a:r>
                      <a:endParaRPr lang="en-US" sz="3400" dirty="0" smtClean="0">
                        <a:latin typeface="Times New Roman" panose="02020603050405020304" pitchFamily="18" charset="0"/>
                        <a:cs typeface="Times New Roman" panose="02020603050405020304" pitchFamily="18" charset="0"/>
                      </a:endParaRPr>
                    </a:p>
                    <a:p>
                      <a:pPr marL="0" indent="0" fontAlgn="auto">
                        <a:lnSpc>
                          <a:spcPts val="4440"/>
                        </a:lnSpc>
                        <a:buNone/>
                      </a:pPr>
                      <a:r>
                        <a:rPr lang="nl-NL" sz="3400" dirty="0" smtClean="0">
                          <a:latin typeface="Times New Roman" panose="02020603050405020304" pitchFamily="18" charset="0"/>
                          <a:cs typeface="Times New Roman" panose="02020603050405020304" pitchFamily="18" charset="0"/>
                        </a:rPr>
                        <a:t>2. Phạt tiền, cắt lương thay việc XLKLLĐ.</a:t>
                      </a:r>
                      <a:endParaRPr lang="en-US" sz="3400" dirty="0" smtClean="0">
                        <a:latin typeface="Times New Roman" panose="02020603050405020304" pitchFamily="18" charset="0"/>
                        <a:cs typeface="Times New Roman" panose="02020603050405020304" pitchFamily="18" charset="0"/>
                      </a:endParaRPr>
                    </a:p>
                    <a:p>
                      <a:pPr marL="0" indent="0" fontAlgn="auto">
                        <a:lnSpc>
                          <a:spcPts val="4440"/>
                        </a:lnSpc>
                        <a:buNone/>
                      </a:pPr>
                      <a:r>
                        <a:rPr lang="nl-NL" sz="3400" dirty="0" smtClean="0">
                          <a:latin typeface="Times New Roman" panose="02020603050405020304" pitchFamily="18" charset="0"/>
                          <a:cs typeface="Times New Roman" panose="02020603050405020304" pitchFamily="18" charset="0"/>
                        </a:rPr>
                        <a:t>3. XL KLLĐ đ/v NLĐ có HVVP ko được quy định trong NQLĐ /</a:t>
                      </a:r>
                      <a:r>
                        <a:rPr lang="nl-NL" sz="3400" dirty="0" smtClean="0">
                          <a:solidFill>
                            <a:srgbClr val="FF0000"/>
                          </a:solidFill>
                          <a:latin typeface="Times New Roman" panose="02020603050405020304" pitchFamily="18" charset="0"/>
                          <a:cs typeface="Times New Roman" panose="02020603050405020304" pitchFamily="18" charset="0"/>
                        </a:rPr>
                        <a:t>ko thỏa thuận trong HĐLĐ đã giao kết/PL về LĐ k có quy định</a:t>
                      </a:r>
                      <a:r>
                        <a:rPr lang="nl-NL" sz="3400" i="1" dirty="0" smtClean="0">
                          <a:solidFill>
                            <a:srgbClr val="FF0000"/>
                          </a:solidFill>
                          <a:latin typeface="Times New Roman" panose="02020603050405020304" pitchFamily="18" charset="0"/>
                          <a:cs typeface="Times New Roman" panose="02020603050405020304" pitchFamily="18" charset="0"/>
                        </a:rPr>
                        <a:t>.</a:t>
                      </a:r>
                      <a:endParaRPr lang="en-US" sz="3400" dirty="0" smtClean="0">
                        <a:solidFill>
                          <a:srgbClr val="FF0000"/>
                        </a:solidFill>
                        <a:latin typeface="Times New Roman" panose="02020603050405020304" pitchFamily="18" charset="0"/>
                        <a:cs typeface="Times New Roman" panose="02020603050405020304" pitchFamily="18" charset="0"/>
                      </a:endParaRPr>
                    </a:p>
                    <a:p>
                      <a:pPr fontAlgn="auto">
                        <a:lnSpc>
                          <a:spcPts val="4240"/>
                        </a:lnSpc>
                      </a:pPr>
                      <a:endParaRPr lang="en-US" sz="3200" dirty="0" smtClean="0">
                        <a:latin typeface="Times New Roman" panose="02020603050405020304" pitchFamily="18" charset="0"/>
                        <a:cs typeface="Times New Roman" panose="02020603050405020304" pitchFamily="18" charset="0"/>
                      </a:endParaRPr>
                    </a:p>
                    <a:p>
                      <a:pPr marL="0" indent="0">
                        <a:buNone/>
                      </a:pPr>
                      <a:endParaRPr lang="en-US" sz="3200" i="1" dirty="0" smtClean="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635"/>
          <a:ext cx="12192000" cy="6858635"/>
        </p:xfrm>
        <a:graphic>
          <a:graphicData uri="http://schemas.openxmlformats.org/drawingml/2006/table">
            <a:tbl>
              <a:tblPr firstRow="1" bandRow="1">
                <a:tableStyleId>{5C22544A-7EE6-4342-B048-85BDC9FD1C3A}</a:tableStyleId>
              </a:tblPr>
              <a:tblGrid>
                <a:gridCol w="12192000"/>
              </a:tblGrid>
              <a:tr h="2972435">
                <a:tc>
                  <a:txBody>
                    <a:bodyPr/>
                    <a:lstStyle/>
                    <a:p>
                      <a:pPr marL="0" marR="0" indent="0" algn="l" defTabSz="914400" rtl="0" fontAlgn="auto">
                        <a:lnSpc>
                          <a:spcPts val="4440"/>
                        </a:lnSpc>
                        <a:spcBef>
                          <a:spcPts val="0"/>
                        </a:spcBef>
                        <a:spcAft>
                          <a:spcPts val="0"/>
                        </a:spcAft>
                        <a:buClrTx/>
                        <a:buSzTx/>
                        <a:buFontTx/>
                        <a:buNone/>
                        <a:defRPr/>
                      </a:pPr>
                      <a:r>
                        <a:rPr lang="nl-NL" sz="3200" b="1" kern="1200" dirty="0" smtClean="0">
                          <a:solidFill>
                            <a:schemeClr val="lt1"/>
                          </a:solidFill>
                          <a:effectLst/>
                          <a:latin typeface="Times New Roman" panose="02020603050405020304" pitchFamily="18" charset="0"/>
                          <a:ea typeface="+mn-ea"/>
                          <a:cs typeface="Times New Roman" panose="02020603050405020304" pitchFamily="18" charset="0"/>
                        </a:rPr>
                        <a:t>3.</a:t>
                      </a:r>
                      <a:r>
                        <a:rPr lang="nl-NL" sz="3200" b="1" i="1" kern="1200" dirty="0" smtClean="0">
                          <a:solidFill>
                            <a:schemeClr val="lt1"/>
                          </a:solidFill>
                          <a:effectLst/>
                          <a:latin typeface="Times New Roman" panose="02020603050405020304" pitchFamily="18" charset="0"/>
                          <a:ea typeface="+mn-ea"/>
                          <a:cs typeface="Times New Roman" panose="02020603050405020304" pitchFamily="18" charset="0"/>
                        </a:rPr>
                        <a:t> TCĐD </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NLĐ</a:t>
                      </a:r>
                      <a:r>
                        <a:rPr lang="nl-NL" sz="3200" b="1" i="1" kern="1200" dirty="0" smtClean="0">
                          <a:solidFill>
                            <a:schemeClr val="lt1"/>
                          </a:solidFill>
                          <a:effectLst/>
                          <a:latin typeface="Times New Roman" panose="02020603050405020304" pitchFamily="18" charset="0"/>
                          <a:ea typeface="+mn-ea"/>
                          <a:cs typeface="Times New Roman" panose="02020603050405020304" pitchFamily="18" charset="0"/>
                        </a:rPr>
                        <a:t> tại cơ sở </a:t>
                      </a:r>
                      <a:r>
                        <a:rPr lang="nl-NL" sz="3200" b="1" kern="1200" dirty="0" smtClean="0">
                          <a:solidFill>
                            <a:schemeClr val="lt1"/>
                          </a:solidFill>
                          <a:effectLst/>
                          <a:latin typeface="Times New Roman" panose="02020603050405020304" pitchFamily="18" charset="0"/>
                          <a:ea typeface="+mn-ea"/>
                          <a:cs typeface="Times New Roman" panose="02020603050405020304" pitchFamily="18" charset="0"/>
                        </a:rPr>
                        <a:t>là tổ chức được thành lập trên cơ sở tự nguyện của NLĐ tại 01 đơn vị SDLĐ nhằm </a:t>
                      </a:r>
                      <a:r>
                        <a:rPr lang="en-US" altLang="nl-NL" sz="3200" b="1" kern="1200" dirty="0" smtClean="0">
                          <a:solidFill>
                            <a:schemeClr val="lt1"/>
                          </a:solidFill>
                          <a:effectLst/>
                          <a:latin typeface="Times New Roman" panose="02020603050405020304" pitchFamily="18" charset="0"/>
                          <a:ea typeface="+mn-ea"/>
                          <a:cs typeface="Times New Roman" panose="02020603050405020304" pitchFamily="18" charset="0"/>
                        </a:rPr>
                        <a:t>bảo vệ</a:t>
                      </a:r>
                      <a:r>
                        <a:rPr lang="nl-NL" sz="3200" b="1" kern="1200" dirty="0" smtClean="0">
                          <a:solidFill>
                            <a:schemeClr val="lt1"/>
                          </a:solidFill>
                          <a:effectLst/>
                          <a:latin typeface="Times New Roman" panose="02020603050405020304" pitchFamily="18" charset="0"/>
                          <a:ea typeface="+mn-ea"/>
                          <a:cs typeface="Times New Roman" panose="02020603050405020304" pitchFamily="18" charset="0"/>
                        </a:rPr>
                        <a:t> Q &amp; LI hợp </a:t>
                      </a:r>
                      <a:r>
                        <a:rPr lang="en-US" altLang="nl-NL" sz="3200" b="1" kern="1200" dirty="0" smtClean="0">
                          <a:solidFill>
                            <a:schemeClr val="lt1"/>
                          </a:solidFill>
                          <a:effectLst/>
                          <a:latin typeface="Times New Roman" panose="02020603050405020304" pitchFamily="18" charset="0"/>
                          <a:ea typeface="+mn-ea"/>
                          <a:cs typeface="Times New Roman" panose="02020603050405020304" pitchFamily="18" charset="0"/>
                        </a:rPr>
                        <a:t>f</a:t>
                      </a:r>
                      <a:r>
                        <a:rPr lang="nl-NL" sz="3200" b="1" kern="1200" dirty="0" smtClean="0">
                          <a:solidFill>
                            <a:schemeClr val="lt1"/>
                          </a:solidFill>
                          <a:effectLst/>
                          <a:latin typeface="Times New Roman" panose="02020603050405020304" pitchFamily="18" charset="0"/>
                          <a:ea typeface="+mn-ea"/>
                          <a:cs typeface="Times New Roman" panose="02020603050405020304" pitchFamily="18" charset="0"/>
                        </a:rPr>
                        <a:t>áp, chính đáng của NLĐ trong QHLĐ thông qua TLTT/các hình thức khác theo quy định PLLĐ. </a:t>
                      </a:r>
                      <a:endParaRPr lang="nl-NL" sz="32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40"/>
                        </a:lnSpc>
                        <a:spcBef>
                          <a:spcPts val="0"/>
                        </a:spcBef>
                        <a:spcAft>
                          <a:spcPts val="0"/>
                        </a:spcAft>
                        <a:buClrTx/>
                        <a:buSzTx/>
                        <a:buFontTx/>
                        <a:buNone/>
                        <a:defRPr/>
                      </a:pPr>
                      <a:r>
                        <a:rPr lang="nl-NL" sz="3600" b="1" kern="1200" dirty="0" smtClean="0">
                          <a:solidFill>
                            <a:srgbClr val="FF0000"/>
                          </a:solidFill>
                          <a:effectLst/>
                          <a:latin typeface="Times New Roman" panose="02020603050405020304" pitchFamily="18" charset="0"/>
                          <a:ea typeface="+mn-ea"/>
                          <a:cs typeface="Times New Roman" panose="02020603050405020304" pitchFamily="18" charset="0"/>
                        </a:rPr>
                        <a:t>TCĐD NLĐ tại cơ sở bao gồm CĐCS</a:t>
                      </a:r>
                      <a:r>
                        <a:rPr lang="nl-NL" sz="3600" b="1" kern="1200" baseline="0" dirty="0" smtClean="0">
                          <a:solidFill>
                            <a:srgbClr val="FF0000"/>
                          </a:solidFill>
                          <a:effectLst/>
                          <a:latin typeface="Times New Roman" panose="02020603050405020304" pitchFamily="18" charset="0"/>
                          <a:ea typeface="+mn-ea"/>
                          <a:cs typeface="Times New Roman" panose="02020603050405020304" pitchFamily="18" charset="0"/>
                        </a:rPr>
                        <a:t> &amp;</a:t>
                      </a:r>
                      <a:r>
                        <a:rPr lang="nl-NL" sz="3600" b="1" kern="1200" dirty="0" smtClean="0">
                          <a:solidFill>
                            <a:srgbClr val="FF0000"/>
                          </a:solidFill>
                          <a:effectLst/>
                          <a:latin typeface="Times New Roman" panose="02020603050405020304" pitchFamily="18" charset="0"/>
                          <a:ea typeface="+mn-ea"/>
                          <a:cs typeface="Times New Roman" panose="02020603050405020304" pitchFamily="18" charset="0"/>
                        </a:rPr>
                        <a:t> TC của NLĐ tại DN.</a:t>
                      </a:r>
                      <a:endParaRPr lang="nl-NL" sz="36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r h="3886200">
                <a:tc>
                  <a:txBody>
                    <a:bodyPr/>
                    <a:lstStyle/>
                    <a:p>
                      <a:pPr fontAlgn="auto">
                        <a:lnSpc>
                          <a:spcPts val="4440"/>
                        </a:lnSpc>
                      </a:pP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4.</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 TCĐD NSDLĐ</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 là TC được thành lập hợp </a:t>
                      </a:r>
                      <a:r>
                        <a:rPr lang="en-US" alt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áp, ĐD &amp; BV Q,</a:t>
                      </a:r>
                      <a:r>
                        <a:rPr lang="nl-NL" sz="3200" b="1" kern="1200" baseline="0" dirty="0" smtClean="0">
                          <a:solidFill>
                            <a:srgbClr val="FF0000"/>
                          </a:solidFill>
                          <a:effectLst/>
                          <a:latin typeface="Times New Roman" panose="02020603050405020304" pitchFamily="18" charset="0"/>
                          <a:ea typeface="+mn-ea"/>
                          <a:cs typeface="Times New Roman" panose="02020603050405020304" pitchFamily="18" charset="0"/>
                        </a:rPr>
                        <a:t> LI</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 hợp </a:t>
                      </a:r>
                      <a:r>
                        <a:rPr lang="en-US" alt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áp của NSDLĐ trong QHLĐ.</a:t>
                      </a:r>
                      <a:endParaRPr lang="nl-NL" sz="3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440"/>
                        </a:lnSpc>
                      </a:pPr>
                      <a:endParaRPr lang="nl-NL" sz="3200" b="0" kern="1200" dirty="0" smtClean="0">
                        <a:solidFill>
                          <a:srgbClr val="FF0000"/>
                        </a:solidFill>
                        <a:effectLst/>
                        <a:latin typeface="Times New Roman" panose="02020603050405020304" pitchFamily="18" charset="0"/>
                        <a:ea typeface="+mn-ea"/>
                        <a:cs typeface="Times New Roman" panose="02020603050405020304" pitchFamily="18" charset="0"/>
                        <a:sym typeface="+mn-ea"/>
                      </a:endParaRPr>
                    </a:p>
                  </a:txBody>
                  <a:tcPr/>
                </a:tc>
              </a:tr>
            </a:tbl>
          </a:graphicData>
        </a:graphic>
      </p:graphicFrame>
      <p:sp>
        <p:nvSpPr>
          <p:cNvPr id="234602" name="AutoShape 106"/>
          <p:cNvSpPr>
            <a:spLocks noChangeArrowheads="1"/>
          </p:cNvSpPr>
          <p:nvPr>
            <p:custDataLst>
              <p:tags r:id="rId1"/>
            </p:custDataLst>
          </p:nvPr>
        </p:nvSpPr>
        <p:spPr bwMode="gray">
          <a:xfrm>
            <a:off x="0" y="5849620"/>
            <a:ext cx="12191365" cy="851535"/>
          </a:xfrm>
          <a:prstGeom prst="roundRect">
            <a:avLst>
              <a:gd name="adj" fmla="val 16667"/>
            </a:avLst>
          </a:prstGeom>
          <a:gradFill rotWithShape="1">
            <a:gsLst>
              <a:gs pos="0">
                <a:srgbClr val="E46ACD">
                  <a:gamma/>
                  <a:tint val="21176"/>
                  <a:invGamma/>
                </a:srgbClr>
              </a:gs>
              <a:gs pos="100000">
                <a:srgbClr val="E46ACD"/>
              </a:gs>
            </a:gsLst>
            <a:lin ang="0" scaled="1"/>
          </a:gradFill>
          <a:ln w="12700" algn="ctr">
            <a:solidFill>
              <a:schemeClr val="tx1"/>
            </a:solidFill>
            <a:round/>
          </a:ln>
          <a:effectLst>
            <a:outerShdw dist="99190" dir="2388334" algn="ctr" rotWithShape="0">
              <a:srgbClr val="333333">
                <a:alpha val="50000"/>
              </a:srgbClr>
            </a:outerShdw>
          </a:effectLst>
        </p:spPr>
        <p:txBody>
          <a:bodyPr wrap="none" anchor="ctr"/>
          <a:p>
            <a:pPr algn="l" fontAlgn="auto">
              <a:lnSpc>
                <a:spcPts val="4440"/>
              </a:lnSpc>
            </a:pPr>
            <a:r>
              <a:rPr lang="nl-NL" sz="3200" dirty="0" smtClean="0">
                <a:effectLst/>
                <a:latin typeface="Times New Roman" panose="02020603050405020304" pitchFamily="18" charset="0"/>
                <a:cs typeface="Times New Roman" panose="02020603050405020304" pitchFamily="18" charset="0"/>
                <a:sym typeface="+mn-ea"/>
              </a:rPr>
              <a:t>6.</a:t>
            </a:r>
            <a:r>
              <a:rPr lang="en-US" altLang="nl-NL" sz="3200" dirty="0" smtClean="0">
                <a:effectLst/>
                <a:latin typeface="Times New Roman" panose="02020603050405020304" pitchFamily="18" charset="0"/>
                <a:cs typeface="Times New Roman" panose="02020603050405020304" pitchFamily="18" charset="0"/>
                <a:sym typeface="+mn-ea"/>
              </a:rPr>
              <a:t> </a:t>
            </a:r>
            <a:r>
              <a:rPr lang="nl-NL" sz="3200" i="1" dirty="0" smtClean="0">
                <a:effectLst/>
                <a:latin typeface="Times New Roman" panose="02020603050405020304" pitchFamily="18" charset="0"/>
                <a:cs typeface="Times New Roman" panose="02020603050405020304" pitchFamily="18" charset="0"/>
                <a:sym typeface="+mn-ea"/>
              </a:rPr>
              <a:t>Người LV ko có QHLĐ </a:t>
            </a:r>
            <a:r>
              <a:rPr lang="nl-NL" sz="3200" dirty="0" smtClean="0">
                <a:effectLst/>
                <a:latin typeface="Times New Roman" panose="02020603050405020304" pitchFamily="18" charset="0"/>
                <a:cs typeface="Times New Roman" panose="02020603050405020304" pitchFamily="18" charset="0"/>
                <a:sym typeface="+mn-ea"/>
              </a:rPr>
              <a:t>là người LV </a:t>
            </a:r>
            <a:r>
              <a:rPr lang="nl-NL" sz="3200" dirty="0" smtClean="0">
                <a:solidFill>
                  <a:srgbClr val="FF0000"/>
                </a:solidFill>
                <a:effectLst/>
                <a:latin typeface="Times New Roman" panose="02020603050405020304" pitchFamily="18" charset="0"/>
                <a:cs typeface="Times New Roman" panose="02020603050405020304" pitchFamily="18" charset="0"/>
                <a:sym typeface="+mn-ea"/>
              </a:rPr>
              <a:t>ko trên cơ sở thuê mướn = HĐLĐ</a:t>
            </a:r>
            <a:endParaRPr lang="en-US" sz="3200"/>
          </a:p>
        </p:txBody>
      </p:sp>
      <p:sp>
        <p:nvSpPr>
          <p:cNvPr id="531482" name="AutoShape 26"/>
          <p:cNvSpPr>
            <a:spLocks noChangeArrowheads="1"/>
          </p:cNvSpPr>
          <p:nvPr>
            <p:custDataLst>
              <p:tags r:id="rId2"/>
            </p:custDataLst>
          </p:nvPr>
        </p:nvSpPr>
        <p:spPr bwMode="gray">
          <a:xfrm>
            <a:off x="0" y="4119880"/>
            <a:ext cx="12190730" cy="1590675"/>
          </a:xfrm>
          <a:prstGeom prst="roundRect">
            <a:avLst>
              <a:gd name="adj" fmla="val 16667"/>
            </a:avLst>
          </a:prstGeom>
          <a:gradFill rotWithShape="1">
            <a:gsLst>
              <a:gs pos="0">
                <a:srgbClr val="CCCC00">
                  <a:gamma/>
                  <a:tint val="21176"/>
                  <a:invGamma/>
                </a:srgbClr>
              </a:gs>
              <a:gs pos="100000">
                <a:srgbClr val="CCCC00"/>
              </a:gs>
            </a:gsLst>
            <a:lin ang="0" scaled="1"/>
          </a:gradFill>
          <a:ln w="12700" algn="ctr">
            <a:solidFill>
              <a:schemeClr val="tx1"/>
            </a:solidFill>
            <a:round/>
          </a:ln>
          <a:effectLst>
            <a:outerShdw dist="99190" dir="2388334" algn="ctr" rotWithShape="0">
              <a:srgbClr val="333333">
                <a:alpha val="50000"/>
              </a:srgbClr>
            </a:outerShdw>
          </a:effectLst>
        </p:spPr>
        <p:txBody>
          <a:bodyPr wrap="none" anchor="ctr"/>
          <a:p>
            <a:pPr algn="l" fontAlgn="auto">
              <a:lnSpc>
                <a:spcPts val="4200"/>
              </a:lnSpc>
              <a:spcBef>
                <a:spcPts val="0"/>
              </a:spcBef>
              <a:spcAft>
                <a:spcPts val="0"/>
              </a:spcAft>
            </a:pPr>
            <a:r>
              <a:rPr lang="nl-NL" sz="3000" dirty="0" smtClean="0">
                <a:solidFill>
                  <a:schemeClr val="dk1"/>
                </a:solidFill>
                <a:effectLst/>
                <a:latin typeface="Times New Roman" panose="02020603050405020304" pitchFamily="18" charset="0"/>
                <a:cs typeface="Times New Roman" panose="02020603050405020304" pitchFamily="18" charset="0"/>
                <a:sym typeface="+mn-ea"/>
              </a:rPr>
              <a:t>5. </a:t>
            </a:r>
            <a:r>
              <a:rPr lang="nl-NL" sz="3000" i="1" dirty="0" smtClean="0">
                <a:solidFill>
                  <a:schemeClr val="dk1"/>
                </a:solidFill>
                <a:effectLst/>
                <a:latin typeface="Times New Roman" panose="02020603050405020304" pitchFamily="18" charset="0"/>
                <a:cs typeface="Times New Roman" panose="02020603050405020304" pitchFamily="18" charset="0"/>
                <a:sym typeface="+mn-ea"/>
              </a:rPr>
              <a:t>QHLĐ</a:t>
            </a:r>
            <a:r>
              <a:rPr lang="nl-NL" sz="3000" dirty="0" smtClean="0">
                <a:solidFill>
                  <a:schemeClr val="dk1"/>
                </a:solidFill>
                <a:effectLst/>
                <a:latin typeface="Times New Roman" panose="02020603050405020304" pitchFamily="18" charset="0"/>
                <a:cs typeface="Times New Roman" panose="02020603050405020304" pitchFamily="18" charset="0"/>
                <a:sym typeface="+mn-ea"/>
              </a:rPr>
              <a:t> là QHXH </a:t>
            </a:r>
            <a:r>
              <a:rPr lang="en-US" altLang="nl-NL" sz="3000" dirty="0" smtClean="0">
                <a:solidFill>
                  <a:schemeClr val="dk1"/>
                </a:solidFill>
                <a:effectLst/>
                <a:latin typeface="Times New Roman" panose="02020603050405020304" pitchFamily="18" charset="0"/>
                <a:cs typeface="Times New Roman" panose="02020603050405020304" pitchFamily="18" charset="0"/>
                <a:sym typeface="+mn-ea"/>
              </a:rPr>
              <a:t>f</a:t>
            </a:r>
            <a:r>
              <a:rPr lang="nl-NL" sz="3000" dirty="0" smtClean="0">
                <a:solidFill>
                  <a:schemeClr val="dk1"/>
                </a:solidFill>
                <a:effectLst/>
                <a:latin typeface="Times New Roman" panose="02020603050405020304" pitchFamily="18" charset="0"/>
                <a:cs typeface="Times New Roman" panose="02020603050405020304" pitchFamily="18" charset="0"/>
                <a:sym typeface="+mn-ea"/>
              </a:rPr>
              <a:t>át sinh trong việc thuê mướn, SDLĐ, trả lương giữa NLĐ, </a:t>
            </a:r>
            <a:endParaRPr lang="nl-NL" sz="3000" dirty="0" smtClean="0">
              <a:solidFill>
                <a:schemeClr val="dk1"/>
              </a:solidFill>
              <a:effectLst/>
              <a:latin typeface="Times New Roman" panose="02020603050405020304" pitchFamily="18" charset="0"/>
              <a:cs typeface="Times New Roman" panose="02020603050405020304" pitchFamily="18" charset="0"/>
              <a:sym typeface="+mn-ea"/>
            </a:endParaRPr>
          </a:p>
          <a:p>
            <a:pPr algn="l" fontAlgn="auto">
              <a:lnSpc>
                <a:spcPts val="4200"/>
              </a:lnSpc>
              <a:spcBef>
                <a:spcPts val="0"/>
              </a:spcBef>
              <a:spcAft>
                <a:spcPts val="0"/>
              </a:spcAft>
            </a:pPr>
            <a:r>
              <a:rPr lang="nl-NL" sz="3000" dirty="0" smtClean="0">
                <a:solidFill>
                  <a:schemeClr val="dk1"/>
                </a:solidFill>
                <a:effectLst/>
                <a:latin typeface="Times New Roman" panose="02020603050405020304" pitchFamily="18" charset="0"/>
                <a:cs typeface="Times New Roman" panose="02020603050405020304" pitchFamily="18" charset="0"/>
                <a:sym typeface="+mn-ea"/>
              </a:rPr>
              <a:t>NSDLĐ, </a:t>
            </a:r>
            <a:r>
              <a:rPr lang="nl-NL" sz="3000" dirty="0" smtClean="0">
                <a:solidFill>
                  <a:srgbClr val="FF0000"/>
                </a:solidFill>
                <a:effectLst/>
                <a:latin typeface="Times New Roman" panose="02020603050405020304" pitchFamily="18" charset="0"/>
                <a:cs typeface="Times New Roman" panose="02020603050405020304" pitchFamily="18" charset="0"/>
                <a:sym typeface="+mn-ea"/>
              </a:rPr>
              <a:t>các TCĐD của các bên, CQNN có thẩm quyền. QHLĐ bao gồm </a:t>
            </a:r>
            <a:endParaRPr lang="nl-NL" sz="3000" dirty="0" smtClean="0">
              <a:solidFill>
                <a:srgbClr val="FF0000"/>
              </a:solidFill>
              <a:effectLst/>
              <a:latin typeface="Times New Roman" panose="02020603050405020304" pitchFamily="18" charset="0"/>
              <a:cs typeface="Times New Roman" panose="02020603050405020304" pitchFamily="18" charset="0"/>
              <a:sym typeface="+mn-ea"/>
            </a:endParaRPr>
          </a:p>
          <a:p>
            <a:pPr algn="l" fontAlgn="auto">
              <a:lnSpc>
                <a:spcPts val="4200"/>
              </a:lnSpc>
              <a:spcBef>
                <a:spcPts val="0"/>
              </a:spcBef>
              <a:spcAft>
                <a:spcPts val="0"/>
              </a:spcAft>
            </a:pPr>
            <a:r>
              <a:rPr lang="nl-NL" sz="3000" dirty="0" smtClean="0">
                <a:solidFill>
                  <a:srgbClr val="FF0000"/>
                </a:solidFill>
                <a:effectLst/>
                <a:latin typeface="Times New Roman" panose="02020603050405020304" pitchFamily="18" charset="0"/>
                <a:cs typeface="Times New Roman" panose="02020603050405020304" pitchFamily="18" charset="0"/>
                <a:sym typeface="+mn-ea"/>
              </a:rPr>
              <a:t>QHLĐ cá nhân &amp; QHLĐ TT</a:t>
            </a:r>
            <a:endParaRPr lang="en-US" sz="3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34602"/>
                                        </p:tgtEl>
                                        <p:attrNameLst>
                                          <p:attrName>style.visibility</p:attrName>
                                        </p:attrNameLst>
                                      </p:cBhvr>
                                      <p:to>
                                        <p:strVal val="visible"/>
                                      </p:to>
                                    </p:set>
                                    <p:animEffect transition="in" filter="checkerboard(across)">
                                      <p:cBhvr>
                                        <p:cTn id="7" dur="1000"/>
                                        <p:tgtEl>
                                          <p:spTgt spid="234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602"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635"/>
          <a:ext cx="12192000" cy="6953885"/>
        </p:xfrm>
        <a:graphic>
          <a:graphicData uri="http://schemas.openxmlformats.org/drawingml/2006/table">
            <a:tbl>
              <a:tblPr firstRow="1" bandRow="1">
                <a:tableStyleId>{5C22544A-7EE6-4342-B048-85BDC9FD1C3A}</a:tableStyleId>
              </a:tblPr>
              <a:tblGrid>
                <a:gridCol w="12192000"/>
              </a:tblGrid>
              <a:tr h="56324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000" b="1" dirty="0" smtClean="0">
                          <a:latin typeface="Times New Roman" panose="02020603050405020304" pitchFamily="18" charset="0"/>
                          <a:cs typeface="Times New Roman" panose="02020603050405020304" pitchFamily="18" charset="0"/>
                        </a:rPr>
                        <a:t>Đ</a:t>
                      </a:r>
                      <a:r>
                        <a:rPr lang="en-US" sz="3000" b="1" dirty="0" smtClean="0">
                          <a:latin typeface="Times New Roman" panose="02020603050405020304" pitchFamily="18" charset="0"/>
                          <a:cs typeface="Times New Roman" panose="02020603050405020304" pitchFamily="18" charset="0"/>
                        </a:rPr>
                        <a:t>.</a:t>
                      </a:r>
                      <a:r>
                        <a:rPr lang="vi-VN" sz="3000" b="1" dirty="0" smtClean="0">
                          <a:latin typeface="Times New Roman" panose="02020603050405020304" pitchFamily="18" charset="0"/>
                          <a:cs typeface="Times New Roman" panose="02020603050405020304" pitchFamily="18" charset="0"/>
                        </a:rPr>
                        <a:t>70. </a:t>
                      </a:r>
                      <a:r>
                        <a:rPr lang="en-US" sz="3000" b="1" dirty="0" smtClean="0">
                          <a:latin typeface="Times New Roman" panose="02020603050405020304" pitchFamily="18" charset="0"/>
                          <a:cs typeface="Times New Roman" panose="02020603050405020304" pitchFamily="18" charset="0"/>
                        </a:rPr>
                        <a:t>NĐ 145/2020  </a:t>
                      </a:r>
                      <a:r>
                        <a:rPr lang="vi-VN" sz="3000" b="1" dirty="0" smtClean="0">
                          <a:latin typeface="Times New Roman" panose="02020603050405020304" pitchFamily="18" charset="0"/>
                          <a:cs typeface="Times New Roman" panose="02020603050405020304" pitchFamily="18" charset="0"/>
                        </a:rPr>
                        <a:t>Trình tự, thủ tục </a:t>
                      </a:r>
                      <a:r>
                        <a:rPr lang="en-US" sz="3000" b="1" dirty="0" smtClean="0">
                          <a:latin typeface="Times New Roman" panose="02020603050405020304" pitchFamily="18" charset="0"/>
                          <a:cs typeface="Times New Roman" panose="02020603050405020304" pitchFamily="18" charset="0"/>
                        </a:rPr>
                        <a:t>XL</a:t>
                      </a:r>
                      <a:r>
                        <a:rPr lang="vi-VN" sz="3000" b="1"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KLLĐ (K.6 Đ.122 BLLĐ)</a:t>
                      </a:r>
                      <a:endParaRPr lang="en-US" sz="3000" b="0"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390640">
                <a:tc>
                  <a:txBody>
                    <a:bodyPr/>
                    <a:lstStyle/>
                    <a:p>
                      <a:pPr marL="0" indent="0" fontAlgn="auto">
                        <a:lnSpc>
                          <a:spcPts val="3100"/>
                        </a:lnSpc>
                        <a:spcBef>
                          <a:spcPts val="0"/>
                        </a:spcBef>
                        <a:buNone/>
                      </a:pPr>
                      <a:r>
                        <a:rPr lang="vi-VN" sz="2550" b="1" kern="1200" dirty="0" smtClean="0">
                          <a:solidFill>
                            <a:schemeClr val="dk1"/>
                          </a:solidFill>
                          <a:latin typeface="Times New Roman" panose="02020603050405020304" pitchFamily="18" charset="0"/>
                          <a:ea typeface="+mn-ea"/>
                          <a:cs typeface="Times New Roman" panose="02020603050405020304" pitchFamily="18" charset="0"/>
                        </a:rPr>
                        <a:t>1</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Khi </a:t>
                      </a:r>
                      <a:r>
                        <a:rPr lang="en-US" altLang="vi-VN" sz="2550" kern="1200" dirty="0" smtClean="0">
                          <a:solidFill>
                            <a:srgbClr val="FF0000"/>
                          </a:solidFill>
                          <a:latin typeface="Times New Roman" panose="02020603050405020304" pitchFamily="18" charset="0"/>
                          <a:ea typeface="+mn-ea"/>
                          <a:cs typeface="Times New Roman" panose="02020603050405020304" pitchFamily="18" charset="0"/>
                        </a:rPr>
                        <a:t>f</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át hiện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NLĐ</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 có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HVVP </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tại thời điểm xảy ra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HV</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NSD</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tiến hành lập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BBVP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&amp;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TB</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đến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TCĐD NLĐ</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a:t>
                      </a:r>
                      <a:r>
                        <a:rPr lang="en-US" altLang="vi-VN" sz="2550" kern="1200" dirty="0" smtClean="0">
                          <a:solidFill>
                            <a:schemeClr val="dk1"/>
                          </a:solidFill>
                          <a:latin typeface="Times New Roman" panose="02020603050405020304" pitchFamily="18" charset="0"/>
                          <a:ea typeface="+mn-ea"/>
                          <a:cs typeface="Times New Roman" panose="02020603050405020304" pitchFamily="18" charset="0"/>
                        </a:rPr>
                        <a:t>T</a:t>
                      </a:r>
                      <a:r>
                        <a:rPr lang="en-US" sz="2550" kern="1200" dirty="0" smtClean="0">
                          <a:solidFill>
                            <a:schemeClr val="dk1"/>
                          </a:solidFill>
                          <a:latin typeface="Times New Roman" panose="02020603050405020304" pitchFamily="18" charset="0"/>
                          <a:ea typeface="+mn-ea"/>
                          <a:cs typeface="Times New Roman" panose="02020603050405020304" pitchFamily="18" charset="0"/>
                        </a:rPr>
                        <a:t>CS</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mà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NLĐ</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là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TV, NĐDTPL</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của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NLĐ</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chưa đủ </a:t>
                      </a:r>
                      <a:r>
                        <a:rPr lang="vi-VN" sz="2550" b="1" kern="1200" dirty="0" smtClean="0">
                          <a:solidFill>
                            <a:schemeClr val="dk1"/>
                          </a:solidFill>
                          <a:latin typeface="Times New Roman" panose="02020603050405020304" pitchFamily="18" charset="0"/>
                          <a:ea typeface="+mn-ea"/>
                          <a:cs typeface="Times New Roman" panose="02020603050405020304" pitchFamily="18" charset="0"/>
                        </a:rPr>
                        <a:t>15 tuổi</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Tr</a:t>
                      </a:r>
                      <a:r>
                        <a:rPr lang="en-US" sz="2550"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kern="1200" dirty="0" smtClean="0">
                          <a:solidFill>
                            <a:schemeClr val="dk1"/>
                          </a:solidFill>
                          <a:latin typeface="Times New Roman" panose="02020603050405020304" pitchFamily="18" charset="0"/>
                          <a:ea typeface="+mn-ea"/>
                          <a:cs typeface="Times New Roman" panose="02020603050405020304" pitchFamily="18" charset="0"/>
                        </a:rPr>
                        <a:t>hợp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NSDLĐ</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f</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át hiện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HVVP</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 sau thời điểm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HVVP</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 xảy ra thì thu thập chứng c</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ứ </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chứng minh lỗi</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NLĐ</a:t>
                      </a:r>
                      <a:endParaRPr lang="en-US" sz="255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100"/>
                        </a:lnSpc>
                        <a:spcBef>
                          <a:spcPts val="0"/>
                        </a:spcBef>
                        <a:buNone/>
                      </a:pPr>
                      <a:r>
                        <a:rPr lang="vi-VN" sz="2550" kern="1200" dirty="0" smtClean="0">
                          <a:solidFill>
                            <a:schemeClr val="dk1"/>
                          </a:solidFill>
                          <a:latin typeface="Times New Roman" panose="02020603050405020304" pitchFamily="18" charset="0"/>
                          <a:ea typeface="+mn-ea"/>
                          <a:cs typeface="Times New Roman" panose="02020603050405020304" pitchFamily="18" charset="0"/>
                        </a:rPr>
                        <a:t>2. Trong thời hiệu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XL</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a:t>
                      </a:r>
                      <a:r>
                        <a:rPr lang="en-US" sz="2550" b="1" kern="1200" dirty="0" smtClean="0">
                          <a:solidFill>
                            <a:schemeClr val="dk1"/>
                          </a:solidFill>
                          <a:latin typeface="Times New Roman" panose="02020603050405020304" pitchFamily="18" charset="0"/>
                          <a:ea typeface="+mn-ea"/>
                          <a:cs typeface="Times New Roman" panose="02020603050405020304" pitchFamily="18" charset="0"/>
                        </a:rPr>
                        <a:t>K.</a:t>
                      </a:r>
                      <a:r>
                        <a:rPr lang="vi-VN" sz="2550" b="1" kern="1200" dirty="0" smtClean="0">
                          <a:solidFill>
                            <a:schemeClr val="dk1"/>
                          </a:solidFill>
                          <a:latin typeface="Times New Roman" panose="02020603050405020304" pitchFamily="18" charset="0"/>
                          <a:ea typeface="+mn-ea"/>
                          <a:cs typeface="Times New Roman" panose="02020603050405020304" pitchFamily="18" charset="0"/>
                        </a:rPr>
                        <a:t>1, 2 Đ</a:t>
                      </a:r>
                      <a:r>
                        <a:rPr lang="en-US" sz="2550" b="1"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b="1" kern="1200" dirty="0" smtClean="0">
                          <a:solidFill>
                            <a:schemeClr val="dk1"/>
                          </a:solidFill>
                          <a:latin typeface="Times New Roman" panose="02020603050405020304" pitchFamily="18" charset="0"/>
                          <a:ea typeface="+mn-ea"/>
                          <a:cs typeface="Times New Roman" panose="02020603050405020304" pitchFamily="18" charset="0"/>
                        </a:rPr>
                        <a:t>123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BLLĐ)</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NSDLĐ</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tiến hành h</a:t>
                      </a:r>
                      <a:r>
                        <a:rPr lang="en-US" sz="2550" kern="1200" dirty="0" smtClean="0">
                          <a:solidFill>
                            <a:schemeClr val="dk1"/>
                          </a:solidFill>
                          <a:latin typeface="Times New Roman" panose="02020603050405020304" pitchFamily="18" charset="0"/>
                          <a:ea typeface="+mn-ea"/>
                          <a:cs typeface="Times New Roman" panose="02020603050405020304" pitchFamily="18" charset="0"/>
                        </a:rPr>
                        <a:t>ọ</a:t>
                      </a:r>
                      <a:r>
                        <a:rPr lang="vi-VN" sz="2550" kern="1200" dirty="0" smtClean="0">
                          <a:solidFill>
                            <a:schemeClr val="dk1"/>
                          </a:solidFill>
                          <a:latin typeface="Times New Roman" panose="02020603050405020304" pitchFamily="18" charset="0"/>
                          <a:ea typeface="+mn-ea"/>
                          <a:cs typeface="Times New Roman" panose="02020603050405020304" pitchFamily="18" charset="0"/>
                        </a:rPr>
                        <a:t>p </a:t>
                      </a:r>
                      <a:r>
                        <a:rPr lang="en-US" sz="2550" kern="1200" dirty="0" smtClean="0">
                          <a:solidFill>
                            <a:schemeClr val="dk1"/>
                          </a:solidFill>
                          <a:latin typeface="Times New Roman" panose="02020603050405020304" pitchFamily="18" charset="0"/>
                          <a:ea typeface="+mn-ea"/>
                          <a:cs typeface="Times New Roman" panose="02020603050405020304" pitchFamily="18" charset="0"/>
                        </a:rPr>
                        <a:t>XL</a:t>
                      </a:r>
                      <a:r>
                        <a:rPr lang="vi-VN" sz="2550" kern="1200" dirty="0" smtClean="0">
                          <a:solidFill>
                            <a:schemeClr val="dk1"/>
                          </a:solidFill>
                          <a:latin typeface="Times New Roman" panose="02020603050405020304" pitchFamily="18" charset="0"/>
                          <a:ea typeface="+mn-ea"/>
                          <a:cs typeface="Times New Roman" panose="02020603050405020304" pitchFamily="18" charset="0"/>
                        </a:rPr>
                        <a:t>:</a:t>
                      </a:r>
                      <a:r>
                        <a:rPr lang="en-US" sz="2550" kern="1200" dirty="0" smtClean="0">
                          <a:solidFill>
                            <a:schemeClr val="dk1"/>
                          </a:solidFill>
                          <a:latin typeface="Times New Roman" panose="02020603050405020304" pitchFamily="18" charset="0"/>
                          <a:ea typeface="+mn-ea"/>
                          <a:cs typeface="Times New Roman" panose="02020603050405020304" pitchFamily="18" charset="0"/>
                        </a:rPr>
                        <a:t> </a:t>
                      </a:r>
                      <a:endParaRPr lang="en-US" sz="255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100"/>
                        </a:lnSpc>
                        <a:spcBef>
                          <a:spcPts val="0"/>
                        </a:spcBef>
                        <a:buNone/>
                      </a:pPr>
                      <a:r>
                        <a:rPr lang="vi-VN" sz="2550" b="1" i="1" kern="1200" dirty="0" smtClean="0">
                          <a:solidFill>
                            <a:schemeClr val="dk1"/>
                          </a:solidFill>
                          <a:latin typeface="Times New Roman" panose="02020603050405020304" pitchFamily="18" charset="0"/>
                          <a:ea typeface="+mn-ea"/>
                          <a:cs typeface="Times New Roman" panose="02020603050405020304" pitchFamily="18" charset="0"/>
                        </a:rPr>
                        <a:t>a</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Ít nhất </a:t>
                      </a:r>
                      <a:r>
                        <a:rPr lang="vi-VN" sz="2550" b="1" i="1" kern="1200" dirty="0" smtClean="0">
                          <a:solidFill>
                            <a:schemeClr val="dk1"/>
                          </a:solidFill>
                          <a:latin typeface="Times New Roman" panose="02020603050405020304" pitchFamily="18" charset="0"/>
                          <a:ea typeface="+mn-ea"/>
                          <a:cs typeface="Times New Roman" panose="02020603050405020304" pitchFamily="18" charset="0"/>
                        </a:rPr>
                        <a:t>5 ngày </a:t>
                      </a:r>
                      <a:r>
                        <a:rPr lang="en-US" sz="2550" b="1" i="1" kern="1200" dirty="0" smtClean="0">
                          <a:solidFill>
                            <a:schemeClr val="dk1"/>
                          </a:solidFill>
                          <a:latin typeface="Times New Roman" panose="02020603050405020304" pitchFamily="18" charset="0"/>
                          <a:ea typeface="+mn-ea"/>
                          <a:cs typeface="Times New Roman" panose="02020603050405020304" pitchFamily="18" charset="0"/>
                        </a:rPr>
                        <a:t>LV</a:t>
                      </a:r>
                      <a:r>
                        <a:rPr lang="vi-VN" sz="2550" b="1" i="1" kern="1200" dirty="0" smtClean="0">
                          <a:solidFill>
                            <a:schemeClr val="dk1"/>
                          </a:solidFill>
                          <a:latin typeface="Times New Roman" panose="02020603050405020304" pitchFamily="18" charset="0"/>
                          <a:ea typeface="+mn-ea"/>
                          <a:cs typeface="Times New Roman" panose="02020603050405020304" pitchFamily="18" charset="0"/>
                        </a:rPr>
                        <a:t> </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trước ngày tiến hành h</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ọ</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p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XL</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NSDLĐ</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TB </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về nội dung,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TG</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địa điểm</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 </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cuộc họp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XL</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họ tên người bị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XL</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HVVP</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bị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XL</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đến các thành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f</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ần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f</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ải tham dự họp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b="1" i="1" kern="1200" dirty="0" smtClean="0">
                          <a:solidFill>
                            <a:schemeClr val="dk1"/>
                          </a:solidFill>
                          <a:latin typeface="Times New Roman" panose="02020603050405020304" pitchFamily="18" charset="0"/>
                          <a:ea typeface="+mn-ea"/>
                          <a:cs typeface="Times New Roman" panose="02020603050405020304" pitchFamily="18" charset="0"/>
                        </a:rPr>
                        <a:t>điểm b, c </a:t>
                      </a:r>
                      <a:r>
                        <a:rPr lang="en-US" sz="2550" b="1" i="1" kern="1200" dirty="0" smtClean="0">
                          <a:solidFill>
                            <a:schemeClr val="dk1"/>
                          </a:solidFill>
                          <a:latin typeface="Times New Roman" panose="02020603050405020304" pitchFamily="18" charset="0"/>
                          <a:ea typeface="+mn-ea"/>
                          <a:cs typeface="Times New Roman" panose="02020603050405020304" pitchFamily="18" charset="0"/>
                        </a:rPr>
                        <a:t>K.</a:t>
                      </a:r>
                      <a:r>
                        <a:rPr lang="vi-VN" sz="2550" b="1" i="1" kern="1200" dirty="0" smtClean="0">
                          <a:solidFill>
                            <a:schemeClr val="dk1"/>
                          </a:solidFill>
                          <a:latin typeface="Times New Roman" panose="02020603050405020304" pitchFamily="18" charset="0"/>
                          <a:ea typeface="+mn-ea"/>
                          <a:cs typeface="Times New Roman" panose="02020603050405020304" pitchFamily="18" charset="0"/>
                        </a:rPr>
                        <a:t>1 Đ</a:t>
                      </a:r>
                      <a:r>
                        <a:rPr lang="en-US" sz="2550" b="1" i="1"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b="1" i="1" kern="1200" dirty="0" smtClean="0">
                          <a:solidFill>
                            <a:schemeClr val="dk1"/>
                          </a:solidFill>
                          <a:latin typeface="Times New Roman" panose="02020603050405020304" pitchFamily="18" charset="0"/>
                          <a:ea typeface="+mn-ea"/>
                          <a:cs typeface="Times New Roman" panose="02020603050405020304" pitchFamily="18" charset="0"/>
                        </a:rPr>
                        <a:t>122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BLLĐ)</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b</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đ các thành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f</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ần nhận được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TB</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trước khi diễn ra cuộc họp;</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 </a:t>
                      </a:r>
                      <a:endParaRPr lang="en-US" sz="255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100"/>
                        </a:lnSpc>
                        <a:spcBef>
                          <a:spcPts val="0"/>
                        </a:spcBef>
                        <a:buNone/>
                      </a:pPr>
                      <a:r>
                        <a:rPr lang="vi-VN" sz="2550" b="1" i="1" kern="1200" dirty="0" smtClean="0">
                          <a:solidFill>
                            <a:schemeClr val="dk1"/>
                          </a:solidFill>
                          <a:latin typeface="Times New Roman" panose="02020603050405020304" pitchFamily="18" charset="0"/>
                          <a:ea typeface="+mn-ea"/>
                          <a:cs typeface="Times New Roman" panose="02020603050405020304" pitchFamily="18" charset="0"/>
                        </a:rPr>
                        <a:t>b</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Khi nhận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TB</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của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NSD</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th</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à</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nh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f</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ần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trên</a:t>
                      </a:r>
                      <a:r>
                        <a:rPr lang="vi-VN" sz="2550" i="1" kern="1200" dirty="0" smtClean="0">
                          <a:solidFill>
                            <a:srgbClr val="FF0000"/>
                          </a:solidFill>
                          <a:latin typeface="Times New Roman" panose="02020603050405020304" pitchFamily="18" charset="0"/>
                          <a:ea typeface="+mn-ea"/>
                          <a:cs typeface="Times New Roman" panose="02020603050405020304" pitchFamily="18" charset="0"/>
                        </a:rPr>
                        <a:t> </a:t>
                      </a:r>
                      <a:r>
                        <a:rPr lang="en-US" altLang="vi-VN" sz="2550" b="1" i="1" kern="1200" dirty="0" smtClean="0">
                          <a:solidFill>
                            <a:srgbClr val="FF0000"/>
                          </a:solidFill>
                          <a:latin typeface="Times New Roman" panose="02020603050405020304" pitchFamily="18" charset="0"/>
                          <a:ea typeface="+mn-ea"/>
                          <a:cs typeface="Times New Roman" panose="02020603050405020304" pitchFamily="18" charset="0"/>
                        </a:rPr>
                        <a:t>f</a:t>
                      </a:r>
                      <a:r>
                        <a:rPr lang="vi-VN" sz="2550" b="1" i="1" kern="1200" dirty="0" smtClean="0">
                          <a:solidFill>
                            <a:srgbClr val="FF0000"/>
                          </a:solidFill>
                          <a:latin typeface="Times New Roman" panose="02020603050405020304" pitchFamily="18" charset="0"/>
                          <a:ea typeface="+mn-ea"/>
                          <a:cs typeface="Times New Roman" panose="02020603050405020304" pitchFamily="18" charset="0"/>
                        </a:rPr>
                        <a:t>ải</a:t>
                      </a:r>
                      <a:r>
                        <a:rPr lang="vi-VN" sz="2550" i="1" kern="1200" dirty="0" smtClean="0">
                          <a:solidFill>
                            <a:srgbClr val="FF0000"/>
                          </a:solidFill>
                          <a:latin typeface="Times New Roman" panose="02020603050405020304" pitchFamily="18" charset="0"/>
                          <a:ea typeface="+mn-ea"/>
                          <a:cs typeface="Times New Roman" panose="02020603050405020304" pitchFamily="18" charset="0"/>
                        </a:rPr>
                        <a:t> </a:t>
                      </a:r>
                      <a:r>
                        <a:rPr lang="en-US" sz="2550" i="1" kern="1200" dirty="0" smtClean="0">
                          <a:solidFill>
                            <a:srgbClr val="FF0000"/>
                          </a:solidFill>
                          <a:latin typeface="Times New Roman" panose="02020603050405020304" pitchFamily="18" charset="0"/>
                          <a:ea typeface="+mn-ea"/>
                          <a:cs typeface="Times New Roman" panose="02020603050405020304" pitchFamily="18" charset="0"/>
                        </a:rPr>
                        <a:t>XN</a:t>
                      </a:r>
                      <a:r>
                        <a:rPr lang="vi-VN" sz="2550" i="1" kern="1200" dirty="0" smtClean="0">
                          <a:solidFill>
                            <a:srgbClr val="FF0000"/>
                          </a:solidFill>
                          <a:latin typeface="Times New Roman" panose="02020603050405020304" pitchFamily="18" charset="0"/>
                          <a:ea typeface="+mn-ea"/>
                          <a:cs typeface="Times New Roman" panose="02020603050405020304" pitchFamily="18" charset="0"/>
                        </a:rPr>
                        <a:t> tham dự họp với </a:t>
                      </a:r>
                      <a:r>
                        <a:rPr lang="en-US" sz="2550" i="1" kern="1200" dirty="0" smtClean="0">
                          <a:solidFill>
                            <a:srgbClr val="FF0000"/>
                          </a:solidFill>
                          <a:latin typeface="Times New Roman" panose="02020603050405020304" pitchFamily="18" charset="0"/>
                          <a:ea typeface="+mn-ea"/>
                          <a:cs typeface="Times New Roman" panose="02020603050405020304" pitchFamily="18" charset="0"/>
                        </a:rPr>
                        <a:t>NSDLĐ</a:t>
                      </a:r>
                      <a:r>
                        <a:rPr lang="vi-VN" sz="2550" i="1" kern="1200" dirty="0" smtClean="0">
                          <a:solidFill>
                            <a:srgbClr val="FF0000"/>
                          </a:solidFill>
                          <a:latin typeface="Times New Roman" panose="02020603050405020304" pitchFamily="18" charset="0"/>
                          <a:ea typeface="+mn-ea"/>
                          <a:cs typeface="Times New Roman" panose="02020603050405020304" pitchFamily="18" charset="0"/>
                        </a:rPr>
                        <a:t>.</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Tr</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hợp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1</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trong</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 </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các thành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f</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ần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trên</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k</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o</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thể tham dự họp theo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TG</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địa điểm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đã</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TB</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thì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NLĐ &amp; NSD</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thỏa thuận thay đổi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TG</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địa điểm họp; tr</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hợp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2</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bên k</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o</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thỏa thuận được thì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NSDLĐ QĐ</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 TG</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địa điểm h</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ọ</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p</a:t>
                      </a:r>
                      <a:endParaRPr lang="en-US" sz="255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100"/>
                        </a:lnSpc>
                        <a:spcBef>
                          <a:spcPts val="0"/>
                        </a:spcBef>
                        <a:buNone/>
                      </a:pPr>
                      <a:r>
                        <a:rPr lang="vi-VN" sz="2550" b="1" i="1" kern="1200" dirty="0" smtClean="0">
                          <a:solidFill>
                            <a:schemeClr val="dk1"/>
                          </a:solidFill>
                          <a:latin typeface="Times New Roman" panose="02020603050405020304" pitchFamily="18" charset="0"/>
                          <a:ea typeface="+mn-ea"/>
                          <a:cs typeface="Times New Roman" panose="02020603050405020304" pitchFamily="18" charset="0"/>
                        </a:rPr>
                        <a:t>c</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N</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SDLĐ</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tiến hành h</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ọ</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p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XL</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theo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TG</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địa điểm đã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TB</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tại điểm a, b khoản này. Tr</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hợp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1</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trong các thành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f</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ần </a:t>
                      </a:r>
                      <a:r>
                        <a:rPr lang="en-US" altLang="vi-VN" sz="2550" i="1" kern="1200" dirty="0" smtClean="0">
                          <a:solidFill>
                            <a:schemeClr val="dk1"/>
                          </a:solidFill>
                          <a:latin typeface="Times New Roman" panose="02020603050405020304" pitchFamily="18" charset="0"/>
                          <a:ea typeface="+mn-ea"/>
                          <a:cs typeface="Times New Roman" panose="02020603050405020304" pitchFamily="18" charset="0"/>
                        </a:rPr>
                        <a:t>trên</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k</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o XN</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dự họp</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vắng m</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ặ</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t th</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ì NSDLĐ</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 vẫn h</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ọ</a:t>
                      </a:r>
                      <a:r>
                        <a:rPr lang="vi-VN" sz="2550" i="1" kern="1200" dirty="0" smtClean="0">
                          <a:solidFill>
                            <a:schemeClr val="dk1"/>
                          </a:solidFill>
                          <a:latin typeface="Times New Roman" panose="02020603050405020304" pitchFamily="18" charset="0"/>
                          <a:ea typeface="+mn-ea"/>
                          <a:cs typeface="Times New Roman" panose="02020603050405020304" pitchFamily="18" charset="0"/>
                        </a:rPr>
                        <a:t>p </a:t>
                      </a:r>
                      <a:r>
                        <a:rPr lang="en-US" sz="2550" i="1" kern="1200" dirty="0" smtClean="0">
                          <a:solidFill>
                            <a:schemeClr val="dk1"/>
                          </a:solidFill>
                          <a:latin typeface="Times New Roman" panose="02020603050405020304" pitchFamily="18" charset="0"/>
                          <a:ea typeface="+mn-ea"/>
                          <a:cs typeface="Times New Roman" panose="02020603050405020304" pitchFamily="18" charset="0"/>
                        </a:rPr>
                        <a:t>XL KLLĐ</a:t>
                      </a:r>
                      <a:endParaRPr lang="en-US" sz="2550" i="1"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100"/>
                        </a:lnSpc>
                        <a:spcBef>
                          <a:spcPts val="0"/>
                        </a:spcBef>
                        <a:buNone/>
                      </a:pPr>
                      <a:endParaRPr lang="vi-VN" sz="255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100"/>
                        </a:lnSpc>
                        <a:spcBef>
                          <a:spcPts val="0"/>
                        </a:spcBef>
                        <a:buNone/>
                      </a:pPr>
                      <a:endParaRPr lang="vi-VN" sz="2550" kern="1200" dirty="0" smtClean="0">
                        <a:solidFill>
                          <a:schemeClr val="dk1"/>
                        </a:solidFill>
                        <a:latin typeface="Times New Roman" panose="02020603050405020304" pitchFamily="18" charset="0"/>
                        <a:ea typeface="+mn-ea"/>
                        <a:cs typeface="Times New Roman" panose="02020603050405020304" pitchFamily="18" charset="0"/>
                      </a:endParaRPr>
                    </a:p>
                    <a:p>
                      <a:pPr marL="0" indent="0" fontAlgn="auto">
                        <a:lnSpc>
                          <a:spcPts val="3100"/>
                        </a:lnSpc>
                        <a:spcBef>
                          <a:spcPts val="0"/>
                        </a:spcBef>
                        <a:buNone/>
                      </a:pPr>
                      <a:r>
                        <a:rPr lang="vi-VN" sz="2550" b="1" kern="1200" dirty="0" smtClean="0">
                          <a:solidFill>
                            <a:schemeClr val="dk1"/>
                          </a:solidFill>
                          <a:latin typeface="Times New Roman" panose="02020603050405020304" pitchFamily="18" charset="0"/>
                          <a:ea typeface="+mn-ea"/>
                          <a:cs typeface="Times New Roman" panose="02020603050405020304" pitchFamily="18" charset="0"/>
                        </a:rPr>
                        <a:t>4</a:t>
                      </a:r>
                      <a:r>
                        <a:rPr lang="vi-VN" sz="2550" kern="1200" dirty="0" smtClean="0">
                          <a:solidFill>
                            <a:schemeClr val="dk1"/>
                          </a:solidFill>
                          <a:latin typeface="Times New Roman" panose="02020603050405020304" pitchFamily="18" charset="0"/>
                          <a:ea typeface="+mn-ea"/>
                          <a:cs typeface="Times New Roman" panose="02020603050405020304" pitchFamily="18" charset="0"/>
                        </a:rPr>
                        <a:t>. Trong </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thời hiệu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XLKL</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 người có th</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q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XL</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 ban hành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QĐ XLKL</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&amp;</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 gửi đến các thành </a:t>
                      </a:r>
                      <a:r>
                        <a:rPr lang="en-US" altLang="vi-VN" sz="2550" kern="1200" dirty="0" smtClean="0">
                          <a:solidFill>
                            <a:srgbClr val="FF0000"/>
                          </a:solidFill>
                          <a:latin typeface="Times New Roman" panose="02020603050405020304" pitchFamily="18" charset="0"/>
                          <a:ea typeface="+mn-ea"/>
                          <a:cs typeface="Times New Roman" panose="02020603050405020304" pitchFamily="18" charset="0"/>
                        </a:rPr>
                        <a:t>f</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ần </a:t>
                      </a:r>
                      <a:r>
                        <a:rPr lang="en-US" altLang="vi-VN" sz="2550" kern="1200" dirty="0" smtClean="0">
                          <a:solidFill>
                            <a:srgbClr val="FF0000"/>
                          </a:solidFill>
                          <a:latin typeface="Times New Roman" panose="02020603050405020304" pitchFamily="18" charset="0"/>
                          <a:ea typeface="+mn-ea"/>
                          <a:cs typeface="Times New Roman" panose="02020603050405020304" pitchFamily="18" charset="0"/>
                        </a:rPr>
                        <a:t>f</a:t>
                      </a:r>
                      <a:r>
                        <a:rPr lang="vi-VN" sz="2550" kern="1200" dirty="0" smtClean="0">
                          <a:solidFill>
                            <a:srgbClr val="FF0000"/>
                          </a:solidFill>
                          <a:latin typeface="Times New Roman" panose="02020603050405020304" pitchFamily="18" charset="0"/>
                          <a:ea typeface="+mn-ea"/>
                          <a:cs typeface="Times New Roman" panose="02020603050405020304" pitchFamily="18" charset="0"/>
                        </a:rPr>
                        <a:t>ải tham dự tại </a:t>
                      </a:r>
                      <a:r>
                        <a:rPr lang="vi-VN" sz="2550" b="1" kern="1200" dirty="0" smtClean="0">
                          <a:solidFill>
                            <a:srgbClr val="FF0000"/>
                          </a:solidFill>
                          <a:latin typeface="Times New Roman" panose="02020603050405020304" pitchFamily="18" charset="0"/>
                          <a:ea typeface="+mn-ea"/>
                          <a:cs typeface="Times New Roman" panose="02020603050405020304" pitchFamily="18" charset="0"/>
                        </a:rPr>
                        <a:t>đi</a:t>
                      </a:r>
                      <a:r>
                        <a:rPr lang="en-US" sz="2550" b="1" kern="1200" dirty="0" smtClean="0">
                          <a:solidFill>
                            <a:srgbClr val="FF0000"/>
                          </a:solidFill>
                          <a:latin typeface="Times New Roman" panose="02020603050405020304" pitchFamily="18" charset="0"/>
                          <a:ea typeface="+mn-ea"/>
                          <a:cs typeface="Times New Roman" panose="02020603050405020304" pitchFamily="18" charset="0"/>
                        </a:rPr>
                        <a:t>ể</a:t>
                      </a:r>
                      <a:r>
                        <a:rPr lang="vi-VN" sz="2550" b="1" kern="1200" dirty="0" smtClean="0">
                          <a:solidFill>
                            <a:srgbClr val="FF0000"/>
                          </a:solidFill>
                          <a:latin typeface="Times New Roman" panose="02020603050405020304" pitchFamily="18" charset="0"/>
                          <a:ea typeface="+mn-ea"/>
                          <a:cs typeface="Times New Roman" panose="02020603050405020304" pitchFamily="18" charset="0"/>
                        </a:rPr>
                        <a:t>m b, c </a:t>
                      </a:r>
                      <a:r>
                        <a:rPr lang="en-US" sz="2550" b="1" kern="1200" dirty="0" smtClean="0">
                          <a:solidFill>
                            <a:srgbClr val="FF0000"/>
                          </a:solidFill>
                          <a:latin typeface="Times New Roman" panose="02020603050405020304" pitchFamily="18" charset="0"/>
                          <a:ea typeface="+mn-ea"/>
                          <a:cs typeface="Times New Roman" panose="02020603050405020304" pitchFamily="18" charset="0"/>
                        </a:rPr>
                        <a:t>K.</a:t>
                      </a:r>
                      <a:r>
                        <a:rPr lang="vi-VN" sz="2550" b="1" kern="1200" dirty="0" smtClean="0">
                          <a:solidFill>
                            <a:srgbClr val="FF0000"/>
                          </a:solidFill>
                          <a:latin typeface="Times New Roman" panose="02020603050405020304" pitchFamily="18" charset="0"/>
                          <a:ea typeface="+mn-ea"/>
                          <a:cs typeface="Times New Roman" panose="02020603050405020304" pitchFamily="18" charset="0"/>
                        </a:rPr>
                        <a:t>1 Đ</a:t>
                      </a:r>
                      <a:r>
                        <a:rPr lang="en-US" sz="2550" b="1" kern="1200" dirty="0" smtClean="0">
                          <a:solidFill>
                            <a:srgbClr val="FF0000"/>
                          </a:solidFill>
                          <a:latin typeface="Times New Roman" panose="02020603050405020304" pitchFamily="18" charset="0"/>
                          <a:ea typeface="+mn-ea"/>
                          <a:cs typeface="Times New Roman" panose="02020603050405020304" pitchFamily="18" charset="0"/>
                        </a:rPr>
                        <a:t>.</a:t>
                      </a:r>
                      <a:r>
                        <a:rPr lang="vi-VN" sz="2550" b="1" kern="1200" dirty="0" smtClean="0">
                          <a:solidFill>
                            <a:srgbClr val="FF0000"/>
                          </a:solidFill>
                          <a:latin typeface="Times New Roman" panose="02020603050405020304" pitchFamily="18" charset="0"/>
                          <a:ea typeface="+mn-ea"/>
                          <a:cs typeface="Times New Roman" panose="02020603050405020304" pitchFamily="18" charset="0"/>
                        </a:rPr>
                        <a:t>122 </a:t>
                      </a:r>
                      <a:r>
                        <a:rPr lang="en-US" sz="2550" kern="1200" dirty="0" smtClean="0">
                          <a:solidFill>
                            <a:srgbClr val="FF0000"/>
                          </a:solidFill>
                          <a:latin typeface="Times New Roman" panose="02020603050405020304" pitchFamily="18" charset="0"/>
                          <a:ea typeface="+mn-ea"/>
                          <a:cs typeface="Times New Roman" panose="02020603050405020304" pitchFamily="18" charset="0"/>
                        </a:rPr>
                        <a:t>BLLĐ</a:t>
                      </a:r>
                      <a:endParaRPr lang="en-US" sz="2550" kern="1200" dirty="0" smtClean="0">
                        <a:solidFill>
                          <a:srgbClr val="FF0000"/>
                        </a:solidFill>
                        <a:latin typeface="Times New Roman" panose="02020603050405020304" pitchFamily="18" charset="0"/>
                        <a:ea typeface="+mn-ea"/>
                        <a:cs typeface="Times New Roman" panose="02020603050405020304" pitchFamily="18" charset="0"/>
                      </a:endParaRPr>
                    </a:p>
                  </a:txBody>
                  <a:tcPr/>
                </a:tc>
              </a:tr>
            </a:tbl>
          </a:graphicData>
        </a:graphic>
      </p:graphicFrame>
      <p:sp>
        <p:nvSpPr>
          <p:cNvPr id="17" name="Text Box 20"/>
          <p:cNvSpPr txBox="1"/>
          <p:nvPr>
            <p:custDataLst>
              <p:tags r:id="rId1"/>
            </p:custDataLst>
          </p:nvPr>
        </p:nvSpPr>
        <p:spPr>
          <a:xfrm>
            <a:off x="0" y="5349240"/>
            <a:ext cx="12192000" cy="808355"/>
          </a:xfrm>
          <a:prstGeom prst="rect">
            <a:avLst/>
          </a:prstGeom>
          <a:solidFill>
            <a:srgbClr val="92D050"/>
          </a:solidFill>
          <a:ln w="12700">
            <a:noFill/>
          </a:ln>
        </p:spPr>
        <p:txBody>
          <a:bodyPr wrap="square">
            <a:noAutofit/>
          </a:bodyPr>
          <a:p>
            <a:pPr marL="0" indent="0" fontAlgn="auto">
              <a:lnSpc>
                <a:spcPts val="2900"/>
              </a:lnSpc>
              <a:spcBef>
                <a:spcPts val="0"/>
              </a:spcBef>
              <a:spcAft>
                <a:spcPts val="0"/>
              </a:spcAft>
              <a:buNone/>
            </a:pPr>
            <a:r>
              <a:rPr lang="vi-VN" sz="2600" b="1" dirty="0" smtClean="0">
                <a:solidFill>
                  <a:schemeClr val="dk1"/>
                </a:solidFill>
                <a:latin typeface="Times New Roman" panose="02020603050405020304" pitchFamily="18" charset="0"/>
                <a:cs typeface="Times New Roman" panose="02020603050405020304" pitchFamily="18" charset="0"/>
                <a:sym typeface="+mn-ea"/>
              </a:rPr>
              <a:t>3</a:t>
            </a:r>
            <a:r>
              <a:rPr lang="vi-VN" sz="2600" dirty="0" smtClean="0">
                <a:solidFill>
                  <a:schemeClr val="dk1"/>
                </a:solidFill>
                <a:latin typeface="Times New Roman" panose="02020603050405020304" pitchFamily="18" charset="0"/>
                <a:cs typeface="Times New Roman" panose="02020603050405020304" pitchFamily="18" charset="0"/>
                <a:sym typeface="+mn-ea"/>
              </a:rPr>
              <a:t>.Nội dung họp </a:t>
            </a:r>
            <a:r>
              <a:rPr lang="en-US" altLang="vi-VN" sz="2600" dirty="0" smtClean="0">
                <a:solidFill>
                  <a:schemeClr val="dk1"/>
                </a:solidFill>
                <a:latin typeface="Times New Roman" panose="02020603050405020304" pitchFamily="18" charset="0"/>
                <a:cs typeface="Times New Roman" panose="02020603050405020304" pitchFamily="18" charset="0"/>
                <a:sym typeface="+mn-ea"/>
              </a:rPr>
              <a:t>f</a:t>
            </a:r>
            <a:r>
              <a:rPr lang="vi-VN" sz="2600" dirty="0" smtClean="0">
                <a:solidFill>
                  <a:schemeClr val="dk1"/>
                </a:solidFill>
                <a:latin typeface="Times New Roman" panose="02020603050405020304" pitchFamily="18" charset="0"/>
                <a:cs typeface="Times New Roman" panose="02020603050405020304" pitchFamily="18" charset="0"/>
                <a:sym typeface="+mn-ea"/>
              </a:rPr>
              <a:t>ải</a:t>
            </a:r>
            <a:r>
              <a:rPr lang="en-US" sz="2600" dirty="0" smtClean="0">
                <a:solidFill>
                  <a:schemeClr val="dk1"/>
                </a:solidFill>
                <a:latin typeface="Times New Roman" panose="02020603050405020304" pitchFamily="18" charset="0"/>
                <a:cs typeface="Times New Roman" panose="02020603050405020304" pitchFamily="18" charset="0"/>
                <a:sym typeface="+mn-ea"/>
              </a:rPr>
              <a:t> </a:t>
            </a:r>
            <a:r>
              <a:rPr lang="vi-VN" sz="2600" dirty="0" smtClean="0">
                <a:solidFill>
                  <a:schemeClr val="dk1"/>
                </a:solidFill>
                <a:latin typeface="Times New Roman" panose="02020603050405020304" pitchFamily="18" charset="0"/>
                <a:cs typeface="Times New Roman" panose="02020603050405020304" pitchFamily="18" charset="0"/>
                <a:sym typeface="+mn-ea"/>
              </a:rPr>
              <a:t>lập thành </a:t>
            </a:r>
            <a:r>
              <a:rPr lang="en-US" sz="2600" dirty="0" smtClean="0">
                <a:solidFill>
                  <a:schemeClr val="dk1"/>
                </a:solidFill>
                <a:latin typeface="Times New Roman" panose="02020603050405020304" pitchFamily="18" charset="0"/>
                <a:cs typeface="Times New Roman" panose="02020603050405020304" pitchFamily="18" charset="0"/>
                <a:sym typeface="+mn-ea"/>
              </a:rPr>
              <a:t>BB</a:t>
            </a:r>
            <a:r>
              <a:rPr lang="vi-VN" sz="2600" dirty="0" smtClean="0">
                <a:solidFill>
                  <a:schemeClr val="dk1"/>
                </a:solidFill>
                <a:latin typeface="Times New Roman" panose="02020603050405020304" pitchFamily="18" charset="0"/>
                <a:cs typeface="Times New Roman" panose="02020603050405020304" pitchFamily="18" charset="0"/>
                <a:sym typeface="+mn-ea"/>
              </a:rPr>
              <a:t>, thôngqua trước khi kết thúc </a:t>
            </a:r>
            <a:r>
              <a:rPr lang="en-US" sz="2600" dirty="0" smtClean="0">
                <a:solidFill>
                  <a:schemeClr val="dk1"/>
                </a:solidFill>
                <a:latin typeface="Times New Roman" panose="02020603050405020304" pitchFamily="18" charset="0"/>
                <a:cs typeface="Times New Roman" panose="02020603050405020304" pitchFamily="18" charset="0"/>
                <a:sym typeface="+mn-ea"/>
              </a:rPr>
              <a:t>&amp;</a:t>
            </a:r>
            <a:r>
              <a:rPr lang="vi-VN" sz="2600" dirty="0" smtClean="0">
                <a:solidFill>
                  <a:schemeClr val="dk1"/>
                </a:solidFill>
                <a:latin typeface="Times New Roman" panose="02020603050405020304" pitchFamily="18" charset="0"/>
                <a:cs typeface="Times New Roman" panose="02020603050405020304" pitchFamily="18" charset="0"/>
                <a:sym typeface="+mn-ea"/>
              </a:rPr>
              <a:t>có chữ ký người dự,tr</a:t>
            </a:r>
            <a:r>
              <a:rPr lang="en-US" sz="2600" dirty="0" smtClean="0">
                <a:solidFill>
                  <a:schemeClr val="dk1"/>
                </a:solidFill>
                <a:latin typeface="Times New Roman" panose="02020603050405020304" pitchFamily="18" charset="0"/>
                <a:cs typeface="Times New Roman" panose="02020603050405020304" pitchFamily="18" charset="0"/>
                <a:sym typeface="+mn-ea"/>
              </a:rPr>
              <a:t>/</a:t>
            </a:r>
            <a:r>
              <a:rPr lang="vi-VN" sz="2600" dirty="0" smtClean="0">
                <a:solidFill>
                  <a:schemeClr val="dk1"/>
                </a:solidFill>
                <a:latin typeface="Times New Roman" panose="02020603050405020304" pitchFamily="18" charset="0"/>
                <a:cs typeface="Times New Roman" panose="02020603050405020304" pitchFamily="18" charset="0"/>
                <a:sym typeface="+mn-ea"/>
              </a:rPr>
              <a:t>hợp </a:t>
            </a:r>
            <a:r>
              <a:rPr lang="vi-VN" sz="2600" dirty="0" smtClean="0">
                <a:solidFill>
                  <a:schemeClr val="bg1"/>
                </a:solidFill>
                <a:latin typeface="Times New Roman" panose="02020603050405020304" pitchFamily="18" charset="0"/>
                <a:cs typeface="Times New Roman" panose="02020603050405020304" pitchFamily="18" charset="0"/>
                <a:sym typeface="+mn-ea"/>
              </a:rPr>
              <a:t>có người k</a:t>
            </a:r>
            <a:r>
              <a:rPr lang="en-US" sz="2600" dirty="0" smtClean="0">
                <a:solidFill>
                  <a:schemeClr val="bg1"/>
                </a:solidFill>
                <a:latin typeface="Times New Roman" panose="02020603050405020304" pitchFamily="18" charset="0"/>
                <a:cs typeface="Times New Roman" panose="02020603050405020304" pitchFamily="18" charset="0"/>
                <a:sym typeface="+mn-ea"/>
              </a:rPr>
              <a:t>o</a:t>
            </a:r>
            <a:r>
              <a:rPr lang="vi-VN" sz="2600" dirty="0" smtClean="0">
                <a:solidFill>
                  <a:schemeClr val="bg1"/>
                </a:solidFill>
                <a:latin typeface="Times New Roman" panose="02020603050405020304" pitchFamily="18" charset="0"/>
                <a:cs typeface="Times New Roman" panose="02020603050405020304" pitchFamily="18" charset="0"/>
                <a:sym typeface="+mn-ea"/>
              </a:rPr>
              <a:t> ký thì người ghi </a:t>
            </a:r>
            <a:r>
              <a:rPr lang="en-US" sz="2600" dirty="0" smtClean="0">
                <a:solidFill>
                  <a:schemeClr val="bg1"/>
                </a:solidFill>
                <a:latin typeface="Times New Roman" panose="02020603050405020304" pitchFamily="18" charset="0"/>
                <a:cs typeface="Times New Roman" panose="02020603050405020304" pitchFamily="18" charset="0"/>
                <a:sym typeface="+mn-ea"/>
              </a:rPr>
              <a:t>BB</a:t>
            </a:r>
            <a:r>
              <a:rPr lang="vi-VN" sz="2600" dirty="0" smtClean="0">
                <a:solidFill>
                  <a:schemeClr val="bg1"/>
                </a:solidFill>
                <a:latin typeface="Times New Roman" panose="02020603050405020304" pitchFamily="18" charset="0"/>
                <a:cs typeface="Times New Roman" panose="02020603050405020304" pitchFamily="18" charset="0"/>
                <a:sym typeface="+mn-ea"/>
              </a:rPr>
              <a:t> nêu rõ họ t</a:t>
            </a:r>
            <a:r>
              <a:rPr lang="en-US" sz="2600" dirty="0" smtClean="0">
                <a:solidFill>
                  <a:schemeClr val="bg1"/>
                </a:solidFill>
                <a:latin typeface="Times New Roman" panose="02020603050405020304" pitchFamily="18" charset="0"/>
                <a:cs typeface="Times New Roman" panose="02020603050405020304" pitchFamily="18" charset="0"/>
                <a:sym typeface="+mn-ea"/>
              </a:rPr>
              <a:t>ê</a:t>
            </a:r>
            <a:r>
              <a:rPr lang="vi-VN" sz="2600" dirty="0" smtClean="0">
                <a:solidFill>
                  <a:schemeClr val="bg1"/>
                </a:solidFill>
                <a:latin typeface="Times New Roman" panose="02020603050405020304" pitchFamily="18" charset="0"/>
                <a:cs typeface="Times New Roman" panose="02020603050405020304" pitchFamily="18" charset="0"/>
                <a:sym typeface="+mn-ea"/>
              </a:rPr>
              <a:t>n, lý do k</a:t>
            </a:r>
            <a:r>
              <a:rPr lang="en-US" sz="2600" dirty="0" smtClean="0">
                <a:solidFill>
                  <a:schemeClr val="bg1"/>
                </a:solidFill>
                <a:latin typeface="Times New Roman" panose="02020603050405020304" pitchFamily="18" charset="0"/>
                <a:cs typeface="Times New Roman" panose="02020603050405020304" pitchFamily="18" charset="0"/>
                <a:sym typeface="+mn-ea"/>
              </a:rPr>
              <a:t>o</a:t>
            </a:r>
            <a:r>
              <a:rPr lang="vi-VN" sz="2600" dirty="0" smtClean="0">
                <a:solidFill>
                  <a:schemeClr val="bg1"/>
                </a:solidFill>
                <a:latin typeface="Times New Roman" panose="02020603050405020304" pitchFamily="18" charset="0"/>
                <a:cs typeface="Times New Roman" panose="02020603050405020304" pitchFamily="18" charset="0"/>
                <a:sym typeface="+mn-ea"/>
              </a:rPr>
              <a:t> k</a:t>
            </a:r>
            <a:r>
              <a:rPr lang="en-US" sz="2600" dirty="0" smtClean="0">
                <a:solidFill>
                  <a:schemeClr val="bg1"/>
                </a:solidFill>
                <a:latin typeface="Times New Roman" panose="02020603050405020304" pitchFamily="18" charset="0"/>
                <a:cs typeface="Times New Roman" panose="02020603050405020304" pitchFamily="18" charset="0"/>
                <a:sym typeface="+mn-ea"/>
              </a:rPr>
              <a:t>ý</a:t>
            </a:r>
            <a:r>
              <a:rPr lang="vi-VN" sz="2600" dirty="0" smtClean="0">
                <a:solidFill>
                  <a:schemeClr val="bg1"/>
                </a:solidFill>
                <a:latin typeface="Times New Roman" panose="02020603050405020304" pitchFamily="18" charset="0"/>
                <a:cs typeface="Times New Roman" panose="02020603050405020304" pitchFamily="18" charset="0"/>
                <a:sym typeface="+mn-ea"/>
              </a:rPr>
              <a:t> (</a:t>
            </a:r>
            <a:r>
              <a:rPr lang="vi-VN" sz="2600" i="1" dirty="0" smtClean="0">
                <a:solidFill>
                  <a:schemeClr val="bg1"/>
                </a:solidFill>
                <a:latin typeface="Times New Roman" panose="02020603050405020304" pitchFamily="18" charset="0"/>
                <a:cs typeface="Times New Roman" panose="02020603050405020304" pitchFamily="18" charset="0"/>
                <a:sym typeface="+mn-ea"/>
              </a:rPr>
              <a:t>n</a:t>
            </a:r>
            <a:r>
              <a:rPr lang="en-US" sz="2600" i="1" dirty="0" smtClean="0">
                <a:solidFill>
                  <a:schemeClr val="bg1"/>
                </a:solidFill>
                <a:latin typeface="Times New Roman" panose="02020603050405020304" pitchFamily="18" charset="0"/>
                <a:cs typeface="Times New Roman" panose="02020603050405020304" pitchFamily="18" charset="0"/>
                <a:sym typeface="+mn-ea"/>
              </a:rPr>
              <a:t>ế</a:t>
            </a:r>
            <a:r>
              <a:rPr lang="vi-VN" sz="2600" i="1" dirty="0" smtClean="0">
                <a:solidFill>
                  <a:schemeClr val="bg1"/>
                </a:solidFill>
                <a:latin typeface="Times New Roman" panose="02020603050405020304" pitchFamily="18" charset="0"/>
                <a:cs typeface="Times New Roman" panose="02020603050405020304" pitchFamily="18" charset="0"/>
                <a:sym typeface="+mn-ea"/>
              </a:rPr>
              <a:t>u có</a:t>
            </a:r>
            <a:r>
              <a:rPr lang="vi-VN" sz="2600" dirty="0" smtClean="0">
                <a:solidFill>
                  <a:schemeClr val="bg1"/>
                </a:solidFill>
                <a:latin typeface="Times New Roman" panose="02020603050405020304" pitchFamily="18" charset="0"/>
                <a:cs typeface="Times New Roman" panose="02020603050405020304" pitchFamily="18" charset="0"/>
                <a:sym typeface="+mn-ea"/>
              </a:rPr>
              <a:t>) vào nội dung </a:t>
            </a:r>
            <a:r>
              <a:rPr lang="en-US" sz="2600" dirty="0" smtClean="0">
                <a:solidFill>
                  <a:schemeClr val="bg1"/>
                </a:solidFill>
                <a:latin typeface="Times New Roman" panose="02020603050405020304" pitchFamily="18" charset="0"/>
                <a:cs typeface="Times New Roman" panose="02020603050405020304" pitchFamily="18" charset="0"/>
                <a:sym typeface="+mn-ea"/>
              </a:rPr>
              <a:t>BB</a:t>
            </a:r>
            <a:endParaRPr lang="en-US" altLang="x-none" sz="2600" dirty="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6985"/>
          <a:ext cx="12191365" cy="6865620"/>
        </p:xfrm>
        <a:graphic>
          <a:graphicData uri="http://schemas.openxmlformats.org/drawingml/2006/table">
            <a:tbl>
              <a:tblPr firstRow="1" bandRow="1">
                <a:tableStyleId>{5C22544A-7EE6-4342-B048-85BDC9FD1C3A}</a:tableStyleId>
              </a:tblPr>
              <a:tblGrid>
                <a:gridCol w="12191365"/>
              </a:tblGrid>
              <a:tr h="752475">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3800" dirty="0">
                          <a:solidFill>
                            <a:schemeClr val="bg1"/>
                          </a:solidFill>
                          <a:latin typeface="Times New Roman" panose="02020603050405020304" pitchFamily="18" charset="0"/>
                          <a:cs typeface="Times New Roman" panose="02020603050405020304" pitchFamily="18" charset="0"/>
                          <a:sym typeface="+mn-ea"/>
                        </a:rPr>
                        <a:t>IV. TIỀN LƯƠNG - THƯỞNG</a:t>
                      </a:r>
                      <a:endParaRPr lang="en-US" sz="3800" dirty="0" smtClean="0">
                        <a:solidFill>
                          <a:schemeClr val="bg1"/>
                        </a:solidFill>
                        <a:latin typeface="Times New Roman" panose="02020603050405020304" pitchFamily="18" charset="0"/>
                        <a:cs typeface="Times New Roman" panose="02020603050405020304" pitchFamily="18" charset="0"/>
                        <a:sym typeface="+mn-ea"/>
                      </a:endParaRPr>
                    </a:p>
                  </a:txBody>
                  <a:tcPr/>
                </a:tc>
              </a:tr>
              <a:tr h="6113145">
                <a:tc>
                  <a:txBody>
                    <a:bodyPr/>
                    <a:lstStyle/>
                    <a:p>
                      <a:pPr marL="0" indent="0">
                        <a:lnSpc>
                          <a:spcPct val="100000"/>
                        </a:lnSpc>
                        <a:buNone/>
                      </a:pPr>
                      <a:r>
                        <a:rPr lang="it-IT" sz="3600" b="1" dirty="0" smtClean="0">
                          <a:latin typeface="Times New Roman" panose="02020603050405020304" pitchFamily="18" charset="0"/>
                          <a:cs typeface="Times New Roman" panose="02020603050405020304" pitchFamily="18" charset="0"/>
                          <a:sym typeface="+mn-ea"/>
                        </a:rPr>
                        <a:t>Đ.90. Tiền lương</a:t>
                      </a:r>
                      <a:endParaRPr lang="it-IT" sz="3600" dirty="0" smtClean="0">
                        <a:latin typeface="Times New Roman" panose="02020603050405020304" pitchFamily="18" charset="0"/>
                        <a:cs typeface="Times New Roman" panose="02020603050405020304" pitchFamily="18" charset="0"/>
                      </a:endParaRPr>
                    </a:p>
                    <a:p>
                      <a:pPr marL="0" indent="0">
                        <a:lnSpc>
                          <a:spcPct val="100000"/>
                        </a:lnSpc>
                        <a:buNone/>
                      </a:pPr>
                      <a:r>
                        <a:rPr lang="it-IT" sz="3600" dirty="0" smtClean="0">
                          <a:latin typeface="Times New Roman" panose="02020603050405020304" pitchFamily="18" charset="0"/>
                          <a:cs typeface="Times New Roman" panose="02020603050405020304" pitchFamily="18" charset="0"/>
                        </a:rPr>
                        <a:t>1. Tiền lương là số tiền mà NSDLĐ trả cho NLĐ theo thỏa thuận để thực hiện CV, bao gồm </a:t>
                      </a:r>
                      <a:r>
                        <a:rPr lang="it-IT" sz="3600" dirty="0" smtClean="0">
                          <a:solidFill>
                            <a:srgbClr val="FF0000"/>
                          </a:solidFill>
                          <a:latin typeface="Times New Roman" panose="02020603050405020304" pitchFamily="18" charset="0"/>
                          <a:cs typeface="Times New Roman" panose="02020603050405020304" pitchFamily="18" charset="0"/>
                        </a:rPr>
                        <a:t>mức lương </a:t>
                      </a:r>
                      <a:r>
                        <a:rPr lang="it-IT" sz="3600" dirty="0" smtClean="0">
                          <a:latin typeface="Times New Roman" panose="02020603050405020304" pitchFamily="18" charset="0"/>
                          <a:cs typeface="Times New Roman" panose="02020603050405020304" pitchFamily="18" charset="0"/>
                        </a:rPr>
                        <a:t>theo CV/ chức danh, </a:t>
                      </a:r>
                      <a:r>
                        <a:rPr lang="it-IT" sz="3600" dirty="0" smtClean="0">
                          <a:solidFill>
                            <a:srgbClr val="FF0000"/>
                          </a:solidFill>
                          <a:latin typeface="Times New Roman" panose="02020603050405020304" pitchFamily="18" charset="0"/>
                          <a:cs typeface="Times New Roman" panose="02020603050405020304" pitchFamily="18" charset="0"/>
                        </a:rPr>
                        <a:t>phụ cấp lương </a:t>
                      </a:r>
                      <a:r>
                        <a:rPr lang="it-IT" sz="3600" dirty="0" smtClean="0">
                          <a:latin typeface="Times New Roman" panose="02020603050405020304" pitchFamily="18" charset="0"/>
                          <a:cs typeface="Times New Roman" panose="02020603050405020304" pitchFamily="18" charset="0"/>
                        </a:rPr>
                        <a:t>&amp; các </a:t>
                      </a:r>
                      <a:r>
                        <a:rPr lang="it-IT" sz="3600" dirty="0" smtClean="0">
                          <a:solidFill>
                            <a:srgbClr val="FF0000"/>
                          </a:solidFill>
                          <a:latin typeface="Times New Roman" panose="02020603050405020304" pitchFamily="18" charset="0"/>
                          <a:cs typeface="Times New Roman" panose="02020603050405020304" pitchFamily="18" charset="0"/>
                        </a:rPr>
                        <a:t>khoản bổ sung khác</a:t>
                      </a:r>
                      <a:r>
                        <a:rPr lang="it-IT" sz="3600" i="1" dirty="0" smtClean="0">
                          <a:latin typeface="Times New Roman" panose="02020603050405020304" pitchFamily="18" charset="0"/>
                          <a:cs typeface="Times New Roman" panose="02020603050405020304" pitchFamily="18" charset="0"/>
                        </a:rPr>
                        <a:t>...</a:t>
                      </a:r>
                      <a:endParaRPr lang="it-IT" sz="3600" i="1" dirty="0" smtClean="0">
                        <a:latin typeface="Times New Roman" panose="02020603050405020304" pitchFamily="18" charset="0"/>
                        <a:cs typeface="Times New Roman" panose="02020603050405020304" pitchFamily="18" charset="0"/>
                      </a:endParaRPr>
                    </a:p>
                    <a:p>
                      <a:pPr marL="0" indent="0">
                        <a:lnSpc>
                          <a:spcPts val="3700"/>
                        </a:lnSpc>
                        <a:buNone/>
                      </a:pPr>
                      <a:endParaRPr lang="it-IT" sz="3600" b="1" i="0" dirty="0" smtClean="0">
                        <a:latin typeface="Times New Roman" panose="02020603050405020304" pitchFamily="18" charset="0"/>
                        <a:cs typeface="Times New Roman" panose="02020603050405020304" pitchFamily="18" charset="0"/>
                      </a:endParaRPr>
                    </a:p>
                    <a:p>
                      <a:pPr marL="0" indent="0">
                        <a:lnSpc>
                          <a:spcPts val="3700"/>
                        </a:lnSpc>
                        <a:buNone/>
                      </a:pPr>
                      <a:r>
                        <a:rPr lang="it-IT" sz="3600" b="1" i="0" dirty="0" smtClean="0">
                          <a:latin typeface="Times New Roman" panose="02020603050405020304" pitchFamily="18" charset="0"/>
                          <a:cs typeface="Times New Roman" panose="02020603050405020304" pitchFamily="18" charset="0"/>
                        </a:rPr>
                        <a:t>Đ.</a:t>
                      </a:r>
                      <a:r>
                        <a:rPr lang="it-IT" sz="3600" b="1" i="0" baseline="0" dirty="0" smtClean="0">
                          <a:latin typeface="Times New Roman" panose="02020603050405020304" pitchFamily="18" charset="0"/>
                          <a:cs typeface="Times New Roman" panose="02020603050405020304" pitchFamily="18" charset="0"/>
                        </a:rPr>
                        <a:t> 91 Mức lương tối thiểu</a:t>
                      </a:r>
                      <a:endParaRPr lang="it-IT" sz="3600" b="1" i="0" dirty="0" smtClean="0">
                        <a:latin typeface="Times New Roman" panose="02020603050405020304" pitchFamily="18" charset="0"/>
                        <a:cs typeface="Times New Roman" panose="02020603050405020304" pitchFamily="18" charset="0"/>
                      </a:endParaRPr>
                    </a:p>
                    <a:p>
                      <a:pPr marL="0" indent="0">
                        <a:buNone/>
                      </a:pPr>
                      <a:r>
                        <a:rPr lang="it-IT" sz="3600" dirty="0" smtClean="0">
                          <a:latin typeface="Times New Roman" panose="02020603050405020304" pitchFamily="18" charset="0"/>
                          <a:cs typeface="Times New Roman" panose="02020603050405020304" pitchFamily="18" charset="0"/>
                        </a:rPr>
                        <a:t>2. MLTT được </a:t>
                      </a:r>
                      <a:r>
                        <a:rPr lang="it-IT" sz="3600" dirty="0" smtClean="0">
                          <a:solidFill>
                            <a:srgbClr val="FF0000"/>
                          </a:solidFill>
                          <a:latin typeface="Times New Roman" panose="02020603050405020304" pitchFamily="18" charset="0"/>
                          <a:cs typeface="Times New Roman" panose="02020603050405020304" pitchFamily="18" charset="0"/>
                        </a:rPr>
                        <a:t>xác lập theo vùng</a:t>
                      </a:r>
                      <a:r>
                        <a:rPr lang="it-IT" sz="3600" dirty="0" smtClean="0">
                          <a:latin typeface="Times New Roman" panose="02020603050405020304" pitchFamily="18" charset="0"/>
                          <a:cs typeface="Times New Roman" panose="02020603050405020304" pitchFamily="18" charset="0"/>
                        </a:rPr>
                        <a:t>, </a:t>
                      </a:r>
                      <a:r>
                        <a:rPr lang="it-IT" sz="3600" dirty="0" smtClean="0">
                          <a:solidFill>
                            <a:srgbClr val="FF0000"/>
                          </a:solidFill>
                          <a:latin typeface="Times New Roman" panose="02020603050405020304" pitchFamily="18" charset="0"/>
                          <a:cs typeface="Times New Roman" panose="02020603050405020304" pitchFamily="18" charset="0"/>
                        </a:rPr>
                        <a:t>ấn định </a:t>
                      </a:r>
                      <a:r>
                        <a:rPr lang="vi-VN" sz="3600" dirty="0" smtClean="0">
                          <a:latin typeface="Times New Roman" panose="02020603050405020304" pitchFamily="18" charset="0"/>
                          <a:cs typeface="Times New Roman" panose="02020603050405020304" pitchFamily="18" charset="0"/>
                        </a:rPr>
                        <a:t>theo tháng, </a:t>
                      </a:r>
                      <a:r>
                        <a:rPr lang="vi-VN" sz="3600" dirty="0" smtClean="0">
                          <a:solidFill>
                            <a:srgbClr val="FF0000"/>
                          </a:solidFill>
                          <a:latin typeface="Times New Roman" panose="02020603050405020304" pitchFamily="18" charset="0"/>
                          <a:cs typeface="Times New Roman" panose="02020603050405020304" pitchFamily="18" charset="0"/>
                        </a:rPr>
                        <a:t>giờ</a:t>
                      </a:r>
                      <a:r>
                        <a:rPr lang="it-IT" sz="3600" dirty="0" smtClean="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marL="0" indent="0">
                        <a:buNone/>
                      </a:pPr>
                      <a:r>
                        <a:rPr lang="it-IT" sz="3600" dirty="0" smtClean="0">
                          <a:latin typeface="Times New Roman" panose="02020603050405020304" pitchFamily="18" charset="0"/>
                          <a:cs typeface="Times New Roman" panose="02020603050405020304" pitchFamily="18" charset="0"/>
                        </a:rPr>
                        <a:t>3. </a:t>
                      </a:r>
                      <a:r>
                        <a:rPr lang="vi-VN" sz="3600" dirty="0" smtClean="0">
                          <a:latin typeface="Times New Roman" panose="02020603050405020304" pitchFamily="18" charset="0"/>
                          <a:cs typeface="Times New Roman" panose="02020603050405020304" pitchFamily="18" charset="0"/>
                        </a:rPr>
                        <a:t>M</a:t>
                      </a:r>
                      <a:r>
                        <a:rPr lang="en-US" sz="3600" dirty="0" smtClean="0">
                          <a:latin typeface="Times New Roman" panose="02020603050405020304" pitchFamily="18" charset="0"/>
                          <a:cs typeface="Times New Roman" panose="02020603050405020304" pitchFamily="18" charset="0"/>
                        </a:rPr>
                        <a:t>LTT</a:t>
                      </a:r>
                      <a:r>
                        <a:rPr lang="vi-VN" sz="3600" dirty="0" smtClean="0">
                          <a:latin typeface="Times New Roman" panose="02020603050405020304" pitchFamily="18" charset="0"/>
                          <a:cs typeface="Times New Roman" panose="02020603050405020304" pitchFamily="18" charset="0"/>
                        </a:rPr>
                        <a:t> được điều chỉnh dựa trên </a:t>
                      </a:r>
                      <a:r>
                        <a:rPr lang="en-US" sz="3600" dirty="0" smtClean="0">
                          <a:latin typeface="Times New Roman" panose="02020603050405020304" pitchFamily="18" charset="0"/>
                          <a:cs typeface="Times New Roman" panose="02020603050405020304" pitchFamily="18" charset="0"/>
                        </a:rPr>
                        <a:t>MSTT</a:t>
                      </a:r>
                      <a:r>
                        <a:rPr lang="it-IT" sz="3600" dirty="0" smtClean="0">
                          <a:latin typeface="Times New Roman" panose="02020603050405020304" pitchFamily="18" charset="0"/>
                          <a:cs typeface="Times New Roman" panose="02020603050405020304" pitchFamily="18" charset="0"/>
                        </a:rPr>
                        <a:t> của NLĐ &amp;GĐ họ; </a:t>
                      </a:r>
                      <a:r>
                        <a:rPr lang="vi-VN" sz="3600" dirty="0" smtClean="0">
                          <a:solidFill>
                            <a:srgbClr val="FF0000"/>
                          </a:solidFill>
                          <a:latin typeface="Times New Roman" panose="02020603050405020304" pitchFamily="18" charset="0"/>
                          <a:cs typeface="Times New Roman" panose="02020603050405020304" pitchFamily="18" charset="0"/>
                        </a:rPr>
                        <a:t>t</a:t>
                      </a:r>
                      <a:r>
                        <a:rPr lang="it-IT" sz="3600" dirty="0" smtClean="0">
                          <a:solidFill>
                            <a:srgbClr val="FF0000"/>
                          </a:solidFill>
                          <a:latin typeface="Times New Roman" panose="02020603050405020304" pitchFamily="18" charset="0"/>
                          <a:cs typeface="Times New Roman" panose="02020603050405020304" pitchFamily="18" charset="0"/>
                        </a:rPr>
                        <a:t>ương quan giữa</a:t>
                      </a:r>
                      <a:r>
                        <a:rPr lang="vi-VN" sz="3600" dirty="0" smtClean="0">
                          <a:solidFill>
                            <a:srgbClr val="FF0000"/>
                          </a:solidFill>
                          <a:latin typeface="Times New Roman" panose="02020603050405020304" pitchFamily="18" charset="0"/>
                          <a:cs typeface="Times New Roman" panose="02020603050405020304" pitchFamily="18" charset="0"/>
                        </a:rPr>
                        <a:t> </a:t>
                      </a:r>
                      <a:r>
                        <a:rPr lang="en-US" sz="3600" dirty="0" smtClean="0">
                          <a:solidFill>
                            <a:srgbClr val="FF0000"/>
                          </a:solidFill>
                          <a:latin typeface="Times New Roman" panose="02020603050405020304" pitchFamily="18" charset="0"/>
                          <a:cs typeface="Times New Roman" panose="02020603050405020304" pitchFamily="18" charset="0"/>
                        </a:rPr>
                        <a:t>MLTT &amp; ML</a:t>
                      </a:r>
                      <a:r>
                        <a:rPr lang="it-IT" sz="3600" dirty="0" smtClean="0">
                          <a:solidFill>
                            <a:srgbClr val="FF0000"/>
                          </a:solidFill>
                          <a:latin typeface="Times New Roman" panose="02020603050405020304" pitchFamily="18" charset="0"/>
                          <a:cs typeface="Times New Roman" panose="02020603050405020304" pitchFamily="18" charset="0"/>
                        </a:rPr>
                        <a:t> trên thị trường; </a:t>
                      </a:r>
                      <a:r>
                        <a:rPr lang="vi-VN" sz="3600" dirty="0" smtClean="0">
                          <a:solidFill>
                            <a:srgbClr val="FF0000"/>
                          </a:solidFill>
                          <a:latin typeface="Times New Roman" panose="02020603050405020304" pitchFamily="18" charset="0"/>
                          <a:cs typeface="Times New Roman" panose="02020603050405020304" pitchFamily="18" charset="0"/>
                        </a:rPr>
                        <a:t>c</a:t>
                      </a:r>
                      <a:r>
                        <a:rPr lang="it-IT" sz="3600" dirty="0" smtClean="0">
                          <a:solidFill>
                            <a:srgbClr val="FF0000"/>
                          </a:solidFill>
                          <a:latin typeface="Times New Roman" panose="02020603050405020304" pitchFamily="18" charset="0"/>
                          <a:cs typeface="Times New Roman" panose="02020603050405020304" pitchFamily="18" charset="0"/>
                        </a:rPr>
                        <a:t>hỉ số giá TD, tốc độ tăng trưởng KT; </a:t>
                      </a:r>
                      <a:r>
                        <a:rPr lang="en-US" sz="3600" dirty="0" smtClean="0">
                          <a:solidFill>
                            <a:srgbClr val="FF0000"/>
                          </a:solidFill>
                          <a:latin typeface="Times New Roman" panose="02020603050405020304" pitchFamily="18" charset="0"/>
                          <a:cs typeface="Times New Roman" panose="02020603050405020304" pitchFamily="18" charset="0"/>
                        </a:rPr>
                        <a:t>QH</a:t>
                      </a:r>
                      <a:r>
                        <a:rPr lang="it-IT" sz="3600" dirty="0" smtClean="0">
                          <a:solidFill>
                            <a:srgbClr val="FF0000"/>
                          </a:solidFill>
                          <a:latin typeface="Times New Roman" panose="02020603050405020304" pitchFamily="18" charset="0"/>
                          <a:cs typeface="Times New Roman" panose="02020603050405020304" pitchFamily="18" charset="0"/>
                        </a:rPr>
                        <a:t> cung, cầu LĐ; VL &amp; thất nghiệp; NSLĐ;</a:t>
                      </a:r>
                      <a:r>
                        <a:rPr lang="vi-VN" sz="3600" dirty="0" smtClean="0">
                          <a:solidFill>
                            <a:srgbClr val="FF0000"/>
                          </a:solidFill>
                          <a:latin typeface="Times New Roman" panose="02020603050405020304" pitchFamily="18" charset="0"/>
                          <a:cs typeface="Times New Roman" panose="02020603050405020304" pitchFamily="18" charset="0"/>
                        </a:rPr>
                        <a:t> k</a:t>
                      </a:r>
                      <a:r>
                        <a:rPr lang="it-IT" sz="3600" dirty="0" smtClean="0">
                          <a:solidFill>
                            <a:srgbClr val="FF0000"/>
                          </a:solidFill>
                          <a:latin typeface="Times New Roman" panose="02020603050405020304" pitchFamily="18" charset="0"/>
                          <a:cs typeface="Times New Roman" panose="02020603050405020304" pitchFamily="18" charset="0"/>
                        </a:rPr>
                        <a:t>hả năng chi trả của DN.</a:t>
                      </a:r>
                      <a:endParaRPr lang="en-US" sz="3600" dirty="0" smtClean="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
        <p:nvSpPr>
          <p:cNvPr id="5" name="Rectangle 4"/>
          <p:cNvSpPr/>
          <p:nvPr/>
        </p:nvSpPr>
        <p:spPr>
          <a:xfrm flipV="1">
            <a:off x="182880" y="-6985"/>
            <a:ext cx="11582400" cy="76200"/>
          </a:xfrm>
          <a:prstGeom prst="rect">
            <a:avLst/>
          </a:prstGeom>
        </p:spPr>
        <p:txBody>
          <a:bodyPr wrap="square">
            <a:noAutofit/>
          </a:bodyPr>
          <a:lstStyle/>
          <a:p>
            <a:endParaRPr lang="en-US" sz="4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12192000" cy="6858000"/>
        </p:xfrm>
        <a:graphic>
          <a:graphicData uri="http://schemas.openxmlformats.org/drawingml/2006/table">
            <a:tbl>
              <a:tblPr firstRow="1" bandRow="1">
                <a:tableStyleId>{5C22544A-7EE6-4342-B048-85BDC9FD1C3A}</a:tableStyleId>
              </a:tblPr>
              <a:tblGrid>
                <a:gridCol w="12192000"/>
              </a:tblGrid>
              <a:tr h="836295">
                <a:tc>
                  <a:txBody>
                    <a:bodyPr/>
                    <a:lstStyle/>
                    <a:p>
                      <a:pPr marL="0" marR="0" indent="0" algn="ctr" defTabSz="914400" rtl="0" fontAlgn="auto">
                        <a:lnSpc>
                          <a:spcPts val="4720"/>
                        </a:lnSpc>
                        <a:spcBef>
                          <a:spcPts val="0"/>
                        </a:spcBef>
                        <a:spcAft>
                          <a:spcPts val="0"/>
                        </a:spcAft>
                        <a:buClrTx/>
                        <a:buSzTx/>
                        <a:buFontTx/>
                        <a:buNone/>
                        <a:defRPr/>
                      </a:pPr>
                      <a:r>
                        <a:rPr lang="en-US" altLang="nl-NL" sz="3400" b="1" kern="1200" dirty="0" smtClean="0">
                          <a:solidFill>
                            <a:schemeClr val="bg1"/>
                          </a:solidFill>
                          <a:effectLst/>
                          <a:latin typeface="Times New Roman" panose="02020603050405020304" pitchFamily="18" charset="0"/>
                          <a:ea typeface="+mn-ea"/>
                          <a:cs typeface="Times New Roman" panose="02020603050405020304" pitchFamily="18" charset="0"/>
                        </a:rPr>
                        <a:t>NGHỊ ĐỊNH 74/2024   </a:t>
                      </a:r>
                      <a:r>
                        <a:rPr lang="en-US" altLang="nl-NL" sz="3400" b="1" kern="1200" dirty="0" smtClean="0">
                          <a:solidFill>
                            <a:schemeClr val="bg1"/>
                          </a:solidFill>
                          <a:effectLst/>
                          <a:latin typeface="Times New Roman" panose="02020603050405020304" pitchFamily="18" charset="0"/>
                          <a:ea typeface="+mn-ea"/>
                          <a:cs typeface="Times New Roman" panose="02020603050405020304" pitchFamily="18" charset="0"/>
                        </a:rPr>
                        <a:t>ML tối thiểu vùng/tháng  (ĐVT:triệu </a:t>
                      </a:r>
                      <a:r>
                        <a:rPr lang="en-US" altLang="nl-NL" sz="3400" b="1" kern="1200" dirty="0" smtClean="0">
                          <a:solidFill>
                            <a:schemeClr val="bg1"/>
                          </a:solidFill>
                          <a:effectLst/>
                          <a:latin typeface="Times New Roman" panose="02020603050405020304" pitchFamily="18" charset="0"/>
                          <a:ea typeface="+mn-ea"/>
                          <a:cs typeface="Times New Roman" panose="02020603050405020304" pitchFamily="18" charset="0"/>
                        </a:rPr>
                        <a:t>đ)</a:t>
                      </a:r>
                      <a:endParaRPr lang="en-US" altLang="nl-NL" sz="34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a:tc>
              </a:tr>
              <a:tr h="6021705">
                <a:tc>
                  <a:txBody>
                    <a:bodyPr/>
                    <a:lstStyle/>
                    <a:p>
                      <a:pPr fontAlgn="auto">
                        <a:lnSpc>
                          <a:spcPts val="5000"/>
                        </a:lnSpc>
                      </a:pPr>
                      <a:endParaRPr lang="en-US" sz="3600" b="1" i="1" kern="1200" dirty="0" smtClean="0">
                        <a:solidFill>
                          <a:schemeClr val="tx1"/>
                        </a:solidFill>
                        <a:effectLst/>
                        <a:latin typeface="Times New Roman" panose="02020603050405020304" pitchFamily="18" charset="0"/>
                        <a:ea typeface="+mn-ea"/>
                        <a:cs typeface="Times New Roman" panose="02020603050405020304" pitchFamily="18" charset="0"/>
                        <a:sym typeface="+mn-ea"/>
                      </a:endParaRPr>
                    </a:p>
                  </a:txBody>
                  <a:tcPr/>
                </a:tc>
              </a:tr>
            </a:tbl>
          </a:graphicData>
        </a:graphic>
      </p:graphicFrame>
      <p:graphicFrame>
        <p:nvGraphicFramePr>
          <p:cNvPr id="3" name="Table 2"/>
          <p:cNvGraphicFramePr/>
          <p:nvPr>
            <p:custDataLst>
              <p:tags r:id="rId1"/>
            </p:custDataLst>
          </p:nvPr>
        </p:nvGraphicFramePr>
        <p:xfrm>
          <a:off x="635" y="835025"/>
          <a:ext cx="12192000" cy="5943600"/>
        </p:xfrm>
        <a:graphic>
          <a:graphicData uri="http://schemas.openxmlformats.org/drawingml/2006/table">
            <a:tbl>
              <a:tblPr firstRow="1" bandRow="1">
                <a:tableStyleId>{5C22544A-7EE6-4342-B048-85BDC9FD1C3A}</a:tableStyleId>
              </a:tblPr>
              <a:tblGrid>
                <a:gridCol w="1423670"/>
                <a:gridCol w="1582420"/>
                <a:gridCol w="1323340"/>
                <a:gridCol w="1328420"/>
                <a:gridCol w="1684020"/>
                <a:gridCol w="1602105"/>
                <a:gridCol w="1579880"/>
                <a:gridCol w="1668145"/>
              </a:tblGrid>
              <a:tr h="604520">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Vùng</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2018</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2019</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2020</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1/7/22</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solidFill>
                            <a:schemeClr val="tx1"/>
                          </a:solidFill>
                          <a:latin typeface="Times New Roman" panose="02020603050405020304" pitchFamily="18" charset="0"/>
                          <a:cs typeface="Times New Roman" panose="02020603050405020304" pitchFamily="18" charset="0"/>
                        </a:rPr>
                        <a:t>L.Giờ</a:t>
                      </a:r>
                      <a:endParaRPr lang="en-US" sz="3200" b="1">
                        <a:solidFill>
                          <a:schemeClr val="tx1"/>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solidFill>
                            <a:schemeClr val="bg1"/>
                          </a:solidFill>
                          <a:latin typeface="Times New Roman" panose="02020603050405020304" pitchFamily="18" charset="0"/>
                          <a:cs typeface="Times New Roman" panose="02020603050405020304" pitchFamily="18" charset="0"/>
                        </a:rPr>
                        <a:t>1/7/24</a:t>
                      </a:r>
                      <a:endParaRPr lang="en-US" sz="3200" b="1">
                        <a:solidFill>
                          <a:schemeClr val="bg1"/>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solidFill>
                            <a:schemeClr val="tx1"/>
                          </a:solidFill>
                          <a:latin typeface="Times New Roman" panose="02020603050405020304" pitchFamily="18" charset="0"/>
                          <a:cs typeface="Times New Roman" panose="02020603050405020304" pitchFamily="18" charset="0"/>
                        </a:rPr>
                        <a:t>L.Giờ</a:t>
                      </a:r>
                      <a:endParaRPr lang="en-US" sz="3200" b="1">
                        <a:solidFill>
                          <a:schemeClr val="tx1"/>
                        </a:solidFill>
                        <a:latin typeface="Times New Roman" panose="02020603050405020304" pitchFamily="18" charset="0"/>
                        <a:cs typeface="Times New Roman" panose="02020603050405020304" pitchFamily="18" charset="0"/>
                      </a:endParaRPr>
                    </a:p>
                  </a:txBody>
                  <a:tcPr/>
                </a:tc>
              </a:tr>
              <a:tr h="1117600">
                <a:tc>
                  <a:txBody>
                    <a:bodyPr/>
                    <a:p>
                      <a:pPr algn="ctr" fontAlgn="auto">
                        <a:lnSpc>
                          <a:spcPts val="4040"/>
                        </a:lnSpc>
                        <a:buNone/>
                      </a:pPr>
                      <a:r>
                        <a:rPr lang="en-US" sz="3400" b="1">
                          <a:latin typeface="Times New Roman" panose="02020603050405020304" pitchFamily="18" charset="0"/>
                          <a:cs typeface="Times New Roman" panose="02020603050405020304" pitchFamily="18" charset="0"/>
                        </a:rPr>
                        <a:t>1</a:t>
                      </a:r>
                      <a:endParaRPr lang="en-US" sz="3400" b="1">
                        <a:latin typeface="Times New Roman" panose="02020603050405020304" pitchFamily="18" charset="0"/>
                        <a:cs typeface="Times New Roman" panose="02020603050405020304" pitchFamily="18" charset="0"/>
                      </a:endParaRPr>
                    </a:p>
                  </a:txBody>
                  <a:tcPr/>
                </a:tc>
                <a:tc>
                  <a:txBody>
                    <a:bodyPr/>
                    <a:p>
                      <a:pPr lvl="0" algn="ctr" eaLnBrk="1" fontAlgn="auto" hangingPunct="1">
                        <a:lnSpc>
                          <a:spcPts val="4040"/>
                        </a:lnSpc>
                        <a:buNone/>
                      </a:pPr>
                      <a:r>
                        <a:rPr sz="3400" b="1" dirty="0">
                          <a:solidFill>
                            <a:schemeClr val="tx1"/>
                          </a:solidFill>
                          <a:latin typeface="Times New Roman" panose="02020603050405020304" pitchFamily="18" charset="0"/>
                          <a:cs typeface="Times New Roman" panose="02020603050405020304" pitchFamily="18" charset="0"/>
                        </a:rPr>
                        <a:t>3.98</a:t>
                      </a:r>
                      <a:endParaRPr sz="3400" b="1" dirty="0">
                        <a:solidFill>
                          <a:schemeClr val="tx1"/>
                        </a:solidFill>
                        <a:latin typeface="Times New Roman" panose="02020603050405020304" pitchFamily="18" charset="0"/>
                        <a:cs typeface="Times New Roman" panose="02020603050405020304" pitchFamily="18" charset="0"/>
                      </a:endParaRPr>
                    </a:p>
                    <a:p>
                      <a:pPr lvl="0" algn="ctr" eaLnBrk="1" fontAlgn="auto" hangingPunct="1">
                        <a:lnSpc>
                          <a:spcPts val="4040"/>
                        </a:lnSpc>
                        <a:buNone/>
                      </a:pPr>
                      <a:r>
                        <a:rPr lang="en-US" altLang="vi-VN" sz="3400" b="1" dirty="0">
                          <a:solidFill>
                            <a:srgbClr val="FF0000"/>
                          </a:solidFill>
                          <a:latin typeface="Times New Roman" panose="02020603050405020304" pitchFamily="18" charset="0"/>
                          <a:cs typeface="Times New Roman" panose="02020603050405020304" pitchFamily="18" charset="0"/>
                        </a:rPr>
                        <a:t>6,13</a:t>
                      </a:r>
                      <a:endParaRPr lang="en-US" altLang="vi-VN" sz="3400" b="1" dirty="0">
                        <a:solidFill>
                          <a:srgbClr val="FF0000"/>
                        </a:solidFill>
                        <a:latin typeface="Times New Roman" panose="02020603050405020304" pitchFamily="18" charset="0"/>
                        <a:cs typeface="Times New Roman" panose="02020603050405020304" pitchFamily="18" charset="0"/>
                      </a:endParaRPr>
                    </a:p>
                  </a:txBody>
                  <a:tcPr marL="0" marR="0" marT="0" marB="0" anchor="ctr" anchorCtr="0"/>
                </a:tc>
                <a:tc>
                  <a:txBody>
                    <a:bodyPr/>
                    <a:p>
                      <a:pPr lvl="0" algn="ctr" eaLnBrk="1" fontAlgn="auto" hangingPunct="1">
                        <a:lnSpc>
                          <a:spcPts val="4040"/>
                        </a:lnSpc>
                        <a:buNone/>
                      </a:pPr>
                      <a:r>
                        <a:rPr lang="vi-VN" altLang="x-none" sz="3400" b="1" dirty="0">
                          <a:solidFill>
                            <a:schemeClr val="tx1"/>
                          </a:solidFill>
                          <a:latin typeface="Times New Roman" panose="02020603050405020304" pitchFamily="18" charset="0"/>
                          <a:cs typeface="Times New Roman" panose="02020603050405020304" pitchFamily="18" charset="0"/>
                        </a:rPr>
                        <a:t>4.18</a:t>
                      </a:r>
                      <a:endParaRPr lang="vi-VN" altLang="x-none" sz="3400" b="1" dirty="0">
                        <a:solidFill>
                          <a:schemeClr val="tx1"/>
                        </a:solidFill>
                        <a:latin typeface="Times New Roman" panose="02020603050405020304" pitchFamily="18" charset="0"/>
                        <a:cs typeface="Times New Roman" panose="02020603050405020304" pitchFamily="18" charset="0"/>
                      </a:endParaRPr>
                    </a:p>
                    <a:p>
                      <a:pPr lvl="0" algn="ctr" eaLnBrk="1" fontAlgn="auto" hangingPunct="1">
                        <a:lnSpc>
                          <a:spcPts val="4040"/>
                        </a:lnSpc>
                        <a:buNone/>
                      </a:pPr>
                      <a:r>
                        <a:rPr lang="en-US" altLang="vi-VN" sz="3400" b="1" dirty="0">
                          <a:solidFill>
                            <a:srgbClr val="FF0000"/>
                          </a:solidFill>
                          <a:latin typeface="Times New Roman" panose="02020603050405020304" pitchFamily="18" charset="0"/>
                          <a:cs typeface="Times New Roman" panose="02020603050405020304" pitchFamily="18" charset="0"/>
                        </a:rPr>
                        <a:t>5,02</a:t>
                      </a:r>
                      <a:endParaRPr lang="en-US" altLang="vi-VN" sz="3400" b="1" dirty="0">
                        <a:solidFill>
                          <a:srgbClr val="FF0000"/>
                        </a:solidFill>
                        <a:latin typeface="Times New Roman" panose="02020603050405020304" pitchFamily="18" charset="0"/>
                        <a:cs typeface="Times New Roman" panose="02020603050405020304" pitchFamily="18" charset="0"/>
                      </a:endParaRPr>
                    </a:p>
                  </a:txBody>
                  <a:tcPr marL="0" marR="0" marT="0" marB="0" anchor="ctr" anchorCtr="0"/>
                </a:tc>
                <a:tc>
                  <a:txBody>
                    <a:bodyPr/>
                    <a:p>
                      <a:pPr algn="ctr" fontAlgn="auto">
                        <a:lnSpc>
                          <a:spcPts val="4040"/>
                        </a:lnSpc>
                        <a:buNone/>
                      </a:pPr>
                      <a:r>
                        <a:rPr lang="en-US" sz="3400" b="1">
                          <a:latin typeface="Times New Roman" panose="02020603050405020304" pitchFamily="18" charset="0"/>
                          <a:cs typeface="Times New Roman" panose="02020603050405020304" pitchFamily="18" charset="0"/>
                        </a:rPr>
                        <a:t>4.42</a:t>
                      </a:r>
                      <a:endParaRPr lang="en-US" sz="3400" b="1">
                        <a:latin typeface="Times New Roman" panose="02020603050405020304" pitchFamily="18" charset="0"/>
                        <a:cs typeface="Times New Roman" panose="02020603050405020304" pitchFamily="18" charset="0"/>
                      </a:endParaRPr>
                    </a:p>
                    <a:p>
                      <a:pPr algn="ctr" fontAlgn="auto">
                        <a:lnSpc>
                          <a:spcPts val="4040"/>
                        </a:lnSpc>
                        <a:buNone/>
                      </a:pPr>
                      <a:r>
                        <a:rPr lang="en-US" sz="3400" b="1">
                          <a:solidFill>
                            <a:srgbClr val="FF0000"/>
                          </a:solidFill>
                          <a:latin typeface="Times New Roman" panose="02020603050405020304" pitchFamily="18" charset="0"/>
                          <a:cs typeface="Times New Roman" panose="02020603050405020304" pitchFamily="18" charset="0"/>
                        </a:rPr>
                        <a:t>5,74</a:t>
                      </a:r>
                      <a:endParaRPr lang="en-US" sz="34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400" b="1">
                          <a:latin typeface="Times New Roman" panose="02020603050405020304" pitchFamily="18" charset="0"/>
                          <a:cs typeface="Times New Roman" panose="02020603050405020304" pitchFamily="18" charset="0"/>
                        </a:rPr>
                        <a:t>4.68</a:t>
                      </a:r>
                      <a:endParaRPr lang="en-US" sz="3400" b="1">
                        <a:latin typeface="Times New Roman" panose="02020603050405020304" pitchFamily="18" charset="0"/>
                        <a:cs typeface="Times New Roman" panose="02020603050405020304" pitchFamily="18" charset="0"/>
                      </a:endParaRPr>
                    </a:p>
                    <a:p>
                      <a:pPr algn="ctr" fontAlgn="auto">
                        <a:lnSpc>
                          <a:spcPts val="4040"/>
                        </a:lnSpc>
                        <a:buNone/>
                      </a:pPr>
                      <a:r>
                        <a:rPr lang="en-US" sz="3400" b="1">
                          <a:solidFill>
                            <a:srgbClr val="FF0000"/>
                          </a:solidFill>
                          <a:latin typeface="Times New Roman" panose="02020603050405020304" pitchFamily="18" charset="0"/>
                          <a:cs typeface="Times New Roman" panose="02020603050405020304" pitchFamily="18" charset="0"/>
                        </a:rPr>
                        <a:t>5,88</a:t>
                      </a:r>
                      <a:endParaRPr lang="en-US" sz="34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400" b="1">
                          <a:latin typeface="Times New Roman" panose="02020603050405020304" pitchFamily="18" charset="0"/>
                          <a:cs typeface="Times New Roman" panose="02020603050405020304" pitchFamily="18" charset="0"/>
                        </a:rPr>
                        <a:t>22.5</a:t>
                      </a:r>
                      <a:endParaRPr lang="en-US" sz="3400" b="1">
                        <a:latin typeface="Times New Roman" panose="02020603050405020304" pitchFamily="18" charset="0"/>
                        <a:cs typeface="Times New Roman" panose="02020603050405020304" pitchFamily="18" charset="0"/>
                      </a:endParaRPr>
                    </a:p>
                    <a:p>
                      <a:pPr algn="ctr" fontAlgn="auto">
                        <a:lnSpc>
                          <a:spcPts val="4040"/>
                        </a:lnSpc>
                        <a:buNone/>
                      </a:pPr>
                      <a:r>
                        <a:rPr lang="en-US" sz="3400" b="1">
                          <a:latin typeface="Times New Roman" panose="02020603050405020304" pitchFamily="18" charset="0"/>
                          <a:cs typeface="Times New Roman" panose="02020603050405020304" pitchFamily="18" charset="0"/>
                        </a:rPr>
                        <a:t>ngàn</a:t>
                      </a:r>
                      <a:endParaRPr lang="en-US" sz="34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400" b="1">
                          <a:latin typeface="Times New Roman" panose="02020603050405020304" pitchFamily="18" charset="0"/>
                          <a:cs typeface="Times New Roman" panose="02020603050405020304" pitchFamily="18" charset="0"/>
                        </a:rPr>
                        <a:t>4.96</a:t>
                      </a:r>
                      <a:endParaRPr lang="en-US" sz="3400" b="1">
                        <a:latin typeface="Times New Roman" panose="02020603050405020304" pitchFamily="18" charset="0"/>
                        <a:cs typeface="Times New Roman" panose="02020603050405020304" pitchFamily="18" charset="0"/>
                      </a:endParaRPr>
                    </a:p>
                    <a:p>
                      <a:pPr algn="ctr" fontAlgn="auto">
                        <a:lnSpc>
                          <a:spcPts val="4040"/>
                        </a:lnSpc>
                        <a:buNone/>
                      </a:pPr>
                      <a:r>
                        <a:rPr lang="en-US" sz="3400" b="1">
                          <a:solidFill>
                            <a:srgbClr val="FF0000"/>
                          </a:solidFill>
                          <a:latin typeface="Times New Roman" panose="02020603050405020304" pitchFamily="18" charset="0"/>
                          <a:cs typeface="Times New Roman" panose="02020603050405020304" pitchFamily="18" charset="0"/>
                        </a:rPr>
                        <a:t>5,98</a:t>
                      </a:r>
                      <a:endParaRPr lang="en-US" sz="34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400" b="1">
                          <a:latin typeface="Times New Roman" panose="02020603050405020304" pitchFamily="18" charset="0"/>
                          <a:cs typeface="Times New Roman" panose="02020603050405020304" pitchFamily="18" charset="0"/>
                        </a:rPr>
                        <a:t>23.84</a:t>
                      </a:r>
                      <a:endParaRPr lang="en-US" sz="3400" b="1">
                        <a:latin typeface="Times New Roman" panose="02020603050405020304" pitchFamily="18" charset="0"/>
                        <a:cs typeface="Times New Roman" panose="02020603050405020304" pitchFamily="18" charset="0"/>
                      </a:endParaRPr>
                    </a:p>
                    <a:p>
                      <a:pPr algn="ctr" fontAlgn="auto">
                        <a:lnSpc>
                          <a:spcPts val="4040"/>
                        </a:lnSpc>
                        <a:buNone/>
                      </a:pPr>
                      <a:r>
                        <a:rPr lang="en-US" sz="3400" b="1">
                          <a:latin typeface="Times New Roman" panose="02020603050405020304" pitchFamily="18" charset="0"/>
                          <a:cs typeface="Times New Roman" panose="02020603050405020304" pitchFamily="18" charset="0"/>
                        </a:rPr>
                        <a:t>ngàn</a:t>
                      </a:r>
                      <a:endParaRPr lang="en-US" sz="3400" b="1">
                        <a:latin typeface="Times New Roman" panose="02020603050405020304" pitchFamily="18" charset="0"/>
                        <a:cs typeface="Times New Roman" panose="02020603050405020304" pitchFamily="18" charset="0"/>
                      </a:endParaRPr>
                    </a:p>
                  </a:txBody>
                  <a:tcPr/>
                </a:tc>
              </a:tr>
              <a:tr h="1117600">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2</a:t>
                      </a:r>
                      <a:endParaRPr lang="en-US" sz="3200" b="1">
                        <a:latin typeface="Times New Roman" panose="02020603050405020304" pitchFamily="18" charset="0"/>
                        <a:cs typeface="Times New Roman" panose="02020603050405020304" pitchFamily="18" charset="0"/>
                      </a:endParaRPr>
                    </a:p>
                  </a:txBody>
                  <a:tcPr/>
                </a:tc>
                <a:tc>
                  <a:txBody>
                    <a:bodyPr/>
                    <a:p>
                      <a:pPr lvl="0" algn="ctr" eaLnBrk="1" fontAlgn="auto" hangingPunct="1">
                        <a:lnSpc>
                          <a:spcPts val="4040"/>
                        </a:lnSpc>
                        <a:buNone/>
                      </a:pPr>
                      <a:r>
                        <a:rPr sz="3200" b="1" dirty="0">
                          <a:solidFill>
                            <a:schemeClr val="tx1"/>
                          </a:solidFill>
                          <a:latin typeface="Times New Roman" panose="02020603050405020304" pitchFamily="18" charset="0"/>
                          <a:cs typeface="Times New Roman" panose="02020603050405020304" pitchFamily="18" charset="0"/>
                        </a:rPr>
                        <a:t>3.53</a:t>
                      </a:r>
                      <a:endParaRPr sz="3200" b="1" dirty="0">
                        <a:solidFill>
                          <a:schemeClr val="tx1"/>
                        </a:solidFill>
                        <a:latin typeface="Times New Roman" panose="02020603050405020304" pitchFamily="18" charset="0"/>
                        <a:cs typeface="Times New Roman" panose="02020603050405020304" pitchFamily="18" charset="0"/>
                      </a:endParaRPr>
                    </a:p>
                    <a:p>
                      <a:pPr lvl="0" algn="ctr" eaLnBrk="1" fontAlgn="auto" hangingPunct="1">
                        <a:lnSpc>
                          <a:spcPts val="4040"/>
                        </a:lnSpc>
                        <a:buNone/>
                      </a:pPr>
                      <a:r>
                        <a:rPr lang="en-US" altLang="vi-VN" sz="3200" b="1" dirty="0">
                          <a:solidFill>
                            <a:srgbClr val="FF0000"/>
                          </a:solidFill>
                          <a:latin typeface="Times New Roman" panose="02020603050405020304" pitchFamily="18" charset="0"/>
                          <a:cs typeface="Times New Roman" panose="02020603050405020304" pitchFamily="18" charset="0"/>
                        </a:rPr>
                        <a:t>6,32</a:t>
                      </a:r>
                      <a:endParaRPr lang="en-US" altLang="vi-VN" sz="3200" b="1" dirty="0">
                        <a:solidFill>
                          <a:srgbClr val="FF0000"/>
                        </a:solidFill>
                        <a:latin typeface="Times New Roman" panose="02020603050405020304" pitchFamily="18" charset="0"/>
                        <a:cs typeface="Times New Roman" panose="02020603050405020304" pitchFamily="18" charset="0"/>
                      </a:endParaRPr>
                    </a:p>
                  </a:txBody>
                  <a:tcPr marL="0" marR="0" marT="0" marB="0" anchor="ctr" anchorCtr="0"/>
                </a:tc>
                <a:tc>
                  <a:txBody>
                    <a:bodyPr/>
                    <a:p>
                      <a:pPr lvl="0" algn="ctr" eaLnBrk="1" fontAlgn="auto" hangingPunct="1">
                        <a:lnSpc>
                          <a:spcPts val="4040"/>
                        </a:lnSpc>
                        <a:buNone/>
                      </a:pPr>
                      <a:r>
                        <a:rPr lang="vi-VN" altLang="x-none" sz="3200" b="1" dirty="0">
                          <a:solidFill>
                            <a:schemeClr val="tx1"/>
                          </a:solidFill>
                          <a:latin typeface="Times New Roman" panose="02020603050405020304" pitchFamily="18" charset="0"/>
                          <a:cs typeface="Times New Roman" panose="02020603050405020304" pitchFamily="18" charset="0"/>
                        </a:rPr>
                        <a:t>3.71</a:t>
                      </a:r>
                      <a:endParaRPr lang="vi-VN" altLang="x-none" sz="3200" b="1" dirty="0">
                        <a:solidFill>
                          <a:schemeClr val="tx1"/>
                        </a:solidFill>
                        <a:latin typeface="Times New Roman" panose="02020603050405020304" pitchFamily="18" charset="0"/>
                        <a:cs typeface="Times New Roman" panose="02020603050405020304" pitchFamily="18" charset="0"/>
                      </a:endParaRPr>
                    </a:p>
                    <a:p>
                      <a:pPr lvl="0" algn="ctr" eaLnBrk="1" fontAlgn="auto" hangingPunct="1">
                        <a:lnSpc>
                          <a:spcPts val="4040"/>
                        </a:lnSpc>
                        <a:buNone/>
                      </a:pPr>
                      <a:r>
                        <a:rPr lang="en-US" altLang="vi-VN" sz="3200" b="1" dirty="0">
                          <a:solidFill>
                            <a:srgbClr val="FF0000"/>
                          </a:solidFill>
                          <a:latin typeface="Times New Roman" panose="02020603050405020304" pitchFamily="18" charset="0"/>
                          <a:cs typeface="Times New Roman" panose="02020603050405020304" pitchFamily="18" charset="0"/>
                        </a:rPr>
                        <a:t>5,09</a:t>
                      </a:r>
                      <a:endParaRPr lang="en-US" altLang="vi-VN" sz="3200" b="1" dirty="0">
                        <a:solidFill>
                          <a:srgbClr val="FF0000"/>
                        </a:solidFill>
                        <a:latin typeface="Times New Roman" panose="02020603050405020304" pitchFamily="18" charset="0"/>
                        <a:cs typeface="Times New Roman" panose="02020603050405020304" pitchFamily="18" charset="0"/>
                      </a:endParaRPr>
                    </a:p>
                  </a:txBody>
                  <a:tcPr marL="0" marR="0" marT="0" marB="0" anchor="ctr" anchorCtr="0"/>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3.92</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5,66</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4.16</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6,12</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20.</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4.41</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6</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21,2</a:t>
                      </a:r>
                      <a:endParaRPr lang="en-US" sz="3200" b="1">
                        <a:latin typeface="Times New Roman" panose="02020603050405020304" pitchFamily="18" charset="0"/>
                        <a:cs typeface="Times New Roman" panose="02020603050405020304" pitchFamily="18" charset="0"/>
                      </a:endParaRPr>
                    </a:p>
                  </a:txBody>
                  <a:tcPr/>
                </a:tc>
              </a:tr>
              <a:tr h="1117600">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3</a:t>
                      </a:r>
                      <a:endParaRPr lang="en-US" sz="3200" b="1">
                        <a:latin typeface="Times New Roman" panose="02020603050405020304" pitchFamily="18" charset="0"/>
                        <a:cs typeface="Times New Roman" panose="02020603050405020304" pitchFamily="18" charset="0"/>
                      </a:endParaRPr>
                    </a:p>
                  </a:txBody>
                  <a:tcPr/>
                </a:tc>
                <a:tc>
                  <a:txBody>
                    <a:bodyPr/>
                    <a:p>
                      <a:pPr lvl="0" algn="ctr" eaLnBrk="1" fontAlgn="auto" hangingPunct="1">
                        <a:lnSpc>
                          <a:spcPts val="4040"/>
                        </a:lnSpc>
                        <a:buNone/>
                      </a:pPr>
                      <a:r>
                        <a:rPr sz="3200" b="1" dirty="0">
                          <a:solidFill>
                            <a:schemeClr val="tx1"/>
                          </a:solidFill>
                          <a:latin typeface="Times New Roman" panose="02020603050405020304" pitchFamily="18" charset="0"/>
                          <a:cs typeface="Times New Roman" panose="02020603050405020304" pitchFamily="18" charset="0"/>
                        </a:rPr>
                        <a:t>3.09</a:t>
                      </a:r>
                      <a:endParaRPr sz="3200" b="1" dirty="0">
                        <a:solidFill>
                          <a:schemeClr val="tx1"/>
                        </a:solidFill>
                        <a:latin typeface="Times New Roman" panose="02020603050405020304" pitchFamily="18" charset="0"/>
                        <a:cs typeface="Times New Roman" panose="02020603050405020304" pitchFamily="18" charset="0"/>
                      </a:endParaRPr>
                    </a:p>
                    <a:p>
                      <a:pPr lvl="0" algn="ctr" eaLnBrk="1" fontAlgn="auto" hangingPunct="1">
                        <a:lnSpc>
                          <a:spcPts val="4040"/>
                        </a:lnSpc>
                        <a:buNone/>
                      </a:pPr>
                      <a:r>
                        <a:rPr lang="en-US" altLang="vi-VN" sz="3200" b="1" dirty="0">
                          <a:solidFill>
                            <a:srgbClr val="FF0000"/>
                          </a:solidFill>
                          <a:latin typeface="Times New Roman" panose="02020603050405020304" pitchFamily="18" charset="0"/>
                          <a:cs typeface="Times New Roman" panose="02020603050405020304" pitchFamily="18" charset="0"/>
                        </a:rPr>
                        <a:t>6,55</a:t>
                      </a:r>
                      <a:endParaRPr lang="en-US" altLang="vi-VN" sz="3200" b="1" dirty="0">
                        <a:solidFill>
                          <a:srgbClr val="FF0000"/>
                        </a:solidFill>
                        <a:latin typeface="Times New Roman" panose="02020603050405020304" pitchFamily="18" charset="0"/>
                        <a:cs typeface="Times New Roman" panose="02020603050405020304" pitchFamily="18" charset="0"/>
                      </a:endParaRPr>
                    </a:p>
                  </a:txBody>
                  <a:tcPr marL="0" marR="0" marT="0" marB="0" anchor="ctr" anchorCtr="0"/>
                </a:tc>
                <a:tc>
                  <a:txBody>
                    <a:bodyPr/>
                    <a:p>
                      <a:pPr lvl="0" algn="ctr" eaLnBrk="1" fontAlgn="auto" hangingPunct="1">
                        <a:lnSpc>
                          <a:spcPts val="4040"/>
                        </a:lnSpc>
                        <a:buNone/>
                      </a:pPr>
                      <a:r>
                        <a:rPr lang="vi-VN" altLang="x-none" sz="3200" b="1" dirty="0">
                          <a:solidFill>
                            <a:schemeClr val="tx1"/>
                          </a:solidFill>
                          <a:latin typeface="Times New Roman" panose="02020603050405020304" pitchFamily="18" charset="0"/>
                          <a:cs typeface="Times New Roman" panose="02020603050405020304" pitchFamily="18" charset="0"/>
                        </a:rPr>
                        <a:t>3.25</a:t>
                      </a:r>
                      <a:endParaRPr lang="vi-VN" altLang="x-none" sz="3200" b="1" dirty="0">
                        <a:solidFill>
                          <a:schemeClr val="tx1"/>
                        </a:solidFill>
                        <a:latin typeface="Times New Roman" panose="02020603050405020304" pitchFamily="18" charset="0"/>
                        <a:cs typeface="Times New Roman" panose="02020603050405020304" pitchFamily="18" charset="0"/>
                      </a:endParaRPr>
                    </a:p>
                    <a:p>
                      <a:pPr lvl="0" algn="ctr" eaLnBrk="1" fontAlgn="auto" hangingPunct="1">
                        <a:lnSpc>
                          <a:spcPts val="4040"/>
                        </a:lnSpc>
                        <a:buNone/>
                      </a:pPr>
                      <a:r>
                        <a:rPr lang="en-US" altLang="vi-VN" sz="3200" b="1" dirty="0">
                          <a:solidFill>
                            <a:srgbClr val="FF0000"/>
                          </a:solidFill>
                          <a:latin typeface="Times New Roman" panose="02020603050405020304" pitchFamily="18" charset="0"/>
                          <a:cs typeface="Times New Roman" panose="02020603050405020304" pitchFamily="18" charset="0"/>
                        </a:rPr>
                        <a:t>5,17</a:t>
                      </a:r>
                      <a:endParaRPr lang="en-US" altLang="vi-VN" sz="3200" b="1" dirty="0">
                        <a:solidFill>
                          <a:srgbClr val="FF0000"/>
                        </a:solidFill>
                        <a:latin typeface="Times New Roman" panose="02020603050405020304" pitchFamily="18" charset="0"/>
                        <a:cs typeface="Times New Roman" panose="02020603050405020304" pitchFamily="18" charset="0"/>
                      </a:endParaRPr>
                    </a:p>
                  </a:txBody>
                  <a:tcPr marL="0" marR="0" marT="0" marB="0" anchor="ctr" anchorCtr="0"/>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3.43</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5,53</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3.64</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6,12</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17.5</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3,86</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6,04</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18,6</a:t>
                      </a:r>
                      <a:endParaRPr lang="en-US" sz="3200" b="1">
                        <a:latin typeface="Times New Roman" panose="02020603050405020304" pitchFamily="18" charset="0"/>
                        <a:cs typeface="Times New Roman" panose="02020603050405020304" pitchFamily="18" charset="0"/>
                      </a:endParaRPr>
                    </a:p>
                  </a:txBody>
                  <a:tcPr/>
                </a:tc>
              </a:tr>
              <a:tr h="1117600">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4</a:t>
                      </a:r>
                      <a:endParaRPr lang="en-US" sz="3200" b="1">
                        <a:latin typeface="Times New Roman" panose="02020603050405020304" pitchFamily="18" charset="0"/>
                        <a:cs typeface="Times New Roman" panose="02020603050405020304" pitchFamily="18" charset="0"/>
                      </a:endParaRPr>
                    </a:p>
                  </a:txBody>
                  <a:tcPr/>
                </a:tc>
                <a:tc>
                  <a:txBody>
                    <a:bodyPr/>
                    <a:p>
                      <a:pPr lvl="0" algn="ctr" eaLnBrk="1" fontAlgn="auto" hangingPunct="1">
                        <a:lnSpc>
                          <a:spcPts val="4040"/>
                        </a:lnSpc>
                        <a:buNone/>
                      </a:pPr>
                      <a:r>
                        <a:rPr sz="3200" b="1" dirty="0">
                          <a:solidFill>
                            <a:schemeClr val="tx1"/>
                          </a:solidFill>
                          <a:latin typeface="Times New Roman" panose="02020603050405020304" pitchFamily="18" charset="0"/>
                          <a:cs typeface="Times New Roman" panose="02020603050405020304" pitchFamily="18" charset="0"/>
                        </a:rPr>
                        <a:t>2.76</a:t>
                      </a:r>
                      <a:endParaRPr sz="3200" b="1" dirty="0">
                        <a:solidFill>
                          <a:schemeClr val="tx1"/>
                        </a:solidFill>
                        <a:latin typeface="Times New Roman" panose="02020603050405020304" pitchFamily="18" charset="0"/>
                        <a:cs typeface="Times New Roman" panose="02020603050405020304" pitchFamily="18" charset="0"/>
                      </a:endParaRPr>
                    </a:p>
                    <a:p>
                      <a:pPr lvl="0" algn="ctr" eaLnBrk="1" fontAlgn="auto" hangingPunct="1">
                        <a:lnSpc>
                          <a:spcPts val="4040"/>
                        </a:lnSpc>
                        <a:buNone/>
                      </a:pPr>
                      <a:r>
                        <a:rPr lang="en-US" altLang="vi-VN" sz="3200" b="1" dirty="0">
                          <a:solidFill>
                            <a:srgbClr val="FF0000"/>
                          </a:solidFill>
                          <a:latin typeface="Times New Roman" panose="02020603050405020304" pitchFamily="18" charset="0"/>
                          <a:cs typeface="Times New Roman" panose="02020603050405020304" pitchFamily="18" charset="0"/>
                        </a:rPr>
                        <a:t>6,97</a:t>
                      </a:r>
                      <a:endParaRPr lang="en-US" altLang="vi-VN" sz="3200" b="1" dirty="0">
                        <a:solidFill>
                          <a:srgbClr val="FF0000"/>
                        </a:solidFill>
                        <a:latin typeface="Times New Roman" panose="02020603050405020304" pitchFamily="18" charset="0"/>
                        <a:cs typeface="Times New Roman" panose="02020603050405020304" pitchFamily="18" charset="0"/>
                      </a:endParaRPr>
                    </a:p>
                  </a:txBody>
                  <a:tcPr marL="0" marR="0" marT="0" marB="0" anchor="ctr" anchorCtr="0"/>
                </a:tc>
                <a:tc>
                  <a:txBody>
                    <a:bodyPr/>
                    <a:p>
                      <a:pPr lvl="0" algn="ctr" eaLnBrk="1" fontAlgn="auto" hangingPunct="1">
                        <a:lnSpc>
                          <a:spcPts val="4040"/>
                        </a:lnSpc>
                        <a:buNone/>
                      </a:pPr>
                      <a:r>
                        <a:rPr lang="vi-VN" altLang="x-none" sz="3200" b="1" dirty="0">
                          <a:solidFill>
                            <a:schemeClr val="tx1"/>
                          </a:solidFill>
                          <a:latin typeface="Times New Roman" panose="02020603050405020304" pitchFamily="18" charset="0"/>
                          <a:cs typeface="Times New Roman" panose="02020603050405020304" pitchFamily="18" charset="0"/>
                        </a:rPr>
                        <a:t>2.92</a:t>
                      </a:r>
                      <a:endParaRPr lang="vi-VN" altLang="x-none" sz="3200" b="1" dirty="0">
                        <a:solidFill>
                          <a:schemeClr val="tx1"/>
                        </a:solidFill>
                        <a:latin typeface="Times New Roman" panose="02020603050405020304" pitchFamily="18" charset="0"/>
                        <a:cs typeface="Times New Roman" panose="02020603050405020304" pitchFamily="18" charset="0"/>
                      </a:endParaRPr>
                    </a:p>
                    <a:p>
                      <a:pPr lvl="0" algn="ctr" eaLnBrk="1" fontAlgn="auto" hangingPunct="1">
                        <a:lnSpc>
                          <a:spcPts val="4040"/>
                        </a:lnSpc>
                        <a:buNone/>
                      </a:pPr>
                      <a:r>
                        <a:rPr lang="en-US" altLang="vi-VN" sz="3200" b="1" dirty="0">
                          <a:solidFill>
                            <a:srgbClr val="FF0000"/>
                          </a:solidFill>
                          <a:latin typeface="Times New Roman" panose="02020603050405020304" pitchFamily="18" charset="0"/>
                          <a:cs typeface="Times New Roman" panose="02020603050405020304" pitchFamily="18" charset="0"/>
                        </a:rPr>
                        <a:t>5,79</a:t>
                      </a:r>
                      <a:endParaRPr lang="en-US" altLang="vi-VN" sz="3200" b="1" dirty="0">
                        <a:solidFill>
                          <a:srgbClr val="FF0000"/>
                        </a:solidFill>
                        <a:latin typeface="Times New Roman" panose="02020603050405020304" pitchFamily="18" charset="0"/>
                        <a:cs typeface="Times New Roman" panose="02020603050405020304" pitchFamily="18" charset="0"/>
                      </a:endParaRPr>
                    </a:p>
                  </a:txBody>
                  <a:tcPr marL="0" marR="0" marT="0" marB="0" anchor="ctr" anchorCtr="0"/>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3.07</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5,13</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3.25</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5,86</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15.6</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3,45</a:t>
                      </a:r>
                      <a:endParaRPr lang="en-US" sz="3200" b="1">
                        <a:latin typeface="Times New Roman" panose="02020603050405020304" pitchFamily="18" charset="0"/>
                        <a:cs typeface="Times New Roman" panose="02020603050405020304" pitchFamily="18" charset="0"/>
                      </a:endParaRPr>
                    </a:p>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6,15</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16,6</a:t>
                      </a:r>
                      <a:endParaRPr lang="en-US" sz="3200" b="1">
                        <a:latin typeface="Times New Roman" panose="02020603050405020304" pitchFamily="18" charset="0"/>
                        <a:cs typeface="Times New Roman" panose="02020603050405020304" pitchFamily="18" charset="0"/>
                      </a:endParaRPr>
                    </a:p>
                  </a:txBody>
                  <a:tcPr/>
                </a:tc>
              </a:tr>
              <a:tr h="868680">
                <a:tc>
                  <a:txBody>
                    <a:bodyPr/>
                    <a:p>
                      <a:pPr algn="ctr" fontAlgn="auto">
                        <a:lnSpc>
                          <a:spcPts val="4040"/>
                        </a:lnSpc>
                        <a:buNone/>
                      </a:pPr>
                      <a:r>
                        <a:rPr lang="en-US" sz="3200" b="1">
                          <a:latin typeface="Times New Roman" panose="02020603050405020304" pitchFamily="18" charset="0"/>
                          <a:cs typeface="Times New Roman" panose="02020603050405020304" pitchFamily="18" charset="0"/>
                        </a:rPr>
                        <a:t>% Bq</a:t>
                      </a: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6,5</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5,26</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5,51</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6</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endParaRPr lang="en-US" sz="3200" b="1">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r>
                        <a:rPr lang="en-US" sz="3200" b="1">
                          <a:solidFill>
                            <a:srgbClr val="FF0000"/>
                          </a:solidFill>
                          <a:latin typeface="Times New Roman" panose="02020603050405020304" pitchFamily="18" charset="0"/>
                          <a:cs typeface="Times New Roman" panose="02020603050405020304" pitchFamily="18" charset="0"/>
                        </a:rPr>
                        <a:t>6,04</a:t>
                      </a:r>
                      <a:endParaRPr lang="en-US" sz="3200" b="1">
                        <a:solidFill>
                          <a:srgbClr val="FF0000"/>
                        </a:solidFill>
                        <a:latin typeface="Times New Roman" panose="02020603050405020304" pitchFamily="18" charset="0"/>
                        <a:cs typeface="Times New Roman" panose="02020603050405020304" pitchFamily="18" charset="0"/>
                      </a:endParaRPr>
                    </a:p>
                  </a:txBody>
                  <a:tcPr/>
                </a:tc>
                <a:tc>
                  <a:txBody>
                    <a:bodyPr/>
                    <a:p>
                      <a:pPr algn="ctr" fontAlgn="auto">
                        <a:lnSpc>
                          <a:spcPts val="4040"/>
                        </a:lnSpc>
                        <a:buNone/>
                      </a:pPr>
                      <a:endParaRPr lang="en-US" sz="3200" b="1">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12192000" cy="6858635"/>
        </p:xfrm>
        <a:graphic>
          <a:graphicData uri="http://schemas.openxmlformats.org/drawingml/2006/table">
            <a:tbl>
              <a:tblPr firstRow="1" bandRow="1">
                <a:tableStyleId>{5C22544A-7EE6-4342-B048-85BDC9FD1C3A}</a:tableStyleId>
              </a:tblPr>
              <a:tblGrid>
                <a:gridCol w="12192000"/>
              </a:tblGrid>
              <a:tr h="748665">
                <a:tc>
                  <a:txBody>
                    <a:bodyPr/>
                    <a:lstStyle/>
                    <a:p>
                      <a:pPr marL="0" marR="0" indent="0" algn="ctr" defTabSz="914400" rtl="0" fontAlgn="auto">
                        <a:lnSpc>
                          <a:spcPts val="4720"/>
                        </a:lnSpc>
                        <a:spcBef>
                          <a:spcPts val="0"/>
                        </a:spcBef>
                        <a:spcAft>
                          <a:spcPts val="0"/>
                        </a:spcAft>
                        <a:buClrTx/>
                        <a:buSzTx/>
                        <a:buFontTx/>
                        <a:buNone/>
                        <a:defRPr/>
                      </a:pPr>
                      <a:r>
                        <a:rPr lang="en-US" sz="2900">
                          <a:latin typeface="Times New Roman" panose="02020603050405020304" pitchFamily="18" charset="0"/>
                          <a:cs typeface="Times New Roman" panose="02020603050405020304" pitchFamily="18" charset="0"/>
                          <a:sym typeface="+mn-ea"/>
                        </a:rPr>
                        <a:t>MLTT giờ là ML thấp nhất làm cơ sở để thỏa thuận &amp; trả lương NLĐ </a:t>
                      </a:r>
                      <a:endParaRPr lang="en-US" altLang="nl-NL" sz="2900" b="1" kern="1200" dirty="0" smtClean="0">
                        <a:solidFill>
                          <a:schemeClr val="bg1"/>
                        </a:solidFill>
                        <a:effectLst/>
                        <a:latin typeface="Times New Roman" panose="02020603050405020304" pitchFamily="18" charset="0"/>
                        <a:ea typeface="+mn-ea"/>
                        <a:cs typeface="Times New Roman" panose="02020603050405020304" pitchFamily="18" charset="0"/>
                        <a:sym typeface="+mn-ea"/>
                      </a:endParaRPr>
                    </a:p>
                  </a:txBody>
                  <a:tcPr/>
                </a:tc>
              </a:tr>
              <a:tr h="6109970">
                <a:tc>
                  <a:txBody>
                    <a:bodyPr/>
                    <a:lstStyle/>
                    <a:p>
                      <a:pPr fontAlgn="auto">
                        <a:lnSpc>
                          <a:spcPts val="5000"/>
                        </a:lnSpc>
                      </a:pPr>
                      <a:endParaRPr lang="en-US" sz="3600" b="1" i="1" kern="1200" dirty="0" smtClean="0">
                        <a:solidFill>
                          <a:schemeClr val="tx1"/>
                        </a:solidFill>
                        <a:effectLst/>
                        <a:latin typeface="Times New Roman" panose="02020603050405020304" pitchFamily="18" charset="0"/>
                        <a:ea typeface="+mn-ea"/>
                        <a:cs typeface="Times New Roman" panose="02020603050405020304" pitchFamily="18" charset="0"/>
                        <a:sym typeface="+mn-ea"/>
                      </a:endParaRPr>
                    </a:p>
                  </a:txBody>
                  <a:tcPr/>
                </a:tc>
              </a:tr>
            </a:tbl>
          </a:graphicData>
        </a:graphic>
      </p:graphicFrame>
      <p:sp>
        <p:nvSpPr>
          <p:cNvPr id="3" name="Text Box 2"/>
          <p:cNvSpPr txBox="1"/>
          <p:nvPr/>
        </p:nvSpPr>
        <p:spPr>
          <a:xfrm>
            <a:off x="635" y="673735"/>
            <a:ext cx="12191365" cy="5289550"/>
          </a:xfrm>
          <a:prstGeom prst="rect">
            <a:avLst/>
          </a:prstGeom>
          <a:noFill/>
        </p:spPr>
        <p:txBody>
          <a:bodyPr wrap="square" rtlCol="0" anchor="t">
            <a:spAutoFit/>
          </a:bodyPr>
          <a:p>
            <a:pPr>
              <a:lnSpc>
                <a:spcPct val="95000"/>
              </a:lnSpc>
              <a:spcBef>
                <a:spcPts val="0"/>
              </a:spcBef>
              <a:spcAft>
                <a:spcPts val="0"/>
              </a:spcAft>
            </a:pPr>
            <a:r>
              <a:rPr lang="en-US" sz="2900">
                <a:latin typeface="Times New Roman" panose="02020603050405020304" pitchFamily="18" charset="0"/>
                <a:cs typeface="Times New Roman" panose="02020603050405020304" pitchFamily="18" charset="0"/>
                <a:sym typeface="+mn-ea"/>
              </a:rPr>
              <a:t>áp </a:t>
            </a:r>
            <a:r>
              <a:rPr lang="en-US" sz="2900">
                <a:latin typeface="Times New Roman" panose="02020603050405020304" pitchFamily="18" charset="0"/>
                <a:cs typeface="Times New Roman" panose="02020603050405020304" pitchFamily="18" charset="0"/>
              </a:rPr>
              <a:t>dụng hình thức trả lương </a:t>
            </a:r>
            <a:r>
              <a:rPr lang="en-US" sz="2900" b="1">
                <a:solidFill>
                  <a:srgbClr val="FF0000"/>
                </a:solidFill>
                <a:latin typeface="Times New Roman" panose="02020603050405020304" pitchFamily="18" charset="0"/>
                <a:cs typeface="Times New Roman" panose="02020603050405020304" pitchFamily="18" charset="0"/>
              </a:rPr>
              <a:t>theo giờ</a:t>
            </a:r>
            <a:r>
              <a:rPr lang="en-US" sz="2900">
                <a:latin typeface="Times New Roman" panose="02020603050405020304" pitchFamily="18" charset="0"/>
                <a:cs typeface="Times New Roman" panose="02020603050405020304" pitchFamily="18" charset="0"/>
              </a:rPr>
              <a:t>, b/đảm ML theo CV/chức danh của NLĐ làm việc trong 1 giờ &amp; hoàn thành ĐMLĐ/CV đã thỏa thuận ko &lt; MLTT giờ.</a:t>
            </a:r>
            <a:endParaRPr lang="en-US" sz="2900">
              <a:latin typeface="Times New Roman" panose="02020603050405020304" pitchFamily="18" charset="0"/>
              <a:cs typeface="Times New Roman" panose="02020603050405020304" pitchFamily="18" charset="0"/>
            </a:endParaRPr>
          </a:p>
          <a:p>
            <a:pPr>
              <a:lnSpc>
                <a:spcPct val="95000"/>
              </a:lnSpc>
              <a:spcBef>
                <a:spcPts val="0"/>
              </a:spcBef>
              <a:spcAft>
                <a:spcPts val="0"/>
              </a:spcAft>
            </a:pPr>
            <a:r>
              <a:rPr lang="en-US" sz="2900">
                <a:latin typeface="Times New Roman" panose="02020603050405020304" pitchFamily="18" charset="0"/>
                <a:cs typeface="Times New Roman" panose="02020603050405020304" pitchFamily="18" charset="0"/>
              </a:rPr>
              <a:t>Với NLĐ áp dụng trả lương </a:t>
            </a:r>
            <a:r>
              <a:rPr lang="en-US" sz="2900">
                <a:solidFill>
                  <a:srgbClr val="FF0000"/>
                </a:solidFill>
                <a:latin typeface="Times New Roman" panose="02020603050405020304" pitchFamily="18" charset="0"/>
                <a:cs typeface="Times New Roman" panose="02020603050405020304" pitchFamily="18" charset="0"/>
              </a:rPr>
              <a:t>theo: tuần/ngày</a:t>
            </a:r>
            <a:r>
              <a:rPr lang="en-US" sz="2900">
                <a:latin typeface="Times New Roman" panose="02020603050405020304" pitchFamily="18" charset="0"/>
                <a:cs typeface="Times New Roman" panose="02020603050405020304" pitchFamily="18" charset="0"/>
              </a:rPr>
              <a:t>/</a:t>
            </a:r>
            <a:r>
              <a:rPr lang="en-US" sz="2900">
                <a:solidFill>
                  <a:srgbClr val="FF0000"/>
                </a:solidFill>
                <a:latin typeface="Times New Roman" panose="02020603050405020304" pitchFamily="18" charset="0"/>
                <a:cs typeface="Times New Roman" panose="02020603050405020304" pitchFamily="18" charset="0"/>
              </a:rPr>
              <a:t>SP/lương khoán</a:t>
            </a:r>
            <a:r>
              <a:rPr lang="en-US" sz="2900">
                <a:latin typeface="Times New Roman" panose="02020603050405020304" pitchFamily="18" charset="0"/>
                <a:cs typeface="Times New Roman" panose="02020603050405020304" pitchFamily="18" charset="0"/>
              </a:rPr>
              <a:t> thì ML các hình thức trả lương này </a:t>
            </a:r>
            <a:r>
              <a:rPr lang="en-US" sz="2900">
                <a:solidFill>
                  <a:srgbClr val="FF0000"/>
                </a:solidFill>
                <a:latin typeface="Times New Roman" panose="02020603050405020304" pitchFamily="18" charset="0"/>
                <a:cs typeface="Times New Roman" panose="02020603050405020304" pitchFamily="18" charset="0"/>
              </a:rPr>
              <a:t>nếu quy đổi theo tháng/giờ</a:t>
            </a:r>
            <a:r>
              <a:rPr lang="en-US" sz="2900">
                <a:latin typeface="Times New Roman" panose="02020603050405020304" pitchFamily="18" charset="0"/>
                <a:cs typeface="Times New Roman" panose="02020603050405020304" pitchFamily="18" charset="0"/>
              </a:rPr>
              <a:t> </a:t>
            </a:r>
            <a:r>
              <a:rPr lang="en-US" sz="2900" b="1">
                <a:latin typeface="Times New Roman" panose="02020603050405020304" pitchFamily="18" charset="0"/>
                <a:cs typeface="Times New Roman" panose="02020603050405020304" pitchFamily="18" charset="0"/>
              </a:rPr>
              <a:t>ko &lt;MLTT tháng/MLTTgiờ</a:t>
            </a:r>
            <a:endParaRPr lang="en-US" sz="2900">
              <a:latin typeface="Times New Roman" panose="02020603050405020304" pitchFamily="18" charset="0"/>
              <a:cs typeface="Times New Roman" panose="02020603050405020304" pitchFamily="18" charset="0"/>
            </a:endParaRPr>
          </a:p>
          <a:p>
            <a:pPr>
              <a:lnSpc>
                <a:spcPct val="95000"/>
              </a:lnSpc>
              <a:spcBef>
                <a:spcPts val="0"/>
              </a:spcBef>
              <a:spcAft>
                <a:spcPts val="0"/>
              </a:spcAft>
            </a:pPr>
            <a:r>
              <a:rPr lang="en-US" sz="2900">
                <a:latin typeface="Times New Roman" panose="02020603050405020304" pitchFamily="18" charset="0"/>
                <a:cs typeface="Times New Roman" panose="02020603050405020304" pitchFamily="18" charset="0"/>
              </a:rPr>
              <a:t>Với NLĐ áp dụng hình thức trả lương </a:t>
            </a:r>
            <a:r>
              <a:rPr lang="en-US" sz="2900">
                <a:solidFill>
                  <a:srgbClr val="FF0000"/>
                </a:solidFill>
                <a:latin typeface="Times New Roman" panose="02020603050405020304" pitchFamily="18" charset="0"/>
                <a:cs typeface="Times New Roman" panose="02020603050405020304" pitchFamily="18" charset="0"/>
              </a:rPr>
              <a:t>theo: tuần/ngày/SP/lương khoán</a:t>
            </a:r>
            <a:r>
              <a:rPr lang="en-US" sz="2900">
                <a:latin typeface="Times New Roman" panose="02020603050405020304" pitchFamily="18" charset="0"/>
                <a:cs typeface="Times New Roman" panose="02020603050405020304" pitchFamily="18" charset="0"/>
              </a:rPr>
              <a:t> thì ML của các hình thức trả lương này </a:t>
            </a:r>
            <a:r>
              <a:rPr lang="en-US" sz="2900">
                <a:solidFill>
                  <a:srgbClr val="FF0000"/>
                </a:solidFill>
                <a:latin typeface="Times New Roman" panose="02020603050405020304" pitchFamily="18" charset="0"/>
                <a:cs typeface="Times New Roman" panose="02020603050405020304" pitchFamily="18" charset="0"/>
              </a:rPr>
              <a:t>nếu quy đổi theo tháng/giờ </a:t>
            </a:r>
            <a:r>
              <a:rPr lang="en-US" sz="2900" b="1">
                <a:latin typeface="Times New Roman" panose="02020603050405020304" pitchFamily="18" charset="0"/>
                <a:cs typeface="Times New Roman" panose="02020603050405020304" pitchFamily="18" charset="0"/>
              </a:rPr>
              <a:t>ko &lt; MLTT tháng/MLTT giờ</a:t>
            </a:r>
            <a:r>
              <a:rPr lang="en-US" sz="2900">
                <a:latin typeface="Times New Roman" panose="02020603050405020304" pitchFamily="18" charset="0"/>
                <a:cs typeface="Times New Roman" panose="02020603050405020304" pitchFamily="18" charset="0"/>
              </a:rPr>
              <a:t>.     </a:t>
            </a:r>
            <a:r>
              <a:rPr lang="en-US" sz="2900" b="1">
                <a:latin typeface="Times New Roman" panose="02020603050405020304" pitchFamily="18" charset="0"/>
                <a:cs typeface="Times New Roman" panose="02020603050405020304" pitchFamily="18" charset="0"/>
              </a:rPr>
              <a:t>ML quy đổi theo tháng/ theo giờ</a:t>
            </a:r>
            <a:r>
              <a:rPr lang="en-US" sz="2900">
                <a:latin typeface="Times New Roman" panose="02020603050405020304" pitchFamily="18" charset="0"/>
                <a:cs typeface="Times New Roman" panose="02020603050405020304" pitchFamily="18" charset="0"/>
              </a:rPr>
              <a:t> như sau:</a:t>
            </a:r>
            <a:endParaRPr lang="en-US" sz="290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90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90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90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900">
              <a:latin typeface="Times New Roman" panose="02020603050405020304" pitchFamily="18" charset="0"/>
              <a:cs typeface="Times New Roman" panose="02020603050405020304" pitchFamily="18" charset="0"/>
            </a:endParaRPr>
          </a:p>
          <a:p>
            <a:pPr>
              <a:lnSpc>
                <a:spcPct val="100000"/>
              </a:lnSpc>
              <a:spcBef>
                <a:spcPts val="0"/>
              </a:spcBef>
              <a:spcAft>
                <a:spcPts val="0"/>
              </a:spcAft>
            </a:pPr>
            <a:endParaRPr lang="en-US" sz="2900">
              <a:solidFill>
                <a:srgbClr val="FF0000"/>
              </a:solidFill>
              <a:latin typeface="Times New Roman" panose="02020603050405020304" pitchFamily="18" charset="0"/>
              <a:cs typeface="Times New Roman" panose="02020603050405020304" pitchFamily="18" charset="0"/>
            </a:endParaRPr>
          </a:p>
        </p:txBody>
      </p:sp>
      <p:sp>
        <p:nvSpPr>
          <p:cNvPr id="435204" name="Rectangle 4"/>
          <p:cNvSpPr>
            <a:spLocks noChangeArrowheads="1"/>
          </p:cNvSpPr>
          <p:nvPr/>
        </p:nvSpPr>
        <p:spPr bwMode="auto">
          <a:xfrm>
            <a:off x="76835" y="3630930"/>
            <a:ext cx="12039600" cy="1834515"/>
          </a:xfrm>
          <a:prstGeom prst="rect">
            <a:avLst/>
          </a:prstGeom>
          <a:solidFill>
            <a:srgbClr val="FEBECA"/>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algn="l">
              <a:lnSpc>
                <a:spcPct val="100000"/>
              </a:lnSpc>
              <a:spcBef>
                <a:spcPts val="0"/>
              </a:spcBef>
              <a:spcAft>
                <a:spcPts val="0"/>
              </a:spcAft>
            </a:pPr>
            <a:r>
              <a:rPr lang="en-US" sz="2900">
                <a:latin typeface="Times New Roman" panose="02020603050405020304" pitchFamily="18" charset="0"/>
                <a:cs typeface="Times New Roman" panose="02020603050405020304" pitchFamily="18" charset="0"/>
                <a:sym typeface="+mn-ea"/>
              </a:rPr>
              <a:t>- </a:t>
            </a:r>
            <a:r>
              <a:rPr lang="en-US" sz="2900" b="1">
                <a:latin typeface="Times New Roman" panose="02020603050405020304" pitchFamily="18" charset="0"/>
                <a:cs typeface="Times New Roman" panose="02020603050405020304" pitchFamily="18" charset="0"/>
                <a:sym typeface="+mn-ea"/>
              </a:rPr>
              <a:t>Ml quy đổi theo tháng</a:t>
            </a:r>
            <a:r>
              <a:rPr lang="en-US" sz="2900">
                <a:latin typeface="Times New Roman" panose="02020603050405020304" pitchFamily="18" charset="0"/>
                <a:cs typeface="Times New Roman" panose="02020603050405020304" pitchFamily="18" charset="0"/>
                <a:sym typeface="+mn-ea"/>
              </a:rPr>
              <a:t>: </a:t>
            </a:r>
            <a:endParaRPr lang="en-US" sz="2900">
              <a:latin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n-US" sz="2900">
                <a:latin typeface="Times New Roman" panose="02020603050405020304" pitchFamily="18" charset="0"/>
                <a:cs typeface="Times New Roman" panose="02020603050405020304" pitchFamily="18" charset="0"/>
                <a:sym typeface="+mn-ea"/>
              </a:rPr>
              <a:t>+ = ML </a:t>
            </a:r>
            <a:r>
              <a:rPr lang="en-US" sz="2900">
                <a:solidFill>
                  <a:srgbClr val="FF0000"/>
                </a:solidFill>
                <a:latin typeface="Times New Roman" panose="02020603050405020304" pitchFamily="18" charset="0"/>
                <a:cs typeface="Times New Roman" panose="02020603050405020304" pitchFamily="18" charset="0"/>
                <a:sym typeface="+mn-ea"/>
              </a:rPr>
              <a:t>theo tuần</a:t>
            </a:r>
            <a:r>
              <a:rPr lang="en-US" sz="2900">
                <a:latin typeface="Times New Roman" panose="02020603050405020304" pitchFamily="18" charset="0"/>
                <a:cs typeface="Times New Roman" panose="02020603050405020304" pitchFamily="18" charset="0"/>
                <a:sym typeface="+mn-ea"/>
              </a:rPr>
              <a:t> x </a:t>
            </a:r>
            <a:r>
              <a:rPr lang="en-US" sz="2900">
                <a:solidFill>
                  <a:srgbClr val="FF0000"/>
                </a:solidFill>
                <a:latin typeface="Times New Roman" panose="02020603050405020304" pitchFamily="18" charset="0"/>
                <a:cs typeface="Times New Roman" panose="02020603050405020304" pitchFamily="18" charset="0"/>
                <a:sym typeface="+mn-ea"/>
              </a:rPr>
              <a:t>52 tuần/12 tháng</a:t>
            </a:r>
            <a:r>
              <a:rPr lang="en-US" sz="2900">
                <a:latin typeface="Times New Roman" panose="02020603050405020304" pitchFamily="18" charset="0"/>
                <a:cs typeface="Times New Roman" panose="02020603050405020304" pitchFamily="18" charset="0"/>
                <a:sym typeface="+mn-ea"/>
              </a:rPr>
              <a:t>;/</a:t>
            </a:r>
            <a:endParaRPr lang="en-US" sz="2900">
              <a:latin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n-US" sz="2900">
                <a:latin typeface="Times New Roman" panose="02020603050405020304" pitchFamily="18" charset="0"/>
                <a:cs typeface="Times New Roman" panose="02020603050405020304" pitchFamily="18" charset="0"/>
                <a:sym typeface="+mn-ea"/>
              </a:rPr>
              <a:t>+ ML </a:t>
            </a:r>
            <a:r>
              <a:rPr lang="en-US" sz="2900">
                <a:solidFill>
                  <a:srgbClr val="FF0000"/>
                </a:solidFill>
                <a:latin typeface="Times New Roman" panose="02020603050405020304" pitchFamily="18" charset="0"/>
                <a:cs typeface="Times New Roman" panose="02020603050405020304" pitchFamily="18" charset="0"/>
                <a:sym typeface="+mn-ea"/>
              </a:rPr>
              <a:t>theo ngày</a:t>
            </a:r>
            <a:r>
              <a:rPr lang="en-US" sz="2900">
                <a:latin typeface="Times New Roman" panose="02020603050405020304" pitchFamily="18" charset="0"/>
                <a:cs typeface="Times New Roman" panose="02020603050405020304" pitchFamily="18" charset="0"/>
                <a:sym typeface="+mn-ea"/>
              </a:rPr>
              <a:t> x </a:t>
            </a:r>
            <a:r>
              <a:rPr lang="en-US" sz="2900">
                <a:solidFill>
                  <a:srgbClr val="FF0000"/>
                </a:solidFill>
                <a:latin typeface="Times New Roman" panose="02020603050405020304" pitchFamily="18" charset="0"/>
                <a:cs typeface="Times New Roman" panose="02020603050405020304" pitchFamily="18" charset="0"/>
                <a:sym typeface="+mn-ea"/>
              </a:rPr>
              <a:t>số ngày làm việc BT</a:t>
            </a:r>
            <a:r>
              <a:rPr lang="en-US" sz="2900">
                <a:latin typeface="Times New Roman" panose="02020603050405020304" pitchFamily="18" charset="0"/>
                <a:cs typeface="Times New Roman" panose="02020603050405020304" pitchFamily="18" charset="0"/>
                <a:sym typeface="+mn-ea"/>
              </a:rPr>
              <a:t> </a:t>
            </a:r>
            <a:r>
              <a:rPr lang="en-US" sz="2900">
                <a:solidFill>
                  <a:srgbClr val="FF0000"/>
                </a:solidFill>
                <a:latin typeface="Times New Roman" panose="02020603050405020304" pitchFamily="18" charset="0"/>
                <a:cs typeface="Times New Roman" panose="02020603050405020304" pitchFamily="18" charset="0"/>
                <a:sym typeface="+mn-ea"/>
              </a:rPr>
              <a:t>trong tháng</a:t>
            </a:r>
            <a:r>
              <a:rPr lang="en-US" sz="2900">
                <a:latin typeface="Times New Roman" panose="02020603050405020304" pitchFamily="18" charset="0"/>
                <a:cs typeface="Times New Roman" panose="02020603050405020304" pitchFamily="18" charset="0"/>
                <a:sym typeface="+mn-ea"/>
              </a:rPr>
              <a:t>;/</a:t>
            </a:r>
            <a:endParaRPr lang="en-US" sz="2900">
              <a:latin typeface="Times New Roman" panose="02020603050405020304" pitchFamily="18" charset="0"/>
              <a:cs typeface="Times New Roman" panose="02020603050405020304" pitchFamily="18" charset="0"/>
            </a:endParaRPr>
          </a:p>
          <a:p>
            <a:pPr algn="l">
              <a:lnSpc>
                <a:spcPct val="100000"/>
              </a:lnSpc>
              <a:spcBef>
                <a:spcPts val="0"/>
              </a:spcBef>
              <a:spcAft>
                <a:spcPts val="0"/>
              </a:spcAft>
            </a:pPr>
            <a:r>
              <a:rPr lang="en-US" sz="2900">
                <a:latin typeface="Times New Roman" panose="02020603050405020304" pitchFamily="18" charset="0"/>
                <a:cs typeface="Times New Roman" panose="02020603050405020304" pitchFamily="18" charset="0"/>
                <a:sym typeface="+mn-ea"/>
              </a:rPr>
              <a:t>+ ML theo SP, lương khoán </a:t>
            </a:r>
            <a:r>
              <a:rPr lang="en-US" sz="2900">
                <a:solidFill>
                  <a:srgbClr val="FF0000"/>
                </a:solidFill>
                <a:latin typeface="Times New Roman" panose="02020603050405020304" pitchFamily="18" charset="0"/>
                <a:cs typeface="Times New Roman" panose="02020603050405020304" pitchFamily="18" charset="0"/>
                <a:sym typeface="+mn-ea"/>
              </a:rPr>
              <a:t>thực hiện trong TGLV BT trong tháng.</a:t>
            </a:r>
            <a:endParaRPr lang="en-US" sz="2900" b="1" dirty="0" smtClean="0">
              <a:solidFill>
                <a:schemeClr val="bg1"/>
              </a:solidFill>
              <a:effectLst/>
              <a:latin typeface="Times New Roman" panose="02020603050405020304" pitchFamily="18" charset="0"/>
              <a:cs typeface="Times New Roman" panose="02020603050405020304" pitchFamily="18" charset="0"/>
              <a:sym typeface="+mn-ea"/>
            </a:endParaRPr>
          </a:p>
        </p:txBody>
      </p:sp>
      <p:sp>
        <p:nvSpPr>
          <p:cNvPr id="435203" name="Rectangle 3"/>
          <p:cNvSpPr>
            <a:spLocks noChangeArrowheads="1"/>
          </p:cNvSpPr>
          <p:nvPr/>
        </p:nvSpPr>
        <p:spPr bwMode="auto">
          <a:xfrm>
            <a:off x="75565" y="5572760"/>
            <a:ext cx="12040235" cy="1458595"/>
          </a:xfrm>
          <a:prstGeom prst="rect">
            <a:avLst/>
          </a:prstGeom>
          <a:solidFill>
            <a:srgbClr val="FFCC00"/>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algn="l" fontAlgn="auto">
              <a:lnSpc>
                <a:spcPts val="4240"/>
              </a:lnSpc>
            </a:pPr>
            <a:r>
              <a:rPr lang="en-US" sz="3000" b="1">
                <a:latin typeface="Times New Roman" panose="02020603050405020304" pitchFamily="18" charset="0"/>
                <a:cs typeface="Times New Roman" panose="02020603050405020304" pitchFamily="18" charset="0"/>
                <a:sym typeface="+mn-ea"/>
              </a:rPr>
              <a:t>   </a:t>
            </a:r>
            <a:endParaRPr lang="en-US" sz="3000" b="1">
              <a:latin typeface="Times New Roman" panose="02020603050405020304" pitchFamily="18" charset="0"/>
              <a:cs typeface="Times New Roman" panose="02020603050405020304" pitchFamily="18" charset="0"/>
              <a:sym typeface="+mn-ea"/>
            </a:endParaRPr>
          </a:p>
          <a:p>
            <a:pPr algn="l" fontAlgn="auto">
              <a:lnSpc>
                <a:spcPts val="4820"/>
              </a:lnSpc>
            </a:pPr>
            <a:endParaRPr lang="en-US" sz="3000">
              <a:latin typeface="Times New Roman" panose="02020603050405020304" pitchFamily="18" charset="0"/>
              <a:cs typeface="Times New Roman" panose="02020603050405020304" pitchFamily="18" charset="0"/>
              <a:sym typeface="+mn-ea"/>
            </a:endParaRPr>
          </a:p>
          <a:p>
            <a:pPr algn="l" fontAlgn="auto">
              <a:lnSpc>
                <a:spcPts val="4820"/>
              </a:lnSpc>
            </a:pPr>
            <a:endParaRPr lang="en-US" sz="3000">
              <a:latin typeface="Times New Roman" panose="02020603050405020304" pitchFamily="18" charset="0"/>
              <a:cs typeface="Times New Roman" panose="02020603050405020304" pitchFamily="18" charset="0"/>
              <a:sym typeface="+mn-ea"/>
            </a:endParaRPr>
          </a:p>
          <a:p>
            <a:pPr algn="l" fontAlgn="auto">
              <a:lnSpc>
                <a:spcPts val="4820"/>
              </a:lnSpc>
            </a:pPr>
            <a:endParaRPr lang="en-US" sz="3000">
              <a:latin typeface="Times New Roman" panose="02020603050405020304" pitchFamily="18" charset="0"/>
              <a:cs typeface="Times New Roman" panose="02020603050405020304" pitchFamily="18" charset="0"/>
              <a:sym typeface="+mn-ea"/>
            </a:endParaRPr>
          </a:p>
          <a:p>
            <a:pPr algn="l" fontAlgn="auto">
              <a:lnSpc>
                <a:spcPct val="95000"/>
              </a:lnSpc>
              <a:spcBef>
                <a:spcPts val="0"/>
              </a:spcBef>
              <a:spcAft>
                <a:spcPts val="0"/>
              </a:spcAft>
            </a:pPr>
            <a:r>
              <a:rPr lang="en-US" sz="3000">
                <a:latin typeface="Times New Roman" panose="02020603050405020304" pitchFamily="18" charset="0"/>
                <a:cs typeface="Times New Roman" panose="02020603050405020304" pitchFamily="18" charset="0"/>
                <a:sym typeface="+mn-ea"/>
              </a:rPr>
              <a:t>- </a:t>
            </a:r>
            <a:r>
              <a:rPr lang="en-US" sz="3000" b="1">
                <a:latin typeface="Times New Roman" panose="02020603050405020304" pitchFamily="18" charset="0"/>
                <a:cs typeface="Times New Roman" panose="02020603050405020304" pitchFamily="18" charset="0"/>
                <a:sym typeface="+mn-ea"/>
              </a:rPr>
              <a:t>ML quy đổi theo giờ:</a:t>
            </a:r>
            <a:r>
              <a:rPr lang="en-US" sz="3000">
                <a:latin typeface="Times New Roman" panose="02020603050405020304" pitchFamily="18" charset="0"/>
                <a:cs typeface="Times New Roman" panose="02020603050405020304" pitchFamily="18" charset="0"/>
                <a:sym typeface="+mn-ea"/>
              </a:rPr>
              <a:t> + = ML </a:t>
            </a:r>
            <a:r>
              <a:rPr lang="en-US" sz="3000">
                <a:solidFill>
                  <a:srgbClr val="FF0000"/>
                </a:solidFill>
                <a:latin typeface="Times New Roman" panose="02020603050405020304" pitchFamily="18" charset="0"/>
                <a:cs typeface="Times New Roman" panose="02020603050405020304" pitchFamily="18" charset="0"/>
                <a:sym typeface="+mn-ea"/>
              </a:rPr>
              <a:t>theo tuần, theo ngày chia cho số giờ làm </a:t>
            </a:r>
            <a:endParaRPr lang="en-US" sz="3000">
              <a:solidFill>
                <a:srgbClr val="FF0000"/>
              </a:solidFill>
              <a:latin typeface="Times New Roman" panose="02020603050405020304" pitchFamily="18" charset="0"/>
              <a:cs typeface="Times New Roman" panose="02020603050405020304" pitchFamily="18" charset="0"/>
              <a:sym typeface="+mn-ea"/>
            </a:endParaRPr>
          </a:p>
          <a:p>
            <a:pPr algn="l" fontAlgn="auto">
              <a:lnSpc>
                <a:spcPct val="95000"/>
              </a:lnSpc>
              <a:spcBef>
                <a:spcPts val="0"/>
              </a:spcBef>
              <a:spcAft>
                <a:spcPts val="0"/>
              </a:spcAft>
            </a:pPr>
            <a:r>
              <a:rPr lang="en-US" sz="3000">
                <a:solidFill>
                  <a:srgbClr val="FF0000"/>
                </a:solidFill>
                <a:latin typeface="Times New Roman" panose="02020603050405020304" pitchFamily="18" charset="0"/>
                <a:cs typeface="Times New Roman" panose="02020603050405020304" pitchFamily="18" charset="0"/>
                <a:sym typeface="+mn-ea"/>
              </a:rPr>
              <a:t>việc BT trong tuần, trong ngày</a:t>
            </a:r>
            <a:r>
              <a:rPr lang="en-US" sz="3000">
                <a:latin typeface="Times New Roman" panose="02020603050405020304" pitchFamily="18" charset="0"/>
                <a:cs typeface="Times New Roman" panose="02020603050405020304" pitchFamily="18" charset="0"/>
                <a:sym typeface="+mn-ea"/>
              </a:rPr>
              <a:t>;/ + ML </a:t>
            </a:r>
            <a:r>
              <a:rPr lang="en-US" sz="3000">
                <a:solidFill>
                  <a:srgbClr val="FF0000"/>
                </a:solidFill>
                <a:latin typeface="Times New Roman" panose="02020603050405020304" pitchFamily="18" charset="0"/>
                <a:cs typeface="Times New Roman" panose="02020603050405020304" pitchFamily="18" charset="0"/>
                <a:sym typeface="+mn-ea"/>
              </a:rPr>
              <a:t>theo SP, lương khoán chia cho số giờ</a:t>
            </a:r>
            <a:endParaRPr lang="en-US" sz="3000">
              <a:solidFill>
                <a:srgbClr val="FF0000"/>
              </a:solidFill>
              <a:latin typeface="Times New Roman" panose="02020603050405020304" pitchFamily="18" charset="0"/>
              <a:cs typeface="Times New Roman" panose="02020603050405020304" pitchFamily="18" charset="0"/>
              <a:sym typeface="+mn-ea"/>
            </a:endParaRPr>
          </a:p>
          <a:p>
            <a:pPr algn="l" fontAlgn="auto">
              <a:lnSpc>
                <a:spcPct val="95000"/>
              </a:lnSpc>
              <a:spcBef>
                <a:spcPts val="0"/>
              </a:spcBef>
              <a:spcAft>
                <a:spcPts val="0"/>
              </a:spcAft>
            </a:pPr>
            <a:r>
              <a:rPr lang="en-US" sz="3000">
                <a:solidFill>
                  <a:srgbClr val="FF0000"/>
                </a:solidFill>
                <a:latin typeface="Times New Roman" panose="02020603050405020304" pitchFamily="18" charset="0"/>
                <a:cs typeface="Times New Roman" panose="02020603050405020304" pitchFamily="18" charset="0"/>
                <a:sym typeface="+mn-ea"/>
              </a:rPr>
              <a:t> làm việc BT để sản xuất SP, thực hiện nhiệm vụ khoán.</a:t>
            </a:r>
            <a:endParaRPr lang="en-US" sz="3000">
              <a:solidFill>
                <a:srgbClr val="FF0000"/>
              </a:solidFill>
              <a:latin typeface="Times New Roman" panose="02020603050405020304" pitchFamily="18" charset="0"/>
              <a:cs typeface="Times New Roman" panose="02020603050405020304" pitchFamily="18" charset="0"/>
            </a:endParaRPr>
          </a:p>
          <a:p>
            <a:pPr algn="l" fontAlgn="auto">
              <a:lnSpc>
                <a:spcPct val="100000"/>
              </a:lnSpc>
            </a:pPr>
            <a:endParaRPr lang="en-US" sz="36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4820"/>
              </a:lnSpc>
            </a:pPr>
            <a:r>
              <a:rPr lang="en-US" sz="36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endParaRPr lang="en-US" sz="3000" b="1" dirty="0" smtClean="0">
              <a:effectLst/>
              <a:latin typeface="Times New Roman" panose="02020603050405020304" pitchFamily="18" charset="0"/>
              <a:cs typeface="Times New Roman" panose="02020603050405020304" pitchFamily="18" charset="0"/>
              <a:sym typeface="+mn-ea"/>
            </a:endParaRPr>
          </a:p>
          <a:p>
            <a:pPr algn="l" fontAlgn="auto">
              <a:lnSpc>
                <a:spcPts val="4240"/>
              </a:lnSpc>
            </a:pPr>
            <a:endParaRPr lang="en-US" sz="3000" b="1">
              <a:latin typeface="Times New Roman" panose="02020603050405020304" pitchFamily="18" charset="0"/>
              <a:cs typeface="Times New Roman" panose="02020603050405020304" pitchFamily="18" charset="0"/>
              <a:sym typeface="+mn-ea"/>
            </a:endParaRPr>
          </a:p>
          <a:p>
            <a:pPr algn="ctr" fontAlgn="auto">
              <a:lnSpc>
                <a:spcPct val="120000"/>
              </a:lnSpc>
            </a:pPr>
            <a:endParaRPr lang="en-US" altLang="vi-VN" sz="3600" b="1" i="1">
              <a:solidFill>
                <a:srgbClr val="FF0000"/>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435204"/>
                                        </p:tgtEl>
                                        <p:attrNameLst>
                                          <p:attrName>style.visibility</p:attrName>
                                        </p:attrNameLst>
                                      </p:cBhvr>
                                      <p:to>
                                        <p:strVal val="visible"/>
                                      </p:to>
                                    </p:set>
                                    <p:animEffect transition="in" filter="fade">
                                      <p:cBhvr>
                                        <p:cTn id="7" dur="1000"/>
                                        <p:tgtEl>
                                          <p:spTgt spid="435204"/>
                                        </p:tgtEl>
                                      </p:cBhvr>
                                    </p:animEffect>
                                  </p:childTnLst>
                                </p:cTn>
                              </p:par>
                              <p:par>
                                <p:cTn id="8" presetID="10" presetClass="entr" presetSubtype="0" fill="hold" grpId="0" nodeType="withEffect">
                                  <p:stCondLst>
                                    <p:cond delay="3000"/>
                                  </p:stCondLst>
                                  <p:iterate type="wd">
                                    <p:tmPct val="10000"/>
                                  </p:iterate>
                                  <p:childTnLst>
                                    <p:set>
                                      <p:cBhvr>
                                        <p:cTn id="9" dur="1" fill="hold">
                                          <p:stCondLst>
                                            <p:cond delay="0"/>
                                          </p:stCondLst>
                                        </p:cTn>
                                        <p:tgtEl>
                                          <p:spTgt spid="435203"/>
                                        </p:tgtEl>
                                        <p:attrNameLst>
                                          <p:attrName>style.visibility</p:attrName>
                                        </p:attrNameLst>
                                      </p:cBhvr>
                                      <p:to>
                                        <p:strVal val="visible"/>
                                      </p:to>
                                    </p:set>
                                    <p:animEffect transition="in" filter="fade">
                                      <p:cBhvr>
                                        <p:cTn id="10" dur="1000"/>
                                        <p:tgtEl>
                                          <p:spTgt spid="435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bldLvl="0" animBg="1"/>
      <p:bldP spid="435203"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
            <a:ext cx="12192001" cy="1052194"/>
          </a:xfrm>
        </p:spPr>
        <p:txBody>
          <a:bodyPr>
            <a:normAutofit fontScale="90000"/>
          </a:bodyPr>
          <a:lstStyle/>
          <a:p>
            <a:br>
              <a:rPr lang="nl-NL" sz="4445" b="1" dirty="0" smtClean="0"/>
            </a:br>
            <a:r>
              <a:rPr lang="nl-NL" sz="4445" b="1" dirty="0" smtClean="0"/>
              <a:t>   </a:t>
            </a:r>
            <a:br>
              <a:rPr lang="nl-NL" sz="4445" b="1" dirty="0" smtClean="0"/>
            </a:br>
            <a:r>
              <a:rPr lang="nl-NL" sz="4445" b="1" dirty="0" smtClean="0">
                <a:latin typeface="Times New Roman" panose="02020603050405020304" pitchFamily="18" charset="0"/>
                <a:cs typeface="Times New Roman" panose="02020603050405020304" pitchFamily="18" charset="0"/>
              </a:rPr>
              <a:t>Đ.93</a:t>
            </a:r>
            <a:r>
              <a:rPr lang="nl-NL" sz="4445" b="1" dirty="0">
                <a:latin typeface="Times New Roman" panose="02020603050405020304" pitchFamily="18" charset="0"/>
                <a:cs typeface="Times New Roman" panose="02020603050405020304" pitchFamily="18" charset="0"/>
              </a:rPr>
              <a:t>. </a:t>
            </a:r>
            <a:r>
              <a:rPr lang="nl-NL" sz="4445" b="1" dirty="0" smtClean="0">
                <a:latin typeface="Times New Roman" panose="02020603050405020304" pitchFamily="18" charset="0"/>
                <a:cs typeface="Times New Roman" panose="02020603050405020304" pitchFamily="18" charset="0"/>
              </a:rPr>
              <a:t>XD</a:t>
            </a:r>
            <a:r>
              <a:rPr lang="it-IT" sz="4445" b="1" dirty="0" smtClean="0">
                <a:latin typeface="Times New Roman" panose="02020603050405020304" pitchFamily="18" charset="0"/>
                <a:cs typeface="Times New Roman" panose="02020603050405020304" pitchFamily="18" charset="0"/>
              </a:rPr>
              <a:t> </a:t>
            </a:r>
            <a:r>
              <a:rPr lang="it-IT" sz="4445" b="1" dirty="0">
                <a:latin typeface="Times New Roman" panose="02020603050405020304" pitchFamily="18" charset="0"/>
                <a:cs typeface="Times New Roman" panose="02020603050405020304" pitchFamily="18" charset="0"/>
              </a:rPr>
              <a:t>thang lương, bảng lương &amp; ĐMLĐ</a:t>
            </a:r>
            <a:br>
              <a:rPr lang="en-US" sz="4445" dirty="0">
                <a:latin typeface="Times New Roman" panose="02020603050405020304" pitchFamily="18" charset="0"/>
                <a:cs typeface="Times New Roman" panose="02020603050405020304" pitchFamily="18" charset="0"/>
              </a:rPr>
            </a:br>
            <a:br>
              <a:rPr lang="en-US" sz="4445" b="1" dirty="0" smtClean="0">
                <a:solidFill>
                  <a:srgbClr val="FF0000"/>
                </a:solidFill>
              </a:rPr>
            </a:br>
            <a:endParaRPr lang="en-US" sz="4445"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custDataLst>
              <p:tags r:id="rId1"/>
            </p:custDataLst>
          </p:nvPr>
        </p:nvGraphicFramePr>
        <p:xfrm>
          <a:off x="635" y="1051560"/>
          <a:ext cx="12191365" cy="5708650"/>
        </p:xfrm>
        <a:graphic>
          <a:graphicData uri="http://schemas.openxmlformats.org/drawingml/2006/table">
            <a:tbl>
              <a:tblPr firstRow="1" bandRow="1">
                <a:tableStyleId>{5C22544A-7EE6-4342-B048-85BDC9FD1C3A}</a:tableStyleId>
              </a:tblPr>
              <a:tblGrid>
                <a:gridCol w="12191365"/>
              </a:tblGrid>
              <a:tr h="177673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nl-NL" sz="3600" dirty="0" smtClean="0">
                          <a:latin typeface="Times New Roman" panose="02020603050405020304" pitchFamily="18" charset="0"/>
                          <a:cs typeface="Times New Roman" panose="02020603050405020304" pitchFamily="18" charset="0"/>
                        </a:rPr>
                        <a:t>1. NSDLĐ phải XD TBL &amp; ĐMLĐ làm cơ sở để tuyển dụng, SD LĐ, thỏa thuận ML theo CV/ chức danh ghi trong HĐLĐ &amp; trả lương cho NLĐ.</a:t>
                      </a:r>
                      <a:r>
                        <a:rPr lang="vi-VN" sz="3600" dirty="0" smtClean="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txBody>
                  <a:tcPr/>
                </a:tc>
              </a:tr>
              <a:tr h="3931920">
                <a:tc>
                  <a:txBody>
                    <a:bodyPr/>
                    <a:lstStyle/>
                    <a:p>
                      <a:pPr marL="0" indent="0">
                        <a:buNone/>
                      </a:pPr>
                      <a:r>
                        <a:rPr lang="it-IT" sz="3600" dirty="0" smtClean="0">
                          <a:solidFill>
                            <a:srgbClr val="FF0000"/>
                          </a:solidFill>
                          <a:latin typeface="Times New Roman" panose="02020603050405020304" pitchFamily="18" charset="0"/>
                          <a:cs typeface="Times New Roman" panose="02020603050405020304" pitchFamily="18" charset="0"/>
                        </a:rPr>
                        <a:t>2. </a:t>
                      </a:r>
                      <a:r>
                        <a:rPr lang="en-US" sz="3600" dirty="0" smtClean="0">
                          <a:solidFill>
                            <a:srgbClr val="FF0000"/>
                          </a:solidFill>
                          <a:latin typeface="Times New Roman" panose="02020603050405020304" pitchFamily="18" charset="0"/>
                          <a:cs typeface="Times New Roman" panose="02020603050405020304" pitchFamily="18" charset="0"/>
                        </a:rPr>
                        <a:t>MLĐ phải là MTB </a:t>
                      </a:r>
                      <a:r>
                        <a:rPr lang="en-US" sz="3600" b="1" dirty="0" smtClean="0">
                          <a:solidFill>
                            <a:srgbClr val="FF0000"/>
                          </a:solidFill>
                          <a:latin typeface="Times New Roman" panose="02020603050405020304" pitchFamily="18" charset="0"/>
                          <a:cs typeface="Times New Roman" panose="02020603050405020304" pitchFamily="18" charset="0"/>
                        </a:rPr>
                        <a:t>b/đ số đông </a:t>
                      </a:r>
                      <a:r>
                        <a:rPr lang="en-US" sz="3600" dirty="0" smtClean="0">
                          <a:solidFill>
                            <a:srgbClr val="FF0000"/>
                          </a:solidFill>
                          <a:latin typeface="Times New Roman" panose="02020603050405020304" pitchFamily="18" charset="0"/>
                          <a:cs typeface="Times New Roman" panose="02020603050405020304" pitchFamily="18" charset="0"/>
                        </a:rPr>
                        <a:t>NLĐ thực hiện được mà ko phải kéo dài TGLV bình thường &amp; </a:t>
                      </a:r>
                      <a:r>
                        <a:rPr lang="en-US" sz="3600" b="1" dirty="0" smtClean="0">
                          <a:solidFill>
                            <a:srgbClr val="FF0000"/>
                          </a:solidFill>
                          <a:latin typeface="Times New Roman" panose="02020603050405020304" pitchFamily="18" charset="0"/>
                          <a:cs typeface="Times New Roman" panose="02020603050405020304" pitchFamily="18" charset="0"/>
                        </a:rPr>
                        <a:t>phải được </a:t>
                      </a:r>
                      <a:r>
                        <a:rPr lang="it-IT" sz="3600" b="1" dirty="0" smtClean="0">
                          <a:solidFill>
                            <a:srgbClr val="FF0000"/>
                          </a:solidFill>
                          <a:latin typeface="Times New Roman" panose="02020603050405020304" pitchFamily="18" charset="0"/>
                          <a:cs typeface="Times New Roman" panose="02020603050405020304" pitchFamily="18" charset="0"/>
                        </a:rPr>
                        <a:t>áp dụng thử trước khi ban hành chính thức</a:t>
                      </a:r>
                      <a:r>
                        <a:rPr lang="it-IT" sz="3600" dirty="0" smtClean="0">
                          <a:solidFill>
                            <a:srgbClr val="FF0000"/>
                          </a:solidFill>
                          <a:latin typeface="Times New Roman" panose="02020603050405020304" pitchFamily="18" charset="0"/>
                          <a:cs typeface="Times New Roman" panose="02020603050405020304" pitchFamily="18" charset="0"/>
                        </a:rPr>
                        <a:t>.</a:t>
                      </a:r>
                      <a:endParaRPr lang="en-US" sz="36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3600" dirty="0" smtClean="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
        <p:nvSpPr>
          <p:cNvPr id="13" name="Rectangle 7" descr="Medium wood"/>
          <p:cNvSpPr/>
          <p:nvPr/>
        </p:nvSpPr>
        <p:spPr>
          <a:xfrm>
            <a:off x="0" y="4561840"/>
            <a:ext cx="12192635" cy="2159000"/>
          </a:xfrm>
          <a:prstGeom prst="rect">
            <a:avLst/>
          </a:prstGeom>
          <a:blipFill rotWithShape="1">
            <a:blip r:embed="rId2"/>
          </a:blipFill>
          <a:ln w="9525">
            <a:noFill/>
          </a:ln>
        </p:spPr>
        <p:txBody>
          <a:bodyPr lIns="91425" tIns="45712" rIns="91425" bIns="45712"/>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latin typeface="+mn-lt"/>
              </a:defRPr>
            </a:lvl5pPr>
          </a:lstStyle>
          <a:p>
            <a:pPr marL="0" indent="0">
              <a:lnSpc>
                <a:spcPct val="105000"/>
              </a:lnSpc>
              <a:spcBef>
                <a:spcPct val="0"/>
              </a:spcBef>
              <a:buNone/>
            </a:pPr>
            <a:r>
              <a:rPr lang="nl-NL" sz="3600" dirty="0" smtClean="0">
                <a:solidFill>
                  <a:schemeClr val="bg1"/>
                </a:solidFill>
                <a:latin typeface="Times New Roman" panose="02020603050405020304" pitchFamily="18" charset="0"/>
                <a:cs typeface="Times New Roman" panose="02020603050405020304" pitchFamily="18" charset="0"/>
                <a:sym typeface="+mn-ea"/>
              </a:rPr>
              <a:t>3. N</a:t>
            </a:r>
            <a:r>
              <a:rPr lang="it-IT" sz="3600" dirty="0" smtClean="0">
                <a:solidFill>
                  <a:schemeClr val="bg1"/>
                </a:solidFill>
                <a:latin typeface="Times New Roman" panose="02020603050405020304" pitchFamily="18" charset="0"/>
                <a:cs typeface="Times New Roman" panose="02020603050405020304" pitchFamily="18" charset="0"/>
                <a:sym typeface="+mn-ea"/>
              </a:rPr>
              <a:t>SDLĐ </a:t>
            </a:r>
            <a:r>
              <a:rPr lang="en-US" altLang="it-IT" sz="3600" b="1" dirty="0" smtClean="0">
                <a:solidFill>
                  <a:schemeClr val="bg1"/>
                </a:solidFill>
                <a:latin typeface="Times New Roman" panose="02020603050405020304" pitchFamily="18" charset="0"/>
                <a:cs typeface="Times New Roman" panose="02020603050405020304" pitchFamily="18" charset="0"/>
                <a:sym typeface="+mn-ea"/>
              </a:rPr>
              <a:t>f</a:t>
            </a:r>
            <a:r>
              <a:rPr lang="it-IT" sz="3600" b="1" dirty="0" smtClean="0">
                <a:solidFill>
                  <a:schemeClr val="bg1"/>
                </a:solidFill>
                <a:latin typeface="Times New Roman" panose="02020603050405020304" pitchFamily="18" charset="0"/>
                <a:cs typeface="Times New Roman" panose="02020603050405020304" pitchFamily="18" charset="0"/>
                <a:sym typeface="+mn-ea"/>
              </a:rPr>
              <a:t>ải</a:t>
            </a:r>
            <a:r>
              <a:rPr lang="it-IT" sz="3600" dirty="0" smtClean="0">
                <a:solidFill>
                  <a:schemeClr val="bg1"/>
                </a:solidFill>
                <a:latin typeface="Times New Roman" panose="02020603050405020304" pitchFamily="18" charset="0"/>
                <a:cs typeface="Times New Roman" panose="02020603050405020304" pitchFamily="18" charset="0"/>
                <a:sym typeface="+mn-ea"/>
              </a:rPr>
              <a:t> tham khảo ý kiến của TCĐD NLĐ tại CS đ/v nơi có TCĐD NLĐ tại CS khi XD TBL &amp; ĐMLĐ</a:t>
            </a:r>
            <a:r>
              <a:rPr lang="nl-NL" sz="3600" dirty="0" smtClean="0">
                <a:solidFill>
                  <a:schemeClr val="bg1"/>
                </a:solidFill>
                <a:latin typeface="Times New Roman" panose="02020603050405020304" pitchFamily="18" charset="0"/>
                <a:cs typeface="Times New Roman" panose="02020603050405020304" pitchFamily="18" charset="0"/>
                <a:sym typeface="+mn-ea"/>
              </a:rPr>
              <a:t>.</a:t>
            </a:r>
            <a:endParaRPr lang="en-US" sz="3600" b="1" i="1" dirty="0" smtClean="0">
              <a:solidFill>
                <a:schemeClr val="bg1"/>
              </a:solidFill>
              <a:latin typeface="Times New Roman" panose="02020603050405020304" pitchFamily="18" charset="0"/>
              <a:cs typeface="Times New Roman" panose="02020603050405020304" pitchFamily="18" charset="0"/>
            </a:endParaRPr>
          </a:p>
          <a:p>
            <a:pPr marL="0" lvl="0" indent="0" algn="l" eaLnBrk="1" hangingPunct="1">
              <a:lnSpc>
                <a:spcPct val="105000"/>
              </a:lnSpc>
              <a:spcBef>
                <a:spcPct val="0"/>
              </a:spcBef>
              <a:buClrTx/>
              <a:buSzTx/>
              <a:buFontTx/>
              <a:buNone/>
            </a:pPr>
            <a:r>
              <a:rPr lang="it-IT" sz="3600" dirty="0" smtClean="0">
                <a:solidFill>
                  <a:schemeClr val="bg1"/>
                </a:solidFill>
                <a:latin typeface="Times New Roman" panose="02020603050405020304" pitchFamily="18" charset="0"/>
                <a:cs typeface="Times New Roman" panose="02020603050405020304" pitchFamily="18" charset="0"/>
                <a:sym typeface="+mn-ea"/>
              </a:rPr>
              <a:t>TBL &amp; MLĐ</a:t>
            </a:r>
            <a:r>
              <a:rPr lang="nl-NL" sz="3600" dirty="0" smtClean="0">
                <a:solidFill>
                  <a:schemeClr val="bg1"/>
                </a:solidFill>
                <a:latin typeface="Times New Roman" panose="02020603050405020304" pitchFamily="18" charset="0"/>
                <a:cs typeface="Times New Roman" panose="02020603050405020304" pitchFamily="18" charset="0"/>
                <a:sym typeface="+mn-ea"/>
              </a:rPr>
              <a:t> </a:t>
            </a:r>
            <a:r>
              <a:rPr lang="en-US" altLang="nl-NL" sz="3600" dirty="0" smtClean="0">
                <a:solidFill>
                  <a:schemeClr val="bg1"/>
                </a:solidFill>
                <a:latin typeface="Times New Roman" panose="02020603050405020304" pitchFamily="18" charset="0"/>
                <a:cs typeface="Times New Roman" panose="02020603050405020304" pitchFamily="18" charset="0"/>
                <a:sym typeface="+mn-ea"/>
              </a:rPr>
              <a:t>f</a:t>
            </a:r>
            <a:r>
              <a:rPr lang="nl-NL" sz="3600" dirty="0" smtClean="0">
                <a:solidFill>
                  <a:schemeClr val="bg1"/>
                </a:solidFill>
                <a:latin typeface="Times New Roman" panose="02020603050405020304" pitchFamily="18" charset="0"/>
                <a:cs typeface="Times New Roman" panose="02020603050405020304" pitchFamily="18" charset="0"/>
                <a:sym typeface="+mn-ea"/>
              </a:rPr>
              <a:t>ải </a:t>
            </a:r>
            <a:r>
              <a:rPr lang="it-IT" sz="3600" dirty="0" smtClean="0">
                <a:solidFill>
                  <a:schemeClr val="bg1"/>
                </a:solidFill>
                <a:latin typeface="Times New Roman" panose="02020603050405020304" pitchFamily="18" charset="0"/>
                <a:cs typeface="Times New Roman" panose="02020603050405020304" pitchFamily="18" charset="0"/>
                <a:sym typeface="+mn-ea"/>
              </a:rPr>
              <a:t>được công bố CK  TNLV trước khi thực hiện</a:t>
            </a:r>
            <a:endParaRPr lang="it-IT" altLang="x-none" sz="3600" b="1"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635" y="0"/>
          <a:ext cx="12190730" cy="6858000"/>
        </p:xfrm>
        <a:graphic>
          <a:graphicData uri="http://schemas.openxmlformats.org/drawingml/2006/table">
            <a:tbl>
              <a:tblPr firstRow="1" bandRow="1">
                <a:tableStyleId>{5C22544A-7EE6-4342-B048-85BDC9FD1C3A}</a:tableStyleId>
              </a:tblPr>
              <a:tblGrid>
                <a:gridCol w="12190730"/>
              </a:tblGrid>
              <a:tr h="652145">
                <a:tc>
                  <a:txBody>
                    <a:bodyPr/>
                    <a:lstStyle/>
                    <a:p>
                      <a:r>
                        <a:rPr lang="it-IT" sz="3600" dirty="0" smtClean="0">
                          <a:solidFill>
                            <a:schemeClr val="bg1"/>
                          </a:solidFill>
                          <a:effectLst/>
                          <a:latin typeface="Times New Roman" panose="02020603050405020304" pitchFamily="18" charset="0"/>
                          <a:cs typeface="Times New Roman" panose="02020603050405020304" pitchFamily="18" charset="0"/>
                          <a:sym typeface="+mn-ea"/>
                        </a:rPr>
                        <a:t>Đ.94</a:t>
                      </a:r>
                      <a:r>
                        <a:rPr lang="en-US" altLang="it-IT" sz="3600" dirty="0" smtClean="0">
                          <a:solidFill>
                            <a:schemeClr val="bg1"/>
                          </a:solidFill>
                          <a:effectLst/>
                          <a:latin typeface="Times New Roman" panose="02020603050405020304" pitchFamily="18" charset="0"/>
                          <a:cs typeface="Times New Roman" panose="02020603050405020304" pitchFamily="18" charset="0"/>
                          <a:sym typeface="+mn-ea"/>
                        </a:rPr>
                        <a:t>.</a:t>
                      </a:r>
                      <a:r>
                        <a:rPr lang="it-IT" sz="3600" dirty="0" smtClean="0">
                          <a:solidFill>
                            <a:schemeClr val="bg1"/>
                          </a:solidFill>
                          <a:effectLst/>
                          <a:latin typeface="Times New Roman" panose="02020603050405020304" pitchFamily="18" charset="0"/>
                          <a:cs typeface="Times New Roman" panose="02020603050405020304" pitchFamily="18" charset="0"/>
                          <a:sym typeface="+mn-ea"/>
                        </a:rPr>
                        <a:t> </a:t>
                      </a:r>
                      <a:r>
                        <a:rPr lang="en-US" sz="3600" dirty="0" smtClean="0">
                          <a:solidFill>
                            <a:schemeClr val="bg1"/>
                          </a:solidFill>
                          <a:latin typeface="Times New Roman" panose="02020603050405020304" pitchFamily="18" charset="0"/>
                          <a:cs typeface="Times New Roman" panose="02020603050405020304" pitchFamily="18" charset="0"/>
                          <a:sym typeface="+mn-ea"/>
                        </a:rPr>
                        <a:t>Nguyên tắc trả lương</a:t>
                      </a:r>
                      <a:endParaRPr lang="en-US" sz="3600" dirty="0" smtClean="0">
                        <a:solidFill>
                          <a:schemeClr val="bg1"/>
                        </a:solidFill>
                        <a:latin typeface="Times New Roman" panose="02020603050405020304" pitchFamily="18" charset="0"/>
                        <a:cs typeface="Times New Roman" panose="02020603050405020304" pitchFamily="18" charset="0"/>
                        <a:sym typeface="+mn-ea"/>
                      </a:endParaRPr>
                    </a:p>
                  </a:txBody>
                  <a:tcPr/>
                </a:tc>
              </a:tr>
              <a:tr h="6205855">
                <a:tc>
                  <a:txBody>
                    <a:bodyPr/>
                    <a:lstStyle/>
                    <a:p>
                      <a:r>
                        <a:rPr lang="it-IT" sz="3100" kern="1200" dirty="0" smtClean="0">
                          <a:solidFill>
                            <a:schemeClr val="dk1"/>
                          </a:solidFill>
                          <a:effectLst/>
                          <a:latin typeface="Times New Roman" panose="02020603050405020304" pitchFamily="18" charset="0"/>
                          <a:ea typeface="+mn-ea"/>
                          <a:cs typeface="Times New Roman" panose="02020603050405020304" pitchFamily="18" charset="0"/>
                        </a:rPr>
                        <a:t>1. NSDLĐ </a:t>
                      </a:r>
                      <a:r>
                        <a:rPr lang="en-US" altLang="it-IT" sz="3100" b="1"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it-IT" sz="3100" b="1" kern="1200" dirty="0" smtClean="0">
                          <a:solidFill>
                            <a:srgbClr val="FF0000"/>
                          </a:solidFill>
                          <a:effectLst/>
                          <a:latin typeface="Times New Roman" panose="02020603050405020304" pitchFamily="18" charset="0"/>
                          <a:ea typeface="+mn-ea"/>
                          <a:cs typeface="Times New Roman" panose="02020603050405020304" pitchFamily="18" charset="0"/>
                        </a:rPr>
                        <a:t>ải</a:t>
                      </a:r>
                      <a:r>
                        <a:rPr lang="it-IT" sz="3100" kern="1200" dirty="0" smtClean="0">
                          <a:solidFill>
                            <a:schemeClr val="dk1"/>
                          </a:solidFill>
                          <a:effectLst/>
                          <a:latin typeface="Times New Roman" panose="02020603050405020304" pitchFamily="18" charset="0"/>
                          <a:ea typeface="+mn-ea"/>
                          <a:cs typeface="Times New Roman" panose="02020603050405020304" pitchFamily="18" charset="0"/>
                        </a:rPr>
                        <a:t> trả lương trực tiếp, đầy đủ, đúng hạn cho NLĐ. </a:t>
                      </a:r>
                      <a:r>
                        <a:rPr lang="it-IT" sz="3100" kern="1200" dirty="0" smtClean="0">
                          <a:solidFill>
                            <a:srgbClr val="FF0000"/>
                          </a:solidFill>
                          <a:effectLst/>
                          <a:latin typeface="Times New Roman" panose="02020603050405020304" pitchFamily="18" charset="0"/>
                          <a:ea typeface="+mn-ea"/>
                          <a:cs typeface="Times New Roman" panose="02020603050405020304" pitchFamily="18" charset="0"/>
                        </a:rPr>
                        <a:t>Trường hợp NLĐ ko thể nhận lương trực tiếp thì NSDLĐ có thể trả lương cho người được NLĐ UQ hợp pháp</a:t>
                      </a:r>
                      <a:endParaRPr lang="en-US" sz="3100" kern="1200" dirty="0" smtClean="0">
                        <a:solidFill>
                          <a:srgbClr val="FF0000"/>
                        </a:solidFill>
                        <a:effectLst/>
                        <a:latin typeface="Times New Roman" panose="02020603050405020304" pitchFamily="18" charset="0"/>
                        <a:ea typeface="+mn-ea"/>
                        <a:cs typeface="Times New Roman" panose="02020603050405020304" pitchFamily="18" charset="0"/>
                      </a:endParaRPr>
                    </a:p>
                    <a:p>
                      <a:r>
                        <a:rPr lang="it-IT" sz="3100" kern="1200" dirty="0" smtClean="0">
                          <a:solidFill>
                            <a:srgbClr val="FF0000"/>
                          </a:solidFill>
                          <a:effectLst/>
                          <a:latin typeface="Times New Roman" panose="02020603050405020304" pitchFamily="18" charset="0"/>
                          <a:ea typeface="+mn-ea"/>
                          <a:cs typeface="Times New Roman" panose="02020603050405020304" pitchFamily="18" charset="0"/>
                        </a:rPr>
                        <a:t>2. NSDLĐ </a:t>
                      </a:r>
                      <a:r>
                        <a:rPr lang="it-IT" sz="3100" b="1" kern="1200" dirty="0" smtClean="0">
                          <a:solidFill>
                            <a:srgbClr val="FF0000"/>
                          </a:solidFill>
                          <a:effectLst/>
                          <a:latin typeface="Times New Roman" panose="02020603050405020304" pitchFamily="18" charset="0"/>
                          <a:ea typeface="+mn-ea"/>
                          <a:cs typeface="Times New Roman" panose="02020603050405020304" pitchFamily="18" charset="0"/>
                        </a:rPr>
                        <a:t>ko được </a:t>
                      </a:r>
                      <a:r>
                        <a:rPr lang="it-IT" sz="3100" kern="1200" dirty="0" smtClean="0">
                          <a:solidFill>
                            <a:srgbClr val="FF0000"/>
                          </a:solidFill>
                          <a:effectLst/>
                          <a:latin typeface="Times New Roman" panose="02020603050405020304" pitchFamily="18" charset="0"/>
                          <a:ea typeface="+mn-ea"/>
                          <a:cs typeface="Times New Roman" panose="02020603050405020304" pitchFamily="18" charset="0"/>
                        </a:rPr>
                        <a:t>hạn chế/can thiệp vào quyền tự quyết chi tiêu lương của NLĐ; ko được ép buộc NLĐ chi tiêu lương vào việc mua hàng hóa, sử dụng dịch vụ của NSDLĐ/ của đơn vị khác mà NSDLĐ chỉ định. </a:t>
                      </a:r>
                      <a:endParaRPr lang="en-US" sz="3100" b="1" i="1" dirty="0" smtClean="0">
                        <a:solidFill>
                          <a:schemeClr val="tx1"/>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defRPr/>
                      </a:pPr>
                      <a:endParaRPr lang="en-US" sz="3100" b="1" i="1"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353297" name="Rectangle 17"/>
          <p:cNvSpPr/>
          <p:nvPr/>
        </p:nvSpPr>
        <p:spPr>
          <a:xfrm>
            <a:off x="1270" y="3562350"/>
            <a:ext cx="12190095" cy="3295650"/>
          </a:xfrm>
          <a:prstGeom prst="rect">
            <a:avLst/>
          </a:prstGeom>
          <a:solidFill>
            <a:srgbClr val="FFFB1B"/>
          </a:solidFill>
          <a:ln w="9525" cap="flat" cmpd="sng">
            <a:solidFill>
              <a:srgbClr val="0000FF"/>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indent="0" algn="l" defTabSz="914400" rtl="0" eaLnBrk="1" fontAlgn="auto" hangingPunct="1">
              <a:lnSpc>
                <a:spcPts val="3400"/>
              </a:lnSpc>
              <a:spcBef>
                <a:spcPts val="0"/>
              </a:spcBef>
              <a:spcAft>
                <a:spcPts val="0"/>
              </a:spcAft>
              <a:buClrTx/>
              <a:buSzTx/>
              <a:buFontTx/>
              <a:buNone/>
              <a:defRPr/>
            </a:pPr>
            <a:r>
              <a:rPr lang="en-US" b="1" dirty="0" smtClean="0">
                <a:latin typeface="Times New Roman" panose="02020603050405020304" pitchFamily="18" charset="0"/>
                <a:cs typeface="Times New Roman" panose="02020603050405020304" pitchFamily="18" charset="0"/>
                <a:sym typeface="+mn-ea"/>
              </a:rPr>
              <a:t>Đ.95</a:t>
            </a:r>
            <a:r>
              <a:rPr lang="en-US" dirty="0" smtClean="0">
                <a:latin typeface="Times New Roman" panose="02020603050405020304" pitchFamily="18" charset="0"/>
                <a:cs typeface="Times New Roman" panose="02020603050405020304" pitchFamily="18" charset="0"/>
                <a:sym typeface="+mn-ea"/>
              </a:rPr>
              <a:t>: </a:t>
            </a:r>
            <a:r>
              <a:rPr lang="en-US" b="1" dirty="0" smtClean="0">
                <a:latin typeface="Times New Roman" panose="02020603050405020304" pitchFamily="18" charset="0"/>
                <a:cs typeface="Times New Roman" panose="02020603050405020304" pitchFamily="18" charset="0"/>
                <a:sym typeface="+mn-ea"/>
              </a:rPr>
              <a:t>T</a:t>
            </a:r>
            <a:r>
              <a:rPr lang="en-US" dirty="0" smtClean="0">
                <a:latin typeface="Times New Roman" panose="02020603050405020304" pitchFamily="18" charset="0"/>
                <a:cs typeface="Times New Roman" panose="02020603050405020304" pitchFamily="18" charset="0"/>
                <a:sym typeface="+mn-ea"/>
              </a:rPr>
              <a:t>rả lương  </a:t>
            </a:r>
            <a:r>
              <a:rPr lang="en-US" b="1" dirty="0" smtClean="0">
                <a:latin typeface="Times New Roman" panose="02020603050405020304" pitchFamily="18" charset="0"/>
                <a:cs typeface="Times New Roman" panose="02020603050405020304" pitchFamily="18" charset="0"/>
                <a:sym typeface="+mn-ea"/>
              </a:rPr>
              <a:t>1</a:t>
            </a:r>
            <a:r>
              <a:rPr lang="en-US" dirty="0" smtClean="0">
                <a:latin typeface="Times New Roman" panose="02020603050405020304" pitchFamily="18" charset="0"/>
                <a:cs typeface="Times New Roman" panose="02020603050405020304" pitchFamily="18" charset="0"/>
                <a:sym typeface="+mn-ea"/>
              </a:rPr>
              <a:t>. NSDLĐ trả lương căn cứ vào TL đã thỏa thuận, </a:t>
            </a:r>
            <a:endParaRPr lang="en-US" dirty="0" smtClean="0">
              <a:latin typeface="Times New Roman" panose="02020603050405020304" pitchFamily="18" charset="0"/>
              <a:cs typeface="Times New Roman" panose="02020603050405020304" pitchFamily="18" charset="0"/>
              <a:sym typeface="+mn-ea"/>
            </a:endParaRPr>
          </a:p>
          <a:p>
            <a:pPr marL="0" marR="0" indent="0" algn="l" defTabSz="914400" rtl="0" eaLnBrk="1" fontAlgn="auto" hangingPunct="1">
              <a:lnSpc>
                <a:spcPts val="3400"/>
              </a:lnSpc>
              <a:spcBef>
                <a:spcPts val="0"/>
              </a:spcBef>
              <a:spcAft>
                <a:spcPts val="0"/>
              </a:spcAft>
              <a:buClrTx/>
              <a:buSzTx/>
              <a:buFontTx/>
              <a:buNone/>
              <a:defRPr/>
            </a:pPr>
            <a:r>
              <a:rPr lang="en-US" dirty="0" smtClean="0">
                <a:solidFill>
                  <a:srgbClr val="FF0000"/>
                </a:solidFill>
                <a:latin typeface="Times New Roman" panose="02020603050405020304" pitchFamily="18" charset="0"/>
                <a:cs typeface="Times New Roman" panose="02020603050405020304" pitchFamily="18" charset="0"/>
                <a:sym typeface="+mn-ea"/>
              </a:rPr>
              <a:t>NSLĐ &amp; chất lượng CV.</a:t>
            </a:r>
            <a:br>
              <a:rPr lang="en-US" dirty="0" smtClean="0">
                <a:solidFill>
                  <a:srgbClr val="FF0000"/>
                </a:solidFill>
                <a:latin typeface="Times New Roman" panose="02020603050405020304" pitchFamily="18" charset="0"/>
                <a:cs typeface="Times New Roman" panose="02020603050405020304" pitchFamily="18" charset="0"/>
                <a:sym typeface="+mn-ea"/>
              </a:rPr>
            </a:br>
            <a:r>
              <a:rPr lang="en-US" b="1" dirty="0" smtClean="0">
                <a:latin typeface="Times New Roman" panose="02020603050405020304" pitchFamily="18" charset="0"/>
                <a:cs typeface="Times New Roman" panose="02020603050405020304" pitchFamily="18" charset="0"/>
                <a:sym typeface="+mn-ea"/>
              </a:rPr>
              <a:t>2</a:t>
            </a:r>
            <a:r>
              <a:rPr lang="en-US" dirty="0" smtClean="0">
                <a:latin typeface="Times New Roman" panose="02020603050405020304" pitchFamily="18" charset="0"/>
                <a:cs typeface="Times New Roman" panose="02020603050405020304" pitchFamily="18" charset="0"/>
                <a:sym typeface="+mn-ea"/>
              </a:rPr>
              <a:t>. TL ghi trong HĐLĐ &amp; TL trả cho NLĐ = tiền Đồng VN, trường hợp </a:t>
            </a:r>
            <a:endParaRPr lang="en-US" dirty="0" smtClean="0">
              <a:latin typeface="Times New Roman" panose="02020603050405020304" pitchFamily="18" charset="0"/>
              <a:cs typeface="Times New Roman" panose="02020603050405020304" pitchFamily="18" charset="0"/>
              <a:sym typeface="+mn-ea"/>
            </a:endParaRPr>
          </a:p>
          <a:p>
            <a:pPr marL="0" marR="0" indent="0" algn="l" defTabSz="914400" rtl="0" eaLnBrk="1" fontAlgn="auto" hangingPunct="1">
              <a:lnSpc>
                <a:spcPts val="3400"/>
              </a:lnSpc>
              <a:spcBef>
                <a:spcPts val="0"/>
              </a:spcBef>
              <a:spcAft>
                <a:spcPts val="0"/>
              </a:spcAft>
              <a:buClrTx/>
              <a:buSzTx/>
              <a:buFontTx/>
              <a:buNone/>
              <a:defRPr/>
            </a:pPr>
            <a:r>
              <a:rPr lang="en-US" dirty="0" smtClean="0">
                <a:latin typeface="Times New Roman" panose="02020603050405020304" pitchFamily="18" charset="0"/>
                <a:cs typeface="Times New Roman" panose="02020603050405020304" pitchFamily="18" charset="0"/>
                <a:sym typeface="+mn-ea"/>
              </a:rPr>
              <a:t>NLĐ là người nước ngoài tại VN thì có thể = ngoại tệ.</a:t>
            </a:r>
            <a:br>
              <a:rPr lang="en-US" dirty="0" smtClean="0">
                <a:latin typeface="Times New Roman" panose="02020603050405020304" pitchFamily="18" charset="0"/>
                <a:cs typeface="Times New Roman" panose="02020603050405020304" pitchFamily="18" charset="0"/>
                <a:sym typeface="+mn-ea"/>
              </a:rPr>
            </a:br>
            <a:r>
              <a:rPr lang="en-US" b="1" dirty="0" smtClean="0">
                <a:solidFill>
                  <a:srgbClr val="FF0000"/>
                </a:solidFill>
                <a:latin typeface="Times New Roman" panose="02020603050405020304" pitchFamily="18" charset="0"/>
                <a:cs typeface="Times New Roman" panose="02020603050405020304" pitchFamily="18" charset="0"/>
                <a:sym typeface="+mn-ea"/>
              </a:rPr>
              <a:t>3</a:t>
            </a:r>
            <a:r>
              <a:rPr lang="en-US" dirty="0" smtClean="0">
                <a:solidFill>
                  <a:srgbClr val="FF0000"/>
                </a:solidFill>
                <a:latin typeface="Times New Roman" panose="02020603050405020304" pitchFamily="18" charset="0"/>
                <a:cs typeface="Times New Roman" panose="02020603050405020304" pitchFamily="18" charset="0"/>
                <a:sym typeface="+mn-ea"/>
              </a:rPr>
              <a:t>.Mỗi lần trả lương, NSDLĐ </a:t>
            </a:r>
            <a:r>
              <a:rPr lang="en-US" b="1" dirty="0" smtClean="0">
                <a:solidFill>
                  <a:srgbClr val="FF0000"/>
                </a:solidFill>
                <a:latin typeface="Times New Roman" panose="02020603050405020304" pitchFamily="18" charset="0"/>
                <a:cs typeface="Times New Roman" panose="02020603050405020304" pitchFamily="18" charset="0"/>
                <a:sym typeface="+mn-ea"/>
              </a:rPr>
              <a:t>phải</a:t>
            </a:r>
            <a:r>
              <a:rPr lang="en-US" dirty="0" smtClean="0">
                <a:solidFill>
                  <a:srgbClr val="FF0000"/>
                </a:solidFill>
                <a:latin typeface="Times New Roman" panose="02020603050405020304" pitchFamily="18" charset="0"/>
                <a:cs typeface="Times New Roman" panose="02020603050405020304" pitchFamily="18" charset="0"/>
                <a:sym typeface="+mn-ea"/>
              </a:rPr>
              <a:t> TB </a:t>
            </a:r>
            <a:r>
              <a:rPr lang="en-US" b="1" dirty="0" smtClean="0">
                <a:solidFill>
                  <a:srgbClr val="FF0000"/>
                </a:solidFill>
                <a:latin typeface="Times New Roman" panose="02020603050405020304" pitchFamily="18" charset="0"/>
                <a:cs typeface="Times New Roman" panose="02020603050405020304" pitchFamily="18" charset="0"/>
                <a:sym typeface="+mn-ea"/>
              </a:rPr>
              <a:t>bảng kê trả lương</a:t>
            </a:r>
            <a:r>
              <a:rPr lang="en-US" dirty="0" smtClean="0">
                <a:solidFill>
                  <a:srgbClr val="FF0000"/>
                </a:solidFill>
                <a:latin typeface="Times New Roman" panose="02020603050405020304" pitchFamily="18" charset="0"/>
                <a:cs typeface="Times New Roman" panose="02020603050405020304" pitchFamily="18" charset="0"/>
                <a:sym typeface="+mn-ea"/>
              </a:rPr>
              <a:t> cho NLĐ, </a:t>
            </a:r>
            <a:endParaRPr lang="en-US" dirty="0" smtClean="0">
              <a:solidFill>
                <a:srgbClr val="FF0000"/>
              </a:solidFill>
              <a:latin typeface="Times New Roman" panose="02020603050405020304" pitchFamily="18" charset="0"/>
              <a:cs typeface="Times New Roman" panose="02020603050405020304" pitchFamily="18" charset="0"/>
              <a:sym typeface="+mn-ea"/>
            </a:endParaRPr>
          </a:p>
          <a:p>
            <a:pPr marL="0" marR="0" indent="0" algn="l" defTabSz="914400" rtl="0" eaLnBrk="1" fontAlgn="auto" hangingPunct="1">
              <a:lnSpc>
                <a:spcPts val="3400"/>
              </a:lnSpc>
              <a:spcBef>
                <a:spcPts val="0"/>
              </a:spcBef>
              <a:spcAft>
                <a:spcPts val="0"/>
              </a:spcAft>
              <a:buClrTx/>
              <a:buSzTx/>
              <a:buFontTx/>
              <a:buNone/>
              <a:defRPr/>
            </a:pPr>
            <a:r>
              <a:rPr lang="en-US" dirty="0" smtClean="0">
                <a:solidFill>
                  <a:srgbClr val="FF0000"/>
                </a:solidFill>
                <a:latin typeface="Times New Roman" panose="02020603050405020304" pitchFamily="18" charset="0"/>
                <a:cs typeface="Times New Roman" panose="02020603050405020304" pitchFamily="18" charset="0"/>
                <a:sym typeface="+mn-ea"/>
              </a:rPr>
              <a:t>trong đó ghi rõ TL, TL làm thêm giờ, TL làm vào ban đêm, nội dung &amp; </a:t>
            </a:r>
            <a:endParaRPr lang="en-US" dirty="0" smtClean="0">
              <a:solidFill>
                <a:srgbClr val="FF0000"/>
              </a:solidFill>
              <a:latin typeface="Times New Roman" panose="02020603050405020304" pitchFamily="18" charset="0"/>
              <a:cs typeface="Times New Roman" panose="02020603050405020304" pitchFamily="18" charset="0"/>
              <a:sym typeface="+mn-ea"/>
            </a:endParaRPr>
          </a:p>
          <a:p>
            <a:pPr marL="0" marR="0" indent="0" algn="l" defTabSz="914400" rtl="0" eaLnBrk="1" fontAlgn="auto" hangingPunct="1">
              <a:lnSpc>
                <a:spcPts val="3400"/>
              </a:lnSpc>
              <a:spcBef>
                <a:spcPts val="0"/>
              </a:spcBef>
              <a:spcAft>
                <a:spcPts val="0"/>
              </a:spcAft>
              <a:buClrTx/>
              <a:buSzTx/>
              <a:buFontTx/>
              <a:buNone/>
              <a:defRPr/>
            </a:pPr>
            <a:r>
              <a:rPr lang="en-US" dirty="0" smtClean="0">
                <a:solidFill>
                  <a:srgbClr val="FF0000"/>
                </a:solidFill>
                <a:latin typeface="Times New Roman" panose="02020603050405020304" pitchFamily="18" charset="0"/>
                <a:cs typeface="Times New Roman" panose="02020603050405020304" pitchFamily="18" charset="0"/>
                <a:sym typeface="+mn-ea"/>
              </a:rPr>
              <a:t>số tiền bị khấu trừ (nếu có) </a:t>
            </a:r>
            <a:endParaRPr lang="vi-VN" altLang="en-US" b="1" dirty="0">
              <a:solidFill>
                <a:srgbClr val="000000"/>
              </a:solidFill>
              <a:latin typeface=".VnArial"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3297"/>
                                        </p:tgtEl>
                                        <p:attrNameLst>
                                          <p:attrName>style.visibility</p:attrName>
                                        </p:attrNameLst>
                                      </p:cBhvr>
                                      <p:to>
                                        <p:strVal val="visible"/>
                                      </p:to>
                                    </p:set>
                                    <p:animEffect transition="in" filter="box(in)">
                                      <p:cBhvr>
                                        <p:cTn id="7" dur="500"/>
                                        <p:tgtEl>
                                          <p:spTgt spid="353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7"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92000" cy="6859905"/>
        </p:xfrm>
        <a:graphic>
          <a:graphicData uri="http://schemas.openxmlformats.org/drawingml/2006/table">
            <a:tbl>
              <a:tblPr firstRow="1" bandRow="1">
                <a:tableStyleId>{5C22544A-7EE6-4342-B048-85BDC9FD1C3A}</a:tableStyleId>
              </a:tblPr>
              <a:tblGrid>
                <a:gridCol w="12192000"/>
              </a:tblGrid>
              <a:tr h="59626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vi-VN" sz="3400" b="1" dirty="0" smtClean="0">
                          <a:latin typeface="Times New Roman" panose="02020603050405020304" pitchFamily="18" charset="0"/>
                          <a:cs typeface="Times New Roman" panose="02020603050405020304" pitchFamily="18" charset="0"/>
                        </a:rPr>
                        <a:t>Đ</a:t>
                      </a:r>
                      <a:r>
                        <a:rPr lang="en-US" sz="3400" b="1" dirty="0" smtClean="0">
                          <a:latin typeface="Times New Roman" panose="02020603050405020304" pitchFamily="18" charset="0"/>
                          <a:cs typeface="Times New Roman" panose="02020603050405020304" pitchFamily="18" charset="0"/>
                        </a:rPr>
                        <a:t>.</a:t>
                      </a:r>
                      <a:r>
                        <a:rPr lang="vi-VN" sz="3400" b="1" dirty="0" smtClean="0">
                          <a:latin typeface="Times New Roman" panose="02020603050405020304" pitchFamily="18" charset="0"/>
                          <a:cs typeface="Times New Roman" panose="02020603050405020304" pitchFamily="18" charset="0"/>
                        </a:rPr>
                        <a:t>54. </a:t>
                      </a:r>
                      <a:r>
                        <a:rPr lang="en-US" sz="3400" b="1" dirty="0" smtClean="0">
                          <a:latin typeface="Times New Roman" panose="02020603050405020304" pitchFamily="18" charset="0"/>
                          <a:cs typeface="Times New Roman" panose="02020603050405020304" pitchFamily="18" charset="0"/>
                        </a:rPr>
                        <a:t>NĐ 145/2020   H</a:t>
                      </a:r>
                      <a:r>
                        <a:rPr lang="vi-VN" sz="3400" b="1" dirty="0" smtClean="0">
                          <a:latin typeface="Times New Roman" panose="02020603050405020304" pitchFamily="18" charset="0"/>
                          <a:cs typeface="Times New Roman" panose="02020603050405020304" pitchFamily="18" charset="0"/>
                        </a:rPr>
                        <a:t>ình thức tr</a:t>
                      </a:r>
                      <a:r>
                        <a:rPr lang="en-US" sz="3400" b="1" dirty="0" smtClean="0">
                          <a:latin typeface="Times New Roman" panose="02020603050405020304" pitchFamily="18" charset="0"/>
                          <a:cs typeface="Times New Roman" panose="02020603050405020304" pitchFamily="18" charset="0"/>
                        </a:rPr>
                        <a:t>ả</a:t>
                      </a:r>
                      <a:r>
                        <a:rPr lang="vi-VN" sz="3400" b="1" dirty="0" smtClean="0">
                          <a:latin typeface="Times New Roman" panose="02020603050405020304" pitchFamily="18" charset="0"/>
                          <a:cs typeface="Times New Roman" panose="02020603050405020304" pitchFamily="18" charset="0"/>
                        </a:rPr>
                        <a:t> lương</a:t>
                      </a:r>
                      <a:r>
                        <a:rPr lang="en-US" sz="3400" b="1" dirty="0" smtClean="0">
                          <a:latin typeface="Times New Roman" panose="02020603050405020304" pitchFamily="18" charset="0"/>
                          <a:cs typeface="Times New Roman" panose="02020603050405020304" pitchFamily="18" charset="0"/>
                        </a:rPr>
                        <a:t> (Đ.96 BLLĐ)</a:t>
                      </a:r>
                      <a:endParaRPr lang="en-US" sz="34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263640">
                <a:tc>
                  <a:txBody>
                    <a:bodyPr/>
                    <a:lstStyle/>
                    <a:p>
                      <a:pPr marL="0" indent="0" fontAlgn="auto">
                        <a:lnSpc>
                          <a:spcPts val="2800"/>
                        </a:lnSpc>
                        <a:buNone/>
                      </a:pPr>
                      <a:r>
                        <a:rPr lang="vi-VN" sz="2800" dirty="0" smtClean="0">
                          <a:latin typeface="Times New Roman" panose="02020603050405020304" pitchFamily="18" charset="0"/>
                          <a:cs typeface="Times New Roman" panose="02020603050405020304" pitchFamily="18" charset="0"/>
                        </a:rPr>
                        <a:t>1.Căn cứ</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tính chất </a:t>
                      </a:r>
                      <a:r>
                        <a:rPr lang="en-US" sz="2800" dirty="0" smtClean="0">
                          <a:latin typeface="Times New Roman" panose="02020603050405020304" pitchFamily="18" charset="0"/>
                          <a:cs typeface="Times New Roman" panose="02020603050405020304" pitchFamily="18" charset="0"/>
                        </a:rPr>
                        <a:t>CV, </a:t>
                      </a:r>
                      <a:r>
                        <a:rPr lang="vi-VN" sz="2800" dirty="0" smtClean="0">
                          <a:latin typeface="Times New Roman" panose="02020603050405020304" pitchFamily="18" charset="0"/>
                          <a:cs typeface="Times New Roman" panose="02020603050405020304" pitchFamily="18" charset="0"/>
                        </a:rPr>
                        <a:t>Đ</a:t>
                      </a:r>
                      <a:r>
                        <a:rPr lang="en-US" sz="2800" dirty="0" smtClean="0">
                          <a:latin typeface="Times New Roman" panose="02020603050405020304" pitchFamily="18" charset="0"/>
                          <a:cs typeface="Times New Roman" panose="02020603050405020304" pitchFamily="18" charset="0"/>
                        </a:rPr>
                        <a:t>K</a:t>
                      </a:r>
                      <a:r>
                        <a:rPr lang="vi-VN"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SXKD</a:t>
                      </a:r>
                      <a:r>
                        <a:rPr lang="vi-VN" sz="2800" dirty="0" smtClean="0">
                          <a:latin typeface="Times New Roman" panose="02020603050405020304" pitchFamily="18" charset="0"/>
                          <a:cs typeface="Times New Roman" panose="02020603050405020304" pitchFamily="18" charset="0"/>
                        </a:rPr>
                        <a:t>, </a:t>
                      </a:r>
                      <a:r>
                        <a:rPr lang="en-US" altLang="vi-VN" sz="2800" dirty="0" smtClean="0">
                          <a:latin typeface="Times New Roman" panose="02020603050405020304" pitchFamily="18" charset="0"/>
                          <a:cs typeface="Times New Roman" panose="02020603050405020304" pitchFamily="18" charset="0"/>
                        </a:rPr>
                        <a:t>2 bên</a:t>
                      </a:r>
                      <a:r>
                        <a:rPr lang="vi-VN" sz="2800" dirty="0" smtClean="0">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thỏa thuận </a:t>
                      </a:r>
                      <a:r>
                        <a:rPr lang="vi-VN" sz="2800" dirty="0" smtClean="0">
                          <a:latin typeface="Times New Roman" panose="02020603050405020304" pitchFamily="18" charset="0"/>
                          <a:cs typeface="Times New Roman" panose="02020603050405020304" pitchFamily="18" charset="0"/>
                        </a:rPr>
                        <a:t>trong </a:t>
                      </a:r>
                      <a:r>
                        <a:rPr lang="en-US" sz="2800" dirty="0" smtClean="0">
                          <a:latin typeface="Times New Roman" panose="02020603050405020304" pitchFamily="18" charset="0"/>
                          <a:cs typeface="Times New Roman" panose="02020603050405020304" pitchFamily="18" charset="0"/>
                        </a:rPr>
                        <a:t>HĐ</a:t>
                      </a:r>
                      <a:r>
                        <a:rPr lang="vi-VN" sz="2800" dirty="0" smtClean="0">
                          <a:latin typeface="Times New Roman" panose="02020603050405020304" pitchFamily="18" charset="0"/>
                          <a:cs typeface="Times New Roman" panose="02020603050405020304" pitchFamily="18" charset="0"/>
                        </a:rPr>
                        <a:t> hình thức trả lương</a:t>
                      </a:r>
                      <a:r>
                        <a:rPr lang="en-US" alt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0" indent="0" fontAlgn="auto">
                        <a:lnSpc>
                          <a:spcPts val="2700"/>
                        </a:lnSpc>
                        <a:buNone/>
                      </a:pPr>
                      <a:r>
                        <a:rPr lang="vi-VN" sz="2800" b="1" i="1" dirty="0" smtClean="0">
                          <a:solidFill>
                            <a:srgbClr val="FF0000"/>
                          </a:solidFill>
                          <a:latin typeface="Times New Roman" panose="02020603050405020304" pitchFamily="18" charset="0"/>
                          <a:cs typeface="Times New Roman" panose="02020603050405020304" pitchFamily="18" charset="0"/>
                        </a:rPr>
                        <a:t>a</a:t>
                      </a:r>
                      <a:r>
                        <a:rPr lang="vi-VN" sz="2800" i="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TL</a:t>
                      </a:r>
                      <a:r>
                        <a:rPr lang="vi-VN"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TG</a:t>
                      </a:r>
                      <a:r>
                        <a:rPr lang="vi-VN" sz="2800" b="1" i="1" dirty="0" smtClean="0">
                          <a:latin typeface="Times New Roman" panose="02020603050405020304" pitchFamily="18" charset="0"/>
                          <a:cs typeface="Times New Roman" panose="02020603050405020304" pitchFamily="18" charset="0"/>
                        </a:rPr>
                        <a:t> </a:t>
                      </a:r>
                      <a:r>
                        <a:rPr lang="vi-VN" sz="2800" i="1" dirty="0" smtClean="0">
                          <a:latin typeface="Times New Roman" panose="02020603050405020304" pitchFamily="18" charset="0"/>
                          <a:cs typeface="Times New Roman" panose="02020603050405020304" pitchFamily="18" charset="0"/>
                        </a:rPr>
                        <a:t>trả cho </a:t>
                      </a:r>
                      <a:r>
                        <a:rPr lang="en-US" sz="2800" i="1" dirty="0" smtClean="0">
                          <a:latin typeface="Times New Roman" panose="02020603050405020304" pitchFamily="18" charset="0"/>
                          <a:cs typeface="Times New Roman" panose="02020603050405020304" pitchFamily="18" charset="0"/>
                        </a:rPr>
                        <a:t>NLĐ</a:t>
                      </a:r>
                      <a:r>
                        <a:rPr lang="vi-VN" sz="2800" i="1" dirty="0" smtClean="0">
                          <a:latin typeface="Times New Roman" panose="02020603050405020304" pitchFamily="18" charset="0"/>
                          <a:cs typeface="Times New Roman" panose="02020603050405020304" pitchFamily="18" charset="0"/>
                        </a:rPr>
                        <a:t> c</a:t>
                      </a:r>
                      <a:r>
                        <a:rPr lang="en-US" sz="2800" i="1" dirty="0" smtClean="0">
                          <a:latin typeface="Times New Roman" panose="02020603050405020304" pitchFamily="18" charset="0"/>
                          <a:cs typeface="Times New Roman" panose="02020603050405020304" pitchFamily="18" charset="0"/>
                        </a:rPr>
                        <a:t>ă</a:t>
                      </a:r>
                      <a:r>
                        <a:rPr lang="vi-VN" sz="2800" i="1" dirty="0" smtClean="0">
                          <a:latin typeface="Times New Roman" panose="02020603050405020304" pitchFamily="18" charset="0"/>
                          <a:cs typeface="Times New Roman" panose="02020603050405020304" pitchFamily="18" charset="0"/>
                        </a:rPr>
                        <a:t>n cứ vào </a:t>
                      </a:r>
                      <a:r>
                        <a:rPr lang="en-US" sz="2800" i="1" dirty="0" smtClean="0">
                          <a:latin typeface="Times New Roman" panose="02020603050405020304" pitchFamily="18" charset="0"/>
                          <a:cs typeface="Times New Roman" panose="02020603050405020304" pitchFamily="18" charset="0"/>
                        </a:rPr>
                        <a:t>TGLV</a:t>
                      </a:r>
                      <a:r>
                        <a:rPr lang="vi-VN" sz="2800" i="1" dirty="0" smtClean="0">
                          <a:latin typeface="Times New Roman" panose="02020603050405020304" pitchFamily="18" charset="0"/>
                          <a:cs typeface="Times New Roman" panose="02020603050405020304" pitchFamily="18" charset="0"/>
                        </a:rPr>
                        <a:t> theo </a:t>
                      </a:r>
                      <a:r>
                        <a:rPr lang="vi-VN" sz="2800" b="1" i="1" dirty="0" smtClean="0">
                          <a:latin typeface="Times New Roman" panose="02020603050405020304" pitchFamily="18" charset="0"/>
                          <a:cs typeface="Times New Roman" panose="02020603050405020304" pitchFamily="18" charset="0"/>
                        </a:rPr>
                        <a:t>tháng, tu</a:t>
                      </a:r>
                      <a:r>
                        <a:rPr lang="en-US" sz="2800" b="1" i="1" dirty="0" smtClean="0">
                          <a:latin typeface="Times New Roman" panose="02020603050405020304" pitchFamily="18" charset="0"/>
                          <a:cs typeface="Times New Roman" panose="02020603050405020304" pitchFamily="18" charset="0"/>
                        </a:rPr>
                        <a:t>ầ</a:t>
                      </a:r>
                      <a:r>
                        <a:rPr lang="vi-VN" sz="2800" b="1" i="1" dirty="0" smtClean="0">
                          <a:latin typeface="Times New Roman" panose="02020603050405020304" pitchFamily="18" charset="0"/>
                          <a:cs typeface="Times New Roman" panose="02020603050405020304" pitchFamily="18" charset="0"/>
                        </a:rPr>
                        <a:t>n, ngày, giờ </a:t>
                      </a:r>
                      <a:r>
                        <a:rPr lang="vi-VN" sz="2800" i="1" dirty="0" smtClean="0">
                          <a:latin typeface="Times New Roman" panose="02020603050405020304" pitchFamily="18" charset="0"/>
                          <a:cs typeface="Times New Roman" panose="02020603050405020304" pitchFamily="18" charset="0"/>
                        </a:rPr>
                        <a:t>theo thỏa thuận trong </a:t>
                      </a:r>
                      <a:r>
                        <a:rPr lang="en-US" sz="2800" i="1" dirty="0" smtClean="0">
                          <a:latin typeface="Times New Roman" panose="02020603050405020304" pitchFamily="18" charset="0"/>
                          <a:cs typeface="Times New Roman" panose="02020603050405020304" pitchFamily="18" charset="0"/>
                        </a:rPr>
                        <a:t>HĐLĐ</a:t>
                      </a:r>
                      <a:r>
                        <a:rPr lang="vi-VN" sz="2800" i="1" dirty="0" smtClean="0">
                          <a:latin typeface="Times New Roman" panose="02020603050405020304" pitchFamily="18" charset="0"/>
                          <a:cs typeface="Times New Roman" panose="02020603050405020304" pitchFamily="18" charset="0"/>
                        </a:rPr>
                        <a:t>, cụ thể:</a:t>
                      </a:r>
                      <a:r>
                        <a:rPr lang="en-US" sz="2800" i="1" dirty="0" smtClean="0">
                          <a:latin typeface="Times New Roman" panose="02020603050405020304" pitchFamily="18" charset="0"/>
                          <a:cs typeface="Times New Roman" panose="02020603050405020304" pitchFamily="18" charset="0"/>
                        </a:rPr>
                        <a:t>  </a:t>
                      </a:r>
                      <a:r>
                        <a:rPr lang="vi-VN" sz="2800" b="1" i="1" dirty="0" smtClean="0">
                          <a:latin typeface="Times New Roman" panose="02020603050405020304" pitchFamily="18" charset="0"/>
                          <a:cs typeface="Times New Roman" panose="02020603050405020304" pitchFamily="18" charset="0"/>
                        </a:rPr>
                        <a:t>a</a:t>
                      </a:r>
                      <a:r>
                        <a:rPr lang="en-US" sz="2800" b="1" i="1" dirty="0" smtClean="0">
                          <a:latin typeface="Times New Roman" panose="02020603050405020304" pitchFamily="18" charset="0"/>
                          <a:cs typeface="Times New Roman" panose="02020603050405020304" pitchFamily="18" charset="0"/>
                        </a:rPr>
                        <a:t>1</a:t>
                      </a:r>
                      <a:r>
                        <a:rPr lang="vi-VN" sz="2800" i="1" dirty="0" smtClean="0">
                          <a:latin typeface="Times New Roman" panose="02020603050405020304" pitchFamily="18" charset="0"/>
                          <a:cs typeface="Times New Roman" panose="02020603050405020304" pitchFamily="18" charset="0"/>
                        </a:rPr>
                        <a:t>) </a:t>
                      </a:r>
                      <a:r>
                        <a:rPr lang="vi-VN" sz="2800" b="1" i="1" dirty="0" smtClean="0">
                          <a:solidFill>
                            <a:srgbClr val="FF0000"/>
                          </a:solidFill>
                          <a:latin typeface="Times New Roman" panose="02020603050405020304" pitchFamily="18" charset="0"/>
                          <a:cs typeface="Times New Roman" panose="02020603050405020304" pitchFamily="18" charset="0"/>
                        </a:rPr>
                        <a:t>T</a:t>
                      </a:r>
                      <a:r>
                        <a:rPr lang="en-US" sz="2800" b="1" i="1" dirty="0" smtClean="0">
                          <a:solidFill>
                            <a:srgbClr val="FF0000"/>
                          </a:solidFill>
                          <a:latin typeface="Times New Roman" panose="02020603050405020304" pitchFamily="18" charset="0"/>
                          <a:cs typeface="Times New Roman" panose="02020603050405020304" pitchFamily="18" charset="0"/>
                        </a:rPr>
                        <a:t>L</a:t>
                      </a:r>
                      <a:r>
                        <a:rPr lang="vi-VN" sz="2800" b="1" i="1" dirty="0" smtClean="0">
                          <a:solidFill>
                            <a:srgbClr val="FF0000"/>
                          </a:solidFill>
                          <a:latin typeface="Times New Roman" panose="02020603050405020304" pitchFamily="18" charset="0"/>
                          <a:cs typeface="Times New Roman" panose="02020603050405020304" pitchFamily="18" charset="0"/>
                        </a:rPr>
                        <a:t> tháng </a:t>
                      </a:r>
                      <a:r>
                        <a:rPr lang="en-US" sz="2800" i="1" dirty="0" smtClean="0">
                          <a:latin typeface="Times New Roman" panose="02020603050405020304" pitchFamily="18" charset="0"/>
                          <a:cs typeface="Times New Roman" panose="02020603050405020304" pitchFamily="18" charset="0"/>
                        </a:rPr>
                        <a:t>tr</a:t>
                      </a:r>
                      <a:r>
                        <a:rPr lang="vi-VN" sz="2800" i="1" dirty="0" smtClean="0">
                          <a:latin typeface="Times New Roman" panose="02020603050405020304" pitchFamily="18" charset="0"/>
                          <a:cs typeface="Times New Roman" panose="02020603050405020304" pitchFamily="18" charset="0"/>
                        </a:rPr>
                        <a:t>ả cho </a:t>
                      </a:r>
                      <a:r>
                        <a:rPr lang="en-US" sz="2800" i="1" dirty="0" smtClean="0">
                          <a:latin typeface="Times New Roman" panose="02020603050405020304" pitchFamily="18" charset="0"/>
                          <a:cs typeface="Times New Roman" panose="02020603050405020304" pitchFamily="18" charset="0"/>
                        </a:rPr>
                        <a:t>01</a:t>
                      </a:r>
                      <a:r>
                        <a:rPr lang="vi-VN" sz="2800" i="1" dirty="0" smtClean="0">
                          <a:latin typeface="Times New Roman" panose="02020603050405020304" pitchFamily="18" charset="0"/>
                          <a:cs typeface="Times New Roman" panose="02020603050405020304" pitchFamily="18" charset="0"/>
                        </a:rPr>
                        <a:t> tháng </a:t>
                      </a:r>
                      <a:r>
                        <a:rPr lang="en-US" sz="2800" i="1" dirty="0" smtClean="0">
                          <a:latin typeface="Times New Roman" panose="02020603050405020304" pitchFamily="18" charset="0"/>
                          <a:cs typeface="Times New Roman" panose="02020603050405020304" pitchFamily="18" charset="0"/>
                        </a:rPr>
                        <a:t>LV</a:t>
                      </a:r>
                      <a:r>
                        <a:rPr lang="vi-VN" sz="2800" i="1" dirty="0" smtClean="0">
                          <a:latin typeface="Times New Roman" panose="02020603050405020304" pitchFamily="18" charset="0"/>
                          <a:cs typeface="Times New Roman" panose="02020603050405020304" pitchFamily="18" charset="0"/>
                        </a:rPr>
                        <a:t>;</a:t>
                      </a:r>
                      <a:endParaRPr lang="vi-VN" sz="2800" i="1" dirty="0" smtClean="0">
                        <a:latin typeface="Times New Roman" panose="02020603050405020304" pitchFamily="18" charset="0"/>
                        <a:cs typeface="Times New Roman" panose="02020603050405020304" pitchFamily="18" charset="0"/>
                      </a:endParaRPr>
                    </a:p>
                    <a:p>
                      <a:pPr marL="0" indent="0" fontAlgn="auto">
                        <a:lnSpc>
                          <a:spcPts val="2700"/>
                        </a:lnSpc>
                        <a:buNone/>
                      </a:pPr>
                      <a:endParaRPr lang="vi-VN" sz="2800" i="1" dirty="0" smtClean="0">
                        <a:latin typeface="Times New Roman" panose="02020603050405020304" pitchFamily="18" charset="0"/>
                        <a:cs typeface="Times New Roman" panose="02020603050405020304" pitchFamily="18" charset="0"/>
                      </a:endParaRPr>
                    </a:p>
                    <a:p>
                      <a:pPr marL="0" indent="0" fontAlgn="auto">
                        <a:lnSpc>
                          <a:spcPts val="2700"/>
                        </a:lnSpc>
                        <a:buNone/>
                      </a:pPr>
                      <a:endParaRPr lang="vi-VN" sz="2800" i="1" dirty="0" smtClean="0">
                        <a:latin typeface="Times New Roman" panose="02020603050405020304" pitchFamily="18" charset="0"/>
                        <a:cs typeface="Times New Roman" panose="02020603050405020304" pitchFamily="18" charset="0"/>
                      </a:endParaRPr>
                    </a:p>
                    <a:p>
                      <a:pPr marL="0" indent="0" fontAlgn="auto">
                        <a:lnSpc>
                          <a:spcPts val="2700"/>
                        </a:lnSpc>
                        <a:buNone/>
                      </a:pPr>
                      <a:endParaRPr lang="vi-VN" sz="2800" i="1" dirty="0" smtClean="0">
                        <a:latin typeface="Times New Roman" panose="02020603050405020304" pitchFamily="18" charset="0"/>
                        <a:cs typeface="Times New Roman" panose="02020603050405020304" pitchFamily="18" charset="0"/>
                      </a:endParaRPr>
                    </a:p>
                    <a:p>
                      <a:pPr marL="0" indent="0" fontAlgn="auto">
                        <a:lnSpc>
                          <a:spcPts val="2700"/>
                        </a:lnSpc>
                        <a:buNone/>
                      </a:pPr>
                      <a:endParaRPr lang="vi-VN" sz="2800" b="1" i="1" dirty="0" smtClean="0">
                        <a:latin typeface="Times New Roman" panose="02020603050405020304" pitchFamily="18" charset="0"/>
                        <a:cs typeface="Times New Roman" panose="02020603050405020304" pitchFamily="18" charset="0"/>
                      </a:endParaRPr>
                    </a:p>
                    <a:p>
                      <a:pPr marL="0" indent="0" fontAlgn="auto">
                        <a:lnSpc>
                          <a:spcPts val="2700"/>
                        </a:lnSpc>
                        <a:buNone/>
                      </a:pPr>
                      <a:endParaRPr lang="vi-VN" sz="2800" b="1" i="1" dirty="0" smtClean="0">
                        <a:latin typeface="Times New Roman" panose="02020603050405020304" pitchFamily="18" charset="0"/>
                        <a:cs typeface="Times New Roman" panose="02020603050405020304" pitchFamily="18" charset="0"/>
                      </a:endParaRPr>
                    </a:p>
                    <a:p>
                      <a:pPr marL="0" indent="0" fontAlgn="auto">
                        <a:lnSpc>
                          <a:spcPts val="2700"/>
                        </a:lnSpc>
                        <a:buNone/>
                      </a:pPr>
                      <a:endParaRPr lang="vi-VN" sz="2800" b="1" i="1" dirty="0" smtClean="0">
                        <a:latin typeface="Times New Roman" panose="02020603050405020304" pitchFamily="18" charset="0"/>
                        <a:cs typeface="Times New Roman" panose="02020603050405020304" pitchFamily="18" charset="0"/>
                      </a:endParaRPr>
                    </a:p>
                    <a:p>
                      <a:pPr marL="0" indent="0" fontAlgn="auto">
                        <a:lnSpc>
                          <a:spcPts val="2800"/>
                        </a:lnSpc>
                        <a:buNone/>
                      </a:pPr>
                      <a:endParaRPr lang="vi-VN" sz="2800" b="1" i="1" dirty="0" smtClean="0">
                        <a:latin typeface="Times New Roman" panose="02020603050405020304" pitchFamily="18" charset="0"/>
                        <a:cs typeface="Times New Roman" panose="02020603050405020304" pitchFamily="18" charset="0"/>
                      </a:endParaRPr>
                    </a:p>
                    <a:p>
                      <a:pPr marL="0" indent="0" fontAlgn="auto">
                        <a:lnSpc>
                          <a:spcPts val="2800"/>
                        </a:lnSpc>
                        <a:buNone/>
                      </a:pPr>
                      <a:endParaRPr lang="vi-VN" sz="2800" b="1" i="1" dirty="0" smtClean="0">
                        <a:latin typeface="Times New Roman" panose="02020603050405020304" pitchFamily="18" charset="0"/>
                        <a:cs typeface="Times New Roman" panose="02020603050405020304" pitchFamily="18" charset="0"/>
                      </a:endParaRPr>
                    </a:p>
                    <a:p>
                      <a:pPr marL="0" indent="0" fontAlgn="auto">
                        <a:lnSpc>
                          <a:spcPts val="2800"/>
                        </a:lnSpc>
                        <a:buNone/>
                      </a:pPr>
                      <a:endParaRPr lang="vi-VN" sz="2800" b="1" i="1" dirty="0" smtClean="0">
                        <a:latin typeface="Times New Roman" panose="02020603050405020304" pitchFamily="18" charset="0"/>
                        <a:cs typeface="Times New Roman" panose="02020603050405020304" pitchFamily="18" charset="0"/>
                      </a:endParaRPr>
                    </a:p>
                    <a:p>
                      <a:pPr marL="0" indent="0" fontAlgn="auto">
                        <a:lnSpc>
                          <a:spcPts val="2800"/>
                        </a:lnSpc>
                        <a:buNone/>
                      </a:pPr>
                      <a:r>
                        <a:rPr lang="vi-VN" sz="2800" b="1" i="1" dirty="0" smtClean="0">
                          <a:solidFill>
                            <a:srgbClr val="FF0000"/>
                          </a:solidFill>
                          <a:latin typeface="Times New Roman" panose="02020603050405020304" pitchFamily="18" charset="0"/>
                          <a:cs typeface="Times New Roman" panose="02020603050405020304" pitchFamily="18" charset="0"/>
                        </a:rPr>
                        <a:t>b</a:t>
                      </a:r>
                      <a:r>
                        <a:rPr lang="vi-VN" sz="2800" i="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TL</a:t>
                      </a:r>
                      <a:r>
                        <a:rPr lang="vi-VN"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smtClean="0">
                          <a:solidFill>
                            <a:srgbClr val="FF0000"/>
                          </a:solidFill>
                          <a:latin typeface="Times New Roman" panose="02020603050405020304" pitchFamily="18" charset="0"/>
                          <a:cs typeface="Times New Roman" panose="02020603050405020304" pitchFamily="18" charset="0"/>
                        </a:rPr>
                        <a:t>SP</a:t>
                      </a:r>
                      <a:r>
                        <a:rPr lang="vi-VN" sz="2800" b="1" i="1" dirty="0" smtClean="0">
                          <a:solidFill>
                            <a:srgbClr val="FF0000"/>
                          </a:solidFill>
                          <a:latin typeface="Times New Roman" panose="02020603050405020304" pitchFamily="18" charset="0"/>
                          <a:cs typeface="Times New Roman" panose="02020603050405020304" pitchFamily="18" charset="0"/>
                        </a:rPr>
                        <a:t> </a:t>
                      </a:r>
                      <a:r>
                        <a:rPr lang="en-US" sz="2800" i="1" dirty="0" smtClean="0">
                          <a:solidFill>
                            <a:srgbClr val="FF0000"/>
                          </a:solidFill>
                          <a:latin typeface="Times New Roman" panose="02020603050405020304" pitchFamily="18" charset="0"/>
                          <a:cs typeface="Times New Roman" panose="02020603050405020304" pitchFamily="18" charset="0"/>
                        </a:rPr>
                        <a:t>tr</a:t>
                      </a:r>
                      <a:r>
                        <a:rPr lang="vi-VN" sz="2800" i="1" dirty="0" smtClean="0">
                          <a:solidFill>
                            <a:srgbClr val="FF0000"/>
                          </a:solidFill>
                          <a:latin typeface="Times New Roman" panose="02020603050405020304" pitchFamily="18" charset="0"/>
                          <a:cs typeface="Times New Roman" panose="02020603050405020304" pitchFamily="18" charset="0"/>
                        </a:rPr>
                        <a:t>ả cho </a:t>
                      </a:r>
                      <a:r>
                        <a:rPr lang="en-US" sz="2800" i="1" dirty="0" smtClean="0">
                          <a:solidFill>
                            <a:srgbClr val="FF0000"/>
                          </a:solidFill>
                          <a:latin typeface="Times New Roman" panose="02020603050405020304" pitchFamily="18" charset="0"/>
                          <a:cs typeface="Times New Roman" panose="02020603050405020304" pitchFamily="18" charset="0"/>
                        </a:rPr>
                        <a:t>NLĐ</a:t>
                      </a:r>
                      <a:r>
                        <a:rPr lang="vi-VN" sz="2800" i="1" dirty="0" smtClean="0">
                          <a:solidFill>
                            <a:srgbClr val="FF0000"/>
                          </a:solidFill>
                          <a:latin typeface="Times New Roman" panose="02020603050405020304" pitchFamily="18" charset="0"/>
                          <a:cs typeface="Times New Roman" panose="02020603050405020304" pitchFamily="18" charset="0"/>
                        </a:rPr>
                        <a:t> hưởng lương </a:t>
                      </a:r>
                      <a:r>
                        <a:rPr lang="en-US" sz="2800" i="1" dirty="0" smtClean="0">
                          <a:solidFill>
                            <a:srgbClr val="FF0000"/>
                          </a:solidFill>
                          <a:latin typeface="Times New Roman" panose="02020603050405020304" pitchFamily="18" charset="0"/>
                          <a:cs typeface="Times New Roman" panose="02020603050405020304" pitchFamily="18" charset="0"/>
                        </a:rPr>
                        <a:t>SP</a:t>
                      </a:r>
                      <a:r>
                        <a:rPr lang="vi-VN" sz="2800" i="1" dirty="0" smtClean="0">
                          <a:solidFill>
                            <a:srgbClr val="FF0000"/>
                          </a:solidFill>
                          <a:latin typeface="Times New Roman" panose="02020603050405020304" pitchFamily="18" charset="0"/>
                          <a:cs typeface="Times New Roman" panose="02020603050405020304" pitchFamily="18" charset="0"/>
                        </a:rPr>
                        <a:t>, căn c</a:t>
                      </a:r>
                      <a:r>
                        <a:rPr lang="en-US" sz="2800" i="1" dirty="0" smtClean="0">
                          <a:solidFill>
                            <a:srgbClr val="FF0000"/>
                          </a:solidFill>
                          <a:latin typeface="Times New Roman" panose="02020603050405020304" pitchFamily="18" charset="0"/>
                          <a:cs typeface="Times New Roman" panose="02020603050405020304" pitchFamily="18" charset="0"/>
                        </a:rPr>
                        <a:t>ứ</a:t>
                      </a:r>
                      <a:r>
                        <a:rPr lang="vi-VN" sz="2800" i="1" dirty="0" smtClean="0">
                          <a:solidFill>
                            <a:srgbClr val="FF0000"/>
                          </a:solidFill>
                          <a:latin typeface="Times New Roman" panose="02020603050405020304" pitchFamily="18" charset="0"/>
                          <a:cs typeface="Times New Roman" panose="02020603050405020304" pitchFamily="18" charset="0"/>
                        </a:rPr>
                        <a:t> mức độ hoàn thành </a:t>
                      </a:r>
                      <a:r>
                        <a:rPr lang="vi-VN" sz="2800" b="1" i="1" dirty="0" smtClean="0">
                          <a:solidFill>
                            <a:srgbClr val="FF0000"/>
                          </a:solidFill>
                          <a:latin typeface="Times New Roman" panose="02020603050405020304" pitchFamily="18" charset="0"/>
                          <a:cs typeface="Times New Roman" panose="02020603050405020304" pitchFamily="18" charset="0"/>
                        </a:rPr>
                        <a:t>số, chất lượng </a:t>
                      </a:r>
                      <a:r>
                        <a:rPr lang="en-US" sz="2800" i="1" dirty="0" smtClean="0">
                          <a:solidFill>
                            <a:srgbClr val="FF0000"/>
                          </a:solidFill>
                          <a:latin typeface="Times New Roman" panose="02020603050405020304" pitchFamily="18" charset="0"/>
                          <a:cs typeface="Times New Roman" panose="02020603050405020304" pitchFamily="18" charset="0"/>
                        </a:rPr>
                        <a:t>SP</a:t>
                      </a:r>
                      <a:r>
                        <a:rPr lang="vi-VN" sz="2800" i="1" dirty="0" smtClean="0">
                          <a:solidFill>
                            <a:srgbClr val="FF0000"/>
                          </a:solidFill>
                          <a:latin typeface="Times New Roman" panose="02020603050405020304" pitchFamily="18" charset="0"/>
                          <a:cs typeface="Times New Roman" panose="02020603050405020304" pitchFamily="18" charset="0"/>
                        </a:rPr>
                        <a:t> theo </a:t>
                      </a:r>
                      <a:r>
                        <a:rPr lang="en-US" sz="2800" i="1" dirty="0" smtClean="0">
                          <a:solidFill>
                            <a:srgbClr val="FF0000"/>
                          </a:solidFill>
                          <a:latin typeface="Times New Roman" panose="02020603050405020304" pitchFamily="18" charset="0"/>
                          <a:cs typeface="Times New Roman" panose="02020603050405020304" pitchFamily="18" charset="0"/>
                        </a:rPr>
                        <a:t>ĐMLĐ &amp;</a:t>
                      </a:r>
                      <a:r>
                        <a:rPr lang="vi-VN" sz="2800" i="1" dirty="0" smtClean="0">
                          <a:solidFill>
                            <a:srgbClr val="FF0000"/>
                          </a:solidFill>
                          <a:latin typeface="Times New Roman" panose="02020603050405020304" pitchFamily="18" charset="0"/>
                          <a:cs typeface="Times New Roman" panose="02020603050405020304" pitchFamily="18" charset="0"/>
                        </a:rPr>
                        <a:t> </a:t>
                      </a:r>
                      <a:r>
                        <a:rPr lang="en-US" sz="2800" i="1" dirty="0" smtClean="0">
                          <a:solidFill>
                            <a:srgbClr val="FF0000"/>
                          </a:solidFill>
                          <a:latin typeface="Times New Roman" panose="02020603050405020304" pitchFamily="18" charset="0"/>
                          <a:cs typeface="Times New Roman" panose="02020603050405020304" pitchFamily="18" charset="0"/>
                        </a:rPr>
                        <a:t>ĐGSP</a:t>
                      </a:r>
                      <a:r>
                        <a:rPr lang="vi-VN" sz="2800" i="1" dirty="0" smtClean="0">
                          <a:solidFill>
                            <a:srgbClr val="FF0000"/>
                          </a:solidFill>
                          <a:latin typeface="Times New Roman" panose="02020603050405020304" pitchFamily="18" charset="0"/>
                          <a:cs typeface="Times New Roman" panose="02020603050405020304" pitchFamily="18" charset="0"/>
                        </a:rPr>
                        <a:t> được giao.</a:t>
                      </a:r>
                      <a:r>
                        <a:rPr lang="en-US" sz="2800" i="1" dirty="0" smtClean="0">
                          <a:solidFill>
                            <a:srgbClr val="FF0000"/>
                          </a:solidFill>
                          <a:latin typeface="Times New Roman" panose="02020603050405020304" pitchFamily="18" charset="0"/>
                          <a:cs typeface="Times New Roman" panose="02020603050405020304" pitchFamily="18" charset="0"/>
                        </a:rPr>
                        <a:t> </a:t>
                      </a:r>
                      <a:endParaRPr lang="en-US" sz="2800" i="1" dirty="0" smtClean="0">
                        <a:solidFill>
                          <a:srgbClr val="FF0000"/>
                        </a:solidFill>
                        <a:latin typeface="Times New Roman" panose="02020603050405020304" pitchFamily="18" charset="0"/>
                        <a:cs typeface="Times New Roman" panose="02020603050405020304" pitchFamily="18" charset="0"/>
                      </a:endParaRPr>
                    </a:p>
                    <a:p>
                      <a:pPr marL="0" indent="0" fontAlgn="auto">
                        <a:lnSpc>
                          <a:spcPts val="2800"/>
                        </a:lnSpc>
                        <a:buNone/>
                      </a:pPr>
                      <a:r>
                        <a:rPr lang="vi-VN" sz="2800" b="1" i="1" dirty="0" smtClean="0">
                          <a:solidFill>
                            <a:srgbClr val="FF0000"/>
                          </a:solidFill>
                          <a:latin typeface="Times New Roman" panose="02020603050405020304" pitchFamily="18" charset="0"/>
                          <a:cs typeface="Times New Roman" panose="02020603050405020304" pitchFamily="18" charset="0"/>
                        </a:rPr>
                        <a:t>c</a:t>
                      </a:r>
                      <a:r>
                        <a:rPr lang="vi-VN" sz="2800" i="1" dirty="0" smtClean="0">
                          <a:solidFill>
                            <a:srgbClr val="FF0000"/>
                          </a:solidFill>
                          <a:latin typeface="Times New Roman" panose="02020603050405020304" pitchFamily="18" charset="0"/>
                          <a:cs typeface="Times New Roman" panose="02020603050405020304" pitchFamily="18" charset="0"/>
                        </a:rPr>
                        <a:t>) </a:t>
                      </a:r>
                      <a:r>
                        <a:rPr lang="vi-VN" sz="2800" b="1" i="1" dirty="0" smtClean="0">
                          <a:solidFill>
                            <a:srgbClr val="FF0000"/>
                          </a:solidFill>
                          <a:latin typeface="Times New Roman" panose="02020603050405020304" pitchFamily="18" charset="0"/>
                          <a:cs typeface="Times New Roman" panose="02020603050405020304" pitchFamily="18" charset="0"/>
                        </a:rPr>
                        <a:t>T</a:t>
                      </a:r>
                      <a:r>
                        <a:rPr lang="en-US" sz="2800" b="1" i="1" dirty="0" smtClean="0">
                          <a:solidFill>
                            <a:srgbClr val="FF0000"/>
                          </a:solidFill>
                          <a:latin typeface="Times New Roman" panose="02020603050405020304" pitchFamily="18" charset="0"/>
                          <a:cs typeface="Times New Roman" panose="02020603050405020304" pitchFamily="18" charset="0"/>
                        </a:rPr>
                        <a:t>L</a:t>
                      </a:r>
                      <a:r>
                        <a:rPr lang="vi-VN" sz="2800" b="1" i="1" dirty="0" smtClean="0">
                          <a:solidFill>
                            <a:srgbClr val="FF0000"/>
                          </a:solidFill>
                          <a:latin typeface="Times New Roman" panose="02020603050405020304" pitchFamily="18" charset="0"/>
                          <a:cs typeface="Times New Roman" panose="02020603050405020304" pitchFamily="18" charset="0"/>
                        </a:rPr>
                        <a:t> khoán</a:t>
                      </a:r>
                      <a:r>
                        <a:rPr lang="vi-VN" sz="2800" b="1" i="1" dirty="0" smtClean="0">
                          <a:latin typeface="Times New Roman" panose="02020603050405020304" pitchFamily="18" charset="0"/>
                          <a:cs typeface="Times New Roman" panose="02020603050405020304" pitchFamily="18" charset="0"/>
                        </a:rPr>
                        <a:t> </a:t>
                      </a:r>
                      <a:r>
                        <a:rPr lang="vi-VN" sz="2800" i="1" dirty="0" smtClean="0">
                          <a:latin typeface="Times New Roman" panose="02020603050405020304" pitchFamily="18" charset="0"/>
                          <a:cs typeface="Times New Roman" panose="02020603050405020304" pitchFamily="18" charset="0"/>
                        </a:rPr>
                        <a:t>trả cho</a:t>
                      </a:r>
                      <a:r>
                        <a:rPr lang="en-US" altLang="vi-VN" sz="2800" i="1" dirty="0" smtClean="0">
                          <a:latin typeface="Times New Roman" panose="02020603050405020304" pitchFamily="18" charset="0"/>
                          <a:cs typeface="Times New Roman" panose="02020603050405020304" pitchFamily="18" charset="0"/>
                        </a:rPr>
                        <a:t> </a:t>
                      </a:r>
                      <a:r>
                        <a:rPr lang="en-US" sz="2800" i="1" dirty="0" smtClean="0">
                          <a:latin typeface="Times New Roman" panose="02020603050405020304" pitchFamily="18" charset="0"/>
                          <a:cs typeface="Times New Roman" panose="02020603050405020304" pitchFamily="18" charset="0"/>
                        </a:rPr>
                        <a:t>LĐ</a:t>
                      </a:r>
                      <a:r>
                        <a:rPr lang="vi-VN" sz="2800" i="1" dirty="0" smtClean="0">
                          <a:latin typeface="Times New Roman" panose="02020603050405020304" pitchFamily="18" charset="0"/>
                          <a:cs typeface="Times New Roman" panose="02020603050405020304" pitchFamily="18" charset="0"/>
                        </a:rPr>
                        <a:t> </a:t>
                      </a:r>
                      <a:r>
                        <a:rPr lang="en-US" altLang="vi-VN" sz="2800" i="1" dirty="0" smtClean="0">
                          <a:latin typeface="Times New Roman" panose="02020603050405020304" pitchFamily="18" charset="0"/>
                          <a:cs typeface="Times New Roman" panose="02020603050405020304" pitchFamily="18" charset="0"/>
                        </a:rPr>
                        <a:t>khoán, </a:t>
                      </a:r>
                      <a:r>
                        <a:rPr lang="vi-VN" sz="2800" i="1" dirty="0" smtClean="0">
                          <a:latin typeface="Times New Roman" panose="02020603050405020304" pitchFamily="18" charset="0"/>
                          <a:cs typeface="Times New Roman" panose="02020603050405020304" pitchFamily="18" charset="0"/>
                        </a:rPr>
                        <a:t>căn c</a:t>
                      </a:r>
                      <a:r>
                        <a:rPr lang="en-US" sz="2800" i="1" dirty="0" smtClean="0">
                          <a:latin typeface="Times New Roman" panose="02020603050405020304" pitchFamily="18" charset="0"/>
                          <a:cs typeface="Times New Roman" panose="02020603050405020304" pitchFamily="18" charset="0"/>
                        </a:rPr>
                        <a:t>ứ</a:t>
                      </a:r>
                      <a:r>
                        <a:rPr lang="vi-VN" sz="2800" i="1" dirty="0" smtClean="0">
                          <a:latin typeface="Times New Roman" panose="02020603050405020304" pitchFamily="18" charset="0"/>
                          <a:cs typeface="Times New Roman" panose="02020603050405020304" pitchFamily="18" charset="0"/>
                        </a:rPr>
                        <a:t> khối, chất lượng </a:t>
                      </a:r>
                      <a:r>
                        <a:rPr lang="en-US" sz="2800" i="1" dirty="0" smtClean="0">
                          <a:latin typeface="Times New Roman" panose="02020603050405020304" pitchFamily="18" charset="0"/>
                          <a:cs typeface="Times New Roman" panose="02020603050405020304" pitchFamily="18" charset="0"/>
                        </a:rPr>
                        <a:t>CV &amp; TG</a:t>
                      </a:r>
                      <a:r>
                        <a:rPr lang="vi-VN" sz="2800" i="1" dirty="0" smtClean="0">
                          <a:latin typeface="Times New Roman" panose="02020603050405020304" pitchFamily="18" charset="0"/>
                          <a:cs typeface="Times New Roman" panose="02020603050405020304" pitchFamily="18" charset="0"/>
                        </a:rPr>
                        <a:t> </a:t>
                      </a:r>
                      <a:r>
                        <a:rPr lang="en-US" altLang="vi-VN" sz="2800" i="1" dirty="0" smtClean="0">
                          <a:latin typeface="Times New Roman" panose="02020603050405020304" pitchFamily="18" charset="0"/>
                          <a:cs typeface="Times New Roman" panose="02020603050405020304" pitchFamily="18" charset="0"/>
                        </a:rPr>
                        <a:t>f</a:t>
                      </a:r>
                      <a:r>
                        <a:rPr lang="vi-VN" sz="2800" i="1" dirty="0" smtClean="0">
                          <a:latin typeface="Times New Roman" panose="02020603050405020304" pitchFamily="18" charset="0"/>
                          <a:cs typeface="Times New Roman" panose="02020603050405020304" pitchFamily="18" charset="0"/>
                        </a:rPr>
                        <a:t>ải hoàn thành</a:t>
                      </a:r>
                      <a:endParaRPr lang="en-US" sz="2800" i="1" dirty="0" smtClean="0">
                        <a:latin typeface="Times New Roman" panose="02020603050405020304" pitchFamily="18" charset="0"/>
                        <a:cs typeface="Times New Roman" panose="02020603050405020304" pitchFamily="18" charset="0"/>
                      </a:endParaRPr>
                    </a:p>
                    <a:p>
                      <a:pPr marL="0" indent="0" fontAlgn="auto">
                        <a:lnSpc>
                          <a:spcPts val="2800"/>
                        </a:lnSpc>
                        <a:buNone/>
                      </a:pPr>
                      <a:r>
                        <a:rPr lang="vi-VN" sz="2800" dirty="0" smtClean="0">
                          <a:latin typeface="Times New Roman" panose="02020603050405020304" pitchFamily="18" charset="0"/>
                          <a:cs typeface="Times New Roman" panose="02020603050405020304" pitchFamily="18" charset="0"/>
                        </a:rPr>
                        <a:t>2. T</a:t>
                      </a:r>
                      <a:r>
                        <a:rPr lang="en-US" sz="2800" dirty="0" smtClean="0">
                          <a:latin typeface="Times New Roman" panose="02020603050405020304" pitchFamily="18" charset="0"/>
                          <a:cs typeface="Times New Roman" panose="02020603050405020304" pitchFamily="18" charset="0"/>
                        </a:rPr>
                        <a:t>L</a:t>
                      </a:r>
                      <a:r>
                        <a:rPr lang="vi-VN" sz="2800" dirty="0" smtClean="0">
                          <a:latin typeface="Times New Roman" panose="02020603050405020304" pitchFamily="18" charset="0"/>
                          <a:cs typeface="Times New Roman" panose="02020603050405020304" pitchFamily="18" charset="0"/>
                        </a:rPr>
                        <a:t> của </a:t>
                      </a:r>
                      <a:r>
                        <a:rPr lang="en-US" sz="2800" dirty="0" smtClean="0">
                          <a:latin typeface="Times New Roman" panose="02020603050405020304" pitchFamily="18" charset="0"/>
                          <a:cs typeface="Times New Roman" panose="02020603050405020304" pitchFamily="18" charset="0"/>
                        </a:rPr>
                        <a:t>NLĐ</a:t>
                      </a:r>
                      <a:r>
                        <a:rPr lang="vi-VN" sz="2800" dirty="0" smtClean="0">
                          <a:latin typeface="Times New Roman" panose="02020603050405020304" pitchFamily="18" charset="0"/>
                          <a:cs typeface="Times New Roman" panose="02020603050405020304" pitchFamily="18" charset="0"/>
                        </a:rPr>
                        <a:t> theo các hình thức tr</a:t>
                      </a:r>
                      <a:r>
                        <a:rPr lang="en-US" sz="2800" dirty="0" smtClean="0">
                          <a:latin typeface="Times New Roman" panose="02020603050405020304" pitchFamily="18" charset="0"/>
                          <a:cs typeface="Times New Roman" panose="02020603050405020304" pitchFamily="18" charset="0"/>
                        </a:rPr>
                        <a:t>ả</a:t>
                      </a:r>
                      <a:r>
                        <a:rPr lang="vi-VN" sz="2800" dirty="0" smtClean="0">
                          <a:latin typeface="Times New Roman" panose="02020603050405020304" pitchFamily="18" charset="0"/>
                          <a:cs typeface="Times New Roman" panose="02020603050405020304" pitchFamily="18" charset="0"/>
                        </a:rPr>
                        <a:t> lương tại </a:t>
                      </a:r>
                      <a:r>
                        <a:rPr lang="en-US" sz="2800" b="1" dirty="0" smtClean="0">
                          <a:latin typeface="Times New Roman" panose="02020603050405020304" pitchFamily="18" charset="0"/>
                          <a:cs typeface="Times New Roman" panose="02020603050405020304" pitchFamily="18" charset="0"/>
                        </a:rPr>
                        <a:t>K.</a:t>
                      </a:r>
                      <a:r>
                        <a:rPr lang="vi-VN" sz="2800" b="1" dirty="0" smtClean="0">
                          <a:latin typeface="Times New Roman" panose="02020603050405020304" pitchFamily="18" charset="0"/>
                          <a:cs typeface="Times New Roman" panose="02020603050405020304" pitchFamily="18" charset="0"/>
                        </a:rPr>
                        <a:t>1</a:t>
                      </a:r>
                      <a:r>
                        <a:rPr lang="en-US" altLang="vi-VN"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trả </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tiền mặt</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qua </a:t>
                      </a:r>
                      <a:r>
                        <a:rPr lang="en-US" sz="2800" dirty="0" smtClean="0">
                          <a:latin typeface="Times New Roman" panose="02020603050405020304" pitchFamily="18" charset="0"/>
                          <a:cs typeface="Times New Roman" panose="02020603050405020304" pitchFamily="18" charset="0"/>
                        </a:rPr>
                        <a:t>TK</a:t>
                      </a:r>
                      <a:r>
                        <a:rPr lang="vi-VN" sz="2800" dirty="0" smtClean="0">
                          <a:latin typeface="Times New Roman" panose="02020603050405020304" pitchFamily="18" charset="0"/>
                          <a:cs typeface="Times New Roman" panose="02020603050405020304" pitchFamily="18" charset="0"/>
                        </a:rPr>
                        <a:t> cá nhân của </a:t>
                      </a:r>
                      <a:r>
                        <a:rPr lang="en-US" sz="2800" dirty="0" smtClean="0">
                          <a:latin typeface="Times New Roman" panose="02020603050405020304" pitchFamily="18" charset="0"/>
                          <a:cs typeface="Times New Roman" panose="02020603050405020304" pitchFamily="18" charset="0"/>
                        </a:rPr>
                        <a:t>NLĐ</a:t>
                      </a:r>
                      <a:r>
                        <a:rPr lang="vi-VN" sz="2800" dirty="0" smtClean="0">
                          <a:latin typeface="Times New Roman" panose="02020603050405020304" pitchFamily="18" charset="0"/>
                          <a:cs typeface="Times New Roman" panose="02020603050405020304" pitchFamily="18" charset="0"/>
                        </a:rPr>
                        <a:t> được m</a:t>
                      </a:r>
                      <a:r>
                        <a:rPr lang="en-US" sz="2800" dirty="0" smtClean="0">
                          <a:latin typeface="Times New Roman" panose="02020603050405020304" pitchFamily="18" charset="0"/>
                          <a:cs typeface="Times New Roman" panose="02020603050405020304" pitchFamily="18" charset="0"/>
                        </a:rPr>
                        <a:t>ở</a:t>
                      </a:r>
                      <a:r>
                        <a:rPr lang="vi-VN" sz="2800" dirty="0" smtClean="0">
                          <a:latin typeface="Times New Roman" panose="02020603050405020304" pitchFamily="18" charset="0"/>
                          <a:cs typeface="Times New Roman" panose="02020603050405020304" pitchFamily="18" charset="0"/>
                        </a:rPr>
                        <a:t> tại ngân hàng. </a:t>
                      </a:r>
                      <a:r>
                        <a:rPr lang="vi-VN" sz="2800" dirty="0" smtClean="0">
                          <a:solidFill>
                            <a:srgbClr val="FF0000"/>
                          </a:solidFill>
                          <a:latin typeface="Times New Roman" panose="02020603050405020304" pitchFamily="18" charset="0"/>
                          <a:cs typeface="Times New Roman" panose="02020603050405020304" pitchFamily="18" charset="0"/>
                        </a:rPr>
                        <a:t>N</a:t>
                      </a:r>
                      <a:r>
                        <a:rPr lang="en-US" sz="2800" dirty="0" smtClean="0">
                          <a:solidFill>
                            <a:srgbClr val="FF0000"/>
                          </a:solidFill>
                          <a:latin typeface="Times New Roman" panose="02020603050405020304" pitchFamily="18" charset="0"/>
                          <a:cs typeface="Times New Roman" panose="02020603050405020304" pitchFamily="18" charset="0"/>
                        </a:rPr>
                        <a:t>SDLĐ</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phải</a:t>
                      </a:r>
                      <a:r>
                        <a:rPr lang="vi-VN" sz="2800" dirty="0" smtClean="0">
                          <a:solidFill>
                            <a:srgbClr val="FF0000"/>
                          </a:solidFill>
                          <a:latin typeface="Times New Roman" panose="02020603050405020304" pitchFamily="18" charset="0"/>
                          <a:cs typeface="Times New Roman" panose="02020603050405020304" pitchFamily="18" charset="0"/>
                        </a:rPr>
                        <a:t> trả các loại phí l</a:t>
                      </a:r>
                      <a:r>
                        <a:rPr lang="en-US" sz="2800" dirty="0" smtClean="0">
                          <a:solidFill>
                            <a:srgbClr val="FF0000"/>
                          </a:solidFill>
                          <a:latin typeface="Times New Roman" panose="02020603050405020304" pitchFamily="18" charset="0"/>
                          <a:cs typeface="Times New Roman" panose="02020603050405020304" pitchFamily="18" charset="0"/>
                        </a:rPr>
                        <a:t>/</a:t>
                      </a:r>
                      <a:r>
                        <a:rPr lang="vi-VN" sz="2800" dirty="0" smtClean="0">
                          <a:solidFill>
                            <a:srgbClr val="FF0000"/>
                          </a:solidFill>
                          <a:latin typeface="Times New Roman" panose="02020603050405020304" pitchFamily="18" charset="0"/>
                          <a:cs typeface="Times New Roman" panose="02020603050405020304" pitchFamily="18" charset="0"/>
                        </a:rPr>
                        <a:t>q đến việc m</a:t>
                      </a:r>
                      <a:r>
                        <a:rPr lang="en-US" sz="2800" dirty="0" smtClean="0">
                          <a:solidFill>
                            <a:srgbClr val="FF0000"/>
                          </a:solidFill>
                          <a:latin typeface="Times New Roman" panose="02020603050405020304" pitchFamily="18" charset="0"/>
                          <a:cs typeface="Times New Roman" panose="02020603050405020304" pitchFamily="18" charset="0"/>
                        </a:rPr>
                        <a:t>ở</a:t>
                      </a:r>
                      <a:r>
                        <a:rPr lang="vi-VN" sz="2800" dirty="0" smtClean="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TK &amp;</a:t>
                      </a:r>
                      <a:r>
                        <a:rPr lang="vi-VN" sz="2800" dirty="0" smtClean="0">
                          <a:solidFill>
                            <a:srgbClr val="FF0000"/>
                          </a:solidFill>
                          <a:latin typeface="Times New Roman" panose="02020603050405020304" pitchFamily="18" charset="0"/>
                          <a:cs typeface="Times New Roman" panose="02020603050405020304" pitchFamily="18" charset="0"/>
                        </a:rPr>
                        <a:t> chuy</a:t>
                      </a:r>
                      <a:r>
                        <a:rPr lang="en-US" sz="2800" dirty="0" smtClean="0">
                          <a:solidFill>
                            <a:srgbClr val="FF0000"/>
                          </a:solidFill>
                          <a:latin typeface="Times New Roman" panose="02020603050405020304" pitchFamily="18" charset="0"/>
                          <a:cs typeface="Times New Roman" panose="02020603050405020304" pitchFamily="18" charset="0"/>
                        </a:rPr>
                        <a:t>ể</a:t>
                      </a:r>
                      <a:r>
                        <a:rPr lang="vi-VN" sz="2800" dirty="0" smtClean="0">
                          <a:solidFill>
                            <a:srgbClr val="FF0000"/>
                          </a:solidFill>
                          <a:latin typeface="Times New Roman" panose="02020603050405020304" pitchFamily="18" charset="0"/>
                          <a:cs typeface="Times New Roman" panose="02020603050405020304" pitchFamily="18" charset="0"/>
                        </a:rPr>
                        <a:t>n </a:t>
                      </a:r>
                      <a:r>
                        <a:rPr lang="en-US" sz="2800" dirty="0" smtClean="0">
                          <a:solidFill>
                            <a:srgbClr val="FF0000"/>
                          </a:solidFill>
                          <a:latin typeface="Times New Roman" panose="02020603050405020304" pitchFamily="18" charset="0"/>
                          <a:cs typeface="Times New Roman" panose="02020603050405020304" pitchFamily="18" charset="0"/>
                        </a:rPr>
                        <a:t>TL</a:t>
                      </a:r>
                      <a:r>
                        <a:rPr lang="vi-VN" sz="2800" dirty="0" smtClean="0">
                          <a:solidFill>
                            <a:srgbClr val="FF0000"/>
                          </a:solidFill>
                          <a:latin typeface="Times New Roman" panose="02020603050405020304" pitchFamily="18" charset="0"/>
                          <a:cs typeface="Times New Roman" panose="02020603050405020304" pitchFamily="18" charset="0"/>
                        </a:rPr>
                        <a:t> khi chọn </a:t>
                      </a:r>
                      <a:r>
                        <a:rPr lang="en-US" sz="2800" dirty="0" smtClean="0">
                          <a:solidFill>
                            <a:srgbClr val="FF0000"/>
                          </a:solidFill>
                          <a:latin typeface="Times New Roman" panose="02020603050405020304" pitchFamily="18" charset="0"/>
                          <a:cs typeface="Times New Roman" panose="02020603050405020304" pitchFamily="18" charset="0"/>
                        </a:rPr>
                        <a:t>tr</a:t>
                      </a:r>
                      <a:r>
                        <a:rPr lang="vi-VN" sz="2800" dirty="0" smtClean="0">
                          <a:solidFill>
                            <a:srgbClr val="FF0000"/>
                          </a:solidFill>
                          <a:latin typeface="Times New Roman" panose="02020603050405020304" pitchFamily="18" charset="0"/>
                          <a:cs typeface="Times New Roman" panose="02020603050405020304" pitchFamily="18" charset="0"/>
                        </a:rPr>
                        <a:t>ả lương qua </a:t>
                      </a:r>
                      <a:r>
                        <a:rPr lang="en-US" sz="2800" dirty="0" smtClean="0">
                          <a:solidFill>
                            <a:srgbClr val="FF0000"/>
                          </a:solidFill>
                          <a:latin typeface="Times New Roman" panose="02020603050405020304" pitchFamily="18" charset="0"/>
                          <a:cs typeface="Times New Roman" panose="02020603050405020304" pitchFamily="18" charset="0"/>
                        </a:rPr>
                        <a:t>TK</a:t>
                      </a:r>
                      <a:r>
                        <a:rPr lang="vi-VN" sz="2800" dirty="0" smtClean="0">
                          <a:solidFill>
                            <a:srgbClr val="FF0000"/>
                          </a:solidFill>
                          <a:latin typeface="Times New Roman" panose="02020603050405020304" pitchFamily="18" charset="0"/>
                          <a:cs typeface="Times New Roman" panose="02020603050405020304" pitchFamily="18" charset="0"/>
                        </a:rPr>
                        <a:t> cá nhân của </a:t>
                      </a:r>
                      <a:r>
                        <a:rPr lang="en-US" sz="2800" dirty="0" smtClean="0">
                          <a:solidFill>
                            <a:srgbClr val="FF0000"/>
                          </a:solidFill>
                          <a:latin typeface="Times New Roman" panose="02020603050405020304" pitchFamily="18" charset="0"/>
                          <a:cs typeface="Times New Roman" panose="02020603050405020304" pitchFamily="18" charset="0"/>
                        </a:rPr>
                        <a:t>NLĐ</a:t>
                      </a:r>
                      <a:r>
                        <a:rPr lang="vi-VN" sz="2800" dirty="0" smtClean="0">
                          <a:solidFill>
                            <a:srgbClr val="FF0000"/>
                          </a:solidFill>
                          <a:latin typeface="Times New Roman" panose="02020603050405020304" pitchFamily="18" charset="0"/>
                          <a:cs typeface="Times New Roman" panose="02020603050405020304" pitchFamily="18" charset="0"/>
                        </a:rPr>
                        <a:t>.</a:t>
                      </a:r>
                      <a:endParaRPr lang="en-US" sz="2800" dirty="0" smtClean="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11" name="Rectangle 6"/>
          <p:cNvSpPr/>
          <p:nvPr/>
        </p:nvSpPr>
        <p:spPr>
          <a:xfrm>
            <a:off x="0" y="1744345"/>
            <a:ext cx="12192000" cy="81724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p>
            <a:pPr marL="0" indent="0" fontAlgn="auto">
              <a:lnSpc>
                <a:spcPts val="2800"/>
              </a:lnSpc>
              <a:buNone/>
            </a:pPr>
            <a:r>
              <a:rPr lang="vi-VN" sz="3000" b="1" i="1" dirty="0" smtClean="0">
                <a:latin typeface="Times New Roman" panose="02020603050405020304" pitchFamily="18" charset="0"/>
                <a:cs typeface="Times New Roman" panose="02020603050405020304" pitchFamily="18" charset="0"/>
                <a:sym typeface="+mn-ea"/>
              </a:rPr>
              <a:t>a2</a:t>
            </a:r>
            <a:r>
              <a:rPr lang="vi-VN" sz="3000" i="1" dirty="0" smtClean="0">
                <a:latin typeface="Times New Roman" panose="02020603050405020304" pitchFamily="18" charset="0"/>
                <a:cs typeface="Times New Roman" panose="02020603050405020304" pitchFamily="18" charset="0"/>
                <a:sym typeface="+mn-ea"/>
              </a:rPr>
              <a:t>) </a:t>
            </a:r>
            <a:r>
              <a:rPr lang="vi-VN" sz="3000" b="1" i="1" dirty="0" smtClean="0">
                <a:solidFill>
                  <a:srgbClr val="FF0000"/>
                </a:solidFill>
                <a:latin typeface="Times New Roman" panose="02020603050405020304" pitchFamily="18" charset="0"/>
                <a:cs typeface="Times New Roman" panose="02020603050405020304" pitchFamily="18" charset="0"/>
                <a:sym typeface="+mn-ea"/>
              </a:rPr>
              <a:t>T</a:t>
            </a:r>
            <a:r>
              <a:rPr lang="en-US" sz="3000" b="1" i="1" dirty="0" smtClean="0">
                <a:solidFill>
                  <a:srgbClr val="FF0000"/>
                </a:solidFill>
                <a:latin typeface="Times New Roman" panose="02020603050405020304" pitchFamily="18" charset="0"/>
                <a:cs typeface="Times New Roman" panose="02020603050405020304" pitchFamily="18" charset="0"/>
                <a:sym typeface="+mn-ea"/>
              </a:rPr>
              <a:t>L</a:t>
            </a:r>
            <a:r>
              <a:rPr lang="vi-VN" sz="3000" b="1" i="1" dirty="0" smtClean="0">
                <a:solidFill>
                  <a:srgbClr val="FF0000"/>
                </a:solidFill>
                <a:latin typeface="Times New Roman" panose="02020603050405020304" pitchFamily="18" charset="0"/>
                <a:cs typeface="Times New Roman" panose="02020603050405020304" pitchFamily="18" charset="0"/>
                <a:sym typeface="+mn-ea"/>
              </a:rPr>
              <a:t> tuần </a:t>
            </a:r>
            <a:r>
              <a:rPr lang="vi-VN" sz="3000" i="1" dirty="0" smtClean="0">
                <a:latin typeface="Times New Roman" panose="02020603050405020304" pitchFamily="18" charset="0"/>
                <a:cs typeface="Times New Roman" panose="02020603050405020304" pitchFamily="18" charset="0"/>
                <a:sym typeface="+mn-ea"/>
              </a:rPr>
              <a:t>trả </a:t>
            </a:r>
            <a:r>
              <a:rPr lang="en-US" sz="3000" i="1" dirty="0" smtClean="0">
                <a:latin typeface="Times New Roman" panose="02020603050405020304" pitchFamily="18" charset="0"/>
                <a:cs typeface="Times New Roman" panose="02020603050405020304" pitchFamily="18" charset="0"/>
                <a:sym typeface="+mn-ea"/>
              </a:rPr>
              <a:t>1</a:t>
            </a:r>
            <a:r>
              <a:rPr lang="vi-VN" sz="3000" i="1" dirty="0" smtClean="0">
                <a:latin typeface="Times New Roman" panose="02020603050405020304" pitchFamily="18" charset="0"/>
                <a:cs typeface="Times New Roman" panose="02020603050405020304" pitchFamily="18" charset="0"/>
                <a:sym typeface="+mn-ea"/>
              </a:rPr>
              <a:t> tuần </a:t>
            </a:r>
            <a:r>
              <a:rPr lang="en-US" sz="3000" i="1" dirty="0" smtClean="0">
                <a:latin typeface="Times New Roman" panose="02020603050405020304" pitchFamily="18" charset="0"/>
                <a:cs typeface="Times New Roman" panose="02020603050405020304" pitchFamily="18" charset="0"/>
                <a:sym typeface="+mn-ea"/>
              </a:rPr>
              <a:t>LV</a:t>
            </a:r>
            <a:r>
              <a:rPr lang="vi-VN" sz="3000" i="1" dirty="0" smtClean="0">
                <a:latin typeface="Times New Roman" panose="02020603050405020304" pitchFamily="18" charset="0"/>
                <a:cs typeface="Times New Roman" panose="02020603050405020304" pitchFamily="18" charset="0"/>
                <a:sym typeface="+mn-ea"/>
              </a:rPr>
              <a:t>. Tr</a:t>
            </a:r>
            <a:r>
              <a:rPr lang="en-US" sz="3000" i="1" dirty="0" smtClean="0">
                <a:latin typeface="Times New Roman" panose="02020603050405020304" pitchFamily="18" charset="0"/>
                <a:cs typeface="Times New Roman" panose="02020603050405020304" pitchFamily="18" charset="0"/>
                <a:sym typeface="+mn-ea"/>
              </a:rPr>
              <a:t>/</a:t>
            </a:r>
            <a:r>
              <a:rPr lang="vi-VN" sz="3000" i="1" dirty="0" smtClean="0">
                <a:latin typeface="Times New Roman" panose="02020603050405020304" pitchFamily="18" charset="0"/>
                <a:cs typeface="Times New Roman" panose="02020603050405020304" pitchFamily="18" charset="0"/>
                <a:sym typeface="+mn-ea"/>
              </a:rPr>
              <a:t>hợp </a:t>
            </a:r>
            <a:r>
              <a:rPr lang="en-US" sz="3000" i="1" dirty="0" smtClean="0">
                <a:latin typeface="Times New Roman" panose="02020603050405020304" pitchFamily="18" charset="0"/>
                <a:cs typeface="Times New Roman" panose="02020603050405020304" pitchFamily="18" charset="0"/>
                <a:sym typeface="+mn-ea"/>
              </a:rPr>
              <a:t>HĐLĐ</a:t>
            </a:r>
            <a:r>
              <a:rPr lang="vi-VN" sz="3000" i="1" dirty="0" smtClean="0">
                <a:latin typeface="Times New Roman" panose="02020603050405020304" pitchFamily="18" charset="0"/>
                <a:cs typeface="Times New Roman" panose="02020603050405020304" pitchFamily="18" charset="0"/>
                <a:sym typeface="+mn-ea"/>
              </a:rPr>
              <a:t> thỏa thuận </a:t>
            </a:r>
            <a:r>
              <a:rPr lang="en-US" sz="3000" b="1" i="1" dirty="0" smtClean="0">
                <a:latin typeface="Times New Roman" panose="02020603050405020304" pitchFamily="18" charset="0"/>
                <a:cs typeface="Times New Roman" panose="02020603050405020304" pitchFamily="18" charset="0"/>
                <a:sym typeface="+mn-ea"/>
              </a:rPr>
              <a:t>TL</a:t>
            </a:r>
            <a:r>
              <a:rPr lang="vi-VN" sz="3000" b="1" i="1" dirty="0" smtClean="0">
                <a:latin typeface="Times New Roman" panose="02020603050405020304" pitchFamily="18" charset="0"/>
                <a:cs typeface="Times New Roman" panose="02020603050405020304" pitchFamily="18" charset="0"/>
                <a:sym typeface="+mn-ea"/>
              </a:rPr>
              <a:t> theo tháng </a:t>
            </a:r>
            <a:r>
              <a:rPr lang="vi-VN" sz="3000" i="1" dirty="0" smtClean="0">
                <a:latin typeface="Times New Roman" panose="02020603050405020304" pitchFamily="18" charset="0"/>
                <a:cs typeface="Times New Roman" panose="02020603050405020304" pitchFamily="18" charset="0"/>
                <a:sym typeface="+mn-ea"/>
              </a:rPr>
              <a:t>thì </a:t>
            </a:r>
            <a:r>
              <a:rPr lang="en-US" sz="3000" i="1" dirty="0" smtClean="0">
                <a:latin typeface="Times New Roman" panose="02020603050405020304" pitchFamily="18" charset="0"/>
                <a:cs typeface="Times New Roman" panose="02020603050405020304" pitchFamily="18" charset="0"/>
                <a:sym typeface="+mn-ea"/>
              </a:rPr>
              <a:t>TL</a:t>
            </a:r>
            <a:r>
              <a:rPr lang="vi-VN" sz="3000" i="1" dirty="0" smtClean="0">
                <a:latin typeface="Times New Roman" panose="02020603050405020304" pitchFamily="18" charset="0"/>
                <a:cs typeface="Times New Roman" panose="02020603050405020304" pitchFamily="18" charset="0"/>
                <a:sym typeface="+mn-ea"/>
              </a:rPr>
              <a:t> tu</a:t>
            </a:r>
            <a:r>
              <a:rPr lang="en-US" altLang="vi-VN" sz="3000" i="1" dirty="0" smtClean="0">
                <a:latin typeface="Times New Roman" panose="02020603050405020304" pitchFamily="18" charset="0"/>
                <a:cs typeface="Times New Roman" panose="02020603050405020304" pitchFamily="18" charset="0"/>
                <a:sym typeface="+mn-ea"/>
              </a:rPr>
              <a:t>ầ</a:t>
            </a:r>
            <a:r>
              <a:rPr lang="vi-VN" sz="3000" i="1" dirty="0" smtClean="0">
                <a:latin typeface="Times New Roman" panose="02020603050405020304" pitchFamily="18" charset="0"/>
                <a:cs typeface="Times New Roman" panose="02020603050405020304" pitchFamily="18" charset="0"/>
                <a:sym typeface="+mn-ea"/>
              </a:rPr>
              <a:t>n </a:t>
            </a:r>
            <a:r>
              <a:rPr lang="en-US" sz="3000" i="1" dirty="0" smtClean="0">
                <a:latin typeface="Times New Roman" panose="02020603050405020304" pitchFamily="18" charset="0"/>
                <a:cs typeface="Times New Roman" panose="02020603050405020304" pitchFamily="18" charset="0"/>
                <a:sym typeface="+mn-ea"/>
              </a:rPr>
              <a:t>XĐ = </a:t>
            </a:r>
            <a:r>
              <a:rPr lang="en-US" sz="3000" i="1" dirty="0" smtClean="0">
                <a:solidFill>
                  <a:srgbClr val="FF0000"/>
                </a:solidFill>
                <a:latin typeface="Times New Roman" panose="02020603050405020304" pitchFamily="18" charset="0"/>
                <a:cs typeface="Times New Roman" panose="02020603050405020304" pitchFamily="18" charset="0"/>
                <a:sym typeface="+mn-ea"/>
              </a:rPr>
              <a:t>TL</a:t>
            </a:r>
            <a:r>
              <a:rPr lang="vi-VN" sz="3000" i="1" dirty="0" smtClean="0">
                <a:solidFill>
                  <a:srgbClr val="FF0000"/>
                </a:solidFill>
                <a:latin typeface="Times New Roman" panose="02020603050405020304" pitchFamily="18" charset="0"/>
                <a:cs typeface="Times New Roman" panose="02020603050405020304" pitchFamily="18" charset="0"/>
                <a:sym typeface="+mn-ea"/>
              </a:rPr>
              <a:t> tháng </a:t>
            </a:r>
            <a:r>
              <a:rPr lang="en-US" sz="3000" b="1" i="1" dirty="0" smtClean="0">
                <a:solidFill>
                  <a:srgbClr val="FF0000"/>
                </a:solidFill>
                <a:latin typeface="Times New Roman" panose="02020603050405020304" pitchFamily="18" charset="0"/>
                <a:cs typeface="Times New Roman" panose="02020603050405020304" pitchFamily="18" charset="0"/>
                <a:sym typeface="+mn-ea"/>
              </a:rPr>
              <a:t>X</a:t>
            </a:r>
            <a:r>
              <a:rPr lang="vi-VN" sz="3000" i="1" dirty="0" smtClean="0">
                <a:solidFill>
                  <a:srgbClr val="FF0000"/>
                </a:solidFill>
                <a:latin typeface="Times New Roman" panose="02020603050405020304" pitchFamily="18" charset="0"/>
                <a:cs typeface="Times New Roman" panose="02020603050405020304" pitchFamily="18" charset="0"/>
                <a:sym typeface="+mn-ea"/>
              </a:rPr>
              <a:t> </a:t>
            </a:r>
            <a:r>
              <a:rPr lang="vi-VN" sz="3000" b="1" i="1" dirty="0" smtClean="0">
                <a:solidFill>
                  <a:srgbClr val="FF0000"/>
                </a:solidFill>
                <a:latin typeface="Times New Roman" panose="02020603050405020304" pitchFamily="18" charset="0"/>
                <a:cs typeface="Times New Roman" panose="02020603050405020304" pitchFamily="18" charset="0"/>
                <a:sym typeface="+mn-ea"/>
              </a:rPr>
              <a:t>12</a:t>
            </a:r>
            <a:r>
              <a:rPr lang="vi-VN" sz="3000" i="1" dirty="0" smtClean="0">
                <a:solidFill>
                  <a:srgbClr val="FF0000"/>
                </a:solidFill>
                <a:latin typeface="Times New Roman" panose="02020603050405020304" pitchFamily="18" charset="0"/>
                <a:cs typeface="Times New Roman" panose="02020603050405020304" pitchFamily="18" charset="0"/>
                <a:sym typeface="+mn-ea"/>
              </a:rPr>
              <a:t> tháng </a:t>
            </a:r>
            <a:r>
              <a:rPr lang="en-US" sz="3000" i="1" dirty="0" smtClean="0">
                <a:solidFill>
                  <a:srgbClr val="FF0000"/>
                </a:solidFill>
                <a:latin typeface="Times New Roman" panose="02020603050405020304" pitchFamily="18" charset="0"/>
                <a:cs typeface="Times New Roman" panose="02020603050405020304" pitchFamily="18" charset="0"/>
                <a:sym typeface="+mn-ea"/>
              </a:rPr>
              <a:t>&amp;</a:t>
            </a:r>
            <a:r>
              <a:rPr lang="vi-VN" sz="3000" i="1" dirty="0" smtClean="0">
                <a:solidFill>
                  <a:srgbClr val="FF0000"/>
                </a:solidFill>
                <a:latin typeface="Times New Roman" panose="02020603050405020304" pitchFamily="18" charset="0"/>
                <a:cs typeface="Times New Roman" panose="02020603050405020304" pitchFamily="18" charset="0"/>
                <a:sym typeface="+mn-ea"/>
              </a:rPr>
              <a:t> </a:t>
            </a:r>
            <a:r>
              <a:rPr lang="en-US" sz="3000" b="1" i="1" dirty="0" smtClean="0">
                <a:solidFill>
                  <a:srgbClr val="FF0000"/>
                </a:solidFill>
                <a:latin typeface="Times New Roman" panose="02020603050405020304" pitchFamily="18" charset="0"/>
                <a:cs typeface="Times New Roman" panose="02020603050405020304" pitchFamily="18" charset="0"/>
                <a:sym typeface="+mn-ea"/>
              </a:rPr>
              <a:t>:</a:t>
            </a:r>
            <a:r>
              <a:rPr lang="en-US" sz="3000" i="1" dirty="0" smtClean="0">
                <a:solidFill>
                  <a:srgbClr val="FF0000"/>
                </a:solidFill>
                <a:latin typeface="Times New Roman" panose="02020603050405020304" pitchFamily="18" charset="0"/>
                <a:cs typeface="Times New Roman" panose="02020603050405020304" pitchFamily="18" charset="0"/>
                <a:sym typeface="+mn-ea"/>
              </a:rPr>
              <a:t> </a:t>
            </a:r>
            <a:r>
              <a:rPr lang="vi-VN" sz="3000" i="1" dirty="0" smtClean="0">
                <a:solidFill>
                  <a:srgbClr val="FF0000"/>
                </a:solidFill>
                <a:latin typeface="Times New Roman" panose="02020603050405020304" pitchFamily="18" charset="0"/>
                <a:cs typeface="Times New Roman" panose="02020603050405020304" pitchFamily="18" charset="0"/>
                <a:sym typeface="+mn-ea"/>
              </a:rPr>
              <a:t>cho </a:t>
            </a:r>
            <a:r>
              <a:rPr lang="vi-VN" sz="3000" b="1" i="1" dirty="0" smtClean="0">
                <a:solidFill>
                  <a:srgbClr val="FF0000"/>
                </a:solidFill>
                <a:latin typeface="Times New Roman" panose="02020603050405020304" pitchFamily="18" charset="0"/>
                <a:cs typeface="Times New Roman" panose="02020603050405020304" pitchFamily="18" charset="0"/>
                <a:sym typeface="+mn-ea"/>
              </a:rPr>
              <a:t>52</a:t>
            </a:r>
            <a:r>
              <a:rPr lang="vi-VN" sz="3000" i="1" dirty="0" smtClean="0">
                <a:solidFill>
                  <a:srgbClr val="FF0000"/>
                </a:solidFill>
                <a:latin typeface="Times New Roman" panose="02020603050405020304" pitchFamily="18" charset="0"/>
                <a:cs typeface="Times New Roman" panose="02020603050405020304" pitchFamily="18" charset="0"/>
                <a:sym typeface="+mn-ea"/>
              </a:rPr>
              <a:t> tuần</a:t>
            </a:r>
            <a:r>
              <a:rPr lang="vi-VN" sz="3000" i="1" dirty="0" smtClean="0">
                <a:latin typeface="Times New Roman" panose="02020603050405020304" pitchFamily="18" charset="0"/>
                <a:cs typeface="Times New Roman" panose="02020603050405020304" pitchFamily="18" charset="0"/>
                <a:sym typeface="+mn-ea"/>
              </a:rPr>
              <a:t>;</a:t>
            </a:r>
            <a:endParaRPr lang="en-US" altLang="zh-CN" sz="3000" kern="100">
              <a:latin typeface="Times New Roman" panose="02020603050405020304"/>
              <a:ea typeface="Calibri" panose="020F0502020204030204"/>
              <a:cs typeface="Times New Roman" panose="02020603050405020304"/>
              <a:sym typeface="Times New Roman" panose="02020603050405020304"/>
            </a:endParaRPr>
          </a:p>
        </p:txBody>
      </p:sp>
      <p:sp>
        <p:nvSpPr>
          <p:cNvPr id="2" name="Rectangle 6"/>
          <p:cNvSpPr/>
          <p:nvPr/>
        </p:nvSpPr>
        <p:spPr>
          <a:xfrm>
            <a:off x="0" y="3827145"/>
            <a:ext cx="12192635" cy="9017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p>
            <a:pPr marL="0" indent="0" fontAlgn="auto">
              <a:lnSpc>
                <a:spcPts val="2700"/>
              </a:lnSpc>
              <a:buNone/>
            </a:pPr>
            <a:r>
              <a:rPr lang="vi-VN" sz="2800" i="1" dirty="0" smtClean="0">
                <a:solidFill>
                  <a:srgbClr val="FF0000"/>
                </a:solidFill>
                <a:latin typeface="Times New Roman" panose="02020603050405020304" pitchFamily="18" charset="0"/>
                <a:cs typeface="Times New Roman" panose="02020603050405020304" pitchFamily="18" charset="0"/>
                <a:sym typeface="+mn-ea"/>
              </a:rPr>
              <a:t>a4)</a:t>
            </a:r>
            <a:r>
              <a:rPr lang="en-US" altLang="vi-VN" sz="2800" i="1" dirty="0" smtClean="0">
                <a:solidFill>
                  <a:srgbClr val="FF0000"/>
                </a:solidFill>
                <a:latin typeface="Times New Roman" panose="02020603050405020304" pitchFamily="18" charset="0"/>
                <a:cs typeface="Times New Roman" panose="02020603050405020304" pitchFamily="18" charset="0"/>
                <a:sym typeface="+mn-ea"/>
              </a:rPr>
              <a:t> </a:t>
            </a:r>
            <a:r>
              <a:rPr lang="vi-VN" sz="2800" b="1" i="1" dirty="0" smtClean="0">
                <a:solidFill>
                  <a:srgbClr val="FF0000"/>
                </a:solidFill>
                <a:latin typeface="Times New Roman" panose="02020603050405020304" pitchFamily="18" charset="0"/>
                <a:cs typeface="Times New Roman" panose="02020603050405020304" pitchFamily="18" charset="0"/>
                <a:sym typeface="+mn-ea"/>
              </a:rPr>
              <a:t>T</a:t>
            </a:r>
            <a:r>
              <a:rPr lang="en-US" sz="2800" b="1" i="1" dirty="0" smtClean="0">
                <a:solidFill>
                  <a:srgbClr val="FF0000"/>
                </a:solidFill>
                <a:latin typeface="Times New Roman" panose="02020603050405020304" pitchFamily="18" charset="0"/>
                <a:cs typeface="Times New Roman" panose="02020603050405020304" pitchFamily="18" charset="0"/>
                <a:sym typeface="+mn-ea"/>
              </a:rPr>
              <a:t>L</a:t>
            </a:r>
            <a:r>
              <a:rPr lang="vi-VN" sz="2800" b="1" i="1" dirty="0" smtClean="0">
                <a:solidFill>
                  <a:srgbClr val="FF0000"/>
                </a:solidFill>
                <a:latin typeface="Times New Roman" panose="02020603050405020304" pitchFamily="18" charset="0"/>
                <a:cs typeface="Times New Roman" panose="02020603050405020304" pitchFamily="18" charset="0"/>
                <a:sym typeface="+mn-ea"/>
              </a:rPr>
              <a:t> giờ </a:t>
            </a:r>
            <a:r>
              <a:rPr lang="vi-VN" sz="2800" i="1" dirty="0" smtClean="0">
                <a:latin typeface="Times New Roman" panose="02020603050405020304" pitchFamily="18" charset="0"/>
                <a:cs typeface="Times New Roman" panose="02020603050405020304" pitchFamily="18" charset="0"/>
                <a:sym typeface="+mn-ea"/>
              </a:rPr>
              <a:t>trả </a:t>
            </a:r>
            <a:r>
              <a:rPr lang="en-US" sz="2800" i="1" dirty="0" smtClean="0">
                <a:latin typeface="Times New Roman" panose="02020603050405020304" pitchFamily="18" charset="0"/>
                <a:cs typeface="Times New Roman" panose="02020603050405020304" pitchFamily="18" charset="0"/>
                <a:sym typeface="+mn-ea"/>
              </a:rPr>
              <a:t>1</a:t>
            </a:r>
            <a:r>
              <a:rPr lang="vi-VN" sz="2800" i="1" dirty="0" smtClean="0">
                <a:latin typeface="Times New Roman" panose="02020603050405020304" pitchFamily="18" charset="0"/>
                <a:cs typeface="Times New Roman" panose="02020603050405020304" pitchFamily="18" charset="0"/>
                <a:sym typeface="+mn-ea"/>
              </a:rPr>
              <a:t> giờ </a:t>
            </a:r>
            <a:r>
              <a:rPr lang="en-US" sz="2800" i="1" dirty="0" smtClean="0">
                <a:latin typeface="Times New Roman" panose="02020603050405020304" pitchFamily="18" charset="0"/>
                <a:cs typeface="Times New Roman" panose="02020603050405020304" pitchFamily="18" charset="0"/>
                <a:sym typeface="+mn-ea"/>
              </a:rPr>
              <a:t>LV</a:t>
            </a:r>
            <a:r>
              <a:rPr lang="vi-VN" sz="2800" i="1" dirty="0" smtClean="0">
                <a:latin typeface="Times New Roman" panose="02020603050405020304" pitchFamily="18" charset="0"/>
                <a:cs typeface="Times New Roman" panose="02020603050405020304" pitchFamily="18" charset="0"/>
                <a:sym typeface="+mn-ea"/>
              </a:rPr>
              <a:t>.</a:t>
            </a:r>
            <a:r>
              <a:rPr lang="en-US" altLang="vi-VN" sz="2800" i="1" dirty="0" smtClean="0">
                <a:latin typeface="Times New Roman" panose="02020603050405020304" pitchFamily="18" charset="0"/>
                <a:cs typeface="Times New Roman" panose="02020603050405020304" pitchFamily="18" charset="0"/>
                <a:sym typeface="+mn-ea"/>
              </a:rPr>
              <a:t> </a:t>
            </a:r>
            <a:r>
              <a:rPr lang="vi-VN" sz="2800" i="1" dirty="0" smtClean="0">
                <a:latin typeface="Times New Roman" panose="02020603050405020304" pitchFamily="18" charset="0"/>
                <a:cs typeface="Times New Roman" panose="02020603050405020304" pitchFamily="18" charset="0"/>
                <a:sym typeface="+mn-ea"/>
              </a:rPr>
              <a:t>Tr</a:t>
            </a:r>
            <a:r>
              <a:rPr lang="en-US" sz="2800" i="1" dirty="0" smtClean="0">
                <a:latin typeface="Times New Roman" panose="02020603050405020304" pitchFamily="18" charset="0"/>
                <a:cs typeface="Times New Roman" panose="02020603050405020304" pitchFamily="18" charset="0"/>
                <a:sym typeface="+mn-ea"/>
              </a:rPr>
              <a:t>/</a:t>
            </a:r>
            <a:r>
              <a:rPr lang="vi-VN" sz="2800" i="1" dirty="0" smtClean="0">
                <a:latin typeface="Times New Roman" panose="02020603050405020304" pitchFamily="18" charset="0"/>
                <a:cs typeface="Times New Roman" panose="02020603050405020304" pitchFamily="18" charset="0"/>
                <a:sym typeface="+mn-ea"/>
              </a:rPr>
              <a:t>h</a:t>
            </a:r>
            <a:r>
              <a:rPr lang="en-US" sz="2800" i="1" dirty="0" smtClean="0">
                <a:latin typeface="Times New Roman" panose="02020603050405020304" pitchFamily="18" charset="0"/>
                <a:cs typeface="Times New Roman" panose="02020603050405020304" pitchFamily="18" charset="0"/>
                <a:sym typeface="+mn-ea"/>
              </a:rPr>
              <a:t>ợp HĐ</a:t>
            </a:r>
            <a:r>
              <a:rPr lang="vi-VN" sz="2800" i="1" dirty="0" smtClean="0">
                <a:latin typeface="Times New Roman" panose="02020603050405020304" pitchFamily="18" charset="0"/>
                <a:cs typeface="Times New Roman" panose="02020603050405020304" pitchFamily="18" charset="0"/>
                <a:sym typeface="+mn-ea"/>
              </a:rPr>
              <a:t> thỏa thuận </a:t>
            </a:r>
            <a:r>
              <a:rPr lang="en-US" sz="2800" i="1" dirty="0" smtClean="0">
                <a:latin typeface="Times New Roman" panose="02020603050405020304" pitchFamily="18" charset="0"/>
                <a:cs typeface="Times New Roman" panose="02020603050405020304" pitchFamily="18" charset="0"/>
                <a:sym typeface="+mn-ea"/>
              </a:rPr>
              <a:t>TL</a:t>
            </a:r>
            <a:r>
              <a:rPr lang="vi-VN" sz="2800" i="1" dirty="0" smtClean="0">
                <a:latin typeface="Times New Roman" panose="02020603050405020304" pitchFamily="18" charset="0"/>
                <a:cs typeface="Times New Roman" panose="02020603050405020304" pitchFamily="18" charset="0"/>
                <a:sym typeface="+mn-ea"/>
              </a:rPr>
              <a:t> theo</a:t>
            </a:r>
            <a:r>
              <a:rPr lang="en-US" altLang="vi-VN" sz="2800" i="1" dirty="0" smtClean="0">
                <a:latin typeface="Times New Roman" panose="02020603050405020304" pitchFamily="18" charset="0"/>
                <a:cs typeface="Times New Roman" panose="02020603050405020304" pitchFamily="18" charset="0"/>
                <a:sym typeface="+mn-ea"/>
              </a:rPr>
              <a:t>:</a:t>
            </a:r>
            <a:r>
              <a:rPr lang="vi-VN" sz="2800" i="1" dirty="0" smtClean="0">
                <a:latin typeface="Times New Roman" panose="02020603050405020304" pitchFamily="18" charset="0"/>
                <a:cs typeface="Times New Roman" panose="02020603050405020304" pitchFamily="18" charset="0"/>
                <a:sym typeface="+mn-ea"/>
              </a:rPr>
              <a:t> </a:t>
            </a:r>
            <a:r>
              <a:rPr lang="vi-VN" sz="2800" b="1" i="1" dirty="0" smtClean="0">
                <a:latin typeface="Times New Roman" panose="02020603050405020304" pitchFamily="18" charset="0"/>
                <a:cs typeface="Times New Roman" panose="02020603050405020304" pitchFamily="18" charset="0"/>
                <a:sym typeface="+mn-ea"/>
              </a:rPr>
              <a:t>thán</a:t>
            </a:r>
            <a:r>
              <a:rPr lang="en-US" sz="2800" b="1" i="1" dirty="0" smtClean="0">
                <a:latin typeface="Times New Roman" panose="02020603050405020304" pitchFamily="18" charset="0"/>
                <a:cs typeface="Times New Roman" panose="02020603050405020304" pitchFamily="18" charset="0"/>
                <a:sym typeface="+mn-ea"/>
              </a:rPr>
              <a:t>g/</a:t>
            </a:r>
            <a:r>
              <a:rPr lang="vi-VN" sz="2800" b="1" i="1" dirty="0" smtClean="0">
                <a:latin typeface="Times New Roman" panose="02020603050405020304" pitchFamily="18" charset="0"/>
                <a:cs typeface="Times New Roman" panose="02020603050405020304" pitchFamily="18" charset="0"/>
                <a:sym typeface="+mn-ea"/>
              </a:rPr>
              <a:t>tuần</a:t>
            </a:r>
            <a:r>
              <a:rPr lang="en-US" sz="2800" b="1" i="1" dirty="0" smtClean="0">
                <a:latin typeface="Times New Roman" panose="02020603050405020304" pitchFamily="18" charset="0"/>
                <a:cs typeface="Times New Roman" panose="02020603050405020304" pitchFamily="18" charset="0"/>
                <a:sym typeface="+mn-ea"/>
              </a:rPr>
              <a:t>/</a:t>
            </a:r>
            <a:r>
              <a:rPr lang="vi-VN" sz="2800" b="1" i="1" dirty="0" smtClean="0">
                <a:latin typeface="Times New Roman" panose="02020603050405020304" pitchFamily="18" charset="0"/>
                <a:cs typeface="Times New Roman" panose="02020603050405020304" pitchFamily="18" charset="0"/>
                <a:sym typeface="+mn-ea"/>
              </a:rPr>
              <a:t>ngày </a:t>
            </a:r>
            <a:r>
              <a:rPr lang="vi-VN" sz="2800" i="1" dirty="0" smtClean="0">
                <a:latin typeface="Times New Roman" panose="02020603050405020304" pitchFamily="18" charset="0"/>
                <a:cs typeface="Times New Roman" panose="02020603050405020304" pitchFamily="18" charset="0"/>
                <a:sym typeface="+mn-ea"/>
              </a:rPr>
              <a:t>thì </a:t>
            </a:r>
            <a:r>
              <a:rPr lang="en-US" sz="2800" i="1" dirty="0" smtClean="0">
                <a:latin typeface="Times New Roman" panose="02020603050405020304" pitchFamily="18" charset="0"/>
                <a:cs typeface="Times New Roman" panose="02020603050405020304" pitchFamily="18" charset="0"/>
                <a:sym typeface="+mn-ea"/>
              </a:rPr>
              <a:t>TL</a:t>
            </a:r>
            <a:r>
              <a:rPr lang="vi-VN" sz="2800" i="1" dirty="0" smtClean="0">
                <a:latin typeface="Times New Roman" panose="02020603050405020304" pitchFamily="18" charset="0"/>
                <a:cs typeface="Times New Roman" panose="02020603050405020304" pitchFamily="18" charset="0"/>
                <a:sym typeface="+mn-ea"/>
              </a:rPr>
              <a:t> giờ </a:t>
            </a:r>
            <a:r>
              <a:rPr lang="en-US" sz="2800" i="1" dirty="0" smtClean="0">
                <a:latin typeface="Times New Roman" panose="02020603050405020304" pitchFamily="18" charset="0"/>
                <a:cs typeface="Times New Roman" panose="02020603050405020304" pitchFamily="18" charset="0"/>
                <a:sym typeface="+mn-ea"/>
              </a:rPr>
              <a:t>XĐ = </a:t>
            </a:r>
            <a:r>
              <a:rPr lang="en-US" sz="2800" i="1" dirty="0" smtClean="0">
                <a:solidFill>
                  <a:srgbClr val="FF0000"/>
                </a:solidFill>
                <a:latin typeface="Times New Roman" panose="02020603050405020304" pitchFamily="18" charset="0"/>
                <a:cs typeface="Times New Roman" panose="02020603050405020304" pitchFamily="18" charset="0"/>
                <a:sym typeface="+mn-ea"/>
              </a:rPr>
              <a:t>TL</a:t>
            </a:r>
            <a:r>
              <a:rPr lang="vi-VN" sz="2800" i="1" dirty="0" smtClean="0">
                <a:solidFill>
                  <a:srgbClr val="FF0000"/>
                </a:solidFill>
                <a:latin typeface="Times New Roman" panose="02020603050405020304" pitchFamily="18" charset="0"/>
                <a:cs typeface="Times New Roman" panose="02020603050405020304" pitchFamily="18" charset="0"/>
                <a:sym typeface="+mn-ea"/>
              </a:rPr>
              <a:t> ngày  </a:t>
            </a:r>
            <a:r>
              <a:rPr lang="en-US" sz="2800" b="1" i="1" dirty="0" smtClean="0">
                <a:solidFill>
                  <a:srgbClr val="FF0000"/>
                </a:solidFill>
                <a:latin typeface="Times New Roman" panose="02020603050405020304" pitchFamily="18" charset="0"/>
                <a:cs typeface="Times New Roman" panose="02020603050405020304" pitchFamily="18" charset="0"/>
                <a:sym typeface="+mn-ea"/>
              </a:rPr>
              <a:t>:</a:t>
            </a:r>
            <a:r>
              <a:rPr lang="vi-VN" sz="2800" i="1" dirty="0" smtClean="0">
                <a:solidFill>
                  <a:srgbClr val="FF0000"/>
                </a:solidFill>
                <a:latin typeface="Times New Roman" panose="02020603050405020304" pitchFamily="18" charset="0"/>
                <a:cs typeface="Times New Roman" panose="02020603050405020304" pitchFamily="18" charset="0"/>
                <a:sym typeface="+mn-ea"/>
              </a:rPr>
              <a:t> số giờ </a:t>
            </a:r>
            <a:r>
              <a:rPr lang="en-US" sz="2800" i="1" dirty="0" smtClean="0">
                <a:solidFill>
                  <a:srgbClr val="FF0000"/>
                </a:solidFill>
                <a:latin typeface="Times New Roman" panose="02020603050405020304" pitchFamily="18" charset="0"/>
                <a:cs typeface="Times New Roman" panose="02020603050405020304" pitchFamily="18" charset="0"/>
                <a:sym typeface="+mn-ea"/>
              </a:rPr>
              <a:t>LVBT</a:t>
            </a:r>
            <a:r>
              <a:rPr lang="vi-VN" sz="2800" i="1" dirty="0" smtClean="0">
                <a:solidFill>
                  <a:srgbClr val="FF0000"/>
                </a:solidFill>
                <a:latin typeface="Times New Roman" panose="02020603050405020304" pitchFamily="18" charset="0"/>
                <a:cs typeface="Times New Roman" panose="02020603050405020304" pitchFamily="18" charset="0"/>
                <a:sym typeface="+mn-ea"/>
              </a:rPr>
              <a:t> trong ngày </a:t>
            </a:r>
            <a:r>
              <a:rPr lang="vi-VN" sz="2800" i="1" dirty="0" smtClean="0">
                <a:latin typeface="Times New Roman" panose="02020603050405020304" pitchFamily="18" charset="0"/>
                <a:cs typeface="Times New Roman" panose="02020603050405020304" pitchFamily="18" charset="0"/>
                <a:sym typeface="+mn-ea"/>
              </a:rPr>
              <a:t>theo </a:t>
            </a:r>
            <a:r>
              <a:rPr lang="vi-VN" sz="2800" b="1" i="1" dirty="0" smtClean="0">
                <a:latin typeface="Times New Roman" panose="02020603050405020304" pitchFamily="18" charset="0"/>
                <a:cs typeface="Times New Roman" panose="02020603050405020304" pitchFamily="18" charset="0"/>
                <a:sym typeface="+mn-ea"/>
              </a:rPr>
              <a:t>Đ</a:t>
            </a:r>
            <a:r>
              <a:rPr lang="en-US" sz="2800" b="1" i="1" dirty="0" smtClean="0">
                <a:latin typeface="Times New Roman" panose="02020603050405020304" pitchFamily="18" charset="0"/>
                <a:cs typeface="Times New Roman" panose="02020603050405020304" pitchFamily="18" charset="0"/>
                <a:sym typeface="+mn-ea"/>
              </a:rPr>
              <a:t>.</a:t>
            </a:r>
            <a:r>
              <a:rPr lang="vi-VN" sz="2800" b="1" i="1" dirty="0" smtClean="0">
                <a:latin typeface="Times New Roman" panose="02020603050405020304" pitchFamily="18" charset="0"/>
                <a:cs typeface="Times New Roman" panose="02020603050405020304" pitchFamily="18" charset="0"/>
                <a:sym typeface="+mn-ea"/>
              </a:rPr>
              <a:t>105 </a:t>
            </a:r>
            <a:r>
              <a:rPr lang="vi-VN" sz="2800" i="1" dirty="0" smtClean="0">
                <a:latin typeface="Times New Roman" panose="02020603050405020304" pitchFamily="18" charset="0"/>
                <a:cs typeface="Times New Roman" panose="02020603050405020304" pitchFamily="18" charset="0"/>
                <a:sym typeface="+mn-ea"/>
              </a:rPr>
              <a:t>B</a:t>
            </a:r>
            <a:r>
              <a:rPr lang="en-US" sz="2800" i="1" dirty="0" smtClean="0">
                <a:latin typeface="Times New Roman" panose="02020603050405020304" pitchFamily="18" charset="0"/>
                <a:cs typeface="Times New Roman" panose="02020603050405020304" pitchFamily="18" charset="0"/>
                <a:sym typeface="+mn-ea"/>
              </a:rPr>
              <a:t>LLĐ</a:t>
            </a:r>
            <a:endParaRPr lang="en-US" altLang="zh-CN" sz="2800" kern="100">
              <a:latin typeface="Times New Roman" panose="02020603050405020304"/>
              <a:ea typeface="Calibri" panose="020F0502020204030204"/>
              <a:cs typeface="Times New Roman" panose="02020603050405020304"/>
              <a:sym typeface="Times New Roman" panose="02020603050405020304"/>
            </a:endParaRPr>
          </a:p>
        </p:txBody>
      </p:sp>
      <p:sp>
        <p:nvSpPr>
          <p:cNvPr id="4" name="Rectangle 6"/>
          <p:cNvSpPr/>
          <p:nvPr/>
        </p:nvSpPr>
        <p:spPr>
          <a:xfrm>
            <a:off x="0" y="2704465"/>
            <a:ext cx="12319000" cy="102997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p>
            <a:pPr marL="0" indent="0" fontAlgn="auto">
              <a:lnSpc>
                <a:spcPts val="2700"/>
              </a:lnSpc>
              <a:buNone/>
            </a:pPr>
            <a:r>
              <a:rPr lang="vi-VN" sz="2800" b="1" i="1" dirty="0" smtClean="0">
                <a:latin typeface="Times New Roman" panose="02020603050405020304" pitchFamily="18" charset="0"/>
                <a:cs typeface="Times New Roman" panose="02020603050405020304" pitchFamily="18" charset="0"/>
                <a:sym typeface="+mn-ea"/>
              </a:rPr>
              <a:t>a3</a:t>
            </a:r>
            <a:r>
              <a:rPr lang="vi-VN" sz="2800" i="1" dirty="0" smtClean="0">
                <a:latin typeface="Times New Roman" panose="02020603050405020304" pitchFamily="18" charset="0"/>
                <a:cs typeface="Times New Roman" panose="02020603050405020304" pitchFamily="18" charset="0"/>
                <a:sym typeface="+mn-ea"/>
              </a:rPr>
              <a:t>) </a:t>
            </a:r>
            <a:r>
              <a:rPr lang="vi-VN" sz="2800" b="1" i="1" dirty="0" smtClean="0">
                <a:solidFill>
                  <a:srgbClr val="FF0000"/>
                </a:solidFill>
                <a:latin typeface="Times New Roman" panose="02020603050405020304" pitchFamily="18" charset="0"/>
                <a:cs typeface="Times New Roman" panose="02020603050405020304" pitchFamily="18" charset="0"/>
                <a:sym typeface="+mn-ea"/>
              </a:rPr>
              <a:t>T</a:t>
            </a:r>
            <a:r>
              <a:rPr lang="en-US" sz="2800" b="1" i="1" dirty="0" smtClean="0">
                <a:solidFill>
                  <a:srgbClr val="FF0000"/>
                </a:solidFill>
                <a:latin typeface="Times New Roman" panose="02020603050405020304" pitchFamily="18" charset="0"/>
                <a:cs typeface="Times New Roman" panose="02020603050405020304" pitchFamily="18" charset="0"/>
                <a:sym typeface="+mn-ea"/>
              </a:rPr>
              <a:t>L</a:t>
            </a:r>
            <a:r>
              <a:rPr lang="vi-VN" sz="2800" b="1" i="1" dirty="0" smtClean="0">
                <a:solidFill>
                  <a:srgbClr val="FF0000"/>
                </a:solidFill>
                <a:latin typeface="Times New Roman" panose="02020603050405020304" pitchFamily="18" charset="0"/>
                <a:cs typeface="Times New Roman" panose="02020603050405020304" pitchFamily="18" charset="0"/>
                <a:sym typeface="+mn-ea"/>
              </a:rPr>
              <a:t> ngày </a:t>
            </a:r>
            <a:r>
              <a:rPr lang="vi-VN" sz="2800" i="1" dirty="0" smtClean="0">
                <a:latin typeface="Times New Roman" panose="02020603050405020304" pitchFamily="18" charset="0"/>
                <a:cs typeface="Times New Roman" panose="02020603050405020304" pitchFamily="18" charset="0"/>
                <a:sym typeface="+mn-ea"/>
              </a:rPr>
              <a:t>tr</a:t>
            </a:r>
            <a:r>
              <a:rPr lang="en-US" sz="2800" i="1" dirty="0" smtClean="0">
                <a:latin typeface="Times New Roman" panose="02020603050405020304" pitchFamily="18" charset="0"/>
                <a:cs typeface="Times New Roman" panose="02020603050405020304" pitchFamily="18" charset="0"/>
                <a:sym typeface="+mn-ea"/>
              </a:rPr>
              <a:t>ả 1</a:t>
            </a:r>
            <a:r>
              <a:rPr lang="vi-VN" sz="2800" i="1" dirty="0" smtClean="0">
                <a:latin typeface="Times New Roman" panose="02020603050405020304" pitchFamily="18" charset="0"/>
                <a:cs typeface="Times New Roman" panose="02020603050405020304" pitchFamily="18" charset="0"/>
                <a:sym typeface="+mn-ea"/>
              </a:rPr>
              <a:t> ngày </a:t>
            </a:r>
            <a:r>
              <a:rPr lang="en-US" sz="2800" i="1" dirty="0" smtClean="0">
                <a:latin typeface="Times New Roman" panose="02020603050405020304" pitchFamily="18" charset="0"/>
                <a:cs typeface="Times New Roman" panose="02020603050405020304" pitchFamily="18" charset="0"/>
                <a:sym typeface="+mn-ea"/>
              </a:rPr>
              <a:t>LV</a:t>
            </a:r>
            <a:r>
              <a:rPr lang="vi-VN" sz="2800" i="1" dirty="0" smtClean="0">
                <a:latin typeface="Times New Roman" panose="02020603050405020304" pitchFamily="18" charset="0"/>
                <a:cs typeface="Times New Roman" panose="02020603050405020304" pitchFamily="18" charset="0"/>
                <a:sym typeface="+mn-ea"/>
              </a:rPr>
              <a:t>. Tr</a:t>
            </a:r>
            <a:r>
              <a:rPr lang="en-US" sz="2800" i="1" dirty="0" smtClean="0">
                <a:latin typeface="Times New Roman" panose="02020603050405020304" pitchFamily="18" charset="0"/>
                <a:cs typeface="Times New Roman" panose="02020603050405020304" pitchFamily="18" charset="0"/>
                <a:sym typeface="+mn-ea"/>
              </a:rPr>
              <a:t>/</a:t>
            </a:r>
            <a:r>
              <a:rPr lang="vi-VN" sz="2800" i="1" dirty="0" smtClean="0">
                <a:latin typeface="Times New Roman" panose="02020603050405020304" pitchFamily="18" charset="0"/>
                <a:cs typeface="Times New Roman" panose="02020603050405020304" pitchFamily="18" charset="0"/>
                <a:sym typeface="+mn-ea"/>
              </a:rPr>
              <a:t>hợp </a:t>
            </a:r>
            <a:r>
              <a:rPr lang="en-US" sz="2800" i="1" dirty="0" smtClean="0">
                <a:latin typeface="Times New Roman" panose="02020603050405020304" pitchFamily="18" charset="0"/>
                <a:cs typeface="Times New Roman" panose="02020603050405020304" pitchFamily="18" charset="0"/>
                <a:sym typeface="+mn-ea"/>
              </a:rPr>
              <a:t>HĐ</a:t>
            </a:r>
            <a:r>
              <a:rPr lang="vi-VN" sz="2800" i="1" dirty="0" smtClean="0">
                <a:latin typeface="Times New Roman" panose="02020603050405020304" pitchFamily="18" charset="0"/>
                <a:cs typeface="Times New Roman" panose="02020603050405020304" pitchFamily="18" charset="0"/>
                <a:sym typeface="+mn-ea"/>
              </a:rPr>
              <a:t> thỏa thuận </a:t>
            </a:r>
            <a:r>
              <a:rPr lang="en-US" sz="2800" b="1" i="1" dirty="0" smtClean="0">
                <a:latin typeface="Times New Roman" panose="02020603050405020304" pitchFamily="18" charset="0"/>
                <a:cs typeface="Times New Roman" panose="02020603050405020304" pitchFamily="18" charset="0"/>
                <a:sym typeface="+mn-ea"/>
              </a:rPr>
              <a:t>TL</a:t>
            </a:r>
            <a:r>
              <a:rPr lang="vi-VN" sz="2800" b="1" i="1" dirty="0" smtClean="0">
                <a:latin typeface="Times New Roman" panose="02020603050405020304" pitchFamily="18" charset="0"/>
                <a:cs typeface="Times New Roman" panose="02020603050405020304" pitchFamily="18" charset="0"/>
                <a:sym typeface="+mn-ea"/>
              </a:rPr>
              <a:t> tháng </a:t>
            </a:r>
            <a:r>
              <a:rPr lang="vi-VN" sz="2800" i="1" dirty="0" smtClean="0">
                <a:latin typeface="Times New Roman" panose="02020603050405020304" pitchFamily="18" charset="0"/>
                <a:cs typeface="Times New Roman" panose="02020603050405020304" pitchFamily="18" charset="0"/>
                <a:sym typeface="+mn-ea"/>
              </a:rPr>
              <a:t>thì </a:t>
            </a:r>
            <a:r>
              <a:rPr lang="en-US" sz="2800" i="1" dirty="0" smtClean="0">
                <a:latin typeface="Times New Roman" panose="02020603050405020304" pitchFamily="18" charset="0"/>
                <a:cs typeface="Times New Roman" panose="02020603050405020304" pitchFamily="18" charset="0"/>
                <a:sym typeface="+mn-ea"/>
              </a:rPr>
              <a:t>TL</a:t>
            </a:r>
            <a:r>
              <a:rPr lang="vi-VN" sz="2800" i="1" dirty="0" smtClean="0">
                <a:latin typeface="Times New Roman" panose="02020603050405020304" pitchFamily="18" charset="0"/>
                <a:cs typeface="Times New Roman" panose="02020603050405020304" pitchFamily="18" charset="0"/>
                <a:sym typeface="+mn-ea"/>
              </a:rPr>
              <a:t> ngày </a:t>
            </a:r>
            <a:r>
              <a:rPr lang="en-US" sz="2800" i="1" dirty="0" smtClean="0">
                <a:latin typeface="Times New Roman" panose="02020603050405020304" pitchFamily="18" charset="0"/>
                <a:cs typeface="Times New Roman" panose="02020603050405020304" pitchFamily="18" charset="0"/>
                <a:sym typeface="+mn-ea"/>
              </a:rPr>
              <a:t>XĐ = </a:t>
            </a:r>
            <a:r>
              <a:rPr lang="en-US" sz="2800" i="1" dirty="0" smtClean="0">
                <a:solidFill>
                  <a:srgbClr val="FF0000"/>
                </a:solidFill>
                <a:latin typeface="Times New Roman" panose="02020603050405020304" pitchFamily="18" charset="0"/>
                <a:cs typeface="Times New Roman" panose="02020603050405020304" pitchFamily="18" charset="0"/>
                <a:sym typeface="+mn-ea"/>
              </a:rPr>
              <a:t>TL</a:t>
            </a:r>
            <a:r>
              <a:rPr lang="vi-VN" sz="2800" i="1" dirty="0" smtClean="0">
                <a:solidFill>
                  <a:srgbClr val="FF0000"/>
                </a:solidFill>
                <a:latin typeface="Times New Roman" panose="02020603050405020304" pitchFamily="18" charset="0"/>
                <a:cs typeface="Times New Roman" panose="02020603050405020304" pitchFamily="18" charset="0"/>
                <a:sym typeface="+mn-ea"/>
              </a:rPr>
              <a:t> tháng </a:t>
            </a:r>
            <a:r>
              <a:rPr lang="en-US" sz="2800" b="1" i="1" dirty="0" smtClean="0">
                <a:solidFill>
                  <a:srgbClr val="FF0000"/>
                </a:solidFill>
                <a:latin typeface="Times New Roman" panose="02020603050405020304" pitchFamily="18" charset="0"/>
                <a:cs typeface="Times New Roman" panose="02020603050405020304" pitchFamily="18" charset="0"/>
                <a:sym typeface="+mn-ea"/>
              </a:rPr>
              <a:t>:</a:t>
            </a:r>
            <a:r>
              <a:rPr lang="vi-VN" sz="2800" i="1" dirty="0" smtClean="0">
                <a:solidFill>
                  <a:srgbClr val="FF0000"/>
                </a:solidFill>
                <a:latin typeface="Times New Roman" panose="02020603050405020304" pitchFamily="18" charset="0"/>
                <a:cs typeface="Times New Roman" panose="02020603050405020304" pitchFamily="18" charset="0"/>
                <a:sym typeface="+mn-ea"/>
              </a:rPr>
              <a:t> số ngày </a:t>
            </a:r>
            <a:r>
              <a:rPr lang="en-US" sz="2800" i="1" dirty="0" smtClean="0">
                <a:solidFill>
                  <a:srgbClr val="FF0000"/>
                </a:solidFill>
                <a:latin typeface="Times New Roman" panose="02020603050405020304" pitchFamily="18" charset="0"/>
                <a:cs typeface="Times New Roman" panose="02020603050405020304" pitchFamily="18" charset="0"/>
                <a:sym typeface="+mn-ea"/>
              </a:rPr>
              <a:t>LVBT</a:t>
            </a:r>
            <a:r>
              <a:rPr lang="vi-VN" sz="2800" i="1" dirty="0" smtClean="0">
                <a:solidFill>
                  <a:srgbClr val="FF0000"/>
                </a:solidFill>
                <a:latin typeface="Times New Roman" panose="02020603050405020304" pitchFamily="18" charset="0"/>
                <a:cs typeface="Times New Roman" panose="02020603050405020304" pitchFamily="18" charset="0"/>
                <a:sym typeface="+mn-ea"/>
              </a:rPr>
              <a:t> </a:t>
            </a:r>
            <a:r>
              <a:rPr lang="en-US" sz="2800" i="1" dirty="0" smtClean="0">
                <a:solidFill>
                  <a:srgbClr val="FF0000"/>
                </a:solidFill>
                <a:latin typeface="Times New Roman" panose="02020603050405020304" pitchFamily="18" charset="0"/>
                <a:cs typeface="Times New Roman" panose="02020603050405020304" pitchFamily="18" charset="0"/>
                <a:sym typeface="+mn-ea"/>
              </a:rPr>
              <a:t>tro</a:t>
            </a:r>
            <a:r>
              <a:rPr lang="vi-VN" sz="2800" i="1" dirty="0" smtClean="0">
                <a:solidFill>
                  <a:srgbClr val="FF0000"/>
                </a:solidFill>
                <a:latin typeface="Times New Roman" panose="02020603050405020304" pitchFamily="18" charset="0"/>
                <a:cs typeface="Times New Roman" panose="02020603050405020304" pitchFamily="18" charset="0"/>
                <a:sym typeface="+mn-ea"/>
              </a:rPr>
              <a:t>ng tháng </a:t>
            </a:r>
            <a:r>
              <a:rPr lang="vi-VN" sz="2800" i="1" dirty="0" smtClean="0">
                <a:latin typeface="Times New Roman" panose="02020603050405020304" pitchFamily="18" charset="0"/>
                <a:cs typeface="Times New Roman" panose="02020603050405020304" pitchFamily="18" charset="0"/>
                <a:sym typeface="+mn-ea"/>
              </a:rPr>
              <a:t>theo quy định mà </a:t>
            </a:r>
            <a:r>
              <a:rPr lang="en-US" sz="2800" i="1" dirty="0" smtClean="0">
                <a:latin typeface="Times New Roman" panose="02020603050405020304" pitchFamily="18" charset="0"/>
                <a:cs typeface="Times New Roman" panose="02020603050405020304" pitchFamily="18" charset="0"/>
                <a:sym typeface="+mn-ea"/>
              </a:rPr>
              <a:t>DN</a:t>
            </a:r>
            <a:r>
              <a:rPr lang="vi-VN" sz="2800" i="1" dirty="0" smtClean="0">
                <a:latin typeface="Times New Roman" panose="02020603050405020304" pitchFamily="18" charset="0"/>
                <a:cs typeface="Times New Roman" panose="02020603050405020304" pitchFamily="18" charset="0"/>
                <a:sym typeface="+mn-ea"/>
              </a:rPr>
              <a:t> chọn. Tr</a:t>
            </a:r>
            <a:r>
              <a:rPr lang="en-US" sz="2800" i="1" dirty="0" smtClean="0">
                <a:latin typeface="Times New Roman" panose="02020603050405020304" pitchFamily="18" charset="0"/>
                <a:cs typeface="Times New Roman" panose="02020603050405020304" pitchFamily="18" charset="0"/>
                <a:sym typeface="+mn-ea"/>
              </a:rPr>
              <a:t>/</a:t>
            </a:r>
            <a:r>
              <a:rPr lang="vi-VN" sz="2800" i="1" dirty="0" smtClean="0">
                <a:latin typeface="Times New Roman" panose="02020603050405020304" pitchFamily="18" charset="0"/>
                <a:cs typeface="Times New Roman" panose="02020603050405020304" pitchFamily="18" charset="0"/>
                <a:sym typeface="+mn-ea"/>
              </a:rPr>
              <a:t>hợp </a:t>
            </a:r>
            <a:r>
              <a:rPr lang="en-US" sz="2800" i="1" dirty="0" smtClean="0">
                <a:latin typeface="Times New Roman" panose="02020603050405020304" pitchFamily="18" charset="0"/>
                <a:cs typeface="Times New Roman" panose="02020603050405020304" pitchFamily="18" charset="0"/>
                <a:sym typeface="+mn-ea"/>
              </a:rPr>
              <a:t>HĐLĐ</a:t>
            </a:r>
            <a:r>
              <a:rPr lang="vi-VN" sz="2800" i="1" dirty="0" smtClean="0">
                <a:latin typeface="Times New Roman" panose="02020603050405020304" pitchFamily="18" charset="0"/>
                <a:cs typeface="Times New Roman" panose="02020603050405020304" pitchFamily="18" charset="0"/>
                <a:sym typeface="+mn-ea"/>
              </a:rPr>
              <a:t> thỏa thuận </a:t>
            </a:r>
            <a:r>
              <a:rPr lang="en-US" sz="2800" i="1" dirty="0" smtClean="0">
                <a:latin typeface="Times New Roman" panose="02020603050405020304" pitchFamily="18" charset="0"/>
                <a:cs typeface="Times New Roman" panose="02020603050405020304" pitchFamily="18" charset="0"/>
                <a:sym typeface="+mn-ea"/>
              </a:rPr>
              <a:t>TL</a:t>
            </a:r>
            <a:r>
              <a:rPr lang="vi-VN" sz="2800" i="1" dirty="0" smtClean="0">
                <a:latin typeface="Times New Roman" panose="02020603050405020304" pitchFamily="18" charset="0"/>
                <a:cs typeface="Times New Roman" panose="02020603050405020304" pitchFamily="18" charset="0"/>
                <a:sym typeface="+mn-ea"/>
              </a:rPr>
              <a:t> tuần th</a:t>
            </a:r>
            <a:r>
              <a:rPr lang="en-US" sz="2800" i="1" dirty="0" smtClean="0">
                <a:latin typeface="Times New Roman" panose="02020603050405020304" pitchFamily="18" charset="0"/>
                <a:cs typeface="Times New Roman" panose="02020603050405020304" pitchFamily="18" charset="0"/>
                <a:sym typeface="+mn-ea"/>
              </a:rPr>
              <a:t>ì</a:t>
            </a:r>
            <a:r>
              <a:rPr lang="vi-VN" sz="2800" i="1" dirty="0" smtClean="0">
                <a:latin typeface="Times New Roman" panose="02020603050405020304" pitchFamily="18" charset="0"/>
                <a:cs typeface="Times New Roman" panose="02020603050405020304" pitchFamily="18" charset="0"/>
                <a:sym typeface="+mn-ea"/>
              </a:rPr>
              <a:t> </a:t>
            </a:r>
            <a:r>
              <a:rPr lang="en-US" sz="2800" i="1" dirty="0" smtClean="0">
                <a:latin typeface="Times New Roman" panose="02020603050405020304" pitchFamily="18" charset="0"/>
                <a:cs typeface="Times New Roman" panose="02020603050405020304" pitchFamily="18" charset="0"/>
                <a:sym typeface="+mn-ea"/>
              </a:rPr>
              <a:t>TL</a:t>
            </a:r>
            <a:r>
              <a:rPr lang="vi-VN" sz="2800" i="1" dirty="0" smtClean="0">
                <a:latin typeface="Times New Roman" panose="02020603050405020304" pitchFamily="18" charset="0"/>
                <a:cs typeface="Times New Roman" panose="02020603050405020304" pitchFamily="18" charset="0"/>
                <a:sym typeface="+mn-ea"/>
              </a:rPr>
              <a:t> ngày </a:t>
            </a:r>
            <a:r>
              <a:rPr lang="en-US" sz="2800" i="1" dirty="0" smtClean="0">
                <a:latin typeface="Times New Roman" panose="02020603050405020304" pitchFamily="18" charset="0"/>
                <a:cs typeface="Times New Roman" panose="02020603050405020304" pitchFamily="18" charset="0"/>
                <a:sym typeface="+mn-ea"/>
              </a:rPr>
              <a:t>= </a:t>
            </a:r>
            <a:r>
              <a:rPr lang="en-US" sz="2800" i="1" dirty="0" smtClean="0">
                <a:solidFill>
                  <a:srgbClr val="FF0000"/>
                </a:solidFill>
                <a:latin typeface="Times New Roman" panose="02020603050405020304" pitchFamily="18" charset="0"/>
                <a:cs typeface="Times New Roman" panose="02020603050405020304" pitchFamily="18" charset="0"/>
                <a:sym typeface="+mn-ea"/>
              </a:rPr>
              <a:t>TL</a:t>
            </a:r>
            <a:r>
              <a:rPr lang="vi-VN" sz="2800" i="1" dirty="0" smtClean="0">
                <a:solidFill>
                  <a:srgbClr val="FF0000"/>
                </a:solidFill>
                <a:latin typeface="Times New Roman" panose="02020603050405020304" pitchFamily="18" charset="0"/>
                <a:cs typeface="Times New Roman" panose="02020603050405020304" pitchFamily="18" charset="0"/>
                <a:sym typeface="+mn-ea"/>
              </a:rPr>
              <a:t> tuần </a:t>
            </a:r>
            <a:r>
              <a:rPr lang="en-US" sz="2800" b="1" i="1" dirty="0" smtClean="0">
                <a:solidFill>
                  <a:srgbClr val="FF0000"/>
                </a:solidFill>
                <a:latin typeface="Times New Roman" panose="02020603050405020304" pitchFamily="18" charset="0"/>
                <a:cs typeface="Times New Roman" panose="02020603050405020304" pitchFamily="18" charset="0"/>
                <a:sym typeface="+mn-ea"/>
              </a:rPr>
              <a:t>: </a:t>
            </a:r>
            <a:r>
              <a:rPr lang="vi-VN" sz="2800" i="1" dirty="0" smtClean="0">
                <a:solidFill>
                  <a:srgbClr val="FF0000"/>
                </a:solidFill>
                <a:latin typeface="Times New Roman" panose="02020603050405020304" pitchFamily="18" charset="0"/>
                <a:cs typeface="Times New Roman" panose="02020603050405020304" pitchFamily="18" charset="0"/>
                <a:sym typeface="+mn-ea"/>
              </a:rPr>
              <a:t>s</a:t>
            </a:r>
            <a:r>
              <a:rPr lang="en-US" sz="2800" i="1" dirty="0" smtClean="0">
                <a:solidFill>
                  <a:srgbClr val="FF0000"/>
                </a:solidFill>
                <a:latin typeface="Times New Roman" panose="02020603050405020304" pitchFamily="18" charset="0"/>
                <a:cs typeface="Times New Roman" panose="02020603050405020304" pitchFamily="18" charset="0"/>
                <a:sym typeface="+mn-ea"/>
              </a:rPr>
              <a:t>ố</a:t>
            </a:r>
            <a:r>
              <a:rPr lang="vi-VN" sz="2800" i="1" dirty="0" smtClean="0">
                <a:solidFill>
                  <a:srgbClr val="FF0000"/>
                </a:solidFill>
                <a:latin typeface="Times New Roman" panose="02020603050405020304" pitchFamily="18" charset="0"/>
                <a:cs typeface="Times New Roman" panose="02020603050405020304" pitchFamily="18" charset="0"/>
                <a:sym typeface="+mn-ea"/>
              </a:rPr>
              <a:t> ngày </a:t>
            </a:r>
            <a:r>
              <a:rPr lang="en-US" sz="2800" i="1" dirty="0" smtClean="0">
                <a:solidFill>
                  <a:srgbClr val="FF0000"/>
                </a:solidFill>
                <a:latin typeface="Times New Roman" panose="02020603050405020304" pitchFamily="18" charset="0"/>
                <a:cs typeface="Times New Roman" panose="02020603050405020304" pitchFamily="18" charset="0"/>
                <a:sym typeface="+mn-ea"/>
              </a:rPr>
              <a:t>LV</a:t>
            </a:r>
            <a:r>
              <a:rPr lang="vi-VN" sz="2800" i="1" dirty="0" smtClean="0">
                <a:solidFill>
                  <a:srgbClr val="FF0000"/>
                </a:solidFill>
                <a:latin typeface="Times New Roman" panose="02020603050405020304" pitchFamily="18" charset="0"/>
                <a:cs typeface="Times New Roman" panose="02020603050405020304" pitchFamily="18" charset="0"/>
                <a:sym typeface="+mn-ea"/>
              </a:rPr>
              <a:t> trong tuần theo thỏa thuận</a:t>
            </a:r>
            <a:r>
              <a:rPr lang="en-US" altLang="vi-VN" sz="2800" i="1" dirty="0" smtClean="0">
                <a:solidFill>
                  <a:srgbClr val="FF0000"/>
                </a:solidFill>
                <a:latin typeface="Times New Roman" panose="02020603050405020304" pitchFamily="18" charset="0"/>
                <a:cs typeface="Times New Roman" panose="02020603050405020304" pitchFamily="18" charset="0"/>
                <a:sym typeface="+mn-ea"/>
              </a:rPr>
              <a:t> </a:t>
            </a:r>
            <a:r>
              <a:rPr lang="en-US" sz="2800" i="1" dirty="0" smtClean="0">
                <a:solidFill>
                  <a:srgbClr val="FF0000"/>
                </a:solidFill>
                <a:latin typeface="Times New Roman" panose="02020603050405020304" pitchFamily="18" charset="0"/>
                <a:cs typeface="Times New Roman" panose="02020603050405020304" pitchFamily="18" charset="0"/>
                <a:sym typeface="+mn-ea"/>
              </a:rPr>
              <a:t>HĐ</a:t>
            </a:r>
            <a:endParaRPr lang="en-US" altLang="zh-CN" sz="2800" kern="100">
              <a:latin typeface="Times New Roman" panose="02020603050405020304"/>
              <a:ea typeface="Calibri" panose="020F0502020204030204"/>
              <a:cs typeface="Times New Roman" panose="02020603050405020304"/>
              <a:sym typeface="Times New Roman" panose="02020603050405020304"/>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0"/>
          <a:ext cx="12166600" cy="6858000"/>
        </p:xfrm>
        <a:graphic>
          <a:graphicData uri="http://schemas.openxmlformats.org/drawingml/2006/table">
            <a:tbl>
              <a:tblPr firstRow="1" bandRow="1">
                <a:tableStyleId>{5C22544A-7EE6-4342-B048-85BDC9FD1C3A}</a:tableStyleId>
              </a:tblPr>
              <a:tblGrid>
                <a:gridCol w="12166600"/>
              </a:tblGrid>
              <a:tr h="693420">
                <a:tc>
                  <a:txBody>
                    <a:bodyPr/>
                    <a:lstStyle/>
                    <a:p>
                      <a:pPr algn="ctr" fontAlgn="auto">
                        <a:lnSpc>
                          <a:spcPts val="4100"/>
                        </a:lnSpc>
                        <a:spcBef>
                          <a:spcPts val="0"/>
                        </a:spcBef>
                        <a:spcAft>
                          <a:spcPts val="0"/>
                        </a:spcAft>
                      </a:pPr>
                      <a:r>
                        <a:rPr lang="en-US" sz="4000" dirty="0" smtClean="0">
                          <a:latin typeface="Times New Roman" panose="02020603050405020304" pitchFamily="18" charset="0"/>
                          <a:ea typeface="Times New Roman" panose="02020603050405020304" pitchFamily="18" charset="0"/>
                          <a:sym typeface="+mn-ea"/>
                        </a:rPr>
                        <a:t>K.1, 2, 3 </a:t>
                      </a:r>
                      <a:r>
                        <a:rPr lang="en-US" sz="4000" dirty="0" err="1" smtClean="0">
                          <a:latin typeface="Times New Roman" panose="02020603050405020304" pitchFamily="18" charset="0"/>
                          <a:ea typeface="Times New Roman" panose="02020603050405020304" pitchFamily="18" charset="0"/>
                          <a:sym typeface="+mn-ea"/>
                        </a:rPr>
                        <a:t>Đ.</a:t>
                      </a:r>
                      <a:r>
                        <a:rPr lang="en-US" sz="4000" dirty="0" smtClean="0">
                          <a:latin typeface="Times New Roman" panose="02020603050405020304" pitchFamily="18" charset="0"/>
                          <a:ea typeface="Times New Roman" panose="02020603050405020304" pitchFamily="18" charset="0"/>
                          <a:sym typeface="+mn-ea"/>
                        </a:rPr>
                        <a:t>98 </a:t>
                      </a:r>
                      <a:r>
                        <a:rPr lang="en-US" sz="4000" dirty="0" err="1" smtClean="0">
                          <a:latin typeface="Times New Roman" panose="02020603050405020304" pitchFamily="18" charset="0"/>
                          <a:ea typeface="Times New Roman" panose="02020603050405020304" pitchFamily="18" charset="0"/>
                          <a:sym typeface="+mn-ea"/>
                        </a:rPr>
                        <a:t>BLLĐ</a:t>
                      </a:r>
                      <a:r>
                        <a:rPr lang="en-US" sz="4000" dirty="0" smtClean="0">
                          <a:latin typeface="Times New Roman" panose="02020603050405020304" pitchFamily="18" charset="0"/>
                          <a:ea typeface="Times New Roman" panose="02020603050405020304" pitchFamily="18" charset="0"/>
                          <a:sym typeface="+mn-ea"/>
                        </a:rPr>
                        <a:t> 2019</a:t>
                      </a:r>
                      <a:endParaRPr lang="en-US" sz="40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64580">
                <a:tc>
                  <a:txBody>
                    <a:bodyPr/>
                    <a:lstStyle/>
                    <a:p>
                      <a:pPr algn="just">
                        <a:lnSpc>
                          <a:spcPct val="105000"/>
                        </a:lnSpc>
                        <a:spcBef>
                          <a:spcPts val="600"/>
                        </a:spcBef>
                        <a:spcAft>
                          <a:spcPts val="0"/>
                        </a:spcAft>
                      </a:pPr>
                      <a:r>
                        <a:rPr lang="vi-VN" sz="3200" dirty="0" smtClean="0">
                          <a:latin typeface="Times New Roman" panose="02020603050405020304" pitchFamily="18" charset="0"/>
                          <a:ea typeface="Times New Roman" panose="02020603050405020304" pitchFamily="18" charset="0"/>
                          <a:sym typeface="+mn-ea"/>
                        </a:rPr>
                        <a:t>1</a:t>
                      </a:r>
                      <a:r>
                        <a:rPr lang="vi-VN" sz="3200" dirty="0">
                          <a:latin typeface="Times New Roman" panose="02020603050405020304" pitchFamily="18" charset="0"/>
                          <a:ea typeface="Times New Roman" panose="02020603050405020304" pitchFamily="18" charset="0"/>
                          <a:sym typeface="+mn-ea"/>
                        </a:rPr>
                        <a:t>. N</a:t>
                      </a:r>
                      <a:r>
                        <a:rPr lang="en-US" altLang="vi-VN" sz="3200" dirty="0">
                          <a:latin typeface="Times New Roman" panose="02020603050405020304" pitchFamily="18" charset="0"/>
                          <a:ea typeface="Times New Roman" panose="02020603050405020304" pitchFamily="18" charset="0"/>
                          <a:sym typeface="+mn-ea"/>
                        </a:rPr>
                        <a:t>LĐ</a:t>
                      </a:r>
                      <a:r>
                        <a:rPr lang="vi-VN" sz="3200" dirty="0">
                          <a:latin typeface="Times New Roman" panose="02020603050405020304" pitchFamily="18" charset="0"/>
                          <a:ea typeface="Times New Roman" panose="02020603050405020304" pitchFamily="18" charset="0"/>
                          <a:sym typeface="+mn-ea"/>
                        </a:rPr>
                        <a:t> </a:t>
                      </a:r>
                      <a:r>
                        <a:rPr lang="vi-VN" sz="3200" b="1" dirty="0">
                          <a:solidFill>
                            <a:srgbClr val="FF0000"/>
                          </a:solidFill>
                          <a:latin typeface="Times New Roman" panose="02020603050405020304" pitchFamily="18" charset="0"/>
                          <a:ea typeface="Times New Roman" panose="02020603050405020304" pitchFamily="18" charset="0"/>
                          <a:sym typeface="+mn-ea"/>
                        </a:rPr>
                        <a:t>làm th</a:t>
                      </a:r>
                      <a:r>
                        <a:rPr lang="en-US" sz="3200" b="1" dirty="0" err="1">
                          <a:solidFill>
                            <a:srgbClr val="FF0000"/>
                          </a:solidFill>
                          <a:latin typeface="Times New Roman" panose="02020603050405020304" pitchFamily="18" charset="0"/>
                          <a:ea typeface="Times New Roman" panose="02020603050405020304" pitchFamily="18" charset="0"/>
                          <a:sym typeface="+mn-ea"/>
                        </a:rPr>
                        <a:t>êm</a:t>
                      </a:r>
                      <a:r>
                        <a:rPr lang="en-US" sz="3200" b="1" dirty="0">
                          <a:solidFill>
                            <a:srgbClr val="FF0000"/>
                          </a:solidFill>
                          <a:latin typeface="Times New Roman" panose="02020603050405020304" pitchFamily="18" charset="0"/>
                          <a:ea typeface="Times New Roman" panose="02020603050405020304" pitchFamily="18" charset="0"/>
                          <a:sym typeface="+mn-ea"/>
                        </a:rPr>
                        <a:t> </a:t>
                      </a:r>
                      <a:r>
                        <a:rPr lang="vi-VN" sz="3200" b="1" dirty="0">
                          <a:solidFill>
                            <a:srgbClr val="FF0000"/>
                          </a:solidFill>
                          <a:latin typeface="Times New Roman" panose="02020603050405020304" pitchFamily="18" charset="0"/>
                          <a:ea typeface="Times New Roman" panose="02020603050405020304" pitchFamily="18" charset="0"/>
                          <a:sym typeface="+mn-ea"/>
                        </a:rPr>
                        <a:t>giờ được trả lương</a:t>
                      </a:r>
                      <a:r>
                        <a:rPr lang="vi-VN" sz="3200" dirty="0">
                          <a:latin typeface="Times New Roman" panose="02020603050405020304" pitchFamily="18" charset="0"/>
                          <a:ea typeface="Times New Roman" panose="02020603050405020304" pitchFamily="18" charset="0"/>
                          <a:sym typeface="+mn-ea"/>
                        </a:rPr>
                        <a:t> tính theo </a:t>
                      </a:r>
                      <a:r>
                        <a:rPr lang="en-US" altLang="vi-VN" sz="3200" b="1" dirty="0">
                          <a:solidFill>
                            <a:srgbClr val="FF0000"/>
                          </a:solidFill>
                          <a:latin typeface="Times New Roman" panose="02020603050405020304" pitchFamily="18" charset="0"/>
                          <a:ea typeface="Times New Roman" panose="02020603050405020304" pitchFamily="18" charset="0"/>
                          <a:sym typeface="+mn-ea"/>
                        </a:rPr>
                        <a:t>ĐGTL</a:t>
                      </a:r>
                      <a:r>
                        <a:rPr lang="en-US" altLang="vi-VN" sz="3200" b="1" dirty="0">
                          <a:latin typeface="Times New Roman" panose="02020603050405020304" pitchFamily="18" charset="0"/>
                          <a:ea typeface="Times New Roman" panose="02020603050405020304" pitchFamily="18" charset="0"/>
                          <a:sym typeface="+mn-ea"/>
                        </a:rPr>
                        <a:t>/</a:t>
                      </a:r>
                      <a:r>
                        <a:rPr lang="en-US" altLang="vi-VN" sz="3200" b="1" dirty="0">
                          <a:solidFill>
                            <a:srgbClr val="FF0000"/>
                          </a:solidFill>
                          <a:latin typeface="Times New Roman" panose="02020603050405020304" pitchFamily="18" charset="0"/>
                          <a:ea typeface="Times New Roman" panose="02020603050405020304" pitchFamily="18" charset="0"/>
                          <a:sym typeface="+mn-ea"/>
                        </a:rPr>
                        <a:t>TL</a:t>
                      </a:r>
                      <a:r>
                        <a:rPr lang="vi-VN" sz="3200" b="1" dirty="0">
                          <a:solidFill>
                            <a:srgbClr val="FF0000"/>
                          </a:solidFill>
                          <a:latin typeface="Times New Roman" panose="02020603050405020304" pitchFamily="18" charset="0"/>
                          <a:ea typeface="Times New Roman" panose="02020603050405020304" pitchFamily="18" charset="0"/>
                          <a:sym typeface="+mn-ea"/>
                        </a:rPr>
                        <a:t> thực trả</a:t>
                      </a:r>
                      <a:r>
                        <a:rPr lang="vi-VN" sz="3200" dirty="0">
                          <a:solidFill>
                            <a:srgbClr val="FF0000"/>
                          </a:solidFill>
                          <a:latin typeface="Times New Roman" panose="02020603050405020304" pitchFamily="18" charset="0"/>
                          <a:ea typeface="Times New Roman" panose="02020603050405020304" pitchFamily="18" charset="0"/>
                          <a:sym typeface="+mn-ea"/>
                        </a:rPr>
                        <a:t> </a:t>
                      </a:r>
                      <a:r>
                        <a:rPr lang="vi-VN" sz="3200" dirty="0">
                          <a:latin typeface="Times New Roman" panose="02020603050405020304" pitchFamily="18" charset="0"/>
                          <a:ea typeface="Times New Roman" panose="02020603050405020304" pitchFamily="18" charset="0"/>
                          <a:sym typeface="+mn-ea"/>
                        </a:rPr>
                        <a:t>theo công việc đang làm như sau:</a:t>
                      </a:r>
                      <a:r>
                        <a:rPr lang="en-US" altLang="vi-VN" sz="3200" dirty="0">
                          <a:latin typeface="Times New Roman" panose="02020603050405020304" pitchFamily="18" charset="0"/>
                          <a:ea typeface="Times New Roman" panose="02020603050405020304" pitchFamily="18" charset="0"/>
                          <a:sym typeface="+mn-ea"/>
                        </a:rPr>
                        <a:t> </a:t>
                      </a:r>
                      <a:r>
                        <a:rPr lang="vi-VN" sz="3200" i="1" dirty="0">
                          <a:latin typeface="Times New Roman" panose="02020603050405020304" pitchFamily="18" charset="0"/>
                          <a:ea typeface="Times New Roman" panose="02020603050405020304" pitchFamily="18" charset="0"/>
                          <a:sym typeface="+mn-ea"/>
                        </a:rPr>
                        <a:t>a) Vào ngày thường, ít nhất </a:t>
                      </a:r>
                      <a:r>
                        <a:rPr lang="en-US" altLang="vi-VN" sz="3200" i="1" dirty="0">
                          <a:latin typeface="Times New Roman" panose="02020603050405020304" pitchFamily="18" charset="0"/>
                          <a:ea typeface="Times New Roman" panose="02020603050405020304" pitchFamily="18" charset="0"/>
                          <a:sym typeface="+mn-ea"/>
                        </a:rPr>
                        <a:t>=</a:t>
                      </a:r>
                      <a:r>
                        <a:rPr lang="vi-VN" sz="3200" i="1" dirty="0">
                          <a:latin typeface="Times New Roman" panose="02020603050405020304" pitchFamily="18" charset="0"/>
                          <a:ea typeface="Times New Roman" panose="02020603050405020304" pitchFamily="18" charset="0"/>
                          <a:sym typeface="+mn-ea"/>
                        </a:rPr>
                        <a:t> </a:t>
                      </a:r>
                      <a:r>
                        <a:rPr lang="vi-VN" sz="3200" b="1" i="1" dirty="0">
                          <a:latin typeface="Times New Roman" panose="02020603050405020304" pitchFamily="18" charset="0"/>
                          <a:ea typeface="Times New Roman" panose="02020603050405020304" pitchFamily="18" charset="0"/>
                          <a:sym typeface="+mn-ea"/>
                        </a:rPr>
                        <a:t>150%</a:t>
                      </a:r>
                      <a:r>
                        <a:rPr lang="vi-VN" sz="3200" i="1" dirty="0">
                          <a:latin typeface="Times New Roman" panose="02020603050405020304" pitchFamily="18" charset="0"/>
                          <a:ea typeface="Times New Roman" panose="02020603050405020304" pitchFamily="18" charset="0"/>
                          <a:sym typeface="+mn-ea"/>
                        </a:rPr>
                        <a:t>;</a:t>
                      </a:r>
                      <a:endParaRPr lang="en-US" sz="3200" i="1" dirty="0">
                        <a:latin typeface="Times New Roman" panose="02020603050405020304" pitchFamily="18" charset="0"/>
                        <a:ea typeface="Times New Roman" panose="02020603050405020304" pitchFamily="18" charset="0"/>
                      </a:endParaRPr>
                    </a:p>
                    <a:p>
                      <a:pPr algn="just">
                        <a:lnSpc>
                          <a:spcPct val="105000"/>
                        </a:lnSpc>
                        <a:spcBef>
                          <a:spcPts val="600"/>
                        </a:spcBef>
                        <a:spcAft>
                          <a:spcPts val="0"/>
                        </a:spcAft>
                      </a:pPr>
                      <a:r>
                        <a:rPr lang="vi-VN" sz="3200" i="1" dirty="0">
                          <a:latin typeface="Times New Roman" panose="02020603050405020304" pitchFamily="18" charset="0"/>
                          <a:ea typeface="Times New Roman" panose="02020603050405020304" pitchFamily="18" charset="0"/>
                          <a:sym typeface="+mn-ea"/>
                        </a:rPr>
                        <a:t>b) Vào ngày nghỉ hằng tuần, ít nhất </a:t>
                      </a:r>
                      <a:r>
                        <a:rPr lang="en-US" altLang="vi-VN" sz="3200" i="1" dirty="0">
                          <a:latin typeface="Times New Roman" panose="02020603050405020304" pitchFamily="18" charset="0"/>
                          <a:ea typeface="Times New Roman" panose="02020603050405020304" pitchFamily="18" charset="0"/>
                          <a:sym typeface="+mn-ea"/>
                        </a:rPr>
                        <a:t>=</a:t>
                      </a:r>
                      <a:r>
                        <a:rPr lang="vi-VN" sz="3200" i="1" dirty="0">
                          <a:latin typeface="Times New Roman" panose="02020603050405020304" pitchFamily="18" charset="0"/>
                          <a:ea typeface="Times New Roman" panose="02020603050405020304" pitchFamily="18" charset="0"/>
                          <a:sym typeface="+mn-ea"/>
                        </a:rPr>
                        <a:t> </a:t>
                      </a:r>
                      <a:r>
                        <a:rPr lang="vi-VN" sz="3200" b="1" i="1" dirty="0">
                          <a:latin typeface="Times New Roman" panose="02020603050405020304" pitchFamily="18" charset="0"/>
                          <a:ea typeface="Times New Roman" panose="02020603050405020304" pitchFamily="18" charset="0"/>
                          <a:sym typeface="+mn-ea"/>
                        </a:rPr>
                        <a:t>200%</a:t>
                      </a:r>
                      <a:r>
                        <a:rPr lang="vi-VN" sz="3200" i="1" dirty="0">
                          <a:latin typeface="Times New Roman" panose="02020603050405020304" pitchFamily="18" charset="0"/>
                          <a:ea typeface="Times New Roman" panose="02020603050405020304" pitchFamily="18" charset="0"/>
                          <a:sym typeface="+mn-ea"/>
                        </a:rPr>
                        <a:t>;</a:t>
                      </a:r>
                      <a:endParaRPr lang="en-US" sz="3200" i="1" dirty="0">
                        <a:latin typeface="Times New Roman" panose="02020603050405020304" pitchFamily="18" charset="0"/>
                        <a:ea typeface="Times New Roman" panose="02020603050405020304" pitchFamily="18" charset="0"/>
                      </a:endParaRPr>
                    </a:p>
                    <a:p>
                      <a:pPr algn="just">
                        <a:lnSpc>
                          <a:spcPct val="105000"/>
                        </a:lnSpc>
                        <a:spcBef>
                          <a:spcPts val="600"/>
                        </a:spcBef>
                        <a:spcAft>
                          <a:spcPts val="0"/>
                        </a:spcAft>
                      </a:pPr>
                      <a:r>
                        <a:rPr lang="vi-VN" sz="3200" i="1" dirty="0">
                          <a:latin typeface="Times New Roman" panose="02020603050405020304" pitchFamily="18" charset="0"/>
                          <a:ea typeface="Times New Roman" panose="02020603050405020304" pitchFamily="18" charset="0"/>
                          <a:sym typeface="+mn-ea"/>
                        </a:rPr>
                        <a:t>c) Vào ngày nghỉ lễ, tết, ngày nghỉ có hư</a:t>
                      </a:r>
                      <a:r>
                        <a:rPr lang="en-US" sz="3200" i="1" dirty="0">
                          <a:latin typeface="Times New Roman" panose="02020603050405020304" pitchFamily="18" charset="0"/>
                          <a:ea typeface="Times New Roman" panose="02020603050405020304" pitchFamily="18" charset="0"/>
                          <a:sym typeface="+mn-ea"/>
                        </a:rPr>
                        <a:t>ở</a:t>
                      </a:r>
                      <a:r>
                        <a:rPr lang="vi-VN" sz="3200" i="1" dirty="0">
                          <a:latin typeface="Times New Roman" panose="02020603050405020304" pitchFamily="18" charset="0"/>
                          <a:ea typeface="Times New Roman" panose="02020603050405020304" pitchFamily="18" charset="0"/>
                          <a:sym typeface="+mn-ea"/>
                        </a:rPr>
                        <a:t>ng lương, ít nhất </a:t>
                      </a:r>
                      <a:r>
                        <a:rPr lang="en-US" altLang="vi-VN" sz="3200" i="1" dirty="0">
                          <a:latin typeface="Times New Roman" panose="02020603050405020304" pitchFamily="18" charset="0"/>
                          <a:ea typeface="Times New Roman" panose="02020603050405020304" pitchFamily="18" charset="0"/>
                          <a:sym typeface="+mn-ea"/>
                        </a:rPr>
                        <a:t>=</a:t>
                      </a:r>
                      <a:r>
                        <a:rPr lang="vi-VN" sz="3200" i="1" dirty="0">
                          <a:latin typeface="Times New Roman" panose="02020603050405020304" pitchFamily="18" charset="0"/>
                          <a:ea typeface="Times New Roman" panose="02020603050405020304" pitchFamily="18" charset="0"/>
                          <a:sym typeface="+mn-ea"/>
                        </a:rPr>
                        <a:t> </a:t>
                      </a:r>
                      <a:r>
                        <a:rPr lang="vi-VN" sz="3200" b="1" i="1" dirty="0">
                          <a:latin typeface="Times New Roman" panose="02020603050405020304" pitchFamily="18" charset="0"/>
                          <a:ea typeface="Times New Roman" panose="02020603050405020304" pitchFamily="18" charset="0"/>
                          <a:sym typeface="+mn-ea"/>
                        </a:rPr>
                        <a:t>300%</a:t>
                      </a:r>
                      <a:r>
                        <a:rPr lang="vi-VN" sz="3200" i="1" dirty="0">
                          <a:latin typeface="Times New Roman" panose="02020603050405020304" pitchFamily="18" charset="0"/>
                          <a:ea typeface="Times New Roman" panose="02020603050405020304" pitchFamily="18" charset="0"/>
                          <a:sym typeface="+mn-ea"/>
                        </a:rPr>
                        <a:t> chưa kể </a:t>
                      </a:r>
                      <a:r>
                        <a:rPr lang="en-US" altLang="vi-VN" sz="3200" i="1" dirty="0">
                          <a:latin typeface="Times New Roman" panose="02020603050405020304" pitchFamily="18" charset="0"/>
                          <a:ea typeface="Times New Roman" panose="02020603050405020304" pitchFamily="18" charset="0"/>
                          <a:sym typeface="+mn-ea"/>
                        </a:rPr>
                        <a:t>TL</a:t>
                      </a:r>
                      <a:r>
                        <a:rPr lang="vi-VN" sz="3200" i="1" dirty="0">
                          <a:latin typeface="Times New Roman" panose="02020603050405020304" pitchFamily="18" charset="0"/>
                          <a:ea typeface="Times New Roman" panose="02020603050405020304" pitchFamily="18" charset="0"/>
                          <a:sym typeface="+mn-ea"/>
                        </a:rPr>
                        <a:t> ngày lễ, tết, ngày nghỉ c</a:t>
                      </a:r>
                      <a:r>
                        <a:rPr lang="en-US" sz="3200" i="1" dirty="0">
                          <a:latin typeface="Times New Roman" panose="02020603050405020304" pitchFamily="18" charset="0"/>
                          <a:ea typeface="Times New Roman" panose="02020603050405020304" pitchFamily="18" charset="0"/>
                          <a:sym typeface="+mn-ea"/>
                        </a:rPr>
                        <a:t>ó </a:t>
                      </a:r>
                      <a:r>
                        <a:rPr lang="vi-VN" sz="3200" i="1" dirty="0">
                          <a:latin typeface="Times New Roman" panose="02020603050405020304" pitchFamily="18" charset="0"/>
                          <a:ea typeface="Times New Roman" panose="02020603050405020304" pitchFamily="18" charset="0"/>
                          <a:sym typeface="+mn-ea"/>
                        </a:rPr>
                        <a:t>hưởng lương đ</a:t>
                      </a:r>
                      <a:r>
                        <a:rPr lang="en-US" altLang="vi-VN" sz="3200" i="1" dirty="0">
                          <a:latin typeface="Times New Roman" panose="02020603050405020304" pitchFamily="18" charset="0"/>
                          <a:ea typeface="Times New Roman" panose="02020603050405020304" pitchFamily="18" charset="0"/>
                          <a:sym typeface="+mn-ea"/>
                        </a:rPr>
                        <a:t>/</a:t>
                      </a:r>
                      <a:r>
                        <a:rPr lang="vi-VN" sz="3200" i="1" dirty="0">
                          <a:latin typeface="Times New Roman" panose="02020603050405020304" pitchFamily="18" charset="0"/>
                          <a:ea typeface="Times New Roman" panose="02020603050405020304" pitchFamily="18" charset="0"/>
                          <a:sym typeface="+mn-ea"/>
                        </a:rPr>
                        <a:t>v </a:t>
                      </a:r>
                      <a:r>
                        <a:rPr lang="en-US" altLang="vi-VN" sz="3200" i="1" dirty="0">
                          <a:latin typeface="Times New Roman" panose="02020603050405020304" pitchFamily="18" charset="0"/>
                          <a:ea typeface="Times New Roman" panose="02020603050405020304" pitchFamily="18" charset="0"/>
                          <a:sym typeface="+mn-ea"/>
                        </a:rPr>
                        <a:t>NLĐ</a:t>
                      </a:r>
                      <a:r>
                        <a:rPr lang="vi-VN" sz="3200" i="1" dirty="0">
                          <a:latin typeface="Times New Roman" panose="02020603050405020304" pitchFamily="18" charset="0"/>
                          <a:ea typeface="Times New Roman" panose="02020603050405020304" pitchFamily="18" charset="0"/>
                          <a:sym typeface="+mn-ea"/>
                        </a:rPr>
                        <a:t> hưởng lương ngày</a:t>
                      </a:r>
                      <a:endParaRPr lang="en-US" sz="3200" i="1" dirty="0">
                        <a:latin typeface="Times New Roman" panose="02020603050405020304" pitchFamily="18" charset="0"/>
                        <a:ea typeface="Times New Roman" panose="02020603050405020304" pitchFamily="18" charset="0"/>
                      </a:endParaRPr>
                    </a:p>
                    <a:p>
                      <a:pPr algn="just">
                        <a:lnSpc>
                          <a:spcPct val="105000"/>
                        </a:lnSpc>
                        <a:spcBef>
                          <a:spcPts val="600"/>
                        </a:spcBef>
                        <a:spcAft>
                          <a:spcPts val="0"/>
                        </a:spcAft>
                      </a:pPr>
                      <a:r>
                        <a:rPr lang="vi-VN" sz="3200" dirty="0">
                          <a:latin typeface="Times New Roman" panose="02020603050405020304" pitchFamily="18" charset="0"/>
                          <a:ea typeface="Times New Roman" panose="02020603050405020304" pitchFamily="18" charset="0"/>
                          <a:sym typeface="+mn-ea"/>
                        </a:rPr>
                        <a:t>2. N</a:t>
                      </a:r>
                      <a:r>
                        <a:rPr lang="en-US" altLang="vi-VN" sz="3200" dirty="0">
                          <a:latin typeface="Times New Roman" panose="02020603050405020304" pitchFamily="18" charset="0"/>
                          <a:ea typeface="Times New Roman" panose="02020603050405020304" pitchFamily="18" charset="0"/>
                          <a:sym typeface="+mn-ea"/>
                        </a:rPr>
                        <a:t>LĐ</a:t>
                      </a:r>
                      <a:r>
                        <a:rPr lang="vi-VN" sz="3200" dirty="0">
                          <a:latin typeface="Times New Roman" panose="02020603050405020304" pitchFamily="18" charset="0"/>
                          <a:ea typeface="Times New Roman" panose="02020603050405020304" pitchFamily="18" charset="0"/>
                          <a:sym typeface="+mn-ea"/>
                        </a:rPr>
                        <a:t> làm việc vào ban đêm thì được trả thêm ít nhất </a:t>
                      </a:r>
                      <a:r>
                        <a:rPr lang="en-US" altLang="vi-VN" sz="3200" dirty="0">
                          <a:latin typeface="Times New Roman" panose="02020603050405020304" pitchFamily="18" charset="0"/>
                          <a:ea typeface="Times New Roman" panose="02020603050405020304" pitchFamily="18" charset="0"/>
                          <a:sym typeface="+mn-ea"/>
                        </a:rPr>
                        <a:t>=</a:t>
                      </a:r>
                      <a:r>
                        <a:rPr lang="vi-VN" sz="3200" dirty="0">
                          <a:latin typeface="Times New Roman" panose="02020603050405020304" pitchFamily="18" charset="0"/>
                          <a:ea typeface="Times New Roman" panose="02020603050405020304" pitchFamily="18" charset="0"/>
                          <a:sym typeface="+mn-ea"/>
                        </a:rPr>
                        <a:t> </a:t>
                      </a:r>
                      <a:r>
                        <a:rPr lang="vi-VN" sz="3200" b="1" dirty="0">
                          <a:latin typeface="Times New Roman" panose="02020603050405020304" pitchFamily="18" charset="0"/>
                          <a:ea typeface="Times New Roman" panose="02020603050405020304" pitchFamily="18" charset="0"/>
                          <a:sym typeface="+mn-ea"/>
                        </a:rPr>
                        <a:t>30%</a:t>
                      </a:r>
                      <a:r>
                        <a:rPr lang="vi-VN" sz="3200" dirty="0">
                          <a:latin typeface="Times New Roman" panose="02020603050405020304" pitchFamily="18" charset="0"/>
                          <a:ea typeface="Times New Roman" panose="02020603050405020304" pitchFamily="18" charset="0"/>
                          <a:sym typeface="+mn-ea"/>
                        </a:rPr>
                        <a:t> </a:t>
                      </a:r>
                      <a:r>
                        <a:rPr lang="en-US" altLang="vi-VN" sz="3200" dirty="0">
                          <a:latin typeface="Times New Roman" panose="02020603050405020304" pitchFamily="18" charset="0"/>
                          <a:ea typeface="Times New Roman" panose="02020603050405020304" pitchFamily="18" charset="0"/>
                          <a:sym typeface="+mn-ea"/>
                        </a:rPr>
                        <a:t>TL</a:t>
                      </a:r>
                      <a:r>
                        <a:rPr lang="vi-VN" sz="3200" dirty="0">
                          <a:latin typeface="Times New Roman" panose="02020603050405020304" pitchFamily="18" charset="0"/>
                          <a:ea typeface="Times New Roman" panose="02020603050405020304" pitchFamily="18" charset="0"/>
                          <a:sym typeface="+mn-ea"/>
                        </a:rPr>
                        <a:t> tính theo </a:t>
                      </a:r>
                      <a:r>
                        <a:rPr lang="en-US" altLang="vi-VN" sz="3200" dirty="0">
                          <a:latin typeface="Times New Roman" panose="02020603050405020304" pitchFamily="18" charset="0"/>
                          <a:ea typeface="Times New Roman" panose="02020603050405020304" pitchFamily="18" charset="0"/>
                          <a:sym typeface="+mn-ea"/>
                        </a:rPr>
                        <a:t>ĐGTL/TL</a:t>
                      </a:r>
                      <a:r>
                        <a:rPr lang="vi-VN" sz="3200" dirty="0">
                          <a:latin typeface="Times New Roman" panose="02020603050405020304" pitchFamily="18" charset="0"/>
                          <a:ea typeface="Times New Roman" panose="02020603050405020304" pitchFamily="18" charset="0"/>
                          <a:sym typeface="+mn-ea"/>
                        </a:rPr>
                        <a:t> thực </a:t>
                      </a:r>
                      <a:r>
                        <a:rPr lang="en-US" sz="3200" dirty="0" err="1">
                          <a:latin typeface="Times New Roman" panose="02020603050405020304" pitchFamily="18" charset="0"/>
                          <a:ea typeface="Times New Roman" panose="02020603050405020304" pitchFamily="18" charset="0"/>
                          <a:sym typeface="+mn-ea"/>
                        </a:rPr>
                        <a:t>tr</a:t>
                      </a:r>
                      <a:r>
                        <a:rPr lang="vi-VN" sz="3200" dirty="0">
                          <a:latin typeface="Times New Roman" panose="02020603050405020304" pitchFamily="18" charset="0"/>
                          <a:ea typeface="Times New Roman" panose="02020603050405020304" pitchFamily="18" charset="0"/>
                          <a:sym typeface="+mn-ea"/>
                        </a:rPr>
                        <a:t>ả theo công việc của ngày làm việc </a:t>
                      </a:r>
                      <a:r>
                        <a:rPr lang="en-US" altLang="vi-VN" sz="3200" dirty="0">
                          <a:latin typeface="Times New Roman" panose="02020603050405020304" pitchFamily="18" charset="0"/>
                          <a:ea typeface="Times New Roman" panose="02020603050405020304" pitchFamily="18" charset="0"/>
                          <a:sym typeface="+mn-ea"/>
                        </a:rPr>
                        <a:t>BT</a:t>
                      </a:r>
                      <a:endParaRPr lang="en-US" sz="3200" dirty="0">
                        <a:latin typeface="Times New Roman" panose="02020603050405020304" pitchFamily="18" charset="0"/>
                        <a:ea typeface="Times New Roman" panose="02020603050405020304" pitchFamily="18" charset="0"/>
                      </a:endParaRPr>
                    </a:p>
                    <a:p>
                      <a:pPr algn="just">
                        <a:lnSpc>
                          <a:spcPct val="105000"/>
                        </a:lnSpc>
                        <a:spcBef>
                          <a:spcPts val="600"/>
                        </a:spcBef>
                        <a:spcAft>
                          <a:spcPts val="0"/>
                        </a:spcAft>
                      </a:pPr>
                      <a:endPar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8" name="object 8"/>
          <p:cNvSpPr/>
          <p:nvPr>
            <p:custDataLst>
              <p:tags r:id="rId2"/>
            </p:custDataLst>
          </p:nvPr>
        </p:nvSpPr>
        <p:spPr>
          <a:xfrm>
            <a:off x="0" y="746760"/>
            <a:ext cx="12165965" cy="2789555"/>
          </a:xfrm>
          <a:custGeom>
            <a:avLst/>
            <a:gdLst/>
            <a:ahLst/>
            <a:cxnLst/>
            <a:rect l="l" t="t" r="r" b="b"/>
            <a:pathLst>
              <a:path w="8070215" h="2021839">
                <a:moveTo>
                  <a:pt x="0" y="553521"/>
                </a:moveTo>
                <a:lnTo>
                  <a:pt x="2031" y="505761"/>
                </a:lnTo>
                <a:lnTo>
                  <a:pt x="8016" y="459129"/>
                </a:lnTo>
                <a:lnTo>
                  <a:pt x="17787" y="413792"/>
                </a:lnTo>
                <a:lnTo>
                  <a:pt x="31178" y="369915"/>
                </a:lnTo>
                <a:lnTo>
                  <a:pt x="48024" y="327664"/>
                </a:lnTo>
                <a:lnTo>
                  <a:pt x="68158" y="287207"/>
                </a:lnTo>
                <a:lnTo>
                  <a:pt x="91414" y="248708"/>
                </a:lnTo>
                <a:lnTo>
                  <a:pt x="117625" y="212335"/>
                </a:lnTo>
                <a:lnTo>
                  <a:pt x="146627" y="178252"/>
                </a:lnTo>
                <a:lnTo>
                  <a:pt x="178252" y="146627"/>
                </a:lnTo>
                <a:lnTo>
                  <a:pt x="212334" y="117626"/>
                </a:lnTo>
                <a:lnTo>
                  <a:pt x="248707" y="91414"/>
                </a:lnTo>
                <a:lnTo>
                  <a:pt x="287206" y="68158"/>
                </a:lnTo>
                <a:lnTo>
                  <a:pt x="327663" y="48024"/>
                </a:lnTo>
                <a:lnTo>
                  <a:pt x="369913" y="31178"/>
                </a:lnTo>
                <a:lnTo>
                  <a:pt x="413790" y="17787"/>
                </a:lnTo>
                <a:lnTo>
                  <a:pt x="459127" y="8016"/>
                </a:lnTo>
                <a:lnTo>
                  <a:pt x="505759" y="2031"/>
                </a:lnTo>
                <a:lnTo>
                  <a:pt x="553519" y="0"/>
                </a:lnTo>
                <a:lnTo>
                  <a:pt x="7516664" y="0"/>
                </a:lnTo>
                <a:lnTo>
                  <a:pt x="7564424" y="2031"/>
                </a:lnTo>
                <a:lnTo>
                  <a:pt x="7611055" y="8016"/>
                </a:lnTo>
                <a:lnTo>
                  <a:pt x="7656392" y="17787"/>
                </a:lnTo>
                <a:lnTo>
                  <a:pt x="7700269" y="31178"/>
                </a:lnTo>
                <a:lnTo>
                  <a:pt x="7742520" y="48024"/>
                </a:lnTo>
                <a:lnTo>
                  <a:pt x="7782977" y="68158"/>
                </a:lnTo>
                <a:lnTo>
                  <a:pt x="7821476" y="91414"/>
                </a:lnTo>
                <a:lnTo>
                  <a:pt x="7857849" y="117626"/>
                </a:lnTo>
                <a:lnTo>
                  <a:pt x="7891931" y="146627"/>
                </a:lnTo>
                <a:lnTo>
                  <a:pt x="7923556" y="178252"/>
                </a:lnTo>
                <a:lnTo>
                  <a:pt x="7952558" y="212335"/>
                </a:lnTo>
                <a:lnTo>
                  <a:pt x="7978770" y="248708"/>
                </a:lnTo>
                <a:lnTo>
                  <a:pt x="8002025" y="287207"/>
                </a:lnTo>
                <a:lnTo>
                  <a:pt x="8022159" y="327664"/>
                </a:lnTo>
                <a:lnTo>
                  <a:pt x="8039005" y="369915"/>
                </a:lnTo>
                <a:lnTo>
                  <a:pt x="8052397" y="413792"/>
                </a:lnTo>
                <a:lnTo>
                  <a:pt x="8062168" y="459129"/>
                </a:lnTo>
                <a:lnTo>
                  <a:pt x="8068152" y="505761"/>
                </a:lnTo>
                <a:lnTo>
                  <a:pt x="8070184" y="553521"/>
                </a:lnTo>
                <a:lnTo>
                  <a:pt x="8070184" y="1468120"/>
                </a:lnTo>
                <a:lnTo>
                  <a:pt x="8068152" y="1515880"/>
                </a:lnTo>
                <a:lnTo>
                  <a:pt x="8062168" y="1562512"/>
                </a:lnTo>
                <a:lnTo>
                  <a:pt x="8052397" y="1607849"/>
                </a:lnTo>
                <a:lnTo>
                  <a:pt x="8039005" y="1651726"/>
                </a:lnTo>
                <a:lnTo>
                  <a:pt x="8022159" y="1693976"/>
                </a:lnTo>
                <a:lnTo>
                  <a:pt x="8002025" y="1734434"/>
                </a:lnTo>
                <a:lnTo>
                  <a:pt x="7978770" y="1772932"/>
                </a:lnTo>
                <a:lnTo>
                  <a:pt x="7952558" y="1809306"/>
                </a:lnTo>
                <a:lnTo>
                  <a:pt x="7923556" y="1843388"/>
                </a:lnTo>
                <a:lnTo>
                  <a:pt x="7891931" y="1875013"/>
                </a:lnTo>
                <a:lnTo>
                  <a:pt x="7857849" y="1904014"/>
                </a:lnTo>
                <a:lnTo>
                  <a:pt x="7821476" y="1930226"/>
                </a:lnTo>
                <a:lnTo>
                  <a:pt x="7782977" y="1953482"/>
                </a:lnTo>
                <a:lnTo>
                  <a:pt x="7742520" y="1973616"/>
                </a:lnTo>
                <a:lnTo>
                  <a:pt x="7700269" y="1990462"/>
                </a:lnTo>
                <a:lnTo>
                  <a:pt x="7656392" y="2003853"/>
                </a:lnTo>
                <a:lnTo>
                  <a:pt x="7611055" y="2013624"/>
                </a:lnTo>
                <a:lnTo>
                  <a:pt x="7564424" y="2019609"/>
                </a:lnTo>
                <a:lnTo>
                  <a:pt x="7516664" y="2021641"/>
                </a:lnTo>
                <a:lnTo>
                  <a:pt x="553519" y="2021641"/>
                </a:lnTo>
                <a:lnTo>
                  <a:pt x="505759" y="2019609"/>
                </a:lnTo>
                <a:lnTo>
                  <a:pt x="459127" y="2013624"/>
                </a:lnTo>
                <a:lnTo>
                  <a:pt x="413790" y="2003853"/>
                </a:lnTo>
                <a:lnTo>
                  <a:pt x="369913" y="1990462"/>
                </a:lnTo>
                <a:lnTo>
                  <a:pt x="327663" y="1973616"/>
                </a:lnTo>
                <a:lnTo>
                  <a:pt x="287206" y="1953482"/>
                </a:lnTo>
                <a:lnTo>
                  <a:pt x="248707" y="1930226"/>
                </a:lnTo>
                <a:lnTo>
                  <a:pt x="212334" y="1904014"/>
                </a:lnTo>
                <a:lnTo>
                  <a:pt x="178252" y="1875013"/>
                </a:lnTo>
                <a:lnTo>
                  <a:pt x="146627" y="1843388"/>
                </a:lnTo>
                <a:lnTo>
                  <a:pt x="117625" y="1809306"/>
                </a:lnTo>
                <a:lnTo>
                  <a:pt x="91414" y="1772932"/>
                </a:lnTo>
                <a:lnTo>
                  <a:pt x="68158" y="1734434"/>
                </a:lnTo>
                <a:lnTo>
                  <a:pt x="48024" y="1693976"/>
                </a:lnTo>
                <a:lnTo>
                  <a:pt x="31178" y="1651726"/>
                </a:lnTo>
                <a:lnTo>
                  <a:pt x="17787" y="1607849"/>
                </a:lnTo>
                <a:lnTo>
                  <a:pt x="8016" y="1562512"/>
                </a:lnTo>
                <a:lnTo>
                  <a:pt x="2031" y="1515880"/>
                </a:lnTo>
                <a:lnTo>
                  <a:pt x="0" y="1468120"/>
                </a:lnTo>
                <a:lnTo>
                  <a:pt x="0" y="553521"/>
                </a:lnTo>
                <a:close/>
              </a:path>
            </a:pathLst>
          </a:custGeom>
          <a:ln w="6350">
            <a:solidFill>
              <a:srgbClr val="5B9BD5"/>
            </a:solidFill>
          </a:ln>
        </p:spPr>
        <p:txBody>
          <a:bodyPr wrap="square" lIns="0" tIns="0" rIns="0" bIns="0" rtlCol="0"/>
          <a:p/>
        </p:txBody>
      </p:sp>
      <p:sp>
        <p:nvSpPr>
          <p:cNvPr id="6151" name="Rectangle 7"/>
          <p:cNvSpPr/>
          <p:nvPr>
            <p:custDataLst>
              <p:tags r:id="rId3"/>
            </p:custDataLst>
          </p:nvPr>
        </p:nvSpPr>
        <p:spPr>
          <a:xfrm>
            <a:off x="0" y="4572635"/>
            <a:ext cx="12167235" cy="2285365"/>
          </a:xfrm>
          <a:prstGeom prst="rect">
            <a:avLst/>
          </a:prstGeom>
          <a:solidFill>
            <a:srgbClr val="FF99FF"/>
          </a:solidFill>
          <a:ln w="9525" cap="flat" cmpd="sng">
            <a:solidFill>
              <a:schemeClr val="tx1"/>
            </a:solidFill>
            <a:prstDash val="solid"/>
            <a:miter/>
            <a:headEnd type="none" w="med" len="med"/>
            <a:tailEnd type="none" w="med" len="med"/>
          </a:ln>
        </p:spPr>
        <p:txBody>
          <a:bodyPr wrap="none" anchor="ctr" anchorCtr="0"/>
          <a:p>
            <a:pPr algn="just">
              <a:lnSpc>
                <a:spcPct val="105000"/>
              </a:lnSpc>
              <a:spcBef>
                <a:spcPts val="600"/>
              </a:spcBef>
              <a:spcAft>
                <a:spcPts val="0"/>
              </a:spcAft>
            </a:pPr>
            <a:r>
              <a:rPr lang="vi-VN" sz="3200" dirty="0">
                <a:latin typeface="Times New Roman" panose="02020603050405020304" pitchFamily="18" charset="0"/>
                <a:ea typeface="Times New Roman" panose="02020603050405020304" pitchFamily="18" charset="0"/>
                <a:sym typeface="+mn-ea"/>
              </a:rPr>
              <a:t>3. N</a:t>
            </a:r>
            <a:r>
              <a:rPr lang="en-US" altLang="vi-VN" sz="3200" dirty="0">
                <a:latin typeface="Times New Roman" panose="02020603050405020304" pitchFamily="18" charset="0"/>
                <a:ea typeface="Times New Roman" panose="02020603050405020304" pitchFamily="18" charset="0"/>
                <a:sym typeface="+mn-ea"/>
              </a:rPr>
              <a:t>LĐ</a:t>
            </a:r>
            <a:r>
              <a:rPr lang="vi-VN" sz="3200" dirty="0">
                <a:latin typeface="Times New Roman" panose="02020603050405020304" pitchFamily="18" charset="0"/>
                <a:ea typeface="Times New Roman" panose="02020603050405020304" pitchFamily="18" charset="0"/>
                <a:sym typeface="+mn-ea"/>
              </a:rPr>
              <a:t> làm thêm giờ vào ban đêm thì ngoài việc </a:t>
            </a:r>
            <a:r>
              <a:rPr lang="en-US" sz="3200" dirty="0" err="1">
                <a:latin typeface="Times New Roman" panose="02020603050405020304" pitchFamily="18" charset="0"/>
                <a:ea typeface="Times New Roman" panose="02020603050405020304" pitchFamily="18" charset="0"/>
                <a:sym typeface="+mn-ea"/>
              </a:rPr>
              <a:t>tr</a:t>
            </a:r>
            <a:r>
              <a:rPr lang="vi-VN" sz="3200" dirty="0">
                <a:latin typeface="Times New Roman" panose="02020603050405020304" pitchFamily="18" charset="0"/>
                <a:ea typeface="Times New Roman" panose="02020603050405020304" pitchFamily="18" charset="0"/>
                <a:sym typeface="+mn-ea"/>
              </a:rPr>
              <a:t>ả lương theo quy định</a:t>
            </a:r>
            <a:endParaRPr lang="vi-VN" sz="3200" dirty="0">
              <a:latin typeface="Times New Roman" panose="02020603050405020304" pitchFamily="18" charset="0"/>
              <a:ea typeface="Times New Roman" panose="02020603050405020304" pitchFamily="18" charset="0"/>
              <a:sym typeface="+mn-ea"/>
            </a:endParaRPr>
          </a:p>
          <a:p>
            <a:pPr algn="just">
              <a:lnSpc>
                <a:spcPct val="105000"/>
              </a:lnSpc>
              <a:spcBef>
                <a:spcPts val="600"/>
              </a:spcBef>
              <a:spcAft>
                <a:spcPts val="0"/>
              </a:spcAft>
            </a:pPr>
            <a:r>
              <a:rPr lang="vi-VN" sz="3200" dirty="0">
                <a:latin typeface="Times New Roman" panose="02020603050405020304" pitchFamily="18" charset="0"/>
                <a:ea typeface="Times New Roman" panose="02020603050405020304" pitchFamily="18" charset="0"/>
                <a:sym typeface="+mn-ea"/>
              </a:rPr>
              <a:t> tại </a:t>
            </a:r>
            <a:r>
              <a:rPr lang="en-US" altLang="vi-VN" sz="3200" b="1" dirty="0">
                <a:latin typeface="Times New Roman" panose="02020603050405020304" pitchFamily="18" charset="0"/>
                <a:ea typeface="Times New Roman" panose="02020603050405020304" pitchFamily="18" charset="0"/>
                <a:sym typeface="+mn-ea"/>
              </a:rPr>
              <a:t>K.</a:t>
            </a:r>
            <a:r>
              <a:rPr lang="vi-VN" sz="3200" b="1" dirty="0">
                <a:latin typeface="Times New Roman" panose="02020603050405020304" pitchFamily="18" charset="0"/>
                <a:ea typeface="Times New Roman" panose="02020603050405020304" pitchFamily="18" charset="0"/>
                <a:sym typeface="+mn-ea"/>
              </a:rPr>
              <a:t>1</a:t>
            </a:r>
            <a:r>
              <a:rPr lang="en-US" altLang="vi-VN" sz="3200" dirty="0">
                <a:latin typeface="Times New Roman" panose="02020603050405020304" pitchFamily="18" charset="0"/>
                <a:ea typeface="Times New Roman" panose="02020603050405020304" pitchFamily="18" charset="0"/>
                <a:sym typeface="+mn-ea"/>
              </a:rPr>
              <a:t> &amp; </a:t>
            </a:r>
            <a:r>
              <a:rPr lang="vi-VN" sz="3200" b="1" dirty="0">
                <a:latin typeface="Times New Roman" panose="02020603050405020304" pitchFamily="18" charset="0"/>
                <a:ea typeface="Times New Roman" panose="02020603050405020304" pitchFamily="18" charset="0"/>
                <a:sym typeface="+mn-ea"/>
              </a:rPr>
              <a:t>2</a:t>
            </a:r>
            <a:r>
              <a:rPr lang="vi-VN" sz="3200" dirty="0">
                <a:latin typeface="Times New Roman" panose="02020603050405020304" pitchFamily="18" charset="0"/>
                <a:ea typeface="Times New Roman" panose="02020603050405020304" pitchFamily="18" charset="0"/>
                <a:sym typeface="+mn-ea"/>
              </a:rPr>
              <a:t> Điều này, </a:t>
            </a:r>
            <a:r>
              <a:rPr lang="en-US" altLang="vi-VN" sz="3200" dirty="0">
                <a:latin typeface="Times New Roman" panose="02020603050405020304" pitchFamily="18" charset="0"/>
                <a:ea typeface="Times New Roman" panose="02020603050405020304" pitchFamily="18" charset="0"/>
                <a:sym typeface="+mn-ea"/>
              </a:rPr>
              <a:t>NLĐ</a:t>
            </a:r>
            <a:r>
              <a:rPr lang="vi-VN" sz="3200" dirty="0">
                <a:latin typeface="Times New Roman" panose="02020603050405020304" pitchFamily="18" charset="0"/>
                <a:ea typeface="Times New Roman" panose="02020603050405020304" pitchFamily="18" charset="0"/>
                <a:sym typeface="+mn-ea"/>
              </a:rPr>
              <a:t> còn được trả thêm </a:t>
            </a:r>
            <a:r>
              <a:rPr lang="vi-VN" sz="3200" b="1" dirty="0">
                <a:latin typeface="Times New Roman" panose="02020603050405020304" pitchFamily="18" charset="0"/>
                <a:ea typeface="Times New Roman" panose="02020603050405020304" pitchFamily="18" charset="0"/>
                <a:sym typeface="+mn-ea"/>
              </a:rPr>
              <a:t>20%</a:t>
            </a:r>
            <a:r>
              <a:rPr lang="vi-VN" sz="3200" dirty="0">
                <a:latin typeface="Times New Roman" panose="02020603050405020304" pitchFamily="18" charset="0"/>
                <a:ea typeface="Times New Roman" panose="02020603050405020304" pitchFamily="18" charset="0"/>
                <a:sym typeface="+mn-ea"/>
              </a:rPr>
              <a:t> </a:t>
            </a:r>
            <a:r>
              <a:rPr lang="en-US" altLang="vi-VN" sz="3200" dirty="0">
                <a:latin typeface="Times New Roman" panose="02020603050405020304" pitchFamily="18" charset="0"/>
                <a:ea typeface="Times New Roman" panose="02020603050405020304" pitchFamily="18" charset="0"/>
                <a:sym typeface="+mn-ea"/>
              </a:rPr>
              <a:t>TL</a:t>
            </a:r>
            <a:r>
              <a:rPr lang="vi-VN" sz="3200" dirty="0">
                <a:latin typeface="Times New Roman" panose="02020603050405020304" pitchFamily="18" charset="0"/>
                <a:ea typeface="Times New Roman" panose="02020603050405020304" pitchFamily="18" charset="0"/>
                <a:sym typeface="+mn-ea"/>
              </a:rPr>
              <a:t> tính theo </a:t>
            </a:r>
            <a:r>
              <a:rPr lang="en-US" altLang="vi-VN" sz="3200" dirty="0">
                <a:latin typeface="Times New Roman" panose="02020603050405020304" pitchFamily="18" charset="0"/>
                <a:ea typeface="Times New Roman" panose="02020603050405020304" pitchFamily="18" charset="0"/>
                <a:sym typeface="+mn-ea"/>
              </a:rPr>
              <a:t>ĐHTL/</a:t>
            </a:r>
            <a:endParaRPr lang="en-US" altLang="vi-VN" sz="3200" dirty="0">
              <a:latin typeface="Times New Roman" panose="02020603050405020304" pitchFamily="18" charset="0"/>
              <a:ea typeface="Times New Roman" panose="02020603050405020304" pitchFamily="18" charset="0"/>
              <a:sym typeface="+mn-ea"/>
            </a:endParaRPr>
          </a:p>
          <a:p>
            <a:pPr algn="just">
              <a:lnSpc>
                <a:spcPct val="105000"/>
              </a:lnSpc>
              <a:spcBef>
                <a:spcPts val="600"/>
              </a:spcBef>
              <a:spcAft>
                <a:spcPts val="0"/>
              </a:spcAft>
            </a:pPr>
            <a:r>
              <a:rPr lang="en-US" altLang="vi-VN" sz="3200" dirty="0">
                <a:latin typeface="Times New Roman" panose="02020603050405020304" pitchFamily="18" charset="0"/>
                <a:ea typeface="Times New Roman" panose="02020603050405020304" pitchFamily="18" charset="0"/>
                <a:sym typeface="+mn-ea"/>
              </a:rPr>
              <a:t>TL</a:t>
            </a:r>
            <a:r>
              <a:rPr lang="vi-VN" sz="3200" dirty="0">
                <a:latin typeface="Times New Roman" panose="02020603050405020304" pitchFamily="18" charset="0"/>
                <a:ea typeface="Times New Roman" panose="02020603050405020304" pitchFamily="18" charset="0"/>
                <a:sym typeface="+mn-ea"/>
              </a:rPr>
              <a:t> theo công việc làm vào ban ngày của ngày làm việc bình thường</a:t>
            </a:r>
            <a:r>
              <a:rPr lang="en-US" altLang="vi-VN" sz="3200" dirty="0">
                <a:latin typeface="Times New Roman" panose="02020603050405020304" pitchFamily="18" charset="0"/>
                <a:ea typeface="Times New Roman" panose="02020603050405020304" pitchFamily="18" charset="0"/>
                <a:sym typeface="+mn-ea"/>
              </a:rPr>
              <a:t>/</a:t>
            </a:r>
            <a:r>
              <a:rPr lang="vi-VN" sz="3200" dirty="0">
                <a:latin typeface="Times New Roman" panose="02020603050405020304" pitchFamily="18" charset="0"/>
                <a:ea typeface="Times New Roman" panose="02020603050405020304" pitchFamily="18" charset="0"/>
                <a:sym typeface="+mn-ea"/>
              </a:rPr>
              <a:t>của </a:t>
            </a:r>
            <a:endParaRPr lang="vi-VN" sz="3200" dirty="0">
              <a:latin typeface="Times New Roman" panose="02020603050405020304" pitchFamily="18" charset="0"/>
              <a:ea typeface="Times New Roman" panose="02020603050405020304" pitchFamily="18" charset="0"/>
              <a:sym typeface="+mn-ea"/>
            </a:endParaRPr>
          </a:p>
          <a:p>
            <a:pPr algn="just">
              <a:lnSpc>
                <a:spcPct val="105000"/>
              </a:lnSpc>
              <a:spcBef>
                <a:spcPts val="600"/>
              </a:spcBef>
              <a:spcAft>
                <a:spcPts val="0"/>
              </a:spcAft>
            </a:pPr>
            <a:r>
              <a:rPr lang="vi-VN" sz="3200" dirty="0">
                <a:latin typeface="Times New Roman" panose="02020603050405020304" pitchFamily="18" charset="0"/>
                <a:ea typeface="Times New Roman" panose="02020603050405020304" pitchFamily="18" charset="0"/>
                <a:sym typeface="+mn-ea"/>
              </a:rPr>
              <a:t>ngày nghỉ hằng tuần</a:t>
            </a:r>
            <a:r>
              <a:rPr lang="en-US" altLang="vi-VN" sz="3200" dirty="0">
                <a:latin typeface="Times New Roman" panose="02020603050405020304" pitchFamily="18" charset="0"/>
                <a:ea typeface="Times New Roman" panose="02020603050405020304" pitchFamily="18" charset="0"/>
                <a:sym typeface="+mn-ea"/>
              </a:rPr>
              <a:t>/</a:t>
            </a:r>
            <a:r>
              <a:rPr lang="vi-VN" sz="3200" dirty="0">
                <a:latin typeface="Times New Roman" panose="02020603050405020304" pitchFamily="18" charset="0"/>
                <a:ea typeface="Times New Roman" panose="02020603050405020304" pitchFamily="18" charset="0"/>
                <a:sym typeface="+mn-ea"/>
              </a:rPr>
              <a:t> của ngày ngh</a:t>
            </a:r>
            <a:r>
              <a:rPr lang="en-US" sz="3200" dirty="0">
                <a:latin typeface="Times New Roman" panose="02020603050405020304" pitchFamily="18" charset="0"/>
                <a:ea typeface="Times New Roman" panose="02020603050405020304" pitchFamily="18" charset="0"/>
                <a:sym typeface="+mn-ea"/>
              </a:rPr>
              <a:t>ỉ </a:t>
            </a:r>
            <a:r>
              <a:rPr lang="vi-VN" sz="3200" dirty="0">
                <a:latin typeface="Times New Roman" panose="02020603050405020304" pitchFamily="18" charset="0"/>
                <a:ea typeface="Times New Roman" panose="02020603050405020304" pitchFamily="18" charset="0"/>
                <a:sym typeface="+mn-ea"/>
              </a:rPr>
              <a:t>lễ, tết.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45300"/>
        </p:xfrm>
        <a:graphic>
          <a:graphicData uri="http://schemas.openxmlformats.org/drawingml/2006/table">
            <a:tbl>
              <a:tblPr firstRow="1" bandRow="1">
                <a:tableStyleId>{5C22544A-7EE6-4342-B048-85BDC9FD1C3A}</a:tableStyleId>
              </a:tblPr>
              <a:tblGrid>
                <a:gridCol w="12166600"/>
              </a:tblGrid>
              <a:tr h="612140">
                <a:tc>
                  <a:txBody>
                    <a:bodyPr/>
                    <a:lstStyle/>
                    <a:p>
                      <a:pPr algn="l" fontAlgn="auto">
                        <a:lnSpc>
                          <a:spcPts val="4100"/>
                        </a:lnSpc>
                        <a:spcBef>
                          <a:spcPts val="0"/>
                        </a:spcBef>
                        <a:spcAft>
                          <a:spcPts val="0"/>
                        </a:spcAft>
                      </a:pPr>
                      <a:r>
                        <a:rPr lang="en-US" altLang="vi-VN" sz="3200" smtClean="0">
                          <a:latin typeface="Times New Roman" panose="02020603050405020304" pitchFamily="18" charset="0"/>
                          <a:cs typeface="Times New Roman" panose="02020603050405020304" pitchFamily="18" charset="0"/>
                          <a:sym typeface="+mn-ea"/>
                        </a:rPr>
                        <a:t> </a:t>
                      </a:r>
                      <a:r>
                        <a:rPr lang="vi-VN" sz="3200" smtClean="0">
                          <a:latin typeface="Times New Roman" panose="02020603050405020304" pitchFamily="18" charset="0"/>
                          <a:cs typeface="Times New Roman" panose="02020603050405020304" pitchFamily="18" charset="0"/>
                          <a:sym typeface="+mn-ea"/>
                        </a:rPr>
                        <a:t>Đ</a:t>
                      </a:r>
                      <a:r>
                        <a:rPr lang="en-US" sz="3200" smtClean="0">
                          <a:latin typeface="Times New Roman" panose="02020603050405020304" pitchFamily="18" charset="0"/>
                          <a:cs typeface="Times New Roman" panose="02020603050405020304" pitchFamily="18" charset="0"/>
                          <a:sym typeface="+mn-ea"/>
                        </a:rPr>
                        <a:t>.</a:t>
                      </a:r>
                      <a:r>
                        <a:rPr lang="vi-VN" sz="3200" smtClean="0">
                          <a:latin typeface="Times New Roman" panose="02020603050405020304" pitchFamily="18" charset="0"/>
                          <a:cs typeface="Times New Roman" panose="02020603050405020304" pitchFamily="18" charset="0"/>
                          <a:sym typeface="+mn-ea"/>
                        </a:rPr>
                        <a:t>55.</a:t>
                      </a:r>
                      <a:r>
                        <a:rPr lang="en-US" sz="3200" smtClean="0">
                          <a:latin typeface="Times New Roman" panose="02020603050405020304" pitchFamily="18" charset="0"/>
                          <a:cs typeface="Times New Roman" panose="02020603050405020304" pitchFamily="18" charset="0"/>
                          <a:sym typeface="+mn-ea"/>
                        </a:rPr>
                        <a:t> NĐ 145/2020   T</a:t>
                      </a:r>
                      <a:r>
                        <a:rPr lang="vi-VN" sz="3200" smtClean="0">
                          <a:latin typeface="Times New Roman" panose="02020603050405020304" pitchFamily="18" charset="0"/>
                          <a:cs typeface="Times New Roman" panose="02020603050405020304" pitchFamily="18" charset="0"/>
                          <a:sym typeface="+mn-ea"/>
                        </a:rPr>
                        <a:t>iền lương làm thêm gi</a:t>
                      </a:r>
                      <a:r>
                        <a:rPr lang="en-US" sz="3200" smtClean="0">
                          <a:latin typeface="Times New Roman" panose="02020603050405020304" pitchFamily="18" charset="0"/>
                          <a:cs typeface="Times New Roman" panose="02020603050405020304" pitchFamily="18" charset="0"/>
                          <a:sym typeface="+mn-ea"/>
                        </a:rPr>
                        <a:t>ờ - Đ.98 BLLĐ</a:t>
                      </a:r>
                      <a:endParaRPr lang="en-US" sz="32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233160">
                <a:tc>
                  <a:txBody>
                    <a:bodyPr/>
                    <a:lstStyle/>
                    <a:p>
                      <a:pPr fontAlgn="auto">
                        <a:lnSpc>
                          <a:spcPts val="3320"/>
                        </a:lnSpc>
                      </a:pPr>
                      <a:r>
                        <a:rPr lang="en-US" sz="2800" b="1" smtClean="0">
                          <a:latin typeface="Times New Roman" panose="02020603050405020304" pitchFamily="18" charset="0"/>
                          <a:cs typeface="Times New Roman" panose="02020603050405020304" pitchFamily="18" charset="0"/>
                          <a:sym typeface="+mn-ea"/>
                        </a:rPr>
                        <a:t>1</a:t>
                      </a:r>
                      <a:r>
                        <a:rPr lang="en-US" sz="2800" smtClean="0">
                          <a:latin typeface="Times New Roman" panose="02020603050405020304" pitchFamily="18" charset="0"/>
                          <a:cs typeface="Times New Roman" panose="02020603050405020304" pitchFamily="18" charset="0"/>
                          <a:sym typeface="+mn-ea"/>
                        </a:rPr>
                        <a:t>.</a:t>
                      </a:r>
                      <a:r>
                        <a:rPr lang="vi-VN" sz="2800" smtClean="0">
                          <a:latin typeface="Times New Roman" panose="02020603050405020304" pitchFamily="18" charset="0"/>
                          <a:cs typeface="Times New Roman" panose="02020603050405020304" pitchFamily="18" charset="0"/>
                          <a:sym typeface="+mn-ea"/>
                        </a:rPr>
                        <a:t> Đ</a:t>
                      </a:r>
                      <a:r>
                        <a:rPr lang="en-US" sz="2800" smtClean="0">
                          <a:latin typeface="Times New Roman" panose="02020603050405020304" pitchFamily="18" charset="0"/>
                          <a:cs typeface="Times New Roman" panose="02020603050405020304" pitchFamily="18" charset="0"/>
                          <a:sym typeface="+mn-ea"/>
                        </a:rPr>
                        <a:t>/</a:t>
                      </a:r>
                      <a:r>
                        <a:rPr lang="vi-VN" sz="2800" smtClean="0">
                          <a:latin typeface="Times New Roman" panose="02020603050405020304" pitchFamily="18" charset="0"/>
                          <a:cs typeface="Times New Roman" panose="02020603050405020304" pitchFamily="18" charset="0"/>
                          <a:sym typeface="+mn-ea"/>
                        </a:rPr>
                        <a:t>v </a:t>
                      </a:r>
                      <a:r>
                        <a:rPr lang="en-US" sz="2800" smtClean="0">
                          <a:latin typeface="Times New Roman" panose="02020603050405020304" pitchFamily="18" charset="0"/>
                          <a:cs typeface="Times New Roman" panose="02020603050405020304" pitchFamily="18" charset="0"/>
                          <a:sym typeface="+mn-ea"/>
                        </a:rPr>
                        <a:t>NLĐ</a:t>
                      </a:r>
                      <a:r>
                        <a:rPr lang="vi-VN" sz="2800" smtClean="0">
                          <a:latin typeface="Times New Roman" panose="02020603050405020304" pitchFamily="18" charset="0"/>
                          <a:cs typeface="Times New Roman" panose="02020603050405020304" pitchFamily="18" charset="0"/>
                          <a:sym typeface="+mn-ea"/>
                        </a:rPr>
                        <a:t> hưởng lương theo </a:t>
                      </a:r>
                      <a:r>
                        <a:rPr lang="en-US" sz="2800" smtClean="0">
                          <a:latin typeface="Times New Roman" panose="02020603050405020304" pitchFamily="18" charset="0"/>
                          <a:cs typeface="Times New Roman" panose="02020603050405020304" pitchFamily="18" charset="0"/>
                          <a:sym typeface="+mn-ea"/>
                        </a:rPr>
                        <a:t>TG</a:t>
                      </a:r>
                      <a:r>
                        <a:rPr lang="vi-VN" sz="2800" smtClean="0">
                          <a:latin typeface="Times New Roman" panose="02020603050405020304" pitchFamily="18" charset="0"/>
                          <a:cs typeface="Times New Roman" panose="02020603050405020304" pitchFamily="18" charset="0"/>
                          <a:sym typeface="+mn-ea"/>
                        </a:rPr>
                        <a:t>, được trả lương làm thêm giờ khi </a:t>
                      </a:r>
                      <a:r>
                        <a:rPr lang="en-US" sz="2800" smtClean="0">
                          <a:latin typeface="Times New Roman" panose="02020603050405020304" pitchFamily="18" charset="0"/>
                          <a:cs typeface="Times New Roman" panose="02020603050405020304" pitchFamily="18" charset="0"/>
                          <a:sym typeface="+mn-ea"/>
                        </a:rPr>
                        <a:t>LV</a:t>
                      </a:r>
                      <a:r>
                        <a:rPr lang="vi-VN" sz="2800" smtClean="0">
                          <a:latin typeface="Times New Roman" panose="02020603050405020304" pitchFamily="18" charset="0"/>
                          <a:cs typeface="Times New Roman" panose="02020603050405020304" pitchFamily="18" charset="0"/>
                          <a:sym typeface="+mn-ea"/>
                        </a:rPr>
                        <a:t> ngoài </a:t>
                      </a:r>
                      <a:r>
                        <a:rPr lang="en-US" altLang="vi-VN" sz="2800" smtClean="0">
                          <a:latin typeface="Times New Roman" panose="02020603050405020304" pitchFamily="18" charset="0"/>
                          <a:cs typeface="Times New Roman" panose="02020603050405020304" pitchFamily="18" charset="0"/>
                          <a:sym typeface="+mn-ea"/>
                        </a:rPr>
                        <a:t>TGLV </a:t>
                      </a:r>
                      <a:r>
                        <a:rPr lang="en-US" sz="2800" smtClean="0">
                          <a:latin typeface="Times New Roman" panose="02020603050405020304" pitchFamily="18" charset="0"/>
                          <a:cs typeface="Times New Roman" panose="02020603050405020304" pitchFamily="18" charset="0"/>
                          <a:sym typeface="+mn-ea"/>
                        </a:rPr>
                        <a:t>BT</a:t>
                      </a:r>
                      <a:r>
                        <a:rPr lang="vi-VN" sz="2800" smtClean="0">
                          <a:latin typeface="Times New Roman" panose="02020603050405020304" pitchFamily="18" charset="0"/>
                          <a:cs typeface="Times New Roman" panose="02020603050405020304" pitchFamily="18" charset="0"/>
                          <a:sym typeface="+mn-ea"/>
                        </a:rPr>
                        <a:t> do </a:t>
                      </a:r>
                      <a:r>
                        <a:rPr lang="en-US" sz="2800" smtClean="0">
                          <a:latin typeface="Times New Roman" panose="02020603050405020304" pitchFamily="18" charset="0"/>
                          <a:cs typeface="Times New Roman" panose="02020603050405020304" pitchFamily="18" charset="0"/>
                          <a:sym typeface="+mn-ea"/>
                        </a:rPr>
                        <a:t>NSDLĐ</a:t>
                      </a:r>
                      <a:r>
                        <a:rPr lang="vi-VN" sz="2800" smtClean="0">
                          <a:latin typeface="Times New Roman" panose="02020603050405020304" pitchFamily="18" charset="0"/>
                          <a:cs typeface="Times New Roman" panose="02020603050405020304" pitchFamily="18" charset="0"/>
                          <a:sym typeface="+mn-ea"/>
                        </a:rPr>
                        <a:t> quy định theo </a:t>
                      </a:r>
                      <a:r>
                        <a:rPr lang="vi-VN" sz="2800" b="1" smtClean="0">
                          <a:latin typeface="Times New Roman" panose="02020603050405020304" pitchFamily="18" charset="0"/>
                          <a:cs typeface="Times New Roman" panose="02020603050405020304" pitchFamily="18" charset="0"/>
                          <a:sym typeface="+mn-ea"/>
                        </a:rPr>
                        <a:t>Đ</a:t>
                      </a:r>
                      <a:r>
                        <a:rPr lang="en-US" sz="2800" b="1" smtClean="0">
                          <a:latin typeface="Times New Roman" panose="02020603050405020304" pitchFamily="18" charset="0"/>
                          <a:cs typeface="Times New Roman" panose="02020603050405020304" pitchFamily="18" charset="0"/>
                          <a:sym typeface="+mn-ea"/>
                        </a:rPr>
                        <a:t>.</a:t>
                      </a:r>
                      <a:r>
                        <a:rPr lang="vi-VN" sz="2800" b="1" smtClean="0">
                          <a:latin typeface="Times New Roman" panose="02020603050405020304" pitchFamily="18" charset="0"/>
                          <a:cs typeface="Times New Roman" panose="02020603050405020304" pitchFamily="18" charset="0"/>
                          <a:sym typeface="+mn-ea"/>
                        </a:rPr>
                        <a:t>105 </a:t>
                      </a:r>
                      <a:r>
                        <a:rPr lang="en-US" sz="2800" smtClean="0">
                          <a:latin typeface="Times New Roman" panose="02020603050405020304" pitchFamily="18" charset="0"/>
                          <a:cs typeface="Times New Roman" panose="02020603050405020304" pitchFamily="18" charset="0"/>
                          <a:sym typeface="+mn-ea"/>
                        </a:rPr>
                        <a:t>BLLĐ &amp;</a:t>
                      </a:r>
                      <a:r>
                        <a:rPr lang="vi-VN" sz="2800" smtClean="0">
                          <a:latin typeface="Times New Roman" panose="02020603050405020304" pitchFamily="18" charset="0"/>
                          <a:cs typeface="Times New Roman" panose="02020603050405020304" pitchFamily="18" charset="0"/>
                          <a:sym typeface="+mn-ea"/>
                        </a:rPr>
                        <a:t> được tính theo công thức:</a:t>
                      </a:r>
                      <a:br>
                        <a:rPr lang="en-US" sz="2800" smtClean="0">
                          <a:latin typeface="Times New Roman" panose="02020603050405020304" pitchFamily="18" charset="0"/>
                          <a:cs typeface="Times New Roman" panose="02020603050405020304" pitchFamily="18" charset="0"/>
                          <a:sym typeface="+mn-ea"/>
                        </a:rPr>
                      </a:br>
                      <a:endParaRPr lang="en-US" sz="2800" smtClean="0">
                        <a:latin typeface="Times New Roman" panose="02020603050405020304" pitchFamily="18" charset="0"/>
                        <a:cs typeface="Times New Roman" panose="02020603050405020304" pitchFamily="18" charset="0"/>
                        <a:sym typeface="+mn-ea"/>
                      </a:endParaRPr>
                    </a:p>
                    <a:p>
                      <a:pPr fontAlgn="auto">
                        <a:lnSpc>
                          <a:spcPts val="3320"/>
                        </a:lnSpc>
                      </a:pPr>
                      <a:endPar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fontAlgn="auto">
                        <a:lnSpc>
                          <a:spcPts val="3320"/>
                        </a:lnSpc>
                      </a:pPr>
                      <a:endPar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fontAlgn="auto">
                        <a:lnSpc>
                          <a:spcPts val="3320"/>
                        </a:lnSpc>
                      </a:pPr>
                      <a:endParaRPr lang="en-US" sz="28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5" name="Picture 4"/>
          <p:cNvPicPr>
            <a:picLocks noChangeAspect="1"/>
          </p:cNvPicPr>
          <p:nvPr/>
        </p:nvPicPr>
        <p:blipFill>
          <a:blip r:embed="rId1"/>
          <a:stretch>
            <a:fillRect/>
          </a:stretch>
        </p:blipFill>
        <p:spPr>
          <a:xfrm>
            <a:off x="-635" y="1515110"/>
            <a:ext cx="12078335" cy="1209040"/>
          </a:xfrm>
          <a:prstGeom prst="rect">
            <a:avLst/>
          </a:prstGeom>
        </p:spPr>
      </p:pic>
      <p:sp>
        <p:nvSpPr>
          <p:cNvPr id="435204" name="Rectangle 4"/>
          <p:cNvSpPr>
            <a:spLocks noChangeArrowheads="1"/>
          </p:cNvSpPr>
          <p:nvPr/>
        </p:nvSpPr>
        <p:spPr bwMode="auto">
          <a:xfrm>
            <a:off x="0" y="2724150"/>
            <a:ext cx="12077700" cy="4121150"/>
          </a:xfrm>
          <a:prstGeom prst="rect">
            <a:avLst/>
          </a:prstGeom>
          <a:solidFill>
            <a:srgbClr val="FEBECA"/>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algn="l" fontAlgn="auto">
              <a:lnSpc>
                <a:spcPts val="3220"/>
              </a:lnSpc>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Trong </a:t>
            </a: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đó:</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a:t>
            </a:r>
            <a:r>
              <a:rPr lang="vi-VN" sz="28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L</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giờ </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thực trả</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của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CV</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đang làm vào ngày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LVBT</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được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XĐ = </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TL</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thực</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en-US" alt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rả</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của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CV</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đang làm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của </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tháng</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tuần</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ngày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mà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NLĐ</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làm th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ê</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m giờ (</a:t>
            </a:r>
            <a:r>
              <a:rPr lang="vi-VN"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k</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o</a:t>
            </a:r>
            <a:r>
              <a:rPr lang="vi-VN"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bao gồm</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TL</a:t>
            </a:r>
            <a:endPar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làm thêm giờ,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TL</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trả thêm khi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LV</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vào ban đêm, </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TL</a:t>
            </a:r>
            <a:r>
              <a:rPr lang="vi-VN"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của ngày nghỉ lễ, tết, ngày </a:t>
            </a:r>
            <a:endPar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nghỉ có hưởng lương theo quy </a:t>
            </a:r>
            <a:r>
              <a:rPr lang="vi-VN"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định</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tiền </a:t>
            </a:r>
            <a:r>
              <a:rPr lang="en-US" alt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hưởng </a:t>
            </a:r>
            <a:r>
              <a:rPr lang="en-US" alt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a:t>
            </a:r>
            <a:r>
              <a:rPr lang="en-US"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104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BLLĐ</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tiền thưởng sáng </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kiến; tiền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ă</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n giữa ca, các khoản</a:t>
            </a:r>
            <a:r>
              <a:rPr lang="en-US" alt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hỗ trợ xăng xe,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ĐT</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đi</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lại, tiền nhà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ở</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tiền gi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ữ</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trẻ,</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nuôi con nh</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ỏ</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hỗ trợ khi có thân nhân bị chết,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NLĐ</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có người thân kết hôn, sinh </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nhật của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NLĐ</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BNN</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&amp;</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các khoản hỗ trợ, </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TC</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khác </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k</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o</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l</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q</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đến thực hiện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CV/</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chức </a:t>
            </a:r>
            <a:endPar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danh trong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HĐLĐ</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chia</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cho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tổng s</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ố</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giờ thực tế </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LV</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tương ứng trong </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tháng</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tuần</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endPar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ngày </a:t>
            </a:r>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NLĐ</a:t>
            </a:r>
            <a:r>
              <a:rPr lang="vi-VN"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làm thêm giờ (</a:t>
            </a:r>
            <a:r>
              <a:rPr lang="vi-VN"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k</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o &gt;</a:t>
            </a:r>
            <a:r>
              <a:rPr lang="vi-VN"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số ngày </a:t>
            </a:r>
            <a:r>
              <a:rPr lang="en-US"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LVBT</a:t>
            </a:r>
            <a:r>
              <a:rPr lang="vi-VN" sz="2800" b="1"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trong tháng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&amp;</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số giờ </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LVBT</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trong 1 </a:t>
            </a:r>
            <a:endPar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a:p>
            <a:pPr algn="l" fontAlgn="auto">
              <a:lnSpc>
                <a:spcPts val="3220"/>
              </a:lnSpc>
            </a:pP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ngày, 1 tu</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ầ</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n theo quy định </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PL</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mà </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DN</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lựa chọn </a:t>
            </a:r>
            <a:r>
              <a:rPr lang="en-US"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&amp;</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k</a:t>
            </a:r>
            <a:r>
              <a:rPr lang="en-US"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o</a:t>
            </a:r>
            <a:r>
              <a:rPr lang="vi-VN" sz="2800"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sz="28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sym typeface="+mn-ea"/>
              </a:rPr>
              <a:t>kể số giờ làm thêm</a:t>
            </a:r>
            <a:r>
              <a:rPr lang="vi-VN"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2800" b="1" dirty="0" smtClean="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435204"/>
                                        </p:tgtEl>
                                        <p:attrNameLst>
                                          <p:attrName>style.visibility</p:attrName>
                                        </p:attrNameLst>
                                      </p:cBhvr>
                                      <p:to>
                                        <p:strVal val="visible"/>
                                      </p:to>
                                    </p:set>
                                    <p:animEffect transition="in" filter="fade">
                                      <p:cBhvr>
                                        <p:cTn id="7" dur="1000"/>
                                        <p:tgtEl>
                                          <p:spTgt spid="43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bldLvl="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ctr" fontAlgn="auto">
                        <a:lnSpc>
                          <a:spcPts val="4100"/>
                        </a:lnSpc>
                        <a:spcBef>
                          <a:spcPts val="0"/>
                        </a:spcBef>
                        <a:spcAft>
                          <a:spcPts val="0"/>
                        </a:spcAft>
                      </a:pPr>
                      <a:r>
                        <a:rPr lang="vi-VN" sz="3100" i="1" dirty="0" smtClean="0">
                          <a:latin typeface="Times New Roman" panose="02020603050405020304" pitchFamily="18" charset="0"/>
                          <a:ea typeface="Verdana" panose="020B0604030504040204" pitchFamily="34" charset="0"/>
                          <a:cs typeface="Times New Roman" panose="02020603050405020304" pitchFamily="18" charset="0"/>
                          <a:sym typeface="+mn-ea"/>
                        </a:rPr>
                        <a:t>b) Mức ít nhất </a:t>
                      </a:r>
                      <a:r>
                        <a:rPr lang="en-US" sz="3100" i="1"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vi-VN" sz="3100" i="1" dirty="0" smtClean="0">
                          <a:latin typeface="Times New Roman" panose="02020603050405020304" pitchFamily="18" charset="0"/>
                          <a:ea typeface="Verdana" panose="020B0604030504040204" pitchFamily="34" charset="0"/>
                          <a:cs typeface="Times New Roman" panose="02020603050405020304" pitchFamily="18" charset="0"/>
                          <a:sym typeface="+mn-ea"/>
                        </a:rPr>
                        <a:t> 150% so với </a:t>
                      </a:r>
                      <a:r>
                        <a:rPr lang="en-US" sz="3100" i="1" dirty="0" smtClean="0">
                          <a:latin typeface="Times New Roman" panose="02020603050405020304" pitchFamily="18" charset="0"/>
                          <a:ea typeface="Verdana" panose="020B0604030504040204" pitchFamily="34" charset="0"/>
                          <a:cs typeface="Times New Roman" panose="02020603050405020304" pitchFamily="18" charset="0"/>
                          <a:sym typeface="+mn-ea"/>
                        </a:rPr>
                        <a:t>TL</a:t>
                      </a:r>
                      <a:r>
                        <a:rPr lang="vi-VN" sz="3100" i="1" dirty="0" smtClean="0">
                          <a:latin typeface="Times New Roman" panose="02020603050405020304" pitchFamily="18" charset="0"/>
                          <a:ea typeface="Verdana" panose="020B0604030504040204" pitchFamily="34" charset="0"/>
                          <a:cs typeface="Times New Roman" panose="02020603050405020304" pitchFamily="18" charset="0"/>
                          <a:sym typeface="+mn-ea"/>
                        </a:rPr>
                        <a:t> giờ thực trả của </a:t>
                      </a:r>
                      <a:r>
                        <a:rPr lang="en-US" sz="3100" i="1" dirty="0" smtClean="0">
                          <a:latin typeface="Times New Roman" panose="02020603050405020304" pitchFamily="18" charset="0"/>
                          <a:ea typeface="Verdana" panose="020B0604030504040204" pitchFamily="34" charset="0"/>
                          <a:cs typeface="Times New Roman" panose="02020603050405020304" pitchFamily="18" charset="0"/>
                          <a:sym typeface="+mn-ea"/>
                        </a:rPr>
                        <a:t>CV</a:t>
                      </a:r>
                      <a:r>
                        <a:rPr lang="vi-VN" sz="3100" i="1" dirty="0" smtClean="0">
                          <a:latin typeface="Times New Roman" panose="02020603050405020304" pitchFamily="18" charset="0"/>
                          <a:ea typeface="Verdana" panose="020B0604030504040204" pitchFamily="34" charset="0"/>
                          <a:cs typeface="Times New Roman" panose="02020603050405020304" pitchFamily="18" charset="0"/>
                          <a:sym typeface="+mn-ea"/>
                        </a:rPr>
                        <a:t> đang làm vào ngày</a:t>
                      </a:r>
                      <a:endParaRPr lang="en-US" sz="3100" b="1" i="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67120">
                <a:tc>
                  <a:txBody>
                    <a:bodyPr/>
                    <a:lstStyle/>
                    <a:p>
                      <a:pPr fontAlgn="auto">
                        <a:lnSpc>
                          <a:spcPts val="4820"/>
                        </a:lnSpc>
                      </a:pPr>
                      <a:endParaRPr lang="en-US" sz="36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2" name="Content Placeholder 2"/>
          <p:cNvSpPr>
            <a:spLocks noGrp="1"/>
          </p:cNvSpPr>
          <p:nvPr/>
        </p:nvSpPr>
        <p:spPr>
          <a:xfrm>
            <a:off x="0" y="746125"/>
            <a:ext cx="12078335" cy="6111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00" i="1" dirty="0" err="1" smtClean="0">
                <a:latin typeface="Times New Roman" panose="02020603050405020304" pitchFamily="18" charset="0"/>
                <a:ea typeface="Verdana" panose="020B0604030504040204" pitchFamily="34" charset="0"/>
                <a:cs typeface="Times New Roman" panose="02020603050405020304" pitchFamily="18" charset="0"/>
              </a:rPr>
              <a:t>LVBT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áp dụng đ</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v giờ làm thêm vào ngày thường; mức ít nh</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ấ</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t </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a:t>
            </a:r>
            <a:r>
              <a:rPr lang="vi-VN" sz="3000" b="1" i="1" dirty="0" smtClean="0">
                <a:latin typeface="Times New Roman" panose="02020603050405020304" pitchFamily="18" charset="0"/>
                <a:ea typeface="Verdana" panose="020B0604030504040204" pitchFamily="34" charset="0"/>
                <a:cs typeface="Times New Roman" panose="02020603050405020304" pitchFamily="18" charset="0"/>
              </a:rPr>
              <a:t>200%</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số với </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TL</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giờ thực trả của </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CV</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đang làm vào ngày </a:t>
            </a:r>
            <a:r>
              <a:rPr lang="en-US" sz="3000" i="1" dirty="0" err="1" smtClean="0">
                <a:latin typeface="Times New Roman" panose="02020603050405020304" pitchFamily="18" charset="0"/>
                <a:ea typeface="Verdana" panose="020B0604030504040204" pitchFamily="34" charset="0"/>
                <a:cs typeface="Times New Roman" panose="02020603050405020304" pitchFamily="18" charset="0"/>
              </a:rPr>
              <a:t>LVBT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áp dụng đ</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v giờ làm thêm vào ngày nghỉ hằng tuần; mức ít nhất </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a:t>
            </a:r>
            <a:r>
              <a:rPr lang="vi-VN" sz="3000" b="1" i="1" dirty="0" smtClean="0">
                <a:latin typeface="Times New Roman" panose="02020603050405020304" pitchFamily="18" charset="0"/>
                <a:ea typeface="Verdana" panose="020B0604030504040204" pitchFamily="34" charset="0"/>
                <a:cs typeface="Times New Roman" panose="02020603050405020304" pitchFamily="18" charset="0"/>
              </a:rPr>
              <a:t>300%</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số với </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TL</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giờ thực </a:t>
            </a:r>
            <a:r>
              <a:rPr lang="en-US" sz="3000" i="1" dirty="0" err="1" smtClean="0">
                <a:latin typeface="Times New Roman" panose="02020603050405020304" pitchFamily="18" charset="0"/>
                <a:ea typeface="Verdana" panose="020B0604030504040204" pitchFamily="34" charset="0"/>
                <a:cs typeface="Times New Roman" panose="02020603050405020304" pitchFamily="18" charset="0"/>
              </a:rPr>
              <a:t>tr</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ả của </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CV</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đang làm vào ngày </a:t>
            </a:r>
            <a:r>
              <a:rPr lang="en-US" sz="3000" i="1" dirty="0" err="1" smtClean="0">
                <a:latin typeface="Times New Roman" panose="02020603050405020304" pitchFamily="18" charset="0"/>
                <a:ea typeface="Verdana" panose="020B0604030504040204" pitchFamily="34" charset="0"/>
                <a:cs typeface="Times New Roman" panose="02020603050405020304" pitchFamily="18" charset="0"/>
              </a:rPr>
              <a:t>LVBT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áp dụng đ</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v giờ làm thêm vào ngày nghỉ lễ, tết, ngày ngh</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ỉ </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có hưởng lương, chưa k</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ể</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TL</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của ngày nghỉ lễ, tết, ngày nghỉ cố hưởng lương đ</a:t>
            </a:r>
            <a:r>
              <a:rPr lang="en-US" sz="3000" i="1" dirty="0" smtClean="0">
                <a:latin typeface="Times New Roman" panose="02020603050405020304" pitchFamily="18" charset="0"/>
                <a:ea typeface="Verdana" panose="020B0604030504040204" pitchFamily="34" charset="0"/>
                <a:cs typeface="Times New Roman" panose="02020603050405020304" pitchFamily="18" charset="0"/>
              </a:rPr>
              <a:t>/</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v </a:t>
            </a:r>
            <a:r>
              <a:rPr lang="en-US" sz="3000" i="1" dirty="0" err="1" smtClean="0">
                <a:latin typeface="Times New Roman" panose="02020603050405020304" pitchFamily="18" charset="0"/>
                <a:ea typeface="Verdana" panose="020B0604030504040204" pitchFamily="34" charset="0"/>
                <a:cs typeface="Times New Roman" panose="02020603050405020304" pitchFamily="18" charset="0"/>
              </a:rPr>
              <a:t>NLĐ</a:t>
            </a:r>
            <a:r>
              <a:rPr lang="vi-VN" sz="3000" i="1" dirty="0" smtClean="0">
                <a:latin typeface="Times New Roman" panose="02020603050405020304" pitchFamily="18" charset="0"/>
                <a:ea typeface="Verdana" panose="020B0604030504040204" pitchFamily="34" charset="0"/>
                <a:cs typeface="Times New Roman" panose="02020603050405020304" pitchFamily="18" charset="0"/>
              </a:rPr>
              <a:t> hưởng lương ngày.</a:t>
            </a:r>
            <a:endParaRPr lang="en-US" sz="2900" i="1"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buNone/>
            </a:pPr>
            <a:r>
              <a:rPr lang="vi-VN" sz="3000" b="1" dirty="0" smtClean="0">
                <a:latin typeface="Times New Roman" panose="02020603050405020304" pitchFamily="18" charset="0"/>
                <a:ea typeface="Verdana" panose="020B0604030504040204" pitchFamily="34" charset="0"/>
                <a:cs typeface="Times New Roman" panose="02020603050405020304" pitchFamily="18" charset="0"/>
              </a:rPr>
              <a:t>2</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Đ</a:t>
            </a:r>
            <a:r>
              <a:rPr lang="en-US" sz="3000" dirty="0" smtClean="0">
                <a:latin typeface="Times New Roman" panose="02020603050405020304" pitchFamily="18" charset="0"/>
                <a:ea typeface="Verdana" panose="020B0604030504040204" pitchFamily="34" charset="0"/>
                <a:cs typeface="Times New Roman" panose="02020603050405020304" pitchFamily="18" charset="0"/>
              </a:rPr>
              <a:t>/</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v </a:t>
            </a:r>
            <a:r>
              <a:rPr lang="en-US" sz="3000" dirty="0" err="1" smtClean="0">
                <a:latin typeface="Times New Roman" panose="02020603050405020304" pitchFamily="18" charset="0"/>
                <a:ea typeface="Verdana" panose="020B0604030504040204" pitchFamily="34" charset="0"/>
                <a:cs typeface="Times New Roman" panose="02020603050405020304" pitchFamily="18" charset="0"/>
              </a:rPr>
              <a:t>NLĐ</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hưởng lương theo </a:t>
            </a:r>
            <a:r>
              <a:rPr lang="en-US" sz="3000" dirty="0" err="1" smtClean="0">
                <a:latin typeface="Times New Roman" panose="02020603050405020304" pitchFamily="18" charset="0"/>
                <a:ea typeface="Verdana" panose="020B0604030504040204" pitchFamily="34" charset="0"/>
                <a:cs typeface="Times New Roman" panose="02020603050405020304" pitchFamily="18" charset="0"/>
              </a:rPr>
              <a:t>SP</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được trả lương làm thêm giờ khi </a:t>
            </a:r>
            <a:r>
              <a:rPr lang="en-US" sz="3000" dirty="0" smtClean="0">
                <a:latin typeface="Times New Roman" panose="02020603050405020304" pitchFamily="18" charset="0"/>
                <a:ea typeface="Verdana" panose="020B0604030504040204" pitchFamily="34" charset="0"/>
                <a:cs typeface="Times New Roman" panose="02020603050405020304" pitchFamily="18" charset="0"/>
              </a:rPr>
              <a:t>LV</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th</a:t>
            </a:r>
            <a:r>
              <a:rPr lang="en-US" sz="3000" dirty="0" err="1" smtClean="0">
                <a:latin typeface="Times New Roman" panose="02020603050405020304" pitchFamily="18" charset="0"/>
                <a:ea typeface="Verdana" panose="020B0604030504040204" pitchFamily="34" charset="0"/>
                <a:cs typeface="Times New Roman" panose="02020603050405020304" pitchFamily="18" charset="0"/>
              </a:rPr>
              <a:t>êm</a:t>
            </a:r>
            <a:r>
              <a:rPr lang="en-US" sz="3000" dirty="0" smtClean="0">
                <a:latin typeface="Times New Roman" panose="02020603050405020304" pitchFamily="18" charset="0"/>
                <a:ea typeface="Verdana" panose="020B0604030504040204" pitchFamily="34" charset="0"/>
                <a:cs typeface="Times New Roman" panose="02020603050405020304" pitchFamily="18" charset="0"/>
              </a:rPr>
              <a:t> </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ngoài  giờ </a:t>
            </a:r>
            <a:r>
              <a:rPr lang="en-US" sz="3000" dirty="0" err="1" smtClean="0">
                <a:latin typeface="Times New Roman" panose="02020603050405020304" pitchFamily="18" charset="0"/>
                <a:ea typeface="Verdana" panose="020B0604030504040204" pitchFamily="34" charset="0"/>
                <a:cs typeface="Times New Roman" panose="02020603050405020304" pitchFamily="18" charset="0"/>
              </a:rPr>
              <a:t>LVBT</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để làm thêm số lượng, khối lượng </a:t>
            </a:r>
            <a:r>
              <a:rPr lang="en-US" sz="3000" dirty="0" err="1" smtClean="0">
                <a:latin typeface="Times New Roman" panose="02020603050405020304" pitchFamily="18" charset="0"/>
                <a:ea typeface="Verdana" panose="020B0604030504040204" pitchFamily="34" charset="0"/>
                <a:cs typeface="Times New Roman" panose="02020603050405020304" pitchFamily="18" charset="0"/>
              </a:rPr>
              <a:t>SP</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ngoài số, khối lượng </a:t>
            </a:r>
            <a:r>
              <a:rPr lang="en-US" sz="3000" dirty="0" err="1" smtClean="0">
                <a:latin typeface="Times New Roman" panose="02020603050405020304" pitchFamily="18" charset="0"/>
                <a:ea typeface="Verdana" panose="020B0604030504040204" pitchFamily="34" charset="0"/>
                <a:cs typeface="Times New Roman" panose="02020603050405020304" pitchFamily="18" charset="0"/>
              </a:rPr>
              <a:t>SP</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theo </a:t>
            </a:r>
            <a:r>
              <a:rPr lang="en-US" sz="3000" dirty="0" err="1" smtClean="0">
                <a:latin typeface="Times New Roman" panose="02020603050405020304" pitchFamily="18" charset="0"/>
                <a:ea typeface="Verdana" panose="020B0604030504040204" pitchFamily="34" charset="0"/>
                <a:cs typeface="Times New Roman" panose="02020603050405020304" pitchFamily="18" charset="0"/>
              </a:rPr>
              <a:t>ĐMLĐ</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theo thỏa thuận với </a:t>
            </a:r>
            <a:r>
              <a:rPr lang="en-US" sz="3000" dirty="0" err="1" smtClean="0">
                <a:latin typeface="Times New Roman" panose="02020603050405020304" pitchFamily="18" charset="0"/>
                <a:ea typeface="Verdana" panose="020B0604030504040204" pitchFamily="34" charset="0"/>
                <a:cs typeface="Times New Roman" panose="02020603050405020304" pitchFamily="18" charset="0"/>
              </a:rPr>
              <a:t>NSDLĐ</a:t>
            </a:r>
            <a:r>
              <a:rPr lang="en-US" sz="3000" dirty="0" smtClean="0">
                <a:latin typeface="Times New Roman" panose="02020603050405020304" pitchFamily="18" charset="0"/>
                <a:ea typeface="Verdana" panose="020B0604030504040204" pitchFamily="34" charset="0"/>
                <a:cs typeface="Times New Roman" panose="02020603050405020304" pitchFamily="18" charset="0"/>
              </a:rPr>
              <a:t> &amp;</a:t>
            </a:r>
            <a:r>
              <a:rPr lang="vi-VN" sz="3000" dirty="0" smtClean="0">
                <a:latin typeface="Times New Roman" panose="02020603050405020304" pitchFamily="18" charset="0"/>
                <a:ea typeface="Verdana" panose="020B0604030504040204" pitchFamily="34" charset="0"/>
                <a:cs typeface="Times New Roman" panose="02020603050405020304" pitchFamily="18" charset="0"/>
              </a:rPr>
              <a:t> được tính theo công thức</a:t>
            </a:r>
            <a:endParaRPr lang="en-US" sz="3000"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a:buNone/>
            </a:pPr>
            <a:endParaRPr lang="en-US" sz="3000" dirty="0">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0" y="4672330"/>
            <a:ext cx="12078970" cy="20491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0"/>
          <a:ext cx="12192000" cy="6991350"/>
        </p:xfrm>
        <a:graphic>
          <a:graphicData uri="http://schemas.openxmlformats.org/drawingml/2006/table">
            <a:tbl>
              <a:tblPr firstRow="1" bandRow="1">
                <a:tableStyleId>{5C22544A-7EE6-4342-B048-85BDC9FD1C3A}</a:tableStyleId>
              </a:tblPr>
              <a:tblGrid>
                <a:gridCol w="12192000"/>
              </a:tblGrid>
              <a:tr h="652780">
                <a:tc>
                  <a:txBody>
                    <a:bodyPr/>
                    <a:lstStyle/>
                    <a:p>
                      <a:pPr marL="0" marR="0" indent="0" algn="l" defTabSz="914400" rtl="0" fontAlgn="auto">
                        <a:lnSpc>
                          <a:spcPts val="4420"/>
                        </a:lnSpc>
                        <a:spcBef>
                          <a:spcPts val="0"/>
                        </a:spcBef>
                        <a:spcAft>
                          <a:spcPts val="0"/>
                        </a:spcAft>
                        <a:buClrTx/>
                        <a:buSzTx/>
                        <a:buFontTx/>
                        <a:buNone/>
                        <a:defRPr/>
                      </a:pPr>
                      <a:r>
                        <a:rPr lang="nl-NL" sz="3100" dirty="0" smtClean="0">
                          <a:solidFill>
                            <a:schemeClr val="bg1"/>
                          </a:solidFill>
                          <a:effectLst/>
                          <a:latin typeface="Times New Roman" panose="02020603050405020304" pitchFamily="18" charset="0"/>
                          <a:cs typeface="Times New Roman" panose="02020603050405020304" pitchFamily="18" charset="0"/>
                          <a:sym typeface="+mn-ea"/>
                        </a:rPr>
                        <a:t>8.</a:t>
                      </a:r>
                      <a:r>
                        <a:rPr lang="nl-NL" sz="3100" i="1" dirty="0" smtClean="0">
                          <a:solidFill>
                            <a:schemeClr val="bg1"/>
                          </a:solidFill>
                          <a:effectLst/>
                          <a:latin typeface="Times New Roman" panose="02020603050405020304" pitchFamily="18" charset="0"/>
                          <a:cs typeface="Times New Roman" panose="02020603050405020304" pitchFamily="18" charset="0"/>
                          <a:sym typeface="+mn-ea"/>
                        </a:rPr>
                        <a:t> PBĐX trong LĐ </a:t>
                      </a:r>
                      <a:r>
                        <a:rPr lang="nl-NL" sz="3100" dirty="0" smtClean="0">
                          <a:solidFill>
                            <a:schemeClr val="bg1"/>
                          </a:solidFill>
                          <a:effectLst/>
                          <a:latin typeface="Times New Roman" panose="02020603050405020304" pitchFamily="18" charset="0"/>
                          <a:cs typeface="Times New Roman" panose="02020603050405020304" pitchFamily="18" charset="0"/>
                          <a:sym typeface="+mn-ea"/>
                        </a:rPr>
                        <a:t>là HVPB, loại trừ/ ưu tiên dựa trên chủng tộc, </a:t>
                      </a:r>
                      <a:endParaRPr lang="nl-NL" sz="3100" b="1" kern="1200" dirty="0" smtClean="0">
                        <a:solidFill>
                          <a:schemeClr val="bg1"/>
                        </a:solidFill>
                        <a:effectLst/>
                        <a:latin typeface="Times New Roman" panose="02020603050405020304" pitchFamily="18" charset="0"/>
                        <a:ea typeface="+mn-ea"/>
                        <a:cs typeface="Times New Roman" panose="02020603050405020304" pitchFamily="18" charset="0"/>
                        <a:sym typeface="+mn-ea"/>
                      </a:endParaRPr>
                    </a:p>
                  </a:txBody>
                  <a:tcPr/>
                </a:tc>
              </a:tr>
              <a:tr h="6338570">
                <a:tc>
                  <a:txBody>
                    <a:bodyPr/>
                    <a:lstStyle/>
                    <a:p>
                      <a:pPr fontAlgn="auto">
                        <a:lnSpc>
                          <a:spcPts val="4420"/>
                        </a:lnSpc>
                      </a:pPr>
                      <a:r>
                        <a:rPr lang="nl-NL" sz="3300" kern="1200" dirty="0" smtClean="0">
                          <a:solidFill>
                            <a:srgbClr val="FF0000"/>
                          </a:solidFill>
                          <a:effectLst/>
                          <a:latin typeface="Times New Roman" panose="02020603050405020304" pitchFamily="18" charset="0"/>
                          <a:ea typeface="+mn-ea"/>
                          <a:cs typeface="Times New Roman" panose="02020603050405020304" pitchFamily="18" charset="0"/>
                        </a:rPr>
                        <a:t>màu da, nguồn gốc QG/nguồn gốc XH, DT, giới tính, độ tuổi, tình trạng thai sản, tình trạng hôn nhân, tôn giáo, tín ngưỡng, chính kiến, khuyết tật, trách nhiệm GĐ/ trên cơ sở tình trạng nhiễm HIV/ vì lý do thành lập, gia nhập &amp; hoạt động CĐ, tổ chức của NLĐ tại DN có tác động làm ảnh hưởng đến BĐ về cơ hội VL/ nghề nghiệp. </a:t>
                      </a:r>
                      <a:endParaRPr lang="en-US" sz="3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20"/>
                        </a:lnSpc>
                      </a:pPr>
                      <a:r>
                        <a:rPr lang="nl-NL" sz="3300" i="1" kern="1200" dirty="0" smtClean="0">
                          <a:solidFill>
                            <a:srgbClr val="FF0000"/>
                          </a:solidFill>
                          <a:effectLst/>
                          <a:latin typeface="Times New Roman" panose="02020603050405020304" pitchFamily="18" charset="0"/>
                          <a:ea typeface="+mn-ea"/>
                          <a:cs typeface="Times New Roman" panose="02020603050405020304" pitchFamily="18" charset="0"/>
                        </a:rPr>
                        <a:t>Việc PB, loại trừ/ưu tiên xuất </a:t>
                      </a:r>
                      <a:r>
                        <a:rPr lang="en-US" altLang="nl-NL" sz="3300" i="1"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nl-NL" sz="3300" i="1" kern="1200" dirty="0" smtClean="0">
                          <a:solidFill>
                            <a:srgbClr val="FF0000"/>
                          </a:solidFill>
                          <a:effectLst/>
                          <a:latin typeface="Times New Roman" panose="02020603050405020304" pitchFamily="18" charset="0"/>
                          <a:ea typeface="+mn-ea"/>
                          <a:cs typeface="Times New Roman" panose="02020603050405020304" pitchFamily="18" charset="0"/>
                        </a:rPr>
                        <a:t>át từ y/c đặc thù của CV &amp; các HV duy trì, bảo vệ VL cho NLĐ dễ bị tổn thương thì </a:t>
                      </a:r>
                      <a:r>
                        <a:rPr lang="nl-NL" sz="3300" b="1" i="1" kern="1200" dirty="0" smtClean="0">
                          <a:solidFill>
                            <a:srgbClr val="FF0000"/>
                          </a:solidFill>
                          <a:effectLst/>
                          <a:latin typeface="Times New Roman" panose="02020603050405020304" pitchFamily="18" charset="0"/>
                          <a:ea typeface="+mn-ea"/>
                          <a:cs typeface="Times New Roman" panose="02020603050405020304" pitchFamily="18" charset="0"/>
                        </a:rPr>
                        <a:t>k</a:t>
                      </a:r>
                      <a:r>
                        <a:rPr lang="en-US" altLang="nl-NL" sz="3300" b="1" i="1" kern="1200" dirty="0" smtClean="0">
                          <a:solidFill>
                            <a:srgbClr val="FF0000"/>
                          </a:solidFill>
                          <a:effectLst/>
                          <a:latin typeface="Times New Roman" panose="02020603050405020304" pitchFamily="18" charset="0"/>
                          <a:ea typeface="+mn-ea"/>
                          <a:cs typeface="Times New Roman" panose="02020603050405020304" pitchFamily="18" charset="0"/>
                        </a:rPr>
                        <a:t>o</a:t>
                      </a:r>
                      <a:r>
                        <a:rPr lang="nl-NL" sz="3300" b="1" i="1" kern="1200" dirty="0" smtClean="0">
                          <a:solidFill>
                            <a:srgbClr val="FF0000"/>
                          </a:solidFill>
                          <a:effectLst/>
                          <a:latin typeface="Times New Roman" panose="02020603050405020304" pitchFamily="18" charset="0"/>
                          <a:ea typeface="+mn-ea"/>
                          <a:cs typeface="Times New Roman" panose="02020603050405020304" pitchFamily="18" charset="0"/>
                        </a:rPr>
                        <a:t> bị xem là PBĐX</a:t>
                      </a:r>
                      <a:endParaRPr lang="nl-NL" sz="33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20"/>
                        </a:lnSpc>
                      </a:pPr>
                      <a:endParaRPr lang="en-US" sz="3300"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
        <p:nvSpPr>
          <p:cNvPr id="134150" name="Rectangle 6"/>
          <p:cNvSpPr>
            <a:spLocks noChangeArrowheads="1"/>
          </p:cNvSpPr>
          <p:nvPr>
            <p:custDataLst>
              <p:tags r:id="rId1"/>
            </p:custDataLst>
          </p:nvPr>
        </p:nvSpPr>
        <p:spPr bwMode="gray">
          <a:xfrm>
            <a:off x="0" y="4601210"/>
            <a:ext cx="12192000" cy="2256790"/>
          </a:xfrm>
          <a:prstGeom prst="rect">
            <a:avLst/>
          </a:prstGeom>
          <a:gradFill rotWithShape="1">
            <a:gsLst>
              <a:gs pos="0">
                <a:srgbClr val="D85E28">
                  <a:gamma/>
                  <a:shade val="46275"/>
                  <a:invGamma/>
                </a:srgbClr>
              </a:gs>
              <a:gs pos="50000">
                <a:srgbClr val="D85E28"/>
              </a:gs>
              <a:gs pos="100000">
                <a:srgbClr val="D85E28">
                  <a:gamma/>
                  <a:shade val="46275"/>
                  <a:invGamma/>
                </a:srgbClr>
              </a:gs>
            </a:gsLst>
            <a:lin ang="2700000" scaled="1"/>
          </a:gradFill>
          <a:ln w="9525">
            <a:solidFill>
              <a:srgbClr val="FFFFFF"/>
            </a:solidFill>
            <a:miter lim="800000"/>
          </a:ln>
          <a:effectLst>
            <a:outerShdw dist="107763" dir="8100000" algn="ctr" rotWithShape="0">
              <a:srgbClr val="000000">
                <a:alpha val="50000"/>
              </a:srgbClr>
            </a:outerShdw>
          </a:effectLst>
        </p:spPr>
        <p:txBody>
          <a:bodyPr anchor="ctr"/>
          <a:p>
            <a:pPr fontAlgn="auto">
              <a:lnSpc>
                <a:spcPts val="4420"/>
              </a:lnSpc>
            </a:pPr>
            <a:r>
              <a:rPr lang="nl-NL" sz="3200" b="1" dirty="0" smtClean="0">
                <a:solidFill>
                  <a:schemeClr val="bg1"/>
                </a:solidFill>
                <a:effectLst/>
                <a:latin typeface="Times New Roman" panose="02020603050405020304" pitchFamily="18" charset="0"/>
                <a:cs typeface="Times New Roman" panose="02020603050405020304" pitchFamily="18" charset="0"/>
                <a:sym typeface="+mn-ea"/>
              </a:rPr>
              <a:t>9</a:t>
            </a:r>
            <a:r>
              <a:rPr lang="nl-NL" sz="3200" dirty="0" smtClean="0">
                <a:solidFill>
                  <a:schemeClr val="bg1"/>
                </a:solidFill>
                <a:effectLst/>
                <a:latin typeface="Times New Roman" panose="02020603050405020304" pitchFamily="18" charset="0"/>
                <a:cs typeface="Times New Roman" panose="02020603050405020304" pitchFamily="18" charset="0"/>
                <a:sym typeface="+mn-ea"/>
              </a:rPr>
              <a:t>.</a:t>
            </a:r>
            <a:r>
              <a:rPr lang="nl-NL" sz="3200" i="1" dirty="0" smtClean="0">
                <a:solidFill>
                  <a:schemeClr val="bg1"/>
                </a:solidFill>
                <a:effectLst/>
                <a:latin typeface="Times New Roman" panose="02020603050405020304" pitchFamily="18" charset="0"/>
                <a:cs typeface="Times New Roman" panose="02020603050405020304" pitchFamily="18" charset="0"/>
                <a:sym typeface="+mn-ea"/>
              </a:rPr>
              <a:t> </a:t>
            </a:r>
            <a:r>
              <a:rPr lang="nl-NL" sz="3200" b="1" i="1" dirty="0" smtClean="0">
                <a:solidFill>
                  <a:schemeClr val="bg1"/>
                </a:solidFill>
                <a:effectLst/>
                <a:latin typeface="Times New Roman" panose="02020603050405020304" pitchFamily="18" charset="0"/>
                <a:cs typeface="Times New Roman" panose="02020603050405020304" pitchFamily="18" charset="0"/>
                <a:sym typeface="+mn-ea"/>
              </a:rPr>
              <a:t>Quấy rối tình dục tại nơi làm việc </a:t>
            </a:r>
            <a:r>
              <a:rPr lang="nl-NL" sz="3200" dirty="0" smtClean="0">
                <a:solidFill>
                  <a:schemeClr val="bg1"/>
                </a:solidFill>
                <a:effectLst/>
                <a:latin typeface="Times New Roman" panose="02020603050405020304" pitchFamily="18" charset="0"/>
                <a:cs typeface="Times New Roman" panose="02020603050405020304" pitchFamily="18" charset="0"/>
                <a:sym typeface="+mn-ea"/>
              </a:rPr>
              <a:t>là HV có tính chất tình dục của bất kỳ người nào đ/v người khác tại nơi LV mà ko được người đó mong muốn/ chấp nhận. Nơi LV là bất kỳ nơi nào mà NLĐ thực tế </a:t>
            </a:r>
            <a:r>
              <a:rPr lang="en-US" altLang="nl-NL" sz="3200" dirty="0" smtClean="0">
                <a:solidFill>
                  <a:schemeClr val="bg1"/>
                </a:solidFill>
                <a:effectLst/>
                <a:latin typeface="Times New Roman" panose="02020603050405020304" pitchFamily="18" charset="0"/>
                <a:cs typeface="Times New Roman" panose="02020603050405020304" pitchFamily="18" charset="0"/>
                <a:sym typeface="+mn-ea"/>
              </a:rPr>
              <a:t>LV</a:t>
            </a:r>
            <a:r>
              <a:rPr lang="nl-NL" sz="3200" dirty="0" smtClean="0">
                <a:solidFill>
                  <a:schemeClr val="bg1"/>
                </a:solidFill>
                <a:effectLst/>
                <a:latin typeface="Times New Roman" panose="02020603050405020304" pitchFamily="18" charset="0"/>
                <a:cs typeface="Times New Roman" panose="02020603050405020304" pitchFamily="18" charset="0"/>
                <a:sym typeface="+mn-ea"/>
              </a:rPr>
              <a:t> theo thỏa thuận/ phân công của NSDLĐ. </a:t>
            </a:r>
            <a:endParaRPr lang="nl-NL" sz="3200" dirty="0" smtClean="0">
              <a:solidFill>
                <a:schemeClr val="bg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4150"/>
                                        </p:tgtEl>
                                        <p:attrNameLst>
                                          <p:attrName>style.visibility</p:attrName>
                                        </p:attrNameLst>
                                      </p:cBhvr>
                                      <p:to>
                                        <p:strVal val="visible"/>
                                      </p:to>
                                    </p:set>
                                    <p:anim calcmode="lin" valueType="num">
                                      <p:cBhvr>
                                        <p:cTn id="7" dur="1000" fill="hold"/>
                                        <p:tgtEl>
                                          <p:spTgt spid="134150"/>
                                        </p:tgtEl>
                                        <p:attrNameLst>
                                          <p:attrName>ppt_w</p:attrName>
                                        </p:attrNameLst>
                                      </p:cBhvr>
                                      <p:tavLst>
                                        <p:tav tm="0">
                                          <p:val>
                                            <p:strVal val="#ppt_w*0.70"/>
                                          </p:val>
                                        </p:tav>
                                        <p:tav tm="100000">
                                          <p:val>
                                            <p:strVal val="#ppt_w"/>
                                          </p:val>
                                        </p:tav>
                                      </p:tavLst>
                                    </p:anim>
                                    <p:anim calcmode="lin" valueType="num">
                                      <p:cBhvr>
                                        <p:cTn id="8" dur="1000" fill="hold"/>
                                        <p:tgtEl>
                                          <p:spTgt spid="134150"/>
                                        </p:tgtEl>
                                        <p:attrNameLst>
                                          <p:attrName>ppt_h</p:attrName>
                                        </p:attrNameLst>
                                      </p:cBhvr>
                                      <p:tavLst>
                                        <p:tav tm="0">
                                          <p:val>
                                            <p:strVal val="#ppt_h"/>
                                          </p:val>
                                        </p:tav>
                                        <p:tav tm="100000">
                                          <p:val>
                                            <p:strVal val="#ppt_h"/>
                                          </p:val>
                                        </p:tav>
                                      </p:tavLst>
                                    </p:anim>
                                    <p:animEffect transition="in" filter="fade">
                                      <p:cBhvr>
                                        <p:cTn id="9" dur="1000"/>
                                        <p:tgtEl>
                                          <p:spTgt spid="134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0"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7365"/>
        </p:xfrm>
        <a:graphic>
          <a:graphicData uri="http://schemas.openxmlformats.org/drawingml/2006/table">
            <a:tbl>
              <a:tblPr firstRow="1" bandRow="1">
                <a:tableStyleId>{5C22544A-7EE6-4342-B048-85BDC9FD1C3A}</a:tableStyleId>
              </a:tblPr>
              <a:tblGrid>
                <a:gridCol w="12166600"/>
              </a:tblGrid>
              <a:tr h="691515">
                <a:tc>
                  <a:txBody>
                    <a:bodyPr/>
                    <a:lstStyle/>
                    <a:p>
                      <a:pPr algn="l" fontAlgn="auto">
                        <a:lnSpc>
                          <a:spcPts val="4100"/>
                        </a:lnSpc>
                        <a:spcBef>
                          <a:spcPts val="0"/>
                        </a:spcBef>
                        <a:spcAft>
                          <a:spcPts val="0"/>
                        </a:spcAft>
                      </a:pPr>
                      <a:r>
                        <a:rPr lang="vi-VN" sz="3200" i="1" dirty="0" smtClean="0">
                          <a:latin typeface="Times New Roman" panose="02020603050405020304" pitchFamily="18" charset="0"/>
                          <a:ea typeface="Verdana" panose="020B0604030504040204" pitchFamily="34" charset="0"/>
                          <a:cs typeface="Times New Roman" panose="02020603050405020304" pitchFamily="18" charset="0"/>
                          <a:sym typeface="+mn-ea"/>
                        </a:rPr>
                        <a:t>Trong đó:</a:t>
                      </a:r>
                      <a:endParaRPr lang="en-US" sz="32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65850">
                <a:tc>
                  <a:txBody>
                    <a:bodyPr/>
                    <a:lstStyle/>
                    <a:p>
                      <a:pPr marL="0" indent="0" fontAlgn="auto">
                        <a:lnSpc>
                          <a:spcPts val="4140"/>
                        </a:lnSpc>
                        <a:buNone/>
                      </a:pPr>
                      <a:endPar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buNone/>
                      </a:pPr>
                      <a:endPar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buNone/>
                      </a:pPr>
                      <a:endPar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buNone/>
                      </a:pPr>
                      <a:endPar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buNone/>
                      </a:pPr>
                      <a:endPar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buNone/>
                      </a:pPr>
                      <a:endPar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buNone/>
                      </a:pPr>
                      <a:endPar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440"/>
                        </a:lnSpc>
                        <a:buNone/>
                      </a:pPr>
                      <a:r>
                        <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rPr>
                        <a:t>3. </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N</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LĐ</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làm thêm giờ vào ngày </a:t>
                      </a:r>
                      <a:r>
                        <a:rPr lang="vi-VN" sz="3200"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lễ, tết trùng vào ngày nghỉ hàng tuần</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th</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ì</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vi-VN" sz="3200"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được trả lương làm thêm giờ vào ngày nghỉ lễ, tết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Tr</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hợp làm thêm giờ vào ngày nghỉ bù khi ngày lễ, tết trùng vào ngày nghỉ hàng tuần thì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NLĐ</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được </a:t>
                      </a:r>
                      <a:r>
                        <a:rPr lang="vi-VN" sz="3200"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trả lương làm thêm giờ vào ngày nghỉ hằng tuần.</a:t>
                      </a:r>
                      <a:endParaRPr lang="en-US" sz="32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11" name="TextBox 10"/>
          <p:cNvSpPr txBox="1"/>
          <p:nvPr/>
        </p:nvSpPr>
        <p:spPr>
          <a:xfrm>
            <a:off x="635" y="836930"/>
            <a:ext cx="12165330" cy="3476625"/>
          </a:xfrm>
          <a:prstGeom prst="rect">
            <a:avLst/>
          </a:prstGeom>
          <a:solidFill>
            <a:schemeClr val="accent5">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pPr marL="0" indent="0" fontAlgn="auto">
              <a:lnSpc>
                <a:spcPts val="4400"/>
              </a:lnSpc>
              <a:spcBef>
                <a:spcPts val="0"/>
              </a:spcBef>
              <a:spcAft>
                <a:spcPts val="0"/>
              </a:spcAft>
              <a:buNone/>
            </a:pP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Mức ít nhất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rPr>
              <a:t>150%</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s</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o</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với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ĐGTLSP</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của ngày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LVBT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áp dụng đ</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v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SP</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làm thêm vào ngày thường; </a:t>
            </a:r>
            <a:endPar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400"/>
              </a:lnSpc>
              <a:spcBef>
                <a:spcPts val="0"/>
              </a:spcBef>
              <a:spcAft>
                <a:spcPts val="0"/>
              </a:spcAft>
              <a:buNone/>
            </a:pP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mức ít nhất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rPr>
              <a:t>200% </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s</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o</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với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ĐGTLSP</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của ngày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LVBT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áp dụng đ</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v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SP</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làm thêm vào ngày ngh</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ỉ</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hằng tuần; </a:t>
            </a:r>
            <a:endPar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400"/>
              </a:lnSpc>
              <a:spcBef>
                <a:spcPts val="0"/>
              </a:spcBef>
              <a:spcAft>
                <a:spcPts val="0"/>
              </a:spcAft>
              <a:buNone/>
            </a:pP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mức ít nhất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vi-VN" sz="3200" b="1" dirty="0" smtClean="0">
                <a:latin typeface="Times New Roman" panose="02020603050405020304" pitchFamily="18" charset="0"/>
                <a:ea typeface="Verdana" panose="020B0604030504040204" pitchFamily="34" charset="0"/>
                <a:cs typeface="Times New Roman" panose="02020603050405020304" pitchFamily="18" charset="0"/>
                <a:sym typeface="+mn-ea"/>
              </a:rPr>
              <a:t>300%</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s</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o </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với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ĐGTLSP</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của ngày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LVBT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áp dụng đ</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v </a:t>
            </a:r>
            <a:r>
              <a:rPr lang="en-US" sz="3200" dirty="0" smtClean="0">
                <a:latin typeface="Times New Roman" panose="02020603050405020304" pitchFamily="18" charset="0"/>
                <a:ea typeface="Verdana" panose="020B0604030504040204" pitchFamily="34" charset="0"/>
                <a:cs typeface="Times New Roman" panose="02020603050405020304" pitchFamily="18" charset="0"/>
                <a:sym typeface="+mn-ea"/>
              </a:rPr>
              <a:t>SP</a:t>
            </a:r>
            <a:r>
              <a:rPr lang="vi-VN"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làm thêm vào ngày nghỉ lễ, tết, ngày nghỉ có hưởng lương.</a:t>
            </a:r>
            <a:endParaRPr lang="en-US" sz="3200" i="1" dirty="0" smtClean="0">
              <a:solidFill>
                <a:schemeClr val="bg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000"/>
        </p:xfrm>
        <a:graphic>
          <a:graphicData uri="http://schemas.openxmlformats.org/drawingml/2006/table">
            <a:tbl>
              <a:tblPr firstRow="1" bandRow="1">
                <a:tableStyleId>{5C22544A-7EE6-4342-B048-85BDC9FD1C3A}</a:tableStyleId>
              </a:tblPr>
              <a:tblGrid>
                <a:gridCol w="12166600"/>
              </a:tblGrid>
              <a:tr h="691515">
                <a:tc>
                  <a:txBody>
                    <a:bodyPr/>
                    <a:lstStyle/>
                    <a:p>
                      <a:pPr algn="ctr" fontAlgn="auto">
                        <a:lnSpc>
                          <a:spcPts val="4100"/>
                        </a:lnSpc>
                        <a:spcBef>
                          <a:spcPts val="0"/>
                        </a:spcBef>
                        <a:spcAft>
                          <a:spcPts val="0"/>
                        </a:spcAft>
                      </a:pPr>
                      <a:r>
                        <a:rPr lang="it-IT" sz="4000" smtClean="0">
                          <a:latin typeface="Times New Roman" panose="02020603050405020304" pitchFamily="18" charset="0"/>
                          <a:cs typeface="Times New Roman" panose="02020603050405020304" pitchFamily="18" charset="0"/>
                          <a:sym typeface="+mn-ea"/>
                        </a:rPr>
                        <a:t>Đ.99. Tiền lương ngừng việc</a:t>
                      </a:r>
                      <a:endParaRPr lang="en-US" sz="40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66485">
                <a:tc>
                  <a:txBody>
                    <a:bodyPr/>
                    <a:lstStyle/>
                    <a:p>
                      <a:pPr marL="0" indent="0" fontAlgn="auto">
                        <a:lnSpc>
                          <a:spcPts val="4140"/>
                        </a:lnSpc>
                        <a:spcBef>
                          <a:spcPts val="0"/>
                        </a:spcBef>
                        <a:spcAft>
                          <a:spcPts val="0"/>
                        </a:spcAft>
                        <a:buNone/>
                      </a:pPr>
                      <a:r>
                        <a:rPr lang="it-IT" sz="3200" b="1"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sym typeface="+mn-ea"/>
                        </a:rPr>
                        <a:t>1</a:t>
                      </a:r>
                      <a:r>
                        <a:rPr lang="it-IT" sz="32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sym typeface="+mn-ea"/>
                        </a:rPr>
                        <a:t>. Nếu do </a:t>
                      </a:r>
                      <a:r>
                        <a:rPr lang="it-IT" sz="3200"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lỗi của NSDLĐ</a:t>
                      </a:r>
                      <a:r>
                        <a:rPr lang="it-IT" sz="32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sym typeface="+mn-ea"/>
                        </a:rPr>
                        <a:t> thì NLĐ được trả đủ TL</a:t>
                      </a:r>
                      <a:r>
                        <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a:t>
                      </a:r>
                      <a:r>
                        <a:rPr lang="it-IT" sz="3200"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theo HĐLĐ</a:t>
                      </a:r>
                      <a:r>
                        <a:rPr lang="it-IT" sz="32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sym typeface="+mn-ea"/>
                        </a:rPr>
                        <a:t>;</a:t>
                      </a:r>
                      <a:endParaRPr lang="en-US" sz="32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lnSpc>
                          <a:spcPts val="4140"/>
                        </a:lnSpc>
                        <a:spcBef>
                          <a:spcPts val="0"/>
                        </a:spcBef>
                        <a:spcAft>
                          <a:spcPts val="0"/>
                        </a:spcAft>
                        <a:buNone/>
                      </a:pPr>
                      <a:endPar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spcBef>
                          <a:spcPts val="0"/>
                        </a:spcBef>
                        <a:spcAft>
                          <a:spcPts val="0"/>
                        </a:spcAft>
                        <a:buNone/>
                      </a:pPr>
                      <a:endPar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spcBef>
                          <a:spcPts val="0"/>
                        </a:spcBef>
                        <a:spcAft>
                          <a:spcPts val="0"/>
                        </a:spcAft>
                        <a:buNone/>
                      </a:pPr>
                      <a:endPar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spcBef>
                          <a:spcPts val="0"/>
                        </a:spcBef>
                        <a:spcAft>
                          <a:spcPts val="0"/>
                        </a:spcAft>
                        <a:buNone/>
                      </a:pPr>
                      <a:endPar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fontAlgn="auto">
                        <a:lnSpc>
                          <a:spcPts val="4140"/>
                        </a:lnSpc>
                        <a:spcBef>
                          <a:spcPts val="0"/>
                        </a:spcBef>
                        <a:spcAft>
                          <a:spcPts val="0"/>
                        </a:spcAft>
                        <a:buNone/>
                      </a:pPr>
                      <a:r>
                        <a:rPr lang="it-IT" sz="3200" b="1" dirty="0" smtClean="0">
                          <a:latin typeface="Times New Roman" panose="02020603050405020304" pitchFamily="18" charset="0"/>
                          <a:ea typeface="Verdana" panose="020B0604030504040204" pitchFamily="34" charset="0"/>
                          <a:cs typeface="Times New Roman" panose="02020603050405020304" pitchFamily="18" charset="0"/>
                          <a:sym typeface="+mn-ea"/>
                        </a:rPr>
                        <a:t>3</a:t>
                      </a:r>
                      <a:r>
                        <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Nếu vì sự cố điện, nước mà ko do lỗi của NSDLĐ/do thiên tai, hỏa hoạn, dịch bệnh nguy hiểm, địch họa, di dời địa điểm hoạt động theo y/c CQNN có th/q/vì lý do KT thì 02 bên thỏa thuận về TL ngừng việc:</a:t>
                      </a:r>
                      <a:endParaRPr lang="en-US" sz="3200" dirty="0" smtClean="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lnSpc>
                          <a:spcPts val="4140"/>
                        </a:lnSpc>
                        <a:spcBef>
                          <a:spcPts val="0"/>
                        </a:spcBef>
                        <a:spcAft>
                          <a:spcPts val="0"/>
                        </a:spcAft>
                        <a:buNone/>
                      </a:pPr>
                      <a:r>
                        <a:rPr lang="it-IT" sz="32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a) Tr/hợp ngừng việc từ </a:t>
                      </a:r>
                      <a:r>
                        <a:rPr lang="it-IT" sz="3200" b="1"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 14 ngày LV  </a:t>
                      </a:r>
                      <a:r>
                        <a:rPr lang="it-IT" sz="32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thì TL ngừng việc được thỏa thuận ko &lt; MLTT;</a:t>
                      </a:r>
                      <a:endParaRPr lang="en-US" sz="32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lnSpc>
                          <a:spcPts val="4140"/>
                        </a:lnSpc>
                        <a:spcBef>
                          <a:spcPts val="0"/>
                        </a:spcBef>
                        <a:spcAft>
                          <a:spcPts val="0"/>
                        </a:spcAft>
                        <a:buNone/>
                      </a:pPr>
                      <a:r>
                        <a:rPr lang="it-IT" sz="32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b) Tr/hợp phải ngừng việc </a:t>
                      </a:r>
                      <a:r>
                        <a:rPr lang="it-IT" sz="3200" b="1"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&gt; 14 ngày LV,</a:t>
                      </a:r>
                      <a:r>
                        <a:rPr lang="it-IT" sz="32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 TL ngừng việc do 2 bên thỏa thuận nhưng phải b/đ TL ngừng việc trong </a:t>
                      </a:r>
                      <a:r>
                        <a:rPr lang="it-IT" sz="3200" b="1"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14 ngày đầu tiên </a:t>
                      </a:r>
                      <a:r>
                        <a:rPr lang="it-IT" sz="3200" i="1"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ko &lt; MLTT</a:t>
                      </a:r>
                      <a:endParaRPr lang="en-US" sz="32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35204" name="Rectangle 4"/>
          <p:cNvSpPr>
            <a:spLocks noChangeArrowheads="1"/>
          </p:cNvSpPr>
          <p:nvPr>
            <p:custDataLst>
              <p:tags r:id="rId1"/>
            </p:custDataLst>
          </p:nvPr>
        </p:nvSpPr>
        <p:spPr bwMode="auto">
          <a:xfrm>
            <a:off x="-635" y="1376045"/>
            <a:ext cx="12116435" cy="1891665"/>
          </a:xfrm>
          <a:prstGeom prst="rect">
            <a:avLst/>
          </a:prstGeom>
          <a:solidFill>
            <a:srgbClr val="FEBECA"/>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marL="0" indent="0" algn="l" fontAlgn="auto">
              <a:lnSpc>
                <a:spcPts val="4140"/>
              </a:lnSpc>
              <a:spcBef>
                <a:spcPts val="0"/>
              </a:spcBef>
              <a:spcAft>
                <a:spcPts val="0"/>
              </a:spcAft>
              <a:buNone/>
            </a:pPr>
            <a:r>
              <a:rPr lang="it-IT" sz="3200" b="1" dirty="0" smtClean="0">
                <a:latin typeface="Times New Roman" panose="02020603050405020304" pitchFamily="18" charset="0"/>
                <a:ea typeface="Verdana" panose="020B0604030504040204" pitchFamily="34" charset="0"/>
                <a:cs typeface="Times New Roman" panose="02020603050405020304" pitchFamily="18" charset="0"/>
                <a:sym typeface="+mn-ea"/>
              </a:rPr>
              <a:t>2</a:t>
            </a:r>
            <a:r>
              <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Nếu do </a:t>
            </a:r>
            <a:r>
              <a:rPr lang="it-IT" sz="3200" dirty="0" smtClean="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mn-ea"/>
              </a:rPr>
              <a:t>lỗi của NLĐ</a:t>
            </a:r>
            <a:r>
              <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rPr>
              <a:t> thì người đó ko được trả lương; những NLĐ khác </a:t>
            </a:r>
            <a:endPar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fontAlgn="auto">
              <a:lnSpc>
                <a:spcPts val="4140"/>
              </a:lnSpc>
              <a:spcBef>
                <a:spcPts val="0"/>
              </a:spcBef>
              <a:spcAft>
                <a:spcPts val="0"/>
              </a:spcAft>
              <a:buNone/>
            </a:pPr>
            <a:r>
              <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rPr>
              <a:t>trong cùng ĐV phải ngừng việc thì được trả lương theo mức do 02 bên </a:t>
            </a:r>
            <a:endPar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endParaRPr>
          </a:p>
          <a:p>
            <a:pPr marL="0" indent="0" algn="l" fontAlgn="auto">
              <a:lnSpc>
                <a:spcPts val="4140"/>
              </a:lnSpc>
              <a:spcBef>
                <a:spcPts val="0"/>
              </a:spcBef>
              <a:spcAft>
                <a:spcPts val="0"/>
              </a:spcAft>
              <a:buNone/>
            </a:pPr>
            <a:r>
              <a:rPr lang="it-IT" sz="3200" dirty="0" smtClean="0">
                <a:latin typeface="Times New Roman" panose="02020603050405020304" pitchFamily="18" charset="0"/>
                <a:ea typeface="Verdana" panose="020B0604030504040204" pitchFamily="34" charset="0"/>
                <a:cs typeface="Times New Roman" panose="02020603050405020304" pitchFamily="18" charset="0"/>
                <a:sym typeface="+mn-ea"/>
              </a:rPr>
              <a:t>thỏa thuận nhưng ko được &lt; MLTT;</a:t>
            </a:r>
            <a:endParaRPr lang="en-US" sz="3200" dirty="0" smtClean="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435204"/>
                                        </p:tgtEl>
                                        <p:attrNameLst>
                                          <p:attrName>style.visibility</p:attrName>
                                        </p:attrNameLst>
                                      </p:cBhvr>
                                      <p:to>
                                        <p:strVal val="visible"/>
                                      </p:to>
                                    </p:set>
                                    <p:animEffect transition="in" filter="fade">
                                      <p:cBhvr>
                                        <p:cTn id="7" dur="1000"/>
                                        <p:tgtEl>
                                          <p:spTgt spid="435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4"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635"/>
          <a:ext cx="12192000" cy="6967220"/>
        </p:xfrm>
        <a:graphic>
          <a:graphicData uri="http://schemas.openxmlformats.org/drawingml/2006/table">
            <a:tbl>
              <a:tblPr firstRow="1" bandRow="1">
                <a:tableStyleId>{5C22544A-7EE6-4342-B048-85BDC9FD1C3A}</a:tableStyleId>
              </a:tblPr>
              <a:tblGrid>
                <a:gridCol w="12192000"/>
              </a:tblGrid>
              <a:tr h="110236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400" b="1" kern="1200" dirty="0" smtClean="0">
                          <a:solidFill>
                            <a:schemeClr val="lt1"/>
                          </a:solidFill>
                          <a:effectLst/>
                          <a:latin typeface="Times New Roman" panose="02020603050405020304" pitchFamily="18" charset="0"/>
                          <a:ea typeface="+mn-ea"/>
                          <a:cs typeface="Times New Roman" panose="02020603050405020304" pitchFamily="18" charset="0"/>
                        </a:rPr>
                        <a:t> NGHỊ ĐỊNH 73/2024/NĐ-CP: Mức lương cơ sở: </a:t>
                      </a:r>
                      <a:r>
                        <a:rPr lang="en-US" sz="3600" b="1" kern="1200" dirty="0" smtClean="0">
                          <a:solidFill>
                            <a:schemeClr val="lt1"/>
                          </a:solidFill>
                          <a:effectLst/>
                          <a:latin typeface="Times New Roman" panose="02020603050405020304" pitchFamily="18" charset="0"/>
                          <a:ea typeface="+mn-ea"/>
                          <a:cs typeface="Times New Roman" panose="02020603050405020304" pitchFamily="18" charset="0"/>
                        </a:rPr>
                        <a:t>1,8</a:t>
                      </a:r>
                      <a:r>
                        <a:rPr lang="en-US" sz="3400" b="1" kern="1200" dirty="0" smtClean="0">
                          <a:solidFill>
                            <a:schemeClr val="lt1"/>
                          </a:solidFill>
                          <a:effectLst/>
                          <a:latin typeface="Times New Roman" panose="02020603050405020304" pitchFamily="18" charset="0"/>
                          <a:ea typeface="+mn-ea"/>
                          <a:cs typeface="Times New Roman" panose="02020603050405020304" pitchFamily="18" charset="0"/>
                        </a:rPr>
                        <a:t> tr- </a:t>
                      </a:r>
                      <a:r>
                        <a:rPr lang="en-US" sz="3600" b="1" kern="1200" dirty="0" smtClean="0">
                          <a:solidFill>
                            <a:schemeClr val="lt1"/>
                          </a:solidFill>
                          <a:effectLst/>
                          <a:latin typeface="Times New Roman" panose="02020603050405020304" pitchFamily="18" charset="0"/>
                          <a:ea typeface="+mn-ea"/>
                          <a:cs typeface="Times New Roman" panose="02020603050405020304" pitchFamily="18" charset="0"/>
                        </a:rPr>
                        <a:t>2,34</a:t>
                      </a:r>
                      <a:r>
                        <a:rPr lang="en-US" sz="3400" b="1" kern="1200" dirty="0" smtClean="0">
                          <a:solidFill>
                            <a:schemeClr val="lt1"/>
                          </a:solidFill>
                          <a:effectLst/>
                          <a:latin typeface="Times New Roman" panose="02020603050405020304" pitchFamily="18" charset="0"/>
                          <a:ea typeface="+mn-ea"/>
                          <a:cs typeface="Times New Roman" panose="02020603050405020304" pitchFamily="18" charset="0"/>
                        </a:rPr>
                        <a:t> tr đ  </a:t>
                      </a:r>
                      <a:endParaRPr lang="en-US" sz="34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defRPr/>
                      </a:pPr>
                      <a:r>
                        <a:rPr lang="en-US" sz="3400" b="1" kern="1200" dirty="0" smtClean="0">
                          <a:solidFill>
                            <a:schemeClr val="lt1"/>
                          </a:solidFill>
                          <a:effectLst/>
                          <a:latin typeface="Times New Roman" panose="02020603050405020304" pitchFamily="18" charset="0"/>
                          <a:ea typeface="+mn-ea"/>
                          <a:cs typeface="Times New Roman" panose="02020603050405020304" pitchFamily="18" charset="0"/>
                        </a:rPr>
                        <a:t>Tăng quyền lợi về BHXH-BHYT từ 01/7/24</a:t>
                      </a:r>
                      <a:endParaRPr lang="en-US" sz="34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5864860">
                <a:tc>
                  <a:txBody>
                    <a:bodyPr/>
                    <a:lstStyle/>
                    <a:p>
                      <a:pPr marL="0" indent="0">
                        <a:buNone/>
                      </a:pPr>
                      <a:endParaRPr lang="en-US" sz="2800" dirty="0" smtClean="0"/>
                    </a:p>
                    <a:p>
                      <a:pPr marL="0" indent="0">
                        <a:buNone/>
                      </a:pPr>
                      <a:endParaRPr lang="en-US" sz="2600" i="1" dirty="0" smtClean="0"/>
                    </a:p>
                  </a:txBody>
                  <a:tcPr/>
                </a:tc>
              </a:tr>
            </a:tbl>
          </a:graphicData>
        </a:graphic>
      </p:graphicFrame>
      <p:graphicFrame>
        <p:nvGraphicFramePr>
          <p:cNvPr id="2" name="Table 1"/>
          <p:cNvGraphicFramePr/>
          <p:nvPr>
            <p:custDataLst>
              <p:tags r:id="rId2"/>
            </p:custDataLst>
          </p:nvPr>
        </p:nvGraphicFramePr>
        <p:xfrm>
          <a:off x="44450" y="1380490"/>
          <a:ext cx="12147550" cy="5477510"/>
        </p:xfrm>
        <a:graphic>
          <a:graphicData uri="http://schemas.openxmlformats.org/drawingml/2006/table">
            <a:tbl>
              <a:tblPr firstRow="1" bandRow="1">
                <a:tableStyleId>{5C22544A-7EE6-4342-B048-85BDC9FD1C3A}</a:tableStyleId>
              </a:tblPr>
              <a:tblGrid>
                <a:gridCol w="6668770"/>
                <a:gridCol w="3519170"/>
                <a:gridCol w="1959610"/>
              </a:tblGrid>
              <a:tr h="1132840">
                <a:tc>
                  <a:txBody>
                    <a:bodyPr/>
                    <a:p>
                      <a:pPr indent="0" fontAlgn="auto">
                        <a:lnSpc>
                          <a:spcPts val="4040"/>
                        </a:lnSpc>
                        <a:buNone/>
                      </a:pPr>
                      <a:r>
                        <a:rPr lang="en-US" sz="3200" b="0">
                          <a:latin typeface="Times New Roman" panose="02020603050405020304" pitchFamily="18" charset="0"/>
                          <a:cs typeface="Times New Roman" panose="02020603050405020304" pitchFamily="18" charset="0"/>
                        </a:rPr>
                        <a:t>Mức hưởng DS-PHSK sau  ốm đau/thai sản: </a:t>
                      </a:r>
                      <a:r>
                        <a:rPr lang="en-US" sz="3200" b="1">
                          <a:latin typeface="Times New Roman" panose="02020603050405020304" pitchFamily="18" charset="0"/>
                          <a:cs typeface="Times New Roman" panose="02020603050405020304" pitchFamily="18" charset="0"/>
                        </a:rPr>
                        <a:t>1 ngày</a:t>
                      </a:r>
                      <a:r>
                        <a:rPr lang="en-US" sz="3200" b="0">
                          <a:latin typeface="Times New Roman" panose="02020603050405020304" pitchFamily="18" charset="0"/>
                          <a:cs typeface="Times New Roman" panose="02020603050405020304" pitchFamily="18" charset="0"/>
                        </a:rPr>
                        <a:t> = </a:t>
                      </a:r>
                      <a:r>
                        <a:rPr lang="en-US" sz="3200" b="1">
                          <a:latin typeface="Times New Roman" panose="02020603050405020304" pitchFamily="18" charset="0"/>
                          <a:cs typeface="Times New Roman" panose="02020603050405020304" pitchFamily="18" charset="0"/>
                        </a:rPr>
                        <a:t>30% MLCS</a:t>
                      </a:r>
                      <a:endParaRPr lang="en-US" sz="3200" b="1">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1 ngà</a:t>
                      </a:r>
                      <a:r>
                        <a:rPr lang="en-US" sz="3200" b="0">
                          <a:latin typeface="Times New Roman" panose="02020603050405020304" pitchFamily="18" charset="0"/>
                          <a:cs typeface="Times New Roman" panose="02020603050405020304" pitchFamily="18" charset="0"/>
                        </a:rPr>
                        <a:t>y = </a:t>
                      </a:r>
                      <a:r>
                        <a:rPr lang="en-US" sz="3200" b="1">
                          <a:latin typeface="Times New Roman" panose="02020603050405020304" pitchFamily="18" charset="0"/>
                          <a:cs typeface="Times New Roman" panose="02020603050405020304" pitchFamily="18" charset="0"/>
                        </a:rPr>
                        <a:t>540.000</a:t>
                      </a:r>
                      <a:r>
                        <a:rPr lang="en-US" sz="3200" b="0">
                          <a:latin typeface="Times New Roman" panose="02020603050405020304" pitchFamily="18" charset="0"/>
                          <a:cs typeface="Times New Roman" panose="02020603050405020304" pitchFamily="18" charset="0"/>
                        </a:rPr>
                        <a:t> đ</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702.000</a:t>
                      </a:r>
                      <a:r>
                        <a:rPr lang="en-US" sz="3200" b="0">
                          <a:latin typeface="Times New Roman" panose="02020603050405020304" pitchFamily="18" charset="0"/>
                          <a:cs typeface="Times New Roman" panose="02020603050405020304" pitchFamily="18" charset="0"/>
                        </a:rPr>
                        <a:t> đ</a:t>
                      </a:r>
                      <a:endParaRPr lang="en-US" sz="3200" b="0">
                        <a:latin typeface="Times New Roman" panose="02020603050405020304" pitchFamily="18" charset="0"/>
                        <a:cs typeface="Times New Roman" panose="02020603050405020304" pitchFamily="18" charset="0"/>
                      </a:endParaRPr>
                    </a:p>
                  </a:txBody>
                  <a:tcPr/>
                </a:tc>
              </a:tr>
              <a:tr h="1222375">
                <a:tc>
                  <a:txBody>
                    <a:bodyPr/>
                    <a:p>
                      <a:pPr indent="0" fontAlgn="auto">
                        <a:lnSpc>
                          <a:spcPts val="4040"/>
                        </a:lnSpc>
                        <a:buNone/>
                      </a:pPr>
                      <a:r>
                        <a:rPr lang="en-US" sz="3200" b="0">
                          <a:latin typeface="Times New Roman" panose="02020603050405020304" pitchFamily="18" charset="0"/>
                          <a:cs typeface="Times New Roman" panose="02020603050405020304" pitchFamily="18" charset="0"/>
                        </a:rPr>
                        <a:t>LĐ nữ sinh con/LĐ nhận con nuôi &lt; 6 tháng tuổi</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0">
                          <a:latin typeface="Times New Roman" panose="02020603050405020304" pitchFamily="18" charset="0"/>
                          <a:cs typeface="Times New Roman" panose="02020603050405020304" pitchFamily="18" charset="0"/>
                        </a:rPr>
                        <a:t>TC 1 lần /1 con: </a:t>
                      </a:r>
                      <a:r>
                        <a:rPr lang="en-US" sz="3200" b="1">
                          <a:latin typeface="Times New Roman" panose="02020603050405020304" pitchFamily="18" charset="0"/>
                          <a:cs typeface="Times New Roman" panose="02020603050405020304" pitchFamily="18" charset="0"/>
                        </a:rPr>
                        <a:t>3,6</a:t>
                      </a:r>
                      <a:r>
                        <a:rPr lang="en-US" sz="3200" b="0">
                          <a:latin typeface="Times New Roman" panose="02020603050405020304" pitchFamily="18" charset="0"/>
                          <a:cs typeface="Times New Roman" panose="02020603050405020304" pitchFamily="18" charset="0"/>
                        </a:rPr>
                        <a:t> tr. đ (</a:t>
                      </a:r>
                      <a:r>
                        <a:rPr lang="en-US" sz="3200" b="1">
                          <a:latin typeface="Times New Roman" panose="02020603050405020304" pitchFamily="18" charset="0"/>
                          <a:cs typeface="Times New Roman" panose="02020603050405020304" pitchFamily="18" charset="0"/>
                        </a:rPr>
                        <a:t>2 tháng LCS</a:t>
                      </a:r>
                      <a:r>
                        <a:rPr lang="en-US" sz="3200" b="0">
                          <a:latin typeface="Times New Roman" panose="02020603050405020304" pitchFamily="18" charset="0"/>
                          <a:cs typeface="Times New Roman" panose="02020603050405020304" pitchFamily="18" charset="0"/>
                        </a:rPr>
                        <a:t>)</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4,68</a:t>
                      </a:r>
                      <a:r>
                        <a:rPr lang="en-US" sz="3200" b="0">
                          <a:latin typeface="Times New Roman" panose="02020603050405020304" pitchFamily="18" charset="0"/>
                          <a:cs typeface="Times New Roman" panose="02020603050405020304" pitchFamily="18" charset="0"/>
                        </a:rPr>
                        <a:t> tr. đ</a:t>
                      </a:r>
                      <a:endParaRPr lang="en-US" sz="3200" b="0">
                        <a:latin typeface="Times New Roman" panose="02020603050405020304" pitchFamily="18" charset="0"/>
                        <a:cs typeface="Times New Roman" panose="02020603050405020304" pitchFamily="18" charset="0"/>
                      </a:endParaRPr>
                    </a:p>
                  </a:txBody>
                  <a:tcPr/>
                </a:tc>
              </a:tr>
              <a:tr h="1162050">
                <a:tc>
                  <a:txBody>
                    <a:bodyPr/>
                    <a:p>
                      <a:pPr indent="0" fontAlgn="auto">
                        <a:lnSpc>
                          <a:spcPts val="4040"/>
                        </a:lnSpc>
                        <a:buNone/>
                      </a:pPr>
                      <a:r>
                        <a:rPr lang="en-US" sz="3200" b="0">
                          <a:latin typeface="Times New Roman" panose="02020603050405020304" pitchFamily="18" charset="0"/>
                          <a:cs typeface="Times New Roman" panose="02020603050405020304" pitchFamily="18" charset="0"/>
                        </a:rPr>
                        <a:t>Bị SGKNLĐ </a:t>
                      </a:r>
                      <a:r>
                        <a:rPr lang="en-US" sz="3200" b="1">
                          <a:latin typeface="Times New Roman" panose="02020603050405020304" pitchFamily="18" charset="0"/>
                          <a:cs typeface="Times New Roman" panose="02020603050405020304" pitchFamily="18" charset="0"/>
                        </a:rPr>
                        <a:t>5-30%</a:t>
                      </a:r>
                      <a:r>
                        <a:rPr lang="en-US" sz="3200" b="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sym typeface="+mn-ea"/>
                        </a:rPr>
                        <a:t>(5%: 5 thángLCS)</a:t>
                      </a:r>
                      <a:endParaRPr lang="en-US" sz="3200" b="0">
                        <a:latin typeface="Times New Roman" panose="02020603050405020304" pitchFamily="18" charset="0"/>
                        <a:cs typeface="Times New Roman" panose="02020603050405020304" pitchFamily="18" charset="0"/>
                      </a:endParaRPr>
                    </a:p>
                    <a:p>
                      <a:pPr indent="0" fontAlgn="auto">
                        <a:lnSpc>
                          <a:spcPts val="4040"/>
                        </a:lnSpc>
                        <a:buNone/>
                      </a:pPr>
                      <a:r>
                        <a:rPr lang="en-US" sz="3200" b="0">
                          <a:latin typeface="Times New Roman" panose="02020603050405020304" pitchFamily="18" charset="0"/>
                          <a:cs typeface="Times New Roman" panose="02020603050405020304" pitchFamily="18" charset="0"/>
                        </a:rPr>
                        <a:t>(thêm 1%:+1/2 MLCS:0,</a:t>
                      </a:r>
                      <a:r>
                        <a:rPr lang="en-US" sz="3200" b="1">
                          <a:latin typeface="Times New Roman" panose="02020603050405020304" pitchFamily="18" charset="0"/>
                          <a:cs typeface="Times New Roman" panose="02020603050405020304" pitchFamily="18" charset="0"/>
                        </a:rPr>
                        <a:t>9 tr</a:t>
                      </a:r>
                      <a:r>
                        <a:rPr lang="en-US" sz="3200" b="0">
                          <a:latin typeface="Times New Roman" panose="02020603050405020304" pitchFamily="18" charset="0"/>
                          <a:cs typeface="Times New Roman" panose="02020603050405020304" pitchFamily="18" charset="0"/>
                        </a:rPr>
                        <a:t> =&gt; </a:t>
                      </a:r>
                      <a:r>
                        <a:rPr lang="en-US" sz="3200" b="1">
                          <a:latin typeface="Times New Roman" panose="02020603050405020304" pitchFamily="18" charset="0"/>
                          <a:cs typeface="Times New Roman" panose="02020603050405020304" pitchFamily="18" charset="0"/>
                        </a:rPr>
                        <a:t>1.17</a:t>
                      </a:r>
                      <a:r>
                        <a:rPr lang="en-US" sz="3200" b="0">
                          <a:latin typeface="Times New Roman" panose="02020603050405020304" pitchFamily="18" charset="0"/>
                          <a:cs typeface="Times New Roman" panose="02020603050405020304" pitchFamily="18" charset="0"/>
                        </a:rPr>
                        <a:t>tr)</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5%</a:t>
                      </a:r>
                      <a:r>
                        <a:rPr lang="en-US" sz="3200" b="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TC1 lần</a:t>
                      </a:r>
                      <a:r>
                        <a:rPr lang="en-US" sz="3200" b="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9 tr</a:t>
                      </a:r>
                      <a:r>
                        <a:rPr lang="en-US" sz="3200" b="0">
                          <a:latin typeface="Times New Roman" panose="02020603050405020304" pitchFamily="18" charset="0"/>
                          <a:cs typeface="Times New Roman" panose="02020603050405020304" pitchFamily="18" charset="0"/>
                        </a:rPr>
                        <a:t>. đ </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11,7 tr</a:t>
                      </a:r>
                      <a:r>
                        <a:rPr lang="en-US" sz="3200" b="0">
                          <a:latin typeface="Times New Roman" panose="02020603050405020304" pitchFamily="18" charset="0"/>
                          <a:cs typeface="Times New Roman" panose="02020603050405020304" pitchFamily="18" charset="0"/>
                        </a:rPr>
                        <a:t>. đ</a:t>
                      </a:r>
                      <a:endParaRPr lang="en-US" sz="3200" b="0">
                        <a:latin typeface="Times New Roman" panose="02020603050405020304" pitchFamily="18" charset="0"/>
                        <a:cs typeface="Times New Roman" panose="02020603050405020304" pitchFamily="18" charset="0"/>
                      </a:endParaRPr>
                    </a:p>
                  </a:txBody>
                  <a:tcPr/>
                </a:tc>
              </a:tr>
              <a:tr h="1960245">
                <a:tc>
                  <a:txBody>
                    <a:bodyPr/>
                    <a:p>
                      <a:pPr indent="0" fontAlgn="auto">
                        <a:lnSpc>
                          <a:spcPts val="4040"/>
                        </a:lnSpc>
                        <a:buNone/>
                      </a:pPr>
                      <a:r>
                        <a:rPr lang="en-US" sz="3200" b="0">
                          <a:latin typeface="Times New Roman" panose="02020603050405020304" pitchFamily="18" charset="0"/>
                          <a:cs typeface="Times New Roman" panose="02020603050405020304" pitchFamily="18" charset="0"/>
                        </a:rPr>
                        <a:t>SGKNLĐ từ </a:t>
                      </a:r>
                      <a:r>
                        <a:rPr lang="en-US" sz="3200">
                          <a:latin typeface="Arial" panose="020B0604020202020204" pitchFamily="34" charset="0"/>
                          <a:cs typeface="Arial" panose="020B0604020202020204" pitchFamily="34" charset="0"/>
                          <a:sym typeface="+mn-ea"/>
                        </a:rPr>
                        <a:t>≥ </a:t>
                      </a:r>
                      <a:r>
                        <a:rPr lang="en-US" sz="3200" b="1">
                          <a:latin typeface="Times New Roman" panose="02020603050405020304" pitchFamily="18" charset="0"/>
                          <a:cs typeface="Times New Roman" panose="02020603050405020304" pitchFamily="18" charset="0"/>
                        </a:rPr>
                        <a:t>31%</a:t>
                      </a:r>
                      <a:r>
                        <a:rPr lang="en-US" sz="3200" b="0">
                          <a:latin typeface="Times New Roman" panose="02020603050405020304" pitchFamily="18" charset="0"/>
                          <a:cs typeface="Times New Roman" panose="02020603050405020304" pitchFamily="18" charset="0"/>
                        </a:rPr>
                        <a:t> </a:t>
                      </a:r>
                      <a:endParaRPr lang="en-US" sz="3200" b="0">
                        <a:latin typeface="Times New Roman" panose="02020603050405020304" pitchFamily="18" charset="0"/>
                        <a:cs typeface="Times New Roman" panose="02020603050405020304" pitchFamily="18" charset="0"/>
                      </a:endParaRPr>
                    </a:p>
                    <a:p>
                      <a:pPr indent="0" fontAlgn="auto">
                        <a:lnSpc>
                          <a:spcPts val="4040"/>
                        </a:lnSpc>
                        <a:buNone/>
                      </a:pPr>
                      <a:r>
                        <a:rPr lang="en-US" sz="3200" b="0">
                          <a:latin typeface="Times New Roman" panose="02020603050405020304" pitchFamily="18" charset="0"/>
                          <a:cs typeface="Times New Roman" panose="02020603050405020304" pitchFamily="18" charset="0"/>
                        </a:rPr>
                        <a:t>(thêm 1% + </a:t>
                      </a:r>
                      <a:r>
                        <a:rPr lang="en-US" sz="3200" b="1">
                          <a:latin typeface="Times New Roman" panose="02020603050405020304" pitchFamily="18" charset="0"/>
                          <a:cs typeface="Times New Roman" panose="02020603050405020304" pitchFamily="18" charset="0"/>
                        </a:rPr>
                        <a:t>2% MLCS</a:t>
                      </a:r>
                      <a:r>
                        <a:rPr lang="en-US" sz="3200" b="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36</a:t>
                      </a:r>
                      <a:r>
                        <a:rPr lang="en-US" sz="3200" b="0">
                          <a:latin typeface="Times New Roman" panose="02020603050405020304" pitchFamily="18" charset="0"/>
                          <a:cs typeface="Times New Roman" panose="02020603050405020304" pitchFamily="18" charset="0"/>
                        </a:rPr>
                        <a:t> ngàn  =&gt; </a:t>
                      </a:r>
                      <a:r>
                        <a:rPr lang="en-US" sz="3200" b="1">
                          <a:latin typeface="Times New Roman" panose="02020603050405020304" pitchFamily="18" charset="0"/>
                          <a:cs typeface="Times New Roman" panose="02020603050405020304" pitchFamily="18" charset="0"/>
                        </a:rPr>
                        <a:t> 46.800 đ</a:t>
                      </a:r>
                      <a:r>
                        <a:rPr lang="en-US" sz="3200" b="0">
                          <a:latin typeface="Times New Roman" panose="02020603050405020304" pitchFamily="18" charset="0"/>
                          <a:cs typeface="Times New Roman" panose="02020603050405020304" pitchFamily="18" charset="0"/>
                        </a:rPr>
                        <a:t>)</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31% = 30% MLCS = 540</a:t>
                      </a:r>
                      <a:r>
                        <a:rPr lang="en-US" sz="3200" b="0">
                          <a:latin typeface="Times New Roman" panose="02020603050405020304" pitchFamily="18" charset="0"/>
                          <a:cs typeface="Times New Roman" panose="02020603050405020304" pitchFamily="18" charset="0"/>
                        </a:rPr>
                        <a:t> ngàn đ/tháng</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702 </a:t>
                      </a:r>
                      <a:r>
                        <a:rPr lang="en-US" sz="3200" b="0">
                          <a:latin typeface="Times New Roman" panose="02020603050405020304" pitchFamily="18" charset="0"/>
                          <a:cs typeface="Times New Roman" panose="02020603050405020304" pitchFamily="18" charset="0"/>
                        </a:rPr>
                        <a:t>ngàn</a:t>
                      </a:r>
                      <a:endParaRPr lang="en-US" sz="3200" b="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Table 3"/>
          <p:cNvGraphicFramePr/>
          <p:nvPr>
            <p:custDataLst>
              <p:tags r:id="rId1"/>
            </p:custDataLst>
          </p:nvPr>
        </p:nvGraphicFramePr>
        <p:xfrm>
          <a:off x="0" y="0"/>
          <a:ext cx="12192000" cy="6858000"/>
        </p:xfrm>
        <a:graphic>
          <a:graphicData uri="http://schemas.openxmlformats.org/drawingml/2006/table">
            <a:tbl>
              <a:tblPr firstRow="1" bandRow="1">
                <a:tableStyleId>{5C22544A-7EE6-4342-B048-85BDC9FD1C3A}</a:tableStyleId>
              </a:tblPr>
              <a:tblGrid>
                <a:gridCol w="6212205"/>
                <a:gridCol w="3486150"/>
                <a:gridCol w="2493645"/>
              </a:tblGrid>
              <a:tr h="1153795">
                <a:tc>
                  <a:txBody>
                    <a:bodyPr/>
                    <a:p>
                      <a:pPr indent="0" fontAlgn="auto">
                        <a:lnSpc>
                          <a:spcPts val="4040"/>
                        </a:lnSpc>
                        <a:buNone/>
                      </a:pPr>
                      <a:r>
                        <a:rPr lang="en-US" sz="3200" b="0">
                          <a:latin typeface="Times New Roman" panose="02020603050405020304" pitchFamily="18" charset="0"/>
                          <a:cs typeface="Times New Roman" panose="02020603050405020304" pitchFamily="18" charset="0"/>
                        </a:rPr>
                        <a:t>SGKNLĐ từ </a:t>
                      </a:r>
                      <a:r>
                        <a:rPr lang="en-US" sz="3200">
                          <a:latin typeface="Times New Roman" panose="02020603050405020304" pitchFamily="18" charset="0"/>
                          <a:cs typeface="Times New Roman" panose="02020603050405020304" pitchFamily="18" charset="0"/>
                          <a:sym typeface="+mn-ea"/>
                        </a:rPr>
                        <a:t>≥ </a:t>
                      </a:r>
                      <a:r>
                        <a:rPr lang="en-US" sz="3200" b="1">
                          <a:latin typeface="Times New Roman" panose="02020603050405020304" pitchFamily="18" charset="0"/>
                          <a:cs typeface="Times New Roman" panose="02020603050405020304" pitchFamily="18" charset="0"/>
                        </a:rPr>
                        <a:t>81%</a:t>
                      </a:r>
                      <a:r>
                        <a:rPr lang="en-US" sz="3200" b="0">
                          <a:latin typeface="Times New Roman" panose="02020603050405020304" pitchFamily="18" charset="0"/>
                          <a:cs typeface="Times New Roman" panose="02020603050405020304" pitchFamily="18" charset="0"/>
                        </a:rPr>
                        <a:t>  mà bị liệt..còn được </a:t>
                      </a:r>
                      <a:r>
                        <a:rPr lang="en-US" sz="3600" b="1">
                          <a:solidFill>
                            <a:srgbClr val="FF0000"/>
                          </a:solidFill>
                          <a:latin typeface="Times New Roman" panose="02020603050405020304" pitchFamily="18" charset="0"/>
                          <a:cs typeface="Times New Roman" panose="02020603050405020304" pitchFamily="18" charset="0"/>
                        </a:rPr>
                        <a:t>TCPV</a:t>
                      </a:r>
                      <a:endParaRPr lang="en-US" sz="3600" b="1">
                        <a:solidFill>
                          <a:srgbClr val="FF0000"/>
                        </a:solidFill>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1,8 </a:t>
                      </a:r>
                      <a:r>
                        <a:rPr lang="en-US" sz="3200" b="0">
                          <a:latin typeface="Times New Roman" panose="02020603050405020304" pitchFamily="18" charset="0"/>
                          <a:cs typeface="Times New Roman" panose="02020603050405020304" pitchFamily="18" charset="0"/>
                        </a:rPr>
                        <a:t>tr. đ/tháng</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2,34</a:t>
                      </a:r>
                      <a:r>
                        <a:rPr lang="en-US" sz="3200" b="0">
                          <a:latin typeface="Times New Roman" panose="02020603050405020304" pitchFamily="18" charset="0"/>
                          <a:cs typeface="Times New Roman" panose="02020603050405020304" pitchFamily="18" charset="0"/>
                        </a:rPr>
                        <a:t> tr.đ</a:t>
                      </a:r>
                      <a:endParaRPr lang="en-US" sz="3200" b="0">
                        <a:latin typeface="Times New Roman" panose="02020603050405020304" pitchFamily="18" charset="0"/>
                        <a:cs typeface="Times New Roman" panose="02020603050405020304" pitchFamily="18" charset="0"/>
                      </a:endParaRPr>
                    </a:p>
                  </a:txBody>
                  <a:tcPr/>
                </a:tc>
              </a:tr>
              <a:tr h="1155700">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Chết do TNLĐ-BNN</a:t>
                      </a:r>
                      <a:r>
                        <a:rPr lang="en-US" sz="3200" b="0">
                          <a:latin typeface="Times New Roman" panose="02020603050405020304" pitchFamily="18" charset="0"/>
                          <a:cs typeface="Times New Roman" panose="02020603050405020304" pitchFamily="18" charset="0"/>
                        </a:rPr>
                        <a:t>/TG đ.trị lần 1 do TNLĐ-BNN: 36 tháng LCS</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TC 1 lần</a:t>
                      </a:r>
                      <a:r>
                        <a:rPr lang="en-US" sz="3200" b="0">
                          <a:latin typeface="Times New Roman" panose="02020603050405020304" pitchFamily="18" charset="0"/>
                          <a:cs typeface="Times New Roman" panose="02020603050405020304" pitchFamily="18" charset="0"/>
                        </a:rPr>
                        <a:t>: </a:t>
                      </a:r>
                      <a:r>
                        <a:rPr lang="en-US" sz="3200" b="1">
                          <a:latin typeface="Times New Roman" panose="02020603050405020304" pitchFamily="18" charset="0"/>
                          <a:cs typeface="Times New Roman" panose="02020603050405020304" pitchFamily="18" charset="0"/>
                        </a:rPr>
                        <a:t>64,8</a:t>
                      </a:r>
                      <a:r>
                        <a:rPr lang="en-US" sz="3200" b="0">
                          <a:latin typeface="Times New Roman" panose="02020603050405020304" pitchFamily="18" charset="0"/>
                          <a:cs typeface="Times New Roman" panose="02020603050405020304" pitchFamily="18" charset="0"/>
                        </a:rPr>
                        <a:t> tr. đ</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84,24</a:t>
                      </a:r>
                      <a:r>
                        <a:rPr lang="en-US" sz="3200" b="0">
                          <a:latin typeface="Times New Roman" panose="02020603050405020304" pitchFamily="18" charset="0"/>
                          <a:cs typeface="Times New Roman" panose="02020603050405020304" pitchFamily="18" charset="0"/>
                        </a:rPr>
                        <a:t> tr. đ</a:t>
                      </a:r>
                      <a:endParaRPr lang="en-US" sz="3200" b="0">
                        <a:latin typeface="Times New Roman" panose="02020603050405020304" pitchFamily="18" charset="0"/>
                        <a:cs typeface="Times New Roman" panose="02020603050405020304" pitchFamily="18" charset="0"/>
                      </a:endParaRPr>
                    </a:p>
                  </a:txBody>
                  <a:tcPr/>
                </a:tc>
              </a:tr>
              <a:tr h="1153795">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MLH</a:t>
                      </a:r>
                      <a:r>
                        <a:rPr lang="en-US" sz="3200" b="0">
                          <a:latin typeface="Times New Roman" panose="02020603050405020304" pitchFamily="18" charset="0"/>
                          <a:cs typeface="Times New Roman" panose="02020603050405020304" pitchFamily="18" charset="0"/>
                        </a:rPr>
                        <a:t> tháng thấp nhất của NLĐ tham gia BHXHBB</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1,8</a:t>
                      </a:r>
                      <a:r>
                        <a:rPr lang="en-US" sz="3200" b="0">
                          <a:latin typeface="Times New Roman" panose="02020603050405020304" pitchFamily="18" charset="0"/>
                          <a:cs typeface="Times New Roman" panose="02020603050405020304" pitchFamily="18" charset="0"/>
                        </a:rPr>
                        <a:t> tr. đ</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2,34 </a:t>
                      </a:r>
                      <a:r>
                        <a:rPr lang="en-US" sz="3200" b="0">
                          <a:latin typeface="Times New Roman" panose="02020603050405020304" pitchFamily="18" charset="0"/>
                          <a:cs typeface="Times New Roman" panose="02020603050405020304" pitchFamily="18" charset="0"/>
                        </a:rPr>
                        <a:t>tr. đ</a:t>
                      </a:r>
                      <a:endParaRPr lang="en-US" sz="3200" b="0">
                        <a:latin typeface="Times New Roman" panose="02020603050405020304" pitchFamily="18" charset="0"/>
                        <a:cs typeface="Times New Roman" panose="02020603050405020304" pitchFamily="18" charset="0"/>
                      </a:endParaRPr>
                    </a:p>
                  </a:txBody>
                  <a:tcPr/>
                </a:tc>
              </a:tr>
              <a:tr h="663575">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TC mai táng</a:t>
                      </a:r>
                      <a:r>
                        <a:rPr lang="en-US" sz="3200" b="0">
                          <a:latin typeface="Times New Roman" panose="02020603050405020304" pitchFamily="18" charset="0"/>
                          <a:cs typeface="Times New Roman" panose="02020603050405020304" pitchFamily="18" charset="0"/>
                        </a:rPr>
                        <a:t>: 10 tháng LCS</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18</a:t>
                      </a:r>
                      <a:r>
                        <a:rPr lang="en-US" sz="3200" b="0">
                          <a:latin typeface="Times New Roman" panose="02020603050405020304" pitchFamily="18" charset="0"/>
                          <a:cs typeface="Times New Roman" panose="02020603050405020304" pitchFamily="18" charset="0"/>
                        </a:rPr>
                        <a:t> tr. đ</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23,4</a:t>
                      </a:r>
                      <a:r>
                        <a:rPr lang="en-US" sz="3200" b="0">
                          <a:latin typeface="Times New Roman" panose="02020603050405020304" pitchFamily="18" charset="0"/>
                          <a:cs typeface="Times New Roman" panose="02020603050405020304" pitchFamily="18" charset="0"/>
                        </a:rPr>
                        <a:t> tr. đ</a:t>
                      </a:r>
                      <a:endParaRPr lang="en-US" sz="3200" b="0">
                        <a:latin typeface="Times New Roman" panose="02020603050405020304" pitchFamily="18" charset="0"/>
                        <a:cs typeface="Times New Roman" panose="02020603050405020304" pitchFamily="18" charset="0"/>
                      </a:endParaRPr>
                    </a:p>
                  </a:txBody>
                  <a:tcPr/>
                </a:tc>
              </a:tr>
              <a:tr h="1154430">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TC tuất hằng tháng</a:t>
                      </a:r>
                      <a:r>
                        <a:rPr lang="en-US" sz="3200" b="0">
                          <a:latin typeface="Times New Roman" panose="02020603050405020304" pitchFamily="18" charset="0"/>
                          <a:cs typeface="Times New Roman" panose="02020603050405020304" pitchFamily="18" charset="0"/>
                        </a:rPr>
                        <a:t> đối với mỗi thân nhân</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0,9 tr- </a:t>
                      </a:r>
                      <a:endParaRPr lang="en-US" sz="3200" b="1">
                        <a:latin typeface="Times New Roman" panose="02020603050405020304" pitchFamily="18" charset="0"/>
                        <a:cs typeface="Times New Roman" panose="02020603050405020304" pitchFamily="18" charset="0"/>
                      </a:endParaRPr>
                    </a:p>
                    <a:p>
                      <a:pPr indent="0" fontAlgn="auto">
                        <a:lnSpc>
                          <a:spcPts val="4040"/>
                        </a:lnSpc>
                        <a:buNone/>
                      </a:pPr>
                      <a:r>
                        <a:rPr lang="en-US" sz="3200" b="0">
                          <a:latin typeface="Times New Roman" panose="02020603050405020304" pitchFamily="18" charset="0"/>
                          <a:cs typeface="Times New Roman" panose="02020603050405020304" pitchFamily="18" charset="0"/>
                        </a:rPr>
                        <a:t>ko ai nuôi:</a:t>
                      </a:r>
                      <a:r>
                        <a:rPr lang="en-US" sz="3200" b="1">
                          <a:latin typeface="Times New Roman" panose="02020603050405020304" pitchFamily="18" charset="0"/>
                          <a:cs typeface="Times New Roman" panose="02020603050405020304" pitchFamily="18" charset="0"/>
                        </a:rPr>
                        <a:t>1,26</a:t>
                      </a:r>
                      <a:r>
                        <a:rPr lang="en-US" sz="3200" b="0">
                          <a:latin typeface="Times New Roman" panose="02020603050405020304" pitchFamily="18" charset="0"/>
                          <a:cs typeface="Times New Roman" panose="02020603050405020304" pitchFamily="18" charset="0"/>
                        </a:rPr>
                        <a:t> tr. đ</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1,17</a:t>
                      </a:r>
                      <a:r>
                        <a:rPr lang="en-US" sz="3200" b="0">
                          <a:latin typeface="Times New Roman" panose="02020603050405020304" pitchFamily="18" charset="0"/>
                          <a:cs typeface="Times New Roman" panose="02020603050405020304" pitchFamily="18" charset="0"/>
                        </a:rPr>
                        <a:t>-</a:t>
                      </a:r>
                      <a:endParaRPr lang="en-US" sz="3200" b="0">
                        <a:latin typeface="Times New Roman" panose="02020603050405020304" pitchFamily="18" charset="0"/>
                        <a:cs typeface="Times New Roman" panose="02020603050405020304" pitchFamily="18" charset="0"/>
                      </a:endParaRPr>
                    </a:p>
                    <a:p>
                      <a:pPr indent="0" fontAlgn="auto">
                        <a:lnSpc>
                          <a:spcPts val="4040"/>
                        </a:lnSpc>
                        <a:buNone/>
                      </a:pPr>
                      <a:r>
                        <a:rPr lang="en-US" sz="3200" b="1">
                          <a:latin typeface="Times New Roman" panose="02020603050405020304" pitchFamily="18" charset="0"/>
                          <a:cs typeface="Times New Roman" panose="02020603050405020304" pitchFamily="18" charset="0"/>
                        </a:rPr>
                        <a:t>1,638</a:t>
                      </a:r>
                      <a:r>
                        <a:rPr lang="en-US" sz="3200" b="0">
                          <a:latin typeface="Times New Roman" panose="02020603050405020304" pitchFamily="18" charset="0"/>
                          <a:cs typeface="Times New Roman" panose="02020603050405020304" pitchFamily="18" charset="0"/>
                        </a:rPr>
                        <a:t> tr</a:t>
                      </a:r>
                      <a:endParaRPr lang="en-US" sz="3200" b="0">
                        <a:latin typeface="Times New Roman" panose="02020603050405020304" pitchFamily="18" charset="0"/>
                        <a:cs typeface="Times New Roman" panose="02020603050405020304" pitchFamily="18" charset="0"/>
                      </a:endParaRPr>
                    </a:p>
                  </a:txBody>
                  <a:tcPr/>
                </a:tc>
              </a:tr>
              <a:tr h="1576705">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KCB đúng quy định</a:t>
                      </a:r>
                      <a:r>
                        <a:rPr lang="en-US" sz="3200" b="0">
                          <a:latin typeface="Times New Roman" panose="02020603050405020304" pitchFamily="18" charset="0"/>
                          <a:cs typeface="Times New Roman" panose="02020603050405020304" pitchFamily="18" charset="0"/>
                        </a:rPr>
                        <a:t>, có tổng CP 1 lần KCB &lt; </a:t>
                      </a:r>
                      <a:r>
                        <a:rPr lang="en-US" sz="3200" b="1" i="1">
                          <a:latin typeface="Times New Roman" panose="02020603050405020304" pitchFamily="18" charset="0"/>
                          <a:cs typeface="Times New Roman" panose="02020603050405020304" pitchFamily="18" charset="0"/>
                          <a:sym typeface="+mn-ea"/>
                        </a:rPr>
                        <a:t>15% MLCS</a:t>
                      </a:r>
                      <a:endParaRPr lang="en-US" sz="3200" b="1">
                        <a:latin typeface="Times New Roman" panose="02020603050405020304" pitchFamily="18" charset="0"/>
                        <a:cs typeface="Times New Roman" panose="02020603050405020304" pitchFamily="18" charset="0"/>
                      </a:endParaRPr>
                    </a:p>
                    <a:p>
                      <a:pPr>
                        <a:buNone/>
                      </a:pPr>
                      <a:endParaRPr lang="en-US" sz="3200" b="1">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270.000</a:t>
                      </a:r>
                      <a:r>
                        <a:rPr lang="en-US" sz="3200" b="0">
                          <a:latin typeface="Times New Roman" panose="02020603050405020304" pitchFamily="18" charset="0"/>
                          <a:cs typeface="Times New Roman" panose="02020603050405020304" pitchFamily="18" charset="0"/>
                        </a:rPr>
                        <a:t> đ </a:t>
                      </a:r>
                      <a:endParaRPr lang="en-US" sz="3200" b="0">
                        <a:latin typeface="Times New Roman" panose="02020603050405020304" pitchFamily="18" charset="0"/>
                        <a:cs typeface="Times New Roman" panose="02020603050405020304" pitchFamily="18" charset="0"/>
                      </a:endParaRPr>
                    </a:p>
                  </a:txBody>
                  <a:tcPr/>
                </a:tc>
                <a:tc>
                  <a:txBody>
                    <a:bodyPr/>
                    <a:p>
                      <a:pPr indent="0" fontAlgn="auto">
                        <a:lnSpc>
                          <a:spcPts val="4040"/>
                        </a:lnSpc>
                        <a:buNone/>
                      </a:pPr>
                      <a:r>
                        <a:rPr lang="en-US" sz="3200" b="1">
                          <a:latin typeface="Times New Roman" panose="02020603050405020304" pitchFamily="18" charset="0"/>
                          <a:cs typeface="Times New Roman" panose="02020603050405020304" pitchFamily="18" charset="0"/>
                        </a:rPr>
                        <a:t>351.000</a:t>
                      </a:r>
                      <a:endParaRPr lang="en-US" sz="3200" b="1">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635"/>
          <a:ext cx="12192000" cy="6858635"/>
        </p:xfrm>
        <a:graphic>
          <a:graphicData uri="http://schemas.openxmlformats.org/drawingml/2006/table">
            <a:tbl>
              <a:tblPr firstRow="1" bandRow="1">
                <a:tableStyleId>{5C22544A-7EE6-4342-B048-85BDC9FD1C3A}</a:tableStyleId>
              </a:tblPr>
              <a:tblGrid>
                <a:gridCol w="12192000"/>
              </a:tblGrid>
              <a:tr h="65278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400" dirty="0" smtClean="0">
                          <a:latin typeface="Times New Roman" panose="02020603050405020304" pitchFamily="18" charset="0"/>
                          <a:cs typeface="Times New Roman" panose="02020603050405020304" pitchFamily="18" charset="0"/>
                          <a:sym typeface="+mn-ea"/>
                        </a:rPr>
                        <a:t>Mức hưởng Trợ cấp thất nghiệp đ/v NLĐ như sau:</a:t>
                      </a:r>
                      <a:endParaRPr lang="en-US" sz="3400" b="0" kern="1200" dirty="0" smtClean="0">
                        <a:solidFill>
                          <a:schemeClr val="lt1"/>
                        </a:solidFill>
                        <a:effectLst/>
                        <a:latin typeface="+mj-lt"/>
                        <a:ea typeface="+mn-ea"/>
                        <a:cs typeface="Times New Roman" panose="02020603050405020304" pitchFamily="18" charset="0"/>
                      </a:endParaRPr>
                    </a:p>
                  </a:txBody>
                  <a:tcPr/>
                </a:tc>
              </a:tr>
              <a:tr h="6205855">
                <a:tc>
                  <a:txBody>
                    <a:bodyPr/>
                    <a:lstStyle/>
                    <a:p>
                      <a:pPr marL="0" indent="0">
                        <a:buNone/>
                      </a:pPr>
                      <a:endParaRPr lang="en-US" sz="2800" dirty="0" smtClean="0"/>
                    </a:p>
                    <a:p>
                      <a:pPr marL="0" indent="0">
                        <a:buNone/>
                      </a:pPr>
                      <a:endParaRPr lang="en-US" sz="2600" i="1" dirty="0" smtClean="0"/>
                    </a:p>
                  </a:txBody>
                  <a:tcPr/>
                </a:tc>
              </a:tr>
            </a:tbl>
          </a:graphicData>
        </a:graphic>
      </p:graphicFrame>
      <p:graphicFrame>
        <p:nvGraphicFramePr>
          <p:cNvPr id="7" name="Table 6"/>
          <p:cNvGraphicFramePr/>
          <p:nvPr>
            <p:custDataLst>
              <p:tags r:id="rId2"/>
            </p:custDataLst>
          </p:nvPr>
        </p:nvGraphicFramePr>
        <p:xfrm>
          <a:off x="142240" y="831215"/>
          <a:ext cx="11788140" cy="5949950"/>
        </p:xfrm>
        <a:graphic>
          <a:graphicData uri="http://schemas.openxmlformats.org/drawingml/2006/table">
            <a:tbl>
              <a:tblPr firstRow="1" bandRow="1">
                <a:tableStyleId>{5C22544A-7EE6-4342-B048-85BDC9FD1C3A}</a:tableStyleId>
              </a:tblPr>
              <a:tblGrid>
                <a:gridCol w="1931670"/>
                <a:gridCol w="2604770"/>
                <a:gridCol w="3768725"/>
                <a:gridCol w="3482975"/>
              </a:tblGrid>
              <a:tr h="1168400">
                <a:tc>
                  <a:txBody>
                    <a:bodyPr/>
                    <a:p>
                      <a:pPr indent="0" fontAlgn="auto">
                        <a:lnSpc>
                          <a:spcPts val="4240"/>
                        </a:lnSpc>
                        <a:buNone/>
                      </a:pPr>
                      <a:r>
                        <a:rPr lang="en-US" sz="3200">
                          <a:latin typeface="Times New Roman" panose="02020603050405020304" pitchFamily="18" charset="0"/>
                          <a:cs typeface="Times New Roman" panose="02020603050405020304" pitchFamily="18" charset="0"/>
                        </a:rPr>
                        <a:t>HĐLĐ</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algn="ctr" fontAlgn="auto">
                        <a:lnSpc>
                          <a:spcPts val="4240"/>
                        </a:lnSpc>
                        <a:buNone/>
                      </a:pPr>
                      <a:r>
                        <a:rPr lang="en-US" sz="3200">
                          <a:latin typeface="Times New Roman" panose="02020603050405020304" pitchFamily="18" charset="0"/>
                          <a:cs typeface="Times New Roman" panose="02020603050405020304" pitchFamily="18" charset="0"/>
                          <a:sym typeface="+mn-ea"/>
                        </a:rPr>
                        <a:t>Mức lương </a:t>
                      </a:r>
                      <a:endParaRPr lang="en-US" sz="3200">
                        <a:latin typeface="Times New Roman" panose="02020603050405020304" pitchFamily="18" charset="0"/>
                        <a:cs typeface="Times New Roman" panose="02020603050405020304" pitchFamily="18" charset="0"/>
                        <a:sym typeface="+mn-ea"/>
                      </a:endParaRPr>
                    </a:p>
                    <a:p>
                      <a:pPr indent="0" algn="ctr" fontAlgn="auto">
                        <a:lnSpc>
                          <a:spcPts val="4240"/>
                        </a:lnSpc>
                        <a:buNone/>
                      </a:pPr>
                      <a:r>
                        <a:rPr lang="en-US" sz="3200">
                          <a:latin typeface="Times New Roman" panose="02020603050405020304" pitchFamily="18" charset="0"/>
                          <a:cs typeface="Times New Roman" panose="02020603050405020304" pitchFamily="18" charset="0"/>
                          <a:sym typeface="+mn-ea"/>
                        </a:rPr>
                        <a:t>tối thiểu vùng</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algn="ctr" fontAlgn="auto">
                        <a:lnSpc>
                          <a:spcPts val="4240"/>
                        </a:lnSpc>
                        <a:buNone/>
                      </a:pPr>
                      <a:r>
                        <a:rPr lang="en-US" sz="3200">
                          <a:latin typeface="Times New Roman" panose="02020603050405020304" pitchFamily="18" charset="0"/>
                          <a:cs typeface="Times New Roman" panose="02020603050405020304" pitchFamily="18" charset="0"/>
                          <a:sym typeface="+mn-ea"/>
                        </a:rPr>
                        <a:t>Mức hưởng TCTN </a:t>
                      </a:r>
                      <a:endParaRPr lang="en-US" sz="3200">
                        <a:latin typeface="Times New Roman" panose="02020603050405020304" pitchFamily="18" charset="0"/>
                        <a:cs typeface="Times New Roman" panose="02020603050405020304" pitchFamily="18" charset="0"/>
                        <a:sym typeface="+mn-ea"/>
                      </a:endParaRPr>
                    </a:p>
                    <a:p>
                      <a:pPr indent="0" algn="ctr" fontAlgn="auto">
                        <a:lnSpc>
                          <a:spcPts val="4240"/>
                        </a:lnSpc>
                        <a:buNone/>
                      </a:pPr>
                      <a:r>
                        <a:rPr lang="en-US" sz="3200">
                          <a:latin typeface="Times New Roman" panose="02020603050405020304" pitchFamily="18" charset="0"/>
                          <a:cs typeface="Times New Roman" panose="02020603050405020304" pitchFamily="18" charset="0"/>
                          <a:sym typeface="+mn-ea"/>
                        </a:rPr>
                        <a:t>tối đa hằng tháng</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algn="ctr" fontAlgn="auto">
                        <a:lnSpc>
                          <a:spcPts val="4240"/>
                        </a:lnSpc>
                        <a:buNone/>
                      </a:pPr>
                      <a:r>
                        <a:rPr lang="en-US" sz="3200">
                          <a:latin typeface="Times New Roman" panose="02020603050405020304" pitchFamily="18" charset="0"/>
                          <a:cs typeface="Times New Roman" panose="02020603050405020304" pitchFamily="18" charset="0"/>
                          <a:sym typeface="+mn-ea"/>
                        </a:rPr>
                        <a:t>Mức hưởng TCTN tối đa (12 tháng)</a:t>
                      </a:r>
                      <a:endParaRPr lang="en-US" sz="3200">
                        <a:latin typeface="Times New Roman" panose="02020603050405020304" pitchFamily="18" charset="0"/>
                        <a:cs typeface="Times New Roman" panose="02020603050405020304" pitchFamily="18" charset="0"/>
                      </a:endParaRPr>
                    </a:p>
                  </a:txBody>
                  <a:tcPr anchor="ctr" anchorCtr="0"/>
                </a:tc>
              </a:tr>
              <a:tr h="832485">
                <a:tc>
                  <a:txBody>
                    <a:bodyPr/>
                    <a:p>
                      <a:pPr indent="0" fontAlgn="auto">
                        <a:lnSpc>
                          <a:spcPts val="4240"/>
                        </a:lnSpc>
                        <a:buNone/>
                      </a:pPr>
                      <a:r>
                        <a:rPr lang="en-US" sz="3200">
                          <a:latin typeface="Times New Roman" panose="02020603050405020304" pitchFamily="18" charset="0"/>
                          <a:cs typeface="Times New Roman" panose="02020603050405020304" pitchFamily="18" charset="0"/>
                        </a:rPr>
                        <a:t>VÙNG I</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b="1">
                          <a:latin typeface="Times New Roman" panose="02020603050405020304" pitchFamily="18" charset="0"/>
                          <a:cs typeface="Times New Roman" panose="02020603050405020304" pitchFamily="18" charset="0"/>
                          <a:sym typeface="+mn-ea"/>
                        </a:rPr>
                        <a:t>4.960.000</a:t>
                      </a:r>
                      <a:endParaRPr lang="en-US" sz="3200" b="1">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24.800.000</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solidFill>
                            <a:srgbClr val="FF0000"/>
                          </a:solidFill>
                          <a:latin typeface="Times New Roman" panose="02020603050405020304" pitchFamily="18" charset="0"/>
                          <a:cs typeface="Times New Roman" panose="02020603050405020304" pitchFamily="18" charset="0"/>
                          <a:sym typeface="+mn-ea"/>
                        </a:rPr>
                        <a:t>297.600.000</a:t>
                      </a:r>
                      <a:endParaRPr lang="en-US" sz="3200">
                        <a:solidFill>
                          <a:srgbClr val="FF0000"/>
                        </a:solidFill>
                        <a:latin typeface="Times New Roman" panose="02020603050405020304" pitchFamily="18" charset="0"/>
                        <a:cs typeface="Times New Roman" panose="02020603050405020304" pitchFamily="18" charset="0"/>
                      </a:endParaRPr>
                    </a:p>
                  </a:txBody>
                  <a:tcPr anchor="ctr" anchorCtr="0"/>
                </a:tc>
              </a:tr>
              <a:tr h="826135">
                <a:tc>
                  <a:txBody>
                    <a:bodyPr/>
                    <a:p>
                      <a:pPr indent="0" fontAlgn="auto">
                        <a:lnSpc>
                          <a:spcPts val="4240"/>
                        </a:lnSpc>
                        <a:buNone/>
                      </a:pPr>
                      <a:r>
                        <a:rPr lang="en-US" sz="3200">
                          <a:latin typeface="Times New Roman" panose="02020603050405020304" pitchFamily="18" charset="0"/>
                          <a:cs typeface="Times New Roman" panose="02020603050405020304" pitchFamily="18" charset="0"/>
                        </a:rPr>
                        <a:t>VÙNG II</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4.410.000</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22.050.000</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264.600.000</a:t>
                      </a:r>
                      <a:endParaRPr lang="en-US" sz="3200">
                        <a:latin typeface="Times New Roman" panose="02020603050405020304" pitchFamily="18" charset="0"/>
                        <a:cs typeface="Times New Roman" panose="02020603050405020304" pitchFamily="18" charset="0"/>
                      </a:endParaRPr>
                    </a:p>
                  </a:txBody>
                  <a:tcPr anchor="ctr" anchorCtr="0"/>
                </a:tc>
              </a:tr>
              <a:tr h="894080">
                <a:tc>
                  <a:txBody>
                    <a:bodyPr/>
                    <a:p>
                      <a:pPr indent="0" fontAlgn="auto">
                        <a:lnSpc>
                          <a:spcPts val="4240"/>
                        </a:lnSpc>
                        <a:buNone/>
                      </a:pPr>
                      <a:r>
                        <a:rPr lang="en-US" sz="3200">
                          <a:latin typeface="Times New Roman" panose="02020603050405020304" pitchFamily="18" charset="0"/>
                          <a:cs typeface="Times New Roman" panose="02020603050405020304" pitchFamily="18" charset="0"/>
                        </a:rPr>
                        <a:t>VÙNG III</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3.860.000</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19.300.000</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231.600.000</a:t>
                      </a:r>
                      <a:endParaRPr lang="en-US" sz="3200">
                        <a:latin typeface="Times New Roman" panose="02020603050405020304" pitchFamily="18" charset="0"/>
                        <a:cs typeface="Times New Roman" panose="02020603050405020304" pitchFamily="18" charset="0"/>
                      </a:endParaRPr>
                    </a:p>
                  </a:txBody>
                  <a:tcPr anchor="ctr" anchorCtr="0"/>
                </a:tc>
              </a:tr>
              <a:tr h="1060450">
                <a:tc>
                  <a:txBody>
                    <a:bodyPr/>
                    <a:p>
                      <a:pPr indent="0" fontAlgn="auto">
                        <a:lnSpc>
                          <a:spcPts val="4240"/>
                        </a:lnSpc>
                        <a:buNone/>
                      </a:pPr>
                      <a:r>
                        <a:rPr lang="en-US" sz="3200">
                          <a:latin typeface="Times New Roman" panose="02020603050405020304" pitchFamily="18" charset="0"/>
                          <a:cs typeface="Times New Roman" panose="02020603050405020304" pitchFamily="18" charset="0"/>
                        </a:rPr>
                        <a:t>VÙNG IV</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3.450.000</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sym typeface="+mn-ea"/>
                        </a:rPr>
                        <a:t>17.250.000</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solidFill>
                            <a:srgbClr val="FF0000"/>
                          </a:solidFill>
                          <a:latin typeface="Times New Roman" panose="02020603050405020304" pitchFamily="18" charset="0"/>
                          <a:cs typeface="Times New Roman" panose="02020603050405020304" pitchFamily="18" charset="0"/>
                          <a:sym typeface="+mn-ea"/>
                        </a:rPr>
                        <a:t>207.000.000</a:t>
                      </a:r>
                      <a:endParaRPr lang="en-US" sz="3200">
                        <a:latin typeface="Times New Roman" panose="02020603050405020304" pitchFamily="18" charset="0"/>
                        <a:cs typeface="Times New Roman" panose="02020603050405020304" pitchFamily="18" charset="0"/>
                      </a:endParaRPr>
                    </a:p>
                  </a:txBody>
                  <a:tcPr anchor="ctr" anchorCtr="0"/>
                </a:tc>
              </a:tr>
              <a:tr h="1168400">
                <a:tc>
                  <a:txBody>
                    <a:bodyPr/>
                    <a:p>
                      <a:pPr indent="0" fontAlgn="auto">
                        <a:lnSpc>
                          <a:spcPts val="4240"/>
                        </a:lnSpc>
                        <a:buNone/>
                      </a:pPr>
                      <a:r>
                        <a:rPr lang="en-US" sz="3200" b="1">
                          <a:solidFill>
                            <a:srgbClr val="FF0000"/>
                          </a:solidFill>
                          <a:latin typeface="Times New Roman" panose="02020603050405020304" pitchFamily="18" charset="0"/>
                          <a:cs typeface="Times New Roman" panose="02020603050405020304" pitchFamily="18" charset="0"/>
                        </a:rPr>
                        <a:t>MLCS</a:t>
                      </a:r>
                      <a:endParaRPr lang="en-US" sz="3200" b="1">
                        <a:solidFill>
                          <a:srgbClr val="FF0000"/>
                        </a:solidFill>
                        <a:latin typeface="Times New Roman" panose="02020603050405020304" pitchFamily="18" charset="0"/>
                        <a:cs typeface="Times New Roman" panose="02020603050405020304" pitchFamily="18" charset="0"/>
                      </a:endParaRPr>
                    </a:p>
                    <a:p>
                      <a:pPr indent="0" fontAlgn="auto">
                        <a:lnSpc>
                          <a:spcPts val="4240"/>
                        </a:lnSpc>
                        <a:buNone/>
                      </a:pPr>
                      <a:r>
                        <a:rPr lang="en-US" sz="3200" b="1">
                          <a:solidFill>
                            <a:srgbClr val="FF0000"/>
                          </a:solidFill>
                          <a:latin typeface="Times New Roman" panose="02020603050405020304" pitchFamily="18" charset="0"/>
                          <a:cs typeface="Times New Roman" panose="02020603050405020304" pitchFamily="18" charset="0"/>
                        </a:rPr>
                        <a:t>KVNN</a:t>
                      </a:r>
                      <a:endParaRPr lang="en-US" sz="3200" b="1">
                        <a:solidFill>
                          <a:srgbClr val="FF0000"/>
                        </a:solidFill>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b="1">
                          <a:latin typeface="Times New Roman" panose="02020603050405020304" pitchFamily="18" charset="0"/>
                          <a:cs typeface="Times New Roman" panose="02020603050405020304" pitchFamily="18" charset="0"/>
                        </a:rPr>
                        <a:t>2.340.000</a:t>
                      </a:r>
                      <a:endParaRPr lang="en-US" sz="3200" b="1">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a:latin typeface="Times New Roman" panose="02020603050405020304" pitchFamily="18" charset="0"/>
                          <a:cs typeface="Times New Roman" panose="02020603050405020304" pitchFamily="18" charset="0"/>
                        </a:rPr>
                        <a:t>11.700.000</a:t>
                      </a:r>
                      <a:endParaRPr lang="en-US" sz="3200">
                        <a:latin typeface="Times New Roman" panose="02020603050405020304" pitchFamily="18" charset="0"/>
                        <a:cs typeface="Times New Roman" panose="02020603050405020304" pitchFamily="18" charset="0"/>
                      </a:endParaRPr>
                    </a:p>
                  </a:txBody>
                  <a:tcPr anchor="ctr" anchorCtr="0"/>
                </a:tc>
                <a:tc>
                  <a:txBody>
                    <a:bodyPr/>
                    <a:p>
                      <a:pPr indent="0" fontAlgn="auto">
                        <a:lnSpc>
                          <a:spcPts val="4240"/>
                        </a:lnSpc>
                        <a:buNone/>
                      </a:pPr>
                      <a:r>
                        <a:rPr lang="en-US" sz="3200" b="1">
                          <a:latin typeface="Times New Roman" panose="02020603050405020304" pitchFamily="18" charset="0"/>
                          <a:cs typeface="Times New Roman" panose="02020603050405020304" pitchFamily="18" charset="0"/>
                        </a:rPr>
                        <a:t>140.400.000</a:t>
                      </a:r>
                      <a:endParaRPr lang="en-US" sz="3200" b="1">
                        <a:latin typeface="Times New Roman" panose="02020603050405020304" pitchFamily="18" charset="0"/>
                        <a:cs typeface="Times New Roman" panose="02020603050405020304" pitchFamily="18" charset="0"/>
                      </a:endParaRPr>
                    </a:p>
                  </a:txBody>
                  <a:tcPr anchor="ctr" anchorCtr="0"/>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35" y="635"/>
          <a:ext cx="12192000" cy="6858000"/>
        </p:xfrm>
        <a:graphic>
          <a:graphicData uri="http://schemas.openxmlformats.org/drawingml/2006/table">
            <a:tbl>
              <a:tblPr firstRow="1" bandRow="1">
                <a:tableStyleId>{5C22544A-7EE6-4342-B048-85BDC9FD1C3A}</a:tableStyleId>
              </a:tblPr>
              <a:tblGrid>
                <a:gridCol w="1737360"/>
                <a:gridCol w="2004060"/>
                <a:gridCol w="2986405"/>
                <a:gridCol w="2112645"/>
                <a:gridCol w="3351530"/>
              </a:tblGrid>
              <a:tr h="497205">
                <a:tc>
                  <a:txBody>
                    <a:bodyPr/>
                    <a:lstStyle/>
                    <a:p>
                      <a:pPr>
                        <a:lnSpc>
                          <a:spcPts val="3300"/>
                        </a:lnSpc>
                        <a:spcBef>
                          <a:spcPts val="600"/>
                        </a:spcBef>
                        <a:spcAft>
                          <a:spcPts val="600"/>
                        </a:spcAft>
                      </a:pPr>
                      <a:r>
                        <a:rPr lang="en-US" sz="2400" b="1" dirty="0">
                          <a:latin typeface="Times New Roman" panose="02020603050405020304" pitchFamily="18" charset="0"/>
                          <a:cs typeface="Times New Roman" panose="02020603050405020304" pitchFamily="18" charset="0"/>
                        </a:rPr>
                        <a:t>TUỔI HƯU</a:t>
                      </a:r>
                      <a:endParaRPr lang="en-US" sz="24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nSpc>
                          <a:spcPts val="3300"/>
                        </a:lnSpc>
                        <a:spcBef>
                          <a:spcPts val="600"/>
                        </a:spcBef>
                        <a:spcAft>
                          <a:spcPts val="600"/>
                        </a:spcAft>
                      </a:pP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  LAO ĐỘNG</a:t>
                      </a:r>
                      <a:endParaRPr lang="en-US"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marR="0" indent="0" algn="l" defTabSz="914400" rtl="0" eaLnBrk="1" fontAlgn="auto" latinLnBrk="0" hangingPunct="1">
                        <a:lnSpc>
                          <a:spcPts val="3300"/>
                        </a:lnSpc>
                        <a:spcBef>
                          <a:spcPts val="600"/>
                        </a:spcBef>
                        <a:spcAft>
                          <a:spcPts val="600"/>
                        </a:spcAft>
                        <a:buClrTx/>
                        <a:buSzTx/>
                        <a:buFontTx/>
                        <a:buNone/>
                        <a:defRPr/>
                      </a:pPr>
                      <a:r>
                        <a:rPr lang="en-US" sz="2400" b="1" kern="1200" dirty="0" smtClean="0">
                          <a:solidFill>
                            <a:schemeClr val="lt1"/>
                          </a:solidFill>
                          <a:effectLst/>
                          <a:latin typeface="Times New Roman" panose="02020603050405020304" pitchFamily="18" charset="0"/>
                          <a:ea typeface="+mn-ea"/>
                          <a:cs typeface="Times New Roman" panose="02020603050405020304" pitchFamily="18" charset="0"/>
                        </a:rPr>
                        <a:t>NAM</a:t>
                      </a:r>
                      <a:endParaRPr lang="en-US" sz="24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a:lnSpc>
                          <a:spcPts val="3300"/>
                        </a:lnSpc>
                        <a:spcBef>
                          <a:spcPts val="600"/>
                        </a:spcBef>
                        <a:spcAft>
                          <a:spcPts val="600"/>
                        </a:spcAft>
                      </a:pPr>
                      <a:r>
                        <a:rPr lang="en-US" sz="2400" b="1" kern="1200" dirty="0" smtClean="0">
                          <a:solidFill>
                            <a:srgbClr val="FF0000"/>
                          </a:solidFill>
                          <a:effectLst/>
                          <a:latin typeface="Times New Roman" panose="02020603050405020304" pitchFamily="18" charset="0"/>
                          <a:ea typeface="+mn-ea"/>
                          <a:cs typeface="Times New Roman" panose="02020603050405020304" pitchFamily="18" charset="0"/>
                        </a:rPr>
                        <a:t>   LAO ĐỘNG</a:t>
                      </a:r>
                      <a:endParaRPr lang="en-US" sz="24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68580" marR="68580" marT="34290" marB="34290"/>
                </a:tc>
                <a:tc>
                  <a:txBody>
                    <a:bodyPr/>
                    <a:lstStyle/>
                    <a:p>
                      <a:pPr marL="0" marR="0" indent="0" algn="l" defTabSz="914400" rtl="0" eaLnBrk="1" fontAlgn="auto" latinLnBrk="0" hangingPunct="1">
                        <a:lnSpc>
                          <a:spcPts val="3300"/>
                        </a:lnSpc>
                        <a:spcBef>
                          <a:spcPts val="600"/>
                        </a:spcBef>
                        <a:spcAft>
                          <a:spcPts val="600"/>
                        </a:spcAft>
                        <a:buClrTx/>
                        <a:buSzTx/>
                        <a:buFontTx/>
                        <a:buNone/>
                        <a:defRPr/>
                      </a:pPr>
                      <a:r>
                        <a:rPr lang="en-US" sz="2400" b="1" kern="1200" dirty="0" smtClean="0">
                          <a:solidFill>
                            <a:srgbClr val="FF0000"/>
                          </a:solidFill>
                          <a:effectLst/>
                          <a:latin typeface="Times New Roman" panose="02020603050405020304" pitchFamily="18" charset="0"/>
                          <a:ea typeface="+mn-ea"/>
                          <a:cs typeface="Times New Roman" panose="02020603050405020304" pitchFamily="18" charset="0"/>
                        </a:rPr>
                        <a:t>NỮ</a:t>
                      </a:r>
                      <a:endParaRPr lang="en-US" sz="24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68580" marR="68580" marT="34290" marB="34290"/>
                </a:tc>
              </a:tr>
              <a:tr h="432435">
                <a:tc>
                  <a:txBody>
                    <a:bodyPr/>
                    <a:lstStyle/>
                    <a:p>
                      <a:pPr algn="ctr">
                        <a:lnSpc>
                          <a:spcPts val="2800"/>
                        </a:lnSpc>
                        <a:spcBef>
                          <a:spcPts val="0"/>
                        </a:spcBef>
                        <a:spcAft>
                          <a:spcPts val="0"/>
                        </a:spcAft>
                      </a:pPr>
                      <a:r>
                        <a:rPr lang="en-US" sz="2400" b="1" dirty="0" smtClean="0">
                          <a:latin typeface="Times New Roman" panose="02020603050405020304" pitchFamily="18" charset="0"/>
                          <a:cs typeface="Times New Roman" panose="02020603050405020304" pitchFamily="18" charset="0"/>
                        </a:rPr>
                        <a:t>Năm</a:t>
                      </a:r>
                      <a:r>
                        <a:rPr lang="en-US" sz="2400" b="1" baseline="0" dirty="0" smtClean="0">
                          <a:latin typeface="Times New Roman" panose="02020603050405020304" pitchFamily="18" charset="0"/>
                          <a:cs typeface="Times New Roman" panose="02020603050405020304" pitchFamily="18" charset="0"/>
                        </a:rPr>
                        <a:t> nghỉ</a:t>
                      </a:r>
                      <a:endParaRPr lang="en-US" sz="2400" b="1"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smtClean="0">
                          <a:latin typeface="Times New Roman" panose="02020603050405020304" pitchFamily="18" charset="0"/>
                          <a:cs typeface="Times New Roman" panose="02020603050405020304" pitchFamily="18" charset="0"/>
                        </a:rPr>
                        <a:t>Tuổi</a:t>
                      </a:r>
                      <a:r>
                        <a:rPr lang="en-US" sz="2400" b="1" baseline="0" dirty="0" smtClean="0">
                          <a:latin typeface="Times New Roman" panose="02020603050405020304" pitchFamily="18" charset="0"/>
                          <a:cs typeface="Times New Roman" panose="02020603050405020304" pitchFamily="18" charset="0"/>
                        </a:rPr>
                        <a:t> hưu</a:t>
                      </a:r>
                      <a:endParaRPr lang="en-US" sz="2400" b="1" dirty="0" smtClean="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smtClean="0">
                          <a:solidFill>
                            <a:srgbClr val="FF0000"/>
                          </a:solidFill>
                          <a:latin typeface="Times New Roman" panose="02020603050405020304" pitchFamily="18" charset="0"/>
                          <a:cs typeface="Times New Roman" panose="02020603050405020304" pitchFamily="18" charset="0"/>
                        </a:rPr>
                        <a:t>Tháng, năm</a:t>
                      </a:r>
                      <a:r>
                        <a:rPr lang="en-US" sz="2400" b="1" baseline="0" dirty="0" smtClean="0">
                          <a:solidFill>
                            <a:srgbClr val="FF0000"/>
                          </a:solidFill>
                          <a:latin typeface="Times New Roman" panose="02020603050405020304" pitchFamily="18" charset="0"/>
                          <a:cs typeface="Times New Roman" panose="02020603050405020304" pitchFamily="18" charset="0"/>
                        </a:rPr>
                        <a:t> sinh</a:t>
                      </a:r>
                      <a:endParaRPr lang="en-US" sz="2400" b="1" baseline="0" dirty="0" smtClean="0">
                        <a:solidFill>
                          <a:srgbClr val="FF00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smtClean="0">
                          <a:latin typeface="Times New Roman" panose="02020603050405020304" pitchFamily="18" charset="0"/>
                          <a:cs typeface="Times New Roman" panose="02020603050405020304" pitchFamily="18" charset="0"/>
                        </a:rPr>
                        <a:t>Tuổi</a:t>
                      </a:r>
                      <a:r>
                        <a:rPr lang="en-US" sz="2400" b="1" baseline="0" smtClean="0">
                          <a:latin typeface="Times New Roman" panose="02020603050405020304" pitchFamily="18" charset="0"/>
                          <a:cs typeface="Times New Roman" panose="02020603050405020304" pitchFamily="18" charset="0"/>
                        </a:rPr>
                        <a:t> hưu</a:t>
                      </a:r>
                      <a:endParaRPr lang="en-US" sz="2400" b="1" smtClean="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smtClean="0">
                          <a:latin typeface="Times New Roman" panose="02020603050405020304" pitchFamily="18" charset="0"/>
                          <a:cs typeface="Times New Roman" panose="02020603050405020304" pitchFamily="18" charset="0"/>
                        </a:rPr>
                        <a:t>Tháng, năm</a:t>
                      </a:r>
                      <a:r>
                        <a:rPr lang="en-US" sz="2400" b="1" baseline="0" dirty="0" smtClean="0">
                          <a:latin typeface="Times New Roman" panose="02020603050405020304" pitchFamily="18" charset="0"/>
                          <a:cs typeface="Times New Roman" panose="02020603050405020304" pitchFamily="18" charset="0"/>
                        </a:rPr>
                        <a:t> sinh</a:t>
                      </a:r>
                      <a:endParaRPr lang="en-US" sz="2400" b="1" dirty="0" smtClean="0">
                        <a:latin typeface="Times New Roman" panose="02020603050405020304" pitchFamily="18" charset="0"/>
                        <a:cs typeface="Times New Roman" panose="02020603050405020304" pitchFamily="18" charset="0"/>
                      </a:endParaRPr>
                    </a:p>
                  </a:txBody>
                  <a:tcPr marL="68580" marR="68580" marT="34290" marB="34290"/>
                </a:tc>
              </a:tr>
              <a:tr h="362585">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01/1961 -</a:t>
                      </a: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9/61</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tháng</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01/1966 - 8/66</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62585">
                <a:tc>
                  <a:txBody>
                    <a:bodyPr/>
                    <a:lstStyle/>
                    <a:p>
                      <a:pPr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10/1961 - 6/62</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9/1966 - 4/67</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62585">
                <a:tc>
                  <a:txBody>
                    <a:bodyPr/>
                    <a:lstStyle/>
                    <a:p>
                      <a:pPr algn="ctr">
                        <a:lnSpc>
                          <a:spcPts val="2800"/>
                        </a:lnSpc>
                        <a:spcBef>
                          <a:spcPts val="0"/>
                        </a:spcBef>
                        <a:spcAft>
                          <a:spcPts val="0"/>
                        </a:spcAft>
                      </a:pPr>
                      <a:r>
                        <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2023</a:t>
                      </a:r>
                      <a:endParaRPr lang="en-US" sz="24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60 </a:t>
                      </a:r>
                      <a:r>
                        <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9 tháng</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7/1962 - 3/63</a:t>
                      </a: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56 </a:t>
                      </a:r>
                      <a:endPar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5/1967 - 12/67</a:t>
                      </a:r>
                      <a:endParaRPr lang="en-US" sz="24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62585">
                <a:tc>
                  <a:txBody>
                    <a:bodyPr/>
                    <a:lstStyle/>
                    <a:p>
                      <a:pPr algn="ctr">
                        <a:lnSpc>
                          <a:spcPts val="2800"/>
                        </a:lnSpc>
                        <a:spcBef>
                          <a:spcPts val="0"/>
                        </a:spcBef>
                        <a:spcAft>
                          <a:spcPts val="0"/>
                        </a:spcAft>
                      </a:pPr>
                      <a:r>
                        <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2024</a:t>
                      </a:r>
                      <a:endParaRPr lang="en-US" sz="26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61 </a:t>
                      </a:r>
                      <a:endPar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600" b="1"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4/1963 - 12/63</a:t>
                      </a:r>
                      <a:endParaRPr lang="en-US" sz="2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56- </a:t>
                      </a:r>
                      <a:r>
                        <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tháng</a:t>
                      </a:r>
                      <a:endParaRPr lang="en-US" sz="2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600" b="1" baseline="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01/1968 - 8/68</a:t>
                      </a:r>
                      <a:endParaRPr lang="en-US" sz="26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62585">
                <a:tc>
                  <a:txBody>
                    <a:bodyPr/>
                    <a:lstStyle/>
                    <a:p>
                      <a:pPr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2025</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01/1964 - 9/64</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9/1968 - 5/69</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62585">
                <a:tc>
                  <a:txBody>
                    <a:bodyPr/>
                    <a:lstStyle/>
                    <a:p>
                      <a:pPr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2026</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10/1964 - 6/65</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 </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6/1969 - 12/69</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62585">
                <a:tc>
                  <a:txBody>
                    <a:bodyPr/>
                    <a:lstStyle/>
                    <a:p>
                      <a:pPr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2027</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7/1965 -</a:t>
                      </a: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3/66</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01/1970 - 8/70</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362585">
                <a:tc>
                  <a:txBody>
                    <a:bodyPr/>
                    <a:lstStyle/>
                    <a:p>
                      <a:pPr algn="ctr">
                        <a:lnSpc>
                          <a:spcPts val="28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2028</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62 tuổi</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4/1966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 đi</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9/1970 - 4/71</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432435">
                <a:tc>
                  <a:txBody>
                    <a:bodyPr/>
                    <a:lstStyle/>
                    <a:p>
                      <a:pPr indent="-25400"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2029</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endParaRPr lang="en-US" sz="2400" b="1" dirty="0">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 </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5/1971 - 12/71</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433070">
                <a:tc>
                  <a:txBody>
                    <a:bodyPr/>
                    <a:lstStyle/>
                    <a:p>
                      <a:pPr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2030</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01/1972</a:t>
                      </a: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8/72</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431800">
                <a:tc>
                  <a:txBody>
                    <a:bodyPr/>
                    <a:lstStyle/>
                    <a:p>
                      <a:pPr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2031</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9/1972 - 4/73</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433070">
                <a:tc>
                  <a:txBody>
                    <a:bodyPr/>
                    <a:lstStyle/>
                    <a:p>
                      <a:pPr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2032</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 </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5/1973 - 12/73</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432435">
                <a:tc>
                  <a:txBody>
                    <a:bodyPr/>
                    <a:lstStyle/>
                    <a:p>
                      <a:pPr indent="-25400"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2033</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01/1974 - 8/74</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432435">
                <a:tc>
                  <a:txBody>
                    <a:bodyPr/>
                    <a:lstStyle/>
                    <a:p>
                      <a:pPr algn="ctr">
                        <a:lnSpc>
                          <a:spcPts val="2800"/>
                        </a:lnSpc>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2034</a:t>
                      </a:r>
                      <a:endPar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endParaRPr lang="en-US" sz="2400" b="1">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endPar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9/1974 - 4/75</a:t>
                      </a:r>
                      <a:endParaRPr lang="en-US" sz="2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r h="432435">
                <a:tc>
                  <a:txBody>
                    <a:bodyPr/>
                    <a:lstStyle/>
                    <a:p>
                      <a:pPr indent="-25400" algn="ctr">
                        <a:lnSpc>
                          <a:spcPts val="28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2035</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endParaRPr lang="en-US" sz="2400" b="1">
                        <a:solidFill>
                          <a:srgbClr val="FF00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endParaRPr lang="en-US" sz="2400" b="1">
                        <a:solidFill>
                          <a:srgbClr val="FF0000"/>
                        </a:solidFill>
                        <a:latin typeface="Times New Roman" panose="02020603050405020304" pitchFamily="18" charset="0"/>
                        <a:cs typeface="Times New Roman" panose="02020603050405020304" pitchFamily="18" charset="0"/>
                      </a:endParaRPr>
                    </a:p>
                  </a:txBody>
                  <a:tcPr marL="68580" marR="68580" marT="34290" marB="34290"/>
                </a:tc>
                <a:tc>
                  <a:txBody>
                    <a:bodyPr/>
                    <a:lstStyle/>
                    <a:p>
                      <a:pPr algn="ctr">
                        <a:lnSpc>
                          <a:spcPts val="2800"/>
                        </a:lnSpc>
                        <a:spcBef>
                          <a:spcPts val="0"/>
                        </a:spcBef>
                        <a:spcAft>
                          <a:spcPts val="0"/>
                        </a:spcAft>
                      </a:pPr>
                      <a:r>
                        <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60 tuổi</a:t>
                      </a:r>
                      <a:endParaRPr lang="en-US" sz="24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c>
                  <a:txBody>
                    <a:bodyPr/>
                    <a:lstStyle/>
                    <a:p>
                      <a:pPr algn="ctr">
                        <a:lnSpc>
                          <a:spcPts val="2800"/>
                        </a:lnSpc>
                        <a:spcBef>
                          <a:spcPts val="0"/>
                        </a:spcBef>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Từ </a:t>
                      </a:r>
                      <a:r>
                        <a:rPr lang="en-US"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5/1975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trở đi</a:t>
                      </a:r>
                      <a:endPar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tc>
              </a:tr>
            </a:tbl>
          </a:graphicData>
        </a:graphic>
      </p:graphicFrame>
      <p:sp>
        <p:nvSpPr>
          <p:cNvPr id="3" name="Slide Number Placeholder 2"/>
          <p:cNvSpPr>
            <a:spLocks noGrp="1"/>
          </p:cNvSpPr>
          <p:nvPr>
            <p:ph type="sldNum" sz="quarter" idx="12"/>
          </p:nvPr>
        </p:nvSpPr>
        <p:spPr/>
        <p:txBody>
          <a:bodyPr/>
          <a:lstStyle/>
          <a:p>
            <a:fld id="{21DC7A25-C877-436E-A29F-58D0953C43EF}" type="slidenum">
              <a:rPr lang="en-US" sz="900" smtClean="0"/>
            </a:fld>
            <a:endParaRPr lang="en-US" sz="9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000"/>
        </p:xfrm>
        <a:graphic>
          <a:graphicData uri="http://schemas.openxmlformats.org/drawingml/2006/table">
            <a:tbl>
              <a:tblPr firstRow="1" bandRow="1">
                <a:tableStyleId>{5C22544A-7EE6-4342-B048-85BDC9FD1C3A}</a:tableStyleId>
              </a:tblPr>
              <a:tblGrid>
                <a:gridCol w="12166600"/>
              </a:tblGrid>
              <a:tr h="677545">
                <a:tc>
                  <a:txBody>
                    <a:bodyPr/>
                    <a:lstStyle/>
                    <a:p>
                      <a:pPr algn="l" fontAlgn="auto">
                        <a:lnSpc>
                          <a:spcPts val="4100"/>
                        </a:lnSpc>
                        <a:spcBef>
                          <a:spcPts val="0"/>
                        </a:spcBef>
                        <a:spcAft>
                          <a:spcPts val="0"/>
                        </a:spcAft>
                      </a:pPr>
                      <a:r>
                        <a:rPr lang="en-US" sz="36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36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Nghị định 12/2022/NĐ-CP </a:t>
                      </a:r>
                      <a:r>
                        <a:rPr lang="en-US" sz="36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rPr>
                        <a:t>về XP VPHC l/v LĐTL&amp; BHXH - </a:t>
                      </a:r>
                      <a:endParaRPr lang="en-US" sz="36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80455">
                <a:tc>
                  <a:txBody>
                    <a:bodyPr/>
                    <a:lstStyle/>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fontAlgn="auto">
                        <a:lnSpc>
                          <a:spcPts val="3560"/>
                        </a:lnSpc>
                      </a:pPr>
                      <a:r>
                        <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2. Phạt 20 - 25 tr đ đ/v NSDLĐ có 1 trong các HV sau:</a:t>
                      </a:r>
                      <a:endPar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560"/>
                        </a:lnSpc>
                      </a:pPr>
                      <a:r>
                        <a:rPr lang="en-US" sz="295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a)Giữ bản chính giấy tờ tùythân,văn bằng/chứng chỉ NLĐ khi GK/thực hiệnHĐ</a:t>
                      </a:r>
                      <a:endParaRPr lang="en-US" sz="295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560"/>
                        </a:lnSpc>
                      </a:pPr>
                      <a:r>
                        <a:rPr lang="en-US" sz="295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b) Buộc NLĐ thực hiện b/fáp b/đ = tiền/ tài sản</a:t>
                      </a:r>
                      <a:r>
                        <a:rPr lang="en-US" sz="295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 khác cho việc thực hiện HĐLĐ</a:t>
                      </a:r>
                      <a:endParaRPr lang="en-US" sz="295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560"/>
                        </a:lnSpc>
                      </a:pPr>
                      <a:r>
                        <a:rPr lang="en-US" sz="295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c) GK HĐ với NLĐ từ đủ 15 -&lt;18 tuổi mà ko có sự đồng ý = VB của NĐDTPL </a:t>
                      </a:r>
                      <a:endParaRPr lang="en-US" sz="295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39946" name="Rectangle 10"/>
          <p:cNvSpPr/>
          <p:nvPr>
            <p:custDataLst>
              <p:tags r:id="rId1"/>
            </p:custDataLst>
          </p:nvPr>
        </p:nvSpPr>
        <p:spPr>
          <a:xfrm>
            <a:off x="0" y="693420"/>
            <a:ext cx="12192000" cy="4462145"/>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nchorCtr="0"/>
          <a:p>
            <a:pPr algn="l" fontAlgn="auto">
              <a:lnSpc>
                <a:spcPts val="3560"/>
              </a:lnSpc>
            </a:pPr>
            <a:r>
              <a:rPr lang="en-US" sz="33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Đ.9. Vi phạm về giao kết HĐLĐ</a:t>
            </a:r>
            <a:endParaRPr lang="en-US" sz="33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560"/>
              </a:lnSpc>
            </a:pPr>
            <a:r>
              <a:rPr lang="en-US" sz="33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a:t>
            </a: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3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Phạt tiền đ/v NSDLĐ khi có 1 trong các HV</a:t>
            </a: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giao kết HĐLĐ ko = </a:t>
            </a:r>
            <a:endPar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3560"/>
              </a:lnSpc>
            </a:pP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VB với NLĐ làm CV </a:t>
            </a:r>
            <a:r>
              <a:rPr lang="en-US" sz="33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có thời hạn từ đủ </a:t>
            </a:r>
            <a:r>
              <a:rPr lang="en-US" sz="3300" dirty="0" smtClean="0">
                <a:solidFill>
                  <a:srgbClr val="FF0000"/>
                </a:solidFill>
                <a:effectLst/>
                <a:latin typeface="Arial" panose="020B0604020202020204" pitchFamily="34" charset="0"/>
                <a:ea typeface="Verdana" panose="020B0604030504040204" pitchFamily="34" charset="0"/>
                <a:cs typeface="Arial" panose="020B0604020202020204" pitchFamily="34" charset="0"/>
                <a:sym typeface="+mn-ea"/>
              </a:rPr>
              <a:t>≥ </a:t>
            </a:r>
            <a:r>
              <a:rPr lang="en-US" sz="33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01 tháng</a:t>
            </a: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với người được UQ</a:t>
            </a:r>
            <a:endPar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3560"/>
              </a:lnSpc>
            </a:pP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giao kết HĐ cho nhóm NLĐ từ đủ </a:t>
            </a:r>
            <a:r>
              <a:rPr lang="en-US" sz="3300" dirty="0" smtClean="0">
                <a:solidFill>
                  <a:srgbClr val="FF0000"/>
                </a:solidFill>
                <a:effectLst/>
                <a:latin typeface="Arial" panose="020B0604020202020204" pitchFamily="34" charset="0"/>
                <a:ea typeface="Verdana" panose="020B0604030504040204" pitchFamily="34" charset="0"/>
                <a:cs typeface="Arial" panose="020B0604020202020204" pitchFamily="34" charset="0"/>
                <a:sym typeface="+mn-ea"/>
              </a:rPr>
              <a:t>≥ </a:t>
            </a: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18 tuổi làm CV theo mùa vụ, CV</a:t>
            </a:r>
            <a:endPar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3560"/>
              </a:lnSpc>
            </a:pP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nhất định có hạn &lt; 12 tháng tại </a:t>
            </a:r>
            <a:r>
              <a:rPr lang="en-US" sz="33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K.2 Đ.18</a:t>
            </a: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BLLĐ; </a:t>
            </a:r>
            <a:r>
              <a:rPr lang="en-US" sz="33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ko đúng loại HĐLĐ </a:t>
            </a:r>
            <a:endParaRPr lang="en-US" sz="33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3560"/>
              </a:lnSpc>
            </a:pPr>
            <a:r>
              <a:rPr lang="en-US" sz="33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với NLĐ</a:t>
            </a: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3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ko đầy đủ các nội dung chủ yếu của HĐLĐ</a:t>
            </a: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theo quy định PL</a:t>
            </a:r>
            <a:endPar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3560"/>
              </a:lnSpc>
            </a:pPr>
            <a:r>
              <a:rPr lang="en-US" sz="33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theo 1 trong các mức:</a:t>
            </a:r>
            <a:endParaRPr lang="en-US" sz="33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560"/>
              </a:lnSpc>
            </a:pP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a</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a:t>
            </a: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2 - 5 tr</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đ  VP từ 01 - 10 LĐ; </a:t>
            </a: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b</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a:t>
            </a: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5 - 10 tr</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VP 11 - 50 LĐ;</a:t>
            </a:r>
            <a:endParaRPr lang="en-US" sz="33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560"/>
              </a:lnSpc>
            </a:pP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c</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a:t>
            </a: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10 tr - 15 tr</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VP 51 - 100 LĐ; </a:t>
            </a: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d</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a:t>
            </a: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15 - 20 tr</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101 - 300 NLĐ;</a:t>
            </a:r>
            <a:endParaRPr lang="en-US" sz="33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560"/>
              </a:lnSpc>
            </a:pP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đ</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a:t>
            </a:r>
            <a:r>
              <a:rPr lang="en-US" sz="33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20 - 25 t</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r         </a:t>
            </a:r>
            <a:r>
              <a:rPr lang="en-US" sz="3300" dirty="0" smtClean="0">
                <a:solidFill>
                  <a:srgbClr val="FF0000"/>
                </a:solidFill>
                <a:effectLst/>
                <a:latin typeface="Arial" panose="020B0604020202020204" pitchFamily="34" charset="0"/>
                <a:ea typeface="Verdana" panose="020B0604030504040204" pitchFamily="34" charset="0"/>
                <a:cs typeface="Arial" panose="020B0604020202020204" pitchFamily="34" charset="0"/>
                <a:sym typeface="+mn-ea"/>
              </a:rPr>
              <a:t>≥ </a:t>
            </a:r>
            <a:r>
              <a:rPr lang="en-US" sz="33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301 LĐ</a:t>
            </a:r>
            <a:endParaRPr sz="33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9946"/>
                                        </p:tgtEl>
                                        <p:attrNameLst>
                                          <p:attrName>style.visibility</p:attrName>
                                        </p:attrNameLst>
                                      </p:cBhvr>
                                      <p:to>
                                        <p:strVal val="visible"/>
                                      </p:to>
                                    </p:set>
                                    <p:animEffect transition="in" filter="box(in)">
                                      <p:cBhvr>
                                        <p:cTn id="7" dur="5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40855"/>
        </p:xfrm>
        <a:graphic>
          <a:graphicData uri="http://schemas.openxmlformats.org/drawingml/2006/table">
            <a:tbl>
              <a:tblPr firstRow="1" bandRow="1">
                <a:tableStyleId>{5C22544A-7EE6-4342-B048-85BDC9FD1C3A}</a:tableStyleId>
              </a:tblPr>
              <a:tblGrid>
                <a:gridCol w="12166600"/>
              </a:tblGrid>
              <a:tr h="579120">
                <a:tc>
                  <a:txBody>
                    <a:bodyPr/>
                    <a:lstStyle/>
                    <a:p>
                      <a:pPr algn="l" fontAlgn="auto">
                        <a:lnSpc>
                          <a:spcPts val="4100"/>
                        </a:lnSpc>
                        <a:spcBef>
                          <a:spcPts val="0"/>
                        </a:spcBef>
                        <a:spcAft>
                          <a:spcPts val="0"/>
                        </a:spcAft>
                      </a:pPr>
                      <a:r>
                        <a:rPr lang="en-US" sz="32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3. Biện pháp khắc phục hậu quả: Buộc</a:t>
                      </a:r>
                      <a:endParaRPr lang="en-US" sz="32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228715">
                <a:tc>
                  <a:txBody>
                    <a:bodyPr/>
                    <a:lstStyle/>
                    <a:p>
                      <a:pPr fontAlgn="auto">
                        <a:lnSpc>
                          <a:spcPct val="100000"/>
                        </a:lnSpc>
                      </a:pP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NSDLĐ giao kết HĐLĐ =VB với NLĐ khi có HV giao kết HĐLĐ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ko = VB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với NLĐ làm CV có thời hạn từ đủ </a:t>
                      </a:r>
                      <a:r>
                        <a:rPr lang="en-US" sz="2800" dirty="0" smtClean="0">
                          <a:solidFill>
                            <a:srgbClr val="FF0000"/>
                          </a:solidFill>
                          <a:effectLst/>
                          <a:latin typeface="Arial" panose="020B0604020202020204" pitchFamily="34" charset="0"/>
                          <a:ea typeface="Verdana" panose="020B0604030504040204" pitchFamily="34" charset="0"/>
                          <a:cs typeface="Arial" panose="020B0604020202020204" pitchFamily="34" charset="0"/>
                          <a:sym typeface="+mn-ea"/>
                        </a:rPr>
                        <a:t>≥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01 tháng tại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K.1</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Điều này;</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ct val="100000"/>
                        </a:lnSpc>
                      </a:pP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NSDLĐ giao kết HĐLĐ =VB với người được UQ giao kết HĐLĐ cho nhóm NLĐ làm CV theo mùa vụ, CV nhất định có thời hạn </a:t>
                      </a:r>
                      <a:r>
                        <a:rPr lang="en-US" sz="28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&lt;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12 tháng</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khi có HV ko giao kết HĐLĐ = VB với người được UQ giao kết HĐLĐ cho nhóm NLĐ từ đủ </a:t>
                      </a:r>
                      <a:r>
                        <a:rPr lang="en-US" sz="2800" dirty="0" smtClean="0">
                          <a:solidFill>
                            <a:srgbClr val="FF0000"/>
                          </a:solidFill>
                          <a:effectLst/>
                          <a:latin typeface="Arial" panose="020B0604020202020204" pitchFamily="34" charset="0"/>
                          <a:ea typeface="Verdana" panose="020B0604030504040204" pitchFamily="34" charset="0"/>
                          <a:cs typeface="Arial" panose="020B0604020202020204" pitchFamily="34" charset="0"/>
                          <a:sym typeface="+mn-ea"/>
                        </a:rPr>
                        <a:t>≥</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18 tuổi làm CV theo mùa vụ, CV nhất định có thời hạn </a:t>
                      </a:r>
                      <a:r>
                        <a:rPr lang="en-US" sz="28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&lt;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12 tháng</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quy định tại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K.2 Đ.18</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BLLĐ được quy định tại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K.1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Điều này;</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ct val="100000"/>
                        </a:lnSpc>
                      </a:pP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NSDLĐ giao kết đúng loại HĐ với NLĐ đối với HV </a:t>
                      </a:r>
                      <a:r>
                        <a:rPr lang="en-US" sz="28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giao kết ko đúng loại HĐLĐ với NLĐ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quy định tại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K.1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Điều này;</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ct val="100000"/>
                        </a:lnSpc>
                      </a:pP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d) Buộc NSDLĐ trả lại bản chính giấy tờ tùy thân; văn bằng; chứng chỉ đã giữ của NLĐ đối với HVVP quy định tại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a K.2</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Điều này;</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ct val="100000"/>
                        </a:lnSpc>
                      </a:pP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NSDLĐ trả lại số tiền/TS đã giữ của NLĐ </a:t>
                      </a:r>
                      <a:r>
                        <a:rPr lang="en-US" sz="28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a:t>
                      </a:r>
                      <a:r>
                        <a:rPr lang="en-US" sz="28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với khoản tiền lãi</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của tiền đã giữ của NLĐ tính theo mức lãi suất tiền gửi ko kỳ hạn cao nhất của các ngân hàng thương mại NN công bố tại thời điểm XP đ/v HVVP tại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b K.2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Điều này.</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19125">
                <a:tc>
                  <a:txBody>
                    <a:bodyPr/>
                    <a:lstStyle/>
                    <a:p>
                      <a:pPr algn="l" fontAlgn="auto">
                        <a:lnSpc>
                          <a:spcPts val="4100"/>
                        </a:lnSpc>
                        <a:spcBef>
                          <a:spcPts val="0"/>
                        </a:spcBef>
                        <a:spcAft>
                          <a:spcPts val="0"/>
                        </a:spcAft>
                      </a:pPr>
                      <a:r>
                        <a:rPr lang="en-US" sz="36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Đ.10. Vi phạm về thử việc</a:t>
                      </a:r>
                      <a:endParaRPr 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239510">
                <a:tc>
                  <a:txBody>
                    <a:bodyPr/>
                    <a:lstStyle/>
                    <a:p>
                      <a:pPr fontAlgn="auto">
                        <a:lnSpc>
                          <a:spcPts val="3860"/>
                        </a:lnSpc>
                      </a:pPr>
                      <a:r>
                        <a:rPr lang="en-US" sz="30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 Phạt từ 0,5 - 1tr đ đ/v NSDLĐ có 1 trong các HV</a:t>
                      </a:r>
                      <a:r>
                        <a:rPr lang="en-US" sz="30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t>
                      </a:r>
                      <a:endParaRPr lang="en-US" sz="30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Yêu cầu </a:t>
                      </a:r>
                      <a:r>
                        <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thử việc đ/v NLĐ làm việc theo HĐLĐ có thời hạn </a:t>
                      </a:r>
                      <a:r>
                        <a:rPr lang="en-US" sz="30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&lt; 01 tháng</a:t>
                      </a:r>
                      <a:r>
                        <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a:t>
                      </a:r>
                      <a:endPar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 </a:t>
                      </a:r>
                      <a:r>
                        <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thông báo kết quả thử việc</a:t>
                      </a: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cho NLĐ theo quy định.</a:t>
                      </a:r>
                      <a:endPar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2. Phạt từ 2 - 5 tr đ đ/v NSDLĐ có 1 trong các HV</a:t>
                      </a:r>
                      <a:r>
                        <a:rPr lang="en-US" sz="30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t>
                      </a:r>
                      <a:endParaRPr lang="en-US" sz="30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Y/cầu NLĐ </a:t>
                      </a:r>
                      <a:r>
                        <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thử việc </a:t>
                      </a:r>
                      <a:r>
                        <a:rPr lang="en-US" sz="30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&gt; 01 lần</a:t>
                      </a:r>
                      <a:r>
                        <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đối với </a:t>
                      </a:r>
                      <a:r>
                        <a:rPr lang="en-US" sz="30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01 công việc</a:t>
                      </a:r>
                      <a:r>
                        <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a:t>
                      </a:r>
                      <a:endPar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 </a:t>
                      </a:r>
                      <a:r>
                        <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Thử việc quá thời gian </a:t>
                      </a: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quy định;</a:t>
                      </a:r>
                      <a:endPar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 Trả lương cho NLĐ trong TGTV </a:t>
                      </a:r>
                      <a:r>
                        <a:rPr lang="en-US" sz="30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&lt; 85% ML</a:t>
                      </a: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của công việc đó;</a:t>
                      </a:r>
                      <a:endPar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d) </a:t>
                      </a:r>
                      <a:r>
                        <a:rPr lang="en-US" sz="30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GK HĐLĐ với NLĐ khi thử việc đạt y/</a:t>
                      </a: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 đ/v tr/hợp 2 bên có GK HĐTV.</a:t>
                      </a:r>
                      <a:endPar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3. Biện pháp khắc phục hậu quả: Buộc</a:t>
                      </a:r>
                      <a:endParaRPr lang="en-US" sz="30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NSDLĐ trả đủ TL của công việc đó cho NLĐ khi có HVVP tại </a:t>
                      </a:r>
                      <a:r>
                        <a:rPr lang="en-US" sz="30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a K.1, điểm a, b, c K.2</a:t>
                      </a: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Điều này;</a:t>
                      </a:r>
                      <a:endPar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860"/>
                        </a:lnSpc>
                      </a:pP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 NSDLĐ giao kết HĐLĐ với NLĐ khi có HVVP tại </a:t>
                      </a:r>
                      <a:r>
                        <a:rPr lang="en-US" sz="30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d K.2 </a:t>
                      </a:r>
                      <a:r>
                        <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Điều này.</a:t>
                      </a:r>
                      <a:endPar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87705">
                <a:tc>
                  <a:txBody>
                    <a:bodyPr/>
                    <a:lstStyle/>
                    <a:p>
                      <a:pPr algn="l" fontAlgn="auto">
                        <a:lnSpc>
                          <a:spcPts val="4100"/>
                        </a:lnSpc>
                        <a:spcBef>
                          <a:spcPts val="0"/>
                        </a:spcBef>
                        <a:spcAft>
                          <a:spcPts val="0"/>
                        </a:spcAft>
                      </a:pPr>
                      <a:r>
                        <a:rPr lang="en-US" sz="36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Đ.11. Vi phạm quy định về thực hiện HĐLĐ</a:t>
                      </a:r>
                      <a:endParaRPr 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67120">
                <a:tc>
                  <a:txBody>
                    <a:bodyPr/>
                    <a:lstStyle/>
                    <a:p>
                      <a:pPr fontAlgn="auto">
                        <a:lnSpc>
                          <a:spcPts val="4160"/>
                        </a:lnSpc>
                      </a:pP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a:t>
                      </a:r>
                      <a:r>
                        <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Phạt </a:t>
                      </a: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1 - 3 tr</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đ/v NSDLĐ có HV </a:t>
                      </a:r>
                      <a:r>
                        <a:rPr lang="en-US" sz="28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tạm thời chuyển NLĐ làm CV khác so với HĐLĐ nhưng ko báo cho NLĐ trước</a:t>
                      </a:r>
                      <a:r>
                        <a:rPr lang="en-US" sz="2800" b="0"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28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03 ngày LV</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ko TB/TB ko rõ thời hạn làm tạm thời/bố trí CV ko fù hợp với SK, giới tính của NLĐ.</a:t>
                      </a:r>
                      <a:endPar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60"/>
                        </a:lnSpc>
                      </a:pP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2</a:t>
                      </a:r>
                      <a:r>
                        <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Phạt từ </a:t>
                      </a: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3 - 7 tr</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đ/v NSDLĐ có 1 trong các HV sau:</a:t>
                      </a:r>
                      <a:endPar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60"/>
                        </a:lnSpc>
                      </a:pP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Bố trí NLĐ làm việc ở </a:t>
                      </a:r>
                      <a:r>
                        <a:rPr lang="en-US" sz="28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địa điểm khác với địa điểm làm việc</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đã thỏa thuận trong HĐLĐ, </a:t>
                      </a:r>
                      <a:r>
                        <a:rPr lang="en-US" sz="28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trừ trường hợp tại </a:t>
                      </a:r>
                      <a:r>
                        <a:rPr lang="en-US" sz="28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Đ.29 BLLĐ;</a:t>
                      </a:r>
                      <a:endParaRPr lang="en-US" sz="28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60"/>
                        </a:lnSpc>
                      </a:pP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 Ko nhận lại NLĐ trở lại l/v sau khi hết hạn tạm hoãn thực hiện HĐLĐ nếu HĐ còn thời hạn, trừ tr/hợp NSDLĐ &amp; NLĐ có thỏa thuận khác/PL có quy định khác;</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60"/>
                        </a:lnSpc>
                      </a:pP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 Chuyển NLĐ làm công việc khác so với HĐLĐ ko đúng lý do; thời hạn/ không có văn bản đồng ý của NLĐ theo quy định PL.</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60"/>
                        </a:lnSpc>
                      </a:pP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3</a:t>
                      </a:r>
                      <a:r>
                        <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.Phạt </a:t>
                      </a: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15 - 30 tr</a:t>
                      </a:r>
                      <a:r>
                        <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 đ/v HV QRTD tại nơi l/v nhưng chưa đến mức truy cứuTNHS</a:t>
                      </a:r>
                      <a:endPar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12192000" cy="6660515"/>
        </p:xfrm>
        <a:graphic>
          <a:graphicData uri="http://schemas.openxmlformats.org/drawingml/2006/table">
            <a:tbl>
              <a:tblPr firstRow="1" bandRow="1">
                <a:tableStyleId>{5C22544A-7EE6-4342-B048-85BDC9FD1C3A}</a:tableStyleId>
              </a:tblPr>
              <a:tblGrid>
                <a:gridCol w="12192000"/>
              </a:tblGrid>
              <a:tr h="3582035">
                <a:tc>
                  <a:txBody>
                    <a:bodyPr/>
                    <a:lstStyle/>
                    <a:p>
                      <a:pPr fontAlgn="auto">
                        <a:spcBef>
                          <a:spcPts val="0"/>
                        </a:spcBef>
                        <a:spcAft>
                          <a:spcPts val="0"/>
                        </a:spcAft>
                      </a:pPr>
                      <a:r>
                        <a:rPr lang="en-US" altLang="nl-NL" sz="3200" b="1" kern="1200" dirty="0" smtClean="0">
                          <a:solidFill>
                            <a:schemeClr val="lt1"/>
                          </a:solidFill>
                          <a:effectLst/>
                          <a:latin typeface="Times New Roman" panose="02020603050405020304" pitchFamily="18" charset="0"/>
                          <a:ea typeface="+mn-ea"/>
                          <a:cs typeface="Times New Roman" panose="02020603050405020304" pitchFamily="18" charset="0"/>
                        </a:rPr>
                        <a:t>Đ.5 Q &amp; NV của NLĐ:</a:t>
                      </a:r>
                      <a:endParaRPr lang="en-US" altLang="nl-NL" sz="32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fontAlgn="auto">
                        <a:spcBef>
                          <a:spcPts val="0"/>
                        </a:spcBef>
                        <a:spcAft>
                          <a:spcPts val="0"/>
                        </a:spcAft>
                      </a:pPr>
                      <a:r>
                        <a:rPr 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1c) Thành lập, gia nhập, hoạt động trong </a:t>
                      </a:r>
                      <a:r>
                        <a:rPr lang="nl-NL" sz="3100" b="1" i="1" kern="1200" dirty="0" smtClean="0">
                          <a:solidFill>
                            <a:srgbClr val="FF0000"/>
                          </a:solidFill>
                          <a:effectLst/>
                          <a:latin typeface="Times New Roman" panose="02020603050405020304" pitchFamily="18" charset="0"/>
                          <a:ea typeface="+mn-ea"/>
                          <a:cs typeface="Times New Roman" panose="02020603050405020304" pitchFamily="18" charset="0"/>
                        </a:rPr>
                        <a:t>TCĐD</a:t>
                      </a:r>
                      <a:r>
                        <a:rPr lang="nl-NL" sz="3100" b="1" i="1" kern="1200" baseline="0" dirty="0" smtClean="0">
                          <a:solidFill>
                            <a:srgbClr val="FF0000"/>
                          </a:solidFill>
                          <a:effectLst/>
                          <a:latin typeface="Times New Roman" panose="02020603050405020304" pitchFamily="18" charset="0"/>
                          <a:ea typeface="+mn-ea"/>
                          <a:cs typeface="Times New Roman" panose="02020603050405020304" pitchFamily="18" charset="0"/>
                        </a:rPr>
                        <a:t> NLĐ...</a:t>
                      </a:r>
                      <a:endParaRPr lang="nl-NL" sz="3100" b="1" i="1" kern="1200" baseline="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ct val="100000"/>
                        </a:lnSpc>
                        <a:spcBef>
                          <a:spcPts val="0"/>
                        </a:spcBef>
                        <a:spcAft>
                          <a:spcPts val="0"/>
                        </a:spcAft>
                        <a:buClrTx/>
                        <a:buSzTx/>
                        <a:buFontTx/>
                        <a:buNone/>
                        <a:defRPr/>
                      </a:pPr>
                      <a:r>
                        <a:rPr lang="nl-NL" sz="3100" b="1" i="1" kern="1200" dirty="0" smtClean="0">
                          <a:solidFill>
                            <a:srgbClr val="FF0000"/>
                          </a:solidFill>
                          <a:effectLst/>
                          <a:latin typeface="Times New Roman" panose="02020603050405020304" pitchFamily="18" charset="0"/>
                          <a:ea typeface="+mn-ea"/>
                          <a:cs typeface="Times New Roman" panose="02020603050405020304" pitchFamily="18" charset="0"/>
                        </a:rPr>
                        <a:t>d) Từ chối LV nếu có nguy cơ rõ ràng đe dọa trực tiếp tính mạng, SK</a:t>
                      </a:r>
                      <a:r>
                        <a:rPr lang="en-US" altLang="nl-NL" sz="3100" b="1" i="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1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ct val="100000"/>
                        </a:lnSpc>
                        <a:spcBef>
                          <a:spcPts val="0"/>
                        </a:spcBef>
                        <a:spcAft>
                          <a:spcPts val="0"/>
                        </a:spcAft>
                        <a:buClrTx/>
                        <a:buSzTx/>
                        <a:buFontTx/>
                        <a:buNone/>
                        <a:defRPr/>
                      </a:pPr>
                      <a:r>
                        <a:rPr lang="nl-NL" sz="3100" b="1" i="1" kern="1200" dirty="0" smtClean="0">
                          <a:solidFill>
                            <a:srgbClr val="FF0000"/>
                          </a:solidFill>
                          <a:effectLst/>
                          <a:latin typeface="Times New Roman" panose="02020603050405020304" pitchFamily="18" charset="0"/>
                          <a:ea typeface="+mn-ea"/>
                          <a:cs typeface="Times New Roman" panose="02020603050405020304" pitchFamily="18" charset="0"/>
                        </a:rPr>
                        <a:t>g) Các quyền khác theo quy định của PL</a:t>
                      </a:r>
                      <a:endParaRPr lang="en-US" sz="31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spcBef>
                          <a:spcPts val="0"/>
                        </a:spcBef>
                        <a:spcAft>
                          <a:spcPts val="0"/>
                        </a:spcAft>
                      </a:pPr>
                      <a:r>
                        <a:rPr lang="nl-NL" sz="2900" b="1" kern="1200" dirty="0" smtClean="0">
                          <a:solidFill>
                            <a:schemeClr val="lt1"/>
                          </a:solidFill>
                          <a:effectLst/>
                          <a:latin typeface="Times New Roman" panose="02020603050405020304" pitchFamily="18" charset="0"/>
                          <a:ea typeface="+mn-ea"/>
                          <a:cs typeface="Times New Roman" panose="02020603050405020304" pitchFamily="18" charset="0"/>
                        </a:rPr>
                        <a:t>2. NLĐ có các NV</a:t>
                      </a:r>
                      <a:r>
                        <a:rPr lang="nl-NL" sz="2900" b="1" kern="1200" baseline="0" dirty="0" smtClean="0">
                          <a:solidFill>
                            <a:schemeClr val="lt1"/>
                          </a:solidFill>
                          <a:effectLst/>
                          <a:latin typeface="Times New Roman" panose="02020603050405020304" pitchFamily="18" charset="0"/>
                          <a:ea typeface="+mn-ea"/>
                          <a:cs typeface="Times New Roman" panose="02020603050405020304" pitchFamily="18" charset="0"/>
                        </a:rPr>
                        <a:t> </a:t>
                      </a:r>
                      <a:r>
                        <a:rPr lang="nl-NL" sz="2900" b="1" kern="1200" dirty="0" smtClean="0">
                          <a:solidFill>
                            <a:schemeClr val="lt1"/>
                          </a:solidFill>
                          <a:effectLst/>
                          <a:latin typeface="Times New Roman" panose="02020603050405020304" pitchFamily="18" charset="0"/>
                          <a:ea typeface="+mn-ea"/>
                          <a:cs typeface="Times New Roman" panose="02020603050405020304" pitchFamily="18" charset="0"/>
                        </a:rPr>
                        <a:t>sau đây:</a:t>
                      </a:r>
                      <a:endParaRPr lang="en-US" sz="29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fontAlgn="auto">
                        <a:spcBef>
                          <a:spcPts val="0"/>
                        </a:spcBef>
                        <a:spcAft>
                          <a:spcPts val="0"/>
                        </a:spcAft>
                      </a:pPr>
                      <a:r>
                        <a:rPr 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a) Thực hiện HĐLĐ, TƯLĐTT</a:t>
                      </a:r>
                      <a:r>
                        <a:rPr lang="nl-NL" sz="2900" b="1" i="1" kern="1200" baseline="0" dirty="0" smtClean="0">
                          <a:solidFill>
                            <a:schemeClr val="lt1"/>
                          </a:solidFill>
                          <a:effectLst/>
                          <a:latin typeface="Times New Roman" panose="02020603050405020304" pitchFamily="18" charset="0"/>
                          <a:ea typeface="+mn-ea"/>
                          <a:cs typeface="Times New Roman" panose="02020603050405020304" pitchFamily="18" charset="0"/>
                        </a:rPr>
                        <a:t> &amp;</a:t>
                      </a:r>
                      <a:r>
                        <a:rPr 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nl-NL" sz="2900" b="1" i="1" kern="1200" dirty="0" smtClean="0">
                          <a:solidFill>
                            <a:srgbClr val="FF0000"/>
                          </a:solidFill>
                          <a:effectLst/>
                          <a:latin typeface="Times New Roman" panose="02020603050405020304" pitchFamily="18" charset="0"/>
                          <a:ea typeface="+mn-ea"/>
                          <a:cs typeface="Times New Roman" panose="02020603050405020304" pitchFamily="18" charset="0"/>
                        </a:rPr>
                        <a:t>thỏa thuận hợp pháp khác</a:t>
                      </a:r>
                      <a:endParaRPr lang="en-US" sz="29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spcBef>
                          <a:spcPts val="0"/>
                        </a:spcBef>
                        <a:spcAft>
                          <a:spcPts val="0"/>
                        </a:spcAft>
                      </a:pPr>
                      <a:r>
                        <a:rPr 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b) Chấp hành KLLĐ, NQLĐ; tuân theo sự QL, ĐH, </a:t>
                      </a:r>
                      <a:r>
                        <a:rPr lang="nl-NL" sz="2900" b="1" i="1" kern="1200" dirty="0" smtClean="0">
                          <a:solidFill>
                            <a:srgbClr val="FF0000"/>
                          </a:solidFill>
                          <a:effectLst/>
                          <a:latin typeface="Times New Roman" panose="02020603050405020304" pitchFamily="18" charset="0"/>
                          <a:ea typeface="+mn-ea"/>
                          <a:cs typeface="Times New Roman" panose="02020603050405020304" pitchFamily="18" charset="0"/>
                        </a:rPr>
                        <a:t>giám sát </a:t>
                      </a:r>
                      <a:r>
                        <a:rPr 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của NSDLĐ;</a:t>
                      </a:r>
                      <a:endParaRPr lang="en-US" sz="2900" b="1" i="1" kern="1200" dirty="0" smtClean="0">
                        <a:solidFill>
                          <a:schemeClr val="lt1"/>
                        </a:solidFill>
                        <a:effectLst/>
                        <a:latin typeface="Times New Roman" panose="02020603050405020304" pitchFamily="18" charset="0"/>
                        <a:ea typeface="+mn-ea"/>
                        <a:cs typeface="Times New Roman" panose="02020603050405020304" pitchFamily="18" charset="0"/>
                      </a:endParaRPr>
                    </a:p>
                    <a:p>
                      <a:pPr fontAlgn="auto">
                        <a:spcBef>
                          <a:spcPts val="0"/>
                        </a:spcBef>
                        <a:spcAft>
                          <a:spcPts val="0"/>
                        </a:spcAft>
                      </a:pPr>
                      <a:r>
                        <a:rPr 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c) Thực hiện quy định PL</a:t>
                      </a:r>
                      <a:r>
                        <a:rPr lang="en-US" alt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a:t>
                      </a:r>
                      <a:r>
                        <a:rPr 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 LĐ,</a:t>
                      </a:r>
                      <a:r>
                        <a:rPr lang="nl-NL" sz="2900" b="1" i="1" kern="1200" dirty="0" smtClean="0">
                          <a:solidFill>
                            <a:srgbClr val="FF0000"/>
                          </a:solidFill>
                          <a:effectLst/>
                          <a:latin typeface="Times New Roman" panose="02020603050405020304" pitchFamily="18" charset="0"/>
                          <a:ea typeface="+mn-ea"/>
                          <a:cs typeface="Times New Roman" panose="02020603050405020304" pitchFamily="18" charset="0"/>
                        </a:rPr>
                        <a:t>VL, GDNN</a:t>
                      </a:r>
                      <a:r>
                        <a:rPr lang="nl-NL" sz="2900" b="1" i="1" kern="1200" dirty="0" smtClean="0">
                          <a:solidFill>
                            <a:schemeClr val="lt1"/>
                          </a:solidFill>
                          <a:effectLst/>
                          <a:latin typeface="Times New Roman" panose="02020603050405020304" pitchFamily="18" charset="0"/>
                          <a:ea typeface="+mn-ea"/>
                          <a:cs typeface="Times New Roman" panose="02020603050405020304" pitchFamily="18" charset="0"/>
                        </a:rPr>
                        <a:t>, BHXH,</a:t>
                      </a:r>
                      <a:r>
                        <a:rPr lang="nl-NL" sz="2900" b="1" i="1" kern="1200" baseline="0" dirty="0" smtClean="0">
                          <a:solidFill>
                            <a:schemeClr val="lt1"/>
                          </a:solidFill>
                          <a:effectLst/>
                          <a:latin typeface="Times New Roman" panose="02020603050405020304" pitchFamily="18" charset="0"/>
                          <a:ea typeface="+mn-ea"/>
                          <a:cs typeface="Times New Roman" panose="02020603050405020304" pitchFamily="18" charset="0"/>
                        </a:rPr>
                        <a:t> BHYT, </a:t>
                      </a:r>
                      <a:r>
                        <a:rPr lang="nl-NL" sz="2900" b="1" i="1" kern="1200" baseline="0" dirty="0" smtClean="0">
                          <a:solidFill>
                            <a:srgbClr val="FF0000"/>
                          </a:solidFill>
                          <a:effectLst/>
                          <a:latin typeface="Times New Roman" panose="02020603050405020304" pitchFamily="18" charset="0"/>
                          <a:ea typeface="+mn-ea"/>
                          <a:cs typeface="Times New Roman" panose="02020603050405020304" pitchFamily="18" charset="0"/>
                        </a:rPr>
                        <a:t>BHTN</a:t>
                      </a:r>
                      <a:r>
                        <a:rPr lang="en-US" altLang="nl-NL" sz="2900" b="1" i="1" kern="1200" baseline="0" dirty="0" smtClean="0">
                          <a:solidFill>
                            <a:srgbClr val="FF0000"/>
                          </a:solidFill>
                          <a:effectLst/>
                          <a:latin typeface="Times New Roman" panose="02020603050405020304" pitchFamily="18" charset="0"/>
                          <a:ea typeface="+mn-ea"/>
                          <a:cs typeface="Times New Roman" panose="02020603050405020304" pitchFamily="18" charset="0"/>
                        </a:rPr>
                        <a:t>,</a:t>
                      </a:r>
                      <a:r>
                        <a:rPr lang="nl-NL" sz="2900" b="1" i="1" kern="1200" baseline="0" dirty="0" smtClean="0">
                          <a:solidFill>
                            <a:srgbClr val="FF0000"/>
                          </a:solidFill>
                          <a:effectLst/>
                          <a:latin typeface="Times New Roman" panose="02020603050405020304" pitchFamily="18" charset="0"/>
                          <a:ea typeface="+mn-ea"/>
                          <a:cs typeface="Times New Roman" panose="02020603050405020304" pitchFamily="18" charset="0"/>
                        </a:rPr>
                        <a:t>ATVSLĐ</a:t>
                      </a:r>
                      <a:endParaRPr lang="en-US" sz="2900" b="1" i="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r h="3078480">
                <a:tc>
                  <a:txBody>
                    <a:bodyPr/>
                    <a:lstStyle/>
                    <a:p>
                      <a:pPr marL="0" marR="0" indent="0" algn="l" defTabSz="914400" rtl="0" fontAlgn="auto">
                        <a:lnSpc>
                          <a:spcPct val="100000"/>
                        </a:lnSpc>
                        <a:spcBef>
                          <a:spcPts val="0"/>
                        </a:spcBef>
                        <a:spcAft>
                          <a:spcPts val="0"/>
                        </a:spcAft>
                        <a:buClrTx/>
                        <a:buSzTx/>
                        <a:buFontTx/>
                        <a:buNone/>
                        <a:defRPr/>
                      </a:pPr>
                      <a:r>
                        <a:rPr lang="en-US" altLang="nl-NL" sz="3200" b="1" kern="1200" dirty="0" smtClean="0">
                          <a:solidFill>
                            <a:schemeClr val="dk1"/>
                          </a:solidFill>
                          <a:effectLst/>
                          <a:latin typeface="Times New Roman" panose="02020603050405020304" pitchFamily="18" charset="0"/>
                          <a:ea typeface="+mn-ea"/>
                          <a:cs typeface="Times New Roman" panose="02020603050405020304" pitchFamily="18" charset="0"/>
                        </a:rPr>
                        <a:t>Đ.6 Q</a:t>
                      </a:r>
                      <a:r>
                        <a:rPr lang="en-US" altLang="nl-NL" sz="3200" kern="1200" dirty="0" smtClean="0">
                          <a:solidFill>
                            <a:schemeClr val="dk1"/>
                          </a:solidFill>
                          <a:effectLst/>
                          <a:latin typeface="Times New Roman" panose="02020603050405020304" pitchFamily="18" charset="0"/>
                          <a:ea typeface="+mn-ea"/>
                          <a:cs typeface="Times New Roman" panose="02020603050405020304" pitchFamily="18" charset="0"/>
                        </a:rPr>
                        <a:t> &amp; </a:t>
                      </a:r>
                      <a:r>
                        <a:rPr lang="en-US" altLang="nl-NL" sz="3200" b="1" kern="1200" dirty="0" smtClean="0">
                          <a:solidFill>
                            <a:schemeClr val="dk1"/>
                          </a:solidFill>
                          <a:effectLst/>
                          <a:latin typeface="Times New Roman" panose="02020603050405020304" pitchFamily="18" charset="0"/>
                          <a:ea typeface="+mn-ea"/>
                          <a:cs typeface="Times New Roman" panose="02020603050405020304" pitchFamily="18" charset="0"/>
                        </a:rPr>
                        <a:t>NV của NSDLĐ:</a:t>
                      </a:r>
                      <a:endParaRPr lang="en-US" altLang="nl-NL" sz="2800"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ct val="100000"/>
                        </a:lnSpc>
                        <a:spcBef>
                          <a:spcPts val="0"/>
                        </a:spcBef>
                        <a:spcAft>
                          <a:spcPts val="0"/>
                        </a:spcAft>
                        <a:buClrTx/>
                        <a:buSzTx/>
                        <a:buFontTx/>
                        <a:buNone/>
                        <a:defRPr/>
                      </a:pPr>
                      <a:r>
                        <a:rPr lang="nl-NL" sz="2800" i="1" kern="1200" dirty="0" smtClean="0">
                          <a:solidFill>
                            <a:schemeClr val="dk1"/>
                          </a:solidFill>
                          <a:effectLst/>
                          <a:latin typeface="Times New Roman" panose="02020603050405020304" pitchFamily="18" charset="0"/>
                          <a:ea typeface="+mn-ea"/>
                          <a:cs typeface="Times New Roman" panose="02020603050405020304" pitchFamily="18" charset="0"/>
                        </a:rPr>
                        <a:t>1b) Thành lập, gia nhập, HĐ trong TC</a:t>
                      </a:r>
                      <a:r>
                        <a:rPr lang="nl-NL" sz="2800" b="1" i="1" kern="1200" dirty="0" smtClean="0">
                          <a:solidFill>
                            <a:srgbClr val="FF0000"/>
                          </a:solidFill>
                          <a:effectLst/>
                          <a:latin typeface="Times New Roman" panose="02020603050405020304" pitchFamily="18" charset="0"/>
                          <a:ea typeface="+mn-ea"/>
                          <a:cs typeface="Times New Roman" panose="02020603050405020304" pitchFamily="18" charset="0"/>
                        </a:rPr>
                        <a:t>ĐD NSDLĐ</a:t>
                      </a:r>
                      <a:r>
                        <a:rPr lang="nl-NL" sz="2800" i="1" kern="1200" dirty="0" smtClean="0">
                          <a:solidFill>
                            <a:schemeClr val="dk1"/>
                          </a:solidFill>
                          <a:effectLst/>
                          <a:latin typeface="Times New Roman" panose="02020603050405020304" pitchFamily="18" charset="0"/>
                          <a:ea typeface="+mn-ea"/>
                          <a:cs typeface="Times New Roman" panose="02020603050405020304" pitchFamily="18" charset="0"/>
                        </a:rPr>
                        <a:t>, TC nghề nghiệp &amp; TC khác</a:t>
                      </a:r>
                      <a:r>
                        <a:rPr lang="en-US" altLang="nl-NL" sz="2800" i="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nl-NL" sz="280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ct val="100000"/>
                        </a:lnSpc>
                        <a:spcBef>
                          <a:spcPts val="0"/>
                        </a:spcBef>
                        <a:spcAft>
                          <a:spcPts val="0"/>
                        </a:spcAft>
                        <a:buClrTx/>
                        <a:buSzTx/>
                        <a:buFontTx/>
                        <a:buNone/>
                        <a:defRPr/>
                      </a:pP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1đ) Các quyền khác theo quy định của PL.</a:t>
                      </a:r>
                      <a:endParaRPr lang="nl-NL" sz="2800"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ct val="100000"/>
                        </a:lnSpc>
                        <a:spcBef>
                          <a:spcPts val="0"/>
                        </a:spcBef>
                        <a:spcAft>
                          <a:spcPts val="0"/>
                        </a:spcAft>
                        <a:buClrTx/>
                        <a:buSzTx/>
                        <a:buFontTx/>
                        <a:buNone/>
                        <a:defRPr/>
                      </a:pP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2c) ĐT, ĐT</a:t>
                      </a:r>
                      <a:r>
                        <a:rPr lang="en-US" alt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lại, BD nâng</a:t>
                      </a:r>
                      <a:r>
                        <a:rPr lang="en-US" alt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cao trđộ, KNN nhằm duy</a:t>
                      </a:r>
                      <a:r>
                        <a:rPr lang="en-US" alt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trì,</a:t>
                      </a:r>
                      <a:r>
                        <a:rPr lang="en-US" alt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chuyểnđổi NN,VL</a:t>
                      </a:r>
                      <a:r>
                        <a:rPr lang="nl-NL" sz="2800" i="1"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cho</a:t>
                      </a:r>
                      <a:r>
                        <a:rPr lang="en-US" alt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NLĐ</a:t>
                      </a:r>
                      <a:endParaRPr lang="nl-NL" sz="2800"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spcBef>
                          <a:spcPts val="0"/>
                        </a:spcBef>
                        <a:spcAft>
                          <a:spcPts val="0"/>
                        </a:spcAft>
                      </a:pPr>
                      <a:r>
                        <a:rPr lang="nl-NL" sz="2800" i="1" kern="1200" dirty="0" smtClean="0">
                          <a:solidFill>
                            <a:schemeClr val="dk1"/>
                          </a:solidFill>
                          <a:effectLst/>
                          <a:latin typeface="Times New Roman" panose="02020603050405020304" pitchFamily="18" charset="0"/>
                          <a:ea typeface="+mn-ea"/>
                          <a:cs typeface="Times New Roman" panose="02020603050405020304" pitchFamily="18" charset="0"/>
                        </a:rPr>
                        <a:t>2d) Thực hiện quy định PL về LĐ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VL, GDNN</a:t>
                      </a:r>
                      <a:r>
                        <a:rPr lang="nl-NL" sz="2800" i="1" kern="1200" dirty="0" smtClean="0">
                          <a:solidFill>
                            <a:schemeClr val="dk1"/>
                          </a:solidFill>
                          <a:effectLst/>
                          <a:latin typeface="Times New Roman" panose="02020603050405020304" pitchFamily="18" charset="0"/>
                          <a:ea typeface="+mn-ea"/>
                          <a:cs typeface="Times New Roman" panose="02020603050405020304" pitchFamily="18" charset="0"/>
                        </a:rPr>
                        <a:t>, BHXH,</a:t>
                      </a:r>
                      <a:r>
                        <a:rPr lang="nl-NL" sz="2800" i="1" kern="1200" baseline="0" dirty="0" smtClean="0">
                          <a:solidFill>
                            <a:schemeClr val="dk1"/>
                          </a:solidFill>
                          <a:effectLst/>
                          <a:latin typeface="Times New Roman" panose="02020603050405020304" pitchFamily="18" charset="0"/>
                          <a:ea typeface="+mn-ea"/>
                          <a:cs typeface="Times New Roman" panose="02020603050405020304" pitchFamily="18" charset="0"/>
                        </a:rPr>
                        <a:t> BHYT</a:t>
                      </a:r>
                      <a:r>
                        <a:rPr lang="nl-NL"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BHTN</a:t>
                      </a:r>
                      <a:r>
                        <a:rPr lang="nl-NL" sz="2800" i="1" kern="1200" baseline="0" dirty="0" smtClean="0">
                          <a:solidFill>
                            <a:srgbClr val="FF0000"/>
                          </a:solidFill>
                          <a:effectLst/>
                          <a:latin typeface="Times New Roman" panose="02020603050405020304" pitchFamily="18" charset="0"/>
                          <a:ea typeface="+mn-ea"/>
                          <a:cs typeface="Times New Roman" panose="02020603050405020304" pitchFamily="18" charset="0"/>
                        </a:rPr>
                        <a:t> &amp;</a:t>
                      </a:r>
                      <a:r>
                        <a:rPr lang="nl-NL" sz="2800" i="1"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ATVSLĐ; XD &amp; thực hiện các giải pháp PC</a:t>
                      </a:r>
                      <a:r>
                        <a:rPr lang="nl-NL" sz="2800" i="1" kern="1200" baseline="0" dirty="0" smtClean="0">
                          <a:solidFill>
                            <a:srgbClr val="FF0000"/>
                          </a:solidFill>
                          <a:effectLst/>
                          <a:latin typeface="Times New Roman" panose="02020603050405020304" pitchFamily="18" charset="0"/>
                          <a:ea typeface="+mn-ea"/>
                          <a:cs typeface="Times New Roman" panose="02020603050405020304" pitchFamily="18" charset="0"/>
                        </a:rPr>
                        <a:t> QRTD</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 tại nơi LV;</a:t>
                      </a:r>
                      <a:endParaRPr lang="en-US" sz="2800"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spcBef>
                          <a:spcPts val="0"/>
                        </a:spcBef>
                        <a:spcAft>
                          <a:spcPts val="0"/>
                        </a:spcAft>
                      </a:pP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2đ)</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 Tham gia PT tiêu chuẩn KNN QG, đánh giá, công nhận KNN cho</a:t>
                      </a:r>
                      <a:r>
                        <a:rPr lang="nl-NL" sz="2800" i="1"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2800" i="1" kern="1200" dirty="0" smtClean="0">
                          <a:solidFill>
                            <a:srgbClr val="FF0000"/>
                          </a:solidFill>
                          <a:effectLst/>
                          <a:latin typeface="Times New Roman" panose="02020603050405020304" pitchFamily="18" charset="0"/>
                          <a:ea typeface="+mn-ea"/>
                          <a:cs typeface="Times New Roman" panose="02020603050405020304" pitchFamily="18" charset="0"/>
                        </a:rPr>
                        <a:t>NLĐ</a:t>
                      </a:r>
                      <a:endParaRPr lang="nl-NL" sz="2800" b="1" i="1"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l" fontAlgn="auto">
                        <a:lnSpc>
                          <a:spcPts val="4100"/>
                        </a:lnSpc>
                        <a:spcBef>
                          <a:spcPts val="0"/>
                        </a:spcBef>
                        <a:spcAft>
                          <a:spcPts val="0"/>
                        </a:spcAft>
                      </a:pPr>
                      <a:r>
                        <a:rPr lang="en-US" sz="35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4. Phạt 50 tr - 75 tr đ</a:t>
                      </a:r>
                      <a:r>
                        <a:rPr lang="en-US" sz="3300" b="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3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đ/v NSDLĐ có 1 trong các HV:</a:t>
                      </a:r>
                      <a:endParaRPr lang="en-US" sz="33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67120">
                <a:tc>
                  <a:txBody>
                    <a:bodyPr/>
                    <a:lstStyle/>
                    <a:p>
                      <a:pPr fontAlgn="auto">
                        <a:lnSpc>
                          <a:spcPts val="39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CBLĐ/ngược đãi NLĐ nhưng chưa đến mức truy cứu TNHS;</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 Buộc NLĐ thực hiện HĐLĐ để trả nợ cho NSDLĐ.</a:t>
                      </a:r>
                      <a:endPar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40"/>
                        </a:lnSpc>
                      </a:pP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5. Biện pháp khắc phục hậu quả: Buộc</a:t>
                      </a:r>
                      <a:endPar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NSDLĐ bố trí NLĐ làm việc ở địa điểm đã thỏa thuận trong HĐLĐ khi có HVVP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a K.2</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Điều này;</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 Buộc NSDLĐ nhận lại NLĐ trở lại làm việc sau khi hết thời hạn tạm hoãn thực hiện HĐLĐ trừ tr/hợp 2 bên có thỏa thuận khác/PL có quy định khác &amp;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buộc trả lương cho NLĐ trong những ngày ko nhận NLĐ trở lại LV sau khi hết thời hạn tạm hoãn</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thực hiện HĐLĐ đ/v HVVP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b K.2</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Điều này;</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 NSDLĐ bố trí NLĐ làm CV đúng với HĐLĐ đã giao kết khi có HVVP quy định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c K.2 </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Điều này.</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7365"/>
        </p:xfrm>
        <a:graphic>
          <a:graphicData uri="http://schemas.openxmlformats.org/drawingml/2006/table">
            <a:tbl>
              <a:tblPr firstRow="1" bandRow="1">
                <a:tableStyleId>{5C22544A-7EE6-4342-B048-85BDC9FD1C3A}</a:tableStyleId>
              </a:tblPr>
              <a:tblGrid>
                <a:gridCol w="12166600"/>
              </a:tblGrid>
              <a:tr h="622935">
                <a:tc>
                  <a:txBody>
                    <a:bodyPr/>
                    <a:lstStyle/>
                    <a:p>
                      <a:pPr algn="ctr" fontAlgn="auto">
                        <a:lnSpc>
                          <a:spcPts val="4100"/>
                        </a:lnSpc>
                        <a:spcBef>
                          <a:spcPts val="0"/>
                        </a:spcBef>
                        <a:spcAft>
                          <a:spcPts val="0"/>
                        </a:spcAft>
                      </a:pPr>
                      <a:r>
                        <a:rPr lang="en-US" sz="35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Đ.12. Vi phạm quy định về SĐBS, chấm dứt HĐLĐ</a:t>
                      </a:r>
                      <a:endParaRPr lang="en-US" sz="35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234430">
                <a:tc>
                  <a:txBody>
                    <a:bodyPr/>
                    <a:lstStyle/>
                    <a:p>
                      <a:pPr fontAlgn="auto">
                        <a:lnSpc>
                          <a:spcPts val="3960"/>
                        </a:lnSpc>
                      </a:pPr>
                      <a:r>
                        <a:rPr lang="en-US" sz="28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Phạt </a:t>
                      </a:r>
                      <a:r>
                        <a:rPr lang="en-US" sz="28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1 - 3 tr</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đ/v NSDLĐ có HV </a:t>
                      </a:r>
                      <a:r>
                        <a:rPr lang="en-US" sz="2800" b="0"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TB = VB cho NLĐ về CD HĐLĐ khi HĐLĐ chấm dứt theo quy định</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trừ các </a:t>
                      </a:r>
                      <a:r>
                        <a:rPr lang="en-US" sz="28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K.4, 5, 6, 7 </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&amp;</a:t>
                      </a:r>
                      <a:r>
                        <a:rPr lang="en-US" sz="28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8 Đ.34</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BLLĐ</a:t>
                      </a:r>
                      <a:endPar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60"/>
                        </a:lnSpc>
                      </a:pPr>
                      <a:r>
                        <a:rPr lang="en-US" sz="28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2. Phạt NSDLĐ có 1 trong các HV</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SĐ thời hạn của HĐ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PLHĐLĐ; ko thực hiện đúng về thời hạn thanh toán các khoản về quyền lợi của NLĐ khi CD HĐLĐ; ko trả/trả ko đủ tiền TCTV cho NLĐ; ko trả/ trả ko đủ tiền TCMVL cho NLĐ; ko trả/ trả ko đủ tiền cho NLĐ khi ĐPCDHĐLĐ trái PL; </a:t>
                      </a:r>
                      <a:r>
                        <a:rPr lang="en-US" sz="28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hoàn thành thủ tục xác nhận TG đóng BHXH, BHTN &amp; trả lại cùng với bản chính giấy tờ khác đã giữ của NLĐ sau khi CD HĐLĐ</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ko cung cấp bản sao các tài liệu l/q đến quá trình làm việc của NLĐ nếu NLĐ có y/c sau khi CD HĐLĐ</a:t>
                      </a: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theo 1 trong các mức sau:</a:t>
                      </a:r>
                      <a:endPar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60"/>
                        </a:lnSpc>
                      </a:pP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1 - 2 tr</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VP từ 01- 10 LĐ; b)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2 - 5 tr</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VP từ 11 - 50 LĐ;</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60"/>
                        </a:lnSpc>
                      </a:pP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5 - 10 tr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        51 - 100 LĐ; d)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10 - 15 tr</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101 - 300 LĐ</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60"/>
                        </a:lnSpc>
                      </a:pP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15 - 20 tr</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a:t>
                      </a:r>
                      <a:r>
                        <a:rPr lang="en-US" sz="2800" b="0" i="1" kern="1200" dirty="0" smtClean="0">
                          <a:solidFill>
                            <a:schemeClr val="tx1"/>
                          </a:solidFill>
                          <a:effectLst/>
                          <a:latin typeface="Arial" panose="020B0604020202020204" pitchFamily="34" charset="0"/>
                          <a:ea typeface="Verdana" panose="020B0604030504040204" pitchFamily="34" charset="0"/>
                          <a:cs typeface="Arial" panose="020B0604020202020204" pitchFamily="34" charset="0"/>
                        </a:rPr>
                        <a:t>≥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301 LĐ</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000"/>
        </p:xfrm>
        <a:graphic>
          <a:graphicData uri="http://schemas.openxmlformats.org/drawingml/2006/table">
            <a:tbl>
              <a:tblPr firstRow="1" bandRow="1">
                <a:tableStyleId>{5C22544A-7EE6-4342-B048-85BDC9FD1C3A}</a:tableStyleId>
              </a:tblPr>
              <a:tblGrid>
                <a:gridCol w="12166600"/>
              </a:tblGrid>
              <a:tr h="681355">
                <a:tc>
                  <a:txBody>
                    <a:bodyPr/>
                    <a:lstStyle/>
                    <a:p>
                      <a:pPr algn="l" fontAlgn="auto">
                        <a:lnSpc>
                          <a:spcPts val="4100"/>
                        </a:lnSpc>
                        <a:spcBef>
                          <a:spcPts val="0"/>
                        </a:spcBef>
                        <a:spcAft>
                          <a:spcPts val="0"/>
                        </a:spcAft>
                      </a:pPr>
                      <a:r>
                        <a:rPr lang="en-US" sz="33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3. Phạt 5 - 10 tr đ đ/v NSDLĐ có 1 trong các HV:</a:t>
                      </a:r>
                      <a:endParaRPr lang="en-US" sz="33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76645">
                <a:tc>
                  <a:txBody>
                    <a:bodyPr/>
                    <a:lstStyle/>
                    <a:p>
                      <a:pPr fontAlgn="auto">
                        <a:lnSpc>
                          <a:spcPts val="4140"/>
                        </a:lnSpc>
                      </a:pP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Cho thôi việc đ/v NLĐ trong tr/hợp thay đổi cơ cấu, công nghệ/ vì lý do KT theo 1 trong các tr/hợp sau: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trao đổi ý kiến trước với TCĐDNLĐ tại cơ sở đ/v nơi có TCĐDNLĐ tại cơ sở mà NLĐ là thành viên</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TB trước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30 ngày cho UBND cấp tỉnh/NLĐ</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40"/>
                        </a:lnSpc>
                      </a:pP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Tr/hợp thay đổi cơ cấu, CN/ vì lý do KT; khi chia, tách, hợp nhất, sáp nhập; bán, cho thuê, chuyển đổi loại hình DN; chuyển nhượng QSH, QSD TS của DN, HTX mà NSDLĐ có 1 trong các HV: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lập PASDLĐ</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lập PA nhưng ko đầy đủ</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các nội dung chủ yếu theo quy định PL/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trao đổi ý kiến TCĐD NLĐ tại cơ sở</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đ/v nơi có TCĐD tại cơ sở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khi x/d PA</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40"/>
                        </a:lnSpc>
                      </a:pP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Sử dụng QC đánh giá mức độ hoàn thành CV nhưng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tham khảo ý kiến TCĐD NLĐ tại cơ sở</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đ/v nơi có TCĐD NLĐ tại cơ sở.</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000"/>
        </p:xfrm>
        <a:graphic>
          <a:graphicData uri="http://schemas.openxmlformats.org/drawingml/2006/table">
            <a:tbl>
              <a:tblPr firstRow="1" bandRow="1">
                <a:tableStyleId>{5C22544A-7EE6-4342-B048-85BDC9FD1C3A}</a:tableStyleId>
              </a:tblPr>
              <a:tblGrid>
                <a:gridCol w="12166600"/>
              </a:tblGrid>
              <a:tr h="691515">
                <a:tc>
                  <a:txBody>
                    <a:bodyPr/>
                    <a:lstStyle/>
                    <a:p>
                      <a:pPr algn="l" fontAlgn="auto">
                        <a:lnSpc>
                          <a:spcPts val="4100"/>
                        </a:lnSpc>
                        <a:spcBef>
                          <a:spcPts val="0"/>
                        </a:spcBef>
                        <a:spcAft>
                          <a:spcPts val="0"/>
                        </a:spcAft>
                      </a:pPr>
                      <a:r>
                        <a:rPr lang="en-US" sz="36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4. Biện pháp khắc phục hậu quả: Buộc</a:t>
                      </a:r>
                      <a:endParaRPr 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66485">
                <a:tc>
                  <a:txBody>
                    <a:bodyPr/>
                    <a:lstStyle/>
                    <a:p>
                      <a:pPr fontAlgn="auto">
                        <a:lnSpc>
                          <a:spcPts val="4140"/>
                        </a:lnSpc>
                      </a:pP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NSDLĐ trả đủ tiền TCTV/TCMVL cho NLĐ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với khoản tiền lãi của số tiền chưa trả tính theo mức lãi suất tiền gửi ko kỳ hạn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cao nhất của các ngân hàng thương mại NN công bố tại thời điểm XP</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đ/v HV ko trả/ trả ko đủ tiền TCTV/TCMVL cho NLĐ quy định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K.2</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Điều này</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40"/>
                        </a:lnSpc>
                      </a:pP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NSDLĐ hoàn thành thủ tục XN &amp; trả lại những giấy tờ khác đã giữ của NLĐ cho NLĐ đối với HV ko hoàn thành thủ tục xác nhận TG đóng BHXH, BHTN &amp; trả lại cùng với bản chính giấy khác đã giữ của NLĐ sau khi CD HĐLĐ theo quy định PL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K.2 </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Điều này;</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140"/>
                        </a:lnSpc>
                      </a:pP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NSDLĐ trả cho NLĐ 1 khoản tiền tương ứng với TL theo HĐLĐ của</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những ngày ko báo trước khi có HVVP về thời hạn báo trước</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quy định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a K.3</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Điều này.</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ctr" fontAlgn="auto">
                        <a:lnSpc>
                          <a:spcPts val="4100"/>
                        </a:lnSpc>
                        <a:spcBef>
                          <a:spcPts val="0"/>
                        </a:spcBef>
                        <a:spcAft>
                          <a:spcPts val="0"/>
                        </a:spcAft>
                      </a:pPr>
                      <a:r>
                        <a:rPr lang="en-US" sz="36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rPr>
                        <a:t>Kỷ luật lao động</a:t>
                      </a:r>
                      <a:endParaRPr lang="en-US" sz="36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67120">
                <a:tc>
                  <a:txBody>
                    <a:bodyPr/>
                    <a:lstStyle/>
                    <a:p>
                      <a:pPr fontAlgn="auto">
                        <a:lnSpc>
                          <a:spcPts val="482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82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2" name="Picture 1"/>
          <p:cNvPicPr>
            <a:picLocks noChangeAspect="1"/>
          </p:cNvPicPr>
          <p:nvPr/>
        </p:nvPicPr>
        <p:blipFill>
          <a:blip r:embed="rId1"/>
          <a:stretch>
            <a:fillRect/>
          </a:stretch>
        </p:blipFill>
        <p:spPr>
          <a:xfrm>
            <a:off x="9525" y="715645"/>
            <a:ext cx="12156440" cy="748665"/>
          </a:xfrm>
          <a:prstGeom prst="rect">
            <a:avLst/>
          </a:prstGeom>
        </p:spPr>
      </p:pic>
      <p:graphicFrame>
        <p:nvGraphicFramePr>
          <p:cNvPr id="5" name="Table 4"/>
          <p:cNvGraphicFramePr/>
          <p:nvPr/>
        </p:nvGraphicFramePr>
        <p:xfrm>
          <a:off x="10160" y="1464310"/>
          <a:ext cx="12156440" cy="5393690"/>
        </p:xfrm>
        <a:graphic>
          <a:graphicData uri="http://schemas.openxmlformats.org/drawingml/2006/table">
            <a:tbl>
              <a:tblPr firstRow="1" bandRow="1">
                <a:tableStyleId>{5C22544A-7EE6-4342-B048-85BDC9FD1C3A}</a:tableStyleId>
              </a:tblPr>
              <a:tblGrid>
                <a:gridCol w="2277110"/>
                <a:gridCol w="3197860"/>
                <a:gridCol w="4170045"/>
                <a:gridCol w="2511425"/>
              </a:tblGrid>
              <a:tr h="1566545">
                <a:tc>
                  <a:txBody>
                    <a:bodyPr/>
                    <a:p>
                      <a:pPr>
                        <a:buNone/>
                      </a:pPr>
                      <a:r>
                        <a:rPr lang="en-US" sz="32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Ko TB NQ đến NLĐ/ ko niêm yết</a:t>
                      </a:r>
                      <a:endParaRPr lang="en-US" sz="32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c>
                  <a:txBody>
                    <a:bodyPr/>
                    <a:p>
                      <a:pPr>
                        <a:buNone/>
                      </a:pPr>
                      <a:endParaRPr lang="en-US" sz="3200"/>
                    </a:p>
                  </a:txBody>
                  <a:tcPr/>
                </a:tc>
                <a:tc>
                  <a:txBody>
                    <a:bodyPr/>
                    <a:p>
                      <a:pPr>
                        <a:buNone/>
                      </a:pPr>
                      <a:r>
                        <a:rPr lang="en-US" sz="3200" b="0">
                          <a:solidFill>
                            <a:schemeClr val="bg1"/>
                          </a:solidFill>
                          <a:latin typeface="Times New Roman" panose="02020603050405020304" pitchFamily="18" charset="0"/>
                          <a:cs typeface="Times New Roman" panose="02020603050405020304" pitchFamily="18" charset="0"/>
                        </a:rPr>
                        <a:t>Nơi niêm yết của DN</a:t>
                      </a:r>
                      <a:endParaRPr lang="en-US" sz="3200" b="0">
                        <a:solidFill>
                          <a:schemeClr val="bg1"/>
                        </a:solidFill>
                        <a:latin typeface="Times New Roman" panose="02020603050405020304" pitchFamily="18" charset="0"/>
                        <a:cs typeface="Times New Roman" panose="02020603050405020304" pitchFamily="18" charset="0"/>
                      </a:endParaRPr>
                    </a:p>
                  </a:txBody>
                  <a:tcPr/>
                </a:tc>
                <a:tc>
                  <a:txBody>
                    <a:bodyPr/>
                    <a:p>
                      <a:pPr>
                        <a:buNone/>
                      </a:pPr>
                      <a:endParaRPr lang="en-US" sz="3200"/>
                    </a:p>
                  </a:txBody>
                  <a:tcPr/>
                </a:tc>
              </a:tr>
              <a:tr h="2204720">
                <a:tc>
                  <a:txBody>
                    <a:bodyPr/>
                    <a:p>
                      <a:pPr>
                        <a:buNone/>
                      </a:pPr>
                      <a:r>
                        <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Ko ĐK NQ</a:t>
                      </a: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buNone/>
                      </a:pPr>
                      <a:r>
                        <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Ko tham khảo ý kiến  TCĐDNLĐ</a:t>
                      </a:r>
                      <a:endParaRPr lang="en-US" sz="32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c>
                  <a:txBody>
                    <a:bodyPr/>
                    <a:p>
                      <a:pPr>
                        <a:buNone/>
                      </a:pPr>
                      <a:endParaRPr lang="en-US" sz="3200"/>
                    </a:p>
                  </a:txBody>
                  <a:tcPr/>
                </a:tc>
                <a:tc>
                  <a:txBody>
                    <a:bodyPr/>
                    <a:p>
                      <a:pPr>
                        <a:buNone/>
                      </a:pPr>
                      <a:r>
                        <a:rPr lang="en-US" sz="3200">
                          <a:latin typeface="Times New Roman" panose="02020603050405020304" pitchFamily="18" charset="0"/>
                          <a:cs typeface="Times New Roman" panose="02020603050405020304" pitchFamily="18" charset="0"/>
                        </a:rPr>
                        <a:t>VB của P./Sở LĐTBXH về ĐKNQLĐ;</a:t>
                      </a:r>
                      <a:endParaRPr lang="en-US" sz="3200">
                        <a:latin typeface="Times New Roman" panose="02020603050405020304" pitchFamily="18" charset="0"/>
                        <a:cs typeface="Times New Roman" panose="02020603050405020304" pitchFamily="18" charset="0"/>
                      </a:endParaRPr>
                    </a:p>
                    <a:p>
                      <a:pPr>
                        <a:buNone/>
                      </a:pPr>
                      <a:r>
                        <a:rPr lang="en-US" sz="3200">
                          <a:latin typeface="Times New Roman" panose="02020603050405020304" pitchFamily="18" charset="0"/>
                          <a:cs typeface="Times New Roman" panose="02020603050405020304" pitchFamily="18" charset="0"/>
                        </a:rPr>
                        <a:t>- Biên bản ĐT theo vụ việc</a:t>
                      </a:r>
                      <a:endParaRPr lang="en-US" sz="3200">
                        <a:latin typeface="Times New Roman" panose="02020603050405020304" pitchFamily="18" charset="0"/>
                        <a:cs typeface="Times New Roman" panose="02020603050405020304" pitchFamily="18" charset="0"/>
                      </a:endParaRPr>
                    </a:p>
                  </a:txBody>
                  <a:tcPr/>
                </a:tc>
                <a:tc>
                  <a:txBody>
                    <a:bodyPr/>
                    <a:p>
                      <a:pPr>
                        <a:buNone/>
                      </a:pPr>
                      <a:endParaRPr lang="en-US" sz="3200"/>
                    </a:p>
                  </a:txBody>
                  <a:tcPr/>
                </a:tc>
              </a:tr>
              <a:tr h="1622425">
                <a:tc>
                  <a:txBody>
                    <a:bodyPr/>
                    <a:p>
                      <a:pPr>
                        <a:buNone/>
                      </a:pPr>
                      <a:r>
                        <a:rPr lang="en-US" altLang="en-US" sz="3200" b="1" dirty="0" err="1" smtClean="0">
                          <a:solidFill>
                            <a:schemeClr val="tx1"/>
                          </a:solidFill>
                          <a:latin typeface="Times New Roman" panose="02020603050405020304" pitchFamily="18" charset="0"/>
                          <a:cs typeface="Times New Roman" panose="02020603050405020304" pitchFamily="18" charset="0"/>
                          <a:sym typeface="+mn-ea"/>
                        </a:rPr>
                        <a:t>Xử</a:t>
                      </a:r>
                      <a:r>
                        <a:rPr lang="en-US" altLang="en-US" sz="3200" b="1"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3200" b="1" dirty="0" err="1" smtClean="0">
                          <a:solidFill>
                            <a:schemeClr val="tx1"/>
                          </a:solidFill>
                          <a:latin typeface="Times New Roman" panose="02020603050405020304" pitchFamily="18" charset="0"/>
                          <a:cs typeface="Times New Roman" panose="02020603050405020304" pitchFamily="18" charset="0"/>
                          <a:sym typeface="+mn-ea"/>
                        </a:rPr>
                        <a:t>lý</a:t>
                      </a:r>
                      <a:r>
                        <a:rPr lang="en-US" altLang="en-US" sz="3200" b="1" dirty="0" smtClean="0">
                          <a:solidFill>
                            <a:schemeClr val="tx1"/>
                          </a:solidFill>
                          <a:latin typeface="Times New Roman" panose="02020603050405020304" pitchFamily="18" charset="0"/>
                          <a:cs typeface="Times New Roman" panose="02020603050405020304" pitchFamily="18" charset="0"/>
                          <a:sym typeface="+mn-ea"/>
                        </a:rPr>
                        <a:t> KL</a:t>
                      </a:r>
                      <a:endParaRPr lang="en-US" altLang="en-US" sz="3200" b="1" smtClean="0">
                        <a:solidFill>
                          <a:schemeClr val="tx1"/>
                        </a:solidFill>
                        <a:latin typeface="Times New Roman" panose="02020603050405020304" pitchFamily="18" charset="0"/>
                        <a:cs typeface="Times New Roman" panose="02020603050405020304" pitchFamily="18" charset="0"/>
                        <a:sym typeface="+mn-ea"/>
                      </a:endParaRPr>
                    </a:p>
                  </a:txBody>
                  <a:tcPr/>
                </a:tc>
                <a:tc>
                  <a:txBody>
                    <a:bodyPr/>
                    <a:p>
                      <a:pPr>
                        <a:buNone/>
                      </a:pPr>
                      <a:r>
                        <a:rPr lang="en-US" altLang="vi-VN" sz="3200" dirty="0">
                          <a:solidFill>
                            <a:schemeClr val="tx1"/>
                          </a:solidFill>
                          <a:latin typeface="Times New Roman" panose="02020603050405020304" pitchFamily="18" charset="0"/>
                          <a:cs typeface="Times New Roman" panose="02020603050405020304" pitchFamily="18" charset="0"/>
                          <a:sym typeface="+mn-ea"/>
                        </a:rPr>
                        <a:t>Ko theo trình tự, </a:t>
                      </a:r>
                      <a:r>
                        <a:rPr lang="vi-VN" sz="3200" dirty="0">
                          <a:solidFill>
                            <a:schemeClr val="tx1"/>
                          </a:solidFill>
                          <a:latin typeface="Times New Roman" panose="02020603050405020304" pitchFamily="18" charset="0"/>
                          <a:cs typeface="Times New Roman" panose="02020603050405020304" pitchFamily="18" charset="0"/>
                          <a:sym typeface="+mn-ea"/>
                        </a:rPr>
                        <a:t>Phạt tiền, cắt lương thay </a:t>
                      </a:r>
                      <a:r>
                        <a:rPr lang="en-US" altLang="vi-VN" sz="3200" dirty="0">
                          <a:solidFill>
                            <a:schemeClr val="tx1"/>
                          </a:solidFill>
                          <a:latin typeface="Times New Roman" panose="02020603050405020304" pitchFamily="18" charset="0"/>
                          <a:cs typeface="Times New Roman" panose="02020603050405020304" pitchFamily="18" charset="0"/>
                          <a:sym typeface="+mn-ea"/>
                        </a:rPr>
                        <a:t>XLKL</a:t>
                      </a:r>
                      <a:endParaRPr lang="en-US" sz="3200" dirty="0">
                        <a:solidFill>
                          <a:schemeClr val="tx1"/>
                        </a:solidFill>
                        <a:latin typeface="Times New Roman" panose="02020603050405020304" pitchFamily="18" charset="0"/>
                        <a:cs typeface="Times New Roman" panose="02020603050405020304" pitchFamily="18" charset="0"/>
                        <a:sym typeface="+mn-ea"/>
                      </a:endParaRPr>
                    </a:p>
                  </a:txBody>
                  <a:tcPr/>
                </a:tc>
                <a:tc>
                  <a:txBody>
                    <a:bodyPr/>
                    <a:p>
                      <a:pPr>
                        <a:buNone/>
                      </a:pP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K/tra</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NQLĐ/ NQ </a:t>
                      </a: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công</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trường</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các HS</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l/q</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XLVP </a:t>
                      </a: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tại</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công</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trường</a:t>
                      </a:r>
                      <a:endParaRPr lang="en-US" altLang="en-US" sz="3200" smtClean="0">
                        <a:solidFill>
                          <a:schemeClr val="tx1"/>
                        </a:solidFill>
                        <a:latin typeface="Times New Roman" panose="02020603050405020304" pitchFamily="18" charset="0"/>
                        <a:cs typeface="Times New Roman" panose="02020603050405020304" pitchFamily="18" charset="0"/>
                        <a:sym typeface="+mn-ea"/>
                      </a:endParaRPr>
                    </a:p>
                  </a:txBody>
                  <a:tcPr/>
                </a:tc>
                <a:tc>
                  <a:txBody>
                    <a:bodyPr/>
                    <a:p>
                      <a:pPr>
                        <a:buNone/>
                      </a:pPr>
                      <a:r>
                        <a:rPr lang="en-US" altLang="en-US" sz="3200" b="1" dirty="0" err="1" smtClean="0">
                          <a:solidFill>
                            <a:schemeClr val="tx1"/>
                          </a:solidFill>
                          <a:latin typeface="Times New Roman" panose="02020603050405020304" pitchFamily="18" charset="0"/>
                          <a:cs typeface="Times New Roman" panose="02020603050405020304" pitchFamily="18" charset="0"/>
                          <a:sym typeface="+mn-ea"/>
                        </a:rPr>
                        <a:t>K.</a:t>
                      </a:r>
                      <a:r>
                        <a:rPr lang="en-US" altLang="en-US" sz="3200" b="1" dirty="0" smtClean="0">
                          <a:solidFill>
                            <a:schemeClr val="tx1"/>
                          </a:solidFill>
                          <a:latin typeface="Times New Roman" panose="02020603050405020304" pitchFamily="18" charset="0"/>
                          <a:cs typeface="Times New Roman" panose="02020603050405020304" pitchFamily="18" charset="0"/>
                          <a:sym typeface="+mn-ea"/>
                        </a:rPr>
                        <a:t>2 </a:t>
                      </a:r>
                      <a:r>
                        <a:rPr lang="en-US" altLang="en-US" sz="3200" b="1" dirty="0" err="1" smtClean="0">
                          <a:solidFill>
                            <a:schemeClr val="tx1"/>
                          </a:solidFill>
                          <a:latin typeface="Times New Roman" panose="02020603050405020304" pitchFamily="18" charset="0"/>
                          <a:cs typeface="Times New Roman" panose="02020603050405020304" pitchFamily="18" charset="0"/>
                          <a:sym typeface="+mn-ea"/>
                        </a:rPr>
                        <a:t>Đ.</a:t>
                      </a:r>
                      <a:r>
                        <a:rPr lang="en-US" altLang="en-US" sz="3200" b="1" dirty="0" smtClean="0">
                          <a:solidFill>
                            <a:schemeClr val="tx1"/>
                          </a:solidFill>
                          <a:latin typeface="Times New Roman" panose="02020603050405020304" pitchFamily="18" charset="0"/>
                          <a:cs typeface="Times New Roman" panose="02020603050405020304" pitchFamily="18" charset="0"/>
                          <a:sym typeface="+mn-ea"/>
                        </a:rPr>
                        <a:t>127</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3200" dirty="0" err="1" smtClean="0">
                          <a:solidFill>
                            <a:schemeClr val="tx1"/>
                          </a:solidFill>
                          <a:latin typeface="Times New Roman" panose="02020603050405020304" pitchFamily="18" charset="0"/>
                          <a:cs typeface="Times New Roman" panose="02020603050405020304" pitchFamily="18" charset="0"/>
                          <a:sym typeface="+mn-ea"/>
                        </a:rPr>
                        <a:t>BLLĐ</a:t>
                      </a:r>
                      <a:r>
                        <a:rPr lang="en-US" altLang="en-US" sz="3200" dirty="0" smtClean="0">
                          <a:solidFill>
                            <a:schemeClr val="tx1"/>
                          </a:solidFill>
                          <a:latin typeface="Times New Roman" panose="02020603050405020304" pitchFamily="18" charset="0"/>
                          <a:cs typeface="Times New Roman" panose="02020603050405020304" pitchFamily="18" charset="0"/>
                          <a:sym typeface="+mn-ea"/>
                        </a:rPr>
                        <a:t> 2019</a:t>
                      </a:r>
                      <a:endParaRPr lang="en-US" altLang="en-US" sz="3200" smtClean="0">
                        <a:solidFill>
                          <a:schemeClr val="tx1"/>
                        </a:solidFill>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78DE1D6-600E-4A71-A0D3-9F61CF073ECC}" type="slidenum">
              <a:rPr lang="en-US" smtClean="0"/>
            </a:fld>
            <a:endParaRPr lang="en-US"/>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5637530" y="417830"/>
            <a:ext cx="6858000" cy="6022975"/>
          </a:xfrm>
          <a:prstGeom prst="rect">
            <a:avLst/>
          </a:prstGeom>
        </p:spPr>
      </p:pic>
      <p:pic>
        <p:nvPicPr>
          <p:cNvPr id="8" name="Picture 7"/>
          <p:cNvPicPr>
            <a:picLocks noChangeAspect="1"/>
          </p:cNvPicPr>
          <p:nvPr/>
        </p:nvPicPr>
        <p:blipFill>
          <a:blip r:embed="rId2"/>
          <a:stretch>
            <a:fillRect/>
          </a:stretch>
        </p:blipFill>
        <p:spPr>
          <a:xfrm>
            <a:off x="0" y="0"/>
            <a:ext cx="6054725" cy="6858000"/>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43255">
                <a:tc>
                  <a:txBody>
                    <a:bodyPr/>
                    <a:lstStyle/>
                    <a:p>
                      <a:pPr algn="l" fontAlgn="auto">
                        <a:lnSpc>
                          <a:spcPts val="4100"/>
                        </a:lnSpc>
                        <a:spcBef>
                          <a:spcPts val="0"/>
                        </a:spcBef>
                        <a:spcAft>
                          <a:spcPts val="0"/>
                        </a:spcAft>
                      </a:pPr>
                      <a:r>
                        <a:rPr lang="en-US" sz="36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Đ.19. Vi phạm quy định về KLLĐ, trách nhiệm vật chất</a:t>
                      </a:r>
                      <a:endParaRPr 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215380">
                <a:tc>
                  <a:txBody>
                    <a:bodyPr/>
                    <a:lstStyle/>
                    <a:p>
                      <a:pPr fontAlgn="auto">
                        <a:lnSpc>
                          <a:spcPts val="3940"/>
                        </a:lnSpc>
                      </a:pP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a:t>
                      </a:r>
                      <a:r>
                        <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Phạt </a:t>
                      </a:r>
                      <a:r>
                        <a:rPr lang="en-US" sz="32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1 - 3 tr đ</a:t>
                      </a:r>
                      <a:r>
                        <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đ/v NSDLĐ ko TB NQLĐ đến toàn bộ NLĐ/ ko niêm yết những nội dung chính của NQLĐ ở những nơi cần thiết TNLV.</a:t>
                      </a:r>
                      <a:endPar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940"/>
                        </a:lnSpc>
                      </a:pP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6088" name="AutoShape 8"/>
          <p:cNvSpPr>
            <a:spLocks noChangeArrowheads="1"/>
          </p:cNvSpPr>
          <p:nvPr>
            <p:custDataLst>
              <p:tags r:id="rId1"/>
            </p:custDataLst>
          </p:nvPr>
        </p:nvSpPr>
        <p:spPr bwMode="auto">
          <a:xfrm>
            <a:off x="0" y="1742440"/>
            <a:ext cx="12157710" cy="5116195"/>
          </a:xfrm>
          <a:prstGeom prst="roundRect">
            <a:avLst>
              <a:gd name="adj" fmla="val 16667"/>
            </a:avLst>
          </a:prstGeom>
          <a:solidFill>
            <a:srgbClr val="FF9BFF"/>
          </a:solidFill>
          <a:ln w="38100" algn="ctr">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l" fontAlgn="auto">
              <a:lnSpc>
                <a:spcPts val="3940"/>
              </a:lnSpc>
            </a:pPr>
            <a:r>
              <a:rPr lang="en-US" sz="31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2</a:t>
            </a:r>
            <a:r>
              <a:rPr lang="en-US" sz="31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Phạt </a:t>
            </a:r>
            <a:r>
              <a:rPr lang="en-US" sz="31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5 - 10 tr đ</a:t>
            </a:r>
            <a:r>
              <a:rPr lang="en-US" sz="31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đ/v NSDLĐ có 1 trong các HV:</a:t>
            </a:r>
            <a:endParaRPr lang="en-US" sz="31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a) Ko có NQLĐ = VB khi sử dụng từ </a:t>
            </a:r>
            <a:r>
              <a:rPr lang="en-US" sz="3100" i="1" dirty="0" smtClean="0">
                <a:effectLst/>
                <a:latin typeface="Arial" panose="020B0604020202020204" pitchFamily="34" charset="0"/>
                <a:ea typeface="Verdana" panose="020B0604030504040204" pitchFamily="34" charset="0"/>
                <a:cs typeface="Arial" panose="020B0604020202020204" pitchFamily="34" charset="0"/>
                <a:sym typeface="+mn-ea"/>
              </a:rPr>
              <a:t>≥</a:t>
            </a: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10 LĐ;</a:t>
            </a:r>
            <a:endParaRPr lang="en-US" sz="31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b) </a:t>
            </a:r>
            <a:r>
              <a:rPr lang="en-US" sz="3100" b="1"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Ko đăng ký NQLĐ theo quy định PL</a:t>
            </a:r>
            <a:r>
              <a:rPr lang="en-US" sz="31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a:t>
            </a:r>
            <a:endParaRPr lang="en-US" sz="31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c) </a:t>
            </a:r>
            <a:r>
              <a:rPr lang="en-US" sz="3100" b="1"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Ko tham khảo ý kiến của TCĐD NLĐ tại cơ sở</a:t>
            </a:r>
            <a:r>
              <a:rPr lang="en-US" sz="31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đ/v nơi có TCĐD NLĐ </a:t>
            </a:r>
            <a:endPar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tại cơ sở trước khi ban hành/ SĐBS NQLĐ;</a:t>
            </a:r>
            <a:endParaRPr lang="en-US" sz="31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d) </a:t>
            </a:r>
            <a:r>
              <a:rPr lang="en-US" sz="31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Sử dụng NQLĐ chưa có hiệu lực/ </a:t>
            </a:r>
            <a:r>
              <a:rPr lang="en-US" sz="3100" b="1"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đã hết hiệu lực</a:t>
            </a:r>
            <a:r>
              <a:rPr lang="en-US" sz="31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a:t>
            </a:r>
            <a:endParaRPr lang="en-US" sz="31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đ) XLKLLĐ, BTTH ko đúng trình tự; thủ tục; thời hiệu theo quy định PL;</a:t>
            </a:r>
            <a:endParaRPr lang="en-US" sz="31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e) TĐCCV quá thời hạn theo quy định PL;</a:t>
            </a:r>
            <a:endParaRPr lang="en-US" sz="31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g) Trước khi đình chỉ CV NLĐ, </a:t>
            </a:r>
            <a:r>
              <a:rPr lang="en-US" sz="3100" b="1"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NSDLĐ ko tham khảo ý kiến</a:t>
            </a: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của TCĐD </a:t>
            </a:r>
            <a:endPar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3940"/>
              </a:lnSpc>
            </a:pPr>
            <a:r>
              <a:rPr lang="en-US" sz="31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NLĐ tại cơ sở mà NLĐ đang bị xem xét TĐCCV làm thành viên.</a:t>
            </a:r>
            <a:endParaRPr lang="vi-VN" sz="31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2000" fill="hold"/>
                                        <p:tgtEl>
                                          <p:spTgt spid="46088"/>
                                        </p:tgtEl>
                                        <p:attrNameLst>
                                          <p:attrName>ppt_w</p:attrName>
                                        </p:attrNameLst>
                                      </p:cBhvr>
                                      <p:tavLst>
                                        <p:tav tm="0">
                                          <p:val>
                                            <p:fltVal val="0"/>
                                          </p:val>
                                        </p:tav>
                                        <p:tav tm="100000">
                                          <p:val>
                                            <p:strVal val="#ppt_w"/>
                                          </p:val>
                                        </p:tav>
                                      </p:tavLst>
                                    </p:anim>
                                    <p:anim calcmode="lin" valueType="num">
                                      <p:cBhvr>
                                        <p:cTn id="8" dur="2000" fill="hold"/>
                                        <p:tgtEl>
                                          <p:spTgt spid="46088"/>
                                        </p:tgtEl>
                                        <p:attrNameLst>
                                          <p:attrName>ppt_h</p:attrName>
                                        </p:attrNameLst>
                                      </p:cBhvr>
                                      <p:tavLst>
                                        <p:tav tm="0">
                                          <p:val>
                                            <p:fltVal val="0"/>
                                          </p:val>
                                        </p:tav>
                                        <p:tav tm="100000">
                                          <p:val>
                                            <p:strVal val="#ppt_h"/>
                                          </p:val>
                                        </p:tav>
                                      </p:tavLst>
                                    </p:anim>
                                    <p:animEffect transition="in" filter="fade">
                                      <p:cBhvr>
                                        <p:cTn id="9" dur="20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ctr" fontAlgn="auto">
                        <a:lnSpc>
                          <a:spcPts val="4100"/>
                        </a:lnSpc>
                        <a:spcBef>
                          <a:spcPts val="0"/>
                        </a:spcBef>
                        <a:spcAft>
                          <a:spcPts val="0"/>
                        </a:spcAft>
                      </a:pPr>
                      <a:r>
                        <a:rPr lang="en-US" sz="36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3. Phạt </a:t>
                      </a:r>
                      <a:r>
                        <a:rPr lang="en-US" sz="36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20 - 40 tr đ đ/v NSDLĐ khi có 1 trong các HV:</a:t>
                      </a:r>
                      <a:endParaRPr 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67120">
                <a:tc>
                  <a:txBody>
                    <a:bodyPr/>
                    <a:lstStyle/>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Xâm phạm SK, danh dự, tính mạng, uy tín/ nhân fẩm của NLĐ khi XLKLLĐ nhưng chưa đến mức truy cứu TNHS;</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 </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Dùng hình thức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fạt tiền/ cắt lương</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thay việc XLKLLĐ;</a:t>
                      </a:r>
                      <a:endPar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 XLKLLĐ NLĐ có HVVP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 được quy định trong NQLĐ</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ko thỏa thuận trong HĐLĐ đã giao kết/PL về LĐ ko quy định;</a:t>
                      </a:r>
                      <a:endPar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d) </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Áp dụng </a:t>
                      </a:r>
                      <a:r>
                        <a:rPr lang="en-US" sz="32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nhiều hình thức KLLĐ đối với 1 HVVP</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KLLĐ</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 XLKLLĐ đ/v NLĐ đang trong TG: </a:t>
                      </a:r>
                      <a:r>
                        <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nghỉ ốm đau; điều dưỡng; nghỉ việc được sự đồng ý của NSDLĐ; đang bị tạm giữ;  tạm giam; đang chờ kết quả của CQ có thẩm quyền điều tra, xác minh &amp; kết luận đ/v HVVP được quy định tại </a:t>
                      </a:r>
                      <a:r>
                        <a:rPr lang="en-US" sz="32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K.1</a:t>
                      </a:r>
                      <a:r>
                        <a:rPr lang="en-US" sz="3200" b="0"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&amp; </a:t>
                      </a:r>
                      <a:r>
                        <a:rPr lang="en-US" sz="32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2 Đ.125</a:t>
                      </a:r>
                      <a:r>
                        <a:rPr lang="en-US" sz="3200" b="0"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 BLLĐ.</a:t>
                      </a:r>
                      <a:endParaRPr lang="en-US" sz="3200" b="0"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l" fontAlgn="auto">
                        <a:lnSpc>
                          <a:spcPts val="4100"/>
                        </a:lnSpc>
                        <a:spcBef>
                          <a:spcPts val="0"/>
                        </a:spcBef>
                        <a:spcAft>
                          <a:spcPts val="0"/>
                        </a:spcAft>
                      </a:pPr>
                      <a:r>
                        <a:rPr lang="en-US" sz="36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4. Biện pháp khắc phục hậu quả: Buộc</a:t>
                      </a:r>
                      <a:endParaRPr 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67120">
                <a:tc>
                  <a:txBody>
                    <a:bodyPr/>
                    <a:lstStyle/>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 NSDLĐ </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nhận NLĐ trở lại làm việc &amp; trả đủ TL </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theo HĐLĐ cho NLĐ tương ứng với những ngày nghỉ việc khi NSDLĐ áp dụng hình thức XLKL sa thải thuộc HVVP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đ K.2, điểm c K.3 Điều này</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 NSDLĐ </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trả đủ TL những ngày TĐCCV</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NLĐ khi có HV quy định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e, g K.2 </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Điều này;</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c) NSDLĐ xin lỗi công khai NLĐ &amp; trả toàn bộ CP điều trị, TL cho NLĐ trong TG điều trị </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nếu việc xâm fạm gây tổn thương về thân thể NLĐ </a:t>
                      </a:r>
                      <a:r>
                        <a:rPr lang="en-US" sz="3200" b="0"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đến mức fải điều trị</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tại CSYT khi VP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a K.3</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Điều này;</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540"/>
                        </a:lnSpc>
                      </a:pP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d) NSDLĐ trả lại khoản tiền đã thu/trả đủ TL cho NLĐ đối với HVVP tại </a:t>
                      </a:r>
                      <a:r>
                        <a:rPr lang="en-US" sz="32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điểm b K.3</a:t>
                      </a:r>
                      <a:r>
                        <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36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Điều này.</a:t>
                      </a:r>
                      <a:endParaRPr lang="en-US" sz="36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ctr" fontAlgn="auto">
                        <a:lnSpc>
                          <a:spcPts val="4100"/>
                        </a:lnSpc>
                        <a:spcBef>
                          <a:spcPts val="0"/>
                        </a:spcBef>
                        <a:spcAft>
                          <a:spcPts val="0"/>
                        </a:spcAft>
                      </a:pPr>
                      <a:r>
                        <a:rPr lang="en-US" altLang="en-US" sz="3600">
                          <a:solidFill>
                            <a:schemeClr val="bg1"/>
                          </a:solidFill>
                          <a:latin typeface="Times New Roman" panose="02020603050405020304" pitchFamily="18" charset="0"/>
                          <a:cs typeface="Times New Roman" panose="02020603050405020304" pitchFamily="18" charset="0"/>
                          <a:sym typeface="+mn-ea"/>
                        </a:rPr>
                        <a:t>Tiền lương</a:t>
                      </a:r>
                      <a:endParaRPr lang="en-US" alt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67120">
                <a:tc>
                  <a:txBody>
                    <a:bodyPr/>
                    <a:lstStyle/>
                    <a:p>
                      <a:pPr fontAlgn="auto">
                        <a:lnSpc>
                          <a:spcPts val="482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2" name="Picture 1"/>
          <p:cNvPicPr>
            <a:picLocks noChangeAspect="1"/>
          </p:cNvPicPr>
          <p:nvPr/>
        </p:nvPicPr>
        <p:blipFill>
          <a:blip r:embed="rId1"/>
          <a:stretch>
            <a:fillRect/>
          </a:stretch>
        </p:blipFill>
        <p:spPr>
          <a:xfrm>
            <a:off x="0" y="669925"/>
            <a:ext cx="12165965" cy="774065"/>
          </a:xfrm>
          <a:prstGeom prst="rect">
            <a:avLst/>
          </a:prstGeom>
        </p:spPr>
      </p:pic>
      <p:pic>
        <p:nvPicPr>
          <p:cNvPr id="5" name="Picture 4"/>
          <p:cNvPicPr>
            <a:picLocks noChangeAspect="1"/>
          </p:cNvPicPr>
          <p:nvPr/>
        </p:nvPicPr>
        <p:blipFill>
          <a:blip r:embed="rId2"/>
          <a:stretch>
            <a:fillRect/>
          </a:stretch>
        </p:blipFill>
        <p:spPr>
          <a:xfrm>
            <a:off x="13335" y="1443990"/>
            <a:ext cx="12165965" cy="2338705"/>
          </a:xfrm>
          <a:prstGeom prst="rect">
            <a:avLst/>
          </a:prstGeom>
        </p:spPr>
      </p:pic>
      <p:pic>
        <p:nvPicPr>
          <p:cNvPr id="8" name="Picture 7"/>
          <p:cNvPicPr>
            <a:picLocks noChangeAspect="1"/>
          </p:cNvPicPr>
          <p:nvPr/>
        </p:nvPicPr>
        <p:blipFill>
          <a:blip r:embed="rId3"/>
          <a:stretch>
            <a:fillRect/>
          </a:stretch>
        </p:blipFill>
        <p:spPr>
          <a:xfrm>
            <a:off x="0" y="3951605"/>
            <a:ext cx="12166600" cy="276987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custDataLst>
              <p:tags r:id="rId1"/>
            </p:custDataLst>
          </p:nvPr>
        </p:nvGraphicFramePr>
        <p:xfrm>
          <a:off x="0" y="-635"/>
          <a:ext cx="12191365" cy="6949440"/>
        </p:xfrm>
        <a:graphic>
          <a:graphicData uri="http://schemas.openxmlformats.org/drawingml/2006/table">
            <a:tbl>
              <a:tblPr firstRow="1" bandRow="1">
                <a:tableStyleId>{5C22544A-7EE6-4342-B048-85BDC9FD1C3A}</a:tableStyleId>
              </a:tblPr>
              <a:tblGrid>
                <a:gridCol w="12191365"/>
              </a:tblGrid>
              <a:tr h="3474720">
                <a:tc>
                  <a:txBody>
                    <a:bodyPr/>
                    <a:lstStyle/>
                    <a:p>
                      <a:pPr marL="0" marR="0" indent="0" algn="ctr" defTabSz="914400" rtl="0" fontAlgn="auto">
                        <a:lnSpc>
                          <a:spcPts val="4440"/>
                        </a:lnSpc>
                        <a:spcBef>
                          <a:spcPts val="0"/>
                        </a:spcBef>
                        <a:spcAft>
                          <a:spcPts val="0"/>
                        </a:spcAft>
                        <a:buClrTx/>
                        <a:buSzTx/>
                        <a:buFontTx/>
                        <a:buNone/>
                        <a:defRPr/>
                      </a:pPr>
                      <a:r>
                        <a:rPr lang="en-US" altLang="nl-NL" sz="3800" b="1" kern="1200" dirty="0" smtClean="0">
                          <a:solidFill>
                            <a:schemeClr val="lt1"/>
                          </a:solidFill>
                          <a:effectLst/>
                          <a:latin typeface="Times New Roman" panose="02020603050405020304" pitchFamily="18" charset="0"/>
                          <a:ea typeface="+mn-ea"/>
                          <a:cs typeface="Times New Roman" panose="02020603050405020304" pitchFamily="18" charset="0"/>
                        </a:rPr>
                        <a:t>II. HỢP ĐỒNG LAO ĐỘNG</a:t>
                      </a:r>
                      <a:endParaRPr lang="nl-NL" sz="38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40"/>
                        </a:lnSpc>
                        <a:spcBef>
                          <a:spcPts val="0"/>
                        </a:spcBef>
                        <a:spcAft>
                          <a:spcPts val="0"/>
                        </a:spcAft>
                        <a:buClrTx/>
                        <a:buSzTx/>
                        <a:buFontTx/>
                        <a:buNone/>
                        <a:defRPr/>
                      </a:pPr>
                      <a:endParaRPr lang="nl-NL"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40"/>
                        </a:lnSpc>
                        <a:spcBef>
                          <a:spcPts val="0"/>
                        </a:spcBef>
                        <a:spcAft>
                          <a:spcPts val="0"/>
                        </a:spcAft>
                        <a:buClrTx/>
                        <a:buSzTx/>
                        <a:buFontTx/>
                        <a:buNone/>
                        <a:defRPr/>
                      </a:pPr>
                      <a:r>
                        <a:rPr lang="nl-NL" sz="3600" b="1" kern="1200" dirty="0" smtClean="0">
                          <a:solidFill>
                            <a:schemeClr val="lt1"/>
                          </a:solidFill>
                          <a:effectLst/>
                          <a:latin typeface="Times New Roman" panose="02020603050405020304" pitchFamily="18" charset="0"/>
                          <a:ea typeface="+mn-ea"/>
                          <a:cs typeface="Times New Roman" panose="02020603050405020304" pitchFamily="18" charset="0"/>
                        </a:rPr>
                        <a:t>Đ.13. HĐLĐ</a:t>
                      </a:r>
                      <a:endParaRPr lang="en-US" sz="32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fontAlgn="auto">
                        <a:lnSpc>
                          <a:spcPts val="4440"/>
                        </a:lnSpc>
                        <a:spcBef>
                          <a:spcPts val="0"/>
                        </a:spcBef>
                        <a:spcAft>
                          <a:spcPts val="0"/>
                        </a:spcAft>
                      </a:pPr>
                      <a:r>
                        <a:rPr lang="en-US" sz="3200" dirty="0" smtClean="0">
                          <a:solidFill>
                            <a:schemeClr val="bg1"/>
                          </a:solidFill>
                          <a:latin typeface="Times New Roman" panose="02020603050405020304" pitchFamily="18" charset="0"/>
                          <a:cs typeface="Times New Roman" panose="02020603050405020304" pitchFamily="18" charset="0"/>
                        </a:rPr>
                        <a:t>1..</a:t>
                      </a:r>
                      <a:r>
                        <a:rPr lang="nl-NL" sz="3200" b="1" kern="1200" dirty="0" smtClean="0">
                          <a:solidFill>
                            <a:schemeClr val="bg1"/>
                          </a:solidFill>
                          <a:effectLst/>
                          <a:latin typeface="Times New Roman" panose="02020603050405020304" pitchFamily="18" charset="0"/>
                          <a:ea typeface="+mn-ea"/>
                          <a:cs typeface="Times New Roman" panose="02020603050405020304" pitchFamily="18" charset="0"/>
                        </a:rPr>
                        <a:t>Tr/hợp 2</a:t>
                      </a:r>
                      <a:r>
                        <a:rPr lang="nl-NL" sz="3200" b="1" kern="1200" baseline="0" dirty="0" smtClean="0">
                          <a:solidFill>
                            <a:schemeClr val="bg1"/>
                          </a:solidFill>
                          <a:effectLst/>
                          <a:latin typeface="Times New Roman" panose="02020603050405020304" pitchFamily="18" charset="0"/>
                          <a:ea typeface="+mn-ea"/>
                          <a:cs typeface="Times New Roman" panose="02020603050405020304" pitchFamily="18" charset="0"/>
                        </a:rPr>
                        <a:t> </a:t>
                      </a:r>
                      <a:r>
                        <a:rPr lang="nl-NL" sz="3200" b="1" kern="1200" dirty="0" smtClean="0">
                          <a:solidFill>
                            <a:schemeClr val="bg1"/>
                          </a:solidFill>
                          <a:effectLst/>
                          <a:latin typeface="Times New Roman" panose="02020603050405020304" pitchFamily="18" charset="0"/>
                          <a:ea typeface="+mn-ea"/>
                          <a:cs typeface="Times New Roman" panose="02020603050405020304" pitchFamily="18" charset="0"/>
                        </a:rPr>
                        <a:t>bên thỏa thuận = tên gọi khác nhưng có nội dung thể hiện về VL có trả công, TL &amp; sự QL,</a:t>
                      </a:r>
                      <a:r>
                        <a:rPr lang="nl-NL" sz="3200" b="1" kern="1200" baseline="0" dirty="0" smtClean="0">
                          <a:solidFill>
                            <a:schemeClr val="bg1"/>
                          </a:solidFill>
                          <a:effectLst/>
                          <a:latin typeface="Times New Roman" panose="02020603050405020304" pitchFamily="18" charset="0"/>
                          <a:ea typeface="+mn-ea"/>
                          <a:cs typeface="Times New Roman" panose="02020603050405020304" pitchFamily="18" charset="0"/>
                        </a:rPr>
                        <a:t> ĐH</a:t>
                      </a:r>
                      <a:r>
                        <a:rPr lang="nl-NL" sz="3200" b="1" kern="1200" dirty="0" smtClean="0">
                          <a:solidFill>
                            <a:schemeClr val="bg1"/>
                          </a:solidFill>
                          <a:effectLst/>
                          <a:latin typeface="Times New Roman" panose="02020603050405020304" pitchFamily="18" charset="0"/>
                          <a:ea typeface="+mn-ea"/>
                          <a:cs typeface="Times New Roman" panose="02020603050405020304" pitchFamily="18" charset="0"/>
                        </a:rPr>
                        <a:t>, GS của 1 bên,</a:t>
                      </a:r>
                      <a:r>
                        <a:rPr lang="en-US" altLang="nl-NL" sz="3200" b="1" kern="1200" dirty="0" smtClean="0">
                          <a:solidFill>
                            <a:schemeClr val="bg1"/>
                          </a:solidFill>
                          <a:effectLst/>
                          <a:latin typeface="Times New Roman" panose="02020603050405020304" pitchFamily="18" charset="0"/>
                          <a:ea typeface="+mn-ea"/>
                          <a:cs typeface="Times New Roman" panose="02020603050405020304" pitchFamily="18" charset="0"/>
                        </a:rPr>
                        <a:t> </a:t>
                      </a:r>
                      <a:r>
                        <a:rPr lang="nl-NL" sz="3200" b="1" kern="1200" dirty="0" smtClean="0">
                          <a:solidFill>
                            <a:schemeClr val="bg1"/>
                          </a:solidFill>
                          <a:effectLst/>
                          <a:latin typeface="Times New Roman" panose="02020603050405020304" pitchFamily="18" charset="0"/>
                          <a:ea typeface="+mn-ea"/>
                          <a:cs typeface="Times New Roman" panose="02020603050405020304" pitchFamily="18" charset="0"/>
                        </a:rPr>
                        <a:t>được coi làHĐLĐ</a:t>
                      </a:r>
                      <a:endParaRPr lang="en-US" sz="3200" b="1" kern="1200" dirty="0" smtClean="0">
                        <a:solidFill>
                          <a:schemeClr val="bg1"/>
                        </a:solidFill>
                        <a:effectLst/>
                        <a:latin typeface="Times New Roman" panose="02020603050405020304" pitchFamily="18" charset="0"/>
                        <a:ea typeface="+mn-ea"/>
                        <a:cs typeface="Times New Roman" panose="02020603050405020304" pitchFamily="18" charset="0"/>
                      </a:endParaRPr>
                    </a:p>
                    <a:p>
                      <a:pPr fontAlgn="auto">
                        <a:lnSpc>
                          <a:spcPts val="4440"/>
                        </a:lnSpc>
                        <a:spcBef>
                          <a:spcPts val="0"/>
                        </a:spcBef>
                        <a:spcAft>
                          <a:spcPts val="0"/>
                        </a:spcAft>
                      </a:pPr>
                      <a:r>
                        <a:rPr lang="nl-NL" sz="3200" b="1" kern="1200" dirty="0" smtClean="0">
                          <a:solidFill>
                            <a:schemeClr val="bg1"/>
                          </a:solidFill>
                          <a:effectLst/>
                          <a:latin typeface="Times New Roman" panose="02020603050405020304" pitchFamily="18" charset="0"/>
                          <a:ea typeface="+mn-ea"/>
                          <a:cs typeface="Times New Roman" panose="02020603050405020304" pitchFamily="18" charset="0"/>
                        </a:rPr>
                        <a:t>2. Trước khi nhận NLĐ vào LV thì NSDLĐ phải GK HĐLĐ với NLĐ</a:t>
                      </a:r>
                      <a:endParaRPr lang="nl-NL" sz="32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a:tc>
              </a:tr>
              <a:tr h="3474720">
                <a:tc>
                  <a:txBody>
                    <a:bodyPr/>
                    <a:lstStyle/>
                    <a:p>
                      <a:pPr fontAlgn="auto">
                        <a:lnSpc>
                          <a:spcPts val="4440"/>
                        </a:lnSpc>
                        <a:spcBef>
                          <a:spcPts val="0"/>
                        </a:spcBef>
                        <a:spcAft>
                          <a:spcPts val="0"/>
                        </a:spcAft>
                      </a:pPr>
                      <a:r>
                        <a:rPr lang="nl-NL" sz="3400" b="1" kern="1200" dirty="0" smtClean="0">
                          <a:solidFill>
                            <a:schemeClr val="dk1"/>
                          </a:solidFill>
                          <a:effectLst/>
                          <a:latin typeface="Times New Roman" panose="02020603050405020304" pitchFamily="18" charset="0"/>
                          <a:ea typeface="+mn-ea"/>
                          <a:cs typeface="Times New Roman" panose="02020603050405020304" pitchFamily="18" charset="0"/>
                        </a:rPr>
                        <a:t>Đ.14. Hình thức HĐLĐ</a:t>
                      </a:r>
                      <a:endParaRPr lang="en-US" sz="340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440"/>
                        </a:lnSpc>
                        <a:spcBef>
                          <a:spcPts val="0"/>
                        </a:spcBef>
                        <a:spcAft>
                          <a:spcPts val="0"/>
                        </a:spcAft>
                      </a:pPr>
                      <a:r>
                        <a:rPr lang="nl-NL" sz="3200" kern="1200" dirty="0" smtClean="0">
                          <a:solidFill>
                            <a:schemeClr val="dk1"/>
                          </a:solidFill>
                          <a:effectLst/>
                          <a:latin typeface="Times New Roman" panose="02020603050405020304" pitchFamily="18" charset="0"/>
                          <a:ea typeface="+mn-ea"/>
                          <a:cs typeface="Times New Roman" panose="02020603050405020304" pitchFamily="18" charset="0"/>
                        </a:rPr>
                        <a:t>1. HĐLĐ </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phải</a:t>
                      </a:r>
                      <a:r>
                        <a:rPr lang="nl-NL" sz="3200" kern="1200" dirty="0" smtClean="0">
                          <a:solidFill>
                            <a:schemeClr val="dk1"/>
                          </a:solidFill>
                          <a:effectLst/>
                          <a:latin typeface="Times New Roman" panose="02020603050405020304" pitchFamily="18" charset="0"/>
                          <a:ea typeface="+mn-ea"/>
                          <a:cs typeface="Times New Roman" panose="02020603050405020304" pitchFamily="18" charset="0"/>
                        </a:rPr>
                        <a:t> được giao kết =</a:t>
                      </a:r>
                      <a:r>
                        <a:rPr lang="nl-NL" sz="3200" kern="1200" baseline="0" dirty="0" smtClean="0">
                          <a:solidFill>
                            <a:schemeClr val="dk1"/>
                          </a:solidFill>
                          <a:effectLst/>
                          <a:latin typeface="Times New Roman" panose="02020603050405020304" pitchFamily="18" charset="0"/>
                          <a:ea typeface="+mn-ea"/>
                          <a:cs typeface="Times New Roman" panose="02020603050405020304" pitchFamily="18" charset="0"/>
                        </a:rPr>
                        <a:t> VB...</a:t>
                      </a:r>
                      <a:endParaRPr lang="en-US" sz="3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440"/>
                        </a:lnSpc>
                        <a:spcBef>
                          <a:spcPts val="0"/>
                        </a:spcBef>
                        <a:spcAft>
                          <a:spcPts val="0"/>
                        </a:spcAft>
                      </a:pP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HĐLĐ được GK </a:t>
                      </a:r>
                      <a:r>
                        <a:rPr lang="vi-VN" sz="3200" kern="1200" dirty="0" smtClean="0">
                          <a:solidFill>
                            <a:srgbClr val="FF0000"/>
                          </a:solidFill>
                          <a:effectLst/>
                          <a:latin typeface="Times New Roman" panose="02020603050405020304" pitchFamily="18" charset="0"/>
                          <a:ea typeface="+mn-ea"/>
                          <a:cs typeface="Times New Roman" panose="02020603050405020304" pitchFamily="18" charset="0"/>
                        </a:rPr>
                        <a:t>thông qua </a:t>
                      </a:r>
                      <a:r>
                        <a:rPr lang="vi-VN" sz="3200" b="1" kern="1200" dirty="0" smtClean="0">
                          <a:solidFill>
                            <a:srgbClr val="FF0000"/>
                          </a:solidFill>
                          <a:effectLst/>
                          <a:latin typeface="Times New Roman" panose="02020603050405020304" pitchFamily="18" charset="0"/>
                          <a:ea typeface="+mn-ea"/>
                          <a:cs typeface="Times New Roman" panose="02020603050405020304" pitchFamily="18" charset="0"/>
                        </a:rPr>
                        <a:t>phương tiện </a:t>
                      </a:r>
                      <a:r>
                        <a:rPr lang="en-US" sz="3200" b="1" kern="1200" dirty="0" smtClean="0">
                          <a:solidFill>
                            <a:srgbClr val="FF0000"/>
                          </a:solidFill>
                          <a:effectLst/>
                          <a:latin typeface="Times New Roman" panose="02020603050405020304" pitchFamily="18" charset="0"/>
                          <a:ea typeface="+mn-ea"/>
                          <a:cs typeface="Times New Roman" panose="02020603050405020304" pitchFamily="18" charset="0"/>
                        </a:rPr>
                        <a:t>ĐT</a:t>
                      </a:r>
                      <a:r>
                        <a:rPr lang="vi-VN" sz="3200" kern="1200" dirty="0" smtClean="0">
                          <a:solidFill>
                            <a:srgbClr val="FF0000"/>
                          </a:solidFill>
                          <a:effectLst/>
                          <a:latin typeface="Times New Roman" panose="02020603050405020304" pitchFamily="18" charset="0"/>
                          <a:ea typeface="+mn-ea"/>
                          <a:cs typeface="Times New Roman" panose="02020603050405020304" pitchFamily="18" charset="0"/>
                        </a:rPr>
                        <a:t> dưới hình thức thông điệp dữ liệu theo quy định của </a:t>
                      </a:r>
                      <a:r>
                        <a:rPr lang="en-US" sz="3200" b="1" kern="1200" dirty="0" smtClean="0">
                          <a:solidFill>
                            <a:srgbClr val="FF0000"/>
                          </a:solidFill>
                          <a:effectLst/>
                          <a:latin typeface="Times New Roman" panose="02020603050405020304" pitchFamily="18" charset="0"/>
                          <a:ea typeface="+mn-ea"/>
                          <a:cs typeface="Times New Roman" panose="02020603050405020304" pitchFamily="18" charset="0"/>
                        </a:rPr>
                        <a:t>PL</a:t>
                      </a:r>
                      <a:r>
                        <a:rPr lang="vi-VN" sz="3200" b="1" kern="1200" dirty="0" smtClean="0">
                          <a:solidFill>
                            <a:srgbClr val="FF0000"/>
                          </a:solidFill>
                          <a:effectLst/>
                          <a:latin typeface="Times New Roman" panose="02020603050405020304" pitchFamily="18" charset="0"/>
                          <a:ea typeface="+mn-ea"/>
                          <a:cs typeface="Times New Roman" panose="02020603050405020304" pitchFamily="18" charset="0"/>
                        </a:rPr>
                        <a:t> về </a:t>
                      </a:r>
                      <a:r>
                        <a:rPr lang="en-US" sz="3200" b="1" kern="1200" dirty="0" smtClean="0">
                          <a:solidFill>
                            <a:srgbClr val="FF0000"/>
                          </a:solidFill>
                          <a:effectLst/>
                          <a:latin typeface="Times New Roman" panose="02020603050405020304" pitchFamily="18" charset="0"/>
                          <a:ea typeface="+mn-ea"/>
                          <a:cs typeface="Times New Roman" panose="02020603050405020304" pitchFamily="18" charset="0"/>
                        </a:rPr>
                        <a:t>GDĐT</a:t>
                      </a:r>
                      <a:r>
                        <a:rPr lang="vi-VN" sz="32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có giá trị như</a:t>
                      </a:r>
                      <a:r>
                        <a:rPr lang="vi-VN" sz="32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kern="1200" dirty="0" smtClean="0">
                          <a:solidFill>
                            <a:srgbClr val="FF0000"/>
                          </a:solidFill>
                          <a:effectLst/>
                          <a:latin typeface="Times New Roman" panose="02020603050405020304" pitchFamily="18" charset="0"/>
                          <a:ea typeface="+mn-ea"/>
                          <a:cs typeface="Times New Roman" panose="02020603050405020304" pitchFamily="18" charset="0"/>
                        </a:rPr>
                        <a:t>HĐLĐ</a:t>
                      </a:r>
                      <a:r>
                        <a:rPr lang="en-US" sz="3200" kern="1200" baseline="0" dirty="0" smtClean="0">
                          <a:solidFill>
                            <a:srgbClr val="FF0000"/>
                          </a:solidFill>
                          <a:effectLst/>
                          <a:latin typeface="Times New Roman" panose="02020603050405020304" pitchFamily="18" charset="0"/>
                          <a:ea typeface="+mn-ea"/>
                          <a:cs typeface="Times New Roman" panose="02020603050405020304" pitchFamily="18" charset="0"/>
                        </a:rPr>
                        <a:t> = VB</a:t>
                      </a:r>
                      <a:r>
                        <a:rPr lang="vi-VN" sz="3200"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2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440"/>
                        </a:lnSpc>
                        <a:spcBef>
                          <a:spcPts val="0"/>
                        </a:spcBef>
                        <a:spcAft>
                          <a:spcPts val="0"/>
                        </a:spcAft>
                      </a:pP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2. Hai bên có thể GK HĐLĐ</a:t>
                      </a:r>
                      <a:r>
                        <a:rPr lang="nl-NL" sz="320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lời nói</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 đ/v HĐ có thời hạn </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&lt; 01 tháng</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 trừ tr/hợp tại </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K.2 Đ.18, điểm a K.1 Đ.145 &amp; K.1 Đ.162</a:t>
                      </a:r>
                      <a:r>
                        <a:rPr lang="nl-NL" sz="3200" kern="1200" dirty="0" smtClean="0">
                          <a:solidFill>
                            <a:srgbClr val="FF0000"/>
                          </a:solidFill>
                          <a:effectLst/>
                          <a:latin typeface="Times New Roman" panose="02020603050405020304" pitchFamily="18" charset="0"/>
                          <a:ea typeface="+mn-ea"/>
                          <a:cs typeface="Times New Roman" panose="02020603050405020304" pitchFamily="18" charset="0"/>
                        </a:rPr>
                        <a:t> của BL này</a:t>
                      </a:r>
                      <a:r>
                        <a:rPr lang="nl-NL" sz="320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en-US" sz="32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l" fontAlgn="auto">
                        <a:lnSpc>
                          <a:spcPts val="4100"/>
                        </a:lnSpc>
                        <a:spcBef>
                          <a:spcPts val="0"/>
                        </a:spcBef>
                        <a:spcAft>
                          <a:spcPts val="0"/>
                        </a:spcAft>
                      </a:pPr>
                      <a:r>
                        <a:rPr lang="en-US" sz="36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NĐ12/2022-    Đ.17. Vi phạm về tiền lương</a:t>
                      </a:r>
                      <a:endParaRPr 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67120">
                <a:tc>
                  <a:txBody>
                    <a:bodyPr/>
                    <a:lstStyle/>
                    <a:p>
                      <a:pPr fontAlgn="auto">
                        <a:lnSpc>
                          <a:spcPts val="4840"/>
                        </a:lnSpc>
                      </a:pPr>
                      <a:r>
                        <a:rPr lang="en-US" sz="34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a:t>
                      </a:r>
                      <a:r>
                        <a:rPr lang="en-US" sz="34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Phạt </a:t>
                      </a:r>
                      <a:r>
                        <a:rPr lang="en-US" sz="34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5 - 10 tr</a:t>
                      </a:r>
                      <a:r>
                        <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đ/v NSDLĐ có 1 trong các HV: </a:t>
                      </a:r>
                      <a:r>
                        <a:rPr lang="en-US" sz="320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KHÔNG:</a:t>
                      </a:r>
                      <a:endParaRPr lang="en-US" sz="32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840"/>
                        </a:lnSpc>
                      </a:pP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6088" name="AutoShape 8"/>
          <p:cNvSpPr>
            <a:spLocks noChangeArrowheads="1"/>
          </p:cNvSpPr>
          <p:nvPr>
            <p:custDataLst>
              <p:tags r:id="rId1"/>
            </p:custDataLst>
          </p:nvPr>
        </p:nvSpPr>
        <p:spPr bwMode="auto">
          <a:xfrm>
            <a:off x="0" y="1437640"/>
            <a:ext cx="12157710" cy="5284470"/>
          </a:xfrm>
          <a:prstGeom prst="roundRect">
            <a:avLst>
              <a:gd name="adj" fmla="val 16667"/>
            </a:avLst>
          </a:prstGeom>
          <a:solidFill>
            <a:srgbClr val="FF9BFF"/>
          </a:solidFill>
          <a:ln w="38100" algn="ctr">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l" fontAlgn="auto">
              <a:lnSpc>
                <a:spcPts val="4840"/>
              </a:lnSpc>
            </a:pPr>
            <a:r>
              <a:rPr lang="en-US" sz="32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a</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2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Công bố CK</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TNLV trước khi thực hiện: TBL; MLĐ; QC thưởng;</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4840"/>
              </a:lnSpc>
            </a:pPr>
            <a:r>
              <a:rPr lang="en-US" sz="32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b</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Xây dựng thang lương, bảng lương/ĐMLĐ; </a:t>
            </a:r>
            <a:r>
              <a:rPr lang="en-US" sz="32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ko áp dụng thử </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mức lao </a:t>
            </a:r>
            <a:endPar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4840"/>
              </a:lnSpc>
            </a:pP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động trước khi ban hành chính thức;</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4840"/>
              </a:lnSpc>
            </a:pPr>
            <a:r>
              <a:rPr lang="en-US" sz="32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c</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2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Tham khảo ý kiến</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của TCĐDNLĐ tại cơ sở đ/v nơi có TCĐD NLĐ tại </a:t>
            </a:r>
            <a:endPar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4840"/>
              </a:lnSpc>
            </a:pP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cơ sở khi xây dựng thang lương,bảng lương; ĐMLĐ; QC thưởng</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4840"/>
              </a:lnSpc>
            </a:pPr>
            <a:r>
              <a:rPr lang="en-US" sz="32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d</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2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Thông báo bảng kê</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trả lương/ có thông báo bảng kê trả lương cho </a:t>
            </a:r>
            <a:endPar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endParaRPr>
          </a:p>
          <a:p>
            <a:pPr algn="l" fontAlgn="auto">
              <a:lnSpc>
                <a:spcPts val="4840"/>
              </a:lnSpc>
            </a:pP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NLĐ nhưng ko đúng theo quy định;</a:t>
            </a:r>
            <a:endParaRPr lang="en-US" sz="32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algn="l" fontAlgn="auto">
              <a:lnSpc>
                <a:spcPts val="4840"/>
              </a:lnSpc>
            </a:pPr>
            <a:r>
              <a:rPr lang="en-US" sz="32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đ</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2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Trả lương BĐ/fân biệt giới</a:t>
            </a:r>
            <a:r>
              <a:rPr lang="en-US" sz="32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tính đ/v NLĐ làm CV có giá trị như nhau</a:t>
            </a:r>
            <a:endParaRPr lang="vi-VN" sz="3200"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2000" fill="hold"/>
                                        <p:tgtEl>
                                          <p:spTgt spid="46088"/>
                                        </p:tgtEl>
                                        <p:attrNameLst>
                                          <p:attrName>ppt_w</p:attrName>
                                        </p:attrNameLst>
                                      </p:cBhvr>
                                      <p:tavLst>
                                        <p:tav tm="0">
                                          <p:val>
                                            <p:fltVal val="0"/>
                                          </p:val>
                                        </p:tav>
                                        <p:tav tm="100000">
                                          <p:val>
                                            <p:strVal val="#ppt_w"/>
                                          </p:val>
                                        </p:tav>
                                      </p:tavLst>
                                    </p:anim>
                                    <p:anim calcmode="lin" valueType="num">
                                      <p:cBhvr>
                                        <p:cTn id="8" dur="2000" fill="hold"/>
                                        <p:tgtEl>
                                          <p:spTgt spid="46088"/>
                                        </p:tgtEl>
                                        <p:attrNameLst>
                                          <p:attrName>ppt_h</p:attrName>
                                        </p:attrNameLst>
                                      </p:cBhvr>
                                      <p:tavLst>
                                        <p:tav tm="0">
                                          <p:val>
                                            <p:fltVal val="0"/>
                                          </p:val>
                                        </p:tav>
                                        <p:tav tm="100000">
                                          <p:val>
                                            <p:strVal val="#ppt_h"/>
                                          </p:val>
                                        </p:tav>
                                      </p:tavLst>
                                    </p:anim>
                                    <p:animEffect transition="in" filter="fade">
                                      <p:cBhvr>
                                        <p:cTn id="9" dur="20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0"/>
          <a:ext cx="12166600" cy="6857365"/>
        </p:xfrm>
        <a:graphic>
          <a:graphicData uri="http://schemas.openxmlformats.org/drawingml/2006/table">
            <a:tbl>
              <a:tblPr firstRow="1" bandRow="1">
                <a:tableStyleId>{5C22544A-7EE6-4342-B048-85BDC9FD1C3A}</a:tableStyleId>
              </a:tblPr>
              <a:tblGrid>
                <a:gridCol w="12166600"/>
              </a:tblGrid>
              <a:tr h="633730">
                <a:tc>
                  <a:txBody>
                    <a:bodyPr/>
                    <a:lstStyle/>
                    <a:p>
                      <a:pPr algn="l" fontAlgn="auto">
                        <a:lnSpc>
                          <a:spcPts val="4100"/>
                        </a:lnSpc>
                        <a:spcBef>
                          <a:spcPts val="0"/>
                        </a:spcBef>
                        <a:spcAft>
                          <a:spcPts val="0"/>
                        </a:spcAft>
                      </a:pPr>
                      <a:r>
                        <a:rPr lang="en-US" sz="36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2. Phạt tiền đ/v NSDLĐ có 1 trong các HV: </a:t>
                      </a:r>
                      <a:endParaRPr 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223635">
                <a:tc>
                  <a:txBody>
                    <a:bodyPr/>
                    <a:lstStyle/>
                    <a:p>
                      <a:pPr indent="0" fontAlgn="auto">
                        <a:lnSpc>
                          <a:spcPts val="3540"/>
                        </a:lnSpc>
                      </a:pPr>
                      <a:r>
                        <a:rPr lang="en-US" sz="2850" b="0"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Trả lương </a:t>
                      </a:r>
                      <a:r>
                        <a:rPr lang="en-US" sz="2850" b="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rPr>
                        <a:t>ko</a:t>
                      </a:r>
                      <a:r>
                        <a:rPr lang="en-US" sz="285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đúng hạn; trả/trả ko đủ TL cho LĐ theo thỏa thuận trong HĐLĐ; ko trả/ trả ko đủ TL làm thêm giờ; ko trả/trả ko đủ TL l/v ban đêm; ko trả/ trả ko đủ TL ngừng việc cho LĐ theo quy định; hạn chế/can thiệp quyền tự quyết chi TL của NLĐ; ép buộc NLĐ chi tiêu lương vào mua hàng, sử dụng DV của NSDLĐ/ ĐV khác mà NSDLĐ chỉ định; khấu trừ TL của NLĐ ko đúng quy định; ko trả/trả ko đủ TL theo quy định cho NLĐ khi tạm thời chuyển NLĐ sang làm CV khác so với HĐLĐ/ trong thời gian ĐC; ko trả/trả ko đủ TL của NLĐ trong những ngày chưa nghỉ hằng năm/chưa nghỉ hết số ngày nghỉ hằng năm khi NLĐ thôi việc, bị mất VL; ko tạm ứng/tạm ứng ko đủ TL cho NLĐ trong TG bị TĐCCV theo quy định; ko trả đủ TL cho NLĐ cho TG bị TĐCCV trong tr/hợp NLĐ ko bị XLKLLĐ</a:t>
                      </a:r>
                      <a:endParaRPr lang="en-US" sz="285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35203" name="Rectangle 3"/>
          <p:cNvSpPr>
            <a:spLocks noChangeArrowheads="1"/>
          </p:cNvSpPr>
          <p:nvPr>
            <p:custDataLst>
              <p:tags r:id="rId2"/>
            </p:custDataLst>
          </p:nvPr>
        </p:nvSpPr>
        <p:spPr bwMode="auto">
          <a:xfrm>
            <a:off x="635" y="5244465"/>
            <a:ext cx="12115165" cy="1477010"/>
          </a:xfrm>
          <a:prstGeom prst="rect">
            <a:avLst/>
          </a:prstGeom>
          <a:solidFill>
            <a:srgbClr val="FFCC00"/>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indent="0" algn="l" fontAlgn="auto">
              <a:lnSpc>
                <a:spcPts val="3100"/>
              </a:lnSpc>
              <a:spcBef>
                <a:spcPts val="0"/>
              </a:spcBef>
              <a:spcAft>
                <a:spcPts val="0"/>
              </a:spcAft>
            </a:pPr>
            <a:r>
              <a:rPr lang="en-US" sz="30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theo 1 trong các mức: </a:t>
            </a: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a) Từ </a:t>
            </a:r>
            <a:r>
              <a:rPr lang="en-US" sz="30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5 - 10 tr</a:t>
            </a: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đ VP từ 01 - 10 LĐ; </a:t>
            </a:r>
            <a:endPar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indent="0" algn="l" fontAlgn="auto">
              <a:lnSpc>
                <a:spcPts val="3100"/>
              </a:lnSpc>
              <a:spcBef>
                <a:spcPts val="0"/>
              </a:spcBef>
              <a:spcAft>
                <a:spcPts val="0"/>
              </a:spcAft>
            </a:pP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b) Từ </a:t>
            </a:r>
            <a:r>
              <a:rPr lang="en-US" sz="30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10 - 20 tr</a:t>
            </a: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VP từ 11 - 50 LĐ;</a:t>
            </a: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c) Từ </a:t>
            </a:r>
            <a:r>
              <a:rPr lang="en-US" sz="30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20 - 30 tr</a:t>
            </a: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51 - 100 LĐ;</a:t>
            </a:r>
            <a:endParaRPr lang="en-US" sz="30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indent="0" algn="l" fontAlgn="auto">
              <a:lnSpc>
                <a:spcPts val="3100"/>
              </a:lnSpc>
              <a:spcBef>
                <a:spcPts val="0"/>
              </a:spcBef>
              <a:spcAft>
                <a:spcPts val="0"/>
              </a:spcAft>
            </a:pP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d) Từ </a:t>
            </a:r>
            <a:r>
              <a:rPr lang="en-US" sz="30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30 - 40 tr</a:t>
            </a: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101 - 300 LĐ; đ) Từ </a:t>
            </a:r>
            <a:r>
              <a:rPr lang="en-US" sz="30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40 - 50 tr</a:t>
            </a: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3000" i="1" dirty="0" smtClean="0">
                <a:effectLst/>
                <a:latin typeface="Arial" panose="020B0604020202020204" pitchFamily="34" charset="0"/>
                <a:ea typeface="Verdana" panose="020B0604030504040204" pitchFamily="34" charset="0"/>
                <a:cs typeface="Arial" panose="020B0604020202020204" pitchFamily="34" charset="0"/>
                <a:sym typeface="+mn-ea"/>
              </a:rPr>
              <a:t>≥</a:t>
            </a:r>
            <a:r>
              <a:rPr lang="en-US" sz="30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301 NLĐ </a:t>
            </a:r>
            <a:endParaRPr lang="en-US" altLang="de-DE" sz="3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iterate type="wd">
                                    <p:tmPct val="10000"/>
                                  </p:iterate>
                                  <p:childTnLst>
                                    <p:set>
                                      <p:cBhvr>
                                        <p:cTn id="6" dur="1" fill="hold">
                                          <p:stCondLst>
                                            <p:cond delay="0"/>
                                          </p:stCondLst>
                                        </p:cTn>
                                        <p:tgtEl>
                                          <p:spTgt spid="435203"/>
                                        </p:tgtEl>
                                        <p:attrNameLst>
                                          <p:attrName>style.visibility</p:attrName>
                                        </p:attrNameLst>
                                      </p:cBhvr>
                                      <p:to>
                                        <p:strVal val="visible"/>
                                      </p:to>
                                    </p:set>
                                    <p:animEffect transition="in" filter="fade">
                                      <p:cBhvr>
                                        <p:cTn id="7" dur="1000"/>
                                        <p:tgtEl>
                                          <p:spTgt spid="435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3"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custDataLst>
              <p:tags r:id="rId1"/>
            </p:custDataLst>
          </p:nvPr>
        </p:nvGraphicFramePr>
        <p:xfrm>
          <a:off x="0" y="0"/>
          <a:ext cx="12166600" cy="6855460"/>
        </p:xfrm>
        <a:graphic>
          <a:graphicData uri="http://schemas.openxmlformats.org/drawingml/2006/table">
            <a:tbl>
              <a:tblPr firstRow="1" bandRow="1">
                <a:tableStyleId>{5C22544A-7EE6-4342-B048-85BDC9FD1C3A}</a:tableStyleId>
              </a:tblPr>
              <a:tblGrid>
                <a:gridCol w="12166600"/>
              </a:tblGrid>
              <a:tr h="612140">
                <a:tc>
                  <a:txBody>
                    <a:bodyPr/>
                    <a:lstStyle/>
                    <a:p>
                      <a:pPr algn="ctr" fontAlgn="auto">
                        <a:lnSpc>
                          <a:spcPts val="4100"/>
                        </a:lnSpc>
                        <a:spcBef>
                          <a:spcPts val="0"/>
                        </a:spcBef>
                        <a:spcAft>
                          <a:spcPts val="0"/>
                        </a:spcAft>
                      </a:pPr>
                      <a:r>
                        <a:rPr lang="en-US" sz="34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3. Phạt NSDLĐ khi có HV trả lương cho NLĐ thấp hơn </a:t>
                      </a:r>
                      <a:r>
                        <a:rPr lang="en-US" sz="3400" b="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rPr>
                        <a:t>MLTT</a:t>
                      </a:r>
                      <a:endParaRPr lang="en-US" sz="34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243320">
                <a:tc>
                  <a:txBody>
                    <a:bodyPr/>
                    <a:lstStyle/>
                    <a:p>
                      <a:pPr fontAlgn="auto">
                        <a:lnSpc>
                          <a:spcPts val="3460"/>
                        </a:lnSpc>
                      </a:pPr>
                      <a:r>
                        <a:rPr lang="en-US" sz="28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do CP quy định theo các mức sau: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a</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20 - 30 tr</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đ VP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01 - 10</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LĐ;</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b</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30 - 50 tr</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11 - 50</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LĐ; c) Từ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50 - 75 tr </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a:t>
                      </a:r>
                      <a:r>
                        <a:rPr lang="en-US" sz="2800" b="1"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2800" b="1"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51</a:t>
                      </a: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LĐ </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r>
                        <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rPr>
                        <a:t>     </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r>
                        <a:rPr lang="en-US" sz="2800" b="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5. Biện pháp khắc phục hậu quả: </a:t>
                      </a:r>
                      <a:r>
                        <a:rPr lang="en-US" sz="2800" b="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Buộc:</a:t>
                      </a:r>
                      <a:endParaRPr lang="en-US" sz="2800" b="1" i="1" kern="1200"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r>
                        <a:rPr lang="en-US" sz="2800" b="1"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a</a:t>
                      </a:r>
                      <a:r>
                        <a:rPr lang="en-US" sz="280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 NSDLĐ </a:t>
                      </a:r>
                      <a:r>
                        <a:rPr lang="en-US" sz="28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trả đủ TL </a:t>
                      </a:r>
                      <a:r>
                        <a:rPr lang="en-US" sz="2800" b="1"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a:t>
                      </a:r>
                      <a:r>
                        <a:rPr lang="en-US" sz="28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 với khoản tiền lãi</a:t>
                      </a:r>
                      <a:r>
                        <a:rPr lang="en-US" sz="280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 của số TL chậm trả, trả thiếu cho NLĐ tính theo mức lãi suất tiền gửi ko kỳ hạn </a:t>
                      </a:r>
                      <a:r>
                        <a:rPr lang="en-US" sz="2800" b="1"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cao nhất </a:t>
                      </a:r>
                      <a:r>
                        <a:rPr lang="en-US" sz="280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của các NH thương mại NN công bố tại thời điểm XP đ/v HVVP tại </a:t>
                      </a:r>
                      <a:r>
                        <a:rPr lang="en-US" sz="2800" b="1"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K.2, 3</a:t>
                      </a:r>
                      <a:r>
                        <a:rPr lang="en-US" sz="280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 Điều này;</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r>
                        <a:rPr lang="en-US" sz="2800" b="1"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b</a:t>
                      </a:r>
                      <a:r>
                        <a:rPr lang="en-US" sz="280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 NSDLĐ </a:t>
                      </a:r>
                      <a:r>
                        <a:rPr lang="en-US" sz="28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trả đủ khoản tiền </a:t>
                      </a:r>
                      <a:r>
                        <a:rPr lang="en-US" sz="2800" i="1" dirty="0" smtClean="0">
                          <a:solidFill>
                            <a:srgbClr val="FF0000"/>
                          </a:solidFill>
                          <a:effectLst/>
                          <a:latin typeface="Arial" panose="020B0604020202020204" pitchFamily="34" charset="0"/>
                          <a:ea typeface="Verdana" panose="020B0604030504040204" pitchFamily="34" charset="0"/>
                          <a:cs typeface="Arial" panose="020B0604020202020204" pitchFamily="34" charset="0"/>
                          <a:sym typeface="+mn-ea"/>
                        </a:rPr>
                        <a:t>≈</a:t>
                      </a:r>
                      <a:r>
                        <a:rPr lang="en-US" sz="28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 với mức đóng BHXHBB, BHYT, BHTN </a:t>
                      </a:r>
                      <a:r>
                        <a:rPr lang="en-US" sz="2800" b="1"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a:t>
                      </a:r>
                      <a:r>
                        <a:rPr lang="en-US" sz="2800" i="1" dirty="0" smtClean="0">
                          <a:solidFill>
                            <a:srgbClr val="FF0000"/>
                          </a:solidFill>
                          <a:effectLst/>
                          <a:latin typeface="Times New Roman" panose="02020603050405020304" pitchFamily="18" charset="0"/>
                          <a:ea typeface="Verdana" panose="020B0604030504040204" pitchFamily="34" charset="0"/>
                          <a:cs typeface="Times New Roman" panose="02020603050405020304" pitchFamily="18" charset="0"/>
                          <a:sym typeface="+mn-ea"/>
                        </a:rPr>
                        <a:t> với khoản tiền lãi của số tiền đó tính theo mức lãi suất tiền gửi ko kỳ hạn cao nhất</a:t>
                      </a:r>
                      <a:r>
                        <a:rPr lang="en-US" sz="280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 của các NH thương mại NN công bố tại thời điểm XP cho NLĐ đ/v HVVP tại </a:t>
                      </a:r>
                      <a:r>
                        <a:rPr lang="en-US" sz="2800" b="1"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K.4</a:t>
                      </a:r>
                      <a:r>
                        <a:rPr lang="en-US" sz="2800" i="1"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sym typeface="+mn-ea"/>
                        </a:rPr>
                        <a:t> Điều này.</a:t>
                      </a:r>
                      <a:endParaRPr lang="en-US" sz="2800" b="0" i="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17" name="Text Box 20"/>
          <p:cNvSpPr txBox="1"/>
          <p:nvPr>
            <p:custDataLst>
              <p:tags r:id="rId2"/>
            </p:custDataLst>
          </p:nvPr>
        </p:nvSpPr>
        <p:spPr>
          <a:xfrm>
            <a:off x="-635" y="1558925"/>
            <a:ext cx="12084685" cy="2196465"/>
          </a:xfrm>
          <a:prstGeom prst="rect">
            <a:avLst/>
          </a:prstGeom>
          <a:solidFill>
            <a:srgbClr val="92D050"/>
          </a:solidFill>
          <a:ln w="12700">
            <a:noFill/>
          </a:ln>
        </p:spPr>
        <p:txBody>
          <a:bodyPr wrap="square">
            <a:noAutofit/>
          </a:bodyPr>
          <a:p>
            <a:pPr fontAlgn="auto">
              <a:lnSpc>
                <a:spcPts val="3460"/>
              </a:lnSpc>
            </a:pPr>
            <a:r>
              <a:rPr lang="en-US" sz="2900" b="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4. Phạt NSDLĐ khi có HV ko trả/trả ko đủ</a:t>
            </a:r>
            <a:r>
              <a:rPr lang="en-US" sz="29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cùng lúc với kỳ trả lương 1 khoản tiền </a:t>
            </a:r>
            <a:r>
              <a:rPr lang="en-US" sz="2900" i="1" dirty="0" smtClean="0">
                <a:effectLst/>
                <a:latin typeface="Arial" panose="020B0604020202020204" pitchFamily="34" charset="0"/>
                <a:ea typeface="Verdana" panose="020B0604030504040204" pitchFamily="34" charset="0"/>
                <a:cs typeface="Arial" panose="020B0604020202020204" pitchFamily="34" charset="0"/>
                <a:sym typeface="+mn-ea"/>
              </a:rPr>
              <a:t>≈ </a:t>
            </a:r>
            <a:r>
              <a:rPr lang="en-US" sz="2900"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cho NLĐ  với mức NSDLĐ đóng BHXHBB, BHYT, BHTN cho NLĐ ko thuộc đối tượng tham gia theo quy định PL theo 1 trong các mức sau: </a:t>
            </a:r>
            <a:endParaRPr lang="en-US" sz="2900" b="0"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3460"/>
              </a:lnSpc>
            </a:pP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a</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)Từ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3 - 5 tr</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đ VP:</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1 - 10</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LĐ;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b</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5 - 8 tr:11 - 50</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LĐ;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c</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)Từ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8 -12 tr: 51 -100</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LĐ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d</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12 - 15 tr:</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101 - 300</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LĐ;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đ</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Từ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15 - 20 tr: </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a:t>
            </a:r>
            <a:r>
              <a:rPr lang="en-US" sz="2900" b="1"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301</a:t>
            </a:r>
            <a:r>
              <a:rPr lang="en-US" sz="2900" i="1" dirty="0" smtClean="0">
                <a:effectLst/>
                <a:latin typeface="Times New Roman" panose="02020603050405020304" pitchFamily="18" charset="0"/>
                <a:ea typeface="Verdana" panose="020B0604030504040204" pitchFamily="34" charset="0"/>
                <a:cs typeface="Times New Roman" panose="02020603050405020304" pitchFamily="18" charset="0"/>
                <a:sym typeface="+mn-ea"/>
              </a:rPr>
              <a:t> LĐ </a:t>
            </a:r>
            <a:endParaRPr lang="en-US" altLang="x-none" sz="2900" dirty="0">
              <a:solidFill>
                <a:schemeClr val="tx1"/>
              </a:solidFill>
              <a:latin typeface="Times New Roman" panose="02020603050405020304" pitchFamily="18" charset="0"/>
              <a:ea typeface="Arial" panose="020B0604020202020204" pitchFamily="34"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42125"/>
        </p:xfrm>
        <a:graphic>
          <a:graphicData uri="http://schemas.openxmlformats.org/drawingml/2006/table">
            <a:tbl>
              <a:tblPr firstRow="1" bandRow="1">
                <a:tableStyleId>{5C22544A-7EE6-4342-B048-85BDC9FD1C3A}</a:tableStyleId>
              </a:tblPr>
              <a:tblGrid>
                <a:gridCol w="12166600"/>
              </a:tblGrid>
              <a:tr h="675005">
                <a:tc>
                  <a:txBody>
                    <a:bodyPr/>
                    <a:lstStyle/>
                    <a:p>
                      <a:pPr algn="ctr" fontAlgn="auto">
                        <a:lnSpc>
                          <a:spcPts val="4100"/>
                        </a:lnSpc>
                        <a:spcBef>
                          <a:spcPts val="0"/>
                        </a:spcBef>
                        <a:spcAft>
                          <a:spcPts val="0"/>
                        </a:spcAft>
                      </a:pPr>
                      <a:r>
                        <a:rPr lang="en-US" altLang="en-US" sz="3600">
                          <a:solidFill>
                            <a:schemeClr val="bg1"/>
                          </a:solidFill>
                          <a:latin typeface="Times New Roman" panose="02020603050405020304" pitchFamily="18" charset="0"/>
                          <a:cs typeface="Times New Roman" panose="02020603050405020304" pitchFamily="18" charset="0"/>
                          <a:sym typeface="+mn-ea"/>
                        </a:rPr>
                        <a:t>BHXH, BHYT, BHTN</a:t>
                      </a:r>
                      <a:endParaRPr lang="en-US" altLang="en-US" sz="3600" b="1" kern="1200"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a:txBody>
                  <a:tcPr/>
                </a:tc>
              </a:tr>
              <a:tr h="6167120">
                <a:tc>
                  <a:txBody>
                    <a:bodyPr/>
                    <a:lstStyle/>
                    <a:p>
                      <a:pPr fontAlgn="auto">
                        <a:lnSpc>
                          <a:spcPts val="482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82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p>
                      <a:pPr fontAlgn="auto">
                        <a:lnSpc>
                          <a:spcPts val="482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pic>
        <p:nvPicPr>
          <p:cNvPr id="2" name="Picture 1"/>
          <p:cNvPicPr>
            <a:picLocks noChangeAspect="1"/>
          </p:cNvPicPr>
          <p:nvPr/>
        </p:nvPicPr>
        <p:blipFill>
          <a:blip r:embed="rId1"/>
          <a:stretch>
            <a:fillRect/>
          </a:stretch>
        </p:blipFill>
        <p:spPr>
          <a:xfrm>
            <a:off x="0" y="717550"/>
            <a:ext cx="12166600" cy="594360"/>
          </a:xfrm>
          <a:prstGeom prst="rect">
            <a:avLst/>
          </a:prstGeom>
        </p:spPr>
      </p:pic>
      <p:graphicFrame>
        <p:nvGraphicFramePr>
          <p:cNvPr id="5" name="Table 4"/>
          <p:cNvGraphicFramePr/>
          <p:nvPr/>
        </p:nvGraphicFramePr>
        <p:xfrm>
          <a:off x="0" y="1311910"/>
          <a:ext cx="12166600" cy="5681980"/>
        </p:xfrm>
        <a:graphic>
          <a:graphicData uri="http://schemas.openxmlformats.org/drawingml/2006/table">
            <a:tbl>
              <a:tblPr firstRow="1" bandRow="1">
                <a:tableStyleId>{5C22544A-7EE6-4342-B048-85BDC9FD1C3A}</a:tableStyleId>
              </a:tblPr>
              <a:tblGrid>
                <a:gridCol w="1913890"/>
                <a:gridCol w="2728595"/>
                <a:gridCol w="4399280"/>
                <a:gridCol w="3124835"/>
              </a:tblGrid>
              <a:tr h="1747520">
                <a:tc>
                  <a:txBody>
                    <a:bodyPr/>
                    <a:p>
                      <a:pPr algn="ctr" fontAlgn="auto">
                        <a:lnSpc>
                          <a:spcPts val="3260"/>
                        </a:lnSpc>
                        <a:spcBef>
                          <a:spcPct val="0"/>
                        </a:spcBef>
                        <a:buClrTx/>
                        <a:buFontTx/>
                        <a:buNone/>
                      </a:pPr>
                      <a:r>
                        <a:rPr lang="en-US" altLang="en-US" sz="2800" b="0">
                          <a:solidFill>
                            <a:schemeClr val="bg1"/>
                          </a:solidFill>
                          <a:latin typeface="Times New Roman" panose="02020603050405020304" pitchFamily="18" charset="0"/>
                          <a:cs typeface="Times New Roman" panose="02020603050405020304" pitchFamily="18" charset="0"/>
                          <a:sym typeface="+mn-ea"/>
                        </a:rPr>
                        <a:t>Tham gia BHXH, BHYT, BHTN</a:t>
                      </a:r>
                      <a:endParaRPr lang="en-US" altLang="en-US" sz="2800" b="0" i="1">
                        <a:solidFill>
                          <a:schemeClr val="bg1"/>
                        </a:solidFill>
                        <a:latin typeface="Times New Roman" panose="02020603050405020304" pitchFamily="18" charset="0"/>
                        <a:cs typeface="Times New Roman" panose="02020603050405020304" pitchFamily="18" charset="0"/>
                        <a:sym typeface="+mn-ea"/>
                      </a:endParaRPr>
                    </a:p>
                  </a:txBody>
                  <a:tcPr/>
                </a:tc>
                <a:tc>
                  <a:txBody>
                    <a:bodyPr/>
                    <a:p>
                      <a:pPr fontAlgn="auto">
                        <a:lnSpc>
                          <a:spcPts val="3260"/>
                        </a:lnSpc>
                        <a:buNone/>
                      </a:pPr>
                      <a:r>
                        <a:rPr lang="en-US" altLang="en-US" sz="2800" b="0">
                          <a:solidFill>
                            <a:schemeClr val="bg1"/>
                          </a:solidFill>
                          <a:latin typeface="Times New Roman" panose="02020603050405020304" pitchFamily="18" charset="0"/>
                          <a:cs typeface="Times New Roman" panose="02020603050405020304" pitchFamily="18" charset="0"/>
                          <a:sym typeface="+mn-ea"/>
                        </a:rPr>
                        <a:t>Ko tham gia BHXH cho NLĐ thuộc đối tượng phải tham gia</a:t>
                      </a:r>
                      <a:endParaRPr lang="en-US" altLang="en-US" sz="2800" b="0">
                        <a:solidFill>
                          <a:schemeClr val="bg1"/>
                        </a:solidFill>
                        <a:latin typeface="Times New Roman" panose="02020603050405020304" pitchFamily="18" charset="0"/>
                        <a:cs typeface="Times New Roman" panose="02020603050405020304" pitchFamily="18" charset="0"/>
                        <a:sym typeface="+mn-ea"/>
                      </a:endParaRPr>
                    </a:p>
                  </a:txBody>
                  <a:tcPr/>
                </a:tc>
                <a:tc>
                  <a:txBody>
                    <a:bodyPr/>
                    <a:p>
                      <a:pPr fontAlgn="auto">
                        <a:lnSpc>
                          <a:spcPts val="3260"/>
                        </a:lnSpc>
                        <a:buNone/>
                      </a:pPr>
                      <a:r>
                        <a:rPr lang="en-US" altLang="en-US" sz="2800" b="0" dirty="0" err="1">
                          <a:solidFill>
                            <a:schemeClr val="bg1"/>
                          </a:solidFill>
                          <a:latin typeface="Times New Roman" panose="02020603050405020304" pitchFamily="18" charset="0"/>
                          <a:cs typeface="Times New Roman" panose="02020603050405020304" pitchFamily="18" charset="0"/>
                          <a:sym typeface="+mn-ea"/>
                        </a:rPr>
                        <a:t>Ktra</a:t>
                      </a:r>
                      <a:r>
                        <a:rPr lang="en-US" altLang="en-US" sz="2800" b="0" dirty="0">
                          <a:solidFill>
                            <a:schemeClr val="bg1"/>
                          </a:solidFill>
                          <a:latin typeface="Times New Roman" panose="02020603050405020304" pitchFamily="18" charset="0"/>
                          <a:cs typeface="Times New Roman" panose="02020603050405020304" pitchFamily="18" charset="0"/>
                          <a:sym typeface="+mn-ea"/>
                        </a:rPr>
                        <a:t> </a:t>
                      </a:r>
                      <a:r>
                        <a:rPr lang="en-US" altLang="en-US" sz="2800" b="1" dirty="0" err="1">
                          <a:solidFill>
                            <a:schemeClr val="bg1"/>
                          </a:solidFill>
                          <a:latin typeface="Times New Roman" panose="02020603050405020304" pitchFamily="18" charset="0"/>
                          <a:cs typeface="Times New Roman" panose="02020603050405020304" pitchFamily="18" charset="0"/>
                          <a:sym typeface="+mn-ea"/>
                        </a:rPr>
                        <a:t>bảng</a:t>
                      </a:r>
                      <a:r>
                        <a:rPr lang="en-US" altLang="en-US" sz="2800" b="1" dirty="0">
                          <a:solidFill>
                            <a:schemeClr val="bg1"/>
                          </a:solidFill>
                          <a:latin typeface="Times New Roman" panose="02020603050405020304" pitchFamily="18" charset="0"/>
                          <a:cs typeface="Times New Roman" panose="02020603050405020304" pitchFamily="18" charset="0"/>
                          <a:sym typeface="+mn-ea"/>
                        </a:rPr>
                        <a:t> </a:t>
                      </a:r>
                      <a:r>
                        <a:rPr lang="en-US" altLang="en-US" sz="2800" b="1" dirty="0" err="1">
                          <a:solidFill>
                            <a:schemeClr val="bg1"/>
                          </a:solidFill>
                          <a:latin typeface="Times New Roman" panose="02020603050405020304" pitchFamily="18" charset="0"/>
                          <a:cs typeface="Times New Roman" panose="02020603050405020304" pitchFamily="18" charset="0"/>
                          <a:sym typeface="+mn-ea"/>
                        </a:rPr>
                        <a:t>chấm</a:t>
                      </a:r>
                      <a:r>
                        <a:rPr lang="en-US" altLang="en-US" sz="2800" b="1" dirty="0">
                          <a:solidFill>
                            <a:schemeClr val="bg1"/>
                          </a:solidFill>
                          <a:latin typeface="Times New Roman" panose="02020603050405020304" pitchFamily="18" charset="0"/>
                          <a:cs typeface="Times New Roman" panose="02020603050405020304" pitchFamily="18" charset="0"/>
                          <a:sym typeface="+mn-ea"/>
                        </a:rPr>
                        <a:t> </a:t>
                      </a:r>
                      <a:r>
                        <a:rPr lang="en-US" altLang="en-US" sz="2800" b="1" dirty="0" err="1">
                          <a:solidFill>
                            <a:schemeClr val="bg1"/>
                          </a:solidFill>
                          <a:latin typeface="Times New Roman" panose="02020603050405020304" pitchFamily="18" charset="0"/>
                          <a:cs typeface="Times New Roman" panose="02020603050405020304" pitchFamily="18" charset="0"/>
                          <a:sym typeface="+mn-ea"/>
                        </a:rPr>
                        <a:t>công</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 tháng</a:t>
                      </a:r>
                      <a:r>
                        <a:rPr lang="en-US" altLang="en-US" sz="2800" b="0" dirty="0">
                          <a:solidFill>
                            <a:schemeClr val="bg1"/>
                          </a:solidFill>
                          <a:latin typeface="Times New Roman" panose="02020603050405020304" pitchFamily="18" charset="0"/>
                          <a:cs typeface="Times New Roman" panose="02020603050405020304" pitchFamily="18" charset="0"/>
                          <a:sym typeface="+mn-ea"/>
                        </a:rPr>
                        <a:t>, </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bảng</a:t>
                      </a:r>
                      <a:r>
                        <a:rPr lang="en-US" altLang="en-US" sz="2800" b="0" dirty="0">
                          <a:solidFill>
                            <a:schemeClr val="bg1"/>
                          </a:solidFill>
                          <a:latin typeface="Times New Roman" panose="02020603050405020304" pitchFamily="18" charset="0"/>
                          <a:cs typeface="Times New Roman" panose="02020603050405020304" pitchFamily="18" charset="0"/>
                          <a:sym typeface="+mn-ea"/>
                        </a:rPr>
                        <a:t> </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thanh</a:t>
                      </a:r>
                      <a:r>
                        <a:rPr lang="en-US" altLang="en-US" sz="2800" b="0" dirty="0">
                          <a:solidFill>
                            <a:schemeClr val="bg1"/>
                          </a:solidFill>
                          <a:latin typeface="Times New Roman" panose="02020603050405020304" pitchFamily="18" charset="0"/>
                          <a:cs typeface="Times New Roman" panose="02020603050405020304" pitchFamily="18" charset="0"/>
                          <a:sym typeface="+mn-ea"/>
                        </a:rPr>
                        <a:t> </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toán</a:t>
                      </a:r>
                      <a:r>
                        <a:rPr lang="en-US" altLang="en-US" sz="2800" b="0" dirty="0">
                          <a:solidFill>
                            <a:schemeClr val="bg1"/>
                          </a:solidFill>
                          <a:latin typeface="Times New Roman" panose="02020603050405020304" pitchFamily="18" charset="0"/>
                          <a:cs typeface="Times New Roman" panose="02020603050405020304" pitchFamily="18" charset="0"/>
                          <a:sym typeface="+mn-ea"/>
                        </a:rPr>
                        <a:t> TL; HĐLĐ.</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Đốichiếu</a:t>
                      </a:r>
                      <a:r>
                        <a:rPr lang="en-US" altLang="en-US" sz="2800" b="0" dirty="0">
                          <a:solidFill>
                            <a:schemeClr val="bg1"/>
                          </a:solidFill>
                          <a:latin typeface="Times New Roman" panose="02020603050405020304" pitchFamily="18" charset="0"/>
                          <a:cs typeface="Times New Roman" panose="02020603050405020304" pitchFamily="18" charset="0"/>
                          <a:sym typeface="+mn-ea"/>
                        </a:rPr>
                        <a:t> DS </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trích</a:t>
                      </a:r>
                      <a:r>
                        <a:rPr lang="en-US" altLang="en-US" sz="2800" b="0" dirty="0">
                          <a:solidFill>
                            <a:schemeClr val="bg1"/>
                          </a:solidFill>
                          <a:latin typeface="Times New Roman" panose="02020603050405020304" pitchFamily="18" charset="0"/>
                          <a:cs typeface="Times New Roman" panose="02020603050405020304" pitchFamily="18" charset="0"/>
                          <a:sym typeface="+mn-ea"/>
                        </a:rPr>
                        <a:t> </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đóng</a:t>
                      </a:r>
                      <a:r>
                        <a:rPr lang="en-US" altLang="en-US" sz="2800" b="0" dirty="0">
                          <a:solidFill>
                            <a:schemeClr val="bg1"/>
                          </a:solidFill>
                          <a:latin typeface="Times New Roman" panose="02020603050405020304" pitchFamily="18" charset="0"/>
                          <a:cs typeface="Times New Roman" panose="02020603050405020304" pitchFamily="18" charset="0"/>
                          <a:sym typeface="+mn-ea"/>
                        </a:rPr>
                        <a:t> </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theo</a:t>
                      </a:r>
                      <a:r>
                        <a:rPr lang="en-US" altLang="en-US" sz="2800" b="0" dirty="0">
                          <a:solidFill>
                            <a:schemeClr val="bg1"/>
                          </a:solidFill>
                          <a:latin typeface="Times New Roman" panose="02020603050405020304" pitchFamily="18" charset="0"/>
                          <a:cs typeface="Times New Roman" panose="02020603050405020304" pitchFamily="18" charset="0"/>
                          <a:sym typeface="+mn-ea"/>
                        </a:rPr>
                        <a:t> TB </a:t>
                      </a:r>
                      <a:r>
                        <a:rPr lang="en-US" altLang="en-US" sz="2800" b="0" dirty="0" err="1">
                          <a:solidFill>
                            <a:schemeClr val="bg1"/>
                          </a:solidFill>
                          <a:latin typeface="Times New Roman" panose="02020603050405020304" pitchFamily="18" charset="0"/>
                          <a:cs typeface="Times New Roman" panose="02020603050405020304" pitchFamily="18" charset="0"/>
                          <a:sym typeface="+mn-ea"/>
                        </a:rPr>
                        <a:t>của</a:t>
                      </a:r>
                      <a:r>
                        <a:rPr lang="en-US" altLang="en-US" sz="2800" b="0" dirty="0">
                          <a:solidFill>
                            <a:schemeClr val="bg1"/>
                          </a:solidFill>
                          <a:latin typeface="Times New Roman" panose="02020603050405020304" pitchFamily="18" charset="0"/>
                          <a:cs typeface="Times New Roman" panose="02020603050405020304" pitchFamily="18" charset="0"/>
                          <a:sym typeface="+mn-ea"/>
                        </a:rPr>
                        <a:t> BHXH</a:t>
                      </a:r>
                      <a:endParaRPr lang="en-US" altLang="en-US" sz="2800" b="0" dirty="0">
                        <a:solidFill>
                          <a:schemeClr val="bg1"/>
                        </a:solidFill>
                        <a:latin typeface="Times New Roman" panose="02020603050405020304" pitchFamily="18" charset="0"/>
                        <a:cs typeface="Times New Roman" panose="02020603050405020304" pitchFamily="18" charset="0"/>
                        <a:sym typeface="+mn-ea"/>
                      </a:endParaRPr>
                    </a:p>
                  </a:txBody>
                  <a:tcPr/>
                </a:tc>
                <a:tc>
                  <a:txBody>
                    <a:bodyPr/>
                    <a:p>
                      <a:pPr fontAlgn="auto">
                        <a:lnSpc>
                          <a:spcPts val="3260"/>
                        </a:lnSpc>
                        <a:buNone/>
                      </a:pPr>
                      <a:r>
                        <a:rPr lang="de-DE" altLang="en-US" sz="2800" b="1" dirty="0">
                          <a:solidFill>
                            <a:schemeClr val="bg1"/>
                          </a:solidFill>
                          <a:latin typeface="Times New Roman" panose="02020603050405020304" pitchFamily="18" charset="0"/>
                          <a:cs typeface="Times New Roman" panose="02020603050405020304" pitchFamily="18" charset="0"/>
                          <a:sym typeface="+mn-ea"/>
                        </a:rPr>
                        <a:t>K</a:t>
                      </a:r>
                      <a:r>
                        <a:rPr lang="en-US" altLang="de-DE" sz="2800" b="1" dirty="0">
                          <a:solidFill>
                            <a:schemeClr val="bg1"/>
                          </a:solidFill>
                          <a:latin typeface="Times New Roman" panose="02020603050405020304" pitchFamily="18" charset="0"/>
                          <a:cs typeface="Times New Roman" panose="02020603050405020304" pitchFamily="18" charset="0"/>
                          <a:sym typeface="+mn-ea"/>
                        </a:rPr>
                        <a:t>.</a:t>
                      </a:r>
                      <a:r>
                        <a:rPr lang="de-DE" altLang="en-US" sz="2800" b="1" dirty="0">
                          <a:solidFill>
                            <a:schemeClr val="bg1"/>
                          </a:solidFill>
                          <a:latin typeface="Times New Roman" panose="02020603050405020304" pitchFamily="18" charset="0"/>
                          <a:cs typeface="Times New Roman" panose="02020603050405020304" pitchFamily="18" charset="0"/>
                          <a:sym typeface="+mn-ea"/>
                        </a:rPr>
                        <a:t>1 Đ</a:t>
                      </a:r>
                      <a:r>
                        <a:rPr lang="en-US" altLang="de-DE" sz="2800" b="1" dirty="0">
                          <a:solidFill>
                            <a:schemeClr val="bg1"/>
                          </a:solidFill>
                          <a:latin typeface="Times New Roman" panose="02020603050405020304" pitchFamily="18" charset="0"/>
                          <a:cs typeface="Times New Roman" panose="02020603050405020304" pitchFamily="18" charset="0"/>
                          <a:sym typeface="+mn-ea"/>
                        </a:rPr>
                        <a:t>.</a:t>
                      </a:r>
                      <a:r>
                        <a:rPr lang="de-DE" altLang="en-US" sz="2800" b="1" dirty="0">
                          <a:solidFill>
                            <a:schemeClr val="bg1"/>
                          </a:solidFill>
                          <a:latin typeface="Times New Roman" panose="02020603050405020304" pitchFamily="18" charset="0"/>
                          <a:cs typeface="Times New Roman" panose="02020603050405020304" pitchFamily="18" charset="0"/>
                          <a:sym typeface="+mn-ea"/>
                        </a:rPr>
                        <a:t>2</a:t>
                      </a:r>
                      <a:r>
                        <a:rPr lang="de-DE" altLang="en-US" sz="2800" b="0" dirty="0">
                          <a:solidFill>
                            <a:schemeClr val="bg1"/>
                          </a:solidFill>
                          <a:latin typeface="Times New Roman" panose="02020603050405020304" pitchFamily="18" charset="0"/>
                          <a:cs typeface="Times New Roman" panose="02020603050405020304" pitchFamily="18" charset="0"/>
                          <a:sym typeface="+mn-ea"/>
                        </a:rPr>
                        <a:t> Luật B</a:t>
                      </a:r>
                      <a:r>
                        <a:rPr lang="en-US" altLang="de-DE" sz="2800" b="0" dirty="0">
                          <a:solidFill>
                            <a:schemeClr val="bg1"/>
                          </a:solidFill>
                          <a:latin typeface="Times New Roman" panose="02020603050405020304" pitchFamily="18" charset="0"/>
                          <a:cs typeface="Times New Roman" panose="02020603050405020304" pitchFamily="18" charset="0"/>
                          <a:sym typeface="+mn-ea"/>
                        </a:rPr>
                        <a:t>HXH</a:t>
                      </a:r>
                      <a:r>
                        <a:rPr lang="de-DE" altLang="en-US" sz="2800" b="0" dirty="0">
                          <a:solidFill>
                            <a:schemeClr val="bg1"/>
                          </a:solidFill>
                          <a:latin typeface="Times New Roman" panose="02020603050405020304" pitchFamily="18" charset="0"/>
                          <a:cs typeface="Times New Roman" panose="02020603050405020304" pitchFamily="18" charset="0"/>
                          <a:sym typeface="+mn-ea"/>
                        </a:rPr>
                        <a:t>, </a:t>
                      </a:r>
                      <a:r>
                        <a:rPr lang="de-DE" altLang="en-US" sz="2800" b="1" dirty="0">
                          <a:solidFill>
                            <a:schemeClr val="bg1"/>
                          </a:solidFill>
                          <a:latin typeface="Times New Roman" panose="02020603050405020304" pitchFamily="18" charset="0"/>
                          <a:cs typeface="Times New Roman" panose="02020603050405020304" pitchFamily="18" charset="0"/>
                          <a:sym typeface="+mn-ea"/>
                        </a:rPr>
                        <a:t>Đ</a:t>
                      </a:r>
                      <a:r>
                        <a:rPr lang="en-US" altLang="de-DE" sz="2800" b="1" dirty="0">
                          <a:solidFill>
                            <a:schemeClr val="bg1"/>
                          </a:solidFill>
                          <a:latin typeface="Times New Roman" panose="02020603050405020304" pitchFamily="18" charset="0"/>
                          <a:cs typeface="Times New Roman" panose="02020603050405020304" pitchFamily="18" charset="0"/>
                          <a:sym typeface="+mn-ea"/>
                        </a:rPr>
                        <a:t>.</a:t>
                      </a:r>
                      <a:r>
                        <a:rPr lang="de-DE" altLang="en-US" sz="2800" b="1" dirty="0">
                          <a:solidFill>
                            <a:schemeClr val="bg1"/>
                          </a:solidFill>
                          <a:latin typeface="Times New Roman" panose="02020603050405020304" pitchFamily="18" charset="0"/>
                          <a:cs typeface="Times New Roman" panose="02020603050405020304" pitchFamily="18" charset="0"/>
                          <a:sym typeface="+mn-ea"/>
                        </a:rPr>
                        <a:t>13</a:t>
                      </a:r>
                      <a:r>
                        <a:rPr lang="de-DE" altLang="en-US" sz="2800" b="0" dirty="0">
                          <a:solidFill>
                            <a:schemeClr val="bg1"/>
                          </a:solidFill>
                          <a:latin typeface="Times New Roman" panose="02020603050405020304" pitchFamily="18" charset="0"/>
                          <a:cs typeface="Times New Roman" panose="02020603050405020304" pitchFamily="18" charset="0"/>
                          <a:sym typeface="+mn-ea"/>
                        </a:rPr>
                        <a:t> Luật B</a:t>
                      </a:r>
                      <a:r>
                        <a:rPr lang="en-US" altLang="de-DE" sz="2800" b="0" dirty="0">
                          <a:solidFill>
                            <a:schemeClr val="bg1"/>
                          </a:solidFill>
                          <a:latin typeface="Times New Roman" panose="02020603050405020304" pitchFamily="18" charset="0"/>
                          <a:cs typeface="Times New Roman" panose="02020603050405020304" pitchFamily="18" charset="0"/>
                          <a:sym typeface="+mn-ea"/>
                        </a:rPr>
                        <a:t>HYT</a:t>
                      </a:r>
                      <a:r>
                        <a:rPr lang="de-DE" altLang="en-US" sz="2800" b="0" dirty="0">
                          <a:solidFill>
                            <a:schemeClr val="bg1"/>
                          </a:solidFill>
                          <a:latin typeface="Times New Roman" panose="02020603050405020304" pitchFamily="18" charset="0"/>
                          <a:cs typeface="Times New Roman" panose="02020603050405020304" pitchFamily="18" charset="0"/>
                          <a:sym typeface="+mn-ea"/>
                        </a:rPr>
                        <a:t>, </a:t>
                      </a:r>
                      <a:r>
                        <a:rPr lang="de-DE" altLang="en-US" sz="2800" b="1" dirty="0">
                          <a:solidFill>
                            <a:schemeClr val="bg1"/>
                          </a:solidFill>
                          <a:latin typeface="Times New Roman" panose="02020603050405020304" pitchFamily="18" charset="0"/>
                          <a:cs typeface="Times New Roman" panose="02020603050405020304" pitchFamily="18" charset="0"/>
                          <a:sym typeface="+mn-ea"/>
                        </a:rPr>
                        <a:t>K</a:t>
                      </a:r>
                      <a:r>
                        <a:rPr lang="en-US" altLang="de-DE" sz="2800" b="1" dirty="0">
                          <a:solidFill>
                            <a:schemeClr val="bg1"/>
                          </a:solidFill>
                          <a:latin typeface="Times New Roman" panose="02020603050405020304" pitchFamily="18" charset="0"/>
                          <a:cs typeface="Times New Roman" panose="02020603050405020304" pitchFamily="18" charset="0"/>
                          <a:sym typeface="+mn-ea"/>
                        </a:rPr>
                        <a:t>.</a:t>
                      </a:r>
                      <a:r>
                        <a:rPr lang="de-DE" altLang="en-US" sz="2800" b="1" dirty="0">
                          <a:solidFill>
                            <a:schemeClr val="bg1"/>
                          </a:solidFill>
                          <a:latin typeface="Times New Roman" panose="02020603050405020304" pitchFamily="18" charset="0"/>
                          <a:cs typeface="Times New Roman" panose="02020603050405020304" pitchFamily="18" charset="0"/>
                          <a:sym typeface="+mn-ea"/>
                        </a:rPr>
                        <a:t>1 Đ</a:t>
                      </a:r>
                      <a:r>
                        <a:rPr lang="en-US" altLang="de-DE" sz="2800" b="1" dirty="0">
                          <a:solidFill>
                            <a:schemeClr val="bg1"/>
                          </a:solidFill>
                          <a:latin typeface="Times New Roman" panose="02020603050405020304" pitchFamily="18" charset="0"/>
                          <a:cs typeface="Times New Roman" panose="02020603050405020304" pitchFamily="18" charset="0"/>
                          <a:sym typeface="+mn-ea"/>
                        </a:rPr>
                        <a:t>.</a:t>
                      </a:r>
                      <a:r>
                        <a:rPr lang="de-DE" altLang="en-US" sz="2800" b="1" dirty="0">
                          <a:solidFill>
                            <a:schemeClr val="bg1"/>
                          </a:solidFill>
                          <a:latin typeface="Times New Roman" panose="02020603050405020304" pitchFamily="18" charset="0"/>
                          <a:cs typeface="Times New Roman" panose="02020603050405020304" pitchFamily="18" charset="0"/>
                          <a:sym typeface="+mn-ea"/>
                        </a:rPr>
                        <a:t>43 </a:t>
                      </a:r>
                      <a:r>
                        <a:rPr lang="de-DE" altLang="en-US" sz="2800" b="0" dirty="0">
                          <a:solidFill>
                            <a:schemeClr val="bg1"/>
                          </a:solidFill>
                          <a:latin typeface="Times New Roman" panose="02020603050405020304" pitchFamily="18" charset="0"/>
                          <a:cs typeface="Times New Roman" panose="02020603050405020304" pitchFamily="18" charset="0"/>
                          <a:sym typeface="+mn-ea"/>
                        </a:rPr>
                        <a:t>Luật V</a:t>
                      </a:r>
                      <a:r>
                        <a:rPr lang="en-US" altLang="de-DE" sz="2800" b="0" dirty="0">
                          <a:solidFill>
                            <a:schemeClr val="bg1"/>
                          </a:solidFill>
                          <a:latin typeface="Times New Roman" panose="02020603050405020304" pitchFamily="18" charset="0"/>
                          <a:cs typeface="Times New Roman" panose="02020603050405020304" pitchFamily="18" charset="0"/>
                          <a:sym typeface="+mn-ea"/>
                        </a:rPr>
                        <a:t>L</a:t>
                      </a:r>
                      <a:endParaRPr lang="en-US" altLang="de-DE" sz="2800" b="0" dirty="0">
                        <a:solidFill>
                          <a:schemeClr val="bg1"/>
                        </a:solidFill>
                        <a:latin typeface="Times New Roman" panose="02020603050405020304" pitchFamily="18" charset="0"/>
                        <a:cs typeface="Times New Roman" panose="02020603050405020304" pitchFamily="18" charset="0"/>
                        <a:sym typeface="+mn-ea"/>
                      </a:endParaRPr>
                    </a:p>
                  </a:txBody>
                  <a:tcPr/>
                </a:tc>
              </a:tr>
              <a:tr h="2174240">
                <a:tc>
                  <a:txBody>
                    <a:bodyPr/>
                    <a:p>
                      <a:pPr fontAlgn="auto">
                        <a:lnSpc>
                          <a:spcPts val="3260"/>
                        </a:lnSpc>
                        <a:buNone/>
                      </a:pPr>
                      <a:r>
                        <a:rPr lang="en-US" altLang="en-US" sz="2800" b="1" dirty="0" err="1">
                          <a:solidFill>
                            <a:schemeClr val="tx1"/>
                          </a:solidFill>
                          <a:latin typeface="Times New Roman" panose="02020603050405020304" pitchFamily="18" charset="0"/>
                          <a:cs typeface="Times New Roman" panose="02020603050405020304" pitchFamily="18" charset="0"/>
                          <a:sym typeface="+mn-ea"/>
                        </a:rPr>
                        <a:t>Trích</a:t>
                      </a:r>
                      <a:r>
                        <a:rPr lang="en-US" altLang="en-US" sz="2800" b="1" dirty="0">
                          <a:solidFill>
                            <a:schemeClr val="tx1"/>
                          </a:solidFill>
                          <a:latin typeface="Times New Roman" panose="02020603050405020304" pitchFamily="18" charset="0"/>
                          <a:cs typeface="Times New Roman" panose="02020603050405020304" pitchFamily="18" charset="0"/>
                          <a:sym typeface="+mn-ea"/>
                        </a:rPr>
                        <a:t> </a:t>
                      </a:r>
                      <a:r>
                        <a:rPr lang="en-US" altLang="en-US" sz="2800" b="1" dirty="0" err="1">
                          <a:solidFill>
                            <a:schemeClr val="tx1"/>
                          </a:solidFill>
                          <a:latin typeface="Times New Roman" panose="02020603050405020304" pitchFamily="18" charset="0"/>
                          <a:cs typeface="Times New Roman" panose="02020603050405020304" pitchFamily="18" charset="0"/>
                          <a:sym typeface="+mn-ea"/>
                        </a:rPr>
                        <a:t>đóng</a:t>
                      </a:r>
                      <a:r>
                        <a:rPr lang="en-US" altLang="en-US" sz="2800" b="1" dirty="0">
                          <a:solidFill>
                            <a:schemeClr val="tx1"/>
                          </a:solidFill>
                          <a:latin typeface="Times New Roman" panose="02020603050405020304" pitchFamily="18" charset="0"/>
                          <a:cs typeface="Times New Roman" panose="02020603050405020304" pitchFamily="18" charset="0"/>
                          <a:sym typeface="+mn-ea"/>
                        </a:rPr>
                        <a:t> BHXH, BHYT, BHTN</a:t>
                      </a:r>
                      <a:endParaRPr lang="en-US" altLang="en-US" sz="2800" b="1" i="1" dirty="0">
                        <a:solidFill>
                          <a:srgbClr val="FF0000"/>
                        </a:solidFill>
                        <a:latin typeface="Times New Roman" panose="02020603050405020304" pitchFamily="18" charset="0"/>
                        <a:cs typeface="Times New Roman" panose="02020603050405020304" pitchFamily="18" charset="0"/>
                      </a:endParaRPr>
                    </a:p>
                    <a:p>
                      <a:pPr>
                        <a:buNone/>
                      </a:pPr>
                      <a:endParaRPr lang="en-US" altLang="en-US" sz="2800" b="1">
                        <a:latin typeface="Times New Roman" panose="02020603050405020304" pitchFamily="18" charset="0"/>
                        <a:cs typeface="Times New Roman" panose="02020603050405020304" pitchFamily="18" charset="0"/>
                      </a:endParaRPr>
                    </a:p>
                  </a:txBody>
                  <a:tcPr/>
                </a:tc>
                <a:tc>
                  <a:txBody>
                    <a:bodyPr/>
                    <a:p>
                      <a:pPr fontAlgn="auto">
                        <a:lnSpc>
                          <a:spcPts val="3260"/>
                        </a:lnSpc>
                        <a:buNone/>
                      </a:pPr>
                      <a:r>
                        <a:rPr lang="en-US" altLang="en-US" sz="2800" dirty="0" err="1">
                          <a:solidFill>
                            <a:schemeClr val="tx1"/>
                          </a:solidFill>
                          <a:latin typeface="Times New Roman" panose="02020603050405020304" pitchFamily="18" charset="0"/>
                          <a:cs typeface="Times New Roman" panose="02020603050405020304" pitchFamily="18" charset="0"/>
                          <a:sym typeface="+mn-ea"/>
                        </a:rPr>
                        <a:t>Chậm</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đóng</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tiền</a:t>
                      </a:r>
                      <a:r>
                        <a:rPr lang="en-US" altLang="en-US" sz="2800" dirty="0">
                          <a:solidFill>
                            <a:schemeClr val="tx1"/>
                          </a:solidFill>
                          <a:latin typeface="Times New Roman" panose="02020603050405020304" pitchFamily="18" charset="0"/>
                          <a:cs typeface="Times New Roman" panose="02020603050405020304" pitchFamily="18" charset="0"/>
                          <a:sym typeface="+mn-ea"/>
                        </a:rPr>
                        <a:t> BHXH, BHYT, BHTN</a:t>
                      </a:r>
                      <a:endParaRPr lang="en-US" altLang="en-US" sz="2800" i="1" dirty="0">
                        <a:solidFill>
                          <a:schemeClr val="tx1"/>
                        </a:solidFill>
                        <a:latin typeface="Times New Roman" panose="02020603050405020304" pitchFamily="18" charset="0"/>
                        <a:cs typeface="Times New Roman" panose="02020603050405020304" pitchFamily="18" charset="0"/>
                      </a:endParaRPr>
                    </a:p>
                    <a:p>
                      <a:pPr>
                        <a:buNone/>
                      </a:pPr>
                      <a:endParaRPr lang="en-US" altLang="en-US" sz="2800">
                        <a:solidFill>
                          <a:schemeClr val="tx1"/>
                        </a:solidFill>
                        <a:latin typeface="Times New Roman" panose="02020603050405020304" pitchFamily="18" charset="0"/>
                        <a:cs typeface="Times New Roman" panose="02020603050405020304" pitchFamily="18" charset="0"/>
                      </a:endParaRPr>
                    </a:p>
                  </a:txBody>
                  <a:tcPr/>
                </a:tc>
                <a:tc>
                  <a:txBody>
                    <a:bodyPr/>
                    <a:p>
                      <a:pPr fontAlgn="auto">
                        <a:lnSpc>
                          <a:spcPts val="3260"/>
                        </a:lnSpc>
                        <a:buNone/>
                      </a:pPr>
                      <a:r>
                        <a:rPr lang="en-US" altLang="en-US" sz="2800" dirty="0" err="1">
                          <a:solidFill>
                            <a:schemeClr val="tx1"/>
                          </a:solidFill>
                          <a:latin typeface="Times New Roman" panose="02020603050405020304" pitchFamily="18" charset="0"/>
                          <a:cs typeface="Times New Roman" panose="02020603050405020304" pitchFamily="18" charset="0"/>
                          <a:sym typeface="+mn-ea"/>
                        </a:rPr>
                        <a:t>Ktra</a:t>
                      </a:r>
                      <a:r>
                        <a:rPr lang="en-US" altLang="en-US" sz="2800" dirty="0">
                          <a:solidFill>
                            <a:schemeClr val="tx1"/>
                          </a:solidFill>
                          <a:latin typeface="Times New Roman" panose="02020603050405020304" pitchFamily="18" charset="0"/>
                          <a:cs typeface="Times New Roman" panose="02020603050405020304" pitchFamily="18" charset="0"/>
                          <a:sym typeface="+mn-ea"/>
                        </a:rPr>
                        <a:t> TB </a:t>
                      </a:r>
                      <a:r>
                        <a:rPr lang="en-US" altLang="en-US" sz="2800" dirty="0" err="1">
                          <a:solidFill>
                            <a:schemeClr val="tx1"/>
                          </a:solidFill>
                          <a:latin typeface="Times New Roman" panose="02020603050405020304" pitchFamily="18" charset="0"/>
                          <a:cs typeface="Times New Roman" panose="02020603050405020304" pitchFamily="18" charset="0"/>
                          <a:sym typeface="+mn-ea"/>
                        </a:rPr>
                        <a:t>đóng</a:t>
                      </a:r>
                      <a:r>
                        <a:rPr lang="en-US" altLang="en-US" sz="2800" dirty="0">
                          <a:solidFill>
                            <a:schemeClr val="tx1"/>
                          </a:solidFill>
                          <a:latin typeface="Times New Roman" panose="02020603050405020304" pitchFamily="18" charset="0"/>
                          <a:cs typeface="Times New Roman" panose="02020603050405020304" pitchFamily="18" charset="0"/>
                          <a:sym typeface="+mn-ea"/>
                        </a:rPr>
                        <a:t> BHXH, BHYT, BHTN </a:t>
                      </a:r>
                      <a:r>
                        <a:rPr lang="en-US" altLang="en-US" sz="2800" dirty="0" err="1">
                          <a:solidFill>
                            <a:schemeClr val="tx1"/>
                          </a:solidFill>
                          <a:latin typeface="Times New Roman" panose="02020603050405020304" pitchFamily="18" charset="0"/>
                          <a:cs typeface="Times New Roman" panose="02020603050405020304" pitchFamily="18" charset="0"/>
                          <a:sym typeface="+mn-ea"/>
                        </a:rPr>
                        <a:t>của</a:t>
                      </a:r>
                      <a:r>
                        <a:rPr lang="en-US" altLang="en-US" sz="2800" dirty="0">
                          <a:solidFill>
                            <a:schemeClr val="tx1"/>
                          </a:solidFill>
                          <a:latin typeface="Times New Roman" panose="02020603050405020304" pitchFamily="18" charset="0"/>
                          <a:cs typeface="Times New Roman" panose="02020603050405020304" pitchFamily="18" charset="0"/>
                          <a:sym typeface="+mn-ea"/>
                        </a:rPr>
                        <a:t> CQBHXH; </a:t>
                      </a:r>
                      <a:r>
                        <a:rPr lang="en-US" altLang="en-US" sz="2800" dirty="0" err="1">
                          <a:solidFill>
                            <a:schemeClr val="tx1"/>
                          </a:solidFill>
                          <a:latin typeface="Times New Roman" panose="02020603050405020304" pitchFamily="18" charset="0"/>
                          <a:cs typeface="Times New Roman" panose="02020603050405020304" pitchFamily="18" charset="0"/>
                          <a:sym typeface="+mn-ea"/>
                        </a:rPr>
                        <a:t>các</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ủy</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nhiệm</a:t>
                      </a:r>
                      <a:r>
                        <a:rPr lang="en-US" altLang="en-US" sz="2800" dirty="0">
                          <a:solidFill>
                            <a:schemeClr val="tx1"/>
                          </a:solidFill>
                          <a:latin typeface="Times New Roman" panose="02020603050405020304" pitchFamily="18" charset="0"/>
                          <a:cs typeface="Times New Roman" panose="02020603050405020304" pitchFamily="18" charset="0"/>
                          <a:sym typeface="+mn-ea"/>
                        </a:rPr>
                        <a:t> chi </a:t>
                      </a:r>
                      <a:r>
                        <a:rPr lang="en-US" altLang="en-US" sz="2800" dirty="0" err="1">
                          <a:solidFill>
                            <a:schemeClr val="tx1"/>
                          </a:solidFill>
                          <a:latin typeface="Times New Roman" panose="02020603050405020304" pitchFamily="18" charset="0"/>
                          <a:cs typeface="Times New Roman" panose="02020603050405020304" pitchFamily="18" charset="0"/>
                          <a:sym typeface="+mn-ea"/>
                        </a:rPr>
                        <a:t>đóng</a:t>
                      </a:r>
                      <a:r>
                        <a:rPr lang="en-US" altLang="en-US" sz="2800" dirty="0">
                          <a:solidFill>
                            <a:schemeClr val="tx1"/>
                          </a:solidFill>
                          <a:latin typeface="Times New Roman" panose="02020603050405020304" pitchFamily="18" charset="0"/>
                          <a:cs typeface="Times New Roman" panose="02020603050405020304" pitchFamily="18" charset="0"/>
                          <a:sym typeface="+mn-ea"/>
                        </a:rPr>
                        <a:t> BHXH</a:t>
                      </a:r>
                      <a:endParaRPr lang="en-US" altLang="en-US" sz="2800" dirty="0">
                        <a:solidFill>
                          <a:schemeClr val="tx1"/>
                        </a:solidFill>
                        <a:latin typeface="Times New Roman" panose="02020603050405020304" pitchFamily="18" charset="0"/>
                        <a:cs typeface="Times New Roman" panose="02020603050405020304" pitchFamily="18" charset="0"/>
                      </a:endParaRPr>
                    </a:p>
                    <a:p>
                      <a:pPr>
                        <a:buNone/>
                      </a:pPr>
                      <a:endParaRPr lang="en-US" altLang="en-US" sz="2800">
                        <a:solidFill>
                          <a:schemeClr val="tx1"/>
                        </a:solidFill>
                        <a:latin typeface="Times New Roman" panose="02020603050405020304" pitchFamily="18" charset="0"/>
                        <a:cs typeface="Times New Roman" panose="02020603050405020304" pitchFamily="18" charset="0"/>
                      </a:endParaRPr>
                    </a:p>
                  </a:txBody>
                  <a:tcPr/>
                </a:tc>
                <a:tc>
                  <a:txBody>
                    <a:bodyPr/>
                    <a:p>
                      <a:pPr fontAlgn="auto">
                        <a:lnSpc>
                          <a:spcPts val="3260"/>
                        </a:lnSpc>
                        <a:buNone/>
                      </a:pPr>
                      <a:r>
                        <a:rPr lang="en-US" altLang="en-US" sz="2800" b="1" dirty="0" err="1">
                          <a:solidFill>
                            <a:schemeClr val="tx1"/>
                          </a:solidFill>
                          <a:latin typeface="Times New Roman" panose="02020603050405020304" pitchFamily="18" charset="0"/>
                          <a:cs typeface="Times New Roman" panose="02020603050405020304" pitchFamily="18" charset="0"/>
                          <a:sym typeface="+mn-ea"/>
                        </a:rPr>
                        <a:t>Đ.</a:t>
                      </a:r>
                      <a:r>
                        <a:rPr lang="en-US" altLang="en-US" sz="2800" b="1" dirty="0">
                          <a:solidFill>
                            <a:schemeClr val="tx1"/>
                          </a:solidFill>
                          <a:latin typeface="Times New Roman" panose="02020603050405020304" pitchFamily="18" charset="0"/>
                          <a:cs typeface="Times New Roman" panose="02020603050405020304" pitchFamily="18" charset="0"/>
                          <a:sym typeface="+mn-ea"/>
                        </a:rPr>
                        <a:t>21</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Luật</a:t>
                      </a:r>
                      <a:r>
                        <a:rPr lang="en-US" altLang="en-US" sz="2800" dirty="0">
                          <a:solidFill>
                            <a:schemeClr val="tx1"/>
                          </a:solidFill>
                          <a:latin typeface="Times New Roman" panose="02020603050405020304" pitchFamily="18" charset="0"/>
                          <a:cs typeface="Times New Roman" panose="02020603050405020304" pitchFamily="18" charset="0"/>
                          <a:sym typeface="+mn-ea"/>
                        </a:rPr>
                        <a:t> BHXH, </a:t>
                      </a:r>
                      <a:r>
                        <a:rPr lang="en-US" altLang="en-US" sz="2800" b="1" dirty="0" err="1">
                          <a:solidFill>
                            <a:schemeClr val="tx1"/>
                          </a:solidFill>
                          <a:latin typeface="Times New Roman" panose="02020603050405020304" pitchFamily="18" charset="0"/>
                          <a:cs typeface="Times New Roman" panose="02020603050405020304" pitchFamily="18" charset="0"/>
                          <a:sym typeface="+mn-ea"/>
                        </a:rPr>
                        <a:t>K.</a:t>
                      </a:r>
                      <a:r>
                        <a:rPr lang="en-US" altLang="en-US" sz="2800" b="1" dirty="0">
                          <a:solidFill>
                            <a:schemeClr val="tx1"/>
                          </a:solidFill>
                          <a:latin typeface="Times New Roman" panose="02020603050405020304" pitchFamily="18" charset="0"/>
                          <a:cs typeface="Times New Roman" panose="02020603050405020304" pitchFamily="18" charset="0"/>
                          <a:sym typeface="+mn-ea"/>
                        </a:rPr>
                        <a:t>2 </a:t>
                      </a:r>
                      <a:r>
                        <a:rPr lang="en-US" altLang="en-US" sz="2800" b="1" dirty="0" err="1">
                          <a:solidFill>
                            <a:schemeClr val="tx1"/>
                          </a:solidFill>
                          <a:latin typeface="Times New Roman" panose="02020603050405020304" pitchFamily="18" charset="0"/>
                          <a:cs typeface="Times New Roman" panose="02020603050405020304" pitchFamily="18" charset="0"/>
                          <a:sym typeface="+mn-ea"/>
                        </a:rPr>
                        <a:t>Đ.</a:t>
                      </a:r>
                      <a:r>
                        <a:rPr lang="en-US" altLang="en-US" sz="2800" b="1" dirty="0">
                          <a:solidFill>
                            <a:schemeClr val="tx1"/>
                          </a:solidFill>
                          <a:latin typeface="Times New Roman" panose="02020603050405020304" pitchFamily="18" charset="0"/>
                          <a:cs typeface="Times New Roman" panose="02020603050405020304" pitchFamily="18" charset="0"/>
                          <a:sym typeface="+mn-ea"/>
                        </a:rPr>
                        <a:t>44</a:t>
                      </a:r>
                      <a:r>
                        <a:rPr lang="en-US" altLang="en-US" sz="2800" dirty="0">
                          <a:solidFill>
                            <a:schemeClr val="tx1"/>
                          </a:solidFill>
                          <a:latin typeface="Times New Roman" panose="02020603050405020304" pitchFamily="18" charset="0"/>
                          <a:cs typeface="Times New Roman" panose="02020603050405020304" pitchFamily="18" charset="0"/>
                          <a:sym typeface="+mn-ea"/>
                        </a:rPr>
                        <a:t> L</a:t>
                      </a:r>
                      <a:r>
                        <a:rPr lang="en-US" altLang="en-US" sz="2800" dirty="0" err="1">
                          <a:solidFill>
                            <a:schemeClr val="tx1"/>
                          </a:solidFill>
                          <a:latin typeface="Times New Roman" panose="02020603050405020304" pitchFamily="18" charset="0"/>
                          <a:cs typeface="Times New Roman" panose="02020603050405020304" pitchFamily="18" charset="0"/>
                          <a:sym typeface="+mn-ea"/>
                        </a:rPr>
                        <a:t>uật</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VL</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b="1" dirty="0" err="1">
                          <a:solidFill>
                            <a:schemeClr val="tx1"/>
                          </a:solidFill>
                          <a:latin typeface="Times New Roman" panose="02020603050405020304" pitchFamily="18" charset="0"/>
                          <a:cs typeface="Times New Roman" panose="02020603050405020304" pitchFamily="18" charset="0"/>
                          <a:sym typeface="+mn-ea"/>
                        </a:rPr>
                        <a:t>Đi.</a:t>
                      </a:r>
                      <a:r>
                        <a:rPr lang="en-US" altLang="en-US" sz="2800" b="1" dirty="0">
                          <a:solidFill>
                            <a:schemeClr val="tx1"/>
                          </a:solidFill>
                          <a:latin typeface="Times New Roman" panose="02020603050405020304" pitchFamily="18" charset="0"/>
                          <a:cs typeface="Times New Roman" panose="02020603050405020304" pitchFamily="18" charset="0"/>
                          <a:sym typeface="+mn-ea"/>
                        </a:rPr>
                        <a:t>1 </a:t>
                      </a:r>
                      <a:r>
                        <a:rPr lang="en-US" altLang="en-US" sz="2800" b="1" dirty="0" err="1">
                          <a:solidFill>
                            <a:schemeClr val="tx1"/>
                          </a:solidFill>
                          <a:latin typeface="Times New Roman" panose="02020603050405020304" pitchFamily="18" charset="0"/>
                          <a:cs typeface="Times New Roman" panose="02020603050405020304" pitchFamily="18" charset="0"/>
                          <a:sym typeface="+mn-ea"/>
                        </a:rPr>
                        <a:t>K.</a:t>
                      </a:r>
                      <a:r>
                        <a:rPr lang="en-US" altLang="en-US" sz="2800" b="1" dirty="0">
                          <a:solidFill>
                            <a:schemeClr val="tx1"/>
                          </a:solidFill>
                          <a:latin typeface="Times New Roman" panose="02020603050405020304" pitchFamily="18" charset="0"/>
                          <a:cs typeface="Times New Roman" panose="02020603050405020304" pitchFamily="18" charset="0"/>
                          <a:sym typeface="+mn-ea"/>
                        </a:rPr>
                        <a:t>9 </a:t>
                      </a:r>
                      <a:r>
                        <a:rPr lang="en-US" altLang="en-US" sz="2800" b="1" dirty="0" err="1">
                          <a:solidFill>
                            <a:schemeClr val="tx1"/>
                          </a:solidFill>
                          <a:latin typeface="Times New Roman" panose="02020603050405020304" pitchFamily="18" charset="0"/>
                          <a:cs typeface="Times New Roman" panose="02020603050405020304" pitchFamily="18" charset="0"/>
                          <a:sym typeface="+mn-ea"/>
                        </a:rPr>
                        <a:t>Đ.</a:t>
                      </a:r>
                      <a:r>
                        <a:rPr lang="en-US" altLang="en-US" sz="2800" b="1" dirty="0">
                          <a:solidFill>
                            <a:schemeClr val="tx1"/>
                          </a:solidFill>
                          <a:latin typeface="Times New Roman" panose="02020603050405020304" pitchFamily="18" charset="0"/>
                          <a:cs typeface="Times New Roman" panose="02020603050405020304" pitchFamily="18" charset="0"/>
                          <a:sym typeface="+mn-ea"/>
                        </a:rPr>
                        <a:t>1</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Luật</a:t>
                      </a:r>
                      <a:r>
                        <a:rPr lang="en-US" altLang="en-US" sz="2800" dirty="0">
                          <a:solidFill>
                            <a:schemeClr val="tx1"/>
                          </a:solidFill>
                          <a:latin typeface="Times New Roman" panose="02020603050405020304" pitchFamily="18" charset="0"/>
                          <a:cs typeface="Times New Roman" panose="02020603050405020304" pitchFamily="18" charset="0"/>
                          <a:sym typeface="+mn-ea"/>
                        </a:rPr>
                        <a:t> SĐBS 01 </a:t>
                      </a:r>
                      <a:r>
                        <a:rPr lang="en-US" altLang="en-US" sz="2800" dirty="0" err="1">
                          <a:solidFill>
                            <a:schemeClr val="tx1"/>
                          </a:solidFill>
                          <a:latin typeface="Times New Roman" panose="02020603050405020304" pitchFamily="18" charset="0"/>
                          <a:cs typeface="Times New Roman" panose="02020603050405020304" pitchFamily="18" charset="0"/>
                          <a:sym typeface="+mn-ea"/>
                        </a:rPr>
                        <a:t>số</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điều</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Luật</a:t>
                      </a:r>
                      <a:r>
                        <a:rPr lang="en-US" altLang="en-US" sz="2800" dirty="0">
                          <a:solidFill>
                            <a:schemeClr val="tx1"/>
                          </a:solidFill>
                          <a:latin typeface="Times New Roman" panose="02020603050405020304" pitchFamily="18" charset="0"/>
                          <a:cs typeface="Times New Roman" panose="02020603050405020304" pitchFamily="18" charset="0"/>
                          <a:sym typeface="+mn-ea"/>
                        </a:rPr>
                        <a:t> BHYT 2014</a:t>
                      </a:r>
                      <a:endParaRPr lang="en-US" altLang="en-US" sz="2800">
                        <a:solidFill>
                          <a:schemeClr val="tx1"/>
                        </a:solidFill>
                        <a:latin typeface="Times New Roman" panose="02020603050405020304" pitchFamily="18" charset="0"/>
                        <a:cs typeface="Times New Roman" panose="02020603050405020304" pitchFamily="18" charset="0"/>
                      </a:endParaRPr>
                    </a:p>
                  </a:txBody>
                  <a:tcPr/>
                </a:tc>
              </a:tr>
              <a:tr h="1760220">
                <a:tc>
                  <a:txBody>
                    <a:bodyPr/>
                    <a:p>
                      <a:pPr fontAlgn="auto">
                        <a:lnSpc>
                          <a:spcPts val="3260"/>
                        </a:lnSpc>
                        <a:buNone/>
                      </a:pPr>
                      <a:r>
                        <a:rPr lang="en-US" altLang="en-US" sz="2800" b="1" dirty="0" err="1" smtClean="0">
                          <a:solidFill>
                            <a:schemeClr val="tx1"/>
                          </a:solidFill>
                          <a:latin typeface="Times New Roman" panose="02020603050405020304" pitchFamily="18" charset="0"/>
                          <a:cs typeface="Times New Roman" panose="02020603050405020304" pitchFamily="18" charset="0"/>
                          <a:sym typeface="+mn-ea"/>
                        </a:rPr>
                        <a:t>TL</a:t>
                      </a:r>
                      <a:r>
                        <a:rPr lang="en-US" altLang="en-US" sz="2800" b="1"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b="1" dirty="0" err="1" smtClean="0">
                          <a:solidFill>
                            <a:schemeClr val="tx1"/>
                          </a:solidFill>
                          <a:latin typeface="Times New Roman" panose="02020603050405020304" pitchFamily="18" charset="0"/>
                          <a:cs typeface="Times New Roman" panose="02020603050405020304" pitchFamily="18" charset="0"/>
                          <a:sym typeface="+mn-ea"/>
                        </a:rPr>
                        <a:t>tháng</a:t>
                      </a:r>
                      <a:r>
                        <a:rPr lang="en-US" altLang="en-US" sz="2800" b="1"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b="1" dirty="0" err="1" smtClean="0">
                          <a:solidFill>
                            <a:schemeClr val="tx1"/>
                          </a:solidFill>
                          <a:latin typeface="Times New Roman" panose="02020603050405020304" pitchFamily="18" charset="0"/>
                          <a:cs typeface="Times New Roman" panose="02020603050405020304" pitchFamily="18" charset="0"/>
                          <a:sym typeface="+mn-ea"/>
                        </a:rPr>
                        <a:t>đóng</a:t>
                      </a:r>
                      <a:endParaRPr lang="en-US" altLang="en-US" sz="2800" b="1" dirty="0" err="1" smtClean="0">
                        <a:solidFill>
                          <a:schemeClr val="tx1"/>
                        </a:solidFill>
                        <a:latin typeface="Times New Roman" panose="02020603050405020304" pitchFamily="18" charset="0"/>
                        <a:cs typeface="Times New Roman" panose="02020603050405020304" pitchFamily="18" charset="0"/>
                        <a:sym typeface="+mn-ea"/>
                      </a:endParaRPr>
                    </a:p>
                    <a:p>
                      <a:pPr fontAlgn="auto">
                        <a:lnSpc>
                          <a:spcPts val="3260"/>
                        </a:lnSpc>
                        <a:buNone/>
                      </a:pPr>
                      <a:r>
                        <a:rPr lang="en-US" altLang="en-US" sz="2800" b="1" dirty="0" smtClean="0">
                          <a:solidFill>
                            <a:schemeClr val="tx1"/>
                          </a:solidFill>
                          <a:latin typeface="Times New Roman" panose="02020603050405020304" pitchFamily="18" charset="0"/>
                          <a:cs typeface="Times New Roman" panose="02020603050405020304" pitchFamily="18" charset="0"/>
                          <a:sym typeface="+mn-ea"/>
                        </a:rPr>
                        <a:t>BHXH </a:t>
                      </a:r>
                      <a:r>
                        <a:rPr lang="en-US" altLang="en-US" sz="2800" b="1" dirty="0" err="1" smtClean="0">
                          <a:solidFill>
                            <a:schemeClr val="tx1"/>
                          </a:solidFill>
                          <a:latin typeface="Times New Roman" panose="02020603050405020304" pitchFamily="18" charset="0"/>
                          <a:cs typeface="Times New Roman" panose="02020603050405020304" pitchFamily="18" charset="0"/>
                          <a:sym typeface="+mn-ea"/>
                        </a:rPr>
                        <a:t>bắt</a:t>
                      </a:r>
                      <a:r>
                        <a:rPr lang="en-US" altLang="en-US" sz="2800" b="1"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b="1" dirty="0" err="1" smtClean="0">
                          <a:solidFill>
                            <a:schemeClr val="tx1"/>
                          </a:solidFill>
                          <a:latin typeface="Times New Roman" panose="02020603050405020304" pitchFamily="18" charset="0"/>
                          <a:cs typeface="Times New Roman" panose="02020603050405020304" pitchFamily="18" charset="0"/>
                          <a:sym typeface="+mn-ea"/>
                        </a:rPr>
                        <a:t>buộc</a:t>
                      </a:r>
                      <a:endParaRPr lang="en-US" altLang="en-US" sz="2800" b="1">
                        <a:solidFill>
                          <a:schemeClr val="tx1"/>
                        </a:solidFill>
                        <a:latin typeface="Times New Roman" panose="02020603050405020304" pitchFamily="18" charset="0"/>
                        <a:cs typeface="Times New Roman" panose="02020603050405020304" pitchFamily="18" charset="0"/>
                      </a:endParaRPr>
                    </a:p>
                  </a:txBody>
                  <a:tcPr/>
                </a:tc>
                <a:tc>
                  <a:txBody>
                    <a:bodyPr/>
                    <a:p>
                      <a:pPr fontAlgn="auto">
                        <a:lnSpc>
                          <a:spcPts val="3260"/>
                        </a:lnSpc>
                        <a:buNone/>
                      </a:pPr>
                      <a:r>
                        <a:rPr lang="en-US" altLang="en-US" sz="2800" dirty="0" err="1">
                          <a:solidFill>
                            <a:schemeClr val="tx1"/>
                          </a:solidFill>
                          <a:latin typeface="Times New Roman" panose="02020603050405020304" pitchFamily="18" charset="0"/>
                          <a:cs typeface="Times New Roman" panose="02020603050405020304" pitchFamily="18" charset="0"/>
                          <a:sym typeface="+mn-ea"/>
                        </a:rPr>
                        <a:t>TL</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tháng</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đóng</a:t>
                      </a:r>
                      <a:r>
                        <a:rPr lang="en-US" altLang="en-US" sz="2800" dirty="0">
                          <a:solidFill>
                            <a:schemeClr val="tx1"/>
                          </a:solidFill>
                          <a:latin typeface="Times New Roman" panose="02020603050405020304" pitchFamily="18" charset="0"/>
                          <a:cs typeface="Times New Roman" panose="02020603050405020304" pitchFamily="18" charset="0"/>
                          <a:sym typeface="+mn-ea"/>
                        </a:rPr>
                        <a:t> BHXHBB</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ko</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bao</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gồm</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các </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PC &amp; K.BS f</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ải đóng</a:t>
                      </a:r>
                      <a:endParaRPr lang="en-US" altLang="en-US" sz="2800">
                        <a:solidFill>
                          <a:schemeClr val="tx1"/>
                        </a:solidFill>
                        <a:latin typeface="Times New Roman" panose="02020603050405020304" pitchFamily="18" charset="0"/>
                        <a:cs typeface="Times New Roman" panose="02020603050405020304" pitchFamily="18" charset="0"/>
                      </a:endParaRPr>
                    </a:p>
                  </a:txBody>
                  <a:tcPr/>
                </a:tc>
                <a:tc>
                  <a:txBody>
                    <a:bodyPr/>
                    <a:p>
                      <a:pPr fontAlgn="auto">
                        <a:lnSpc>
                          <a:spcPts val="3260"/>
                        </a:lnSpc>
                        <a:buNone/>
                      </a:pP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K/tra</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bảng</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thanh</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toán</a:t>
                      </a:r>
                      <a:r>
                        <a:rPr lang="en-US" altLang="en-US" sz="2800" dirty="0">
                          <a:solidFill>
                            <a:schemeClr val="tx1"/>
                          </a:solidFill>
                          <a:latin typeface="Times New Roman" panose="02020603050405020304" pitchFamily="18" charset="0"/>
                          <a:cs typeface="Times New Roman" panose="02020603050405020304" pitchFamily="18" charset="0"/>
                          <a:sym typeface="+mn-ea"/>
                        </a:rPr>
                        <a:t> TL, HĐLĐ</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trích</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đóng</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BHXH; QC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trả</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lương</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TBL.</a:t>
                      </a:r>
                      <a:r>
                        <a:rPr lang="en-US" altLang="en-US" sz="2800" dirty="0" err="1">
                          <a:solidFill>
                            <a:schemeClr val="tx1"/>
                          </a:solidFill>
                          <a:latin typeface="Times New Roman" panose="02020603050405020304" pitchFamily="18" charset="0"/>
                          <a:cs typeface="Times New Roman" panose="02020603050405020304" pitchFamily="18" charset="0"/>
                          <a:sym typeface="+mn-ea"/>
                        </a:rPr>
                        <a:t>Đối</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chiếu</a:t>
                      </a:r>
                      <a:r>
                        <a:rPr lang="en-US" altLang="en-US" sz="2800" dirty="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quỹ</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TL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đóng</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a:solidFill>
                            <a:schemeClr val="tx1"/>
                          </a:solidFill>
                          <a:latin typeface="Times New Roman" panose="02020603050405020304" pitchFamily="18" charset="0"/>
                          <a:cs typeface="Times New Roman" panose="02020603050405020304" pitchFamily="18" charset="0"/>
                          <a:sym typeface="+mn-ea"/>
                        </a:rPr>
                        <a:t>theo</a:t>
                      </a:r>
                      <a:r>
                        <a:rPr lang="en-US" altLang="en-US" sz="2800" dirty="0">
                          <a:solidFill>
                            <a:schemeClr val="tx1"/>
                          </a:solidFill>
                          <a:latin typeface="Times New Roman" panose="02020603050405020304" pitchFamily="18" charset="0"/>
                          <a:cs typeface="Times New Roman" panose="02020603050405020304" pitchFamily="18" charset="0"/>
                          <a:sym typeface="+mn-ea"/>
                        </a:rPr>
                        <a:t> TB </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BHXH</a:t>
                      </a:r>
                      <a:endParaRPr lang="en-US" altLang="en-US" sz="2800">
                        <a:solidFill>
                          <a:schemeClr val="tx1"/>
                        </a:solidFill>
                        <a:latin typeface="Times New Roman" panose="02020603050405020304" pitchFamily="18" charset="0"/>
                        <a:cs typeface="Times New Roman" panose="02020603050405020304" pitchFamily="18" charset="0"/>
                      </a:endParaRPr>
                    </a:p>
                  </a:txBody>
                  <a:tcPr/>
                </a:tc>
                <a:tc>
                  <a:txBody>
                    <a:bodyPr/>
                    <a:p>
                      <a:pPr fontAlgn="auto">
                        <a:lnSpc>
                          <a:spcPts val="3260"/>
                        </a:lnSpc>
                        <a:buNone/>
                      </a:pPr>
                      <a:r>
                        <a:rPr lang="en-US" altLang="en-US" sz="2800" b="1" dirty="0" smtClean="0">
                          <a:solidFill>
                            <a:schemeClr val="tx1"/>
                          </a:solidFill>
                          <a:latin typeface="Times New Roman" panose="02020603050405020304" pitchFamily="18" charset="0"/>
                          <a:cs typeface="Times New Roman" panose="02020603050405020304" pitchFamily="18" charset="0"/>
                          <a:sym typeface="+mn-ea"/>
                        </a:rPr>
                        <a:t>Đ.30</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a:t>
                      </a:r>
                      <a:r>
                        <a:rPr lang="en-US" altLang="en-US" sz="2800" dirty="0" err="1" smtClean="0">
                          <a:solidFill>
                            <a:schemeClr val="tx1"/>
                          </a:solidFill>
                          <a:latin typeface="Times New Roman" panose="02020603050405020304" pitchFamily="18" charset="0"/>
                          <a:cs typeface="Times New Roman" panose="02020603050405020304" pitchFamily="18" charset="0"/>
                          <a:sym typeface="+mn-ea"/>
                        </a:rPr>
                        <a:t>TT</a:t>
                      </a:r>
                      <a:r>
                        <a:rPr lang="en-US" altLang="en-US" sz="2800" dirty="0" smtClean="0">
                          <a:solidFill>
                            <a:schemeClr val="tx1"/>
                          </a:solidFill>
                          <a:latin typeface="Times New Roman" panose="02020603050405020304" pitchFamily="18" charset="0"/>
                          <a:cs typeface="Times New Roman" panose="02020603050405020304" pitchFamily="18" charset="0"/>
                          <a:sym typeface="+mn-ea"/>
                        </a:rPr>
                        <a:t> 59/2015/TT-BLĐTBXH</a:t>
                      </a: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a:buNone/>
                      </a:pPr>
                      <a:endParaRPr lang="en-US" altLang="en-US" sz="280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ctr" fontAlgn="auto">
                        <a:lnSpc>
                          <a:spcPts val="4100"/>
                        </a:lnSpc>
                        <a:spcBef>
                          <a:spcPts val="0"/>
                        </a:spcBef>
                        <a:spcAft>
                          <a:spcPts val="0"/>
                        </a:spcAft>
                      </a:pPr>
                      <a:r>
                        <a:rPr lang="en-US" sz="4000" dirty="0" smtClean="0">
                          <a:solidFill>
                            <a:schemeClr val="bg1"/>
                          </a:solidFill>
                          <a:effectLst/>
                          <a:latin typeface="Times New Roman" panose="02020603050405020304" pitchFamily="18" charset="0"/>
                          <a:cs typeface="Times New Roman" panose="02020603050405020304" pitchFamily="18" charset="0"/>
                          <a:sym typeface="+mn-ea"/>
                        </a:rPr>
                        <a:t>VP về đóng BHXH BB, BHTN - Đ.39 NĐ12/2022</a:t>
                      </a:r>
                      <a:endParaRPr lang="en-US" sz="40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67120">
                <a:tc>
                  <a:txBody>
                    <a:bodyPr/>
                    <a:lstStyle/>
                    <a:p>
                      <a:pPr fontAlgn="auto">
                        <a:lnSpc>
                          <a:spcPts val="43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43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43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434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6151" name="Rectangle 7"/>
          <p:cNvSpPr/>
          <p:nvPr/>
        </p:nvSpPr>
        <p:spPr>
          <a:xfrm>
            <a:off x="0" y="5412105"/>
            <a:ext cx="12167235" cy="1445895"/>
          </a:xfrm>
          <a:prstGeom prst="rect">
            <a:avLst/>
          </a:prstGeom>
          <a:solidFill>
            <a:srgbClr val="FF99FF"/>
          </a:solidFill>
          <a:ln w="9525" cap="flat" cmpd="sng">
            <a:solidFill>
              <a:schemeClr val="tx1"/>
            </a:solidFill>
            <a:prstDash val="solid"/>
            <a:miter/>
            <a:headEnd type="none" w="med" len="med"/>
            <a:tailEnd type="none" w="med" len="med"/>
          </a:ln>
        </p:spPr>
        <p:txBody>
          <a:bodyPr wrap="none" anchor="ctr" anchorCtr="0"/>
          <a:p>
            <a:pPr algn="l" fontAlgn="auto">
              <a:lnSpc>
                <a:spcPts val="4340"/>
              </a:lnSpc>
            </a:pPr>
            <a:r>
              <a:rPr lang="en-US" sz="3200" b="1" dirty="0" smtClean="0">
                <a:effectLst/>
                <a:latin typeface="Times New Roman" panose="02020603050405020304" pitchFamily="18" charset="0"/>
                <a:cs typeface="Times New Roman" panose="02020603050405020304" pitchFamily="18" charset="0"/>
                <a:sym typeface="+mn-ea"/>
              </a:rPr>
              <a:t>3. Phạt 1-3 tr</a:t>
            </a:r>
            <a:r>
              <a:rPr lang="en-US" sz="3200" dirty="0" smtClean="0">
                <a:effectLst/>
                <a:latin typeface="Times New Roman" panose="02020603050405020304" pitchFamily="18" charset="0"/>
                <a:cs typeface="Times New Roman" panose="02020603050405020304" pitchFamily="18" charset="0"/>
                <a:sym typeface="+mn-ea"/>
              </a:rPr>
              <a:t> VP với mỗi LĐ nhưng max ko</a:t>
            </a:r>
            <a:r>
              <a:rPr lang="en-US" sz="3200" b="1" dirty="0" smtClean="0">
                <a:effectLst/>
                <a:latin typeface="Times New Roman" panose="02020603050405020304" pitchFamily="18" charset="0"/>
                <a:cs typeface="Times New Roman" panose="02020603050405020304" pitchFamily="18" charset="0"/>
                <a:sym typeface="+mn-ea"/>
              </a:rPr>
              <a:t> &gt; 75 tr: </a:t>
            </a:r>
            <a:r>
              <a:rPr lang="en-US" sz="3200" i="1" dirty="0" smtClean="0">
                <a:effectLst/>
                <a:latin typeface="Times New Roman" panose="02020603050405020304" pitchFamily="18" charset="0"/>
                <a:cs typeface="Times New Roman" panose="02020603050405020304" pitchFamily="18" charset="0"/>
                <a:sym typeface="+mn-ea"/>
              </a:rPr>
              <a:t>Ko xác nhận đóng </a:t>
            </a:r>
            <a:endParaRPr lang="en-US" sz="3200" i="1" dirty="0" smtClean="0">
              <a:effectLst/>
              <a:latin typeface="Times New Roman" panose="02020603050405020304" pitchFamily="18" charset="0"/>
              <a:cs typeface="Times New Roman" panose="02020603050405020304" pitchFamily="18" charset="0"/>
              <a:sym typeface="+mn-ea"/>
            </a:endParaRPr>
          </a:p>
          <a:p>
            <a:pPr algn="l" fontAlgn="auto">
              <a:lnSpc>
                <a:spcPts val="4340"/>
              </a:lnSpc>
            </a:pPr>
            <a:r>
              <a:rPr lang="en-US" sz="3200" i="1" dirty="0" smtClean="0">
                <a:effectLst/>
                <a:latin typeface="Times New Roman" panose="02020603050405020304" pitchFamily="18" charset="0"/>
                <a:cs typeface="Times New Roman" panose="02020603050405020304" pitchFamily="18" charset="0"/>
                <a:sym typeface="+mn-ea"/>
              </a:rPr>
              <a:t>BHTN cho NLĐ để hoàn thiện HS hưởng BHTN. </a:t>
            </a:r>
            <a:r>
              <a:rPr lang="en-US" sz="3200" b="1" i="1" dirty="0" smtClean="0">
                <a:effectLst/>
                <a:latin typeface="Times New Roman" panose="02020603050405020304" pitchFamily="18" charset="0"/>
                <a:cs typeface="Times New Roman" panose="02020603050405020304" pitchFamily="18" charset="0"/>
                <a:sym typeface="+mn-ea"/>
              </a:rPr>
              <a:t>K.5</a:t>
            </a:r>
            <a:r>
              <a:rPr lang="en-US" sz="3200" i="1" dirty="0" smtClean="0">
                <a:effectLst/>
                <a:latin typeface="Times New Roman" panose="02020603050405020304" pitchFamily="18" charset="0"/>
                <a:cs typeface="Times New Roman" panose="02020603050405020304" pitchFamily="18" charset="0"/>
                <a:sym typeface="+mn-ea"/>
              </a:rPr>
              <a:t> </a:t>
            </a:r>
            <a:r>
              <a:rPr lang="en-US" sz="3200" b="1" i="1" dirty="0" smtClean="0">
                <a:effectLst/>
                <a:latin typeface="Times New Roman" panose="02020603050405020304" pitchFamily="18" charset="0"/>
                <a:cs typeface="Times New Roman" panose="02020603050405020304" pitchFamily="18" charset="0"/>
                <a:sym typeface="+mn-ea"/>
              </a:rPr>
              <a:t>Đ.21</a:t>
            </a:r>
            <a:r>
              <a:rPr lang="en-US" sz="3200" dirty="0" smtClean="0">
                <a:effectLst/>
                <a:latin typeface="Times New Roman" panose="02020603050405020304" pitchFamily="18" charset="0"/>
                <a:cs typeface="Times New Roman" panose="02020603050405020304" pitchFamily="18" charset="0"/>
                <a:sym typeface="+mn-ea"/>
              </a:rPr>
              <a:t> Luât BHXH</a:t>
            </a:r>
            <a:endParaRPr lang="en-US" sz="3200" dirty="0">
              <a:latin typeface="Times New Roman" panose="02020603050405020304" pitchFamily="18" charset="0"/>
              <a:cs typeface="Times New Roman" panose="02020603050405020304" pitchFamily="18" charset="0"/>
            </a:endParaRPr>
          </a:p>
        </p:txBody>
      </p:sp>
      <p:sp>
        <p:nvSpPr>
          <p:cNvPr id="17" name="Text Box 20"/>
          <p:cNvSpPr txBox="1"/>
          <p:nvPr/>
        </p:nvSpPr>
        <p:spPr>
          <a:xfrm>
            <a:off x="0" y="728980"/>
            <a:ext cx="12166600" cy="1760855"/>
          </a:xfrm>
          <a:prstGeom prst="rect">
            <a:avLst/>
          </a:prstGeom>
          <a:solidFill>
            <a:srgbClr val="92D050"/>
          </a:solidFill>
          <a:ln w="12700">
            <a:noFill/>
          </a:ln>
        </p:spPr>
        <p:txBody>
          <a:bodyPr wrap="square">
            <a:spAutoFit/>
          </a:bodyPr>
          <a:p>
            <a:pPr fontAlgn="auto">
              <a:lnSpc>
                <a:spcPts val="4340"/>
              </a:lnSpc>
            </a:pPr>
            <a:r>
              <a:rPr lang="en-US" sz="3200" b="1" dirty="0" smtClean="0">
                <a:effectLst/>
                <a:latin typeface="Times New Roman" panose="02020603050405020304" pitchFamily="18" charset="0"/>
                <a:cs typeface="Times New Roman" panose="02020603050405020304" pitchFamily="18" charset="0"/>
                <a:sym typeface="+mn-ea"/>
              </a:rPr>
              <a:t>1. Phạt 0,5 -1 tr</a:t>
            </a:r>
            <a:r>
              <a:rPr lang="en-US" sz="3200" dirty="0" smtClean="0">
                <a:effectLst/>
                <a:latin typeface="Times New Roman" panose="02020603050405020304" pitchFamily="18" charset="0"/>
                <a:cs typeface="Times New Roman" panose="02020603050405020304" pitchFamily="18" charset="0"/>
                <a:sym typeface="+mn-ea"/>
              </a:rPr>
              <a:t>: NLĐ </a:t>
            </a:r>
            <a:r>
              <a:rPr lang="en-US" sz="3200" dirty="0" smtClean="0">
                <a:solidFill>
                  <a:srgbClr val="FF0000"/>
                </a:solidFill>
                <a:effectLst/>
                <a:latin typeface="Times New Roman" panose="02020603050405020304" pitchFamily="18" charset="0"/>
                <a:cs typeface="Times New Roman" panose="02020603050405020304" pitchFamily="18" charset="0"/>
                <a:sym typeface="+mn-ea"/>
              </a:rPr>
              <a:t>có HV </a:t>
            </a:r>
            <a:r>
              <a:rPr lang="en-US" sz="3200" b="1" dirty="0" smtClean="0">
                <a:solidFill>
                  <a:srgbClr val="FF0000"/>
                </a:solidFill>
                <a:effectLst/>
                <a:latin typeface="Times New Roman" panose="02020603050405020304" pitchFamily="18" charset="0"/>
                <a:cs typeface="Times New Roman" panose="02020603050405020304" pitchFamily="18" charset="0"/>
                <a:sym typeface="+mn-ea"/>
              </a:rPr>
              <a:t>thỏa thuận</a:t>
            </a:r>
            <a:r>
              <a:rPr lang="en-US" sz="3200" dirty="0" smtClean="0">
                <a:effectLst/>
                <a:latin typeface="Times New Roman" panose="02020603050405020304" pitchFamily="18" charset="0"/>
                <a:cs typeface="Times New Roman" panose="02020603050405020304" pitchFamily="18" charset="0"/>
                <a:sym typeface="+mn-ea"/>
              </a:rPr>
              <a:t> với NSDLĐ ko tham gia BHXH, BHTN </a:t>
            </a:r>
            <a:r>
              <a:rPr lang="en-US" sz="3200" b="1" i="1" dirty="0" smtClean="0">
                <a:effectLst/>
                <a:latin typeface="Times New Roman" panose="02020603050405020304" pitchFamily="18" charset="0"/>
                <a:cs typeface="Times New Roman" panose="02020603050405020304" pitchFamily="18" charset="0"/>
                <a:sym typeface="+mn-ea"/>
              </a:rPr>
              <a:t>K.1 Đ.168</a:t>
            </a:r>
            <a:r>
              <a:rPr lang="en-US" sz="3200" i="1" dirty="0" smtClean="0">
                <a:effectLst/>
                <a:latin typeface="Times New Roman" panose="02020603050405020304" pitchFamily="18" charset="0"/>
                <a:cs typeface="Times New Roman" panose="02020603050405020304" pitchFamily="18" charset="0"/>
                <a:sym typeface="+mn-ea"/>
              </a:rPr>
              <a:t> BLLĐ</a:t>
            </a:r>
            <a:r>
              <a:rPr lang="en-US" sz="3200" dirty="0" smtClean="0">
                <a:effectLst/>
                <a:latin typeface="Times New Roman" panose="02020603050405020304" pitchFamily="18" charset="0"/>
                <a:cs typeface="Times New Roman" panose="02020603050405020304" pitchFamily="18" charset="0"/>
                <a:sym typeface="+mn-ea"/>
              </a:rPr>
              <a:t>, </a:t>
            </a:r>
            <a:r>
              <a:rPr lang="en-US" sz="3200" b="1" dirty="0" smtClean="0">
                <a:solidFill>
                  <a:srgbClr val="FF0000"/>
                </a:solidFill>
                <a:effectLst/>
                <a:latin typeface="Times New Roman" panose="02020603050405020304" pitchFamily="18" charset="0"/>
                <a:cs typeface="Times New Roman" panose="02020603050405020304" pitchFamily="18" charset="0"/>
                <a:sym typeface="+mn-ea"/>
              </a:rPr>
              <a:t>tham gia ko đúng đối tượng/ko đúng</a:t>
            </a:r>
            <a:r>
              <a:rPr lang="en-US" sz="3200" dirty="0" smtClean="0">
                <a:solidFill>
                  <a:srgbClr val="FF0000"/>
                </a:solidFill>
                <a:effectLst/>
                <a:latin typeface="Times New Roman" panose="02020603050405020304" pitchFamily="18" charset="0"/>
                <a:cs typeface="Times New Roman" panose="02020603050405020304" pitchFamily="18" charset="0"/>
                <a:sym typeface="+mn-ea"/>
              </a:rPr>
              <a:t> </a:t>
            </a:r>
            <a:r>
              <a:rPr lang="en-US" sz="3200" b="1" dirty="0" smtClean="0">
                <a:solidFill>
                  <a:srgbClr val="FF0000"/>
                </a:solidFill>
                <a:effectLst/>
                <a:latin typeface="Times New Roman" panose="02020603050405020304" pitchFamily="18" charset="0"/>
                <a:cs typeface="Times New Roman" panose="02020603050405020304" pitchFamily="18" charset="0"/>
                <a:sym typeface="+mn-ea"/>
              </a:rPr>
              <a:t>mức</a:t>
            </a:r>
            <a:r>
              <a:rPr lang="en-US" sz="3200" dirty="0" smtClean="0">
                <a:solidFill>
                  <a:srgbClr val="FF0000"/>
                </a:solidFill>
                <a:effectLst/>
                <a:latin typeface="Times New Roman" panose="02020603050405020304" pitchFamily="18" charset="0"/>
                <a:cs typeface="Times New Roman" panose="02020603050405020304" pitchFamily="18" charset="0"/>
                <a:sym typeface="+mn-ea"/>
              </a:rPr>
              <a:t> </a:t>
            </a:r>
            <a:r>
              <a:rPr lang="en-US" sz="3200" b="1" i="1" dirty="0" smtClean="0">
                <a:effectLst/>
                <a:latin typeface="Times New Roman" panose="02020603050405020304" pitchFamily="18" charset="0"/>
                <a:cs typeface="Times New Roman" panose="02020603050405020304" pitchFamily="18" charset="0"/>
                <a:sym typeface="+mn-ea"/>
              </a:rPr>
              <a:t>K.1 Đ.86 </a:t>
            </a:r>
            <a:r>
              <a:rPr lang="en-US" sz="3200" i="1" dirty="0" smtClean="0">
                <a:effectLst/>
                <a:latin typeface="Times New Roman" panose="02020603050405020304" pitchFamily="18" charset="0"/>
                <a:cs typeface="Times New Roman" panose="02020603050405020304" pitchFamily="18" charset="0"/>
                <a:sym typeface="+mn-ea"/>
              </a:rPr>
              <a:t>Luật BHXH</a:t>
            </a:r>
            <a:endParaRPr lang="en-US" altLang="x-none" sz="3200" b="1" i="1" dirty="0" smtClean="0">
              <a:solidFill>
                <a:schemeClr val="bg1"/>
              </a:solidFill>
              <a:effectLst/>
              <a:latin typeface="Times New Roman" panose="02020603050405020304" pitchFamily="18" charset="0"/>
              <a:ea typeface="Verdana" panose="020B0604030504040204" pitchFamily="34" charset="0"/>
              <a:cs typeface="Times New Roman" panose="02020603050405020304" pitchFamily="18" charset="0"/>
              <a:sym typeface="+mn-ea"/>
            </a:endParaRPr>
          </a:p>
        </p:txBody>
      </p:sp>
      <p:sp>
        <p:nvSpPr>
          <p:cNvPr id="435203" name="Rectangle 3"/>
          <p:cNvSpPr>
            <a:spLocks noChangeArrowheads="1"/>
          </p:cNvSpPr>
          <p:nvPr/>
        </p:nvSpPr>
        <p:spPr bwMode="auto">
          <a:xfrm>
            <a:off x="0" y="2646045"/>
            <a:ext cx="12192000" cy="2628900"/>
          </a:xfrm>
          <a:prstGeom prst="rect">
            <a:avLst/>
          </a:prstGeom>
          <a:solidFill>
            <a:srgbClr val="FFCC00"/>
          </a:solidFill>
          <a:ln w="12700">
            <a:solidFill>
              <a:srgbClr val="000000"/>
            </a:solidFill>
            <a:miter lim="800000"/>
          </a:ln>
          <a:effectLst>
            <a:outerShdw dist="107763" dir="2700000" algn="ctr" rotWithShape="0">
              <a:schemeClr val="bg2"/>
            </a:outerShdw>
          </a:effectLst>
        </p:spPr>
        <p:txBody>
          <a:bodyPr wrap="none" lIns="79375" tIns="39688" rIns="79375" bIns="39688" anchor="ctr"/>
          <a:p>
            <a:pPr algn="l" fontAlgn="auto">
              <a:lnSpc>
                <a:spcPts val="4040"/>
              </a:lnSpc>
            </a:pPr>
            <a:endParaRPr lang="en-US" sz="3200" b="1" dirty="0" smtClean="0">
              <a:effectLst/>
              <a:latin typeface="Times New Roman" panose="02020603050405020304" pitchFamily="18" charset="0"/>
              <a:cs typeface="Times New Roman" panose="02020603050405020304" pitchFamily="18" charset="0"/>
              <a:sym typeface="+mn-ea"/>
            </a:endParaRPr>
          </a:p>
          <a:p>
            <a:pPr algn="l" fontAlgn="auto">
              <a:lnSpc>
                <a:spcPts val="4040"/>
              </a:lnSpc>
            </a:pPr>
            <a:r>
              <a:rPr lang="en-US" sz="3200" b="1" dirty="0" smtClean="0">
                <a:effectLst/>
                <a:latin typeface="Times New Roman" panose="02020603050405020304" pitchFamily="18" charset="0"/>
                <a:cs typeface="Times New Roman" panose="02020603050405020304" pitchFamily="18" charset="0"/>
                <a:sym typeface="+mn-ea"/>
              </a:rPr>
              <a:t>2. Phạt 1 - 3 tr: </a:t>
            </a:r>
            <a:endParaRPr lang="en-US" sz="32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l" fontAlgn="auto">
              <a:lnSpc>
                <a:spcPts val="4040"/>
              </a:lnSpc>
            </a:pPr>
            <a:r>
              <a:rPr lang="en-US" sz="3200" dirty="0" smtClean="0">
                <a:effectLst/>
                <a:latin typeface="Times New Roman" panose="02020603050405020304" pitchFamily="18" charset="0"/>
                <a:cs typeface="Times New Roman" panose="02020603050405020304" pitchFamily="18" charset="0"/>
                <a:sym typeface="+mn-ea"/>
              </a:rPr>
              <a:t>- Hằng năm, NSDLĐ </a:t>
            </a:r>
            <a:r>
              <a:rPr lang="en-US" sz="3200" b="1" dirty="0" smtClean="0">
                <a:solidFill>
                  <a:srgbClr val="FF0000"/>
                </a:solidFill>
                <a:effectLst/>
                <a:latin typeface="Times New Roman" panose="02020603050405020304" pitchFamily="18" charset="0"/>
                <a:cs typeface="Times New Roman" panose="02020603050405020304" pitchFamily="18" charset="0"/>
                <a:sym typeface="+mn-ea"/>
              </a:rPr>
              <a:t>ko niêm yết CK</a:t>
            </a:r>
            <a:r>
              <a:rPr lang="en-US" sz="3200" dirty="0" smtClean="0">
                <a:effectLst/>
                <a:latin typeface="Times New Roman" panose="02020603050405020304" pitchFamily="18" charset="0"/>
                <a:cs typeface="Times New Roman" panose="02020603050405020304" pitchFamily="18" charset="0"/>
                <a:sym typeface="+mn-ea"/>
              </a:rPr>
              <a:t> thông tin đóng BHXH NLĐ; </a:t>
            </a:r>
            <a:r>
              <a:rPr lang="en-US" sz="3200" b="1" i="1" dirty="0" smtClean="0">
                <a:effectLst/>
                <a:latin typeface="Times New Roman" panose="02020603050405020304" pitchFamily="18" charset="0"/>
                <a:cs typeface="Times New Roman" panose="02020603050405020304" pitchFamily="18" charset="0"/>
                <a:sym typeface="+mn-ea"/>
              </a:rPr>
              <a:t>K.8</a:t>
            </a:r>
            <a:r>
              <a:rPr lang="en-US" sz="3200" dirty="0" smtClean="0">
                <a:effectLst/>
                <a:latin typeface="Times New Roman" panose="02020603050405020304" pitchFamily="18" charset="0"/>
                <a:cs typeface="Times New Roman" panose="02020603050405020304" pitchFamily="18" charset="0"/>
                <a:sym typeface="+mn-ea"/>
              </a:rPr>
              <a:t> </a:t>
            </a:r>
            <a:endParaRPr lang="en-US" sz="3200" dirty="0" smtClean="0">
              <a:effectLst/>
              <a:latin typeface="Times New Roman" panose="02020603050405020304" pitchFamily="18" charset="0"/>
              <a:cs typeface="Times New Roman" panose="02020603050405020304" pitchFamily="18" charset="0"/>
              <a:sym typeface="+mn-ea"/>
            </a:endParaRPr>
          </a:p>
          <a:p>
            <a:pPr algn="l" fontAlgn="auto">
              <a:lnSpc>
                <a:spcPts val="4040"/>
              </a:lnSpc>
            </a:pPr>
            <a:r>
              <a:rPr lang="en-US" sz="3200" b="1" i="1" dirty="0" smtClean="0">
                <a:effectLst/>
                <a:latin typeface="Times New Roman" panose="02020603050405020304" pitchFamily="18" charset="0"/>
                <a:cs typeface="Times New Roman" panose="02020603050405020304" pitchFamily="18" charset="0"/>
                <a:sym typeface="+mn-ea"/>
              </a:rPr>
              <a:t>Đ.21</a:t>
            </a:r>
            <a:r>
              <a:rPr lang="en-US" sz="3200" dirty="0" smtClean="0">
                <a:effectLst/>
                <a:latin typeface="Times New Roman" panose="02020603050405020304" pitchFamily="18" charset="0"/>
                <a:cs typeface="Times New Roman" panose="02020603050405020304" pitchFamily="18" charset="0"/>
                <a:sym typeface="+mn-ea"/>
              </a:rPr>
              <a:t> Luât BHXH</a:t>
            </a:r>
            <a:endParaRPr lang="en-US" sz="3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algn="l" fontAlgn="auto">
              <a:lnSpc>
                <a:spcPts val="4040"/>
              </a:lnSpc>
            </a:pPr>
            <a:r>
              <a:rPr lang="en-US" sz="3200" dirty="0" smtClean="0">
                <a:effectLst/>
                <a:latin typeface="Times New Roman" panose="02020603050405020304" pitchFamily="18" charset="0"/>
                <a:cs typeface="Times New Roman" panose="02020603050405020304" pitchFamily="18" charset="0"/>
                <a:sym typeface="+mn-ea"/>
              </a:rPr>
              <a:t>- </a:t>
            </a:r>
            <a:r>
              <a:rPr lang="en-US" sz="3200" b="1" dirty="0" smtClean="0">
                <a:solidFill>
                  <a:srgbClr val="FF0000"/>
                </a:solidFill>
                <a:effectLst/>
                <a:latin typeface="Times New Roman" panose="02020603050405020304" pitchFamily="18" charset="0"/>
                <a:cs typeface="Times New Roman" panose="02020603050405020304" pitchFamily="18" charset="0"/>
                <a:sym typeface="+mn-ea"/>
              </a:rPr>
              <a:t>Ko</a:t>
            </a:r>
            <a:r>
              <a:rPr lang="en-US" sz="3200" dirty="0" smtClean="0">
                <a:effectLst/>
                <a:latin typeface="Times New Roman" panose="02020603050405020304" pitchFamily="18" charset="0"/>
                <a:cs typeface="Times New Roman" panose="02020603050405020304" pitchFamily="18" charset="0"/>
                <a:sym typeface="+mn-ea"/>
              </a:rPr>
              <a:t>/cung cấp </a:t>
            </a:r>
            <a:r>
              <a:rPr lang="en-US" sz="3200" b="1" dirty="0" smtClean="0">
                <a:solidFill>
                  <a:srgbClr val="FF0000"/>
                </a:solidFill>
                <a:effectLst/>
                <a:latin typeface="Times New Roman" panose="02020603050405020304" pitchFamily="18" charset="0"/>
                <a:cs typeface="Times New Roman" panose="02020603050405020304" pitchFamily="18" charset="0"/>
                <a:sym typeface="+mn-ea"/>
              </a:rPr>
              <a:t>ko đầy đủ</a:t>
            </a:r>
            <a:r>
              <a:rPr lang="en-US" sz="3200" dirty="0" smtClean="0">
                <a:effectLst/>
                <a:latin typeface="Times New Roman" panose="02020603050405020304" pitchFamily="18" charset="0"/>
                <a:cs typeface="Times New Roman" panose="02020603050405020304" pitchFamily="18" charset="0"/>
                <a:sym typeface="+mn-ea"/>
              </a:rPr>
              <a:t> thông tin đóng BHXH khi NLĐ/TCCĐ y/c; </a:t>
            </a:r>
            <a:r>
              <a:rPr lang="en-US" sz="3200" b="1" i="1" dirty="0" smtClean="0">
                <a:effectLst/>
                <a:latin typeface="Times New Roman" panose="02020603050405020304" pitchFamily="18" charset="0"/>
                <a:cs typeface="Times New Roman" panose="02020603050405020304" pitchFamily="18" charset="0"/>
                <a:sym typeface="+mn-ea"/>
              </a:rPr>
              <a:t>K.3 </a:t>
            </a:r>
            <a:endParaRPr lang="en-US" sz="3200" b="1" i="1" dirty="0" smtClean="0">
              <a:effectLst/>
              <a:latin typeface="Times New Roman" panose="02020603050405020304" pitchFamily="18" charset="0"/>
              <a:cs typeface="Times New Roman" panose="02020603050405020304" pitchFamily="18" charset="0"/>
              <a:sym typeface="+mn-ea"/>
            </a:endParaRPr>
          </a:p>
          <a:p>
            <a:pPr algn="l" fontAlgn="auto">
              <a:lnSpc>
                <a:spcPts val="4040"/>
              </a:lnSpc>
            </a:pPr>
            <a:r>
              <a:rPr lang="en-US" sz="3200" b="1" i="1" dirty="0" smtClean="0">
                <a:effectLst/>
                <a:latin typeface="Times New Roman" panose="02020603050405020304" pitchFamily="18" charset="0"/>
                <a:cs typeface="Times New Roman" panose="02020603050405020304" pitchFamily="18" charset="0"/>
                <a:sym typeface="+mn-ea"/>
              </a:rPr>
              <a:t>Đ.22</a:t>
            </a:r>
            <a:r>
              <a:rPr lang="en-US" sz="3200" dirty="0" smtClean="0">
                <a:effectLst/>
                <a:latin typeface="Times New Roman" panose="02020603050405020304" pitchFamily="18" charset="0"/>
                <a:cs typeface="Times New Roman" panose="02020603050405020304" pitchFamily="18" charset="0"/>
                <a:sym typeface="+mn-ea"/>
              </a:rPr>
              <a:t>; </a:t>
            </a:r>
            <a:r>
              <a:rPr lang="en-US" sz="3200" b="1" i="1" dirty="0" smtClean="0">
                <a:effectLst/>
                <a:latin typeface="Times New Roman" panose="02020603050405020304" pitchFamily="18" charset="0"/>
                <a:cs typeface="Times New Roman" panose="02020603050405020304" pitchFamily="18" charset="0"/>
                <a:sym typeface="+mn-ea"/>
              </a:rPr>
              <a:t>K,7 Đ.21</a:t>
            </a:r>
            <a:r>
              <a:rPr lang="en-US" sz="3200" dirty="0" smtClean="0">
                <a:effectLst/>
                <a:latin typeface="Times New Roman" panose="02020603050405020304" pitchFamily="18" charset="0"/>
                <a:cs typeface="Times New Roman" panose="02020603050405020304" pitchFamily="18" charset="0"/>
                <a:sym typeface="+mn-ea"/>
              </a:rPr>
              <a:t> Luật BHXH</a:t>
            </a:r>
            <a:endParaRPr lang="en-US" sz="3200" b="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340"/>
              </a:lnSpc>
            </a:pPr>
            <a:endParaRPr lang="de-DE" sz="3200" b="1" i="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ox(in)">
                                      <p:cBhvr>
                                        <p:cTn id="7" dur="500"/>
                                        <p:tgtEl>
                                          <p:spTgt spid="615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par>
                                <p:cTn id="14" presetID="10" presetClass="entr" presetSubtype="0" fill="hold" grpId="0" nodeType="withEffect">
                                  <p:stCondLst>
                                    <p:cond delay="3000"/>
                                  </p:stCondLst>
                                  <p:iterate type="wd">
                                    <p:tmPct val="10000"/>
                                  </p:iterate>
                                  <p:childTnLst>
                                    <p:set>
                                      <p:cBhvr>
                                        <p:cTn id="15" dur="1" fill="hold">
                                          <p:stCondLst>
                                            <p:cond delay="0"/>
                                          </p:stCondLst>
                                        </p:cTn>
                                        <p:tgtEl>
                                          <p:spTgt spid="435203"/>
                                        </p:tgtEl>
                                        <p:attrNameLst>
                                          <p:attrName>style.visibility</p:attrName>
                                        </p:attrNameLst>
                                      </p:cBhvr>
                                      <p:to>
                                        <p:strVal val="visible"/>
                                      </p:to>
                                    </p:set>
                                    <p:animEffect transition="in" filter="fade">
                                      <p:cBhvr>
                                        <p:cTn id="16" dur="1000"/>
                                        <p:tgtEl>
                                          <p:spTgt spid="435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bldLvl="0" animBg="1"/>
      <p:bldP spid="17" grpId="0" bldLvl="0" animBg="1"/>
      <p:bldP spid="435203"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635"/>
        </p:xfrm>
        <a:graphic>
          <a:graphicData uri="http://schemas.openxmlformats.org/drawingml/2006/table">
            <a:tbl>
              <a:tblPr firstRow="1" bandRow="1">
                <a:tableStyleId>{5C22544A-7EE6-4342-B048-85BDC9FD1C3A}</a:tableStyleId>
              </a:tblPr>
              <a:tblGrid>
                <a:gridCol w="12166600"/>
              </a:tblGrid>
              <a:tr h="691515">
                <a:tc>
                  <a:txBody>
                    <a:bodyPr/>
                    <a:lstStyle/>
                    <a:p>
                      <a:pPr algn="l" fontAlgn="auto">
                        <a:lnSpc>
                          <a:spcPts val="4100"/>
                        </a:lnSpc>
                        <a:spcBef>
                          <a:spcPts val="0"/>
                        </a:spcBef>
                        <a:spcAft>
                          <a:spcPts val="0"/>
                        </a:spcAft>
                      </a:pPr>
                      <a:r>
                        <a:rPr lang="en-US" sz="4000" dirty="0" smtClean="0">
                          <a:effectLst/>
                          <a:latin typeface="Times New Roman" panose="02020603050405020304" pitchFamily="18" charset="0"/>
                          <a:cs typeface="Times New Roman" panose="02020603050405020304" pitchFamily="18" charset="0"/>
                          <a:sym typeface="+mn-ea"/>
                        </a:rPr>
                        <a:t>4. Phạt 5 - 10 tr:</a:t>
                      </a:r>
                      <a:endParaRPr lang="en-US" sz="40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67120">
                <a:tc>
                  <a:txBody>
                    <a:bodyPr/>
                    <a:lstStyle/>
                    <a:p>
                      <a:pPr fontAlgn="auto">
                        <a:lnSpc>
                          <a:spcPts val="38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38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4040"/>
                        </a:lnSpc>
                      </a:pPr>
                      <a:r>
                        <a:rPr lang="en-US" sz="3600" b="1" dirty="0" smtClean="0">
                          <a:effectLst/>
                          <a:latin typeface="Times New Roman" panose="02020603050405020304" pitchFamily="18" charset="0"/>
                          <a:cs typeface="Times New Roman" panose="02020603050405020304" pitchFamily="18" charset="0"/>
                          <a:sym typeface="+mn-ea"/>
                        </a:rPr>
                        <a:t>5.</a:t>
                      </a:r>
                      <a:r>
                        <a:rPr lang="en-US" sz="3600" dirty="0" smtClean="0">
                          <a:effectLst/>
                          <a:latin typeface="Times New Roman" panose="02020603050405020304" pitchFamily="18" charset="0"/>
                          <a:cs typeface="Times New Roman" panose="02020603050405020304" pitchFamily="18" charset="0"/>
                          <a:sym typeface="+mn-ea"/>
                        </a:rPr>
                        <a:t> </a:t>
                      </a:r>
                      <a:r>
                        <a:rPr lang="en-US" sz="3600" b="1" dirty="0" smtClean="0">
                          <a:effectLst/>
                          <a:latin typeface="Times New Roman" panose="02020603050405020304" pitchFamily="18" charset="0"/>
                          <a:cs typeface="Times New Roman" panose="02020603050405020304" pitchFamily="18" charset="0"/>
                          <a:sym typeface="+mn-ea"/>
                        </a:rPr>
                        <a:t>Phạt</a:t>
                      </a:r>
                      <a:r>
                        <a:rPr lang="en-US" sz="3600" dirty="0" smtClean="0">
                          <a:effectLst/>
                          <a:latin typeface="Times New Roman" panose="02020603050405020304" pitchFamily="18" charset="0"/>
                          <a:cs typeface="Times New Roman" panose="02020603050405020304" pitchFamily="18" charset="0"/>
                          <a:sym typeface="+mn-ea"/>
                        </a:rPr>
                        <a:t> </a:t>
                      </a:r>
                      <a:r>
                        <a:rPr lang="en-US" sz="3600" b="1" dirty="0" smtClean="0">
                          <a:effectLst/>
                          <a:latin typeface="Times New Roman" panose="02020603050405020304" pitchFamily="18" charset="0"/>
                          <a:cs typeface="Times New Roman" panose="02020603050405020304" pitchFamily="18" charset="0"/>
                          <a:sym typeface="+mn-ea"/>
                        </a:rPr>
                        <a:t>12-15%</a:t>
                      </a:r>
                      <a:r>
                        <a:rPr lang="en-US" sz="3600" dirty="0" smtClean="0">
                          <a:effectLst/>
                          <a:latin typeface="Times New Roman" panose="02020603050405020304" pitchFamily="18" charset="0"/>
                          <a:cs typeface="Times New Roman" panose="02020603050405020304" pitchFamily="18" charset="0"/>
                          <a:sym typeface="+mn-ea"/>
                        </a:rPr>
                        <a:t> tổng tiền fải đóng </a:t>
                      </a:r>
                      <a:r>
                        <a:rPr lang="en-US" sz="3600" b="1" dirty="0" smtClean="0">
                          <a:effectLst/>
                          <a:latin typeface="Times New Roman" panose="02020603050405020304" pitchFamily="18" charset="0"/>
                          <a:cs typeface="Times New Roman" panose="02020603050405020304" pitchFamily="18" charset="0"/>
                          <a:sym typeface="+mn-ea"/>
                        </a:rPr>
                        <a:t>BHXH</a:t>
                      </a:r>
                      <a:r>
                        <a:rPr lang="en-US" sz="3600" dirty="0" smtClean="0">
                          <a:effectLst/>
                          <a:latin typeface="Times New Roman" panose="02020603050405020304" pitchFamily="18" charset="0"/>
                          <a:cs typeface="Times New Roman" panose="02020603050405020304" pitchFamily="18" charset="0"/>
                          <a:sym typeface="+mn-ea"/>
                        </a:rPr>
                        <a:t> nhưng max ko &gt; </a:t>
                      </a:r>
                      <a:r>
                        <a:rPr lang="en-US" sz="3600" b="1" dirty="0" smtClean="0">
                          <a:effectLst/>
                          <a:latin typeface="Times New Roman" panose="02020603050405020304" pitchFamily="18" charset="0"/>
                          <a:cs typeface="Times New Roman" panose="02020603050405020304" pitchFamily="18" charset="0"/>
                          <a:sym typeface="+mn-ea"/>
                        </a:rPr>
                        <a:t>75 tr</a:t>
                      </a:r>
                      <a:r>
                        <a:rPr lang="en-US" sz="3600" dirty="0" smtClean="0">
                          <a:effectLst/>
                          <a:latin typeface="Times New Roman" panose="02020603050405020304" pitchFamily="18" charset="0"/>
                          <a:cs typeface="Times New Roman" panose="02020603050405020304" pitchFamily="18" charset="0"/>
                          <a:sym typeface="+mn-ea"/>
                        </a:rPr>
                        <a:t> với NSDLĐ: </a:t>
                      </a:r>
                      <a:r>
                        <a:rPr lang="en-US" sz="3600" b="1" i="1" dirty="0" smtClean="0">
                          <a:effectLst/>
                          <a:latin typeface="Times New Roman" panose="02020603050405020304" pitchFamily="18" charset="0"/>
                          <a:cs typeface="Times New Roman" panose="02020603050405020304" pitchFamily="18" charset="0"/>
                          <a:sym typeface="+mn-ea"/>
                        </a:rPr>
                        <a:t>Đ.17,</a:t>
                      </a:r>
                      <a:r>
                        <a:rPr lang="en-US" sz="3600" dirty="0" smtClean="0">
                          <a:effectLst/>
                          <a:latin typeface="Times New Roman" panose="02020603050405020304" pitchFamily="18" charset="0"/>
                          <a:cs typeface="Times New Roman" panose="02020603050405020304" pitchFamily="18" charset="0"/>
                          <a:sym typeface="+mn-ea"/>
                        </a:rPr>
                        <a:t> </a:t>
                      </a:r>
                      <a:r>
                        <a:rPr lang="en-US" sz="3600" b="1" i="1" dirty="0" smtClean="0">
                          <a:effectLst/>
                          <a:latin typeface="Times New Roman" panose="02020603050405020304" pitchFamily="18" charset="0"/>
                          <a:cs typeface="Times New Roman" panose="02020603050405020304" pitchFamily="18" charset="0"/>
                          <a:sym typeface="+mn-ea"/>
                        </a:rPr>
                        <a:t>K.2 Đ.21 </a:t>
                      </a:r>
                      <a:r>
                        <a:rPr lang="en-US" sz="3600" i="1" dirty="0" smtClean="0">
                          <a:effectLst/>
                          <a:latin typeface="Times New Roman" panose="02020603050405020304" pitchFamily="18" charset="0"/>
                          <a:cs typeface="Times New Roman" panose="02020603050405020304" pitchFamily="18" charset="0"/>
                          <a:sym typeface="+mn-ea"/>
                        </a:rPr>
                        <a:t>Luật BHXH</a:t>
                      </a:r>
                      <a:endParaRPr lang="en-US" sz="3600" b="0" i="1" dirty="0" smtClean="0">
                        <a:effectLst/>
                        <a:latin typeface="Times New Roman" panose="02020603050405020304" pitchFamily="18" charset="0"/>
                        <a:cs typeface="Times New Roman" panose="02020603050405020304" pitchFamily="18" charset="0"/>
                        <a:sym typeface="+mn-ea"/>
                      </a:endParaRPr>
                    </a:p>
                    <a:p>
                      <a:pPr fontAlgn="auto">
                        <a:lnSpc>
                          <a:spcPts val="384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sp>
        <p:nvSpPr>
          <p:cNvPr id="46088" name="AutoShape 8"/>
          <p:cNvSpPr>
            <a:spLocks noChangeArrowheads="1"/>
          </p:cNvSpPr>
          <p:nvPr/>
        </p:nvSpPr>
        <p:spPr bwMode="auto">
          <a:xfrm>
            <a:off x="635" y="2792095"/>
            <a:ext cx="12191365" cy="3928745"/>
          </a:xfrm>
          <a:prstGeom prst="roundRect">
            <a:avLst>
              <a:gd name="adj" fmla="val 16667"/>
            </a:avLst>
          </a:prstGeom>
          <a:solidFill>
            <a:srgbClr val="FF9BFF"/>
          </a:solidFill>
          <a:ln w="38100" algn="ctr">
            <a:solidFill>
              <a:schemeClr val="tx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l" fontAlgn="auto">
              <a:lnSpc>
                <a:spcPts val="4000"/>
              </a:lnSpc>
              <a:spcBef>
                <a:spcPts val="0"/>
              </a:spcBef>
              <a:spcAft>
                <a:spcPts val="0"/>
              </a:spcAft>
            </a:pPr>
            <a:r>
              <a:rPr lang="en-US" sz="3300" b="1" i="1" dirty="0" smtClean="0">
                <a:solidFill>
                  <a:srgbClr val="FF0000"/>
                </a:solidFill>
                <a:effectLst/>
                <a:latin typeface="Times New Roman" panose="02020603050405020304" pitchFamily="18" charset="0"/>
                <a:cs typeface="Times New Roman" panose="02020603050405020304" pitchFamily="18" charset="0"/>
                <a:sym typeface="+mn-ea"/>
              </a:rPr>
              <a:t>Chậm </a:t>
            </a:r>
            <a:r>
              <a:rPr lang="en-US" sz="3300" i="1" dirty="0" smtClean="0">
                <a:effectLst/>
                <a:latin typeface="Times New Roman" panose="02020603050405020304" pitchFamily="18" charset="0"/>
                <a:cs typeface="Times New Roman" panose="02020603050405020304" pitchFamily="18" charset="0"/>
                <a:sym typeface="+mn-ea"/>
              </a:rPr>
              <a:t>đóng; Đóng BHXH, BHTN </a:t>
            </a:r>
            <a:r>
              <a:rPr lang="en-US" sz="3300" b="1" i="1" dirty="0" smtClean="0">
                <a:solidFill>
                  <a:srgbClr val="FF0000"/>
                </a:solidFill>
                <a:effectLst/>
                <a:latin typeface="Times New Roman" panose="02020603050405020304" pitchFamily="18" charset="0"/>
                <a:cs typeface="Times New Roman" panose="02020603050405020304" pitchFamily="18" charset="0"/>
                <a:sym typeface="+mn-ea"/>
              </a:rPr>
              <a:t>ko đúng mức</a:t>
            </a:r>
            <a:r>
              <a:rPr lang="en-US" sz="3300" i="1" dirty="0" smtClean="0">
                <a:effectLst/>
                <a:latin typeface="Times New Roman" panose="02020603050405020304" pitchFamily="18" charset="0"/>
                <a:cs typeface="Times New Roman" panose="02020603050405020304" pitchFamily="18" charset="0"/>
                <a:sym typeface="+mn-ea"/>
              </a:rPr>
              <a:t> mà ko là trốn đóng; </a:t>
            </a:r>
            <a:endParaRPr lang="en-US" sz="3300" i="1" dirty="0" smtClean="0">
              <a:effectLst/>
              <a:latin typeface="Times New Roman" panose="02020603050405020304" pitchFamily="18" charset="0"/>
              <a:cs typeface="Times New Roman" panose="02020603050405020304" pitchFamily="18" charset="0"/>
              <a:sym typeface="+mn-ea"/>
            </a:endParaRPr>
          </a:p>
          <a:p>
            <a:pPr algn="l" fontAlgn="auto">
              <a:lnSpc>
                <a:spcPts val="4000"/>
              </a:lnSpc>
              <a:spcBef>
                <a:spcPts val="0"/>
              </a:spcBef>
              <a:spcAft>
                <a:spcPts val="0"/>
              </a:spcAft>
            </a:pPr>
            <a:r>
              <a:rPr lang="en-US" sz="3300" i="1" dirty="0" smtClean="0">
                <a:effectLst/>
                <a:latin typeface="Times New Roman" panose="02020603050405020304" pitchFamily="18" charset="0"/>
                <a:cs typeface="Times New Roman" panose="02020603050405020304" pitchFamily="18" charset="0"/>
                <a:sym typeface="+mn-ea"/>
              </a:rPr>
              <a:t>Đóng </a:t>
            </a:r>
            <a:r>
              <a:rPr lang="en-US" sz="3300" b="1" i="1" dirty="0" smtClean="0">
                <a:solidFill>
                  <a:srgbClr val="FF0000"/>
                </a:solidFill>
                <a:effectLst/>
                <a:latin typeface="Times New Roman" panose="02020603050405020304" pitchFamily="18" charset="0"/>
                <a:cs typeface="Times New Roman" panose="02020603050405020304" pitchFamily="18" charset="0"/>
                <a:sym typeface="+mn-ea"/>
              </a:rPr>
              <a:t>ko đủ số người </a:t>
            </a:r>
            <a:r>
              <a:rPr lang="en-US" sz="3300" i="1" dirty="0" smtClean="0">
                <a:effectLst/>
                <a:latin typeface="Times New Roman" panose="02020603050405020304" pitchFamily="18" charset="0"/>
                <a:cs typeface="Times New Roman" panose="02020603050405020304" pitchFamily="18" charset="0"/>
                <a:sym typeface="+mn-ea"/>
              </a:rPr>
              <a:t>thuộc diện tham gia mà ko là trốn đóng; </a:t>
            </a:r>
            <a:endParaRPr lang="en-US" sz="3300" i="1" dirty="0" smtClean="0">
              <a:effectLst/>
              <a:latin typeface="Times New Roman" panose="02020603050405020304" pitchFamily="18" charset="0"/>
              <a:cs typeface="Times New Roman" panose="02020603050405020304" pitchFamily="18" charset="0"/>
              <a:sym typeface="+mn-ea"/>
            </a:endParaRPr>
          </a:p>
          <a:p>
            <a:pPr algn="l" fontAlgn="auto">
              <a:lnSpc>
                <a:spcPts val="4000"/>
              </a:lnSpc>
              <a:spcBef>
                <a:spcPts val="0"/>
              </a:spcBef>
              <a:spcAft>
                <a:spcPts val="0"/>
              </a:spcAft>
            </a:pPr>
            <a:r>
              <a:rPr lang="en-US" sz="3300" b="1" i="1" dirty="0" smtClean="0">
                <a:solidFill>
                  <a:srgbClr val="FF0000"/>
                </a:solidFill>
                <a:effectLst/>
                <a:latin typeface="Times New Roman" panose="02020603050405020304" pitchFamily="18" charset="0"/>
                <a:cs typeface="Times New Roman" panose="02020603050405020304" pitchFamily="18" charset="0"/>
                <a:sym typeface="+mn-ea"/>
              </a:rPr>
              <a:t>Chiếm dụng</a:t>
            </a:r>
            <a:r>
              <a:rPr lang="en-US" sz="3300" i="1" dirty="0" smtClean="0">
                <a:effectLst/>
                <a:latin typeface="Times New Roman" panose="02020603050405020304" pitchFamily="18" charset="0"/>
                <a:cs typeface="Times New Roman" panose="02020603050405020304" pitchFamily="18" charset="0"/>
                <a:sym typeface="+mn-ea"/>
              </a:rPr>
              <a:t> tiền đóng BHXH của NLĐ;  </a:t>
            </a:r>
            <a:endParaRPr lang="en-US" sz="3300" i="1" dirty="0" smtClean="0">
              <a:effectLst/>
              <a:latin typeface="Times New Roman" panose="02020603050405020304" pitchFamily="18" charset="0"/>
              <a:cs typeface="Times New Roman" panose="02020603050405020304" pitchFamily="18" charset="0"/>
              <a:sym typeface="+mn-ea"/>
            </a:endParaRPr>
          </a:p>
          <a:p>
            <a:pPr algn="l" fontAlgn="auto">
              <a:lnSpc>
                <a:spcPts val="4000"/>
              </a:lnSpc>
              <a:spcBef>
                <a:spcPts val="0"/>
              </a:spcBef>
              <a:spcAft>
                <a:spcPts val="0"/>
              </a:spcAft>
            </a:pPr>
            <a:r>
              <a:rPr lang="en-US" sz="3300" b="1" i="1" dirty="0" smtClean="0">
                <a:solidFill>
                  <a:srgbClr val="FF0000"/>
                </a:solidFill>
                <a:effectLst/>
                <a:latin typeface="Times New Roman" panose="02020603050405020304" pitchFamily="18" charset="0"/>
                <a:cs typeface="Times New Roman" panose="02020603050405020304" pitchFamily="18" charset="0"/>
                <a:sym typeface="+mn-ea"/>
              </a:rPr>
              <a:t>Trốn đóng</a:t>
            </a:r>
            <a:r>
              <a:rPr lang="en-US" sz="3300" i="1" dirty="0" smtClean="0">
                <a:effectLst/>
                <a:latin typeface="Times New Roman" panose="02020603050405020304" pitchFamily="18" charset="0"/>
                <a:cs typeface="Times New Roman" panose="02020603050405020304" pitchFamily="18" charset="0"/>
                <a:sym typeface="+mn-ea"/>
              </a:rPr>
              <a:t> BH nhưng chưa phải truy cứu TNHS; </a:t>
            </a:r>
            <a:endParaRPr lang="en-US" sz="3300" i="1" dirty="0" smtClean="0">
              <a:effectLst/>
              <a:latin typeface="Times New Roman" panose="02020603050405020304" pitchFamily="18" charset="0"/>
              <a:cs typeface="Times New Roman" panose="02020603050405020304" pitchFamily="18" charset="0"/>
              <a:sym typeface="+mn-ea"/>
            </a:endParaRPr>
          </a:p>
          <a:p>
            <a:pPr algn="l" fontAlgn="auto">
              <a:lnSpc>
                <a:spcPts val="4000"/>
              </a:lnSpc>
              <a:spcBef>
                <a:spcPts val="0"/>
              </a:spcBef>
              <a:spcAft>
                <a:spcPts val="0"/>
              </a:spcAft>
            </a:pPr>
            <a:r>
              <a:rPr lang="en-US" sz="3300" b="1" i="1" dirty="0" smtClean="0">
                <a:solidFill>
                  <a:srgbClr val="FF0000"/>
                </a:solidFill>
                <a:effectLst/>
                <a:latin typeface="Times New Roman" panose="02020603050405020304" pitchFamily="18" charset="0"/>
                <a:cs typeface="Times New Roman" panose="02020603050405020304" pitchFamily="18" charset="0"/>
                <a:sym typeface="+mn-ea"/>
              </a:rPr>
              <a:t>Sữa chữa, làm sai lệch</a:t>
            </a:r>
            <a:r>
              <a:rPr lang="en-US" sz="3300" i="1" dirty="0" smtClean="0">
                <a:effectLst/>
                <a:latin typeface="Times New Roman" panose="02020603050405020304" pitchFamily="18" charset="0"/>
                <a:cs typeface="Times New Roman" panose="02020603050405020304" pitchFamily="18" charset="0"/>
                <a:sym typeface="+mn-ea"/>
              </a:rPr>
              <a:t> tài liệu đề xuất được áp dụng mức đóng</a:t>
            </a:r>
            <a:r>
              <a:rPr lang="en-US" sz="3300" b="1" i="1" dirty="0" smtClean="0">
                <a:effectLst/>
                <a:latin typeface="Times New Roman" panose="02020603050405020304" pitchFamily="18" charset="0"/>
                <a:cs typeface="Times New Roman" panose="02020603050405020304" pitchFamily="18" charset="0"/>
                <a:sym typeface="+mn-ea"/>
              </a:rPr>
              <a:t>&lt;</a:t>
            </a:r>
            <a:r>
              <a:rPr lang="en-US" sz="3300" i="1" dirty="0" smtClean="0">
                <a:effectLst/>
                <a:latin typeface="Times New Roman" panose="02020603050405020304" pitchFamily="18" charset="0"/>
                <a:cs typeface="Times New Roman" panose="02020603050405020304" pitchFamily="18" charset="0"/>
                <a:sym typeface="+mn-ea"/>
              </a:rPr>
              <a:t> mức </a:t>
            </a:r>
            <a:endParaRPr lang="en-US" sz="3300" i="1" dirty="0" smtClean="0">
              <a:effectLst/>
              <a:latin typeface="Times New Roman" panose="02020603050405020304" pitchFamily="18" charset="0"/>
              <a:cs typeface="Times New Roman" panose="02020603050405020304" pitchFamily="18" charset="0"/>
              <a:sym typeface="+mn-ea"/>
            </a:endParaRPr>
          </a:p>
          <a:p>
            <a:pPr algn="l" fontAlgn="auto">
              <a:lnSpc>
                <a:spcPts val="4000"/>
              </a:lnSpc>
              <a:spcBef>
                <a:spcPts val="0"/>
              </a:spcBef>
              <a:spcAft>
                <a:spcPts val="0"/>
              </a:spcAft>
            </a:pPr>
            <a:r>
              <a:rPr lang="en-US" sz="3300" i="1" dirty="0" smtClean="0">
                <a:effectLst/>
                <a:latin typeface="Times New Roman" panose="02020603050405020304" pitchFamily="18" charset="0"/>
                <a:cs typeface="Times New Roman" panose="02020603050405020304" pitchFamily="18" charset="0"/>
                <a:sym typeface="+mn-ea"/>
              </a:rPr>
              <a:t>đóng BT vào Quỹ BH TNLĐ-BNN nhưng chưa phải truy cứu TNHS...</a:t>
            </a:r>
            <a:endParaRPr lang="vi-VN" sz="3300" b="1" i="1" dirty="0">
              <a:solidFill>
                <a:schemeClr val="tx1"/>
              </a:solidFill>
              <a:latin typeface="Times New Roman" panose="02020603050405020304" pitchFamily="18" charset="0"/>
              <a:cs typeface="Times New Roman" panose="02020603050405020304" pitchFamily="18" charset="0"/>
              <a:sym typeface="+mn-ea"/>
            </a:endParaRPr>
          </a:p>
        </p:txBody>
      </p:sp>
      <p:sp>
        <p:nvSpPr>
          <p:cNvPr id="39946" name="Rectangle 10"/>
          <p:cNvSpPr/>
          <p:nvPr/>
        </p:nvSpPr>
        <p:spPr>
          <a:xfrm>
            <a:off x="0" y="693420"/>
            <a:ext cx="12166600" cy="962660"/>
          </a:xfrm>
          <a:prstGeom prst="rect">
            <a:avLst/>
          </a:prstGeom>
          <a:solidFill>
            <a:srgbClr val="CCFFCC"/>
          </a:solidFill>
          <a:ln w="9525" cap="flat" cmpd="sng">
            <a:solidFill>
              <a:schemeClr val="tx1"/>
            </a:solidFill>
            <a:prstDash val="solid"/>
            <a:miter/>
            <a:headEnd type="none" w="med" len="med"/>
            <a:tailEnd type="none" w="med" len="med"/>
          </a:ln>
        </p:spPr>
        <p:txBody>
          <a:bodyPr wrap="none" anchor="ctr" anchorCtr="0"/>
          <a:p>
            <a:pPr algn="l" fontAlgn="auto">
              <a:lnSpc>
                <a:spcPts val="4000"/>
              </a:lnSpc>
              <a:spcBef>
                <a:spcPts val="0"/>
              </a:spcBef>
              <a:spcAft>
                <a:spcPts val="0"/>
              </a:spcAft>
            </a:pPr>
            <a:r>
              <a:rPr lang="en-US" sz="3300" dirty="0" smtClean="0">
                <a:effectLst/>
                <a:latin typeface="Times New Roman" panose="02020603050405020304" pitchFamily="18" charset="0"/>
                <a:cs typeface="Times New Roman" panose="02020603050405020304" pitchFamily="18" charset="0"/>
                <a:sym typeface="+mn-ea"/>
              </a:rPr>
              <a:t>- </a:t>
            </a:r>
            <a:r>
              <a:rPr lang="en-US" sz="3300" b="1" dirty="0" smtClean="0">
                <a:solidFill>
                  <a:srgbClr val="FF0000"/>
                </a:solidFill>
                <a:effectLst/>
                <a:latin typeface="Times New Roman" panose="02020603050405020304" pitchFamily="18" charset="0"/>
                <a:cs typeface="Times New Roman" panose="02020603050405020304" pitchFamily="18" charset="0"/>
                <a:sym typeface="+mn-ea"/>
              </a:rPr>
              <a:t>Ko cung cấp</a:t>
            </a:r>
            <a:r>
              <a:rPr lang="en-US" sz="3300" dirty="0" smtClean="0">
                <a:effectLst/>
                <a:latin typeface="Times New Roman" panose="02020603050405020304" pitchFamily="18" charset="0"/>
                <a:cs typeface="Times New Roman" panose="02020603050405020304" pitchFamily="18" charset="0"/>
                <a:sym typeface="+mn-ea"/>
              </a:rPr>
              <a:t> chính xác, đầy đủ, kịp thời thông tin, tài liệu đóng, </a:t>
            </a:r>
            <a:endParaRPr lang="en-US" sz="3300" dirty="0" smtClean="0">
              <a:effectLst/>
              <a:latin typeface="Times New Roman" panose="02020603050405020304" pitchFamily="18" charset="0"/>
              <a:cs typeface="Times New Roman" panose="02020603050405020304" pitchFamily="18" charset="0"/>
              <a:sym typeface="+mn-ea"/>
            </a:endParaRPr>
          </a:p>
          <a:p>
            <a:pPr algn="l" fontAlgn="auto">
              <a:lnSpc>
                <a:spcPts val="4000"/>
              </a:lnSpc>
              <a:spcBef>
                <a:spcPts val="0"/>
              </a:spcBef>
              <a:spcAft>
                <a:spcPts val="0"/>
              </a:spcAft>
            </a:pPr>
            <a:r>
              <a:rPr lang="en-US" sz="3300" dirty="0" smtClean="0">
                <a:effectLst/>
                <a:latin typeface="Times New Roman" panose="02020603050405020304" pitchFamily="18" charset="0"/>
                <a:cs typeface="Times New Roman" panose="02020603050405020304" pitchFamily="18" charset="0"/>
                <a:sym typeface="+mn-ea"/>
              </a:rPr>
              <a:t>hưởng BHXH theo y/c CQ có th/q-</a:t>
            </a:r>
            <a:r>
              <a:rPr lang="en-US" sz="3300" b="1" i="1" dirty="0" smtClean="0">
                <a:effectLst/>
                <a:latin typeface="Times New Roman" panose="02020603050405020304" pitchFamily="18" charset="0"/>
                <a:cs typeface="Times New Roman" panose="02020603050405020304" pitchFamily="18" charset="0"/>
                <a:sym typeface="+mn-ea"/>
              </a:rPr>
              <a:t>K.6 Đ.21</a:t>
            </a:r>
            <a:endParaRPr sz="33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6088"/>
                                        </p:tgtEl>
                                        <p:attrNameLst>
                                          <p:attrName>style.visibility</p:attrName>
                                        </p:attrNameLst>
                                      </p:cBhvr>
                                      <p:to>
                                        <p:strVal val="visible"/>
                                      </p:to>
                                    </p:set>
                                    <p:anim calcmode="lin" valueType="num">
                                      <p:cBhvr>
                                        <p:cTn id="7" dur="2000" fill="hold"/>
                                        <p:tgtEl>
                                          <p:spTgt spid="46088"/>
                                        </p:tgtEl>
                                        <p:attrNameLst>
                                          <p:attrName>ppt_w</p:attrName>
                                        </p:attrNameLst>
                                      </p:cBhvr>
                                      <p:tavLst>
                                        <p:tav tm="0">
                                          <p:val>
                                            <p:fltVal val="0"/>
                                          </p:val>
                                        </p:tav>
                                        <p:tav tm="100000">
                                          <p:val>
                                            <p:strVal val="#ppt_w"/>
                                          </p:val>
                                        </p:tav>
                                      </p:tavLst>
                                    </p:anim>
                                    <p:anim calcmode="lin" valueType="num">
                                      <p:cBhvr>
                                        <p:cTn id="8" dur="2000" fill="hold"/>
                                        <p:tgtEl>
                                          <p:spTgt spid="46088"/>
                                        </p:tgtEl>
                                        <p:attrNameLst>
                                          <p:attrName>ppt_h</p:attrName>
                                        </p:attrNameLst>
                                      </p:cBhvr>
                                      <p:tavLst>
                                        <p:tav tm="0">
                                          <p:val>
                                            <p:fltVal val="0"/>
                                          </p:val>
                                        </p:tav>
                                        <p:tav tm="100000">
                                          <p:val>
                                            <p:strVal val="#ppt_h"/>
                                          </p:val>
                                        </p:tav>
                                      </p:tavLst>
                                    </p:anim>
                                    <p:animEffect transition="in" filter="fade">
                                      <p:cBhvr>
                                        <p:cTn id="9" dur="2000"/>
                                        <p:tgtEl>
                                          <p:spTgt spid="46088"/>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9946"/>
                                        </p:tgtEl>
                                        <p:attrNameLst>
                                          <p:attrName>style.visibility</p:attrName>
                                        </p:attrNameLst>
                                      </p:cBhvr>
                                      <p:to>
                                        <p:strVal val="visible"/>
                                      </p:to>
                                    </p:set>
                                    <p:animEffect transition="in" filter="box(in)">
                                      <p:cBhvr>
                                        <p:cTn id="14" dur="5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bldLvl="0" animBg="1"/>
      <p:bldP spid="39946"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graphicFrame>
        <p:nvGraphicFramePr>
          <p:cNvPr id="6" name="Content Placeholder 3"/>
          <p:cNvGraphicFramePr>
            <a:graphicFrameLocks noGrp="1"/>
          </p:cNvGraphicFramePr>
          <p:nvPr>
            <p:ph idx="1"/>
          </p:nvPr>
        </p:nvGraphicFramePr>
        <p:xfrm>
          <a:off x="0" y="0"/>
          <a:ext cx="12166600" cy="6858000"/>
        </p:xfrm>
        <a:graphic>
          <a:graphicData uri="http://schemas.openxmlformats.org/drawingml/2006/table">
            <a:tbl>
              <a:tblPr firstRow="1" bandRow="1">
                <a:tableStyleId>{5C22544A-7EE6-4342-B048-85BDC9FD1C3A}</a:tableStyleId>
              </a:tblPr>
              <a:tblGrid>
                <a:gridCol w="12166600"/>
              </a:tblGrid>
              <a:tr h="691515">
                <a:tc>
                  <a:txBody>
                    <a:bodyPr/>
                    <a:lstStyle/>
                    <a:p>
                      <a:pPr algn="ctr" fontAlgn="auto">
                        <a:lnSpc>
                          <a:spcPts val="4100"/>
                        </a:lnSpc>
                        <a:spcBef>
                          <a:spcPts val="0"/>
                        </a:spcBef>
                        <a:spcAft>
                          <a:spcPts val="0"/>
                        </a:spcAft>
                      </a:pPr>
                      <a:r>
                        <a:rPr lang="en-US" sz="4000" dirty="0" smtClean="0">
                          <a:solidFill>
                            <a:schemeClr val="bg1"/>
                          </a:solidFill>
                          <a:effectLst/>
                          <a:latin typeface="Times New Roman" panose="02020603050405020304" pitchFamily="18" charset="0"/>
                          <a:cs typeface="Times New Roman" panose="02020603050405020304" pitchFamily="18" charset="0"/>
                          <a:sym typeface="+mn-ea"/>
                        </a:rPr>
                        <a:t>6. Phạt 18 - 20% tổng tiền fải đóng BHXHBB, BHTN</a:t>
                      </a:r>
                      <a:endParaRPr lang="en-US" sz="4000" b="1" kern="1200" dirty="0" smtClean="0">
                        <a:solidFill>
                          <a:schemeClr val="lt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tc>
              </a:tr>
              <a:tr h="6166485">
                <a:tc>
                  <a:txBody>
                    <a:bodyPr/>
                    <a:lstStyle/>
                    <a:p>
                      <a:pPr fontAlgn="auto">
                        <a:lnSpc>
                          <a:spcPts val="3840"/>
                        </a:lnSpc>
                      </a:pPr>
                      <a:r>
                        <a:rPr lang="en-US" sz="3600" b="1" dirty="0" smtClean="0">
                          <a:solidFill>
                            <a:srgbClr val="FF0000"/>
                          </a:solidFill>
                          <a:effectLst/>
                          <a:latin typeface="Times New Roman" panose="02020603050405020304" pitchFamily="18" charset="0"/>
                          <a:cs typeface="Times New Roman" panose="02020603050405020304" pitchFamily="18" charset="0"/>
                          <a:sym typeface="+mn-ea"/>
                        </a:rPr>
                        <a:t>tại thời điểm lập BBVPHC</a:t>
                      </a:r>
                      <a:r>
                        <a:rPr lang="en-US" sz="3600" dirty="0" smtClean="0">
                          <a:effectLst/>
                          <a:latin typeface="Times New Roman" panose="02020603050405020304" pitchFamily="18" charset="0"/>
                          <a:cs typeface="Times New Roman" panose="02020603050405020304" pitchFamily="18" charset="0"/>
                          <a:sym typeface="+mn-ea"/>
                        </a:rPr>
                        <a:t> nhưng tối đa ko &gt; </a:t>
                      </a:r>
                      <a:r>
                        <a:rPr lang="en-US" sz="3600" b="1" dirty="0" smtClean="0">
                          <a:effectLst/>
                          <a:latin typeface="Times New Roman" panose="02020603050405020304" pitchFamily="18" charset="0"/>
                          <a:cs typeface="Times New Roman" panose="02020603050405020304" pitchFamily="18" charset="0"/>
                          <a:sym typeface="+mn-ea"/>
                        </a:rPr>
                        <a:t>75 tr</a:t>
                      </a:r>
                      <a:r>
                        <a:rPr lang="en-US" sz="3600" dirty="0" smtClean="0">
                          <a:effectLst/>
                          <a:latin typeface="Times New Roman" panose="02020603050405020304" pitchFamily="18" charset="0"/>
                          <a:cs typeface="Times New Roman" panose="02020603050405020304" pitchFamily="18" charset="0"/>
                          <a:sym typeface="+mn-ea"/>
                        </a:rPr>
                        <a:t> đ/v NSDLĐ </a:t>
                      </a:r>
                      <a:r>
                        <a:rPr lang="en-US" sz="3600" b="1" dirty="0" smtClean="0">
                          <a:solidFill>
                            <a:srgbClr val="FF0000"/>
                          </a:solidFill>
                          <a:effectLst/>
                          <a:latin typeface="Times New Roman" panose="02020603050405020304" pitchFamily="18" charset="0"/>
                          <a:cs typeface="Times New Roman" panose="02020603050405020304" pitchFamily="18" charset="0"/>
                          <a:sym typeface="+mn-ea"/>
                        </a:rPr>
                        <a:t>ko đóng</a:t>
                      </a:r>
                      <a:r>
                        <a:rPr lang="en-US" sz="3600" dirty="0" smtClean="0">
                          <a:effectLst/>
                          <a:latin typeface="Times New Roman" panose="02020603050405020304" pitchFamily="18" charset="0"/>
                          <a:cs typeface="Times New Roman" panose="02020603050405020304" pitchFamily="18" charset="0"/>
                          <a:sym typeface="+mn-ea"/>
                        </a:rPr>
                        <a:t> BHXHBB, BHTN </a:t>
                      </a:r>
                      <a:r>
                        <a:rPr lang="en-US" sz="3600" b="1" dirty="0" smtClean="0">
                          <a:solidFill>
                            <a:srgbClr val="FF0000"/>
                          </a:solidFill>
                          <a:effectLst/>
                          <a:latin typeface="Times New Roman" panose="02020603050405020304" pitchFamily="18" charset="0"/>
                          <a:cs typeface="Times New Roman" panose="02020603050405020304" pitchFamily="18" charset="0"/>
                          <a:sym typeface="+mn-ea"/>
                        </a:rPr>
                        <a:t>cho toàn bộ NLĐ </a:t>
                      </a:r>
                      <a:r>
                        <a:rPr lang="en-US" sz="3600" dirty="0" smtClean="0">
                          <a:effectLst/>
                          <a:latin typeface="Times New Roman" panose="02020603050405020304" pitchFamily="18" charset="0"/>
                          <a:cs typeface="Times New Roman" panose="02020603050405020304" pitchFamily="18" charset="0"/>
                          <a:sym typeface="+mn-ea"/>
                        </a:rPr>
                        <a:t>thuộc diện tham gia BHXHBB, BHTN nhưng chưa đến mức truy cứu TNHS.</a:t>
                      </a:r>
                      <a:endParaRPr lang="en-US" sz="360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840"/>
                        </a:lnSpc>
                      </a:pPr>
                      <a:r>
                        <a:rPr lang="en-US" sz="3600" b="1" dirty="0" smtClean="0">
                          <a:effectLst/>
                          <a:latin typeface="Times New Roman" panose="02020603050405020304" pitchFamily="18" charset="0"/>
                          <a:cs typeface="Times New Roman" panose="02020603050405020304" pitchFamily="18" charset="0"/>
                          <a:sym typeface="+mn-ea"/>
                        </a:rPr>
                        <a:t>7. Phạt 50 - 75 tr</a:t>
                      </a:r>
                      <a:r>
                        <a:rPr lang="en-US" sz="3600" dirty="0" smtClean="0">
                          <a:effectLst/>
                          <a:latin typeface="Times New Roman" panose="02020603050405020304" pitchFamily="18" charset="0"/>
                          <a:cs typeface="Times New Roman" panose="02020603050405020304" pitchFamily="18" charset="0"/>
                          <a:sym typeface="+mn-ea"/>
                        </a:rPr>
                        <a:t> đ/v NSDLĐ:</a:t>
                      </a:r>
                      <a:endParaRPr lang="en-US" sz="360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840"/>
                        </a:lnSpc>
                      </a:pPr>
                      <a:endParaRPr lang="en-US" sz="3600" i="1"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38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38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38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3840"/>
                        </a:lnSpc>
                      </a:pPr>
                      <a:endParaRPr lang="en-US" sz="3600" b="1" dirty="0" smtClean="0">
                        <a:effectLst/>
                        <a:latin typeface="Times New Roman" panose="02020603050405020304" pitchFamily="18" charset="0"/>
                        <a:cs typeface="Times New Roman" panose="02020603050405020304" pitchFamily="18" charset="0"/>
                        <a:sym typeface="+mn-ea"/>
                      </a:endParaRPr>
                    </a:p>
                    <a:p>
                      <a:pPr fontAlgn="auto">
                        <a:lnSpc>
                          <a:spcPts val="3840"/>
                        </a:lnSpc>
                      </a:pPr>
                      <a:endParaRPr lang="en-US" sz="3600" b="1" kern="1200" dirty="0" smtClean="0">
                        <a:solidFill>
                          <a:schemeClr val="tx1"/>
                        </a:solidFill>
                        <a:effectLst/>
                        <a:latin typeface="Times New Roman" panose="02020603050405020304" pitchFamily="18" charset="0"/>
                        <a:ea typeface="Verdana" panose="020B0604030504040204" pitchFamily="34" charset="0"/>
                        <a:cs typeface="Times New Roman" panose="02020603050405020304" pitchFamily="18" charset="0"/>
                      </a:endParaRPr>
                    </a:p>
                  </a:txBody>
                  <a:tc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bl>
          </a:graphicData>
        </a:graphic>
      </p:graphicFrame>
      <p:graphicFrame>
        <p:nvGraphicFramePr>
          <p:cNvPr id="2" name="Table 1"/>
          <p:cNvGraphicFramePr/>
          <p:nvPr/>
        </p:nvGraphicFramePr>
        <p:xfrm>
          <a:off x="635" y="2785110"/>
          <a:ext cx="12165330" cy="2194560"/>
        </p:xfrm>
        <a:graphic>
          <a:graphicData uri="http://schemas.openxmlformats.org/drawingml/2006/table">
            <a:tbl>
              <a:tblPr firstRow="1" bandRow="1">
                <a:tableStyleId>{5C22544A-7EE6-4342-B048-85BDC9FD1C3A}</a:tableStyleId>
              </a:tblPr>
              <a:tblGrid>
                <a:gridCol w="12165330"/>
              </a:tblGrid>
              <a:tr h="479425">
                <a:tc>
                  <a:txBody>
                    <a:bodyPr/>
                    <a:p>
                      <a:pPr>
                        <a:buNone/>
                      </a:pPr>
                      <a:r>
                        <a:rPr lang="en-US" sz="3300" i="1" dirty="0" smtClean="0">
                          <a:effectLst/>
                          <a:latin typeface="Times New Roman" panose="02020603050405020304" pitchFamily="18" charset="0"/>
                          <a:cs typeface="Times New Roman" panose="02020603050405020304" pitchFamily="18" charset="0"/>
                          <a:sym typeface="+mn-ea"/>
                        </a:rPr>
                        <a:t>- </a:t>
                      </a:r>
                      <a:r>
                        <a:rPr lang="en-US" sz="3300" i="1" dirty="0" smtClean="0">
                          <a:solidFill>
                            <a:srgbClr val="FF0000"/>
                          </a:solidFill>
                          <a:effectLst/>
                          <a:latin typeface="Times New Roman" panose="02020603050405020304" pitchFamily="18" charset="0"/>
                          <a:cs typeface="Times New Roman" panose="02020603050405020304" pitchFamily="18" charset="0"/>
                          <a:sym typeface="+mn-ea"/>
                        </a:rPr>
                        <a:t>Trốn</a:t>
                      </a:r>
                      <a:r>
                        <a:rPr lang="en-US" sz="3300" i="1" dirty="0" smtClean="0">
                          <a:effectLst/>
                          <a:latin typeface="Times New Roman" panose="02020603050405020304" pitchFamily="18" charset="0"/>
                          <a:cs typeface="Times New Roman" panose="02020603050405020304" pitchFamily="18" charset="0"/>
                          <a:sym typeface="+mn-ea"/>
                        </a:rPr>
                        <a:t> đóng BHXH,BHTN nhưng chưa đến mức truy cứu TNHS</a:t>
                      </a:r>
                      <a:endParaRPr lang="en-US" sz="3300" i="1" dirty="0" smtClean="0">
                        <a:effectLst/>
                        <a:latin typeface="Times New Roman" panose="02020603050405020304" pitchFamily="18" charset="0"/>
                        <a:cs typeface="Times New Roman" panose="02020603050405020304" pitchFamily="18" charset="0"/>
                        <a:sym typeface="+mn-ea"/>
                      </a:endParaRPr>
                    </a:p>
                  </a:txBody>
                  <a:tcPr/>
                </a:tc>
              </a:tr>
              <a:tr h="804545">
                <a:tc>
                  <a:txBody>
                    <a:bodyPr/>
                    <a:p>
                      <a:pPr>
                        <a:buNone/>
                      </a:pPr>
                      <a:r>
                        <a:rPr lang="en-US" sz="3300" i="1" dirty="0" smtClean="0">
                          <a:effectLst/>
                          <a:latin typeface="Times New Roman" panose="02020603050405020304" pitchFamily="18" charset="0"/>
                          <a:cs typeface="Times New Roman" panose="02020603050405020304" pitchFamily="18" charset="0"/>
                          <a:sym typeface="+mn-ea"/>
                        </a:rPr>
                        <a:t>- Sửa chữa, làm sai lệch văn bản, tài liệu trong HS đề xuất được áp dụng mức đóng &lt; mức đóng bình thường vào Quỹ BHTNLĐ-BNN nhưng chưa đến mức truy cứu TNHS.</a:t>
                      </a:r>
                      <a:endParaRPr lang="en-US" sz="3300" i="1" dirty="0" smtClean="0">
                        <a:effectLst/>
                        <a:latin typeface="Times New Roman" panose="02020603050405020304" pitchFamily="18" charset="0"/>
                        <a:cs typeface="Times New Roman" panose="02020603050405020304" pitchFamily="18" charset="0"/>
                        <a:sym typeface="+mn-ea"/>
                      </a:endParaRPr>
                    </a:p>
                  </a:txBody>
                  <a:tcPr/>
                </a:tc>
              </a:tr>
            </a:tbl>
          </a:graphicData>
        </a:graphic>
      </p:graphicFrame>
      <p:sp>
        <p:nvSpPr>
          <p:cNvPr id="90125" name="Rectangles 90124"/>
          <p:cNvSpPr/>
          <p:nvPr/>
        </p:nvSpPr>
        <p:spPr>
          <a:xfrm>
            <a:off x="635" y="5128895"/>
            <a:ext cx="12165965" cy="172974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l" fontAlgn="auto">
              <a:lnSpc>
                <a:spcPts val="3840"/>
              </a:lnSpc>
            </a:pPr>
            <a:r>
              <a:rPr lang="en-US" sz="3200" b="1" dirty="0" smtClean="0">
                <a:effectLst/>
                <a:latin typeface="Times New Roman" panose="02020603050405020304" pitchFamily="18" charset="0"/>
                <a:cs typeface="Times New Roman" panose="02020603050405020304" pitchFamily="18" charset="0"/>
                <a:sym typeface="+mn-ea"/>
              </a:rPr>
              <a:t>8.Phạt 50-70 tr</a:t>
            </a:r>
            <a:r>
              <a:rPr lang="en-US" sz="3200" dirty="0" smtClean="0">
                <a:effectLst/>
                <a:latin typeface="Times New Roman" panose="02020603050405020304" pitchFamily="18" charset="0"/>
                <a:cs typeface="Times New Roman" panose="02020603050405020304" pitchFamily="18" charset="0"/>
                <a:sym typeface="+mn-ea"/>
              </a:rPr>
              <a:t> đ/v tổ chức đánh giá ATVSLĐ có HV cung cấp </a:t>
            </a:r>
            <a:r>
              <a:rPr lang="en-US" sz="3200" dirty="0" smtClean="0">
                <a:solidFill>
                  <a:srgbClr val="FF0000"/>
                </a:solidFill>
                <a:effectLst/>
                <a:latin typeface="Times New Roman" panose="02020603050405020304" pitchFamily="18" charset="0"/>
                <a:cs typeface="Times New Roman" panose="02020603050405020304" pitchFamily="18" charset="0"/>
                <a:sym typeface="+mn-ea"/>
              </a:rPr>
              <a:t>BC đánh </a:t>
            </a:r>
            <a:endParaRPr lang="en-US" sz="3200" dirty="0" smtClean="0">
              <a:solidFill>
                <a:srgbClr val="FF0000"/>
              </a:solidFill>
              <a:effectLst/>
              <a:latin typeface="Times New Roman" panose="02020603050405020304" pitchFamily="18" charset="0"/>
              <a:cs typeface="Times New Roman" panose="02020603050405020304" pitchFamily="18" charset="0"/>
              <a:sym typeface="+mn-ea"/>
            </a:endParaRPr>
          </a:p>
          <a:p>
            <a:pPr algn="l" fontAlgn="auto">
              <a:lnSpc>
                <a:spcPts val="3840"/>
              </a:lnSpc>
            </a:pPr>
            <a:r>
              <a:rPr lang="en-US" sz="3200" dirty="0" smtClean="0">
                <a:solidFill>
                  <a:srgbClr val="FF0000"/>
                </a:solidFill>
                <a:effectLst/>
                <a:latin typeface="Times New Roman" panose="02020603050405020304" pitchFamily="18" charset="0"/>
                <a:cs typeface="Times New Roman" panose="02020603050405020304" pitchFamily="18" charset="0"/>
                <a:sym typeface="+mn-ea"/>
              </a:rPr>
              <a:t>giá công tác ATVSLĐ &amp; giảm tần suất TNLĐ ko đúng sự thật</a:t>
            </a:r>
            <a:r>
              <a:rPr lang="en-US" sz="3200" dirty="0" smtClean="0">
                <a:effectLst/>
                <a:latin typeface="Times New Roman" panose="02020603050405020304" pitchFamily="18" charset="0"/>
                <a:cs typeface="Times New Roman" panose="02020603050405020304" pitchFamily="18" charset="0"/>
                <a:sym typeface="+mn-ea"/>
              </a:rPr>
              <a:t>. </a:t>
            </a:r>
            <a:r>
              <a:rPr lang="en-US" sz="3200" b="1" i="1" dirty="0" smtClean="0">
                <a:effectLst/>
                <a:latin typeface="Times New Roman" panose="02020603050405020304" pitchFamily="18" charset="0"/>
                <a:cs typeface="Times New Roman" panose="02020603050405020304" pitchFamily="18" charset="0"/>
                <a:sym typeface="+mn-ea"/>
              </a:rPr>
              <a:t>K.4 Đ.12</a:t>
            </a:r>
            <a:r>
              <a:rPr lang="en-US" sz="3200" dirty="0" smtClean="0">
                <a:effectLst/>
                <a:latin typeface="Times New Roman" panose="02020603050405020304" pitchFamily="18" charset="0"/>
                <a:cs typeface="Times New Roman" panose="02020603050405020304" pitchFamily="18" charset="0"/>
                <a:sym typeface="+mn-ea"/>
              </a:rPr>
              <a:t> </a:t>
            </a:r>
            <a:endParaRPr lang="en-US" sz="3200" dirty="0" smtClean="0">
              <a:effectLst/>
              <a:latin typeface="Times New Roman" panose="02020603050405020304" pitchFamily="18" charset="0"/>
              <a:cs typeface="Times New Roman" panose="02020603050405020304" pitchFamily="18" charset="0"/>
              <a:sym typeface="+mn-ea"/>
            </a:endParaRPr>
          </a:p>
          <a:p>
            <a:pPr algn="l" fontAlgn="auto">
              <a:lnSpc>
                <a:spcPts val="3840"/>
              </a:lnSpc>
            </a:pPr>
            <a:r>
              <a:rPr lang="en-US" sz="3200" i="1" dirty="0" smtClean="0">
                <a:effectLst/>
                <a:latin typeface="Times New Roman" panose="02020603050405020304" pitchFamily="18" charset="0"/>
                <a:cs typeface="Times New Roman" panose="02020603050405020304" pitchFamily="18" charset="0"/>
                <a:sym typeface="+mn-ea"/>
              </a:rPr>
              <a:t>Luật ATVSLĐ</a:t>
            </a:r>
            <a:endParaRPr lang="zh-CN" altLang="x-none" sz="3200" b="1" i="1" dirty="0" smtClean="0">
              <a:solidFill>
                <a:schemeClr val="bg1"/>
              </a:solidFill>
              <a:effectLst/>
              <a:latin typeface="Times New Roman" panose="02020603050405020304" pitchFamily="18" charset="0"/>
              <a:ea typeface="Arial" panose="020B0604020202020204" pitchFamily="34"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25"/>
                                        </p:tgtEl>
                                        <p:attrNameLst>
                                          <p:attrName>style.visibility</p:attrName>
                                        </p:attrNameLst>
                                      </p:cBhvr>
                                      <p:to>
                                        <p:strVal val="visible"/>
                                      </p:to>
                                    </p:set>
                                    <p:animEffect transition="in" filter="checkerboard(across)">
                                      <p:cBhvr>
                                        <p:cTn id="7" dur="500"/>
                                        <p:tgtEl>
                                          <p:spTgt spid="90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5"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35" y="635"/>
          <a:ext cx="12191365" cy="6857365"/>
        </p:xfrm>
        <a:graphic>
          <a:graphicData uri="http://schemas.openxmlformats.org/drawingml/2006/table">
            <a:tbl>
              <a:tblPr firstRow="1" bandRow="1">
                <a:tableStyleId>{5C22544A-7EE6-4342-B048-85BDC9FD1C3A}</a:tableStyleId>
              </a:tblPr>
              <a:tblGrid>
                <a:gridCol w="12191365"/>
              </a:tblGrid>
              <a:tr h="730885">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32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marL="51435" marR="51435" marT="25717" marB="25717"/>
                </a:tc>
              </a:tr>
              <a:tr h="6126480">
                <a:tc>
                  <a:txBody>
                    <a:bodyPr/>
                    <a:lstStyle/>
                    <a:p>
                      <a:pPr indent="0" algn="ctr" fontAlgn="auto">
                        <a:lnSpc>
                          <a:spcPts val="5040"/>
                        </a:lnSpc>
                      </a:pP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XÂY DỰNG QUY CHẾ TUYỂN DỤNG, </a:t>
                      </a:r>
                      <a:endParaRPr lang="en-US" sz="38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indent="0" algn="ctr" fontAlgn="auto">
                        <a:lnSpc>
                          <a:spcPts val="5040"/>
                        </a:lnSpc>
                      </a:pP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SỬ DỤNG LAO ĐỘNG TRONG QUẢN TRỊ NHÂN SỰ </a:t>
                      </a:r>
                      <a:endParaRPr lang="en-US" sz="38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indent="0" algn="ctr" fontAlgn="auto">
                        <a:lnSpc>
                          <a:spcPts val="5040"/>
                        </a:lnSpc>
                      </a:pP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TẠI DOANH NGHIỆP ĐỂ </a:t>
                      </a:r>
                      <a:endParaRPr lang="en-US" sz="38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indent="0" algn="ctr" fontAlgn="auto">
                        <a:lnSpc>
                          <a:spcPts val="5040"/>
                        </a:lnSpc>
                      </a:pPr>
                      <a:r>
                        <a:rPr lang="en-US" sz="3800" b="1" kern="1200" dirty="0" smtClean="0">
                          <a:solidFill>
                            <a:srgbClr val="FF0000"/>
                          </a:solidFill>
                          <a:effectLst/>
                          <a:latin typeface="Times New Roman" panose="02020603050405020304" pitchFamily="18" charset="0"/>
                          <a:ea typeface="+mn-ea"/>
                          <a:cs typeface="Times New Roman" panose="02020603050405020304" pitchFamily="18" charset="0"/>
                        </a:rPr>
                        <a:t>KHẮC PHỤC CÁC SAI PHẠM TRÊN</a:t>
                      </a:r>
                      <a:endParaRPr lang="en-US" sz="38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51435" marR="51435" marT="25717" marB="25717"/>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35" y="635"/>
          <a:ext cx="12192000" cy="6857365"/>
        </p:xfrm>
        <a:graphic>
          <a:graphicData uri="http://schemas.openxmlformats.org/drawingml/2006/table">
            <a:tbl>
              <a:tblPr firstRow="1" bandRow="1">
                <a:tableStyleId>{5C22544A-7EE6-4342-B048-85BDC9FD1C3A}</a:tableStyleId>
              </a:tblPr>
              <a:tblGrid>
                <a:gridCol w="12192000"/>
              </a:tblGrid>
              <a:tr h="731520">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sz="32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marL="51435" marR="51435" marT="25717" marB="25717"/>
                </a:tc>
              </a:tr>
              <a:tr h="6125845">
                <a:tc>
                  <a:txBody>
                    <a:bodyPr/>
                    <a:lstStyle/>
                    <a:p>
                      <a:pPr indent="0" algn="ctr" fontAlgn="auto">
                        <a:lnSpc>
                          <a:spcPts val="5240"/>
                        </a:lnSpc>
                      </a:pPr>
                      <a:r>
                        <a:rPr lang="en-US" sz="4000" b="1" kern="1200" dirty="0" smtClean="0">
                          <a:solidFill>
                            <a:srgbClr val="FF0000"/>
                          </a:solidFill>
                          <a:effectLst/>
                          <a:latin typeface="Times New Roman" panose="02020603050405020304" pitchFamily="18" charset="0"/>
                          <a:ea typeface="+mn-ea"/>
                          <a:cs typeface="Times New Roman" panose="02020603050405020304" pitchFamily="18" charset="0"/>
                        </a:rPr>
                        <a:t>IV. TRAO ĐỔI &amp; GIẢI ĐÁP</a:t>
                      </a:r>
                      <a:endParaRPr lang="en-US" sz="4000" b="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51435" marR="51435" marT="25717" marB="25717"/>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Content Placeholder 101"/>
          <p:cNvPicPr/>
          <p:nvPr>
            <p:ph sz="half" idx="2"/>
          </p:nvPr>
        </p:nvPicPr>
        <p:blipFill>
          <a:blip r:embed="rId1"/>
          <a:stretch>
            <a:fillRect/>
          </a:stretch>
        </p:blipFill>
        <p:spPr>
          <a:xfrm>
            <a:off x="306705" y="659765"/>
            <a:ext cx="11047095" cy="5537200"/>
          </a:xfrm>
          <a:prstGeom prst="rect">
            <a:avLst/>
          </a:prstGeom>
          <a:noFill/>
          <a:ln w="9525">
            <a:noFill/>
          </a:ln>
        </p:spPr>
      </p:pic>
      <p:pic>
        <p:nvPicPr>
          <p:cNvPr id="103" name="Picture 102"/>
          <p:cNvPicPr/>
          <p:nvPr/>
        </p:nvPicPr>
        <p:blipFill>
          <a:blip r:embed="rId2"/>
          <a:stretch>
            <a:fillRect/>
          </a:stretch>
        </p:blipFill>
        <p:spPr>
          <a:xfrm>
            <a:off x="7397750" y="660400"/>
            <a:ext cx="4612640" cy="553656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635"/>
          <a:ext cx="12192000" cy="6866255"/>
        </p:xfrm>
        <a:graphic>
          <a:graphicData uri="http://schemas.openxmlformats.org/drawingml/2006/table">
            <a:tbl>
              <a:tblPr firstRow="1" bandRow="1">
                <a:tableStyleId>{5C22544A-7EE6-4342-B048-85BDC9FD1C3A}</a:tableStyleId>
              </a:tblPr>
              <a:tblGrid>
                <a:gridCol w="12192000"/>
              </a:tblGrid>
              <a:tr h="2326640">
                <a:tc>
                  <a:txBody>
                    <a:bodyPr/>
                    <a:lstStyle/>
                    <a:p>
                      <a:pPr marL="0" marR="0" indent="0" algn="l" defTabSz="914400" rtl="0" fontAlgn="auto">
                        <a:lnSpc>
                          <a:spcPts val="4400"/>
                        </a:lnSpc>
                        <a:spcBef>
                          <a:spcPts val="0"/>
                        </a:spcBef>
                        <a:spcAft>
                          <a:spcPts val="0"/>
                        </a:spcAft>
                        <a:buClrTx/>
                        <a:buSzTx/>
                        <a:buFontTx/>
                        <a:buNone/>
                        <a:defRPr/>
                      </a:pPr>
                      <a:r>
                        <a:rPr lang="nl-NL" sz="3400" b="1" kern="1200" dirty="0" smtClean="0">
                          <a:solidFill>
                            <a:schemeClr val="lt1"/>
                          </a:solidFill>
                          <a:effectLst/>
                          <a:latin typeface="Times New Roman" panose="02020603050405020304" pitchFamily="18" charset="0"/>
                          <a:ea typeface="+mn-ea"/>
                          <a:cs typeface="Times New Roman" panose="02020603050405020304" pitchFamily="18" charset="0"/>
                        </a:rPr>
                        <a:t>Đ.17.Hành vi NSDLĐ k</a:t>
                      </a:r>
                      <a:r>
                        <a:rPr lang="en-US" altLang="nl-NL" sz="3400" b="1" kern="1200" dirty="0" smtClean="0">
                          <a:solidFill>
                            <a:schemeClr val="lt1"/>
                          </a:solidFill>
                          <a:effectLst/>
                          <a:latin typeface="Times New Roman" panose="02020603050405020304" pitchFamily="18" charset="0"/>
                          <a:ea typeface="+mn-ea"/>
                          <a:cs typeface="Times New Roman" panose="02020603050405020304" pitchFamily="18" charset="0"/>
                        </a:rPr>
                        <a:t>o</a:t>
                      </a:r>
                      <a:r>
                        <a:rPr lang="nl-NL" sz="3400" b="1" kern="1200" dirty="0" smtClean="0">
                          <a:solidFill>
                            <a:schemeClr val="lt1"/>
                          </a:solidFill>
                          <a:effectLst/>
                          <a:latin typeface="Times New Roman" panose="02020603050405020304" pitchFamily="18" charset="0"/>
                          <a:ea typeface="+mn-ea"/>
                          <a:cs typeface="Times New Roman" panose="02020603050405020304" pitchFamily="18" charset="0"/>
                        </a:rPr>
                        <a:t> được làm khi giao kết, thực hiện HĐLĐ</a:t>
                      </a:r>
                      <a:endParaRPr lang="en-US" sz="30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00"/>
                        </a:lnSpc>
                        <a:spcBef>
                          <a:spcPts val="0"/>
                        </a:spcBef>
                        <a:spcAft>
                          <a:spcPts val="0"/>
                        </a:spcAft>
                        <a:buClrTx/>
                        <a:buSzTx/>
                        <a:buFontTx/>
                        <a:buNone/>
                        <a:defRPr/>
                      </a:pPr>
                      <a:r>
                        <a:rPr lang="it-IT" sz="3000" b="1" kern="1200" dirty="0" smtClean="0">
                          <a:solidFill>
                            <a:schemeClr val="lt1"/>
                          </a:solidFill>
                          <a:effectLst/>
                          <a:latin typeface="Times New Roman" panose="02020603050405020304" pitchFamily="18" charset="0"/>
                          <a:ea typeface="+mn-ea"/>
                          <a:cs typeface="Times New Roman" panose="02020603050405020304" pitchFamily="18" charset="0"/>
                        </a:rPr>
                        <a:t>1...</a:t>
                      </a:r>
                      <a:endParaRPr lang="it-IT" sz="30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00"/>
                        </a:lnSpc>
                        <a:spcBef>
                          <a:spcPts val="0"/>
                        </a:spcBef>
                        <a:spcAft>
                          <a:spcPts val="0"/>
                        </a:spcAft>
                        <a:buClrTx/>
                        <a:buSzTx/>
                        <a:buFontTx/>
                        <a:buNone/>
                        <a:defRPr/>
                      </a:pPr>
                      <a:r>
                        <a:rPr lang="it-IT" sz="3000" b="1" kern="1200" dirty="0" smtClean="0">
                          <a:solidFill>
                            <a:schemeClr val="lt1"/>
                          </a:solidFill>
                          <a:effectLst/>
                          <a:latin typeface="Times New Roman" panose="02020603050405020304" pitchFamily="18" charset="0"/>
                          <a:ea typeface="+mn-ea"/>
                          <a:cs typeface="Times New Roman" panose="02020603050405020304" pitchFamily="18" charset="0"/>
                        </a:rPr>
                        <a:t>2...</a:t>
                      </a:r>
                      <a:endParaRPr lang="it-IT" sz="3000" b="1" kern="1200" dirty="0" smtClean="0">
                        <a:solidFill>
                          <a:schemeClr val="lt1"/>
                        </a:solidFill>
                        <a:effectLst/>
                        <a:latin typeface="Times New Roman" panose="02020603050405020304" pitchFamily="18" charset="0"/>
                        <a:ea typeface="+mn-ea"/>
                        <a:cs typeface="Times New Roman" panose="02020603050405020304" pitchFamily="18" charset="0"/>
                      </a:endParaRPr>
                    </a:p>
                    <a:p>
                      <a:pPr marL="0" marR="0" indent="0" algn="l" defTabSz="914400" rtl="0" fontAlgn="auto">
                        <a:lnSpc>
                          <a:spcPts val="4400"/>
                        </a:lnSpc>
                        <a:spcBef>
                          <a:spcPts val="0"/>
                        </a:spcBef>
                        <a:spcAft>
                          <a:spcPts val="0"/>
                        </a:spcAft>
                        <a:buClrTx/>
                        <a:buSzTx/>
                        <a:buFontTx/>
                        <a:buNone/>
                        <a:defRPr/>
                      </a:pPr>
                      <a:r>
                        <a:rPr lang="it-IT" sz="3600" b="1" kern="1200" dirty="0" smtClean="0">
                          <a:solidFill>
                            <a:schemeClr val="bg1"/>
                          </a:solidFill>
                          <a:effectLst/>
                          <a:latin typeface="Times New Roman" panose="02020603050405020304" pitchFamily="18" charset="0"/>
                          <a:ea typeface="+mn-ea"/>
                          <a:cs typeface="Times New Roman" panose="02020603050405020304" pitchFamily="18" charset="0"/>
                        </a:rPr>
                        <a:t>3. Buộc NLĐ </a:t>
                      </a:r>
                      <a:r>
                        <a:rPr lang="nl-NL" sz="3600" b="1" kern="1200" dirty="0" smtClean="0">
                          <a:solidFill>
                            <a:schemeClr val="bg1"/>
                          </a:solidFill>
                          <a:effectLst/>
                          <a:latin typeface="Times New Roman" panose="02020603050405020304" pitchFamily="18" charset="0"/>
                          <a:ea typeface="+mn-ea"/>
                          <a:cs typeface="Times New Roman" panose="02020603050405020304" pitchFamily="18" charset="0"/>
                        </a:rPr>
                        <a:t>thực hiện HĐLĐ</a:t>
                      </a:r>
                      <a:r>
                        <a:rPr lang="it-IT" sz="3600" b="1" kern="1200" dirty="0" smtClean="0">
                          <a:solidFill>
                            <a:schemeClr val="bg1"/>
                          </a:solidFill>
                          <a:effectLst/>
                          <a:latin typeface="Times New Roman" panose="02020603050405020304" pitchFamily="18" charset="0"/>
                          <a:ea typeface="+mn-ea"/>
                          <a:cs typeface="Times New Roman" panose="02020603050405020304" pitchFamily="18" charset="0"/>
                        </a:rPr>
                        <a:t> để trả nợ cho NSDLĐ.</a:t>
                      </a:r>
                      <a:endParaRPr lang="it-IT" sz="3600" b="1" kern="1200" dirty="0" smtClean="0">
                        <a:solidFill>
                          <a:schemeClr val="bg1"/>
                        </a:solidFill>
                        <a:effectLst/>
                        <a:latin typeface="Times New Roman" panose="02020603050405020304" pitchFamily="18" charset="0"/>
                        <a:ea typeface="+mn-ea"/>
                        <a:cs typeface="Times New Roman" panose="02020603050405020304" pitchFamily="18" charset="0"/>
                      </a:endParaRPr>
                    </a:p>
                  </a:txBody>
                  <a:tcPr/>
                </a:tc>
              </a:tr>
              <a:tr h="4539615">
                <a:tc>
                  <a:txBody>
                    <a:bodyPr/>
                    <a:lstStyle/>
                    <a:p>
                      <a:pPr fontAlgn="auto">
                        <a:lnSpc>
                          <a:spcPts val="4600"/>
                        </a:lnSpc>
                      </a:pPr>
                      <a:r>
                        <a:rPr lang="it-IT" sz="3400" b="1" kern="1200" dirty="0" smtClean="0">
                          <a:solidFill>
                            <a:srgbClr val="FF0000"/>
                          </a:solidFill>
                          <a:effectLst/>
                          <a:latin typeface="Times New Roman" panose="02020603050405020304" pitchFamily="18" charset="0"/>
                          <a:ea typeface="+mn-ea"/>
                          <a:cs typeface="Times New Roman" panose="02020603050405020304" pitchFamily="18" charset="0"/>
                        </a:rPr>
                        <a:t>Đ.18. Thẩm quyền giao kết HĐLĐ</a:t>
                      </a:r>
                      <a:endParaRPr lang="en-US" sz="3400" b="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600"/>
                        </a:lnSpc>
                      </a:pPr>
                      <a:r>
                        <a:rPr lang="it-IT" sz="3400" b="1" kern="1200" dirty="0" smtClean="0">
                          <a:solidFill>
                            <a:srgbClr val="FF0000"/>
                          </a:solidFill>
                          <a:effectLst/>
                          <a:latin typeface="Times New Roman" panose="02020603050405020304" pitchFamily="18" charset="0"/>
                          <a:ea typeface="+mn-ea"/>
                          <a:cs typeface="Times New Roman" panose="02020603050405020304" pitchFamily="18" charset="0"/>
                        </a:rPr>
                        <a:t>1</a:t>
                      </a:r>
                      <a:r>
                        <a:rPr lang="it-IT" sz="3400" b="0" kern="1200" dirty="0" smtClean="0">
                          <a:solidFill>
                            <a:srgbClr val="FF0000"/>
                          </a:solidFill>
                          <a:effectLst/>
                          <a:latin typeface="Times New Roman" panose="02020603050405020304" pitchFamily="18" charset="0"/>
                          <a:ea typeface="+mn-ea"/>
                          <a:cs typeface="Times New Roman" panose="02020603050405020304" pitchFamily="18" charset="0"/>
                        </a:rPr>
                        <a:t>. NLĐ trực tiếp GK</a:t>
                      </a:r>
                      <a:r>
                        <a:rPr lang="it-IT"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HĐLĐ</a:t>
                      </a:r>
                      <a:r>
                        <a:rPr lang="it-IT" sz="3400" b="0" kern="1200" dirty="0" smtClean="0">
                          <a:solidFill>
                            <a:srgbClr val="FF0000"/>
                          </a:solidFill>
                          <a:effectLst/>
                          <a:latin typeface="Times New Roman" panose="02020603050405020304" pitchFamily="18" charset="0"/>
                          <a:ea typeface="+mn-ea"/>
                          <a:cs typeface="Times New Roman" panose="02020603050405020304" pitchFamily="18" charset="0"/>
                        </a:rPr>
                        <a:t>,</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trừ </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K.2</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Điều này</a:t>
                      </a:r>
                      <a:endParaRPr lang="en-US" sz="34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600"/>
                        </a:lnSpc>
                      </a:pP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2</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Đ/v CV theo mùa vụ, CV nhất định &lt;</a:t>
                      </a:r>
                      <a:r>
                        <a:rPr lang="nl-NL"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12 tháng thì nhóm NLĐ từ đủ </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 18 tuổi  </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có thể UQ cho 1 NLĐ trong nhóm để GK</a:t>
                      </a:r>
                      <a:r>
                        <a:rPr lang="nl-NL"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 HĐLĐ</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tr/hợp này, HĐ </a:t>
                      </a:r>
                      <a:r>
                        <a:rPr lang="en-US" alt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ải được GK</a:t>
                      </a:r>
                      <a:r>
                        <a:rPr lang="nl-NL" sz="3400" b="0" kern="1200" baseline="0" dirty="0" smtClean="0">
                          <a:solidFill>
                            <a:srgbClr val="FF0000"/>
                          </a:solidFill>
                          <a:effectLst/>
                          <a:latin typeface="Times New Roman" panose="02020603050405020304" pitchFamily="18" charset="0"/>
                          <a:ea typeface="+mn-ea"/>
                          <a:cs typeface="Times New Roman" panose="02020603050405020304" pitchFamily="18" charset="0"/>
                        </a:rPr>
                        <a:t> = VB</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&amp; có h/l</a:t>
                      </a:r>
                      <a:r>
                        <a:rPr lang="en-US" alt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ực</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như GK với từng</a:t>
                      </a:r>
                      <a:r>
                        <a:rPr lang="en-US" alt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NLĐ</a:t>
                      </a:r>
                      <a:r>
                        <a:rPr lang="en-US" alt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34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600"/>
                        </a:lnSpc>
                      </a:pP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HĐLĐ do người được UQ ký kết </a:t>
                      </a:r>
                      <a:r>
                        <a:rPr lang="en-US" alt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f</a:t>
                      </a:r>
                      <a:r>
                        <a:rPr lang="nl-NL" sz="3400" b="1" kern="1200" dirty="0" smtClean="0">
                          <a:solidFill>
                            <a:srgbClr val="FF0000"/>
                          </a:solidFill>
                          <a:effectLst/>
                          <a:latin typeface="Times New Roman" panose="02020603050405020304" pitchFamily="18" charset="0"/>
                          <a:ea typeface="+mn-ea"/>
                          <a:cs typeface="Times New Roman" panose="02020603050405020304" pitchFamily="18" charset="0"/>
                        </a:rPr>
                        <a:t>ải</a:t>
                      </a:r>
                      <a:r>
                        <a:rPr lang="nl-NL" sz="3400" b="0" kern="1200" dirty="0" smtClean="0">
                          <a:solidFill>
                            <a:srgbClr val="FF0000"/>
                          </a:solidFill>
                          <a:effectLst/>
                          <a:latin typeface="Times New Roman" panose="02020603050405020304" pitchFamily="18" charset="0"/>
                          <a:ea typeface="+mn-ea"/>
                          <a:cs typeface="Times New Roman" panose="02020603050405020304" pitchFamily="18" charset="0"/>
                        </a:rPr>
                        <a:t> kèm DS ghi rõ họ tên, ngày tháng năm sinh, giới tính, nơi cư trú &amp; chữ ký của từng NLĐ.</a:t>
                      </a:r>
                      <a:endParaRPr lang="en-US" sz="3400" b="0"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p:txBody>
          <a:bodyPr/>
          <a:p>
            <a:endParaRPr lang="en-US"/>
          </a:p>
        </p:txBody>
      </p:sp>
      <p:sp>
        <p:nvSpPr>
          <p:cNvPr id="4" name="Content Placeholder 3"/>
          <p:cNvSpPr>
            <a:spLocks noGrp="1"/>
          </p:cNvSpPr>
          <p:nvPr>
            <p:ph sz="half" idx="2"/>
          </p:nvPr>
        </p:nvSpPr>
        <p:spPr/>
        <p:txBody>
          <a:bodyPr/>
          <a:p>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p:txBody>
          <a:bodyPr/>
          <a:p>
            <a:endParaRPr lang="en-US"/>
          </a:p>
        </p:txBody>
      </p:sp>
      <p:sp>
        <p:nvSpPr>
          <p:cNvPr id="4" name="Content Placeholder 3"/>
          <p:cNvSpPr>
            <a:spLocks noGrp="1"/>
          </p:cNvSpPr>
          <p:nvPr>
            <p:ph sz="half" idx="2"/>
          </p:nvPr>
        </p:nvSpPr>
        <p:spPr/>
        <p:txBody>
          <a:bodyPr/>
          <a:p>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p:txBody>
          <a:bodyPr/>
          <a:p>
            <a:endParaRPr lang="en-US"/>
          </a:p>
        </p:txBody>
      </p:sp>
      <p:sp>
        <p:nvSpPr>
          <p:cNvPr id="4" name="Content Placeholder 3"/>
          <p:cNvSpPr>
            <a:spLocks noGrp="1"/>
          </p:cNvSpPr>
          <p:nvPr>
            <p:ph sz="half" idx="2"/>
          </p:nvPr>
        </p:nvSpPr>
        <p:spPr/>
        <p:txBody>
          <a:bodyPr/>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
        <p:nvSpPr>
          <p:cNvPr id="4" name="Content Placeholder 3"/>
          <p:cNvSpPr/>
          <p:nvPr>
            <p:ph idx="1"/>
          </p:nvPr>
        </p:nvSpPr>
        <p:spPr/>
        <p:txBody>
          <a:bodyPr/>
          <a:p>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1DC7A25-C877-436E-A29F-58D0953C43EF}" type="slidenum">
              <a:rPr lang="en-US" smtClean="0"/>
            </a:fld>
            <a:endParaRPr lang="en-US"/>
          </a:p>
        </p:txBody>
      </p:sp>
      <p:sp>
        <p:nvSpPr>
          <p:cNvPr id="2" name="Content Placeholder 1"/>
          <p:cNvSpPr/>
          <p:nvPr>
            <p:ph idx="1"/>
          </p:nvPr>
        </p:nvSpPr>
        <p:spPr/>
        <p:txBody>
          <a:bodyPr/>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635"/>
          <a:ext cx="12192000" cy="6859270"/>
        </p:xfrm>
        <a:graphic>
          <a:graphicData uri="http://schemas.openxmlformats.org/drawingml/2006/table">
            <a:tbl>
              <a:tblPr firstRow="1" bandRow="1">
                <a:tableStyleId>{5C22544A-7EE6-4342-B048-85BDC9FD1C3A}</a:tableStyleId>
              </a:tblPr>
              <a:tblGrid>
                <a:gridCol w="12192000"/>
              </a:tblGrid>
              <a:tr h="65468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nl-NL" sz="3600" b="1" kern="1200" dirty="0" smtClean="0">
                          <a:solidFill>
                            <a:schemeClr val="lt1"/>
                          </a:solidFill>
                          <a:effectLst/>
                          <a:latin typeface="Times New Roman" panose="02020603050405020304" pitchFamily="18" charset="0"/>
                          <a:ea typeface="+mn-ea"/>
                          <a:cs typeface="Times New Roman" panose="02020603050405020304" pitchFamily="18" charset="0"/>
                        </a:rPr>
                        <a:t>Đ.20. Loại hợp đồng lao động</a:t>
                      </a:r>
                      <a:endParaRPr lang="nl-NL" sz="3600" b="1"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tr>
              <a:tr h="6204585">
                <a:tc>
                  <a:txBody>
                    <a:bodyPr/>
                    <a:lstStyle/>
                    <a:p>
                      <a:pPr fontAlgn="auto">
                        <a:lnSpc>
                          <a:spcPts val="4200"/>
                        </a:lnSpc>
                      </a:pPr>
                      <a:r>
                        <a:rPr lang="nl-NL" sz="3200" b="1" kern="1200" dirty="0" smtClean="0">
                          <a:solidFill>
                            <a:schemeClr val="dk1"/>
                          </a:solidFill>
                          <a:effectLst/>
                          <a:latin typeface="Times New Roman" panose="02020603050405020304" pitchFamily="18" charset="0"/>
                          <a:ea typeface="+mn-ea"/>
                          <a:cs typeface="Times New Roman" panose="02020603050405020304" pitchFamily="18" charset="0"/>
                        </a:rPr>
                        <a:t>1</a:t>
                      </a:r>
                      <a:r>
                        <a:rPr lang="nl-NL" sz="3200" kern="1200" dirty="0" smtClean="0">
                          <a:solidFill>
                            <a:schemeClr val="dk1"/>
                          </a:solidFill>
                          <a:effectLst/>
                          <a:latin typeface="Times New Roman" panose="02020603050405020304" pitchFamily="18" charset="0"/>
                          <a:ea typeface="+mn-ea"/>
                          <a:cs typeface="Times New Roman" panose="02020603050405020304" pitchFamily="18" charset="0"/>
                        </a:rPr>
                        <a:t>. HĐLĐ </a:t>
                      </a:r>
                      <a:r>
                        <a:rPr lang="nl-NL" sz="3200" b="1" kern="1200" dirty="0" smtClean="0">
                          <a:solidFill>
                            <a:srgbClr val="FF0000"/>
                          </a:solidFill>
                          <a:effectLst/>
                          <a:latin typeface="Times New Roman" panose="02020603050405020304" pitchFamily="18" charset="0"/>
                          <a:ea typeface="+mn-ea"/>
                          <a:cs typeface="Times New Roman" panose="02020603050405020304" pitchFamily="18" charset="0"/>
                        </a:rPr>
                        <a:t>phải</a:t>
                      </a:r>
                      <a:r>
                        <a:rPr lang="nl-NL" sz="3200" kern="1200" dirty="0" smtClean="0">
                          <a:solidFill>
                            <a:schemeClr val="dk1"/>
                          </a:solidFill>
                          <a:effectLst/>
                          <a:latin typeface="Times New Roman" panose="02020603050405020304" pitchFamily="18" charset="0"/>
                          <a:ea typeface="+mn-ea"/>
                          <a:cs typeface="Times New Roman" panose="02020603050405020304" pitchFamily="18" charset="0"/>
                        </a:rPr>
                        <a:t> được </a:t>
                      </a:r>
                      <a:r>
                        <a:rPr lang="en-US" sz="3200" kern="1200" dirty="0" smtClean="0">
                          <a:solidFill>
                            <a:schemeClr val="dk1"/>
                          </a:solidFill>
                          <a:effectLst/>
                          <a:latin typeface="Times New Roman" panose="02020603050405020304" pitchFamily="18" charset="0"/>
                          <a:ea typeface="+mn-ea"/>
                          <a:cs typeface="Times New Roman" panose="02020603050405020304" pitchFamily="18" charset="0"/>
                        </a:rPr>
                        <a:t>GK</a:t>
                      </a:r>
                      <a:r>
                        <a:rPr lang="nl-NL" sz="3200" kern="1200" dirty="0" smtClean="0">
                          <a:solidFill>
                            <a:schemeClr val="dk1"/>
                          </a:solidFill>
                          <a:effectLst/>
                          <a:latin typeface="Times New Roman" panose="02020603050405020304" pitchFamily="18" charset="0"/>
                          <a:ea typeface="+mn-ea"/>
                          <a:cs typeface="Times New Roman" panose="02020603050405020304" pitchFamily="18" charset="0"/>
                        </a:rPr>
                        <a:t> theo 01 trong các loại sau:</a:t>
                      </a:r>
                      <a:r>
                        <a:rPr lang="en-US" altLang="nl-NL" sz="320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nl-NL" sz="3200" b="1" i="1" kern="1200" dirty="0" smtClean="0">
                          <a:solidFill>
                            <a:schemeClr val="dk1"/>
                          </a:solidFill>
                          <a:effectLst/>
                          <a:latin typeface="Times New Roman" panose="02020603050405020304" pitchFamily="18" charset="0"/>
                          <a:ea typeface="+mn-ea"/>
                          <a:cs typeface="Times New Roman" panose="02020603050405020304" pitchFamily="18" charset="0"/>
                        </a:rPr>
                        <a:t>a) </a:t>
                      </a:r>
                      <a:r>
                        <a:rPr lang="nl-NL" sz="3200" b="1" i="1" kern="1200" baseline="0" dirty="0" smtClean="0">
                          <a:solidFill>
                            <a:schemeClr val="dk1"/>
                          </a:solidFill>
                          <a:effectLst/>
                          <a:latin typeface="Times New Roman" panose="02020603050405020304" pitchFamily="18" charset="0"/>
                          <a:ea typeface="+mn-ea"/>
                          <a:cs typeface="Times New Roman" panose="02020603050405020304" pitchFamily="18" charset="0"/>
                        </a:rPr>
                        <a:t>KXĐTH...</a:t>
                      </a:r>
                      <a:endParaRPr lang="nl-NL" sz="3200" b="1" i="1" kern="1200" baseline="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200"/>
                        </a:lnSpc>
                      </a:pPr>
                      <a:r>
                        <a:rPr lang="nl-NL" sz="3200" b="1" i="1" kern="1200" dirty="0" smtClean="0">
                          <a:solidFill>
                            <a:schemeClr val="dk1"/>
                          </a:solidFill>
                          <a:effectLst/>
                          <a:latin typeface="Times New Roman" panose="02020603050405020304" pitchFamily="18" charset="0"/>
                          <a:ea typeface="+mn-ea"/>
                          <a:cs typeface="Times New Roman" panose="02020603050405020304" pitchFamily="18" charset="0"/>
                        </a:rPr>
                        <a:t>b</a:t>
                      </a:r>
                      <a:r>
                        <a:rPr lang="nl-NL" sz="3200" i="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nl-NL" sz="3200" b="1" i="1" kern="1200" baseline="0" dirty="0" smtClean="0">
                          <a:solidFill>
                            <a:schemeClr val="dk1"/>
                          </a:solidFill>
                          <a:effectLst/>
                          <a:latin typeface="Times New Roman" panose="02020603050405020304" pitchFamily="18" charset="0"/>
                          <a:ea typeface="+mn-ea"/>
                          <a:cs typeface="Times New Roman" panose="02020603050405020304" pitchFamily="18" charset="0"/>
                        </a:rPr>
                        <a:t>XĐTH</a:t>
                      </a:r>
                      <a:r>
                        <a:rPr lang="nl-NL" sz="3200" i="1" kern="1200" dirty="0" smtClean="0">
                          <a:solidFill>
                            <a:schemeClr val="dk1"/>
                          </a:solidFill>
                          <a:effectLst/>
                          <a:latin typeface="Times New Roman" panose="02020603050405020304" pitchFamily="18" charset="0"/>
                          <a:ea typeface="+mn-ea"/>
                          <a:cs typeface="Times New Roman" panose="02020603050405020304" pitchFamily="18" charset="0"/>
                        </a:rPr>
                        <a:t> là HĐ ....trong TG </a:t>
                      </a:r>
                      <a:r>
                        <a:rPr lang="vi-VN" sz="3200" b="1" i="1" kern="1200" dirty="0" smtClean="0">
                          <a:solidFill>
                            <a:srgbClr val="FF0000"/>
                          </a:solidFill>
                          <a:effectLst/>
                          <a:latin typeface="Times New Roman" panose="02020603050405020304" pitchFamily="18" charset="0"/>
                          <a:ea typeface="+mn-ea"/>
                          <a:cs typeface="Times New Roman" panose="02020603050405020304" pitchFamily="18" charset="0"/>
                        </a:rPr>
                        <a:t>k</a:t>
                      </a:r>
                      <a:r>
                        <a:rPr lang="en-US" sz="3200" b="1" i="1" kern="1200" dirty="0" smtClean="0">
                          <a:solidFill>
                            <a:srgbClr val="FF0000"/>
                          </a:solidFill>
                          <a:effectLst/>
                          <a:latin typeface="Times New Roman" panose="02020603050405020304" pitchFamily="18" charset="0"/>
                          <a:ea typeface="+mn-ea"/>
                          <a:cs typeface="Times New Roman" panose="02020603050405020304" pitchFamily="18" charset="0"/>
                        </a:rPr>
                        <a:t>o</a:t>
                      </a:r>
                      <a:r>
                        <a:rPr lang="vi-VN" sz="3200" b="1"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3200" b="1" i="1" kern="1200" dirty="0" smtClean="0">
                          <a:solidFill>
                            <a:srgbClr val="FF0000"/>
                          </a:solidFill>
                          <a:effectLst/>
                          <a:latin typeface="Times New Roman" panose="02020603050405020304" pitchFamily="18" charset="0"/>
                          <a:ea typeface="+mn-ea"/>
                          <a:cs typeface="Times New Roman" panose="02020603050405020304" pitchFamily="18" charset="0"/>
                        </a:rPr>
                        <a:t>&gt;</a:t>
                      </a:r>
                      <a:r>
                        <a:rPr lang="nl-NL" sz="3200" b="1" i="1" kern="1200" dirty="0" smtClean="0">
                          <a:solidFill>
                            <a:srgbClr val="FF0000"/>
                          </a:solidFill>
                          <a:effectLst/>
                          <a:latin typeface="Times New Roman" panose="02020603050405020304" pitchFamily="18" charset="0"/>
                          <a:ea typeface="+mn-ea"/>
                          <a:cs typeface="Times New Roman" panose="02020603050405020304" pitchFamily="18" charset="0"/>
                        </a:rPr>
                        <a:t> 36 tháng </a:t>
                      </a:r>
                      <a:r>
                        <a:rPr lang="nl-NL" sz="3200" i="1" kern="1200" dirty="0" smtClean="0">
                          <a:solidFill>
                            <a:schemeClr val="dk1"/>
                          </a:solidFill>
                          <a:effectLst/>
                          <a:latin typeface="Times New Roman" panose="02020603050405020304" pitchFamily="18" charset="0"/>
                          <a:ea typeface="+mn-ea"/>
                          <a:cs typeface="Times New Roman" panose="02020603050405020304" pitchFamily="18" charset="0"/>
                        </a:rPr>
                        <a:t>kể từ thời điểm có h/l của HĐ</a:t>
                      </a:r>
                      <a:endParaRPr lang="nl-NL" sz="320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200"/>
                        </a:lnSpc>
                      </a:pPr>
                      <a:endParaRPr lang="en-US" sz="3200" i="1"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a:tc>
              </a:tr>
            </a:tbl>
          </a:graphicData>
        </a:graphic>
      </p:graphicFrame>
      <p:sp>
        <p:nvSpPr>
          <p:cNvPr id="497673" name="Rectangle 9"/>
          <p:cNvSpPr>
            <a:spLocks noChangeArrowheads="1"/>
          </p:cNvSpPr>
          <p:nvPr>
            <p:custDataLst>
              <p:tags r:id="rId1"/>
            </p:custDataLst>
          </p:nvPr>
        </p:nvSpPr>
        <p:spPr bwMode="auto">
          <a:xfrm>
            <a:off x="0" y="1827530"/>
            <a:ext cx="12191365" cy="5031105"/>
          </a:xfrm>
          <a:prstGeom prst="rect">
            <a:avLst/>
          </a:prstGeom>
          <a:solidFill>
            <a:srgbClr val="FFFF99"/>
          </a:solidFill>
          <a:ln w="9525">
            <a:solidFill>
              <a:schemeClr val="tx1"/>
            </a:solidFill>
            <a:miter lim="800000"/>
          </a:ln>
        </p:spPr>
        <p:txBody>
          <a:bodyPr anchor="ctr"/>
          <a:p>
            <a:pPr fontAlgn="auto">
              <a:lnSpc>
                <a:spcPts val="4200"/>
              </a:lnSpc>
            </a:pPr>
            <a:r>
              <a:rPr lang="nl-NL" sz="3100" b="1" dirty="0" smtClean="0">
                <a:solidFill>
                  <a:schemeClr val="dk1"/>
                </a:solidFill>
                <a:effectLst/>
                <a:latin typeface="Times New Roman" panose="02020603050405020304" pitchFamily="18" charset="0"/>
                <a:cs typeface="Times New Roman" panose="02020603050405020304" pitchFamily="18" charset="0"/>
                <a:sym typeface="+mn-ea"/>
              </a:rPr>
              <a:t>2</a:t>
            </a:r>
            <a:r>
              <a:rPr lang="nl-NL" sz="3100" dirty="0" smtClean="0">
                <a:solidFill>
                  <a:schemeClr val="dk1"/>
                </a:solidFill>
                <a:effectLst/>
                <a:latin typeface="Times New Roman" panose="02020603050405020304" pitchFamily="18" charset="0"/>
                <a:cs typeface="Times New Roman" panose="02020603050405020304" pitchFamily="18" charset="0"/>
                <a:sym typeface="+mn-ea"/>
              </a:rPr>
              <a:t>. Khi HĐ tại </a:t>
            </a:r>
            <a:r>
              <a:rPr lang="nl-NL" sz="3100" b="1" dirty="0" smtClean="0">
                <a:solidFill>
                  <a:schemeClr val="dk1"/>
                </a:solidFill>
                <a:effectLst/>
                <a:latin typeface="Times New Roman" panose="02020603050405020304" pitchFamily="18" charset="0"/>
                <a:cs typeface="Times New Roman" panose="02020603050405020304" pitchFamily="18" charset="0"/>
                <a:sym typeface="+mn-ea"/>
              </a:rPr>
              <a:t>điểm b K.1 </a:t>
            </a:r>
            <a:r>
              <a:rPr lang="nl-NL" sz="3100" dirty="0" smtClean="0">
                <a:solidFill>
                  <a:schemeClr val="dk1"/>
                </a:solidFill>
                <a:effectLst/>
                <a:latin typeface="Times New Roman" panose="02020603050405020304" pitchFamily="18" charset="0"/>
                <a:cs typeface="Times New Roman" panose="02020603050405020304" pitchFamily="18" charset="0"/>
                <a:sym typeface="+mn-ea"/>
              </a:rPr>
              <a:t>Điều này hết hạn mà NLĐ tiếp tục làm việc thì...:</a:t>
            </a:r>
            <a:endParaRPr lang="en-US" sz="3100" kern="1200" dirty="0" smtClean="0">
              <a:solidFill>
                <a:schemeClr val="dk1"/>
              </a:solidFill>
              <a:effectLst/>
              <a:latin typeface="Times New Roman" panose="02020603050405020304" pitchFamily="18" charset="0"/>
              <a:ea typeface="+mn-ea"/>
              <a:cs typeface="Times New Roman" panose="02020603050405020304" pitchFamily="18" charset="0"/>
            </a:endParaRPr>
          </a:p>
          <a:p>
            <a:pPr fontAlgn="auto">
              <a:lnSpc>
                <a:spcPts val="4200"/>
              </a:lnSpc>
            </a:pPr>
            <a:r>
              <a:rPr lang="nl-NL" sz="3100" b="1" i="1" dirty="0" smtClean="0">
                <a:solidFill>
                  <a:schemeClr val="dk1"/>
                </a:solidFill>
                <a:effectLst/>
                <a:latin typeface="Times New Roman" panose="02020603050405020304" pitchFamily="18" charset="0"/>
                <a:cs typeface="Times New Roman" panose="02020603050405020304" pitchFamily="18" charset="0"/>
                <a:sym typeface="+mn-ea"/>
              </a:rPr>
              <a:t>a</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 Trong </a:t>
            </a:r>
            <a:r>
              <a:rPr lang="nl-NL" sz="3100" b="1" i="1" dirty="0" smtClean="0">
                <a:solidFill>
                  <a:schemeClr val="dk1"/>
                </a:solidFill>
                <a:effectLst/>
                <a:latin typeface="Times New Roman" panose="02020603050405020304" pitchFamily="18" charset="0"/>
                <a:cs typeface="Times New Roman" panose="02020603050405020304" pitchFamily="18" charset="0"/>
                <a:sym typeface="+mn-ea"/>
              </a:rPr>
              <a:t>30 ngày</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 từ ngày H</a:t>
            </a:r>
            <a:r>
              <a:rPr lang="en-US" altLang="nl-NL" sz="3100" i="1" dirty="0" smtClean="0">
                <a:solidFill>
                  <a:schemeClr val="dk1"/>
                </a:solidFill>
                <a:effectLst/>
                <a:latin typeface="Times New Roman" panose="02020603050405020304" pitchFamily="18" charset="0"/>
                <a:cs typeface="Times New Roman" panose="02020603050405020304" pitchFamily="18" charset="0"/>
                <a:sym typeface="+mn-ea"/>
              </a:rPr>
              <a:t>Đ</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 hết hạn, 2 bên </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phải</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 ký HĐ mới; </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trong </a:t>
            </a:r>
            <a:r>
              <a:rPr lang="en-US" altLang="nl-NL" sz="3100" b="1" i="1" dirty="0" smtClean="0">
                <a:solidFill>
                  <a:srgbClr val="FF0000"/>
                </a:solidFill>
                <a:effectLst/>
                <a:latin typeface="Times New Roman" panose="02020603050405020304" pitchFamily="18" charset="0"/>
                <a:cs typeface="Times New Roman" panose="02020603050405020304" pitchFamily="18" charset="0"/>
                <a:sym typeface="+mn-ea"/>
              </a:rPr>
              <a:t>TG</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 chưa ký mới thì Q, NV &amp; </a:t>
            </a:r>
            <a:r>
              <a:rPr lang="en-US" altLang="nl-NL" sz="3100" b="1" i="1" dirty="0" smtClean="0">
                <a:solidFill>
                  <a:srgbClr val="FF0000"/>
                </a:solidFill>
                <a:effectLst/>
                <a:latin typeface="Times New Roman" panose="02020603050405020304" pitchFamily="18" charset="0"/>
                <a:cs typeface="Times New Roman" panose="02020603050405020304" pitchFamily="18" charset="0"/>
                <a:sym typeface="+mn-ea"/>
              </a:rPr>
              <a:t>LI</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 của 2 bên </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được thực hiện theo HĐ</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 </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đã giao</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 </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kết</a:t>
            </a:r>
            <a:endParaRPr lang="en-US" sz="3100"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200"/>
              </a:lnSpc>
            </a:pPr>
            <a:r>
              <a:rPr lang="nl-NL" sz="3100" b="1" i="1" dirty="0" smtClean="0">
                <a:solidFill>
                  <a:schemeClr val="dk1"/>
                </a:solidFill>
                <a:effectLst/>
                <a:latin typeface="Times New Roman" panose="02020603050405020304" pitchFamily="18" charset="0"/>
                <a:cs typeface="Times New Roman" panose="02020603050405020304" pitchFamily="18" charset="0"/>
                <a:sym typeface="+mn-ea"/>
              </a:rPr>
              <a:t>b</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 Nếu hết </a:t>
            </a:r>
            <a:r>
              <a:rPr lang="nl-NL" sz="3100" b="1" i="1" dirty="0" smtClean="0">
                <a:solidFill>
                  <a:schemeClr val="dk1"/>
                </a:solidFill>
                <a:effectLst/>
                <a:latin typeface="Times New Roman" panose="02020603050405020304" pitchFamily="18" charset="0"/>
                <a:cs typeface="Times New Roman" panose="02020603050405020304" pitchFamily="18" charset="0"/>
                <a:sym typeface="+mn-ea"/>
              </a:rPr>
              <a:t>30 ngày </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kể từ ngày HĐLĐ hết hạn mà 2 bên </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ko ký</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 HĐ mới thì HĐ đã GK.. trở thành HĐLĐ</a:t>
            </a:r>
            <a:r>
              <a:rPr lang="en-US" altLang="nl-NL" sz="3100" i="1" dirty="0" smtClean="0">
                <a:solidFill>
                  <a:schemeClr val="dk1"/>
                </a:solidFill>
                <a:effectLst/>
                <a:latin typeface="Times New Roman" panose="02020603050405020304" pitchFamily="18" charset="0"/>
                <a:cs typeface="Times New Roman" panose="02020603050405020304" pitchFamily="18" charset="0"/>
                <a:sym typeface="+mn-ea"/>
              </a:rPr>
              <a:t> </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KXĐTH</a:t>
            </a:r>
            <a:endParaRPr lang="en-US" sz="3100"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fontAlgn="auto">
              <a:lnSpc>
                <a:spcPts val="4200"/>
              </a:lnSpc>
            </a:pPr>
            <a:r>
              <a:rPr lang="nl-NL" sz="3100" b="1" i="1" dirty="0" smtClean="0">
                <a:solidFill>
                  <a:schemeClr val="dk1"/>
                </a:solidFill>
                <a:effectLst/>
                <a:latin typeface="Times New Roman" panose="02020603050405020304" pitchFamily="18" charset="0"/>
                <a:cs typeface="Times New Roman" panose="02020603050405020304" pitchFamily="18" charset="0"/>
                <a:sym typeface="+mn-ea"/>
              </a:rPr>
              <a:t>c</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 Tr/hợp 2 bên ký HĐ mới là</a:t>
            </a:r>
            <a:r>
              <a:rPr lang="en-US" altLang="nl-NL" sz="3100" i="1" dirty="0" smtClean="0">
                <a:solidFill>
                  <a:schemeClr val="dk1"/>
                </a:solidFill>
                <a:effectLst/>
                <a:latin typeface="Times New Roman" panose="02020603050405020304" pitchFamily="18" charset="0"/>
                <a:cs typeface="Times New Roman" panose="02020603050405020304" pitchFamily="18" charset="0"/>
                <a:sym typeface="+mn-ea"/>
              </a:rPr>
              <a:t> </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XĐTH thì </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chỉ được ký thêm 1 lần</a:t>
            </a:r>
            <a:r>
              <a:rPr lang="nl-NL" sz="3100" i="1" dirty="0" smtClean="0">
                <a:solidFill>
                  <a:schemeClr val="dk1"/>
                </a:solidFill>
                <a:effectLst/>
                <a:latin typeface="Times New Roman" panose="02020603050405020304" pitchFamily="18" charset="0"/>
                <a:cs typeface="Times New Roman" panose="02020603050405020304" pitchFamily="18" charset="0"/>
                <a:sym typeface="+mn-ea"/>
              </a:rPr>
              <a:t>, sau đó NLĐ vẫn tiếp tục LV thì phải ký HĐ KXĐTH, </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trừ HĐLĐ đ/v người được thuê làm </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GĐ</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 trong DN </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có </a:t>
            </a:r>
            <a:r>
              <a:rPr lang="en-US" altLang="nl-NL" sz="3100" b="1" i="1" dirty="0" smtClean="0">
                <a:solidFill>
                  <a:srgbClr val="FF0000"/>
                </a:solidFill>
                <a:effectLst/>
                <a:latin typeface="Times New Roman" panose="02020603050405020304" pitchFamily="18" charset="0"/>
                <a:cs typeface="Times New Roman" panose="02020603050405020304" pitchFamily="18" charset="0"/>
                <a:sym typeface="+mn-ea"/>
              </a:rPr>
              <a:t>V</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NN</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 &amp; tr/hợp tại </a:t>
            </a:r>
            <a:r>
              <a:rPr lang="nl-NL" sz="3100" b="1" i="1" dirty="0" smtClean="0">
                <a:solidFill>
                  <a:srgbClr val="FF0000"/>
                </a:solidFill>
                <a:effectLst/>
                <a:latin typeface="Times New Roman" panose="02020603050405020304" pitchFamily="18" charset="0"/>
                <a:cs typeface="Times New Roman" panose="02020603050405020304" pitchFamily="18" charset="0"/>
                <a:sym typeface="+mn-ea"/>
              </a:rPr>
              <a:t>K.1 Đ.149, K.2 Đ.151 &amp; K.4 Đ.177</a:t>
            </a:r>
            <a:r>
              <a:rPr lang="nl-NL" sz="3100" i="1" dirty="0" smtClean="0">
                <a:solidFill>
                  <a:srgbClr val="FF0000"/>
                </a:solidFill>
                <a:effectLst/>
                <a:latin typeface="Times New Roman" panose="02020603050405020304" pitchFamily="18" charset="0"/>
                <a:cs typeface="Times New Roman" panose="02020603050405020304" pitchFamily="18" charset="0"/>
                <a:sym typeface="+mn-ea"/>
              </a:rPr>
              <a:t> BLLĐ.</a:t>
            </a:r>
            <a:endParaRPr lang="en-US" sz="31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97673"/>
                                        </p:tgtEl>
                                        <p:attrNameLst>
                                          <p:attrName>style.visibility</p:attrName>
                                        </p:attrNameLst>
                                      </p:cBhvr>
                                      <p:to>
                                        <p:strVal val="visible"/>
                                      </p:to>
                                    </p:set>
                                    <p:animEffect transition="in" filter="box(in)">
                                      <p:cBhvr>
                                        <p:cTn id="7" dur="500"/>
                                        <p:tgtEl>
                                          <p:spTgt spid="497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73" grpId="0" bldLvl="0" animBg="1"/>
    </p:bldLst>
  </p:timing>
</p:sld>
</file>

<file path=ppt/tags/tag1.xml><?xml version="1.0" encoding="utf-8"?>
<p:tagLst xmlns:p="http://schemas.openxmlformats.org/presentationml/2006/main">
  <p:tag name="TABLE_ENDDRAG_ORIGIN_RECT" val="959*529"/>
  <p:tag name="TABLE_ENDDRAG_RECT" val="0*0*959*52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TABLE_ENDDRAG_ORIGIN_RECT" val="960*540"/>
  <p:tag name="TABLE_ENDDRAG_RECT" val="0*0*960*540"/>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TABLE_ENDDRAG_ORIGIN_RECT" val="960*540"/>
  <p:tag name="TABLE_ENDDRAG_RECT" val="0*0*960*540"/>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TABLE_ENDDRAG_ORIGIN_RECT" val="960*539"/>
  <p:tag name="TABLE_ENDDRAG_RECT" val="0*0*960*539"/>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TABLE_ENDDRAG_ORIGIN_RECT" val="960*539"/>
  <p:tag name="TABLE_ENDDRAG_RECT" val="0*0*960*539"/>
</p:tagLst>
</file>

<file path=ppt/tags/tag20.xml><?xml version="1.0" encoding="utf-8"?>
<p:tagLst xmlns:p="http://schemas.openxmlformats.org/presentationml/2006/main">
  <p:tag name="TABLE_ENDDRAG_ORIGIN_RECT" val="952*531"/>
  <p:tag name="TABLE_ENDDRAG_RECT" val="7*0*952*53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TABLE_ENDDRAG_ORIGIN_RECT" val="960*539"/>
  <p:tag name="TABLE_ENDDRAG_RECT" val="0*0*960*540"/>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TABLE_ENDDRAG_ORIGIN_RECT" val="960*529"/>
  <p:tag name="TABLE_ENDDRAG_RECT" val="0*0*960*529"/>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TABLE_ENDDRAG_ORIGIN_RECT" val="960*464"/>
  <p:tag name="TABLE_ENDDRAG_RECT" val="0*65*960*464"/>
</p:tagLst>
</file>

<file path=ppt/tags/tag34.xml><?xml version="1.0" encoding="utf-8"?>
<p:tagLst xmlns:p="http://schemas.openxmlformats.org/presentationml/2006/main">
  <p:tag name="TABLE_ENDDRAG_ORIGIN_RECT" val="959*449"/>
  <p:tag name="TABLE_ENDDRAG_RECT" val="0*82*959*449"/>
</p:tagLst>
</file>

<file path=ppt/tags/tag35.xml><?xml version="1.0" encoding="utf-8"?>
<p:tagLst xmlns:p="http://schemas.openxmlformats.org/presentationml/2006/main">
  <p:tag name="TABLE_ENDDRAG_ORIGIN_RECT" val="959*540"/>
  <p:tag name="TABLE_ENDDRAG_RECT" val="0*0*959*540"/>
</p:tagLst>
</file>

<file path=ppt/tags/tag36.xml><?xml version="1.0" encoding="utf-8"?>
<p:tagLst xmlns:p="http://schemas.openxmlformats.org/presentationml/2006/main">
  <p:tag name="TABLE_ENDDRAG_ORIGIN_RECT" val="958*540"/>
  <p:tag name="TABLE_ENDDRAG_RECT" val="0*0*958*540"/>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TABLE_ENDDRAG_ORIGIN_RECT" val="960*548"/>
  <p:tag name="TABLE_ENDDRAG_RECT" val="0*0*960*548"/>
</p:tagLst>
</file>

<file path=ppt/tags/tag41.xml><?xml version="1.0" encoding="utf-8"?>
<p:tagLst xmlns:p="http://schemas.openxmlformats.org/presentationml/2006/main">
  <p:tag name="TABLE_ENDDRAG_ORIGIN_RECT" val="956*431"/>
  <p:tag name="TABLE_ENDDRAG_RECT" val="3*108*956*431"/>
</p:tagLst>
</file>

<file path=ppt/tags/tag42.xml><?xml version="1.0" encoding="utf-8"?>
<p:tagLst xmlns:p="http://schemas.openxmlformats.org/presentationml/2006/main">
  <p:tag name="TABLE_ENDDRAG_ORIGIN_RECT" val="960*540"/>
  <p:tag name="TABLE_ENDDRAG_RECT" val="0*0*960*540"/>
</p:tagLst>
</file>

<file path=ppt/tags/tag43.xml><?xml version="1.0" encoding="utf-8"?>
<p:tagLst xmlns:p="http://schemas.openxmlformats.org/presentationml/2006/main">
  <p:tag name="TABLE_ENDDRAG_ORIGIN_RECT" val="960*540"/>
  <p:tag name="TABLE_ENDDRAG_RECT" val="0*0*960*540"/>
</p:tagLst>
</file>

<file path=ppt/tags/tag44.xml><?xml version="1.0" encoding="utf-8"?>
<p:tagLst xmlns:p="http://schemas.openxmlformats.org/presentationml/2006/main">
  <p:tag name="TABLE_ENDDRAG_ORIGIN_RECT" val="928*463"/>
  <p:tag name="TABLE_ENDDRAG_RECT" val="11*65*928*463"/>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TABLE_ENDDRAG_ORIGIN_RECT" val="958*539"/>
  <p:tag name="TABLE_ENDDRAG_RECT" val="0*0*958*539"/>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TABLE_ENDDRAG_ORIGIN_RECT" val="958*529"/>
  <p:tag name="TABLE_ENDDRAG_RECT" val="0*0*958*529"/>
</p:tagLst>
</file>

<file path=ppt/tags/tag51.xml><?xml version="1.0" encoding="utf-8"?>
<p:tagLst xmlns:p="http://schemas.openxmlformats.org/presentationml/2006/main">
  <p:tag name="KSO_WM_BEAUTIFY_FLAG" val=""/>
</p:tagLst>
</file>

<file path=ppt/tags/tag6.xml><?xml version="1.0" encoding="utf-8"?>
<p:tagLst xmlns:p="http://schemas.openxmlformats.org/presentationml/2006/main">
  <p:tag name="TABLE_ENDDRAG_ORIGIN_RECT" val="959*540"/>
  <p:tag name="TABLE_ENDDRAG_RECT" val="0*0*959*540"/>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51076</Words>
  <Application>WPS Presentation</Application>
  <PresentationFormat>Widescreen</PresentationFormat>
  <Paragraphs>1482</Paragraphs>
  <Slides>89</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89</vt:i4>
      </vt:variant>
    </vt:vector>
  </HeadingPairs>
  <TitlesOfParts>
    <vt:vector size="104" baseType="lpstr">
      <vt:lpstr>Arial</vt:lpstr>
      <vt:lpstr>SimSun</vt:lpstr>
      <vt:lpstr>Wingdings</vt:lpstr>
      <vt:lpstr>Times New Roman</vt:lpstr>
      <vt:lpstr>Verdana</vt:lpstr>
      <vt:lpstr>.VnArial</vt:lpstr>
      <vt:lpstr>Calibri</vt:lpstr>
      <vt:lpstr>Microsoft YaHei</vt:lpstr>
      <vt:lpstr>Arial Unicode MS</vt:lpstr>
      <vt:lpstr>Calibri Light</vt:lpstr>
      <vt:lpstr>Times New Roman</vt:lpstr>
      <vt:lpstr>Calibri</vt:lpstr>
      <vt:lpstr>Wingdings 3</vt:lpstr>
      <vt:lpstr>等线</vt:lpstr>
      <vt:lpstr>Office Theme</vt:lpstr>
      <vt:lpstr>PowerPoint 演示文稿</vt:lpstr>
      <vt:lpstr>PowerPoint 演示文稿</vt:lpstr>
      <vt:lpstr>CHUYÊN ĐỀ I. QUY ĐỊNH VỀ CHÍNH SÁCH LAO ĐỘNG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Đ.40-41 Nghĩa vụ khi ĐPCD HĐLĐ trái PL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 Đ.119. Đăng ký nội quy lao động </vt:lpstr>
      <vt:lpstr> Đ.125. Áp dụng hình thức XLKL Sa thải </vt:lpstr>
      <vt:lpstr>PowerPoint 演示文稿</vt:lpstr>
      <vt:lpstr>PowerPoint 演示文稿</vt:lpstr>
      <vt:lpstr>PowerPoint 演示文稿</vt:lpstr>
      <vt:lpstr>PowerPoint 演示文稿</vt:lpstr>
      <vt:lpstr>PowerPoint 演示文稿</vt:lpstr>
      <vt:lpstr>     Đ.93. XD thang lương, bảng lương &amp; ĐMLĐ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Bồi dưỡng cho cán bộ pháp chế</dc:title>
  <dc:creator>Admin</dc:creator>
  <cp:lastModifiedBy>năm nguyễn tất</cp:lastModifiedBy>
  <cp:revision>275</cp:revision>
  <dcterms:created xsi:type="dcterms:W3CDTF">2020-04-24T04:02:00Z</dcterms:created>
  <dcterms:modified xsi:type="dcterms:W3CDTF">2024-08-29T11:28:03Z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6A1F76D2C52C476BA62AE6252B8247C9_13</vt:lpwstr>
  </property>
  <property fmtid="{D5CDD505-2E9C-101B-9397-08002B2CF9AE}" pid="3" name="KSOProductBuildVer">
    <vt:lpwstr>1033-12.2.0.17119</vt:lpwstr>
  </property>
</Properties>
</file>