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91" r:id="rId2"/>
    <p:sldId id="316" r:id="rId3"/>
    <p:sldId id="321" r:id="rId4"/>
    <p:sldId id="323" r:id="rId5"/>
    <p:sldId id="325" r:id="rId6"/>
    <p:sldId id="327" r:id="rId7"/>
    <p:sldId id="329" r:id="rId8"/>
    <p:sldId id="331" r:id="rId9"/>
    <p:sldId id="333" r:id="rId10"/>
    <p:sldId id="335" r:id="rId11"/>
    <p:sldId id="295" r:id="rId12"/>
    <p:sldId id="296" r:id="rId13"/>
    <p:sldId id="298" r:id="rId14"/>
    <p:sldId id="300" r:id="rId15"/>
    <p:sldId id="303" r:id="rId16"/>
    <p:sldId id="304" r:id="rId17"/>
    <p:sldId id="305" r:id="rId18"/>
    <p:sldId id="306" r:id="rId19"/>
    <p:sldId id="307" r:id="rId20"/>
    <p:sldId id="337" r:id="rId21"/>
    <p:sldId id="341" r:id="rId22"/>
    <p:sldId id="314" r:id="rId23"/>
  </p:sldIdLst>
  <p:sldSz cx="9144000" cy="6858000" type="screen4x3"/>
  <p:notesSz cx="6858000" cy="9144000"/>
  <p:embeddedFontLst>
    <p:embeddedFont>
      <p:font typeface=".VnAvant" panose="020B0604020202020204" charset="0"/>
      <p:regular r:id="rId25"/>
      <p:bold r:id="rId26"/>
      <p:italic r:id="rId27"/>
      <p:boldItalic r:id="rId28"/>
    </p:embeddedFont>
    <p:embeddedFont>
      <p:font typeface="VNI-Avo" pitchFamily="2" charset="0"/>
      <p:regular r:id="rId29"/>
      <p:bold r:id="rId30"/>
      <p:italic r:id="rId31"/>
    </p:embeddedFont>
  </p:embeddedFont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AFDC42-91F6-4FE3-8A12-72BE6EA9F7F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Calibri" panose="020F0502020204030204" pitchFamily="34" charset="0"/>
              </a:rPr>
              <a:t>‹#›</a:t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392891-5AFE-4C19-BC25-EB0B7B74411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392891-5AFE-4C19-BC25-EB0B7B74411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392891-5AFE-4C19-BC25-EB0B7B74411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392891-5AFE-4C19-BC25-EB0B7B74411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392891-5AFE-4C19-BC25-EB0B7B74411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392891-5AFE-4C19-BC25-EB0B7B74411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392891-5AFE-4C19-BC25-EB0B7B74411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392891-5AFE-4C19-BC25-EB0B7B74411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392891-5AFE-4C19-BC25-EB0B7B74411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392891-5AFE-4C19-BC25-EB0B7B74411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392891-5AFE-4C19-BC25-EB0B7B74411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392891-5AFE-4C19-BC25-EB0B7B74411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0"/>
            <a:ext cx="14478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5181600"/>
            <a:ext cx="13716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4" descr="anim1690[1]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6248400"/>
            <a:ext cx="51054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3" name="AutoShape 5"/>
          <p:cNvSpPr/>
          <p:nvPr/>
        </p:nvSpPr>
        <p:spPr>
          <a:xfrm>
            <a:off x="3276600" y="50292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53254" name="AutoShape 6"/>
          <p:cNvSpPr/>
          <p:nvPr/>
        </p:nvSpPr>
        <p:spPr>
          <a:xfrm>
            <a:off x="0" y="1524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53255" name="AutoShape 7"/>
          <p:cNvSpPr/>
          <p:nvPr/>
        </p:nvSpPr>
        <p:spPr>
          <a:xfrm>
            <a:off x="6705600" y="144463"/>
            <a:ext cx="2286000" cy="7620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53256" name="AutoShape 8"/>
          <p:cNvSpPr>
            <a:spLocks noChangeArrowheads="1"/>
          </p:cNvSpPr>
          <p:nvPr/>
        </p:nvSpPr>
        <p:spPr bwMode="auto">
          <a:xfrm>
            <a:off x="3733800" y="990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57" name="AutoShape 9"/>
          <p:cNvSpPr>
            <a:spLocks noChangeArrowheads="1"/>
          </p:cNvSpPr>
          <p:nvPr/>
        </p:nvSpPr>
        <p:spPr bwMode="auto">
          <a:xfrm>
            <a:off x="3733800" y="685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58" name="AutoShape 10"/>
          <p:cNvSpPr>
            <a:spLocks noChangeArrowheads="1"/>
          </p:cNvSpPr>
          <p:nvPr/>
        </p:nvSpPr>
        <p:spPr bwMode="auto">
          <a:xfrm>
            <a:off x="3124200" y="838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59" name="AutoShape 11"/>
          <p:cNvSpPr>
            <a:spLocks noChangeArrowheads="1"/>
          </p:cNvSpPr>
          <p:nvPr/>
        </p:nvSpPr>
        <p:spPr bwMode="auto">
          <a:xfrm>
            <a:off x="3505200" y="1143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60" name="AutoShape 12"/>
          <p:cNvSpPr>
            <a:spLocks noChangeArrowheads="1"/>
          </p:cNvSpPr>
          <p:nvPr/>
        </p:nvSpPr>
        <p:spPr bwMode="auto">
          <a:xfrm>
            <a:off x="3352800" y="457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61" name="AutoShape 13"/>
          <p:cNvSpPr>
            <a:spLocks noChangeArrowheads="1"/>
          </p:cNvSpPr>
          <p:nvPr/>
        </p:nvSpPr>
        <p:spPr bwMode="auto">
          <a:xfrm>
            <a:off x="1447800" y="35814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62" name="AutoShape 14"/>
          <p:cNvSpPr>
            <a:spLocks noChangeArrowheads="1"/>
          </p:cNvSpPr>
          <p:nvPr/>
        </p:nvSpPr>
        <p:spPr bwMode="auto">
          <a:xfrm>
            <a:off x="19050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63" name="AutoShape 15"/>
          <p:cNvSpPr>
            <a:spLocks noChangeArrowheads="1"/>
          </p:cNvSpPr>
          <p:nvPr/>
        </p:nvSpPr>
        <p:spPr bwMode="auto">
          <a:xfrm>
            <a:off x="1447800" y="4572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64" name="AutoShape 16"/>
          <p:cNvSpPr>
            <a:spLocks noChangeArrowheads="1"/>
          </p:cNvSpPr>
          <p:nvPr/>
        </p:nvSpPr>
        <p:spPr bwMode="auto">
          <a:xfrm>
            <a:off x="1143000" y="4038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65" name="AutoShape 17"/>
          <p:cNvSpPr>
            <a:spLocks noChangeArrowheads="1"/>
          </p:cNvSpPr>
          <p:nvPr/>
        </p:nvSpPr>
        <p:spPr bwMode="auto">
          <a:xfrm>
            <a:off x="762000" y="4191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66" name="AutoShape 18"/>
          <p:cNvSpPr>
            <a:spLocks noChangeArrowheads="1"/>
          </p:cNvSpPr>
          <p:nvPr/>
        </p:nvSpPr>
        <p:spPr bwMode="auto">
          <a:xfrm>
            <a:off x="7239000" y="3733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67" name="AutoShape 19"/>
          <p:cNvSpPr>
            <a:spLocks noChangeArrowheads="1"/>
          </p:cNvSpPr>
          <p:nvPr/>
        </p:nvSpPr>
        <p:spPr bwMode="auto">
          <a:xfrm>
            <a:off x="69342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68" name="AutoShape 20"/>
          <p:cNvSpPr>
            <a:spLocks noChangeArrowheads="1"/>
          </p:cNvSpPr>
          <p:nvPr/>
        </p:nvSpPr>
        <p:spPr bwMode="auto">
          <a:xfrm>
            <a:off x="76200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69" name="AutoShape 21"/>
          <p:cNvSpPr>
            <a:spLocks noChangeArrowheads="1"/>
          </p:cNvSpPr>
          <p:nvPr/>
        </p:nvSpPr>
        <p:spPr bwMode="auto">
          <a:xfrm>
            <a:off x="7239000" y="4648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70" name="AutoShape 22"/>
          <p:cNvSpPr>
            <a:spLocks noChangeArrowheads="1"/>
          </p:cNvSpPr>
          <p:nvPr/>
        </p:nvSpPr>
        <p:spPr bwMode="auto">
          <a:xfrm>
            <a:off x="7315200" y="5486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71" name="AutoShape 23"/>
          <p:cNvSpPr/>
          <p:nvPr/>
        </p:nvSpPr>
        <p:spPr>
          <a:xfrm>
            <a:off x="1752600" y="21336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53272" name="AutoShape 24"/>
          <p:cNvSpPr/>
          <p:nvPr/>
        </p:nvSpPr>
        <p:spPr>
          <a:xfrm>
            <a:off x="3581400" y="9906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53273" name="AutoShape 25"/>
          <p:cNvSpPr/>
          <p:nvPr/>
        </p:nvSpPr>
        <p:spPr>
          <a:xfrm>
            <a:off x="6400800" y="23622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074" name="Text Box 26"/>
          <p:cNvSpPr txBox="1"/>
          <p:nvPr/>
        </p:nvSpPr>
        <p:spPr>
          <a:xfrm>
            <a:off x="1447800" y="228600"/>
            <a:ext cx="6629400" cy="6756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FF00FF"/>
                </a:solidFill>
                <a:latin typeface="Arial" panose="020B0604020202020204" pitchFamily="34" charset="0"/>
              </a:rPr>
              <a:t>UỶ BAN NHÂN DÂN</a:t>
            </a:r>
            <a:r>
              <a:rPr sz="2000" b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FF00FF"/>
                </a:solidFill>
                <a:latin typeface="Arial" panose="020B0604020202020204" pitchFamily="34" charset="0"/>
              </a:rPr>
              <a:t>QUẬN </a:t>
            </a:r>
            <a:r>
              <a:rPr lang="en-US" sz="2000" b="1" dirty="0">
                <a:solidFill>
                  <a:srgbClr val="FF00FF"/>
                </a:solidFill>
                <a:latin typeface="Arial" panose="020B0604020202020204" pitchFamily="34" charset="0"/>
              </a:rPr>
              <a:t>12</a:t>
            </a:r>
            <a:endParaRPr sz="2000" b="1" dirty="0">
              <a:solidFill>
                <a:srgbClr val="FF00FF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sz="2000" b="1" dirty="0">
                <a:solidFill>
                  <a:srgbClr val="FF00FF"/>
                </a:solidFill>
                <a:latin typeface="Arial" panose="020B0604020202020204" pitchFamily="34" charset="0"/>
              </a:rPr>
              <a:t>TRƯỜNG MẦM NON </a:t>
            </a:r>
            <a:r>
              <a:rPr lang="en-US" sz="2000" b="1" dirty="0">
                <a:solidFill>
                  <a:srgbClr val="FF00FF"/>
                </a:solidFill>
              </a:rPr>
              <a:t>HOẠ MI 1</a:t>
            </a:r>
            <a:endParaRPr lang="vi-VN" sz="2000" b="1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2075" name="Text Box 27"/>
          <p:cNvSpPr txBox="1"/>
          <p:nvPr/>
        </p:nvSpPr>
        <p:spPr>
          <a:xfrm>
            <a:off x="3429000" y="990600"/>
            <a:ext cx="2362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600" i="1" dirty="0">
                <a:solidFill>
                  <a:srgbClr val="FF3300"/>
                </a:solidFill>
                <a:latin typeface="Arial" panose="020B0604020202020204" pitchFamily="34" charset="0"/>
              </a:rPr>
              <a:t>GIÁO ÁN</a:t>
            </a:r>
          </a:p>
        </p:txBody>
      </p:sp>
      <p:sp>
        <p:nvSpPr>
          <p:cNvPr id="2076" name="WordArt 28"/>
          <p:cNvSpPr>
            <a:spLocks noTextEdit="1"/>
          </p:cNvSpPr>
          <p:nvPr/>
        </p:nvSpPr>
        <p:spPr>
          <a:xfrm>
            <a:off x="1295400" y="1371600"/>
            <a:ext cx="6553200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solidFill>
                  <a:srgbClr val="0000CC">
                    <a:alpha val="92940"/>
                  </a:srgbClr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LÀM QUEN VỚI TÁC PHẨM VĂN HỌC</a:t>
            </a:r>
          </a:p>
        </p:txBody>
      </p:sp>
      <p:sp>
        <p:nvSpPr>
          <p:cNvPr id="2077" name="Text Box 29"/>
          <p:cNvSpPr txBox="1"/>
          <p:nvPr/>
        </p:nvSpPr>
        <p:spPr>
          <a:xfrm>
            <a:off x="3124200" y="2514600"/>
            <a:ext cx="3505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solidFill>
                  <a:schemeClr val="hlink"/>
                </a:solidFill>
                <a:latin typeface="Arial" panose="020B0604020202020204" pitchFamily="34" charset="0"/>
              </a:rPr>
              <a:t>      KỂ CHUYỆN </a:t>
            </a:r>
          </a:p>
        </p:txBody>
      </p:sp>
      <p:sp>
        <p:nvSpPr>
          <p:cNvPr id="2078" name="WordArt 30"/>
          <p:cNvSpPr>
            <a:spLocks noTextEdit="1"/>
          </p:cNvSpPr>
          <p:nvPr/>
        </p:nvSpPr>
        <p:spPr>
          <a:xfrm>
            <a:off x="1066800" y="2895600"/>
            <a:ext cx="7162800" cy="1801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solidFill>
                  <a:srgbClr val="FF0000">
                    <a:alpha val="89803"/>
                  </a:srgbClr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 đỗ con</a:t>
            </a:r>
          </a:p>
        </p:txBody>
      </p:sp>
      <p:sp>
        <p:nvSpPr>
          <p:cNvPr id="2079" name="Text Box 31"/>
          <p:cNvSpPr txBox="1"/>
          <p:nvPr/>
        </p:nvSpPr>
        <p:spPr>
          <a:xfrm>
            <a:off x="2286000" y="4678363"/>
            <a:ext cx="5562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3300"/>
                </a:solidFill>
                <a:latin typeface="Arial" panose="020B0604020202020204" pitchFamily="34" charset="0"/>
              </a:rPr>
              <a:t>Độ</a:t>
            </a:r>
            <a:r>
              <a:rPr lang="en-US" sz="3200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Arial" panose="020B0604020202020204" pitchFamily="34" charset="0"/>
              </a:rPr>
              <a:t>tuổi</a:t>
            </a:r>
            <a:r>
              <a:rPr lang="en-US" sz="3200">
                <a:solidFill>
                  <a:srgbClr val="FF3300"/>
                </a:solidFill>
                <a:latin typeface="Arial" panose="020B0604020202020204" pitchFamily="34" charset="0"/>
              </a:rPr>
              <a:t>: 4-5 </a:t>
            </a:r>
            <a:r>
              <a:rPr lang="en-US" sz="3200" dirty="0" err="1">
                <a:solidFill>
                  <a:srgbClr val="FF3300"/>
                </a:solidFill>
                <a:latin typeface="Arial" panose="020B0604020202020204" pitchFamily="34" charset="0"/>
              </a:rPr>
              <a:t>tuổi</a:t>
            </a:r>
            <a:r>
              <a:rPr lang="en-US" sz="3200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endParaRPr sz="32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080" name="Text Box 32"/>
          <p:cNvSpPr txBox="1"/>
          <p:nvPr/>
        </p:nvSpPr>
        <p:spPr>
          <a:xfrm>
            <a:off x="2362200" y="5576888"/>
            <a:ext cx="4953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i="1" dirty="0">
                <a:solidFill>
                  <a:srgbClr val="0000FF"/>
                </a:solidFill>
                <a:latin typeface="Arial" panose="020B0604020202020204" pitchFamily="34" charset="0"/>
              </a:rPr>
              <a:t>Giáo viên: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Luyên</a:t>
            </a:r>
            <a:endParaRPr lang="vi-VN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81" name="Picture 33" descr="star_taking_a_bow_hg_cl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574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2" name="Picture 34" descr="star_taking_a_bow_hg_cl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20574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32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32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32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532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532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532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  <p:bldP spid="53254" grpId="0" animBg="1"/>
      <p:bldP spid="53255" grpId="0" animBg="1"/>
      <p:bldP spid="53271" grpId="0" animBg="1"/>
      <p:bldP spid="53272" grpId="0" animBg="1"/>
      <p:bldP spid="5327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DSC_01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khung-anh-dep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Text Box 6"/>
          <p:cNvSpPr txBox="1"/>
          <p:nvPr/>
        </p:nvSpPr>
        <p:spPr>
          <a:xfrm>
            <a:off x="2590800" y="1676400"/>
            <a:ext cx="4495800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6600" b="1" dirty="0">
                <a:solidFill>
                  <a:srgbClr val="FF0000"/>
                </a:solidFill>
                <a:latin typeface="Arial" panose="020B0604020202020204" pitchFamily="34" charset="0"/>
              </a:rPr>
              <a:t>Đàm thoại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endParaRPr dirty="0"/>
          </a:p>
        </p:txBody>
      </p:sp>
      <p:pic>
        <p:nvPicPr>
          <p:cNvPr id="6146" name="Picture 1" descr="mdk1247797a5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819400"/>
            <a:ext cx="60198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1" name="AutoShape 5"/>
          <p:cNvSpPr/>
          <p:nvPr/>
        </p:nvSpPr>
        <p:spPr>
          <a:xfrm>
            <a:off x="2209800" y="0"/>
            <a:ext cx="6934200" cy="2514600"/>
          </a:xfrm>
          <a:prstGeom prst="cloudCallout">
            <a:avLst>
              <a:gd name="adj1" fmla="val -9616"/>
              <a:gd name="adj2" fmla="val 3970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60422" name="Text Box 6"/>
          <p:cNvSpPr txBox="1"/>
          <p:nvPr/>
        </p:nvSpPr>
        <p:spPr>
          <a:xfrm>
            <a:off x="3200400" y="381000"/>
            <a:ext cx="53340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dirty="0">
                <a:solidFill>
                  <a:srgbClr val="FF0000"/>
                </a:solidFill>
                <a:latin typeface="Arial" panose="020B0604020202020204" pitchFamily="34" charset="0"/>
              </a:rPr>
              <a:t> Cô vừa kể cho các con nghe câu chuyện gì?</a:t>
            </a:r>
          </a:p>
        </p:txBody>
      </p:sp>
      <p:sp>
        <p:nvSpPr>
          <p:cNvPr id="60423" name="Text Box 7"/>
          <p:cNvSpPr txBox="1"/>
          <p:nvPr/>
        </p:nvSpPr>
        <p:spPr>
          <a:xfrm>
            <a:off x="4876800" y="5181600"/>
            <a:ext cx="2438400" cy="112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dirty="0"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  <a:p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</a:rPr>
              <a:t>Chú đỗ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nimBg="1"/>
      <p:bldP spid="60422" grpId="0"/>
      <p:bldP spid="604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mdk1247797a5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44196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2" descr="DSC_01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209800"/>
            <a:ext cx="47244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5" descr="gi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2000"/>
            <a:ext cx="44196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6" descr="ong mat tro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4572000"/>
            <a:ext cx="4724400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905000" y="3733800"/>
            <a:ext cx="1995488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sz="2400" b="1" dirty="0">
                <a:solidFill>
                  <a:srgbClr val="FF0000"/>
                </a:solidFill>
                <a:latin typeface="VNI-Avo" pitchFamily="2" charset="0"/>
              </a:rPr>
              <a:t>Chuù Ñoã con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7000" y="3581400"/>
            <a:ext cx="2268538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sz="2400" b="1" dirty="0">
                <a:solidFill>
                  <a:srgbClr val="FF0000"/>
                </a:solidFill>
                <a:latin typeface="VNI-Avo" pitchFamily="2" charset="0"/>
              </a:rPr>
              <a:t>Coâ Möa Xuaân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5867400"/>
            <a:ext cx="2284413" cy="822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sz="2400" b="1" dirty="0">
                <a:solidFill>
                  <a:srgbClr val="FF0000"/>
                </a:solidFill>
                <a:latin typeface="VNI-Avo" pitchFamily="2" charset="0"/>
              </a:rPr>
              <a:t>Chò  Gioù Xuaân</a:t>
            </a:r>
          </a:p>
        </p:txBody>
      </p:sp>
      <p:sp>
        <p:nvSpPr>
          <p:cNvPr id="5" name="Rectangle 4"/>
          <p:cNvSpPr/>
          <p:nvPr/>
        </p:nvSpPr>
        <p:spPr>
          <a:xfrm>
            <a:off x="5849938" y="5791200"/>
            <a:ext cx="1990725" cy="822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B¸c MÆt Trêi</a:t>
            </a:r>
          </a:p>
        </p:txBody>
      </p:sp>
      <p:sp>
        <p:nvSpPr>
          <p:cNvPr id="17418" name="Text Box 10"/>
          <p:cNvSpPr txBox="1"/>
          <p:nvPr/>
        </p:nvSpPr>
        <p:spPr>
          <a:xfrm>
            <a:off x="2590800" y="0"/>
            <a:ext cx="184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19" name="AutoShape 13"/>
          <p:cNvSpPr/>
          <p:nvPr/>
        </p:nvSpPr>
        <p:spPr>
          <a:xfrm flipH="1" flipV="1">
            <a:off x="0" y="0"/>
            <a:ext cx="6934200" cy="1752600"/>
          </a:xfrm>
          <a:prstGeom prst="cloudCallout">
            <a:avLst>
              <a:gd name="adj1" fmla="val -14565"/>
              <a:gd name="adj2" fmla="val -91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rot="10800000"/>
          <a:lstStyle/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62478" name="Text Box 14"/>
          <p:cNvSpPr txBox="1"/>
          <p:nvPr/>
        </p:nvSpPr>
        <p:spPr>
          <a:xfrm>
            <a:off x="1066800" y="417513"/>
            <a:ext cx="5387975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dirty="0">
                <a:solidFill>
                  <a:srgbClr val="FF0000"/>
                </a:solidFill>
                <a:latin typeface="Arial" panose="020B0604020202020204" pitchFamily="34" charset="0"/>
              </a:rPr>
              <a:t>Trong câu chuyện có những nhân vật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7419" grpId="0" animBg="1"/>
      <p:bldP spid="624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endParaRPr dirty="0"/>
          </a:p>
        </p:txBody>
      </p:sp>
      <p:sp>
        <p:nvSpPr>
          <p:cNvPr id="18435" name="AutoShape 3"/>
          <p:cNvSpPr/>
          <p:nvPr/>
        </p:nvSpPr>
        <p:spPr>
          <a:xfrm flipH="1" flipV="1">
            <a:off x="-381000" y="0"/>
            <a:ext cx="6934200" cy="1752600"/>
          </a:xfrm>
          <a:prstGeom prst="cloudCallout">
            <a:avLst>
              <a:gd name="adj1" fmla="val -14565"/>
              <a:gd name="adj2" fmla="val -91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rot="10800000"/>
          <a:lstStyle/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18436" name="Text Box 4"/>
          <p:cNvSpPr txBox="1"/>
          <p:nvPr/>
        </p:nvSpPr>
        <p:spPr>
          <a:xfrm>
            <a:off x="1371600" y="228600"/>
            <a:ext cx="41910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dirty="0">
                <a:latin typeface="Arial" panose="020B0604020202020204" pitchFamily="34" charset="0"/>
              </a:rPr>
              <a:t>Chú đỗ con ngủ ở đâu suốt một năm?</a:t>
            </a:r>
          </a:p>
        </p:txBody>
      </p:sp>
      <p:pic>
        <p:nvPicPr>
          <p:cNvPr id="18437" name="Picture 1" descr="DSC_01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743200"/>
            <a:ext cx="6858000" cy="381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endParaRPr dirty="0"/>
          </a:p>
        </p:txBody>
      </p:sp>
      <p:sp>
        <p:nvSpPr>
          <p:cNvPr id="19459" name="AutoShape 3"/>
          <p:cNvSpPr/>
          <p:nvPr/>
        </p:nvSpPr>
        <p:spPr>
          <a:xfrm flipH="1" flipV="1">
            <a:off x="-381000" y="0"/>
            <a:ext cx="6934200" cy="1752600"/>
          </a:xfrm>
          <a:prstGeom prst="cloudCallout">
            <a:avLst>
              <a:gd name="adj1" fmla="val -14565"/>
              <a:gd name="adj2" fmla="val -91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rot="10800000"/>
          <a:lstStyle/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19460" name="Text Box 4"/>
          <p:cNvSpPr txBox="1"/>
          <p:nvPr/>
        </p:nvSpPr>
        <p:spPr>
          <a:xfrm>
            <a:off x="1371600" y="228600"/>
            <a:ext cx="41910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dirty="0">
                <a:latin typeface="Arial" panose="020B0604020202020204" pitchFamily="34" charset="0"/>
              </a:rPr>
              <a:t>Khi tỉnh dậy chú thấy mình ở đâu?</a:t>
            </a:r>
          </a:p>
        </p:txBody>
      </p:sp>
      <p:pic>
        <p:nvPicPr>
          <p:cNvPr id="19461" name="Picture 1" descr="DSC_01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743200"/>
            <a:ext cx="5715000" cy="411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endParaRPr dirty="0"/>
          </a:p>
        </p:txBody>
      </p:sp>
      <p:sp>
        <p:nvSpPr>
          <p:cNvPr id="20483" name="AutoShape 3"/>
          <p:cNvSpPr/>
          <p:nvPr/>
        </p:nvSpPr>
        <p:spPr>
          <a:xfrm flipH="1" flipV="1">
            <a:off x="-381000" y="0"/>
            <a:ext cx="6934200" cy="1752600"/>
          </a:xfrm>
          <a:prstGeom prst="cloudCallout">
            <a:avLst>
              <a:gd name="adj1" fmla="val -14565"/>
              <a:gd name="adj2" fmla="val -91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rot="10800000"/>
          <a:lstStyle/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20484" name="Text Box 4"/>
          <p:cNvSpPr txBox="1"/>
          <p:nvPr/>
        </p:nvSpPr>
        <p:spPr>
          <a:xfrm>
            <a:off x="762000" y="304800"/>
            <a:ext cx="50292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dirty="0">
                <a:latin typeface="Arial" panose="020B0604020202020204" pitchFamily="34" charset="0"/>
              </a:rPr>
              <a:t>Ai đã mang nước đến tắm mát cho đỗ con?</a:t>
            </a:r>
          </a:p>
        </p:txBody>
      </p:sp>
      <p:pic>
        <p:nvPicPr>
          <p:cNvPr id="6147" name="Picture 2" descr="DSC_01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743200"/>
            <a:ext cx="54864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6" name="Text Box 7"/>
          <p:cNvSpPr txBox="1"/>
          <p:nvPr/>
        </p:nvSpPr>
        <p:spPr>
          <a:xfrm>
            <a:off x="4191000" y="5413375"/>
            <a:ext cx="21320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Cô mưa xuân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endParaRPr dirty="0"/>
          </a:p>
        </p:txBody>
      </p:sp>
      <p:sp>
        <p:nvSpPr>
          <p:cNvPr id="21507" name="AutoShape 3"/>
          <p:cNvSpPr/>
          <p:nvPr/>
        </p:nvSpPr>
        <p:spPr>
          <a:xfrm flipH="1" flipV="1">
            <a:off x="-381000" y="0"/>
            <a:ext cx="6934200" cy="1752600"/>
          </a:xfrm>
          <a:prstGeom prst="cloudCallout">
            <a:avLst>
              <a:gd name="adj1" fmla="val -14565"/>
              <a:gd name="adj2" fmla="val -91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rot="10800000"/>
          <a:lstStyle/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21508" name="Text Box 4"/>
          <p:cNvSpPr txBox="1"/>
          <p:nvPr/>
        </p:nvSpPr>
        <p:spPr>
          <a:xfrm>
            <a:off x="762000" y="304800"/>
            <a:ext cx="50292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dirty="0">
                <a:latin typeface="Arial" panose="020B0604020202020204" pitchFamily="34" charset="0"/>
              </a:rPr>
              <a:t>Ai đã thổi vi vu làm đỗ con thức giấc?</a:t>
            </a:r>
          </a:p>
        </p:txBody>
      </p:sp>
      <p:pic>
        <p:nvPicPr>
          <p:cNvPr id="6148" name="Picture 5" descr="g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819400"/>
            <a:ext cx="5943600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0" name="Text Box 8"/>
          <p:cNvSpPr txBox="1"/>
          <p:nvPr/>
        </p:nvSpPr>
        <p:spPr>
          <a:xfrm>
            <a:off x="4632325" y="5907088"/>
            <a:ext cx="20097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Chị gió xuân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endParaRPr dirty="0"/>
          </a:p>
        </p:txBody>
      </p:sp>
      <p:sp>
        <p:nvSpPr>
          <p:cNvPr id="22531" name="AutoShape 3"/>
          <p:cNvSpPr/>
          <p:nvPr/>
        </p:nvSpPr>
        <p:spPr>
          <a:xfrm flipH="1" flipV="1">
            <a:off x="-381000" y="0"/>
            <a:ext cx="6934200" cy="1752600"/>
          </a:xfrm>
          <a:prstGeom prst="cloudCallout">
            <a:avLst>
              <a:gd name="adj1" fmla="val -14565"/>
              <a:gd name="adj2" fmla="val -91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rot="10800000"/>
          <a:lstStyle/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22532" name="Text Box 4"/>
          <p:cNvSpPr txBox="1"/>
          <p:nvPr/>
        </p:nvSpPr>
        <p:spPr>
          <a:xfrm>
            <a:off x="228600" y="381000"/>
            <a:ext cx="6019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dirty="0">
                <a:latin typeface="Arial" panose="020B0604020202020204" pitchFamily="34" charset="0"/>
              </a:rPr>
              <a:t>Ai đã sưởi ấm cho đỗ con?</a:t>
            </a:r>
          </a:p>
        </p:txBody>
      </p:sp>
      <p:pic>
        <p:nvPicPr>
          <p:cNvPr id="6149" name="Picture 6" descr="ong mat tro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200400"/>
            <a:ext cx="60960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4" name="Text Box 8"/>
          <p:cNvSpPr txBox="1"/>
          <p:nvPr/>
        </p:nvSpPr>
        <p:spPr>
          <a:xfrm>
            <a:off x="4479925" y="5907088"/>
            <a:ext cx="19780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Bác mặt trời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endParaRPr dirty="0"/>
          </a:p>
        </p:txBody>
      </p:sp>
      <p:sp>
        <p:nvSpPr>
          <p:cNvPr id="23555" name="AutoShape 3"/>
          <p:cNvSpPr/>
          <p:nvPr/>
        </p:nvSpPr>
        <p:spPr>
          <a:xfrm flipH="1" flipV="1">
            <a:off x="457200" y="-228600"/>
            <a:ext cx="6934200" cy="3352800"/>
          </a:xfrm>
          <a:prstGeom prst="cloudCallout">
            <a:avLst>
              <a:gd name="adj1" fmla="val -14565"/>
              <a:gd name="adj2" fmla="val -2860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rot="10800000"/>
          <a:lstStyle/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23556" name="Text Box 4"/>
          <p:cNvSpPr txBox="1"/>
          <p:nvPr/>
        </p:nvSpPr>
        <p:spPr>
          <a:xfrm>
            <a:off x="1676400" y="533400"/>
            <a:ext cx="6019800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b="1" dirty="0">
                <a:latin typeface="Arial" panose="020B0604020202020204" pitchFamily="34" charset="0"/>
              </a:rPr>
              <a:t>Nhờ sự giúp đỡ của mọi người đỗ con đã thay đổi như thế nào?</a:t>
            </a:r>
          </a:p>
        </p:txBody>
      </p:sp>
      <p:pic>
        <p:nvPicPr>
          <p:cNvPr id="23557" name="Picture 1" descr="DSC_01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505200"/>
            <a:ext cx="6096000" cy="3352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P Đẹp ❤️ 1001 Ảnh Nền Powerpoint Đẹp Nhất 20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TextBox 1"/>
          <p:cNvSpPr txBox="1"/>
          <p:nvPr/>
        </p:nvSpPr>
        <p:spPr>
          <a:xfrm>
            <a:off x="609600" y="533400"/>
            <a:ext cx="7696200" cy="2516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b="1" dirty="0">
                <a:latin typeface="Times New Roman" panose="02020603050405020304" pitchFamily="18" charset="0"/>
                <a:cs typeface="Calibri" panose="020F0502020204030204" pitchFamily="34" charset="0"/>
              </a:rPr>
              <a:t>1. Ổn định tổ chức: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dirty="0">
                <a:latin typeface="Times New Roman" panose="02020603050405020304" pitchFamily="18" charset="0"/>
                <a:cs typeface="Calibri" panose="020F0502020204030204" pitchFamily="34" charset="0"/>
              </a:rPr>
              <a:t>- Cô v</a:t>
            </a:r>
            <a:r>
              <a:rPr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Calibri" panose="020F0502020204030204" pitchFamily="34" charset="0"/>
              </a:rPr>
              <a:t> các con cùng chơi trò chơi: Tập tầm vông nhé.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dirty="0">
                <a:latin typeface="Times New Roman" panose="02020603050405020304" pitchFamily="18" charset="0"/>
                <a:cs typeface="Calibri" panose="020F0502020204030204" pitchFamily="34" charset="0"/>
              </a:rPr>
              <a:t>+ Tay cô có gì n</a:t>
            </a:r>
            <a:r>
              <a:rPr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Calibri" panose="020F0502020204030204" pitchFamily="34" charset="0"/>
              </a:rPr>
              <a:t>o? Các con có biết hạt đỗ lớn lên như n</a:t>
            </a:r>
            <a:r>
              <a:rPr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Calibri" panose="020F0502020204030204" pitchFamily="34" charset="0"/>
              </a:rPr>
              <a:t>o không? 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dirty="0">
                <a:latin typeface="Times New Roman" panose="02020603050405020304" pitchFamily="18" charset="0"/>
                <a:cs typeface="Calibri" panose="020F0502020204030204" pitchFamily="34" charset="0"/>
              </a:rPr>
              <a:t>- Chúng mình cùng đón xem đoạn video về quá trình phát triển từ hạt đỗ th</a:t>
            </a:r>
            <a:r>
              <a:rPr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Calibri" panose="020F0502020204030204" pitchFamily="34" charset="0"/>
              </a:rPr>
              <a:t>nh cây đỗ nhé! 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>
                <a:latin typeface="Times New Roman" panose="02020603050405020304" pitchFamily="18" charset="0"/>
                <a:cs typeface="Calibri" panose="020F0502020204030204" pitchFamily="34" charset="0"/>
              </a:rPr>
              <a:t> - Vừa rồi, cô v</a:t>
            </a:r>
            <a:r>
              <a:rPr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Calibri" panose="020F0502020204030204" pitchFamily="34" charset="0"/>
              </a:rPr>
              <a:t> các con đã được quan sát cây đỗ lớn lênnhư thế n</a:t>
            </a:r>
            <a:r>
              <a:rPr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Calibri" panose="020F0502020204030204" pitchFamily="34" charset="0"/>
              </a:rPr>
              <a:t>o rồi, bây giờ các con có muốn biết để hạt đỗ nảy mầm v</a:t>
            </a:r>
            <a:r>
              <a:rPr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Calibri" panose="020F0502020204030204" pitchFamily="34" charset="0"/>
              </a:rPr>
              <a:t> lớn lên như thế thì cần những yếu tố n</a:t>
            </a:r>
            <a:r>
              <a:rPr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Calibri" panose="020F0502020204030204" pitchFamily="34" charset="0"/>
              </a:rPr>
              <a:t>o, hãy lắng nghe cô kể câu chuyện : Chú đỗ con nhé.</a:t>
            </a:r>
            <a:endParaRPr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ình Nền PP Đẹp ❤️ 1001 Ảnh Nền Powerpoint Đẹp Nhất 20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TextBox 1"/>
          <p:cNvSpPr txBox="1"/>
          <p:nvPr/>
        </p:nvSpPr>
        <p:spPr>
          <a:xfrm>
            <a:off x="609600" y="533400"/>
            <a:ext cx="7696200" cy="451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b="1" dirty="0">
                <a:latin typeface="Arial" panose="020B0604020202020204" pitchFamily="34" charset="0"/>
              </a:rPr>
              <a:t>*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Giáo dục: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Đỗ con lớn lên được l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nhờ có đất, cô Mưa Xuân, chị Gió Xuân, bác Mặt Trời đấy các con ạ. Cũng như tất cả các loại hạt , cây xanh, các loại hoa cũng cần có đất, nước, không khí, ánh sáng, nếu thiếu 1 trong cácyếu tố đó thì hạt không thể nảy mầm v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lớn lên được. V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đặc biệt cũng cần có sự chăm sóc của con người nữa đấy, các con nhớ chưa n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b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khung-anh-dep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3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TextBox 1"/>
          <p:cNvSpPr txBox="1"/>
          <p:nvPr/>
        </p:nvSpPr>
        <p:spPr>
          <a:xfrm>
            <a:off x="914400" y="2398713"/>
            <a:ext cx="76200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3: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rẻ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xem video truyện.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0"/>
            <a:ext cx="14478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5181600"/>
            <a:ext cx="13716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Picture 4" descr="anim1690[1]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6248400"/>
            <a:ext cx="51054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8069" name="AutoShape 5"/>
          <p:cNvSpPr/>
          <p:nvPr/>
        </p:nvSpPr>
        <p:spPr>
          <a:xfrm>
            <a:off x="3276600" y="50292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88070" name="AutoShape 6"/>
          <p:cNvSpPr/>
          <p:nvPr/>
        </p:nvSpPr>
        <p:spPr>
          <a:xfrm>
            <a:off x="0" y="1524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88071" name="AutoShape 7"/>
          <p:cNvSpPr/>
          <p:nvPr/>
        </p:nvSpPr>
        <p:spPr>
          <a:xfrm>
            <a:off x="7162800" y="1524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auto">
          <a:xfrm>
            <a:off x="3733800" y="990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073" name="AutoShape 9"/>
          <p:cNvSpPr>
            <a:spLocks noChangeArrowheads="1"/>
          </p:cNvSpPr>
          <p:nvPr/>
        </p:nvSpPr>
        <p:spPr bwMode="auto">
          <a:xfrm>
            <a:off x="3733800" y="685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074" name="AutoShape 10"/>
          <p:cNvSpPr>
            <a:spLocks noChangeArrowheads="1"/>
          </p:cNvSpPr>
          <p:nvPr/>
        </p:nvSpPr>
        <p:spPr bwMode="auto">
          <a:xfrm>
            <a:off x="3124200" y="838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075" name="AutoShape 11"/>
          <p:cNvSpPr>
            <a:spLocks noChangeArrowheads="1"/>
          </p:cNvSpPr>
          <p:nvPr/>
        </p:nvSpPr>
        <p:spPr bwMode="auto">
          <a:xfrm>
            <a:off x="3505200" y="1143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076" name="AutoShape 12"/>
          <p:cNvSpPr>
            <a:spLocks noChangeArrowheads="1"/>
          </p:cNvSpPr>
          <p:nvPr/>
        </p:nvSpPr>
        <p:spPr bwMode="auto">
          <a:xfrm>
            <a:off x="3352800" y="457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077" name="AutoShape 13"/>
          <p:cNvSpPr>
            <a:spLocks noChangeArrowheads="1"/>
          </p:cNvSpPr>
          <p:nvPr/>
        </p:nvSpPr>
        <p:spPr bwMode="auto">
          <a:xfrm>
            <a:off x="1447800" y="35814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078" name="AutoShape 14"/>
          <p:cNvSpPr>
            <a:spLocks noChangeArrowheads="1"/>
          </p:cNvSpPr>
          <p:nvPr/>
        </p:nvSpPr>
        <p:spPr bwMode="auto">
          <a:xfrm>
            <a:off x="19050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079" name="AutoShape 15"/>
          <p:cNvSpPr>
            <a:spLocks noChangeArrowheads="1"/>
          </p:cNvSpPr>
          <p:nvPr/>
        </p:nvSpPr>
        <p:spPr bwMode="auto">
          <a:xfrm>
            <a:off x="1447800" y="4572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080" name="AutoShape 16"/>
          <p:cNvSpPr>
            <a:spLocks noChangeArrowheads="1"/>
          </p:cNvSpPr>
          <p:nvPr/>
        </p:nvSpPr>
        <p:spPr bwMode="auto">
          <a:xfrm>
            <a:off x="1143000" y="4038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081" name="AutoShape 17"/>
          <p:cNvSpPr>
            <a:spLocks noChangeArrowheads="1"/>
          </p:cNvSpPr>
          <p:nvPr/>
        </p:nvSpPr>
        <p:spPr bwMode="auto">
          <a:xfrm>
            <a:off x="762000" y="4191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082" name="AutoShape 18"/>
          <p:cNvSpPr>
            <a:spLocks noChangeArrowheads="1"/>
          </p:cNvSpPr>
          <p:nvPr/>
        </p:nvSpPr>
        <p:spPr bwMode="auto">
          <a:xfrm>
            <a:off x="7239000" y="3733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083" name="AutoShape 19"/>
          <p:cNvSpPr>
            <a:spLocks noChangeArrowheads="1"/>
          </p:cNvSpPr>
          <p:nvPr/>
        </p:nvSpPr>
        <p:spPr bwMode="auto">
          <a:xfrm>
            <a:off x="69342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084" name="AutoShape 20"/>
          <p:cNvSpPr>
            <a:spLocks noChangeArrowheads="1"/>
          </p:cNvSpPr>
          <p:nvPr/>
        </p:nvSpPr>
        <p:spPr bwMode="auto">
          <a:xfrm>
            <a:off x="76200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085" name="AutoShape 21"/>
          <p:cNvSpPr>
            <a:spLocks noChangeArrowheads="1"/>
          </p:cNvSpPr>
          <p:nvPr/>
        </p:nvSpPr>
        <p:spPr bwMode="auto">
          <a:xfrm>
            <a:off x="7239000" y="4648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086" name="AutoShape 22"/>
          <p:cNvSpPr>
            <a:spLocks noChangeArrowheads="1"/>
          </p:cNvSpPr>
          <p:nvPr/>
        </p:nvSpPr>
        <p:spPr bwMode="auto">
          <a:xfrm>
            <a:off x="7315200" y="5486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087" name="AutoShape 23"/>
          <p:cNvSpPr/>
          <p:nvPr/>
        </p:nvSpPr>
        <p:spPr>
          <a:xfrm>
            <a:off x="1752600" y="21336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88088" name="AutoShape 24"/>
          <p:cNvSpPr/>
          <p:nvPr/>
        </p:nvSpPr>
        <p:spPr>
          <a:xfrm>
            <a:off x="3581400" y="9906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88089" name="AutoShape 25"/>
          <p:cNvSpPr/>
          <p:nvPr/>
        </p:nvSpPr>
        <p:spPr>
          <a:xfrm>
            <a:off x="6400800" y="23622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26650" name="Picture 26" descr="star_taking_a_bow_hg_cl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267200"/>
            <a:ext cx="18288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51" name="Picture 27" descr="star_taking_a_bow_hg_cl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3568700"/>
            <a:ext cx="2057400" cy="184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52" name="Picture 28" descr="star_taking_a_bow_hg_cl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0"/>
            <a:ext cx="1828800" cy="1636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53" name="WordArt 29"/>
          <p:cNvSpPr>
            <a:spLocks noTextEdit="1"/>
          </p:cNvSpPr>
          <p:nvPr/>
        </p:nvSpPr>
        <p:spPr>
          <a:xfrm>
            <a:off x="762000" y="914400"/>
            <a:ext cx="7391400" cy="3657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solidFill>
                  <a:srgbClr val="0080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các con chăm ngoan</a:t>
            </a:r>
          </a:p>
        </p:txBody>
      </p:sp>
      <p:pic>
        <p:nvPicPr>
          <p:cNvPr id="26654" name="Picture 30" descr="star_taking_a_bow_hg_cl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3200400"/>
            <a:ext cx="1143000" cy="477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80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80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880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880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880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880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880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880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880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  <p:bldP spid="88070" grpId="0" animBg="1"/>
      <p:bldP spid="88071" grpId="0" animBg="1"/>
      <p:bldP spid="88087" grpId="0" animBg="1"/>
      <p:bldP spid="88088" grpId="0" animBg="1"/>
      <p:bldP spid="880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mdk1247797a5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925"/>
            <a:ext cx="9144000" cy="689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927100" y="622300"/>
            <a:ext cx="7031091" cy="147771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Truyeän: Chuù Ñoã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DSC_01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DSC_01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DSC_01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DSC_0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DSC_0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DSC_01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388</Words>
  <Application>Microsoft Office PowerPoint</Application>
  <PresentationFormat>On-screen Show (4:3)</PresentationFormat>
  <Paragraphs>36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Times New Roman</vt:lpstr>
      <vt:lpstr>.VnAvant</vt:lpstr>
      <vt:lpstr>Arial</vt:lpstr>
      <vt:lpstr>Calibri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DINH ANH</dc:creator>
  <cp:lastModifiedBy>Administrator</cp:lastModifiedBy>
  <cp:revision>32</cp:revision>
  <dcterms:created xsi:type="dcterms:W3CDTF">2010-02-04T09:33:38Z</dcterms:created>
  <dcterms:modified xsi:type="dcterms:W3CDTF">2024-10-19T15:41:03Z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A559867B11614C9BBA1B154A19FA6F6F_12</vt:lpwstr>
  </property>
  <property fmtid="{D5CDD505-2E9C-101B-9397-08002B2CF9AE}" pid="3" name="KSOProductBuildVer">
    <vt:lpwstr>1033-12.2.0.13359</vt:lpwstr>
  </property>
</Properties>
</file>