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7" r:id="rId1"/>
    <p:sldMasterId id="2147483943" r:id="rId2"/>
    <p:sldMasterId id="2147483955" r:id="rId3"/>
    <p:sldMasterId id="2147483967" r:id="rId4"/>
    <p:sldMasterId id="2147483979" r:id="rId5"/>
    <p:sldMasterId id="2147483991" r:id="rId6"/>
  </p:sldMasterIdLst>
  <p:notesMasterIdLst>
    <p:notesMasterId r:id="rId69"/>
  </p:notesMasterIdLst>
  <p:sldIdLst>
    <p:sldId id="256" r:id="rId7"/>
    <p:sldId id="533" r:id="rId8"/>
    <p:sldId id="542" r:id="rId9"/>
    <p:sldId id="540" r:id="rId10"/>
    <p:sldId id="544" r:id="rId11"/>
    <p:sldId id="409" r:id="rId12"/>
    <p:sldId id="461" r:id="rId13"/>
    <p:sldId id="546" r:id="rId14"/>
    <p:sldId id="556" r:id="rId15"/>
    <p:sldId id="597" r:id="rId16"/>
    <p:sldId id="606" r:id="rId17"/>
    <p:sldId id="598" r:id="rId18"/>
    <p:sldId id="646" r:id="rId19"/>
    <p:sldId id="639" r:id="rId20"/>
    <p:sldId id="640" r:id="rId21"/>
    <p:sldId id="619" r:id="rId22"/>
    <p:sldId id="642" r:id="rId23"/>
    <p:sldId id="648" r:id="rId24"/>
    <p:sldId id="641" r:id="rId25"/>
    <p:sldId id="645" r:id="rId26"/>
    <p:sldId id="644" r:id="rId27"/>
    <p:sldId id="608" r:id="rId28"/>
    <p:sldId id="655" r:id="rId29"/>
    <p:sldId id="654" r:id="rId30"/>
    <p:sldId id="611" r:id="rId31"/>
    <p:sldId id="622" r:id="rId32"/>
    <p:sldId id="647" r:id="rId33"/>
    <p:sldId id="630" r:id="rId34"/>
    <p:sldId id="653" r:id="rId35"/>
    <p:sldId id="562" r:id="rId36"/>
    <p:sldId id="579" r:id="rId37"/>
    <p:sldId id="576" r:id="rId38"/>
    <p:sldId id="586" r:id="rId39"/>
    <p:sldId id="573" r:id="rId40"/>
    <p:sldId id="650" r:id="rId41"/>
    <p:sldId id="651" r:id="rId42"/>
    <p:sldId id="652" r:id="rId43"/>
    <p:sldId id="464" r:id="rId44"/>
    <p:sldId id="465" r:id="rId45"/>
    <p:sldId id="433" r:id="rId46"/>
    <p:sldId id="432" r:id="rId47"/>
    <p:sldId id="437" r:id="rId48"/>
    <p:sldId id="467" r:id="rId49"/>
    <p:sldId id="445" r:id="rId50"/>
    <p:sldId id="439" r:id="rId51"/>
    <p:sldId id="469" r:id="rId52"/>
    <p:sldId id="553" r:id="rId53"/>
    <p:sldId id="446" r:id="rId54"/>
    <p:sldId id="473" r:id="rId55"/>
    <p:sldId id="474" r:id="rId56"/>
    <p:sldId id="440" r:id="rId57"/>
    <p:sldId id="448" r:id="rId58"/>
    <p:sldId id="449" r:id="rId59"/>
    <p:sldId id="441" r:id="rId60"/>
    <p:sldId id="451" r:id="rId61"/>
    <p:sldId id="452" r:id="rId62"/>
    <p:sldId id="479" r:id="rId63"/>
    <p:sldId id="443" r:id="rId64"/>
    <p:sldId id="453" r:id="rId65"/>
    <p:sldId id="602" r:id="rId66"/>
    <p:sldId id="480" r:id="rId67"/>
    <p:sldId id="407" r:id="rId68"/>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5" clrIdx="0"/>
  <p:cmAuthor id="1" name="CREAMER, Penny" initials="C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FF3300"/>
    <a:srgbClr val="FEFDC3"/>
    <a:srgbClr val="7B4435"/>
    <a:srgbClr val="FFCCCC"/>
    <a:srgbClr val="458A22"/>
    <a:srgbClr val="F6C0D8"/>
    <a:srgbClr val="F5E399"/>
    <a:srgbClr val="A50021"/>
    <a:srgbClr val="B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autoAdjust="0"/>
    <p:restoredTop sz="94660"/>
  </p:normalViewPr>
  <p:slideViewPr>
    <p:cSldViewPr>
      <p:cViewPr varScale="1">
        <p:scale>
          <a:sx n="70" d="100"/>
          <a:sy n="70" d="100"/>
        </p:scale>
        <p:origin x="116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70EAD-0537-472C-9086-0B5CB8E6E71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19F5751-55F2-4ACC-AA28-BBBB1133A7E8}" type="pres">
      <dgm:prSet presAssocID="{FA770EAD-0537-472C-9086-0B5CB8E6E714}" presName="diagram" presStyleCnt="0">
        <dgm:presLayoutVars>
          <dgm:chPref val="1"/>
          <dgm:dir/>
          <dgm:animOne val="branch"/>
          <dgm:animLvl val="lvl"/>
          <dgm:resizeHandles val="exact"/>
        </dgm:presLayoutVars>
      </dgm:prSet>
      <dgm:spPr/>
    </dgm:pt>
  </dgm:ptLst>
  <dgm:cxnLst>
    <dgm:cxn modelId="{B00DB998-25D6-4B9E-939E-9F92F0ADDF76}" type="presOf" srcId="{FA770EAD-0537-472C-9086-0B5CB8E6E714}" destId="{E19F5751-55F2-4ACC-AA28-BBBB1133A7E8}" srcOrd="0"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F6781C-6499-4009-9891-2F7B8EB8A39F}" type="doc">
      <dgm:prSet loTypeId="urn:microsoft.com/office/officeart/2005/8/layout/gear1" loCatId="cycle" qsTypeId="urn:microsoft.com/office/officeart/2005/8/quickstyle/simple1" qsCatId="simple" csTypeId="urn:microsoft.com/office/officeart/2005/8/colors/accent5_3" csCatId="accent5" phldr="1"/>
      <dgm:spPr/>
    </dgm:pt>
    <dgm:pt modelId="{2017C01A-AFF3-475E-B62E-4A8F340F4722}">
      <dgm:prSet phldrT="[Text]" custT="1"/>
      <dgm:spPr/>
      <dgm:t>
        <a:bodyPr/>
        <a:lstStyle/>
        <a:p>
          <a:r>
            <a:rPr lang="en-US" sz="2000" b="1" dirty="0" err="1">
              <a:solidFill>
                <a:srgbClr val="3333FF"/>
              </a:solidFill>
              <a:latin typeface="Arial" pitchFamily="34" charset="0"/>
              <a:cs typeface="Arial" pitchFamily="34" charset="0"/>
            </a:rPr>
            <a:t>Gia</a:t>
          </a:r>
          <a:r>
            <a:rPr lang="en-US" sz="2000" b="1" dirty="0">
              <a:solidFill>
                <a:srgbClr val="3333FF"/>
              </a:solidFill>
              <a:latin typeface="Arial" pitchFamily="34" charset="0"/>
              <a:cs typeface="Arial" pitchFamily="34" charset="0"/>
            </a:rPr>
            <a:t> </a:t>
          </a:r>
          <a:r>
            <a:rPr lang="en-US" sz="2000" b="1" dirty="0" err="1">
              <a:solidFill>
                <a:srgbClr val="3333FF"/>
              </a:solidFill>
              <a:latin typeface="Arial" pitchFamily="34" charset="0"/>
              <a:cs typeface="Arial" pitchFamily="34" charset="0"/>
            </a:rPr>
            <a:t>đình</a:t>
          </a:r>
          <a:endParaRPr lang="en-US" sz="2000" b="1" dirty="0">
            <a:solidFill>
              <a:srgbClr val="3333FF"/>
            </a:solidFill>
            <a:latin typeface="Arial" pitchFamily="34" charset="0"/>
            <a:cs typeface="Arial" pitchFamily="34" charset="0"/>
          </a:endParaRPr>
        </a:p>
      </dgm:t>
    </dgm:pt>
    <dgm:pt modelId="{E429E5B4-894D-4CA9-B421-510CC2FEAE83}" type="parTrans" cxnId="{044DF1CE-47FD-4D5B-87B9-0E91FEE8FF19}">
      <dgm:prSet/>
      <dgm:spPr/>
      <dgm:t>
        <a:bodyPr/>
        <a:lstStyle/>
        <a:p>
          <a:endParaRPr lang="en-US" b="1">
            <a:solidFill>
              <a:srgbClr val="3333FF"/>
            </a:solidFill>
            <a:latin typeface="Arial" pitchFamily="34" charset="0"/>
            <a:cs typeface="Arial" pitchFamily="34" charset="0"/>
          </a:endParaRPr>
        </a:p>
      </dgm:t>
    </dgm:pt>
    <dgm:pt modelId="{44E69F2A-72F1-4D63-92E7-79DBE866A2C0}" type="sibTrans" cxnId="{044DF1CE-47FD-4D5B-87B9-0E91FEE8FF19}">
      <dgm:prSet/>
      <dgm:spPr/>
      <dgm:t>
        <a:bodyPr/>
        <a:lstStyle/>
        <a:p>
          <a:endParaRPr lang="en-US" b="1">
            <a:solidFill>
              <a:srgbClr val="3333FF"/>
            </a:solidFill>
            <a:latin typeface="Arial" pitchFamily="34" charset="0"/>
            <a:cs typeface="Arial" pitchFamily="34" charset="0"/>
          </a:endParaRPr>
        </a:p>
      </dgm:t>
    </dgm:pt>
    <dgm:pt modelId="{7F185CB5-8943-4F21-9006-4B7E153D3B9B}">
      <dgm:prSet phldrT="[Text]" custT="1"/>
      <dgm:spPr/>
      <dgm:t>
        <a:bodyPr/>
        <a:lstStyle/>
        <a:p>
          <a:r>
            <a:rPr lang="en-US" sz="1800" b="1" dirty="0" err="1">
              <a:solidFill>
                <a:srgbClr val="3333FF"/>
              </a:solidFill>
              <a:latin typeface="Arial" pitchFamily="34" charset="0"/>
              <a:cs typeface="Arial" pitchFamily="34" charset="0"/>
            </a:rPr>
            <a:t>Nhà</a:t>
          </a:r>
          <a:r>
            <a:rPr lang="en-US" sz="1800" b="1" dirty="0">
              <a:solidFill>
                <a:srgbClr val="3333FF"/>
              </a:solidFill>
              <a:latin typeface="Arial" pitchFamily="34" charset="0"/>
              <a:cs typeface="Arial" pitchFamily="34" charset="0"/>
            </a:rPr>
            <a:t> </a:t>
          </a:r>
          <a:r>
            <a:rPr lang="en-US" sz="1800" b="1" dirty="0" err="1">
              <a:solidFill>
                <a:srgbClr val="3333FF"/>
              </a:solidFill>
              <a:latin typeface="Arial" pitchFamily="34" charset="0"/>
              <a:cs typeface="Arial" pitchFamily="34" charset="0"/>
            </a:rPr>
            <a:t>trường</a:t>
          </a:r>
          <a:endParaRPr lang="en-US" sz="1800" b="1" dirty="0">
            <a:solidFill>
              <a:srgbClr val="3333FF"/>
            </a:solidFill>
            <a:latin typeface="Arial" pitchFamily="34" charset="0"/>
            <a:cs typeface="Arial" pitchFamily="34" charset="0"/>
          </a:endParaRPr>
        </a:p>
      </dgm:t>
    </dgm:pt>
    <dgm:pt modelId="{46005C7B-C52C-45F4-8D3E-0ADE9F98EC9D}" type="parTrans" cxnId="{B0EE3369-AE82-40C7-9536-5F46BD68DB45}">
      <dgm:prSet/>
      <dgm:spPr/>
      <dgm:t>
        <a:bodyPr/>
        <a:lstStyle/>
        <a:p>
          <a:endParaRPr lang="en-US" b="1">
            <a:solidFill>
              <a:srgbClr val="3333FF"/>
            </a:solidFill>
            <a:latin typeface="Arial" pitchFamily="34" charset="0"/>
            <a:cs typeface="Arial" pitchFamily="34" charset="0"/>
          </a:endParaRPr>
        </a:p>
      </dgm:t>
    </dgm:pt>
    <dgm:pt modelId="{BD3CFAE9-E564-4328-9CCD-BF9655061389}" type="sibTrans" cxnId="{B0EE3369-AE82-40C7-9536-5F46BD68DB45}">
      <dgm:prSet/>
      <dgm:spPr/>
      <dgm:t>
        <a:bodyPr/>
        <a:lstStyle/>
        <a:p>
          <a:endParaRPr lang="en-US" b="1">
            <a:solidFill>
              <a:srgbClr val="3333FF"/>
            </a:solidFill>
            <a:latin typeface="Arial" pitchFamily="34" charset="0"/>
            <a:cs typeface="Arial" pitchFamily="34" charset="0"/>
          </a:endParaRPr>
        </a:p>
      </dgm:t>
    </dgm:pt>
    <dgm:pt modelId="{9214872A-293A-43DC-83CF-C64D1A75383B}" type="pres">
      <dgm:prSet presAssocID="{D0F6781C-6499-4009-9891-2F7B8EB8A39F}" presName="composite" presStyleCnt="0">
        <dgm:presLayoutVars>
          <dgm:chMax val="3"/>
          <dgm:animLvl val="lvl"/>
          <dgm:resizeHandles val="exact"/>
        </dgm:presLayoutVars>
      </dgm:prSet>
      <dgm:spPr/>
    </dgm:pt>
    <dgm:pt modelId="{5795B416-1A25-47AF-9802-B272048221F1}" type="pres">
      <dgm:prSet presAssocID="{2017C01A-AFF3-475E-B62E-4A8F340F4722}" presName="gear1" presStyleLbl="node1" presStyleIdx="0" presStyleCnt="2" custScaleX="93223" custScaleY="62038">
        <dgm:presLayoutVars>
          <dgm:chMax val="1"/>
          <dgm:bulletEnabled val="1"/>
        </dgm:presLayoutVars>
      </dgm:prSet>
      <dgm:spPr/>
    </dgm:pt>
    <dgm:pt modelId="{04BF6A34-04D4-4AE0-80E1-302CA69D5A5B}" type="pres">
      <dgm:prSet presAssocID="{2017C01A-AFF3-475E-B62E-4A8F340F4722}" presName="gear1srcNode" presStyleLbl="node1" presStyleIdx="0" presStyleCnt="2"/>
      <dgm:spPr/>
    </dgm:pt>
    <dgm:pt modelId="{2AFDC23B-EDB4-45A1-A22E-FE0932131EC2}" type="pres">
      <dgm:prSet presAssocID="{2017C01A-AFF3-475E-B62E-4A8F340F4722}" presName="gear1dstNode" presStyleLbl="node1" presStyleIdx="0" presStyleCnt="2"/>
      <dgm:spPr/>
    </dgm:pt>
    <dgm:pt modelId="{86388E03-C198-4831-9BB3-7B477B5FE240}" type="pres">
      <dgm:prSet presAssocID="{7F185CB5-8943-4F21-9006-4B7E153D3B9B}" presName="gear2" presStyleLbl="node1" presStyleIdx="1" presStyleCnt="2" custScaleX="147708" custScaleY="113294">
        <dgm:presLayoutVars>
          <dgm:chMax val="1"/>
          <dgm:bulletEnabled val="1"/>
        </dgm:presLayoutVars>
      </dgm:prSet>
      <dgm:spPr/>
    </dgm:pt>
    <dgm:pt modelId="{DA8C0569-62EC-490F-8170-0DDC8C87CD12}" type="pres">
      <dgm:prSet presAssocID="{7F185CB5-8943-4F21-9006-4B7E153D3B9B}" presName="gear2srcNode" presStyleLbl="node1" presStyleIdx="1" presStyleCnt="2"/>
      <dgm:spPr/>
    </dgm:pt>
    <dgm:pt modelId="{C3A60031-56CB-48A5-9732-979170010259}" type="pres">
      <dgm:prSet presAssocID="{7F185CB5-8943-4F21-9006-4B7E153D3B9B}" presName="gear2dstNode" presStyleLbl="node1" presStyleIdx="1" presStyleCnt="2"/>
      <dgm:spPr/>
    </dgm:pt>
    <dgm:pt modelId="{6FDA0783-F37F-4398-B7DD-2E8D460AAC68}" type="pres">
      <dgm:prSet presAssocID="{44E69F2A-72F1-4D63-92E7-79DBE866A2C0}" presName="connector1" presStyleLbl="sibTrans2D1" presStyleIdx="0" presStyleCnt="2" custLinFactNeighborX="-11124" custLinFactNeighborY="-13452"/>
      <dgm:spPr/>
    </dgm:pt>
    <dgm:pt modelId="{18CA1D84-EE38-4653-84F6-E0D3A4EA8B47}" type="pres">
      <dgm:prSet presAssocID="{BD3CFAE9-E564-4328-9CCD-BF9655061389}" presName="connector2" presStyleLbl="sibTrans2D1" presStyleIdx="1" presStyleCnt="2" custLinFactNeighborX="-15558" custLinFactNeighborY="-1245"/>
      <dgm:spPr/>
    </dgm:pt>
  </dgm:ptLst>
  <dgm:cxnLst>
    <dgm:cxn modelId="{3154AC05-94F4-454C-A584-7207D316DF9F}" type="presOf" srcId="{7F185CB5-8943-4F21-9006-4B7E153D3B9B}" destId="{86388E03-C198-4831-9BB3-7B477B5FE240}" srcOrd="0" destOrd="0" presId="urn:microsoft.com/office/officeart/2005/8/layout/gear1"/>
    <dgm:cxn modelId="{51A9E408-93BC-40B6-A5D4-DC13F397A2F1}" type="presOf" srcId="{2017C01A-AFF3-475E-B62E-4A8F340F4722}" destId="{04BF6A34-04D4-4AE0-80E1-302CA69D5A5B}" srcOrd="1" destOrd="0" presId="urn:microsoft.com/office/officeart/2005/8/layout/gear1"/>
    <dgm:cxn modelId="{B0EE3369-AE82-40C7-9536-5F46BD68DB45}" srcId="{D0F6781C-6499-4009-9891-2F7B8EB8A39F}" destId="{7F185CB5-8943-4F21-9006-4B7E153D3B9B}" srcOrd="1" destOrd="0" parTransId="{46005C7B-C52C-45F4-8D3E-0ADE9F98EC9D}" sibTransId="{BD3CFAE9-E564-4328-9CCD-BF9655061389}"/>
    <dgm:cxn modelId="{C9D9A9A5-60DC-48FE-AEEE-0E8988D4EFD3}" type="presOf" srcId="{BD3CFAE9-E564-4328-9CCD-BF9655061389}" destId="{18CA1D84-EE38-4653-84F6-E0D3A4EA8B47}" srcOrd="0" destOrd="0" presId="urn:microsoft.com/office/officeart/2005/8/layout/gear1"/>
    <dgm:cxn modelId="{48B4AFA7-7C83-4F23-A4D5-737F0042D3AA}" type="presOf" srcId="{D0F6781C-6499-4009-9891-2F7B8EB8A39F}" destId="{9214872A-293A-43DC-83CF-C64D1A75383B}" srcOrd="0" destOrd="0" presId="urn:microsoft.com/office/officeart/2005/8/layout/gear1"/>
    <dgm:cxn modelId="{044DF1CE-47FD-4D5B-87B9-0E91FEE8FF19}" srcId="{D0F6781C-6499-4009-9891-2F7B8EB8A39F}" destId="{2017C01A-AFF3-475E-B62E-4A8F340F4722}" srcOrd="0" destOrd="0" parTransId="{E429E5B4-894D-4CA9-B421-510CC2FEAE83}" sibTransId="{44E69F2A-72F1-4D63-92E7-79DBE866A2C0}"/>
    <dgm:cxn modelId="{F86631D3-AB18-42F3-84D7-9F4363286F79}" type="presOf" srcId="{7F185CB5-8943-4F21-9006-4B7E153D3B9B}" destId="{DA8C0569-62EC-490F-8170-0DDC8C87CD12}" srcOrd="1" destOrd="0" presId="urn:microsoft.com/office/officeart/2005/8/layout/gear1"/>
    <dgm:cxn modelId="{8DDCC8EC-A3FB-4A0D-BA96-0DF658381911}" type="presOf" srcId="{2017C01A-AFF3-475E-B62E-4A8F340F4722}" destId="{5795B416-1A25-47AF-9802-B272048221F1}" srcOrd="0" destOrd="0" presId="urn:microsoft.com/office/officeart/2005/8/layout/gear1"/>
    <dgm:cxn modelId="{26C234F0-7A20-4016-858A-45CFCD1A1648}" type="presOf" srcId="{2017C01A-AFF3-475E-B62E-4A8F340F4722}" destId="{2AFDC23B-EDB4-45A1-A22E-FE0932131EC2}" srcOrd="2" destOrd="0" presId="urn:microsoft.com/office/officeart/2005/8/layout/gear1"/>
    <dgm:cxn modelId="{76FAB5F0-0D14-49FE-A080-7288BA8913C5}" type="presOf" srcId="{7F185CB5-8943-4F21-9006-4B7E153D3B9B}" destId="{C3A60031-56CB-48A5-9732-979170010259}" srcOrd="2" destOrd="0" presId="urn:microsoft.com/office/officeart/2005/8/layout/gear1"/>
    <dgm:cxn modelId="{99784FF3-F63B-432A-B4A2-FB3ACBD1391C}" type="presOf" srcId="{44E69F2A-72F1-4D63-92E7-79DBE866A2C0}" destId="{6FDA0783-F37F-4398-B7DD-2E8D460AAC68}" srcOrd="0" destOrd="0" presId="urn:microsoft.com/office/officeart/2005/8/layout/gear1"/>
    <dgm:cxn modelId="{EEF15AD4-89F4-414A-B238-89B580123D53}" type="presParOf" srcId="{9214872A-293A-43DC-83CF-C64D1A75383B}" destId="{5795B416-1A25-47AF-9802-B272048221F1}" srcOrd="0" destOrd="0" presId="urn:microsoft.com/office/officeart/2005/8/layout/gear1"/>
    <dgm:cxn modelId="{E2FE2214-A50A-467E-98CF-70EEC3E482BA}" type="presParOf" srcId="{9214872A-293A-43DC-83CF-C64D1A75383B}" destId="{04BF6A34-04D4-4AE0-80E1-302CA69D5A5B}" srcOrd="1" destOrd="0" presId="urn:microsoft.com/office/officeart/2005/8/layout/gear1"/>
    <dgm:cxn modelId="{FDDCC4B9-11C0-4136-8C81-3DB9C36CF7C5}" type="presParOf" srcId="{9214872A-293A-43DC-83CF-C64D1A75383B}" destId="{2AFDC23B-EDB4-45A1-A22E-FE0932131EC2}" srcOrd="2" destOrd="0" presId="urn:microsoft.com/office/officeart/2005/8/layout/gear1"/>
    <dgm:cxn modelId="{CFFA8B5A-298F-42CA-85AC-B4C482977E51}" type="presParOf" srcId="{9214872A-293A-43DC-83CF-C64D1A75383B}" destId="{86388E03-C198-4831-9BB3-7B477B5FE240}" srcOrd="3" destOrd="0" presId="urn:microsoft.com/office/officeart/2005/8/layout/gear1"/>
    <dgm:cxn modelId="{5432BC9B-019A-412D-91A0-32EDE9F3ADD7}" type="presParOf" srcId="{9214872A-293A-43DC-83CF-C64D1A75383B}" destId="{DA8C0569-62EC-490F-8170-0DDC8C87CD12}" srcOrd="4" destOrd="0" presId="urn:microsoft.com/office/officeart/2005/8/layout/gear1"/>
    <dgm:cxn modelId="{0E153755-CF28-4F56-B44B-04EBCB6835B1}" type="presParOf" srcId="{9214872A-293A-43DC-83CF-C64D1A75383B}" destId="{C3A60031-56CB-48A5-9732-979170010259}" srcOrd="5" destOrd="0" presId="urn:microsoft.com/office/officeart/2005/8/layout/gear1"/>
    <dgm:cxn modelId="{2D7DE4BF-CF43-4516-A524-3A7D6F391DB9}" type="presParOf" srcId="{9214872A-293A-43DC-83CF-C64D1A75383B}" destId="{6FDA0783-F37F-4398-B7DD-2E8D460AAC68}" srcOrd="6" destOrd="0" presId="urn:microsoft.com/office/officeart/2005/8/layout/gear1"/>
    <dgm:cxn modelId="{81093E60-6921-47DD-B5CA-39FC8DD8BE04}" type="presParOf" srcId="{9214872A-293A-43DC-83CF-C64D1A75383B}" destId="{18CA1D84-EE38-4653-84F6-E0D3A4EA8B47}" srcOrd="7"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95B416-1A25-47AF-9802-B272048221F1}">
      <dsp:nvSpPr>
        <dsp:cNvPr id="0" name=""/>
        <dsp:cNvSpPr/>
      </dsp:nvSpPr>
      <dsp:spPr>
        <a:xfrm>
          <a:off x="2354104" y="1364386"/>
          <a:ext cx="1378302" cy="983911"/>
        </a:xfrm>
        <a:prstGeom prst="gear9">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3333FF"/>
              </a:solidFill>
              <a:latin typeface="Arial" pitchFamily="34" charset="0"/>
              <a:cs typeface="Arial" pitchFamily="34" charset="0"/>
            </a:rPr>
            <a:t>Gia</a:t>
          </a:r>
          <a:r>
            <a:rPr lang="en-US" sz="2000" b="1" kern="1200" dirty="0">
              <a:solidFill>
                <a:srgbClr val="3333FF"/>
              </a:solidFill>
              <a:latin typeface="Arial" pitchFamily="34" charset="0"/>
              <a:cs typeface="Arial" pitchFamily="34" charset="0"/>
            </a:rPr>
            <a:t> </a:t>
          </a:r>
          <a:r>
            <a:rPr lang="en-US" sz="2000" b="1" kern="1200" dirty="0" err="1">
              <a:solidFill>
                <a:srgbClr val="3333FF"/>
              </a:solidFill>
              <a:latin typeface="Arial" pitchFamily="34" charset="0"/>
              <a:cs typeface="Arial" pitchFamily="34" charset="0"/>
            </a:rPr>
            <a:t>đình</a:t>
          </a:r>
          <a:endParaRPr lang="en-US" sz="2000" b="1" kern="1200" dirty="0">
            <a:solidFill>
              <a:srgbClr val="3333FF"/>
            </a:solidFill>
            <a:latin typeface="Arial" pitchFamily="34" charset="0"/>
            <a:cs typeface="Arial" pitchFamily="34" charset="0"/>
          </a:endParaRPr>
        </a:p>
      </dsp:txBody>
      <dsp:txXfrm>
        <a:off x="2601728" y="1594862"/>
        <a:ext cx="883054" cy="505751"/>
      </dsp:txXfrm>
    </dsp:sp>
    <dsp:sp modelId="{86388E03-C198-4831-9BB3-7B477B5FE240}">
      <dsp:nvSpPr>
        <dsp:cNvPr id="0" name=""/>
        <dsp:cNvSpPr/>
      </dsp:nvSpPr>
      <dsp:spPr>
        <a:xfrm>
          <a:off x="1106110" y="611813"/>
          <a:ext cx="1703725" cy="1306780"/>
        </a:xfrm>
        <a:prstGeom prst="gear6">
          <a:avLst/>
        </a:prstGeom>
        <a:solidFill>
          <a:schemeClr val="accent5">
            <a:shade val="80000"/>
            <a:hueOff val="205221"/>
            <a:satOff val="-2238"/>
            <a:lumOff val="255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rgbClr val="3333FF"/>
              </a:solidFill>
              <a:latin typeface="Arial" pitchFamily="34" charset="0"/>
              <a:cs typeface="Arial" pitchFamily="34" charset="0"/>
            </a:rPr>
            <a:t>Nhà</a:t>
          </a:r>
          <a:r>
            <a:rPr lang="en-US" sz="1800" b="1" kern="1200" dirty="0">
              <a:solidFill>
                <a:srgbClr val="3333FF"/>
              </a:solidFill>
              <a:latin typeface="Arial" pitchFamily="34" charset="0"/>
              <a:cs typeface="Arial" pitchFamily="34" charset="0"/>
            </a:rPr>
            <a:t> </a:t>
          </a:r>
          <a:r>
            <a:rPr lang="en-US" sz="1800" b="1" kern="1200" dirty="0" err="1">
              <a:solidFill>
                <a:srgbClr val="3333FF"/>
              </a:solidFill>
              <a:latin typeface="Arial" pitchFamily="34" charset="0"/>
              <a:cs typeface="Arial" pitchFamily="34" charset="0"/>
            </a:rPr>
            <a:t>trường</a:t>
          </a:r>
          <a:endParaRPr lang="en-US" sz="1800" b="1" kern="1200" dirty="0">
            <a:solidFill>
              <a:srgbClr val="3333FF"/>
            </a:solidFill>
            <a:latin typeface="Arial" pitchFamily="34" charset="0"/>
            <a:cs typeface="Arial" pitchFamily="34" charset="0"/>
          </a:endParaRPr>
        </a:p>
      </dsp:txBody>
      <dsp:txXfrm>
        <a:off x="1492796" y="942787"/>
        <a:ext cx="930353" cy="644832"/>
      </dsp:txXfrm>
    </dsp:sp>
    <dsp:sp modelId="{6FDA0783-F37F-4398-B7DD-2E8D460AAC68}">
      <dsp:nvSpPr>
        <dsp:cNvPr id="0" name=""/>
        <dsp:cNvSpPr/>
      </dsp:nvSpPr>
      <dsp:spPr>
        <a:xfrm>
          <a:off x="2128861" y="547796"/>
          <a:ext cx="1950758" cy="1950758"/>
        </a:xfrm>
        <a:prstGeom prst="circularArrow">
          <a:avLst>
            <a:gd name="adj1" fmla="val 4878"/>
            <a:gd name="adj2" fmla="val 312630"/>
            <a:gd name="adj3" fmla="val 3022136"/>
            <a:gd name="adj4" fmla="val 15393925"/>
            <a:gd name="adj5" fmla="val 5691"/>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CA1D84-EE38-4653-84F6-E0D3A4EA8B47}">
      <dsp:nvSpPr>
        <dsp:cNvPr id="0" name=""/>
        <dsp:cNvSpPr/>
      </dsp:nvSpPr>
      <dsp:spPr>
        <a:xfrm>
          <a:off x="947505" y="420531"/>
          <a:ext cx="1474963" cy="1474963"/>
        </a:xfrm>
        <a:prstGeom prst="leftCircularArrow">
          <a:avLst>
            <a:gd name="adj1" fmla="val 6452"/>
            <a:gd name="adj2" fmla="val 429999"/>
            <a:gd name="adj3" fmla="val 10489124"/>
            <a:gd name="adj4" fmla="val 14837806"/>
            <a:gd name="adj5" fmla="val 7527"/>
          </a:avLst>
        </a:prstGeom>
        <a:solidFill>
          <a:schemeClr val="accent5">
            <a:shade val="90000"/>
            <a:hueOff val="205287"/>
            <a:satOff val="-3828"/>
            <a:lumOff val="22874"/>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45660" cy="49633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eaLnBrk="1" hangingPunct="1">
              <a:defRPr sz="1200"/>
            </a:lvl1pPr>
          </a:lstStyle>
          <a:p>
            <a:endParaRPr lang="en-US" altLang="en-US"/>
          </a:p>
        </p:txBody>
      </p:sp>
      <p:sp>
        <p:nvSpPr>
          <p:cNvPr id="43011" name="Rectangle 3"/>
          <p:cNvSpPr>
            <a:spLocks noGrp="1" noChangeArrowheads="1"/>
          </p:cNvSpPr>
          <p:nvPr>
            <p:ph type="dt" idx="1"/>
          </p:nvPr>
        </p:nvSpPr>
        <p:spPr bwMode="auto">
          <a:xfrm>
            <a:off x="3850442" y="0"/>
            <a:ext cx="2945660" cy="49633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eaLnBrk="1" hangingPunct="1">
              <a:defRPr sz="1200"/>
            </a:lvl1pPr>
          </a:lstStyle>
          <a:p>
            <a:endParaRPr lang="en-US" altLang="en-US"/>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9428583"/>
            <a:ext cx="2945660" cy="496332"/>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eaLnBrk="1" hangingPunct="1">
              <a:defRPr sz="1200"/>
            </a:lvl1pPr>
          </a:lstStyle>
          <a:p>
            <a:endParaRPr lang="en-US" altLang="en-US"/>
          </a:p>
        </p:txBody>
      </p:sp>
      <p:sp>
        <p:nvSpPr>
          <p:cNvPr id="43015" name="Rectangle 7"/>
          <p:cNvSpPr>
            <a:spLocks noGrp="1" noChangeArrowheads="1"/>
          </p:cNvSpPr>
          <p:nvPr>
            <p:ph type="sldNum" sz="quarter" idx="5"/>
          </p:nvPr>
        </p:nvSpPr>
        <p:spPr bwMode="auto">
          <a:xfrm>
            <a:off x="3850442" y="9428583"/>
            <a:ext cx="2945660" cy="496332"/>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eaLnBrk="1" hangingPunct="1">
              <a:defRPr sz="1200"/>
            </a:lvl1pPr>
          </a:lstStyle>
          <a:p>
            <a:fld id="{D6911ABB-6BCA-435C-B6D2-45ABF58786D9}" type="slidenum">
              <a:rPr lang="en-US" altLang="en-US"/>
              <a:pPr/>
              <a:t>‹#›</a:t>
            </a:fld>
            <a:endParaRPr lang="en-US" altLang="en-US"/>
          </a:p>
        </p:txBody>
      </p:sp>
    </p:spTree>
    <p:extLst>
      <p:ext uri="{BB962C8B-B14F-4D97-AF65-F5344CB8AC3E}">
        <p14:creationId xmlns:p14="http://schemas.microsoft.com/office/powerpoint/2010/main" val="8427323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F6870A-1F68-42A2-9026-47BA8AB56EFD}" type="datetime1">
              <a:rPr lang="en-US" altLang="en-US" smtClean="0"/>
              <a:t>20/08/2024</a:t>
            </a:fld>
            <a:endParaRPr lang="en-US" altLang="en-US"/>
          </a:p>
        </p:txBody>
      </p:sp>
      <p:sp>
        <p:nvSpPr>
          <p:cNvPr id="5" name="Footer Placeholder 4"/>
          <p:cNvSpPr>
            <a:spLocks noGrp="1"/>
          </p:cNvSpPr>
          <p:nvPr>
            <p:ph type="ftr" sz="quarter" idx="11"/>
          </p:nvPr>
        </p:nvSpPr>
        <p:spPr/>
        <p:txBody>
          <a:bodyPr/>
          <a:lstStyle/>
          <a:p>
            <a:pPr>
              <a:defRPr/>
            </a:pPr>
            <a:r>
              <a:rPr lang="en-US"/>
              <a:t>Penny Creamer  - Trương Thị Kim Oanh</a:t>
            </a:r>
          </a:p>
        </p:txBody>
      </p:sp>
      <p:sp>
        <p:nvSpPr>
          <p:cNvPr id="6" name="Slide Number Placeholder 5"/>
          <p:cNvSpPr>
            <a:spLocks noGrp="1"/>
          </p:cNvSpPr>
          <p:nvPr>
            <p:ph type="sldNum" sz="quarter" idx="12"/>
          </p:nvPr>
        </p:nvSpPr>
        <p:spPr/>
        <p:txBody>
          <a:bodyPr/>
          <a:lstStyle/>
          <a:p>
            <a:fld id="{6EBEABF6-AEB6-4847-861D-99809D1EDA35}" type="slidenum">
              <a:rPr lang="en-US" altLang="en-US" smtClean="0"/>
              <a:pPr/>
              <a:t>‹#›</a:t>
            </a:fld>
            <a:endParaRPr lang="en-US" altLang="en-US"/>
          </a:p>
        </p:txBody>
      </p:sp>
    </p:spTree>
    <p:extLst>
      <p:ext uri="{BB962C8B-B14F-4D97-AF65-F5344CB8AC3E}">
        <p14:creationId xmlns:p14="http://schemas.microsoft.com/office/powerpoint/2010/main" val="212596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E4EA3D-4ED6-4034-9896-41F082537138}" type="datetime1">
              <a:rPr lang="en-US" altLang="en-US" smtClean="0"/>
              <a:t>20/08/2024</a:t>
            </a:fld>
            <a:endParaRPr lang="en-US" altLang="en-US"/>
          </a:p>
        </p:txBody>
      </p:sp>
      <p:sp>
        <p:nvSpPr>
          <p:cNvPr id="5" name="Footer Placeholder 4"/>
          <p:cNvSpPr>
            <a:spLocks noGrp="1"/>
          </p:cNvSpPr>
          <p:nvPr>
            <p:ph type="ftr" sz="quarter" idx="11"/>
          </p:nvPr>
        </p:nvSpPr>
        <p:spPr/>
        <p:txBody>
          <a:bodyPr/>
          <a:lstStyle/>
          <a:p>
            <a:pPr>
              <a:defRPr/>
            </a:pPr>
            <a:r>
              <a:rPr lang="en-US"/>
              <a:t>Penny Creamer  - Trương Thị Kim Oanh</a:t>
            </a:r>
          </a:p>
        </p:txBody>
      </p:sp>
      <p:sp>
        <p:nvSpPr>
          <p:cNvPr id="6" name="Slide Number Placeholder 5"/>
          <p:cNvSpPr>
            <a:spLocks noGrp="1"/>
          </p:cNvSpPr>
          <p:nvPr>
            <p:ph type="sldNum" sz="quarter" idx="12"/>
          </p:nvPr>
        </p:nvSpPr>
        <p:spPr/>
        <p:txBody>
          <a:bodyPr/>
          <a:lstStyle/>
          <a:p>
            <a:fld id="{D74D7BDD-7EE8-4F4D-809D-2BF1D1081B60}" type="slidenum">
              <a:rPr lang="en-US" altLang="en-US" smtClean="0"/>
              <a:pPr/>
              <a:t>‹#›</a:t>
            </a:fld>
            <a:endParaRPr lang="en-US" altLang="en-US"/>
          </a:p>
        </p:txBody>
      </p:sp>
    </p:spTree>
    <p:extLst>
      <p:ext uri="{BB962C8B-B14F-4D97-AF65-F5344CB8AC3E}">
        <p14:creationId xmlns:p14="http://schemas.microsoft.com/office/powerpoint/2010/main" val="3512228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DF85E5-BA8E-4A46-834C-AC5464AFDFDA}" type="datetime1">
              <a:rPr lang="en-US" altLang="en-US" smtClean="0"/>
              <a:t>20/08/2024</a:t>
            </a:fld>
            <a:endParaRPr lang="en-US" altLang="en-US"/>
          </a:p>
        </p:txBody>
      </p:sp>
      <p:sp>
        <p:nvSpPr>
          <p:cNvPr id="5" name="Footer Placeholder 4"/>
          <p:cNvSpPr>
            <a:spLocks noGrp="1"/>
          </p:cNvSpPr>
          <p:nvPr>
            <p:ph type="ftr" sz="quarter" idx="11"/>
          </p:nvPr>
        </p:nvSpPr>
        <p:spPr/>
        <p:txBody>
          <a:bodyPr/>
          <a:lstStyle/>
          <a:p>
            <a:pPr>
              <a:defRPr/>
            </a:pPr>
            <a:r>
              <a:rPr lang="en-US"/>
              <a:t>Penny Creamer  - Trương Thị Kim Oanh</a:t>
            </a:r>
          </a:p>
        </p:txBody>
      </p:sp>
      <p:sp>
        <p:nvSpPr>
          <p:cNvPr id="6" name="Slide Number Placeholder 5"/>
          <p:cNvSpPr>
            <a:spLocks noGrp="1"/>
          </p:cNvSpPr>
          <p:nvPr>
            <p:ph type="sldNum" sz="quarter" idx="12"/>
          </p:nvPr>
        </p:nvSpPr>
        <p:spPr/>
        <p:txBody>
          <a:bodyPr/>
          <a:lstStyle/>
          <a:p>
            <a:fld id="{8B154501-6C1A-49A7-8720-5CA565EF3023}" type="slidenum">
              <a:rPr lang="en-US" altLang="en-US" smtClean="0"/>
              <a:pPr/>
              <a:t>‹#›</a:t>
            </a:fld>
            <a:endParaRPr lang="en-US" altLang="en-US"/>
          </a:p>
        </p:txBody>
      </p:sp>
    </p:spTree>
    <p:extLst>
      <p:ext uri="{BB962C8B-B14F-4D97-AF65-F5344CB8AC3E}">
        <p14:creationId xmlns:p14="http://schemas.microsoft.com/office/powerpoint/2010/main" val="52880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685800" eaLnBrk="1" hangingPunct="1">
              <a:defRPr/>
            </a:pPr>
            <a:fld id="{96DEA916-1433-40D1-BE45-E98ECCC4557C}"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904176FA-04C8-4994-A056-02546B49157C}"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45580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BECF29B7-0F21-4D68-B100-D29342D93289}"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E87166E8-1F25-4381-90F4-BDB84B91C70B}"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486454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685800" eaLnBrk="1" hangingPunct="1">
              <a:defRPr/>
            </a:pPr>
            <a:fld id="{E0601C5B-37D8-439C-885D-88E93D733F1A}"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71256EE1-0499-4B73-9786-CB31A328A90F}"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492019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eaLnBrk="1" hangingPunct="1">
              <a:defRPr/>
            </a:pPr>
            <a:fld id="{0A5C7C3D-9FB2-4D98-958F-79D278C317EA}"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FC967C09-FF93-4EE9-BF72-E2487A5D4301}"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869053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685800" eaLnBrk="1" hangingPunct="1">
              <a:defRPr/>
            </a:pPr>
            <a:fld id="{8C350D05-7193-441C-BE0C-D9AD051D30FD}"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8"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9" name="Slide Number Placeholder 5"/>
          <p:cNvSpPr>
            <a:spLocks noGrp="1"/>
          </p:cNvSpPr>
          <p:nvPr>
            <p:ph type="sldNum" sz="quarter" idx="12"/>
          </p:nvPr>
        </p:nvSpPr>
        <p:spPr/>
        <p:txBody>
          <a:bodyPr/>
          <a:lstStyle>
            <a:lvl1pPr>
              <a:defRPr/>
            </a:lvl1pPr>
          </a:lstStyle>
          <a:p>
            <a:pPr defTabSz="685800" eaLnBrk="1" hangingPunct="1">
              <a:defRPr/>
            </a:pPr>
            <a:fld id="{66FB8EBA-AF68-4F96-9F69-6B076E90320F}"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562682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685800" eaLnBrk="1" hangingPunct="1">
              <a:defRPr/>
            </a:pPr>
            <a:fld id="{884303FD-0D07-4808-876C-43470458B337}"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4"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5" name="Slide Number Placeholder 5"/>
          <p:cNvSpPr>
            <a:spLocks noGrp="1"/>
          </p:cNvSpPr>
          <p:nvPr>
            <p:ph type="sldNum" sz="quarter" idx="12"/>
          </p:nvPr>
        </p:nvSpPr>
        <p:spPr/>
        <p:txBody>
          <a:bodyPr/>
          <a:lstStyle>
            <a:lvl1pPr>
              <a:defRPr/>
            </a:lvl1pPr>
          </a:lstStyle>
          <a:p>
            <a:pPr defTabSz="685800" eaLnBrk="1" hangingPunct="1">
              <a:defRPr/>
            </a:pPr>
            <a:fld id="{5FFFBAB0-1E21-4ECE-BD87-F82676153BAC}"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207393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eaLnBrk="1" hangingPunct="1">
              <a:defRPr/>
            </a:pPr>
            <a:fld id="{749563FE-A9B3-4179-8933-F2401CE59572}"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3"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4" name="Slide Number Placeholder 5"/>
          <p:cNvSpPr>
            <a:spLocks noGrp="1"/>
          </p:cNvSpPr>
          <p:nvPr>
            <p:ph type="sldNum" sz="quarter" idx="12"/>
          </p:nvPr>
        </p:nvSpPr>
        <p:spPr/>
        <p:txBody>
          <a:bodyPr/>
          <a:lstStyle>
            <a:lvl1pPr>
              <a:defRPr/>
            </a:lvl1p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382494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eaLnBrk="1" hangingPunct="1">
              <a:defRPr/>
            </a:pPr>
            <a:fld id="{79FBD5BF-F6BE-4F58-A199-352C2260C2C0}"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3CE53F84-101A-4F1E-95CB-F8D4877222BB}"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180590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6B868-0C06-476C-9166-71198F98D2C6}" type="datetime1">
              <a:rPr lang="en-US" altLang="en-US" smtClean="0"/>
              <a:t>20/08/2024</a:t>
            </a:fld>
            <a:endParaRPr lang="en-US" altLang="en-US"/>
          </a:p>
        </p:txBody>
      </p:sp>
      <p:sp>
        <p:nvSpPr>
          <p:cNvPr id="5" name="Footer Placeholder 4"/>
          <p:cNvSpPr>
            <a:spLocks noGrp="1"/>
          </p:cNvSpPr>
          <p:nvPr>
            <p:ph type="ftr" sz="quarter" idx="11"/>
          </p:nvPr>
        </p:nvSpPr>
        <p:spPr/>
        <p:txBody>
          <a:bodyPr/>
          <a:lstStyle/>
          <a:p>
            <a:pPr>
              <a:defRPr/>
            </a:pPr>
            <a:r>
              <a:rPr lang="en-US"/>
              <a:t>Penny Creamer  - Trương Thị Kim Oanh</a:t>
            </a:r>
          </a:p>
        </p:txBody>
      </p:sp>
      <p:sp>
        <p:nvSpPr>
          <p:cNvPr id="6" name="Slide Number Placeholder 5"/>
          <p:cNvSpPr>
            <a:spLocks noGrp="1"/>
          </p:cNvSpPr>
          <p:nvPr>
            <p:ph type="sldNum" sz="quarter" idx="12"/>
          </p:nvPr>
        </p:nvSpPr>
        <p:spPr/>
        <p:txBody>
          <a:bodyPr/>
          <a:lstStyle/>
          <a:p>
            <a:fld id="{A6CA620C-5D94-4DC4-B64A-222EA67D0DEE}" type="slidenum">
              <a:rPr lang="en-US" altLang="en-US" smtClean="0"/>
              <a:pPr/>
              <a:t>‹#›</a:t>
            </a:fld>
            <a:endParaRPr lang="en-US" altLang="en-US"/>
          </a:p>
        </p:txBody>
      </p:sp>
    </p:spTree>
    <p:extLst>
      <p:ext uri="{BB962C8B-B14F-4D97-AF65-F5344CB8AC3E}">
        <p14:creationId xmlns:p14="http://schemas.microsoft.com/office/powerpoint/2010/main" val="134106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eaLnBrk="1" hangingPunct="1">
              <a:defRPr/>
            </a:pPr>
            <a:fld id="{B948E919-4D87-490E-9CDF-6B2BB12C621F}"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A052C54A-53B4-4446-8480-22DC75A3E4E1}"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342571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970CCE38-7E91-421A-B44F-ABD34E07F475}"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F2DBF4A8-2659-4919-B969-E40CFDCEFA7D}"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74176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E345BB8D-71E5-45C3-B332-A772C216AF7C}"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54BC0BB2-7B77-4A99-834D-59EB7AD631F5}"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066229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685800" eaLnBrk="1" hangingPunct="1">
              <a:defRPr/>
            </a:pPr>
            <a:fld id="{67FF532A-10DC-436A-8F11-99F6EDFEC055}"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904176FA-04C8-4994-A056-02546B49157C}"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567607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71F4FFFF-A9FB-40C3-93C1-99BBF93B79C6}"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E87166E8-1F25-4381-90F4-BDB84B91C70B}"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247990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685800" eaLnBrk="1" hangingPunct="1">
              <a:defRPr/>
            </a:pPr>
            <a:fld id="{EA74A49A-4450-4220-B556-098CEBBB8622}"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71256EE1-0499-4B73-9786-CB31A328A90F}"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250574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eaLnBrk="1" hangingPunct="1">
              <a:defRPr/>
            </a:pPr>
            <a:fld id="{C3467F8C-1AA6-4438-BA1D-503A164F8C99}"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FC967C09-FF93-4EE9-BF72-E2487A5D4301}"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643315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685800" eaLnBrk="1" hangingPunct="1">
              <a:defRPr/>
            </a:pPr>
            <a:fld id="{E9D2E16E-AAE6-4545-BFAC-AEB03DB53734}"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8"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9" name="Slide Number Placeholder 5"/>
          <p:cNvSpPr>
            <a:spLocks noGrp="1"/>
          </p:cNvSpPr>
          <p:nvPr>
            <p:ph type="sldNum" sz="quarter" idx="12"/>
          </p:nvPr>
        </p:nvSpPr>
        <p:spPr/>
        <p:txBody>
          <a:bodyPr/>
          <a:lstStyle>
            <a:lvl1pPr>
              <a:defRPr/>
            </a:lvl1pPr>
          </a:lstStyle>
          <a:p>
            <a:pPr defTabSz="685800" eaLnBrk="1" hangingPunct="1">
              <a:defRPr/>
            </a:pPr>
            <a:fld id="{66FB8EBA-AF68-4F96-9F69-6B076E90320F}"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605281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685800" eaLnBrk="1" hangingPunct="1">
              <a:defRPr/>
            </a:pPr>
            <a:fld id="{57CDD2D2-2C7D-49F1-B0CA-D47118FF8F35}"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4"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5" name="Slide Number Placeholder 5"/>
          <p:cNvSpPr>
            <a:spLocks noGrp="1"/>
          </p:cNvSpPr>
          <p:nvPr>
            <p:ph type="sldNum" sz="quarter" idx="12"/>
          </p:nvPr>
        </p:nvSpPr>
        <p:spPr/>
        <p:txBody>
          <a:bodyPr/>
          <a:lstStyle>
            <a:lvl1pPr>
              <a:defRPr/>
            </a:lvl1pPr>
          </a:lstStyle>
          <a:p>
            <a:pPr defTabSz="685800" eaLnBrk="1" hangingPunct="1">
              <a:defRPr/>
            </a:pPr>
            <a:fld id="{5FFFBAB0-1E21-4ECE-BD87-F82676153BAC}"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686166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eaLnBrk="1" hangingPunct="1">
              <a:defRPr/>
            </a:pPr>
            <a:fld id="{E1EFF893-1B6D-4414-AF35-D362CE26F79F}"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3"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4" name="Slide Number Placeholder 5"/>
          <p:cNvSpPr>
            <a:spLocks noGrp="1"/>
          </p:cNvSpPr>
          <p:nvPr>
            <p:ph type="sldNum" sz="quarter" idx="12"/>
          </p:nvPr>
        </p:nvSpPr>
        <p:spPr/>
        <p:txBody>
          <a:bodyPr/>
          <a:lstStyle>
            <a:lvl1pPr>
              <a:defRPr/>
            </a:lvl1p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81491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71AE8-3C1E-4EEA-9946-A2390513CF46}" type="datetime1">
              <a:rPr lang="en-US" altLang="en-US" smtClean="0"/>
              <a:t>20/08/2024</a:t>
            </a:fld>
            <a:endParaRPr lang="en-US" altLang="en-US"/>
          </a:p>
        </p:txBody>
      </p:sp>
      <p:sp>
        <p:nvSpPr>
          <p:cNvPr id="5" name="Footer Placeholder 4"/>
          <p:cNvSpPr>
            <a:spLocks noGrp="1"/>
          </p:cNvSpPr>
          <p:nvPr>
            <p:ph type="ftr" sz="quarter" idx="11"/>
          </p:nvPr>
        </p:nvSpPr>
        <p:spPr/>
        <p:txBody>
          <a:bodyPr/>
          <a:lstStyle/>
          <a:p>
            <a:pPr>
              <a:defRPr/>
            </a:pPr>
            <a:r>
              <a:rPr lang="en-US"/>
              <a:t>Penny Creamer  - Trương Thị Kim Oanh</a:t>
            </a:r>
          </a:p>
        </p:txBody>
      </p:sp>
      <p:sp>
        <p:nvSpPr>
          <p:cNvPr id="6" name="Slide Number Placeholder 5"/>
          <p:cNvSpPr>
            <a:spLocks noGrp="1"/>
          </p:cNvSpPr>
          <p:nvPr>
            <p:ph type="sldNum" sz="quarter" idx="12"/>
          </p:nvPr>
        </p:nvSpPr>
        <p:spPr/>
        <p:txBody>
          <a:bodyPr/>
          <a:lstStyle/>
          <a:p>
            <a:fld id="{F60B3301-2864-4F68-B633-567024BA2291}" type="slidenum">
              <a:rPr lang="en-US" altLang="en-US" smtClean="0"/>
              <a:pPr/>
              <a:t>‹#›</a:t>
            </a:fld>
            <a:endParaRPr lang="en-US" altLang="en-US"/>
          </a:p>
        </p:txBody>
      </p:sp>
    </p:spTree>
    <p:extLst>
      <p:ext uri="{BB962C8B-B14F-4D97-AF65-F5344CB8AC3E}">
        <p14:creationId xmlns:p14="http://schemas.microsoft.com/office/powerpoint/2010/main" val="3466540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eaLnBrk="1" hangingPunct="1">
              <a:defRPr/>
            </a:pPr>
            <a:fld id="{28AE32A8-FE1F-4DF6-B5E5-E04F99F387B6}"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3CE53F84-101A-4F1E-95CB-F8D4877222BB}"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049248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eaLnBrk="1" hangingPunct="1">
              <a:defRPr/>
            </a:pPr>
            <a:fld id="{2BB5C8C0-FAA5-400A-B177-38A4830CCB60}"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A052C54A-53B4-4446-8480-22DC75A3E4E1}"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901065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CAF3CA5D-28DA-4760-B85A-B79A46613B02}"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F2DBF4A8-2659-4919-B969-E40CFDCEFA7D}"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031870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889626B1-0169-4276-9E37-48E63184FB1B}"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54BC0BB2-7B77-4A99-834D-59EB7AD631F5}"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185713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685800" eaLnBrk="1" hangingPunct="1">
              <a:defRPr/>
            </a:pPr>
            <a:fld id="{6C7373FF-56B7-4552-8D26-7C9BAE15C455}"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904176FA-04C8-4994-A056-02546B49157C}"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534216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04D45E02-31D4-4918-B1BD-8CAF8650C2F2}"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E87166E8-1F25-4381-90F4-BDB84B91C70B}"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254042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685800" eaLnBrk="1" hangingPunct="1">
              <a:defRPr/>
            </a:pPr>
            <a:fld id="{DC7850C0-96AE-4960-B183-C40FC5BC00BB}"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71256EE1-0499-4B73-9786-CB31A328A90F}"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705472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685800" eaLnBrk="1" hangingPunct="1">
              <a:defRPr/>
            </a:pPr>
            <a:fld id="{933CD526-CA39-4418-84B7-A761176CF5AC}"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FC967C09-FF93-4EE9-BF72-E2487A5D4301}"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770086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685800" eaLnBrk="1" hangingPunct="1">
              <a:defRPr/>
            </a:pPr>
            <a:fld id="{33D9175C-9472-4297-A10B-3BC80E38EFA1}"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8"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9" name="Slide Number Placeholder 5"/>
          <p:cNvSpPr>
            <a:spLocks noGrp="1"/>
          </p:cNvSpPr>
          <p:nvPr>
            <p:ph type="sldNum" sz="quarter" idx="12"/>
          </p:nvPr>
        </p:nvSpPr>
        <p:spPr/>
        <p:txBody>
          <a:bodyPr/>
          <a:lstStyle>
            <a:lvl1pPr>
              <a:defRPr/>
            </a:lvl1pPr>
          </a:lstStyle>
          <a:p>
            <a:pPr defTabSz="685800" eaLnBrk="1" hangingPunct="1">
              <a:defRPr/>
            </a:pPr>
            <a:fld id="{66FB8EBA-AF68-4F96-9F69-6B076E90320F}"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4644623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685800" eaLnBrk="1" hangingPunct="1">
              <a:defRPr/>
            </a:pPr>
            <a:fld id="{0ACD0FD7-970A-4DDB-B03C-049174512314}"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4"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5" name="Slide Number Placeholder 5"/>
          <p:cNvSpPr>
            <a:spLocks noGrp="1"/>
          </p:cNvSpPr>
          <p:nvPr>
            <p:ph type="sldNum" sz="quarter" idx="12"/>
          </p:nvPr>
        </p:nvSpPr>
        <p:spPr/>
        <p:txBody>
          <a:bodyPr/>
          <a:lstStyle>
            <a:lvl1pPr>
              <a:defRPr/>
            </a:lvl1pPr>
          </a:lstStyle>
          <a:p>
            <a:pPr defTabSz="685800" eaLnBrk="1" hangingPunct="1">
              <a:defRPr/>
            </a:pPr>
            <a:fld id="{5FFFBAB0-1E21-4ECE-BD87-F82676153BAC}"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693054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E11BBE-DDC5-42CA-B65C-4E8842275FBC}" type="datetime1">
              <a:rPr lang="en-US" altLang="en-US" smtClean="0"/>
              <a:t>20/08/2024</a:t>
            </a:fld>
            <a:endParaRPr lang="en-US" altLang="en-US"/>
          </a:p>
        </p:txBody>
      </p:sp>
      <p:sp>
        <p:nvSpPr>
          <p:cNvPr id="6" name="Footer Placeholder 5"/>
          <p:cNvSpPr>
            <a:spLocks noGrp="1"/>
          </p:cNvSpPr>
          <p:nvPr>
            <p:ph type="ftr" sz="quarter" idx="11"/>
          </p:nvPr>
        </p:nvSpPr>
        <p:spPr/>
        <p:txBody>
          <a:bodyPr/>
          <a:lstStyle/>
          <a:p>
            <a:pPr>
              <a:defRPr/>
            </a:pPr>
            <a:r>
              <a:rPr lang="en-US"/>
              <a:t>Penny Creamer  - Trương Thị Kim Oanh</a:t>
            </a:r>
          </a:p>
        </p:txBody>
      </p:sp>
      <p:sp>
        <p:nvSpPr>
          <p:cNvPr id="7" name="Slide Number Placeholder 6"/>
          <p:cNvSpPr>
            <a:spLocks noGrp="1"/>
          </p:cNvSpPr>
          <p:nvPr>
            <p:ph type="sldNum" sz="quarter" idx="12"/>
          </p:nvPr>
        </p:nvSpPr>
        <p:spPr/>
        <p:txBody>
          <a:bodyPr/>
          <a:lstStyle/>
          <a:p>
            <a:fld id="{AC448758-6271-49B7-BEC9-4FC17FE48788}" type="slidenum">
              <a:rPr lang="en-US" altLang="en-US" smtClean="0"/>
              <a:pPr/>
              <a:t>‹#›</a:t>
            </a:fld>
            <a:endParaRPr lang="en-US" altLang="en-US"/>
          </a:p>
        </p:txBody>
      </p:sp>
    </p:spTree>
    <p:extLst>
      <p:ext uri="{BB962C8B-B14F-4D97-AF65-F5344CB8AC3E}">
        <p14:creationId xmlns:p14="http://schemas.microsoft.com/office/powerpoint/2010/main" val="36355943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685800" eaLnBrk="1" hangingPunct="1">
              <a:defRPr/>
            </a:pPr>
            <a:fld id="{12E93560-1114-48A0-AABF-AC150FA0752A}"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3"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4" name="Slide Number Placeholder 5"/>
          <p:cNvSpPr>
            <a:spLocks noGrp="1"/>
          </p:cNvSpPr>
          <p:nvPr>
            <p:ph type="sldNum" sz="quarter" idx="12"/>
          </p:nvPr>
        </p:nvSpPr>
        <p:spPr/>
        <p:txBody>
          <a:bodyPr/>
          <a:lstStyle>
            <a:lvl1pPr>
              <a:defRPr/>
            </a:lvl1p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4176016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eaLnBrk="1" hangingPunct="1">
              <a:defRPr/>
            </a:pPr>
            <a:fld id="{DB18B55D-36AF-4B21-9AC0-5B2E506ED03D}"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3CE53F84-101A-4F1E-95CB-F8D4877222BB}"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3664542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685800" eaLnBrk="1" hangingPunct="1">
              <a:defRPr/>
            </a:pPr>
            <a:fld id="{F94B74B4-E929-4B16-89F3-62FC86AA21DB}"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6"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7" name="Slide Number Placeholder 5"/>
          <p:cNvSpPr>
            <a:spLocks noGrp="1"/>
          </p:cNvSpPr>
          <p:nvPr>
            <p:ph type="sldNum" sz="quarter" idx="12"/>
          </p:nvPr>
        </p:nvSpPr>
        <p:spPr/>
        <p:txBody>
          <a:bodyPr/>
          <a:lstStyle>
            <a:lvl1pPr>
              <a:defRPr/>
            </a:lvl1pPr>
          </a:lstStyle>
          <a:p>
            <a:pPr defTabSz="685800" eaLnBrk="1" hangingPunct="1">
              <a:defRPr/>
            </a:pPr>
            <a:fld id="{A052C54A-53B4-4446-8480-22DC75A3E4E1}"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028751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F8F52C01-710A-47BA-8156-00342F6DF8A8}"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F2DBF4A8-2659-4919-B969-E40CFDCEFA7D}"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82061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685800" eaLnBrk="1" hangingPunct="1">
              <a:defRPr/>
            </a:pPr>
            <a:fld id="{943C53DC-6F4C-4EAA-8889-E39FD932E067}"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11"/>
          </p:nvPr>
        </p:nvSpPr>
        <p:spPr/>
        <p:txBody>
          <a:bodyPr/>
          <a:lstStyle>
            <a:lvl1pPr>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12"/>
          </p:nvPr>
        </p:nvSpPr>
        <p:spPr/>
        <p:txBody>
          <a:bodyPr/>
          <a:lstStyle>
            <a:lvl1pPr>
              <a:defRPr/>
            </a:lvl1pPr>
          </a:lstStyle>
          <a:p>
            <a:pPr defTabSz="685800" eaLnBrk="1" hangingPunct="1">
              <a:defRPr/>
            </a:pPr>
            <a:fld id="{54BC0BB2-7B77-4A99-834D-59EB7AD631F5}"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598498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0BD8-75A4-4A1C-A57F-0E3844FA4E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A7379F-3E42-48B8-9457-0D2942B39B5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A72AFA5-2AF5-48C3-806B-CC41587A9566}"/>
              </a:ext>
            </a:extLst>
          </p:cNvPr>
          <p:cNvSpPr>
            <a:spLocks noGrp="1"/>
          </p:cNvSpPr>
          <p:nvPr>
            <p:ph type="dt" sz="half" idx="10"/>
          </p:nvPr>
        </p:nvSpPr>
        <p:spPr/>
        <p:txBody>
          <a:bodyPr/>
          <a:lstStyle/>
          <a:p>
            <a:pPr defTabSz="685800" eaLnBrk="1" fontAlgn="auto" hangingPunct="1">
              <a:spcBef>
                <a:spcPts val="0"/>
              </a:spcBef>
              <a:spcAft>
                <a:spcPts val="0"/>
              </a:spcAft>
            </a:pPr>
            <a:fld id="{064772BC-D4DC-4A5A-90E9-B84776D4B304}"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B576E71E-10CD-4D07-9F0C-3BA868A0880B}"/>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30ACA94E-8894-4838-9076-53B4E7160D66}"/>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615419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3DE0-1D05-4C94-9E5B-55123246F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39F40-BCAE-422D-B432-368C08625B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A6DEB-033A-49C4-8315-8FCD57A83BFB}"/>
              </a:ext>
            </a:extLst>
          </p:cNvPr>
          <p:cNvSpPr>
            <a:spLocks noGrp="1"/>
          </p:cNvSpPr>
          <p:nvPr>
            <p:ph type="dt" sz="half" idx="10"/>
          </p:nvPr>
        </p:nvSpPr>
        <p:spPr/>
        <p:txBody>
          <a:bodyPr/>
          <a:lstStyle/>
          <a:p>
            <a:pPr defTabSz="685800" eaLnBrk="1" fontAlgn="auto" hangingPunct="1">
              <a:spcBef>
                <a:spcPts val="0"/>
              </a:spcBef>
              <a:spcAft>
                <a:spcPts val="0"/>
              </a:spcAft>
            </a:pPr>
            <a:fld id="{5EE54630-79AC-479C-B494-B33DBE049DC2}"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CD072125-61C3-4934-8727-AB765320A4B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C03571FC-FCF8-4997-A0A9-A8CF6761BE33}"/>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155713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0A9-16AA-42E5-8F31-B29E76B316E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BB9838E-4658-4B49-B668-48AE05E2ED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35C3F8-6EF6-4834-864C-ACE5B175C042}"/>
              </a:ext>
            </a:extLst>
          </p:cNvPr>
          <p:cNvSpPr>
            <a:spLocks noGrp="1"/>
          </p:cNvSpPr>
          <p:nvPr>
            <p:ph type="dt" sz="half" idx="10"/>
          </p:nvPr>
        </p:nvSpPr>
        <p:spPr/>
        <p:txBody>
          <a:bodyPr/>
          <a:lstStyle/>
          <a:p>
            <a:pPr defTabSz="685800" eaLnBrk="1" fontAlgn="auto" hangingPunct="1">
              <a:spcBef>
                <a:spcPts val="0"/>
              </a:spcBef>
              <a:spcAft>
                <a:spcPts val="0"/>
              </a:spcAft>
            </a:pPr>
            <a:fld id="{DF3BB980-B139-4D95-B48E-FEE270715A53}"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C7D27CDB-73BF-4032-9F1D-B9C4774FEB8C}"/>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0AEF9929-2489-4D92-96B6-18A2E1031200}"/>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82353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7720-3DDA-49E3-BF6B-E6D6F86C6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EDE13F-DF09-4FEC-A009-C2DDB1BC1AF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6BBB-4BDA-46DB-90A0-1E8F75061A8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161F4C-BCBB-4B50-A4E1-B2F690D91A72}"/>
              </a:ext>
            </a:extLst>
          </p:cNvPr>
          <p:cNvSpPr>
            <a:spLocks noGrp="1"/>
          </p:cNvSpPr>
          <p:nvPr>
            <p:ph type="dt" sz="half" idx="10"/>
          </p:nvPr>
        </p:nvSpPr>
        <p:spPr/>
        <p:txBody>
          <a:bodyPr/>
          <a:lstStyle/>
          <a:p>
            <a:pPr defTabSz="685800" eaLnBrk="1" fontAlgn="auto" hangingPunct="1">
              <a:spcBef>
                <a:spcPts val="0"/>
              </a:spcBef>
              <a:spcAft>
                <a:spcPts val="0"/>
              </a:spcAft>
            </a:pPr>
            <a:fld id="{A617A121-67B8-44BE-8B3B-A19C50B66DFA}"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6" name="Footer Placeholder 5">
            <a:extLst>
              <a:ext uri="{FF2B5EF4-FFF2-40B4-BE49-F238E27FC236}">
                <a16:creationId xmlns:a16="http://schemas.microsoft.com/office/drawing/2014/main" id="{EC45B752-A5C7-4584-84FD-EC0EA49F17C9}"/>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7" name="Slide Number Placeholder 6">
            <a:extLst>
              <a:ext uri="{FF2B5EF4-FFF2-40B4-BE49-F238E27FC236}">
                <a16:creationId xmlns:a16="http://schemas.microsoft.com/office/drawing/2014/main" id="{6119F7A2-BF9E-4182-AC06-2BA05D7824A8}"/>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2438938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93FF-D6C5-4D7F-A4F7-07AB8BBCC9B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FDC489-C25C-40C2-811F-7563DE6B7D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002CAFA-D16E-43B0-A8C5-D1C69A76892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FF832-DE7E-4166-8DDD-71AB929490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DB83CA8-F21D-4FCA-8EE2-047BDDA6C2A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ECFB4-9F64-4666-B29E-087F8CDF9805}"/>
              </a:ext>
            </a:extLst>
          </p:cNvPr>
          <p:cNvSpPr>
            <a:spLocks noGrp="1"/>
          </p:cNvSpPr>
          <p:nvPr>
            <p:ph type="dt" sz="half" idx="10"/>
          </p:nvPr>
        </p:nvSpPr>
        <p:spPr/>
        <p:txBody>
          <a:bodyPr/>
          <a:lstStyle/>
          <a:p>
            <a:pPr defTabSz="685800" eaLnBrk="1" fontAlgn="auto" hangingPunct="1">
              <a:spcBef>
                <a:spcPts val="0"/>
              </a:spcBef>
              <a:spcAft>
                <a:spcPts val="0"/>
              </a:spcAft>
            </a:pPr>
            <a:fld id="{D322B8F0-BE4C-43F7-AE01-D7D6F4B0808D}"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8" name="Footer Placeholder 7">
            <a:extLst>
              <a:ext uri="{FF2B5EF4-FFF2-40B4-BE49-F238E27FC236}">
                <a16:creationId xmlns:a16="http://schemas.microsoft.com/office/drawing/2014/main" id="{95323EB0-FDE4-41A3-8E88-652BDBBE9C2E}"/>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9" name="Slide Number Placeholder 8">
            <a:extLst>
              <a:ext uri="{FF2B5EF4-FFF2-40B4-BE49-F238E27FC236}">
                <a16:creationId xmlns:a16="http://schemas.microsoft.com/office/drawing/2014/main" id="{DE767A9E-80FB-4C40-BCB8-0596D4D17632}"/>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1885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D7D80D-1884-4B86-8757-5D1A4D3194F0}" type="datetime1">
              <a:rPr lang="en-US" altLang="en-US" smtClean="0"/>
              <a:t>20/08/2024</a:t>
            </a:fld>
            <a:endParaRPr lang="en-US" altLang="en-US"/>
          </a:p>
        </p:txBody>
      </p:sp>
      <p:sp>
        <p:nvSpPr>
          <p:cNvPr id="8" name="Footer Placeholder 7"/>
          <p:cNvSpPr>
            <a:spLocks noGrp="1"/>
          </p:cNvSpPr>
          <p:nvPr>
            <p:ph type="ftr" sz="quarter" idx="11"/>
          </p:nvPr>
        </p:nvSpPr>
        <p:spPr/>
        <p:txBody>
          <a:bodyPr/>
          <a:lstStyle/>
          <a:p>
            <a:pPr>
              <a:defRPr/>
            </a:pPr>
            <a:r>
              <a:rPr lang="en-US"/>
              <a:t>Penny Creamer  - Trương Thị Kim Oanh</a:t>
            </a:r>
          </a:p>
        </p:txBody>
      </p:sp>
      <p:sp>
        <p:nvSpPr>
          <p:cNvPr id="9" name="Slide Number Placeholder 8"/>
          <p:cNvSpPr>
            <a:spLocks noGrp="1"/>
          </p:cNvSpPr>
          <p:nvPr>
            <p:ph type="sldNum" sz="quarter" idx="12"/>
          </p:nvPr>
        </p:nvSpPr>
        <p:spPr/>
        <p:txBody>
          <a:bodyPr/>
          <a:lstStyle/>
          <a:p>
            <a:fld id="{56B4963E-CCDD-4CBB-AFAB-DBE373E25965}" type="slidenum">
              <a:rPr lang="en-US" altLang="en-US" smtClean="0"/>
              <a:pPr/>
              <a:t>‹#›</a:t>
            </a:fld>
            <a:endParaRPr lang="en-US" altLang="en-US"/>
          </a:p>
        </p:txBody>
      </p:sp>
    </p:spTree>
    <p:extLst>
      <p:ext uri="{BB962C8B-B14F-4D97-AF65-F5344CB8AC3E}">
        <p14:creationId xmlns:p14="http://schemas.microsoft.com/office/powerpoint/2010/main" val="4256963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9181-D0F3-448F-94CC-444F677D17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B1C2A-5E52-4151-9A0D-CB5ED671AD99}"/>
              </a:ext>
            </a:extLst>
          </p:cNvPr>
          <p:cNvSpPr>
            <a:spLocks noGrp="1"/>
          </p:cNvSpPr>
          <p:nvPr>
            <p:ph type="dt" sz="half" idx="10"/>
          </p:nvPr>
        </p:nvSpPr>
        <p:spPr/>
        <p:txBody>
          <a:bodyPr/>
          <a:lstStyle/>
          <a:p>
            <a:pPr defTabSz="685800" eaLnBrk="1" fontAlgn="auto" hangingPunct="1">
              <a:spcBef>
                <a:spcPts val="0"/>
              </a:spcBef>
              <a:spcAft>
                <a:spcPts val="0"/>
              </a:spcAft>
            </a:pPr>
            <a:fld id="{BB0F9E93-0418-45F2-9422-61BE98A93D51}"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4" name="Footer Placeholder 3">
            <a:extLst>
              <a:ext uri="{FF2B5EF4-FFF2-40B4-BE49-F238E27FC236}">
                <a16:creationId xmlns:a16="http://schemas.microsoft.com/office/drawing/2014/main" id="{B5A2DF8D-163A-402D-9E8C-11FC972AAD7E}"/>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5" name="Slide Number Placeholder 4">
            <a:extLst>
              <a:ext uri="{FF2B5EF4-FFF2-40B4-BE49-F238E27FC236}">
                <a16:creationId xmlns:a16="http://schemas.microsoft.com/office/drawing/2014/main" id="{EB632F43-0DCE-4B5A-A469-431F60CA4DB8}"/>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507300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8B208-99AF-4C7C-A3E7-F194798109C6}"/>
              </a:ext>
            </a:extLst>
          </p:cNvPr>
          <p:cNvSpPr>
            <a:spLocks noGrp="1"/>
          </p:cNvSpPr>
          <p:nvPr>
            <p:ph type="dt" sz="half" idx="10"/>
          </p:nvPr>
        </p:nvSpPr>
        <p:spPr/>
        <p:txBody>
          <a:bodyPr/>
          <a:lstStyle/>
          <a:p>
            <a:pPr defTabSz="685800" eaLnBrk="1" fontAlgn="auto" hangingPunct="1">
              <a:spcBef>
                <a:spcPts val="0"/>
              </a:spcBef>
              <a:spcAft>
                <a:spcPts val="0"/>
              </a:spcAft>
            </a:pPr>
            <a:fld id="{CFDC0765-FDA5-4629-93DE-C5B2A87A4AA2}"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3" name="Footer Placeholder 2">
            <a:extLst>
              <a:ext uri="{FF2B5EF4-FFF2-40B4-BE49-F238E27FC236}">
                <a16:creationId xmlns:a16="http://schemas.microsoft.com/office/drawing/2014/main" id="{65379E00-99F0-4FB0-B6D3-1A5D64C6D749}"/>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4" name="Slide Number Placeholder 3">
            <a:extLst>
              <a:ext uri="{FF2B5EF4-FFF2-40B4-BE49-F238E27FC236}">
                <a16:creationId xmlns:a16="http://schemas.microsoft.com/office/drawing/2014/main" id="{14FD046A-4814-4266-A4F5-EAF273BE8FD4}"/>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661154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65AB-7D7C-455E-9465-F1C584C8AF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05D84F-8DBA-4FB8-BD05-08E81D889EE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DEFFF-7860-40A0-BC73-9CC9B69516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56FA52F-7ED7-49C8-81BE-C6326193BA51}"/>
              </a:ext>
            </a:extLst>
          </p:cNvPr>
          <p:cNvSpPr>
            <a:spLocks noGrp="1"/>
          </p:cNvSpPr>
          <p:nvPr>
            <p:ph type="dt" sz="half" idx="10"/>
          </p:nvPr>
        </p:nvSpPr>
        <p:spPr/>
        <p:txBody>
          <a:bodyPr/>
          <a:lstStyle/>
          <a:p>
            <a:pPr defTabSz="685800" eaLnBrk="1" fontAlgn="auto" hangingPunct="1">
              <a:spcBef>
                <a:spcPts val="0"/>
              </a:spcBef>
              <a:spcAft>
                <a:spcPts val="0"/>
              </a:spcAft>
            </a:pPr>
            <a:fld id="{63FAF93A-CFB8-4E55-9CEA-3AC848EC2668}"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6" name="Footer Placeholder 5">
            <a:extLst>
              <a:ext uri="{FF2B5EF4-FFF2-40B4-BE49-F238E27FC236}">
                <a16:creationId xmlns:a16="http://schemas.microsoft.com/office/drawing/2014/main" id="{F023988B-1561-46A8-BCCB-17B43EC4B60F}"/>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7" name="Slide Number Placeholder 6">
            <a:extLst>
              <a:ext uri="{FF2B5EF4-FFF2-40B4-BE49-F238E27FC236}">
                <a16:creationId xmlns:a16="http://schemas.microsoft.com/office/drawing/2014/main" id="{03019825-2E77-4AA9-8E36-6B41F9E439AC}"/>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557354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9F46-34A2-4D19-9A1C-10D68474AA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15CFC6-CF58-4CF1-BE4C-8BBF378CF4C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54D5203-05E8-4A27-888B-02AA545E25E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46F3F9D-308B-4B8C-A116-1AD5E37CE871}"/>
              </a:ext>
            </a:extLst>
          </p:cNvPr>
          <p:cNvSpPr>
            <a:spLocks noGrp="1"/>
          </p:cNvSpPr>
          <p:nvPr>
            <p:ph type="dt" sz="half" idx="10"/>
          </p:nvPr>
        </p:nvSpPr>
        <p:spPr/>
        <p:txBody>
          <a:bodyPr/>
          <a:lstStyle/>
          <a:p>
            <a:pPr defTabSz="685800" eaLnBrk="1" fontAlgn="auto" hangingPunct="1">
              <a:spcBef>
                <a:spcPts val="0"/>
              </a:spcBef>
              <a:spcAft>
                <a:spcPts val="0"/>
              </a:spcAft>
            </a:pPr>
            <a:fld id="{BE2EB511-386A-4D95-857F-AA28A69D2C92}"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6" name="Footer Placeholder 5">
            <a:extLst>
              <a:ext uri="{FF2B5EF4-FFF2-40B4-BE49-F238E27FC236}">
                <a16:creationId xmlns:a16="http://schemas.microsoft.com/office/drawing/2014/main" id="{99A23C63-D870-410B-BB25-20AE1D57C55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7" name="Slide Number Placeholder 6">
            <a:extLst>
              <a:ext uri="{FF2B5EF4-FFF2-40B4-BE49-F238E27FC236}">
                <a16:creationId xmlns:a16="http://schemas.microsoft.com/office/drawing/2014/main" id="{76490C7D-1B6A-4427-84A7-5867EF101096}"/>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0843140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C132-0F23-4939-9F8D-18876969D2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2ABE0-4584-473A-9B5B-52F7E8B551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A7CB2-FF6F-40FA-8FA2-0911DD875845}"/>
              </a:ext>
            </a:extLst>
          </p:cNvPr>
          <p:cNvSpPr>
            <a:spLocks noGrp="1"/>
          </p:cNvSpPr>
          <p:nvPr>
            <p:ph type="dt" sz="half" idx="10"/>
          </p:nvPr>
        </p:nvSpPr>
        <p:spPr/>
        <p:txBody>
          <a:bodyPr/>
          <a:lstStyle/>
          <a:p>
            <a:pPr defTabSz="685800" eaLnBrk="1" fontAlgn="auto" hangingPunct="1">
              <a:spcBef>
                <a:spcPts val="0"/>
              </a:spcBef>
              <a:spcAft>
                <a:spcPts val="0"/>
              </a:spcAft>
            </a:pPr>
            <a:fld id="{6CF16D2C-8ABA-42DB-BF76-B60CDB09B1BD}"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3B6374A8-BFA5-4C1D-8A1A-6206F3A81FE7}"/>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99FF894D-15C0-4EEE-83B3-60C1A2225DEB}"/>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59872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049E37-DC9B-467D-B4AC-E592CAF1614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77957-9F05-4F0A-A3E0-59425FB3DC1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5F42B-A1AB-41AA-92F2-0860A0ABB3A8}"/>
              </a:ext>
            </a:extLst>
          </p:cNvPr>
          <p:cNvSpPr>
            <a:spLocks noGrp="1"/>
          </p:cNvSpPr>
          <p:nvPr>
            <p:ph type="dt" sz="half" idx="10"/>
          </p:nvPr>
        </p:nvSpPr>
        <p:spPr/>
        <p:txBody>
          <a:bodyPr/>
          <a:lstStyle/>
          <a:p>
            <a:pPr defTabSz="685800" eaLnBrk="1" fontAlgn="auto" hangingPunct="1">
              <a:spcBef>
                <a:spcPts val="0"/>
              </a:spcBef>
              <a:spcAft>
                <a:spcPts val="0"/>
              </a:spcAft>
            </a:pPr>
            <a:fld id="{04192CB9-621C-4973-A0BA-30439E030F9E}"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B1E2BE41-FA47-4637-80E2-FFCDA0896F70}"/>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54C749E1-7E6F-452F-AAF8-28F3A151F49A}"/>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64189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0BD8-75A4-4A1C-A57F-0E3844FA4E3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A7379F-3E42-48B8-9457-0D2942B39B5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A72AFA5-2AF5-48C3-806B-CC41587A9566}"/>
              </a:ext>
            </a:extLst>
          </p:cNvPr>
          <p:cNvSpPr>
            <a:spLocks noGrp="1"/>
          </p:cNvSpPr>
          <p:nvPr>
            <p:ph type="dt" sz="half" idx="10"/>
          </p:nvPr>
        </p:nvSpPr>
        <p:spPr/>
        <p:txBody>
          <a:bodyPr/>
          <a:lstStyle/>
          <a:p>
            <a:pPr defTabSz="685800" eaLnBrk="1" fontAlgn="auto" hangingPunct="1">
              <a:spcBef>
                <a:spcPts val="0"/>
              </a:spcBef>
              <a:spcAft>
                <a:spcPts val="0"/>
              </a:spcAft>
            </a:pPr>
            <a:fld id="{FBC1318A-9E77-40CE-8413-2BC1EFAFE06B}"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B576E71E-10CD-4D07-9F0C-3BA868A0880B}"/>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30ACA94E-8894-4838-9076-53B4E7160D66}"/>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5408727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3DE0-1D05-4C94-9E5B-55123246F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39F40-BCAE-422D-B432-368C08625B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A6DEB-033A-49C4-8315-8FCD57A83BFB}"/>
              </a:ext>
            </a:extLst>
          </p:cNvPr>
          <p:cNvSpPr>
            <a:spLocks noGrp="1"/>
          </p:cNvSpPr>
          <p:nvPr>
            <p:ph type="dt" sz="half" idx="10"/>
          </p:nvPr>
        </p:nvSpPr>
        <p:spPr/>
        <p:txBody>
          <a:bodyPr/>
          <a:lstStyle/>
          <a:p>
            <a:pPr defTabSz="685800" eaLnBrk="1" fontAlgn="auto" hangingPunct="1">
              <a:spcBef>
                <a:spcPts val="0"/>
              </a:spcBef>
              <a:spcAft>
                <a:spcPts val="0"/>
              </a:spcAft>
            </a:pPr>
            <a:fld id="{A4CCBD60-6D43-4AD2-B0AC-74B42BBA1D31}"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CD072125-61C3-4934-8727-AB765320A4B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C03571FC-FCF8-4997-A0A9-A8CF6761BE33}"/>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120666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0A9-16AA-42E5-8F31-B29E76B316E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BB9838E-4658-4B49-B668-48AE05E2ED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35C3F8-6EF6-4834-864C-ACE5B175C042}"/>
              </a:ext>
            </a:extLst>
          </p:cNvPr>
          <p:cNvSpPr>
            <a:spLocks noGrp="1"/>
          </p:cNvSpPr>
          <p:nvPr>
            <p:ph type="dt" sz="half" idx="10"/>
          </p:nvPr>
        </p:nvSpPr>
        <p:spPr/>
        <p:txBody>
          <a:bodyPr/>
          <a:lstStyle/>
          <a:p>
            <a:pPr defTabSz="685800" eaLnBrk="1" fontAlgn="auto" hangingPunct="1">
              <a:spcBef>
                <a:spcPts val="0"/>
              </a:spcBef>
              <a:spcAft>
                <a:spcPts val="0"/>
              </a:spcAft>
            </a:pPr>
            <a:fld id="{801E798C-C2E6-4AE5-AF8C-EAE7865C45F1}"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C7D27CDB-73BF-4032-9F1D-B9C4774FEB8C}"/>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0AEF9929-2489-4D92-96B6-18A2E1031200}"/>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137129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7720-3DDA-49E3-BF6B-E6D6F86C6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EDE13F-DF09-4FEC-A009-C2DDB1BC1AF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F6BBB-4BDA-46DB-90A0-1E8F75061A8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161F4C-BCBB-4B50-A4E1-B2F690D91A72}"/>
              </a:ext>
            </a:extLst>
          </p:cNvPr>
          <p:cNvSpPr>
            <a:spLocks noGrp="1"/>
          </p:cNvSpPr>
          <p:nvPr>
            <p:ph type="dt" sz="half" idx="10"/>
          </p:nvPr>
        </p:nvSpPr>
        <p:spPr/>
        <p:txBody>
          <a:bodyPr/>
          <a:lstStyle/>
          <a:p>
            <a:pPr defTabSz="685800" eaLnBrk="1" fontAlgn="auto" hangingPunct="1">
              <a:spcBef>
                <a:spcPts val="0"/>
              </a:spcBef>
              <a:spcAft>
                <a:spcPts val="0"/>
              </a:spcAft>
            </a:pPr>
            <a:fld id="{BEAFF198-8E49-4F9C-8F85-6439FE18768E}"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6" name="Footer Placeholder 5">
            <a:extLst>
              <a:ext uri="{FF2B5EF4-FFF2-40B4-BE49-F238E27FC236}">
                <a16:creationId xmlns:a16="http://schemas.microsoft.com/office/drawing/2014/main" id="{EC45B752-A5C7-4584-84FD-EC0EA49F17C9}"/>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7" name="Slide Number Placeholder 6">
            <a:extLst>
              <a:ext uri="{FF2B5EF4-FFF2-40B4-BE49-F238E27FC236}">
                <a16:creationId xmlns:a16="http://schemas.microsoft.com/office/drawing/2014/main" id="{6119F7A2-BF9E-4182-AC06-2BA05D7824A8}"/>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5696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A068D0-02D4-4A08-8203-BFDA148D17AF}" type="datetime1">
              <a:rPr lang="en-US" altLang="en-US" smtClean="0"/>
              <a:t>20/08/2024</a:t>
            </a:fld>
            <a:endParaRPr lang="en-US" altLang="en-US"/>
          </a:p>
        </p:txBody>
      </p:sp>
      <p:sp>
        <p:nvSpPr>
          <p:cNvPr id="4" name="Footer Placeholder 3"/>
          <p:cNvSpPr>
            <a:spLocks noGrp="1"/>
          </p:cNvSpPr>
          <p:nvPr>
            <p:ph type="ftr" sz="quarter" idx="11"/>
          </p:nvPr>
        </p:nvSpPr>
        <p:spPr/>
        <p:txBody>
          <a:bodyPr/>
          <a:lstStyle/>
          <a:p>
            <a:pPr>
              <a:defRPr/>
            </a:pPr>
            <a:r>
              <a:rPr lang="en-US"/>
              <a:t>Penny Creamer  - Trương Thị Kim Oanh</a:t>
            </a:r>
          </a:p>
        </p:txBody>
      </p:sp>
      <p:sp>
        <p:nvSpPr>
          <p:cNvPr id="5" name="Slide Number Placeholder 4"/>
          <p:cNvSpPr>
            <a:spLocks noGrp="1"/>
          </p:cNvSpPr>
          <p:nvPr>
            <p:ph type="sldNum" sz="quarter" idx="12"/>
          </p:nvPr>
        </p:nvSpPr>
        <p:spPr/>
        <p:txBody>
          <a:bodyPr/>
          <a:lstStyle/>
          <a:p>
            <a:fld id="{441822BD-C817-4AE7-8B0A-4DD009455153}" type="slidenum">
              <a:rPr lang="en-US" altLang="en-US" smtClean="0"/>
              <a:pPr/>
              <a:t>‹#›</a:t>
            </a:fld>
            <a:endParaRPr lang="en-US" altLang="en-US"/>
          </a:p>
        </p:txBody>
      </p:sp>
    </p:spTree>
    <p:extLst>
      <p:ext uri="{BB962C8B-B14F-4D97-AF65-F5344CB8AC3E}">
        <p14:creationId xmlns:p14="http://schemas.microsoft.com/office/powerpoint/2010/main" val="2235809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93FF-D6C5-4D7F-A4F7-07AB8BBCC9B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FDC489-C25C-40C2-811F-7563DE6B7DB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002CAFA-D16E-43B0-A8C5-D1C69A76892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FFF832-DE7E-4166-8DDD-71AB9294904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DB83CA8-F21D-4FCA-8EE2-047BDDA6C2A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ECFB4-9F64-4666-B29E-087F8CDF9805}"/>
              </a:ext>
            </a:extLst>
          </p:cNvPr>
          <p:cNvSpPr>
            <a:spLocks noGrp="1"/>
          </p:cNvSpPr>
          <p:nvPr>
            <p:ph type="dt" sz="half" idx="10"/>
          </p:nvPr>
        </p:nvSpPr>
        <p:spPr/>
        <p:txBody>
          <a:bodyPr/>
          <a:lstStyle/>
          <a:p>
            <a:pPr defTabSz="685800" eaLnBrk="1" fontAlgn="auto" hangingPunct="1">
              <a:spcBef>
                <a:spcPts val="0"/>
              </a:spcBef>
              <a:spcAft>
                <a:spcPts val="0"/>
              </a:spcAft>
            </a:pPr>
            <a:fld id="{9A2C057E-3AF6-43AC-B92C-AC085109E16A}"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8" name="Footer Placeholder 7">
            <a:extLst>
              <a:ext uri="{FF2B5EF4-FFF2-40B4-BE49-F238E27FC236}">
                <a16:creationId xmlns:a16="http://schemas.microsoft.com/office/drawing/2014/main" id="{95323EB0-FDE4-41A3-8E88-652BDBBE9C2E}"/>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9" name="Slide Number Placeholder 8">
            <a:extLst>
              <a:ext uri="{FF2B5EF4-FFF2-40B4-BE49-F238E27FC236}">
                <a16:creationId xmlns:a16="http://schemas.microsoft.com/office/drawing/2014/main" id="{DE767A9E-80FB-4C40-BCB8-0596D4D17632}"/>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967679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9181-D0F3-448F-94CC-444F677D17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B1C2A-5E52-4151-9A0D-CB5ED671AD99}"/>
              </a:ext>
            </a:extLst>
          </p:cNvPr>
          <p:cNvSpPr>
            <a:spLocks noGrp="1"/>
          </p:cNvSpPr>
          <p:nvPr>
            <p:ph type="dt" sz="half" idx="10"/>
          </p:nvPr>
        </p:nvSpPr>
        <p:spPr/>
        <p:txBody>
          <a:bodyPr/>
          <a:lstStyle/>
          <a:p>
            <a:pPr defTabSz="685800" eaLnBrk="1" fontAlgn="auto" hangingPunct="1">
              <a:spcBef>
                <a:spcPts val="0"/>
              </a:spcBef>
              <a:spcAft>
                <a:spcPts val="0"/>
              </a:spcAft>
            </a:pPr>
            <a:fld id="{13F66AA7-2BB0-4020-AED8-9D7C6FBCEBFE}"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4" name="Footer Placeholder 3">
            <a:extLst>
              <a:ext uri="{FF2B5EF4-FFF2-40B4-BE49-F238E27FC236}">
                <a16:creationId xmlns:a16="http://schemas.microsoft.com/office/drawing/2014/main" id="{B5A2DF8D-163A-402D-9E8C-11FC972AAD7E}"/>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5" name="Slide Number Placeholder 4">
            <a:extLst>
              <a:ext uri="{FF2B5EF4-FFF2-40B4-BE49-F238E27FC236}">
                <a16:creationId xmlns:a16="http://schemas.microsoft.com/office/drawing/2014/main" id="{EB632F43-0DCE-4B5A-A469-431F60CA4DB8}"/>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321353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A8B208-99AF-4C7C-A3E7-F194798109C6}"/>
              </a:ext>
            </a:extLst>
          </p:cNvPr>
          <p:cNvSpPr>
            <a:spLocks noGrp="1"/>
          </p:cNvSpPr>
          <p:nvPr>
            <p:ph type="dt" sz="half" idx="10"/>
          </p:nvPr>
        </p:nvSpPr>
        <p:spPr/>
        <p:txBody>
          <a:bodyPr/>
          <a:lstStyle/>
          <a:p>
            <a:pPr defTabSz="685800" eaLnBrk="1" fontAlgn="auto" hangingPunct="1">
              <a:spcBef>
                <a:spcPts val="0"/>
              </a:spcBef>
              <a:spcAft>
                <a:spcPts val="0"/>
              </a:spcAft>
            </a:pPr>
            <a:fld id="{367CAB6C-1E20-4BAD-A76E-AB92D195FFF8}"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3" name="Footer Placeholder 2">
            <a:extLst>
              <a:ext uri="{FF2B5EF4-FFF2-40B4-BE49-F238E27FC236}">
                <a16:creationId xmlns:a16="http://schemas.microsoft.com/office/drawing/2014/main" id="{65379E00-99F0-4FB0-B6D3-1A5D64C6D749}"/>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4" name="Slide Number Placeholder 3">
            <a:extLst>
              <a:ext uri="{FF2B5EF4-FFF2-40B4-BE49-F238E27FC236}">
                <a16:creationId xmlns:a16="http://schemas.microsoft.com/office/drawing/2014/main" id="{14FD046A-4814-4266-A4F5-EAF273BE8FD4}"/>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869143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B65AB-7D7C-455E-9465-F1C584C8AF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05D84F-8DBA-4FB8-BD05-08E81D889EE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3DEFFF-7860-40A0-BC73-9CC9B69516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56FA52F-7ED7-49C8-81BE-C6326193BA51}"/>
              </a:ext>
            </a:extLst>
          </p:cNvPr>
          <p:cNvSpPr>
            <a:spLocks noGrp="1"/>
          </p:cNvSpPr>
          <p:nvPr>
            <p:ph type="dt" sz="half" idx="10"/>
          </p:nvPr>
        </p:nvSpPr>
        <p:spPr/>
        <p:txBody>
          <a:bodyPr/>
          <a:lstStyle/>
          <a:p>
            <a:pPr defTabSz="685800" eaLnBrk="1" fontAlgn="auto" hangingPunct="1">
              <a:spcBef>
                <a:spcPts val="0"/>
              </a:spcBef>
              <a:spcAft>
                <a:spcPts val="0"/>
              </a:spcAft>
            </a:pPr>
            <a:fld id="{7D17FCC7-8FF7-4F6B-AA63-783FE2FB4D72}"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6" name="Footer Placeholder 5">
            <a:extLst>
              <a:ext uri="{FF2B5EF4-FFF2-40B4-BE49-F238E27FC236}">
                <a16:creationId xmlns:a16="http://schemas.microsoft.com/office/drawing/2014/main" id="{F023988B-1561-46A8-BCCB-17B43EC4B60F}"/>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7" name="Slide Number Placeholder 6">
            <a:extLst>
              <a:ext uri="{FF2B5EF4-FFF2-40B4-BE49-F238E27FC236}">
                <a16:creationId xmlns:a16="http://schemas.microsoft.com/office/drawing/2014/main" id="{03019825-2E77-4AA9-8E36-6B41F9E439AC}"/>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292058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99F46-34A2-4D19-9A1C-10D68474AA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15CFC6-CF58-4CF1-BE4C-8BBF378CF4C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54D5203-05E8-4A27-888B-02AA545E25E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46F3F9D-308B-4B8C-A116-1AD5E37CE871}"/>
              </a:ext>
            </a:extLst>
          </p:cNvPr>
          <p:cNvSpPr>
            <a:spLocks noGrp="1"/>
          </p:cNvSpPr>
          <p:nvPr>
            <p:ph type="dt" sz="half" idx="10"/>
          </p:nvPr>
        </p:nvSpPr>
        <p:spPr/>
        <p:txBody>
          <a:bodyPr/>
          <a:lstStyle/>
          <a:p>
            <a:pPr defTabSz="685800" eaLnBrk="1" fontAlgn="auto" hangingPunct="1">
              <a:spcBef>
                <a:spcPts val="0"/>
              </a:spcBef>
              <a:spcAft>
                <a:spcPts val="0"/>
              </a:spcAft>
            </a:pPr>
            <a:fld id="{CDAD4DB6-1299-4886-844F-8B97478A9A3B}"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6" name="Footer Placeholder 5">
            <a:extLst>
              <a:ext uri="{FF2B5EF4-FFF2-40B4-BE49-F238E27FC236}">
                <a16:creationId xmlns:a16="http://schemas.microsoft.com/office/drawing/2014/main" id="{99A23C63-D870-410B-BB25-20AE1D57C553}"/>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7" name="Slide Number Placeholder 6">
            <a:extLst>
              <a:ext uri="{FF2B5EF4-FFF2-40B4-BE49-F238E27FC236}">
                <a16:creationId xmlns:a16="http://schemas.microsoft.com/office/drawing/2014/main" id="{76490C7D-1B6A-4427-84A7-5867EF101096}"/>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075272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C132-0F23-4939-9F8D-18876969D2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2ABE0-4584-473A-9B5B-52F7E8B551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A7CB2-FF6F-40FA-8FA2-0911DD875845}"/>
              </a:ext>
            </a:extLst>
          </p:cNvPr>
          <p:cNvSpPr>
            <a:spLocks noGrp="1"/>
          </p:cNvSpPr>
          <p:nvPr>
            <p:ph type="dt" sz="half" idx="10"/>
          </p:nvPr>
        </p:nvSpPr>
        <p:spPr/>
        <p:txBody>
          <a:bodyPr/>
          <a:lstStyle/>
          <a:p>
            <a:pPr defTabSz="685800" eaLnBrk="1" fontAlgn="auto" hangingPunct="1">
              <a:spcBef>
                <a:spcPts val="0"/>
              </a:spcBef>
              <a:spcAft>
                <a:spcPts val="0"/>
              </a:spcAft>
            </a:pPr>
            <a:fld id="{202AC41E-07B2-48B5-BD1C-CB91DCD6C73C}"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3B6374A8-BFA5-4C1D-8A1A-6206F3A81FE7}"/>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99FF894D-15C0-4EEE-83B3-60C1A2225DEB}"/>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603022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049E37-DC9B-467D-B4AC-E592CAF1614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77957-9F05-4F0A-A3E0-59425FB3DC1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5F42B-A1AB-41AA-92F2-0860A0ABB3A8}"/>
              </a:ext>
            </a:extLst>
          </p:cNvPr>
          <p:cNvSpPr>
            <a:spLocks noGrp="1"/>
          </p:cNvSpPr>
          <p:nvPr>
            <p:ph type="dt" sz="half" idx="10"/>
          </p:nvPr>
        </p:nvSpPr>
        <p:spPr/>
        <p:txBody>
          <a:bodyPr/>
          <a:lstStyle/>
          <a:p>
            <a:pPr defTabSz="685800" eaLnBrk="1" fontAlgn="auto" hangingPunct="1">
              <a:spcBef>
                <a:spcPts val="0"/>
              </a:spcBef>
              <a:spcAft>
                <a:spcPts val="0"/>
              </a:spcAft>
            </a:pPr>
            <a:fld id="{B0555BB3-C2EC-4222-A582-5164F8A40C68}"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B1E2BE41-FA47-4637-80E2-FFCDA0896F70}"/>
              </a:ext>
            </a:extLst>
          </p:cNvPr>
          <p:cNvSpPr>
            <a:spLocks noGrp="1"/>
          </p:cNvSpPr>
          <p:nvPr>
            <p:ph type="ftr" sz="quarter" idx="11"/>
          </p:nvPr>
        </p:nvSpPr>
        <p:spPr/>
        <p:txBody>
          <a:body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54C749E1-7E6F-452F-AAF8-28F3A151F49A}"/>
              </a:ext>
            </a:extLst>
          </p:cNvPr>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23609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3A264-BAD8-4BAC-BA45-85C449359D9B}" type="datetime1">
              <a:rPr lang="en-US" altLang="en-US" smtClean="0"/>
              <a:t>20/08/2024</a:t>
            </a:fld>
            <a:endParaRPr lang="en-US" altLang="en-US"/>
          </a:p>
        </p:txBody>
      </p:sp>
      <p:sp>
        <p:nvSpPr>
          <p:cNvPr id="3" name="Footer Placeholder 2"/>
          <p:cNvSpPr>
            <a:spLocks noGrp="1"/>
          </p:cNvSpPr>
          <p:nvPr>
            <p:ph type="ftr" sz="quarter" idx="11"/>
          </p:nvPr>
        </p:nvSpPr>
        <p:spPr/>
        <p:txBody>
          <a:bodyPr/>
          <a:lstStyle/>
          <a:p>
            <a:pPr>
              <a:defRPr/>
            </a:pPr>
            <a:r>
              <a:rPr lang="en-US"/>
              <a:t>Penny Creamer  - Trương Thị Kim Oanh</a:t>
            </a:r>
          </a:p>
        </p:txBody>
      </p:sp>
      <p:sp>
        <p:nvSpPr>
          <p:cNvPr id="4" name="Slide Number Placeholder 3"/>
          <p:cNvSpPr>
            <a:spLocks noGrp="1"/>
          </p:cNvSpPr>
          <p:nvPr>
            <p:ph type="sldNum" sz="quarter" idx="12"/>
          </p:nvPr>
        </p:nvSpPr>
        <p:spPr/>
        <p:txBody>
          <a:bodyPr/>
          <a:lstStyle/>
          <a:p>
            <a:fld id="{37E42080-4360-4330-AD69-33AA9E4DD92B}" type="slidenum">
              <a:rPr lang="en-US" altLang="en-US" smtClean="0"/>
              <a:pPr/>
              <a:t>‹#›</a:t>
            </a:fld>
            <a:endParaRPr lang="en-US" altLang="en-US"/>
          </a:p>
        </p:txBody>
      </p:sp>
    </p:spTree>
    <p:extLst>
      <p:ext uri="{BB962C8B-B14F-4D97-AF65-F5344CB8AC3E}">
        <p14:creationId xmlns:p14="http://schemas.microsoft.com/office/powerpoint/2010/main" val="239258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F61CAA-CCA9-408B-A134-43B08CA8D00E}" type="datetime1">
              <a:rPr lang="en-US" altLang="en-US" smtClean="0"/>
              <a:t>20/08/2024</a:t>
            </a:fld>
            <a:endParaRPr lang="en-US" altLang="en-US"/>
          </a:p>
        </p:txBody>
      </p:sp>
      <p:sp>
        <p:nvSpPr>
          <p:cNvPr id="6" name="Footer Placeholder 5"/>
          <p:cNvSpPr>
            <a:spLocks noGrp="1"/>
          </p:cNvSpPr>
          <p:nvPr>
            <p:ph type="ftr" sz="quarter" idx="11"/>
          </p:nvPr>
        </p:nvSpPr>
        <p:spPr/>
        <p:txBody>
          <a:bodyPr/>
          <a:lstStyle/>
          <a:p>
            <a:pPr>
              <a:defRPr/>
            </a:pPr>
            <a:r>
              <a:rPr lang="en-US"/>
              <a:t>Penny Creamer  - Trương Thị Kim Oanh</a:t>
            </a:r>
          </a:p>
        </p:txBody>
      </p:sp>
      <p:sp>
        <p:nvSpPr>
          <p:cNvPr id="7" name="Slide Number Placeholder 6"/>
          <p:cNvSpPr>
            <a:spLocks noGrp="1"/>
          </p:cNvSpPr>
          <p:nvPr>
            <p:ph type="sldNum" sz="quarter" idx="12"/>
          </p:nvPr>
        </p:nvSpPr>
        <p:spPr/>
        <p:txBody>
          <a:bodyPr/>
          <a:lstStyle/>
          <a:p>
            <a:fld id="{958352B7-E0CE-473E-8251-74E5D54E8AD6}" type="slidenum">
              <a:rPr lang="en-US" altLang="en-US" smtClean="0"/>
              <a:pPr/>
              <a:t>‹#›</a:t>
            </a:fld>
            <a:endParaRPr lang="en-US" altLang="en-US"/>
          </a:p>
        </p:txBody>
      </p:sp>
    </p:spTree>
    <p:extLst>
      <p:ext uri="{BB962C8B-B14F-4D97-AF65-F5344CB8AC3E}">
        <p14:creationId xmlns:p14="http://schemas.microsoft.com/office/powerpoint/2010/main" val="262405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22E900-FF20-49BC-BE17-C1633D9463DC}" type="datetime1">
              <a:rPr lang="en-US" altLang="en-US" smtClean="0"/>
              <a:t>20/08/2024</a:t>
            </a:fld>
            <a:endParaRPr lang="en-US" altLang="en-US"/>
          </a:p>
        </p:txBody>
      </p:sp>
      <p:sp>
        <p:nvSpPr>
          <p:cNvPr id="6" name="Footer Placeholder 5"/>
          <p:cNvSpPr>
            <a:spLocks noGrp="1"/>
          </p:cNvSpPr>
          <p:nvPr>
            <p:ph type="ftr" sz="quarter" idx="11"/>
          </p:nvPr>
        </p:nvSpPr>
        <p:spPr/>
        <p:txBody>
          <a:bodyPr/>
          <a:lstStyle/>
          <a:p>
            <a:pPr>
              <a:defRPr/>
            </a:pPr>
            <a:r>
              <a:rPr lang="en-US"/>
              <a:t>Penny Creamer  - Trương Thị Kim Oanh</a:t>
            </a:r>
          </a:p>
        </p:txBody>
      </p:sp>
      <p:sp>
        <p:nvSpPr>
          <p:cNvPr id="7" name="Slide Number Placeholder 6"/>
          <p:cNvSpPr>
            <a:spLocks noGrp="1"/>
          </p:cNvSpPr>
          <p:nvPr>
            <p:ph type="sldNum" sz="quarter" idx="12"/>
          </p:nvPr>
        </p:nvSpPr>
        <p:spPr/>
        <p:txBody>
          <a:bodyPr/>
          <a:lstStyle/>
          <a:p>
            <a:fld id="{35CDCB6E-2AE5-474B-9DDE-EFE0B3DA2F26}" type="slidenum">
              <a:rPr lang="en-US" altLang="en-US" smtClean="0"/>
              <a:pPr/>
              <a:t>‹#›</a:t>
            </a:fld>
            <a:endParaRPr lang="en-US" altLang="en-US"/>
          </a:p>
        </p:txBody>
      </p:sp>
    </p:spTree>
    <p:extLst>
      <p:ext uri="{BB962C8B-B14F-4D97-AF65-F5344CB8AC3E}">
        <p14:creationId xmlns:p14="http://schemas.microsoft.com/office/powerpoint/2010/main" val="15824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14FA3-B717-4BCC-8E98-28F626A583D2}" type="datetime1">
              <a:rPr lang="en-US" altLang="en-US" smtClean="0"/>
              <a:t>20/08/2024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Penny Creamer  - Trương Thị Kim Oanh</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09712-8733-4D7D-A4B0-D42CB381D338}" type="slidenum">
              <a:rPr lang="en-US" altLang="en-US" smtClean="0"/>
              <a:pPr/>
              <a:t>‹#›</a:t>
            </a:fld>
            <a:endParaRPr lang="en-US" altLang="en-US"/>
          </a:p>
        </p:txBody>
      </p:sp>
    </p:spTree>
    <p:extLst>
      <p:ext uri="{BB962C8B-B14F-4D97-AF65-F5344CB8AC3E}">
        <p14:creationId xmlns:p14="http://schemas.microsoft.com/office/powerpoint/2010/main" val="105626408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hangingPunct="1">
              <a:defRPr/>
            </a:pPr>
            <a:fld id="{0A7EFF50-5C4B-4609-9276-E951D0F73F8D}"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hangingPunct="1">
              <a:defRPr/>
            </a:pPr>
            <a:fld id="{DA77BA84-268F-41FF-8932-CF5E6F3B6F24}"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693702771"/>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hangingPunct="1">
              <a:defRPr/>
            </a:pPr>
            <a:fld id="{C1F43A63-D4C1-4C94-A553-07F97772A214}"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hangingPunct="1">
              <a:defRPr/>
            </a:pPr>
            <a:fld id="{DA77BA84-268F-41FF-8932-CF5E6F3B6F24}"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94602641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hf hdr="0" ft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hangingPunct="1">
              <a:defRPr/>
            </a:pPr>
            <a:fld id="{D9418C86-D484-42B7-B961-8E39323703F9}"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hangingPunct="1">
              <a:defRPr/>
            </a:pPr>
            <a:r>
              <a:rPr lang="en-US">
                <a:solidFill>
                  <a:prstClr val="black">
                    <a:tint val="75000"/>
                  </a:prstClr>
                </a:solidFill>
                <a:latin typeface="Arial" pitchFamily="34" charset="0"/>
                <a:cs typeface="Arial" pitchFamily="34" charset="0"/>
              </a:rPr>
              <a:t>Penny Creamer  - Trương Thị Kim Oanh</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hangingPunct="1">
              <a:defRPr/>
            </a:pPr>
            <a:fld id="{DA77BA84-268F-41FF-8932-CF5E6F3B6F24}" type="slidenum">
              <a:rPr lang="en-US" altLang="en-US" smtClean="0">
                <a:solidFill>
                  <a:prstClr val="black">
                    <a:tint val="75000"/>
                  </a:prstClr>
                </a:solidFill>
                <a:latin typeface="Arial" pitchFamily="34" charset="0"/>
                <a:cs typeface="Arial" pitchFamily="34" charset="0"/>
              </a:rPr>
              <a:pPr defTabSz="685800" eaLnBrk="1" hangingPunct="1">
                <a:defRPr/>
              </a:pPr>
              <a:t>‹#›</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35496685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hdr="0" ftr="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4018-4302-4A5D-A171-419C0365476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CB0409-D26B-4607-A93B-EE9CCB3D85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BF6F2-AB44-4661-A17A-79059F0EEB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9124A280-0B99-4D2F-88BC-AB68DD221EF2}"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051FA649-BCB7-41B1-9227-2E986498C3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2EDD5AD9-09F1-438D-AD53-F5CC4C188C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617618898"/>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4018-4302-4A5D-A171-419C0365476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CB0409-D26B-4607-A93B-EE9CCB3D85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BF6F2-AB44-4661-A17A-79059F0EEB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fld id="{50EDE644-107F-4145-881F-0FC42F60768F}" type="datetime1">
              <a:rPr lang="en-US" smtClean="0">
                <a:solidFill>
                  <a:prstClr val="black">
                    <a:tint val="75000"/>
                  </a:prstClr>
                </a:solidFill>
                <a:latin typeface="Calibri"/>
                <a:cs typeface="+mn-cs"/>
              </a:rPr>
              <a:t>20/08/2024</a:t>
            </a:fld>
            <a:endParaRPr lang="en-US">
              <a:solidFill>
                <a:prstClr val="black">
                  <a:tint val="75000"/>
                </a:prstClr>
              </a:solidFill>
              <a:latin typeface="Calibri"/>
              <a:cs typeface="+mn-cs"/>
            </a:endParaRPr>
          </a:p>
        </p:txBody>
      </p:sp>
      <p:sp>
        <p:nvSpPr>
          <p:cNvPr id="5" name="Footer Placeholder 4">
            <a:extLst>
              <a:ext uri="{FF2B5EF4-FFF2-40B4-BE49-F238E27FC236}">
                <a16:creationId xmlns:a16="http://schemas.microsoft.com/office/drawing/2014/main" id="{051FA649-BCB7-41B1-9227-2E986498C3D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r>
              <a:rPr lang="en-US">
                <a:solidFill>
                  <a:prstClr val="black">
                    <a:tint val="75000"/>
                  </a:prstClr>
                </a:solidFill>
                <a:latin typeface="Calibri"/>
                <a:cs typeface="+mn-cs"/>
              </a:rPr>
              <a:t>Penny Creamer  - Trương Thị Kim Oanh</a:t>
            </a:r>
          </a:p>
        </p:txBody>
      </p:sp>
      <p:sp>
        <p:nvSpPr>
          <p:cNvPr id="6" name="Slide Number Placeholder 5">
            <a:extLst>
              <a:ext uri="{FF2B5EF4-FFF2-40B4-BE49-F238E27FC236}">
                <a16:creationId xmlns:a16="http://schemas.microsoft.com/office/drawing/2014/main" id="{2EDD5AD9-09F1-438D-AD53-F5CC4C188C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244069689"/>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9.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image" Target="../media/image9.jpg"/><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40.xml"/><Relationship Id="rId6" Type="http://schemas.openxmlformats.org/officeDocument/2006/relationships/image" Target="../media/image19.jpeg"/><Relationship Id="rId5" Type="http://schemas.openxmlformats.org/officeDocument/2006/relationships/image" Target="../media/image18.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image" Target="../media/image9.jpg"/><Relationship Id="rId1" Type="http://schemas.openxmlformats.org/officeDocument/2006/relationships/slideLayout" Target="../slideLayouts/slideLayout40.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0.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Layout" Target="../slideLayouts/slideLayout51.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40.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jpg"/><Relationship Id="rId1" Type="http://schemas.openxmlformats.org/officeDocument/2006/relationships/slideLayout" Target="../slideLayouts/slideLayout3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g"/><Relationship Id="rId1" Type="http://schemas.openxmlformats.org/officeDocument/2006/relationships/slideLayout" Target="../slideLayouts/slideLayout4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4.jpg"/><Relationship Id="rId1" Type="http://schemas.openxmlformats.org/officeDocument/2006/relationships/slideLayout" Target="../slideLayouts/slideLayout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4.jpg"/><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4.jpg"/><Relationship Id="rId1" Type="http://schemas.openxmlformats.org/officeDocument/2006/relationships/slideLayout" Target="../slideLayouts/slideLayout40.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jpg"/><Relationship Id="rId1" Type="http://schemas.openxmlformats.org/officeDocument/2006/relationships/slideLayout" Target="../slideLayouts/slideLayout6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4.jpg"/><Relationship Id="rId1" Type="http://schemas.openxmlformats.org/officeDocument/2006/relationships/slideLayout" Target="../slideLayouts/slideLayout62.xml"/><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4.jpg"/><Relationship Id="rId1" Type="http://schemas.openxmlformats.org/officeDocument/2006/relationships/slideLayout" Target="../slideLayouts/slideLayout6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4.jpg"/><Relationship Id="rId1" Type="http://schemas.openxmlformats.org/officeDocument/2006/relationships/slideLayout" Target="../slideLayouts/slideLayout62.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3075" name="AutoShape 2"/>
          <p:cNvSpPr>
            <a:spLocks noGrp="1" noChangeArrowheads="1"/>
          </p:cNvSpPr>
          <p:nvPr>
            <p:ph type="ctrTitle"/>
          </p:nvPr>
        </p:nvSpPr>
        <p:spPr>
          <a:xfrm>
            <a:off x="228600" y="1371600"/>
            <a:ext cx="8763000" cy="2895600"/>
          </a:xfrm>
        </p:spPr>
        <p:txBody>
          <a:bodyPr>
            <a:normAutofit fontScale="90000"/>
          </a:bodyPr>
          <a:lstStyle/>
          <a:p>
            <a:br>
              <a:rPr lang="en-US" altLang="en-US" sz="4000" dirty="0">
                <a:solidFill>
                  <a:srgbClr val="FF0000"/>
                </a:solidFill>
                <a:latin typeface="Arial" pitchFamily="34" charset="0"/>
                <a:cs typeface="Arial" pitchFamily="34" charset="0"/>
              </a:rPr>
            </a:br>
            <a:br>
              <a:rPr lang="en-US" altLang="en-US" sz="4000" dirty="0">
                <a:solidFill>
                  <a:srgbClr val="FF0000"/>
                </a:solidFill>
                <a:latin typeface="Arial" pitchFamily="34" charset="0"/>
                <a:cs typeface="Arial" pitchFamily="34" charset="0"/>
              </a:rPr>
            </a:br>
            <a:r>
              <a:rPr lang="en-US" altLang="en-US" sz="3600" b="1" dirty="0">
                <a:solidFill>
                  <a:srgbClr val="0070C0"/>
                </a:solidFill>
                <a:latin typeface="Times New Roman" panose="02020603050405020304" pitchFamily="18" charset="0"/>
                <a:cs typeface="Times New Roman" panose="02020603050405020304" pitchFamily="18" charset="0"/>
              </a:rPr>
              <a:t>TẬP HUẤN </a:t>
            </a:r>
            <a:br>
              <a:rPr lang="en-US" altLang="en-US" sz="3600" b="1" dirty="0">
                <a:solidFill>
                  <a:srgbClr val="0070C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CÔNG TÁC PHỐI HỢP </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GIỮA NHÀ TRƯỜNG GIA ĐÌNH VÀ XÃ HỘI,</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 ĐẨY MẠNH CÔNG TÁC TRUYỀN THÔNG</a:t>
            </a:r>
            <a:br>
              <a:rPr lang="en-US" sz="4000" b="1" dirty="0">
                <a:solidFill>
                  <a:srgbClr val="FF0000"/>
                </a:solidFill>
                <a:latin typeface="Times New Roman" panose="02020603050405020304" pitchFamily="18" charset="0"/>
                <a:cs typeface="Times New Roman" panose="02020603050405020304" pitchFamily="18" charset="0"/>
              </a:rPr>
            </a:br>
            <a:r>
              <a:rPr lang="en-US" sz="4000" dirty="0">
                <a:solidFill>
                  <a:srgbClr val="FF0000"/>
                </a:solidFill>
                <a:latin typeface="Arial" pitchFamily="34" charset="0"/>
                <a:cs typeface="Arial" pitchFamily="34" charset="0"/>
              </a:rPr>
              <a:t> </a:t>
            </a:r>
            <a:br>
              <a:rPr lang="en-US" sz="4000" dirty="0">
                <a:solidFill>
                  <a:srgbClr val="FF0000"/>
                </a:solidFill>
                <a:latin typeface="Arial" pitchFamily="34" charset="0"/>
                <a:cs typeface="Arial" pitchFamily="34" charset="0"/>
              </a:rPr>
            </a:br>
            <a:endParaRPr lang="en-US" altLang="en-US" sz="4000" dirty="0">
              <a:solidFill>
                <a:srgbClr val="FF0000"/>
              </a:solidFill>
              <a:latin typeface="Arial" pitchFamily="34" charset="0"/>
              <a:cs typeface="Arial" pitchFamily="34" charset="0"/>
            </a:endParaRPr>
          </a:p>
        </p:txBody>
      </p:sp>
      <p:sp>
        <p:nvSpPr>
          <p:cNvPr id="3" name="Title 1"/>
          <p:cNvSpPr txBox="1">
            <a:spLocks/>
          </p:cNvSpPr>
          <p:nvPr/>
        </p:nvSpPr>
        <p:spPr>
          <a:xfrm>
            <a:off x="1590675" y="386734"/>
            <a:ext cx="6857999" cy="5276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3333FF"/>
                </a:solidFill>
                <a:latin typeface="Arial" pitchFamily="34" charset="0"/>
                <a:cs typeface="Arial" pitchFamily="34" charset="0"/>
              </a:rPr>
              <a:t>PHÒNG GIÁO DỤC VÀ ĐÀO TẠO QUẬN GÒ VẤP</a:t>
            </a:r>
            <a:endParaRPr lang="en-US" sz="2000" b="1" i="1" dirty="0">
              <a:solidFill>
                <a:srgbClr val="3333FF"/>
              </a:solidFill>
              <a:latin typeface="Times New Roman" panose="02020603050405020304" pitchFamily="18" charset="0"/>
              <a:cs typeface="Times New Roman" panose="02020603050405020304" pitchFamily="18" charset="0"/>
            </a:endParaRPr>
          </a:p>
        </p:txBody>
      </p:sp>
      <p:pic>
        <p:nvPicPr>
          <p:cNvPr id="4"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28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p:cNvSpPr txBox="1">
            <a:spLocks noChangeArrowheads="1"/>
          </p:cNvSpPr>
          <p:nvPr/>
        </p:nvSpPr>
        <p:spPr>
          <a:xfrm>
            <a:off x="3200400" y="4800600"/>
            <a:ext cx="2971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US" altLang="en-US" sz="1600" dirty="0">
                <a:solidFill>
                  <a:srgbClr val="FF0000"/>
                </a:solidFill>
                <a:latin typeface="Arial" pitchFamily="34" charset="0"/>
                <a:cs typeface="Arial" pitchFamily="34" charset="0"/>
              </a:rPr>
            </a:br>
            <a:r>
              <a:rPr lang="en-US" altLang="en-US" sz="2000" b="1" dirty="0">
                <a:solidFill>
                  <a:srgbClr val="3333FF"/>
                </a:solidFill>
                <a:latin typeface="Arial" pitchFamily="34" charset="0"/>
                <a:cs typeface="Arial" pitchFamily="34" charset="0"/>
              </a:rPr>
              <a:t>THÁNG 8 NĂM 2024</a:t>
            </a:r>
            <a:r>
              <a:rPr lang="en-US" sz="2000" dirty="0">
                <a:solidFill>
                  <a:srgbClr val="3333FF"/>
                </a:solidFill>
                <a:latin typeface="Arial" pitchFamily="34" charset="0"/>
                <a:cs typeface="Arial" pitchFamily="34" charset="0"/>
              </a:rPr>
              <a:t> </a:t>
            </a:r>
            <a:br>
              <a:rPr lang="en-US" sz="2000" dirty="0">
                <a:solidFill>
                  <a:srgbClr val="3333FF"/>
                </a:solidFill>
                <a:latin typeface="Arial" pitchFamily="34" charset="0"/>
                <a:cs typeface="Arial" pitchFamily="34" charset="0"/>
              </a:rPr>
            </a:br>
            <a:endParaRPr lang="en-US" altLang="en-US" sz="1600" dirty="0">
              <a:solidFill>
                <a:srgbClr val="3333FF"/>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advTm="2110">
        <p:circle/>
      </p:transition>
    </mc:Choice>
    <mc:Fallback xmlns="">
      <p:transition spd="slow" advTm="211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11"/>
          <p:cNvSpPr/>
          <p:nvPr/>
        </p:nvSpPr>
        <p:spPr>
          <a:xfrm>
            <a:off x="4157274" y="5201094"/>
            <a:ext cx="3139190" cy="799656"/>
          </a:xfrm>
          <a:custGeom>
            <a:avLst/>
            <a:gdLst/>
            <a:ahLst/>
            <a:cxnLst/>
            <a:rect l="l" t="t" r="r" b="b"/>
            <a:pathLst>
              <a:path w="5635406" h="1638309">
                <a:moveTo>
                  <a:pt x="0" y="0"/>
                </a:moveTo>
                <a:lnTo>
                  <a:pt x="5635406" y="0"/>
                </a:lnTo>
                <a:lnTo>
                  <a:pt x="5635406" y="1638309"/>
                </a:lnTo>
                <a:lnTo>
                  <a:pt x="0" y="1638309"/>
                </a:lnTo>
                <a:lnTo>
                  <a:pt x="0" y="0"/>
                </a:lnTo>
                <a:close/>
              </a:path>
            </a:pathLst>
          </a:custGeom>
          <a:blipFill>
            <a:blip r:embed="rId3"/>
            <a:stretch>
              <a:fillRect b="-8352"/>
            </a:stretch>
          </a:blipFill>
        </p:spPr>
        <p:txBody>
          <a:bodyPr/>
          <a:lstStyle/>
          <a:p>
            <a:pPr defTabSz="685800" eaLnBrk="1" hangingPunct="1"/>
            <a:endParaRPr lang="x-none" sz="1350">
              <a:solidFill>
                <a:prstClr val="black"/>
              </a:solidFill>
              <a:latin typeface="Arial" pitchFamily="34" charset="0"/>
              <a:cs typeface="Arial" pitchFamily="34" charset="0"/>
            </a:endParaRPr>
          </a:p>
        </p:txBody>
      </p:sp>
      <p:sp>
        <p:nvSpPr>
          <p:cNvPr id="5" name="Cloud 4">
            <a:extLst>
              <a:ext uri="{FF2B5EF4-FFF2-40B4-BE49-F238E27FC236}">
                <a16:creationId xmlns:a16="http://schemas.microsoft.com/office/drawing/2014/main" id="{E1B026CA-0963-6F1E-7625-CD1FC80AF5B8}"/>
              </a:ext>
            </a:extLst>
          </p:cNvPr>
          <p:cNvSpPr/>
          <p:nvPr/>
        </p:nvSpPr>
        <p:spPr>
          <a:xfrm>
            <a:off x="1650124" y="1447800"/>
            <a:ext cx="7467600" cy="1834361"/>
          </a:xfrm>
          <a:prstGeom prst="cloud">
            <a:avLst/>
          </a:pr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lnSpc>
                <a:spcPts val="4585"/>
              </a:lnSpc>
              <a:tabLst>
                <a:tab pos="342900" algn="l"/>
              </a:tabLst>
              <a:defRPr/>
            </a:pPr>
            <a:r>
              <a:rPr lang="en-US" altLang="en-US" sz="4000" b="1" dirty="0">
                <a:solidFill>
                  <a:srgbClr val="FF0000"/>
                </a:solidFill>
                <a:latin typeface="Arial" charset="0"/>
                <a:cs typeface="Arial" charset="0"/>
              </a:rPr>
              <a:t>MỘT SỐ HÌNH ẢNH</a:t>
            </a:r>
          </a:p>
        </p:txBody>
      </p:sp>
      <p:sp>
        <p:nvSpPr>
          <p:cNvPr id="2" name="Date Placeholder 1"/>
          <p:cNvSpPr>
            <a:spLocks noGrp="1"/>
          </p:cNvSpPr>
          <p:nvPr>
            <p:ph type="dt" sz="half" idx="10"/>
          </p:nvPr>
        </p:nvSpPr>
        <p:spPr/>
        <p:txBody>
          <a:bodyPr/>
          <a:lstStyle/>
          <a:p>
            <a:pPr defTabSz="685800" eaLnBrk="1" hangingPunct="1">
              <a:defRPr/>
            </a:pPr>
            <a:fld id="{E855CE9B-79A8-42D7-B051-474D5F82A63F}"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pPr defTabSz="685800" eaLnBrk="1" hangingPunct="1">
              <a:defRPr/>
            </a:pPr>
            <a:fld id="{5FFFBAB0-1E21-4ECE-BD87-F82676153BAC}" type="slidenum">
              <a:rPr lang="en-US" altLang="en-US" smtClean="0">
                <a:solidFill>
                  <a:prstClr val="black">
                    <a:tint val="75000"/>
                  </a:prstClr>
                </a:solidFill>
                <a:latin typeface="Arial" pitchFamily="34" charset="0"/>
                <a:cs typeface="Arial" pitchFamily="34" charset="0"/>
              </a:rPr>
              <a:pPr defTabSz="685800" eaLnBrk="1" hangingPunct="1">
                <a:defRPr/>
              </a:pPr>
              <a:t>10</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2510944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5FFFBAB0-1E21-4ECE-BD87-F82676153BAC}" type="slidenum">
              <a:rPr kumimoji="0" lang="en-US" altLang="en-US" sz="9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11</a:t>
            </a:fld>
            <a:endParaRPr kumimoji="0" lang="en-US" altLang="en-US" sz="900" b="0" i="0" u="none" strike="noStrike" kern="1200" cap="none" spc="0" normalizeH="0" baseline="0" noProof="0">
              <a:ln>
                <a:noFill/>
              </a:ln>
              <a:solidFill>
                <a:prstClr val="black">
                  <a:tint val="75000"/>
                </a:prstClr>
              </a:solidFill>
              <a:effectLst/>
              <a:uLnTx/>
              <a:uFillTx/>
              <a:latin typeface="Arial" pitchFamily="34" charset="0"/>
              <a:ea typeface="+mn-ea"/>
              <a:cs typeface="Arial" pitchFamily="34" charset="0"/>
            </a:endParaRPr>
          </a:p>
        </p:txBody>
      </p:sp>
      <p:sp>
        <p:nvSpPr>
          <p:cNvPr id="5" name="Cloud 4">
            <a:extLst>
              <a:ext uri="{FF2B5EF4-FFF2-40B4-BE49-F238E27FC236}">
                <a16:creationId xmlns:a16="http://schemas.microsoft.com/office/drawing/2014/main" id="{E1B026CA-0963-6F1E-7625-CD1FC80AF5B8}"/>
              </a:ext>
            </a:extLst>
          </p:cNvPr>
          <p:cNvSpPr/>
          <p:nvPr/>
        </p:nvSpPr>
        <p:spPr>
          <a:xfrm>
            <a:off x="1295399" y="1905000"/>
            <a:ext cx="7391401" cy="1359858"/>
          </a:xfrm>
          <a:prstGeom prst="cloud">
            <a:avLst/>
          </a:pr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0" fontAlgn="base" latinLnBrk="0" hangingPunct="0">
              <a:lnSpc>
                <a:spcPts val="4585"/>
              </a:lnSpc>
              <a:spcBef>
                <a:spcPct val="0"/>
              </a:spcBef>
              <a:spcAft>
                <a:spcPct val="0"/>
              </a:spcAft>
              <a:buClrTx/>
              <a:buSzTx/>
              <a:buFontTx/>
              <a:buNone/>
              <a:tabLst>
                <a:tab pos="342900" algn="l"/>
              </a:tabLst>
              <a:defRPr/>
            </a:pPr>
            <a:endParaRPr kumimoji="0" lang="en-US" altLang="en-US" sz="3000" b="1" i="0" u="none" strike="noStrike" kern="1200" cap="none" spc="0" normalizeH="0" baseline="0" noProof="0" dirty="0">
              <a:ln>
                <a:noFill/>
              </a:ln>
              <a:solidFill>
                <a:srgbClr val="FF0000"/>
              </a:solidFill>
              <a:effectLst/>
              <a:uLnTx/>
              <a:uFillTx/>
              <a:latin typeface="Arial" charset="0"/>
              <a:ea typeface="+mn-ea"/>
              <a:cs typeface="Arial" charset="0"/>
            </a:endParaRPr>
          </a:p>
        </p:txBody>
      </p:sp>
      <p:sp>
        <p:nvSpPr>
          <p:cNvPr id="6" name="Rectangle 5"/>
          <p:cNvSpPr/>
          <p:nvPr/>
        </p:nvSpPr>
        <p:spPr>
          <a:xfrm>
            <a:off x="1752600" y="2163588"/>
            <a:ext cx="6797247"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Công</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tác</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truyền</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thông</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tuyên</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truyền</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trong</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trường</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mầm</a:t>
            </a: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 non </a:t>
            </a:r>
          </a:p>
        </p:txBody>
      </p:sp>
    </p:spTree>
    <p:extLst>
      <p:ext uri="{BB962C8B-B14F-4D97-AF65-F5344CB8AC3E}">
        <p14:creationId xmlns:p14="http://schemas.microsoft.com/office/powerpoint/2010/main" val="44485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eaLnBrk="1" hangingPunct="1">
              <a:defRPr/>
            </a:pPr>
            <a:fld id="{5FFFBAB0-1E21-4ECE-BD87-F82676153BAC}" type="slidenum">
              <a:rPr lang="en-US" altLang="en-US" smtClean="0">
                <a:solidFill>
                  <a:prstClr val="black">
                    <a:tint val="75000"/>
                  </a:prstClr>
                </a:solidFill>
                <a:latin typeface="Arial" pitchFamily="34" charset="0"/>
                <a:cs typeface="Arial" pitchFamily="34" charset="0"/>
              </a:rPr>
              <a:pPr defTabSz="685800" eaLnBrk="1" hangingPunct="1">
                <a:defRPr/>
              </a:pPr>
              <a:t>12</a:t>
            </a:fld>
            <a:endParaRPr lang="en-US" altLang="en-US">
              <a:solidFill>
                <a:prstClr val="black">
                  <a:tint val="75000"/>
                </a:prstClr>
              </a:solidFill>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609600" y="1295400"/>
            <a:ext cx="3810000" cy="4240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2448A0F-2650-44A9-BE96-BEDB08787991}"/>
              </a:ext>
            </a:extLst>
          </p:cNvPr>
          <p:cNvPicPr>
            <a:picLocks noChangeAspect="1"/>
          </p:cNvPicPr>
          <p:nvPr/>
        </p:nvPicPr>
        <p:blipFill rotWithShape="1">
          <a:blip r:embed="rId4"/>
          <a:srcRect l="24107" t="5926" r="28085"/>
          <a:stretch/>
        </p:blipFill>
        <p:spPr>
          <a:xfrm>
            <a:off x="5029200" y="3065733"/>
            <a:ext cx="3352800" cy="3662029"/>
          </a:xfrm>
          <a:prstGeom prst="round2DiagRect">
            <a:avLst>
              <a:gd name="adj1" fmla="val 16667"/>
              <a:gd name="adj2" fmla="val 17648"/>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72B05659-5936-42AD-89B7-D9EC755CCD07}"/>
              </a:ext>
            </a:extLst>
          </p:cNvPr>
          <p:cNvPicPr/>
          <p:nvPr/>
        </p:nvPicPr>
        <p:blipFill rotWithShape="1">
          <a:blip r:embed="rId5" cstate="print">
            <a:extLst>
              <a:ext uri="{28A0092B-C50C-407E-A947-70E740481C1C}">
                <a14:useLocalDpi xmlns:a14="http://schemas.microsoft.com/office/drawing/2010/main" val="0"/>
              </a:ext>
            </a:extLst>
          </a:blip>
          <a:srcRect l="7437" t="1923" r="6396" b="35011"/>
          <a:stretch/>
        </p:blipFill>
        <p:spPr bwMode="auto">
          <a:xfrm>
            <a:off x="4605241" y="381000"/>
            <a:ext cx="3895917" cy="2489477"/>
          </a:xfrm>
          <a:prstGeom prst="snip2DiagRect">
            <a:avLst>
              <a:gd name="adj1" fmla="val 12564"/>
              <a:gd name="adj2" fmla="val 11855"/>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73826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erson and a child looking at a bulletin board&#10;&#10;Description automatically generated">
            <a:extLst>
              <a:ext uri="{FF2B5EF4-FFF2-40B4-BE49-F238E27FC236}">
                <a16:creationId xmlns:a16="http://schemas.microsoft.com/office/drawing/2014/main" id="{DB3CFE6F-8350-ED6E-FBCE-255566E57B15}"/>
              </a:ext>
            </a:extLst>
          </p:cNvPr>
          <p:cNvPicPr>
            <a:picLocks noChangeAspect="1"/>
          </p:cNvPicPr>
          <p:nvPr/>
        </p:nvPicPr>
        <p:blipFill>
          <a:blip r:embed="rId3">
            <a:extLst>
              <a:ext uri="{28A0092B-C50C-407E-A947-70E740481C1C}">
                <a14:useLocalDpi xmlns:a14="http://schemas.microsoft.com/office/drawing/2010/main" val="0"/>
              </a:ext>
            </a:extLst>
          </a:blip>
          <a:srcRect l="828" r="-2" b="-2"/>
          <a:stretch/>
        </p:blipFill>
        <p:spPr>
          <a:xfrm>
            <a:off x="609600" y="152400"/>
            <a:ext cx="3285685" cy="3464229"/>
          </a:xfrm>
          <a:prstGeom prst="rect">
            <a:avLst/>
          </a:prstGeom>
        </p:spPr>
      </p:pic>
      <p:pic>
        <p:nvPicPr>
          <p:cNvPr id="2" name="Picture 1" descr="hop-phu-huynh-tfm-1"/>
          <p:cNvPicPr>
            <a:picLocks noGrp="1" noChangeAspect="1"/>
          </p:cNvPicPr>
          <p:nvPr isPhoto="1"/>
        </p:nvPicPr>
        <p:blipFill rotWithShape="1">
          <a:blip r:embed="rId4" cstate="print">
            <a:extLst>
              <a:ext uri="{28A0092B-C50C-407E-A947-70E740481C1C}">
                <a14:useLocalDpi xmlns:a14="http://schemas.microsoft.com/office/drawing/2010/main" val="0"/>
              </a:ext>
            </a:extLst>
          </a:blip>
          <a:srcRect b="2859"/>
          <a:stretch/>
        </p:blipFill>
        <p:spPr>
          <a:xfrm>
            <a:off x="4647697" y="986037"/>
            <a:ext cx="4352990" cy="2378567"/>
          </a:xfrm>
          <a:prstGeom prst="rect">
            <a:avLst/>
          </a:prstGeom>
          <a:noFill/>
        </p:spPr>
      </p:pic>
      <p:pic>
        <p:nvPicPr>
          <p:cNvPr id="4" name="Picture 3"/>
          <p:cNvPicPr>
            <a:picLocks noChangeAspect="1"/>
          </p:cNvPicPr>
          <p:nvPr/>
        </p:nvPicPr>
        <p:blipFill>
          <a:blip r:embed="rId5"/>
          <a:srcRect t="24389" b="11416"/>
          <a:stretch/>
        </p:blipFill>
        <p:spPr>
          <a:xfrm>
            <a:off x="4647697" y="3493392"/>
            <a:ext cx="4339790" cy="2089463"/>
          </a:xfrm>
          <a:prstGeom prst="rect">
            <a:avLst/>
          </a:prstGeom>
        </p:spPr>
      </p:pic>
      <p:sp>
        <p:nvSpPr>
          <p:cNvPr id="5" name="AutoShape 2">
            <a:extLst>
              <a:ext uri="{FF2B5EF4-FFF2-40B4-BE49-F238E27FC236}">
                <a16:creationId xmlns:a16="http://schemas.microsoft.com/office/drawing/2014/main" id="{E73E7C70-C3B4-88A1-F1EB-5BCA8CD6B112}"/>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29A382A-7B4C-4504-8643-1893FF791940}"/>
              </a:ext>
            </a:extLst>
          </p:cNvPr>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0167" t="14169"/>
          <a:stretch/>
        </p:blipFill>
        <p:spPr>
          <a:xfrm>
            <a:off x="457200" y="3733800"/>
            <a:ext cx="3924300" cy="24767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13</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918603601"/>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6775" b="2714"/>
          <a:stretch/>
        </p:blipFill>
        <p:spPr>
          <a:xfrm>
            <a:off x="838200" y="24353"/>
            <a:ext cx="3213249" cy="3775968"/>
          </a:xfrm>
          <a:prstGeom prst="ellipse">
            <a:avLst/>
          </a:prstGeom>
          <a:ln>
            <a:noFill/>
          </a:ln>
          <a:effectLst>
            <a:softEdge rad="112500"/>
          </a:effec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8894" t="21528" r="13246" b="1"/>
          <a:stretch/>
        </p:blipFill>
        <p:spPr>
          <a:xfrm>
            <a:off x="4800600" y="1376533"/>
            <a:ext cx="3831984" cy="4221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TIN BAITRUONG MN 5"/>
          <p:cNvPicPr>
            <a:picLocks noGrp="1" noChangeAspect="1"/>
          </p:cNvPicPr>
          <p:nvPr isPhoto="1"/>
        </p:nvPicPr>
        <p:blipFill rotWithShape="1">
          <a:blip r:embed="rId6" cstate="print">
            <a:lum/>
            <a:extLst>
              <a:ext uri="{28A0092B-C50C-407E-A947-70E740481C1C}">
                <a14:useLocalDpi xmlns:a14="http://schemas.microsoft.com/office/drawing/2010/main" val="0"/>
              </a:ext>
            </a:extLst>
          </a:blip>
          <a:srcRect l="7579" t="3930" r="15684" b="-2316"/>
          <a:stretch/>
        </p:blipFill>
        <p:spPr>
          <a:xfrm>
            <a:off x="865695" y="3800321"/>
            <a:ext cx="3352800" cy="3224023"/>
          </a:xfrm>
          <a:prstGeom prst="rect">
            <a:avLst/>
          </a:prstGeom>
          <a:noFill/>
          <a:ln>
            <a:noFill/>
          </a:ln>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14</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16351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b="11430"/>
          <a:stretch/>
        </p:blipFill>
        <p:spPr>
          <a:xfrm>
            <a:off x="5029200" y="0"/>
            <a:ext cx="3513301" cy="3886200"/>
          </a:xfrm>
          <a:prstGeom prst="ellipse">
            <a:avLst/>
          </a:prstGeom>
          <a:ln>
            <a:noFill/>
          </a:ln>
          <a:effectLst>
            <a:softEdge rad="112500"/>
          </a:effectLst>
        </p:spPr>
      </p:pic>
      <p:pic>
        <p:nvPicPr>
          <p:cNvPr id="12" name="Picture 11">
            <a:extLst>
              <a:ext uri="{FF2B5EF4-FFF2-40B4-BE49-F238E27FC236}">
                <a16:creationId xmlns:a16="http://schemas.microsoft.com/office/drawing/2014/main" id="{5918D595-EC32-4281-9AD7-BFB24341008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956" t="5919" r="2751" b="10273"/>
          <a:stretch/>
        </p:blipFill>
        <p:spPr>
          <a:xfrm>
            <a:off x="990600" y="304800"/>
            <a:ext cx="2895600" cy="3215009"/>
          </a:xfrm>
          <a:prstGeom prst="round2DiagRect">
            <a:avLst>
              <a:gd name="adj1" fmla="val 16667"/>
              <a:gd name="adj2" fmla="val 1620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5FA6CFF8-C2FD-4FF2-B99D-5EB7C06EBBF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209800" y="3822569"/>
            <a:ext cx="4427538" cy="2743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15</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656485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USER\Desktop\cbdbbdf08d34cf7fc2d227a44bcc94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600" y="2286000"/>
            <a:ext cx="716280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rPr>
              <a:t>Cha </a:t>
            </a:r>
            <a:r>
              <a:rPr kumimoji="0" lang="en-US" sz="2800" b="1" i="0" u="none" strike="noStrike" kern="1200" cap="none" spc="0" normalizeH="0" baseline="0" noProof="0" dirty="0" err="1">
                <a:ln>
                  <a:noFill/>
                </a:ln>
                <a:solidFill>
                  <a:srgbClr val="3333FF"/>
                </a:solidFill>
                <a:effectLst/>
                <a:uLnTx/>
                <a:uFillTx/>
                <a:latin typeface="Arial" pitchFamily="34" charset="0"/>
                <a:ea typeface="+mn-ea"/>
                <a:cs typeface="Arial" pitchFamily="34" charset="0"/>
              </a:rPr>
              <a:t>mẹ</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trẻ</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người</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chăm</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sóc</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trẻ</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tham</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gia</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các</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hoạt</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động</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cùng</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với</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trường</a:t>
            </a:r>
            <a:r>
              <a:rPr kumimoji="0" lang="en-US" sz="2800" b="1" i="0" u="none" strike="noStrike" kern="1200" cap="none" spc="0" normalizeH="0" noProof="0" dirty="0">
                <a:ln>
                  <a:noFill/>
                </a:ln>
                <a:solidFill>
                  <a:srgbClr val="3333FF"/>
                </a:solidFill>
                <a:effectLst/>
                <a:uLnTx/>
                <a:uFillTx/>
                <a:latin typeface="Arial" pitchFamily="34" charset="0"/>
                <a:ea typeface="+mn-ea"/>
                <a:cs typeface="Arial" pitchFamily="34" charset="0"/>
              </a:rPr>
              <a:t>, </a:t>
            </a:r>
            <a:r>
              <a:rPr kumimoji="0" lang="en-US" sz="2800" b="1" i="0" u="none" strike="noStrike" kern="1200" cap="none" spc="0" normalizeH="0" noProof="0" dirty="0" err="1">
                <a:ln>
                  <a:noFill/>
                </a:ln>
                <a:solidFill>
                  <a:srgbClr val="3333FF"/>
                </a:solidFill>
                <a:effectLst/>
                <a:uLnTx/>
                <a:uFillTx/>
                <a:latin typeface="Arial" pitchFamily="34" charset="0"/>
                <a:ea typeface="+mn-ea"/>
                <a:cs typeface="Arial" pitchFamily="34" charset="0"/>
              </a:rPr>
              <a:t>lớp</a:t>
            </a:r>
            <a:endParaRPr kumimoji="0" lang="en-US" sz="2800" b="1" i="0" u="none" strike="noStrike" kern="1200" cap="none" spc="0" normalizeH="0" baseline="0" noProof="0" dirty="0">
              <a:ln>
                <a:noFill/>
              </a:ln>
              <a:solidFill>
                <a:srgbClr val="3333FF"/>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16</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020198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85000" name="Rectangle 8"/>
          <p:cNvSpPr>
            <a:spLocks noChangeArrowheads="1"/>
          </p:cNvSpPr>
          <p:nvPr/>
        </p:nvSpPr>
        <p:spPr bwMode="auto">
          <a:xfrm>
            <a:off x="1729979" y="1083470"/>
            <a:ext cx="5486400" cy="369332"/>
          </a:xfrm>
          <a:prstGeom prst="rect">
            <a:avLst/>
          </a:prstGeom>
          <a:noFill/>
          <a:ln w="9525">
            <a:noFill/>
            <a:miter lim="800000"/>
            <a:headEnd/>
            <a:tailEnd/>
          </a:ln>
          <a:effectLst/>
        </p:spPr>
        <p:txBody>
          <a:bodyPr>
            <a:spAutoFit/>
          </a:bodyPr>
          <a:lstStyle/>
          <a:p>
            <a:pPr algn="ctr" eaLnBrk="0" hangingPunct="0">
              <a:defRPr/>
            </a:pPr>
            <a:r>
              <a:rPr lang="en-US" b="1">
                <a:solidFill>
                  <a:srgbClr val="0033CC"/>
                </a:solidFill>
                <a:effectLst>
                  <a:outerShdw blurRad="38100" dist="38100" dir="2700000" algn="tl">
                    <a:srgbClr val="C0C0C0"/>
                  </a:outerShdw>
                </a:effectLst>
              </a:rPr>
              <a:t>          </a:t>
            </a:r>
            <a:endParaRPr lang="en-US" b="1">
              <a:solidFill>
                <a:schemeClr val="hlink"/>
              </a:solidFill>
              <a:effectLst>
                <a:outerShdw blurRad="38100" dist="38100" dir="2700000" algn="tl">
                  <a:srgbClr val="C0C0C0"/>
                </a:outerShdw>
              </a:effectLst>
            </a:endParaRPr>
          </a:p>
        </p:txBody>
      </p:sp>
      <p:sp>
        <p:nvSpPr>
          <p:cNvPr id="12" name="Rectangle 11"/>
          <p:cNvSpPr/>
          <p:nvPr/>
        </p:nvSpPr>
        <p:spPr>
          <a:xfrm>
            <a:off x="1714500" y="2114550"/>
            <a:ext cx="5829300" cy="18859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3600">
              <a:solidFill>
                <a:srgbClr val="FF0066"/>
              </a:solidFill>
              <a:latin typeface="VNI-Souvir" pitchFamily="2" charset="0"/>
            </a:endParaRPr>
          </a:p>
        </p:txBody>
      </p:sp>
      <p:pic>
        <p:nvPicPr>
          <p:cNvPr id="9222" name="Picture 9" descr="D:\hình\IMG_2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3429000"/>
            <a:ext cx="4286109" cy="2927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00E89AF-7043-EA44-AE7C-25BBB70CBA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185" y="3359926"/>
            <a:ext cx="3999414" cy="2996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17</a:t>
            </a:fld>
            <a:endParaRPr lang="en-US" altLang="en-US">
              <a:solidFill>
                <a:prstClr val="black">
                  <a:tint val="75000"/>
                </a:prstClr>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A56ED973-54E1-9BCE-EFA3-08D73B48FB73}"/>
              </a:ext>
            </a:extLst>
          </p:cNvPr>
          <p:cNvPicPr>
            <a:picLocks noChangeAspect="1"/>
          </p:cNvPicPr>
          <p:nvPr/>
        </p:nvPicPr>
        <p:blipFill>
          <a:blip r:embed="rId5"/>
          <a:stretch>
            <a:fillRect/>
          </a:stretch>
        </p:blipFill>
        <p:spPr>
          <a:xfrm>
            <a:off x="1848197" y="136523"/>
            <a:ext cx="5561905" cy="3123809"/>
          </a:xfrm>
          <a:prstGeom prst="rect">
            <a:avLst/>
          </a:prstGeom>
        </p:spPr>
      </p:pic>
    </p:spTree>
    <p:extLst>
      <p:ext uri="{BB962C8B-B14F-4D97-AF65-F5344CB8AC3E}">
        <p14:creationId xmlns:p14="http://schemas.microsoft.com/office/powerpoint/2010/main" val="376166462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228600"/>
            <a:ext cx="4064000" cy="304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429000"/>
            <a:ext cx="6471745" cy="3023518"/>
          </a:xfrm>
          <a:prstGeom prst="rect">
            <a:avLst/>
          </a:prstGeom>
        </p:spPr>
      </p:pic>
      <p:sp>
        <p:nvSpPr>
          <p:cNvPr id="3" name="Slide Number Placeholder 2"/>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18</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142979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08001"/>
            <a:ext cx="5215464" cy="2933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D:\hinh 2022-2023\HINH NOP PGD THÁNG 6-20223\MNTT2- HÌNH NỘP CHỊ HỒNG - PGD\H. PH tham gia cac noi dung trong Nha truong\CĐ ba mẹ là cô giá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3433745"/>
            <a:ext cx="4939618" cy="328773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19</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2787789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6CA620C-5D94-4DC4-B64A-222EA67D0DEE}" type="slidenum">
              <a:rPr kumimoji="0" lang="en-US" alt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3" name="Title 1">
            <a:extLst>
              <a:ext uri="{FF2B5EF4-FFF2-40B4-BE49-F238E27FC236}">
                <a16:creationId xmlns:a16="http://schemas.microsoft.com/office/drawing/2014/main" id="{100A261B-08F9-56F1-D7EE-A43DE4773175}"/>
              </a:ext>
            </a:extLst>
          </p:cNvPr>
          <p:cNvSpPr>
            <a:spLocks noGrp="1"/>
          </p:cNvSpPr>
          <p:nvPr>
            <p:ph type="title"/>
          </p:nvPr>
        </p:nvSpPr>
        <p:spPr>
          <a:xfrm>
            <a:off x="2286000" y="381000"/>
            <a:ext cx="4343400" cy="1143000"/>
          </a:xfrm>
        </p:spPr>
        <p:txBody>
          <a:bodyPr>
            <a:normAutofit/>
          </a:bodyPr>
          <a:lstStyle/>
          <a:p>
            <a:r>
              <a:rPr lang="en-US" b="1" dirty="0" err="1">
                <a:solidFill>
                  <a:srgbClr val="C00000"/>
                </a:solidFill>
                <a:latin typeface="Arial" panose="020B0604020202020204" pitchFamily="34" charset="0"/>
                <a:cs typeface="Arial" panose="020B0604020202020204" pitchFamily="34" charset="0"/>
              </a:rPr>
              <a:t>Mục</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tiêu</a:t>
            </a:r>
            <a:endParaRPr lang="en-US" b="1" dirty="0">
              <a:solidFill>
                <a:srgbClr val="C00000"/>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FFABBBDF-82D8-AE87-AE31-30906747F2A2}"/>
              </a:ext>
            </a:extLst>
          </p:cNvPr>
          <p:cNvSpPr>
            <a:spLocks noGrp="1"/>
          </p:cNvSpPr>
          <p:nvPr>
            <p:ph idx="1"/>
          </p:nvPr>
        </p:nvSpPr>
        <p:spPr>
          <a:xfrm>
            <a:off x="451022" y="1524000"/>
            <a:ext cx="8406714" cy="4298950"/>
          </a:xfrm>
        </p:spPr>
        <p:txBody>
          <a:bodyPr>
            <a:normAutofit/>
          </a:bodyPr>
          <a:lstStyle/>
          <a:p>
            <a:pPr marL="0" indent="0" algn="just">
              <a:buNone/>
            </a:pPr>
            <a:r>
              <a:rPr lang="en-US" dirty="0">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Củng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cố</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kiến thức và kỹ năng </a:t>
            </a:r>
            <a:r>
              <a:rPr lang="en-US" dirty="0" err="1">
                <a:solidFill>
                  <a:srgbClr val="002060"/>
                </a:solidFill>
                <a:latin typeface="Arial" panose="020B0604020202020204" pitchFamily="34" charset="0"/>
                <a:cs typeface="Arial" panose="020B0604020202020204" pitchFamily="34" charset="0"/>
              </a:rPr>
              <a:t>cho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bộ</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quản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lý</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viên</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để làm tốt công tác tuyên truyền, hướng dẫn, vận động </a:t>
            </a:r>
            <a:r>
              <a:rPr lang="en-US" dirty="0">
                <a:solidFill>
                  <a:srgbClr val="002060"/>
                </a:solidFill>
                <a:latin typeface="Arial" panose="020B0604020202020204" pitchFamily="34" charset="0"/>
                <a:cs typeface="Arial" panose="020B0604020202020204" pitchFamily="34" charset="0"/>
              </a:rPr>
              <a:t>Cha </a:t>
            </a:r>
            <a:r>
              <a:rPr lang="en-US" dirty="0" err="1">
                <a:solidFill>
                  <a:srgbClr val="002060"/>
                </a:solidFill>
                <a:latin typeface="Arial" panose="020B0604020202020204" pitchFamily="34" charset="0"/>
                <a:cs typeface="Arial" panose="020B0604020202020204" pitchFamily="34" charset="0"/>
              </a:rPr>
              <a:t>mẹ</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trẻ</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chủ động phối hợp với giáo viên và nhà trường để cùng nhau thực hiện tốt công tác </a:t>
            </a:r>
            <a:r>
              <a:rPr lang="en-US" dirty="0" err="1">
                <a:solidFill>
                  <a:srgbClr val="002060"/>
                </a:solidFill>
                <a:latin typeface="Arial" panose="020B0604020202020204" pitchFamily="34" charset="0"/>
                <a:cs typeface="Arial" panose="020B0604020202020204" pitchFamily="34" charset="0"/>
              </a:rPr>
              <a:t>nuôi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dưỡng</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chăm sóc</a:t>
            </a:r>
            <a:r>
              <a:rPr lang="en-US" dirty="0">
                <a:solidFill>
                  <a:srgbClr val="002060"/>
                </a:solidFill>
                <a:latin typeface="Arial" panose="020B0604020202020204" pitchFamily="34" charset="0"/>
                <a:cs typeface="Arial" panose="020B0604020202020204" pitchFamily="34" charset="0"/>
              </a:rPr>
              <a:t>,</a:t>
            </a:r>
            <a:r>
              <a:rPr lang="vi-VN" dirty="0">
                <a:solidFill>
                  <a:srgbClr val="002060"/>
                </a:solidFill>
                <a:latin typeface="Arial" panose="020B0604020202020204" pitchFamily="34" charset="0"/>
                <a:cs typeface="Arial" panose="020B0604020202020204" pitchFamily="34" charset="0"/>
              </a:rPr>
              <a:t> giáo dục trẻ một cách hiệu quả.</a:t>
            </a:r>
            <a:endParaRPr lang="en-US"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70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9" name="Picture 8" descr="E:\Documents\Documents\HINH ANH\4.a.4\2023-2024\NGAY DOC SACH\NHA TRE\z4766288640480_9af1f270b508c70563c7c7962d57c823.jpg"/>
          <p:cNvPicPr>
            <a:picLocks noChangeAspect="1" noChangeArrowheads="1"/>
          </p:cNvPicPr>
          <p:nvPr/>
        </p:nvPicPr>
        <p:blipFill>
          <a:blip r:embed="rId3" cstate="print">
            <a:extLst>
              <a:ext uri="{28A0092B-C50C-407E-A947-70E740481C1C}">
                <a14:useLocalDpi xmlns:a14="http://schemas.microsoft.com/office/drawing/2010/main" val="0"/>
              </a:ext>
            </a:extLst>
          </a:blip>
          <a:srcRect t="21357" r="-2" b="20679"/>
          <a:stretch/>
        </p:blipFill>
        <p:spPr bwMode="auto">
          <a:xfrm>
            <a:off x="3370077" y="857433"/>
            <a:ext cx="5773923" cy="2510029"/>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00E302-F8BF-8CEE-B22E-DB2F33C83363}"/>
              </a:ext>
            </a:extLst>
          </p:cNvPr>
          <p:cNvPicPr>
            <a:picLocks noChangeAspect="1"/>
          </p:cNvPicPr>
          <p:nvPr/>
        </p:nvPicPr>
        <p:blipFill>
          <a:blip r:embed="rId4" cstate="print">
            <a:extLst>
              <a:ext uri="{28A0092B-C50C-407E-A947-70E740481C1C}">
                <a14:useLocalDpi xmlns:a14="http://schemas.microsoft.com/office/drawing/2010/main" val="0"/>
              </a:ext>
            </a:extLst>
          </a:blip>
          <a:srcRect l="962" r="548" b="-1"/>
          <a:stretch/>
        </p:blipFill>
        <p:spPr>
          <a:xfrm>
            <a:off x="15" y="857258"/>
            <a:ext cx="4394833" cy="2510021"/>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Picture 5">
            <a:extLst>
              <a:ext uri="{FF2B5EF4-FFF2-40B4-BE49-F238E27FC236}">
                <a16:creationId xmlns:a16="http://schemas.microsoft.com/office/drawing/2014/main" id="{6D0FF98A-2DE3-DFB1-0D22-80B0459373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2" r="-2" b="-2"/>
          <a:stretch/>
        </p:blipFill>
        <p:spPr>
          <a:xfrm>
            <a:off x="4762567" y="3490722"/>
            <a:ext cx="4381433" cy="2510029"/>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8" name="Picture 3" descr="E:\Documents\Documents\HINH ANH\4.a.4\2022-2023\PHOI HOP VOI PHU HUYNH\NHA TRE\z4242589034603_33d720e5e47afaf58670198503f8611f.jpg"/>
          <p:cNvPicPr>
            <a:picLocks noChangeAspect="1" noChangeArrowheads="1"/>
          </p:cNvPicPr>
          <p:nvPr/>
        </p:nvPicPr>
        <p:blipFill>
          <a:blip r:embed="rId6" cstate="print">
            <a:extLst>
              <a:ext uri="{28A0092B-C50C-407E-A947-70E740481C1C}">
                <a14:useLocalDpi xmlns:a14="http://schemas.microsoft.com/office/drawing/2010/main" val="0"/>
              </a:ext>
            </a:extLst>
          </a:blip>
          <a:srcRect t="16582" r="-2" b="6133"/>
          <a:stretch/>
        </p:blipFill>
        <p:spPr bwMode="auto">
          <a:xfrm>
            <a:off x="15" y="3490722"/>
            <a:ext cx="5773908" cy="2510029"/>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7950758" y="5624513"/>
            <a:ext cx="564592" cy="273844"/>
          </a:xfrm>
        </p:spPr>
        <p:txBody>
          <a:bodyPr vert="horz" lIns="68580" tIns="34290" rIns="68580" bIns="34290" rtlCol="0" anchor="ctr">
            <a:normAutofit/>
          </a:bodyPr>
          <a:lstStyle/>
          <a:p>
            <a:pPr>
              <a:spcAft>
                <a:spcPts val="450"/>
              </a:spcAft>
              <a:defRPr/>
            </a:pPr>
            <a:fld id="{692BD384-7EB7-4FA6-823D-604D16E7429E}" type="slidenum">
              <a:rPr lang="en-US">
                <a:solidFill>
                  <a:srgbClr val="FFFFFF"/>
                </a:solidFill>
                <a:latin typeface="+mn-lt"/>
                <a:cs typeface="+mn-cs"/>
              </a:rPr>
              <a:pPr>
                <a:spcAft>
                  <a:spcPts val="450"/>
                </a:spcAft>
                <a:defRPr/>
              </a:pPr>
              <a:t>20</a:t>
            </a:fld>
            <a:endParaRPr lang="en-US">
              <a:solidFill>
                <a:srgbClr val="FFFFFF"/>
              </a:solidFill>
              <a:latin typeface="+mn-lt"/>
              <a:cs typeface="+mn-cs"/>
            </a:endParaRPr>
          </a:p>
        </p:txBody>
      </p:sp>
    </p:spTree>
    <p:extLst>
      <p:ext uri="{BB962C8B-B14F-4D97-AF65-F5344CB8AC3E}">
        <p14:creationId xmlns:p14="http://schemas.microsoft.com/office/powerpoint/2010/main" val="32594482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85000" name="Rectangle 8"/>
          <p:cNvSpPr>
            <a:spLocks noChangeArrowheads="1"/>
          </p:cNvSpPr>
          <p:nvPr/>
        </p:nvSpPr>
        <p:spPr bwMode="auto">
          <a:xfrm>
            <a:off x="1729979" y="1083470"/>
            <a:ext cx="5486400" cy="369332"/>
          </a:xfrm>
          <a:prstGeom prst="rect">
            <a:avLst/>
          </a:prstGeom>
          <a:noFill/>
          <a:ln w="9525">
            <a:noFill/>
            <a:miter lim="800000"/>
            <a:headEnd/>
            <a:tailEnd/>
          </a:ln>
          <a:effectLst/>
        </p:spPr>
        <p:txBody>
          <a:bodyPr>
            <a:spAutoFit/>
          </a:bodyPr>
          <a:lstStyle/>
          <a:p>
            <a:pPr algn="ctr" eaLnBrk="0" hangingPunct="0">
              <a:defRPr/>
            </a:pPr>
            <a:r>
              <a:rPr lang="en-US" b="1">
                <a:solidFill>
                  <a:srgbClr val="0033CC"/>
                </a:solidFill>
                <a:effectLst>
                  <a:outerShdw blurRad="38100" dist="38100" dir="2700000" algn="tl">
                    <a:srgbClr val="C0C0C0"/>
                  </a:outerShdw>
                </a:effectLst>
              </a:rPr>
              <a:t>          </a:t>
            </a:r>
            <a:endParaRPr lang="en-US" b="1">
              <a:solidFill>
                <a:schemeClr val="hlink"/>
              </a:solidFill>
              <a:effectLst>
                <a:outerShdw blurRad="38100" dist="38100" dir="2700000" algn="tl">
                  <a:srgbClr val="C0C0C0"/>
                </a:outerShdw>
              </a:effectLst>
            </a:endParaRPr>
          </a:p>
        </p:txBody>
      </p:sp>
      <p:sp>
        <p:nvSpPr>
          <p:cNvPr id="12" name="Rectangle 11"/>
          <p:cNvSpPr/>
          <p:nvPr/>
        </p:nvSpPr>
        <p:spPr>
          <a:xfrm>
            <a:off x="1714500" y="2114550"/>
            <a:ext cx="5829300" cy="18859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3600">
              <a:solidFill>
                <a:srgbClr val="FF0066"/>
              </a:solidFill>
              <a:latin typeface="VNI-Souvir" pitchFamily="2" charset="0"/>
            </a:endParaRPr>
          </a:p>
        </p:txBody>
      </p:sp>
      <p:pic>
        <p:nvPicPr>
          <p:cNvPr id="5" name="Picture 3" descr="E:\Documents\Documents\HINH ANH\4.a.4\2022-2023\NGAY HOI TAI CHE\z4240086568273_c72a25ab4341334581aa669899d5253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853" y="2004714"/>
            <a:ext cx="4182376" cy="2998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Picture 2" descr="E:\Documents\Documents\HINH ANH\4.a.4\2023-2024\LE HOI\8.3\z5465470640201_b8509151a6bcb96bd071b2f2b9912cd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068230"/>
            <a:ext cx="4115526" cy="4342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21</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910329278"/>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12290" name="Picture 2" descr="C:\Users\USER\Downloads\f3e98eb7d50f04515d1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615" y="152401"/>
            <a:ext cx="4069872" cy="2856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6C697E8-BA0F-497E-B73F-1E56B86F651E}"/>
              </a:ext>
            </a:extLst>
          </p:cNvPr>
          <p:cNvPicPr>
            <a:picLocks noChangeAspect="1"/>
          </p:cNvPicPr>
          <p:nvPr/>
        </p:nvPicPr>
        <p:blipFill>
          <a:blip r:embed="rId4"/>
          <a:stretch>
            <a:fillRect/>
          </a:stretch>
        </p:blipFill>
        <p:spPr>
          <a:xfrm>
            <a:off x="198782" y="3188640"/>
            <a:ext cx="4286727" cy="3317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22</a:t>
            </a:fld>
            <a:endParaRPr lang="en-US" altLang="en-US">
              <a:solidFill>
                <a:prstClr val="black">
                  <a:tint val="75000"/>
                </a:prstClr>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1530A2F3-6964-C7D7-7CFB-87A383378EFA}"/>
              </a:ext>
            </a:extLst>
          </p:cNvPr>
          <p:cNvPicPr>
            <a:picLocks noChangeAspect="1"/>
          </p:cNvPicPr>
          <p:nvPr/>
        </p:nvPicPr>
        <p:blipFill>
          <a:blip r:embed="rId5"/>
          <a:stretch>
            <a:fillRect/>
          </a:stretch>
        </p:blipFill>
        <p:spPr>
          <a:xfrm>
            <a:off x="4658493" y="3273088"/>
            <a:ext cx="4048186" cy="3219048"/>
          </a:xfrm>
          <a:prstGeom prst="rect">
            <a:avLst/>
          </a:prstGeom>
        </p:spPr>
      </p:pic>
      <p:pic>
        <p:nvPicPr>
          <p:cNvPr id="4" name="Picture 3">
            <a:extLst>
              <a:ext uri="{FF2B5EF4-FFF2-40B4-BE49-F238E27FC236}">
                <a16:creationId xmlns:a16="http://schemas.microsoft.com/office/drawing/2014/main" id="{E8E2F72E-396B-17E1-F89F-34E96CE2FB3C}"/>
              </a:ext>
            </a:extLst>
          </p:cNvPr>
          <p:cNvPicPr>
            <a:picLocks noChangeAspect="1"/>
          </p:cNvPicPr>
          <p:nvPr/>
        </p:nvPicPr>
        <p:blipFill>
          <a:blip r:embed="rId6"/>
          <a:stretch>
            <a:fillRect/>
          </a:stretch>
        </p:blipFill>
        <p:spPr>
          <a:xfrm>
            <a:off x="198781" y="152400"/>
            <a:ext cx="4286727" cy="2856828"/>
          </a:xfrm>
          <a:prstGeom prst="rect">
            <a:avLst/>
          </a:prstGeom>
        </p:spPr>
      </p:pic>
    </p:spTree>
    <p:extLst>
      <p:ext uri="{BB962C8B-B14F-4D97-AF65-F5344CB8AC3E}">
        <p14:creationId xmlns:p14="http://schemas.microsoft.com/office/powerpoint/2010/main" val="20594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AF546-6197-45B2-E188-B47AF2DED2DE}"/>
              </a:ext>
            </a:extLst>
          </p:cNvPr>
          <p:cNvSpPr>
            <a:spLocks noGrp="1"/>
          </p:cNvSpPr>
          <p:nvPr>
            <p:ph type="dt" sz="half" idx="10"/>
          </p:nvPr>
        </p:nvSpPr>
        <p:spPr/>
        <p:txBody>
          <a:bodyPr/>
          <a:lstStyle/>
          <a:p>
            <a:pPr defTabSz="685800" eaLnBrk="1" hangingPunct="1">
              <a:defRPr/>
            </a:pPr>
            <a:fld id="{12E93560-1114-48A0-AABF-AC150FA0752A}" type="datetime1">
              <a:rPr lang="en-US" smtClean="0">
                <a:solidFill>
                  <a:prstClr val="black">
                    <a:tint val="75000"/>
                  </a:prstClr>
                </a:solidFill>
                <a:latin typeface="Arial" pitchFamily="34" charset="0"/>
                <a:cs typeface="Arial" pitchFamily="34" charset="0"/>
              </a:rPr>
              <a:t>20/08/2024</a:t>
            </a:fld>
            <a:endParaRPr lang="en-US">
              <a:solidFill>
                <a:prstClr val="black">
                  <a:tint val="75000"/>
                </a:prstClr>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4A0CDFEE-46F0-BEB4-10D0-212CFDA6A344}"/>
              </a:ext>
            </a:extLst>
          </p:cNvPr>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23</a:t>
            </a:fld>
            <a:endParaRPr lang="en-US" altLang="en-US">
              <a:solidFill>
                <a:prstClr val="black">
                  <a:tint val="75000"/>
                </a:prstClr>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90A15AB2-4B45-5F61-E298-833B3BB57273}"/>
              </a:ext>
            </a:extLst>
          </p:cNvPr>
          <p:cNvPicPr>
            <a:picLocks noChangeAspect="1"/>
          </p:cNvPicPr>
          <p:nvPr/>
        </p:nvPicPr>
        <p:blipFill>
          <a:blip r:embed="rId2"/>
          <a:stretch>
            <a:fillRect/>
          </a:stretch>
        </p:blipFill>
        <p:spPr>
          <a:xfrm>
            <a:off x="228600" y="136523"/>
            <a:ext cx="5334000" cy="3708654"/>
          </a:xfrm>
          <a:prstGeom prst="rect">
            <a:avLst/>
          </a:prstGeom>
        </p:spPr>
      </p:pic>
      <p:pic>
        <p:nvPicPr>
          <p:cNvPr id="5" name="Picture 4">
            <a:extLst>
              <a:ext uri="{FF2B5EF4-FFF2-40B4-BE49-F238E27FC236}">
                <a16:creationId xmlns:a16="http://schemas.microsoft.com/office/drawing/2014/main" id="{AD302E41-88D4-22EB-1BD1-103ABED902FA}"/>
              </a:ext>
            </a:extLst>
          </p:cNvPr>
          <p:cNvPicPr>
            <a:picLocks noChangeAspect="1"/>
          </p:cNvPicPr>
          <p:nvPr/>
        </p:nvPicPr>
        <p:blipFill>
          <a:blip r:embed="rId3"/>
          <a:stretch>
            <a:fillRect/>
          </a:stretch>
        </p:blipFill>
        <p:spPr>
          <a:xfrm>
            <a:off x="4036405" y="2973962"/>
            <a:ext cx="4878995" cy="3574051"/>
          </a:xfrm>
          <a:prstGeom prst="rect">
            <a:avLst/>
          </a:prstGeom>
        </p:spPr>
      </p:pic>
    </p:spTree>
    <p:extLst>
      <p:ext uri="{BB962C8B-B14F-4D97-AF65-F5344CB8AC3E}">
        <p14:creationId xmlns:p14="http://schemas.microsoft.com/office/powerpoint/2010/main" val="1201346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24</a:t>
            </a:fld>
            <a:endParaRPr lang="en-US" altLang="en-US">
              <a:solidFill>
                <a:prstClr val="black">
                  <a:tint val="75000"/>
                </a:prstClr>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52500"/>
            <a:ext cx="3714750" cy="4953000"/>
          </a:xfrm>
          <a:prstGeom prst="rect">
            <a:avLst/>
          </a:prstGeom>
        </p:spPr>
      </p:pic>
      <p:pic>
        <p:nvPicPr>
          <p:cNvPr id="5" name="Picture 4"/>
          <p:cNvPicPr>
            <a:picLocks noChangeAspect="1"/>
          </p:cNvPicPr>
          <p:nvPr/>
        </p:nvPicPr>
        <p:blipFill>
          <a:blip r:embed="rId4"/>
          <a:stretch>
            <a:fillRect/>
          </a:stretch>
        </p:blipFill>
        <p:spPr>
          <a:xfrm>
            <a:off x="4419600" y="1828800"/>
            <a:ext cx="4471569" cy="3350172"/>
          </a:xfrm>
          <a:prstGeom prst="rect">
            <a:avLst/>
          </a:prstGeom>
        </p:spPr>
      </p:pic>
    </p:spTree>
    <p:extLst>
      <p:ext uri="{BB962C8B-B14F-4D97-AF65-F5344CB8AC3E}">
        <p14:creationId xmlns:p14="http://schemas.microsoft.com/office/powerpoint/2010/main" val="423572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111" y="221814"/>
            <a:ext cx="4342089" cy="3256567"/>
          </a:xfrm>
          <a:prstGeom prst="rect">
            <a:avLst/>
          </a:prstGeom>
        </p:spPr>
      </p:pic>
      <p:pic>
        <p:nvPicPr>
          <p:cNvPr id="4" name="Picture 10" descr="D:\hình\IMG_944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637060"/>
            <a:ext cx="4041993" cy="288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0" y="3768922"/>
            <a:ext cx="4668302" cy="2625921"/>
          </a:xfrm>
          <a:prstGeom prst="rect">
            <a:avLst/>
          </a:prstGeom>
        </p:spPr>
      </p:pic>
      <p:sp>
        <p:nvSpPr>
          <p:cNvPr id="3" name="Slide Number Placeholder 2"/>
          <p:cNvSpPr>
            <a:spLocks noGrp="1"/>
          </p:cNvSpPr>
          <p:nvPr>
            <p:ph type="sldNum" sz="quarter" idx="12"/>
          </p:nvPr>
        </p:nvSpPr>
        <p:spPr/>
        <p:txBody>
          <a:bodyPr/>
          <a:lstStyle/>
          <a:p>
            <a:pPr defTabSz="685800" eaLnBrk="1" hangingPunct="1">
              <a:defRPr/>
            </a:pPr>
            <a:fld id="{1E9B55AF-6485-4441-83FB-704C297025B4}" type="slidenum">
              <a:rPr lang="en-US" altLang="en-US" smtClean="0">
                <a:solidFill>
                  <a:prstClr val="black">
                    <a:tint val="75000"/>
                  </a:prstClr>
                </a:solidFill>
                <a:latin typeface="Arial" pitchFamily="34" charset="0"/>
                <a:cs typeface="Arial" pitchFamily="34" charset="0"/>
              </a:rPr>
              <a:pPr defTabSz="685800" eaLnBrk="1" hangingPunct="1">
                <a:defRPr/>
              </a:pPr>
              <a:t>25</a:t>
            </a:fld>
            <a:endParaRPr lang="en-US" altLang="en-US">
              <a:solidFill>
                <a:prstClr val="black">
                  <a:tint val="75000"/>
                </a:prstClr>
              </a:solidFill>
              <a:latin typeface="Arial" pitchFamily="34" charset="0"/>
              <a:cs typeface="Arial" pitchFamily="34" charset="0"/>
            </a:endParaRPr>
          </a:p>
        </p:txBody>
      </p:sp>
    </p:spTree>
    <p:extLst>
      <p:ext uri="{BB962C8B-B14F-4D97-AF65-F5344CB8AC3E}">
        <p14:creationId xmlns:p14="http://schemas.microsoft.com/office/powerpoint/2010/main" val="1588544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445"/>
          <a:stretch/>
        </p:blipFill>
        <p:spPr>
          <a:xfrm>
            <a:off x="280187" y="762000"/>
            <a:ext cx="4066757" cy="4642179"/>
          </a:xfrm>
          <a:prstGeom prst="rect">
            <a:avLst/>
          </a:prstGeom>
          <a:ln>
            <a:noFill/>
          </a:ln>
          <a:effectLst>
            <a:softEdge rad="112500"/>
          </a:effec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965" y="1447800"/>
            <a:ext cx="4673599" cy="35052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26</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926276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27</a:t>
            </a:fld>
            <a:endParaRPr lang="en-US">
              <a:solidFill>
                <a:prstClr val="black">
                  <a:tint val="75000"/>
                </a:prstClr>
              </a:solidFill>
              <a:latin typeface="Calibri"/>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57200"/>
            <a:ext cx="4343400" cy="2895600"/>
          </a:xfrm>
          <a:prstGeom prst="rect">
            <a:avLst/>
          </a:prstGeom>
        </p:spPr>
      </p:pic>
      <p:pic>
        <p:nvPicPr>
          <p:cNvPr id="2" name="Picture 1"/>
          <p:cNvPicPr>
            <a:picLocks noChangeAspect="1"/>
          </p:cNvPicPr>
          <p:nvPr/>
        </p:nvPicPr>
        <p:blipFill>
          <a:blip r:embed="rId4"/>
          <a:stretch>
            <a:fillRect/>
          </a:stretch>
        </p:blipFill>
        <p:spPr>
          <a:xfrm>
            <a:off x="5334000" y="1320800"/>
            <a:ext cx="3276600" cy="4368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326" y="3532796"/>
            <a:ext cx="4232474" cy="3175181"/>
          </a:xfrm>
          <a:prstGeom prst="rect">
            <a:avLst/>
          </a:prstGeom>
        </p:spPr>
      </p:pic>
    </p:spTree>
    <p:extLst>
      <p:ext uri="{BB962C8B-B14F-4D97-AF65-F5344CB8AC3E}">
        <p14:creationId xmlns:p14="http://schemas.microsoft.com/office/powerpoint/2010/main" val="3144445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3657600"/>
            <a:ext cx="6115600" cy="2971800"/>
          </a:xfrm>
          <a:prstGeom prst="rect">
            <a:avLst/>
          </a:prstGeom>
        </p:spPr>
      </p:pic>
      <p:sp>
        <p:nvSpPr>
          <p:cNvPr id="3" name="Slide Number Placeholder 2"/>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28</a:t>
            </a:fld>
            <a:endParaRPr lang="en-US">
              <a:solidFill>
                <a:prstClr val="black">
                  <a:tint val="75000"/>
                </a:prstClr>
              </a:solidFill>
              <a:latin typeface="Calibri"/>
              <a:cs typeface="+mn-cs"/>
            </a:endParaRPr>
          </a:p>
        </p:txBody>
      </p:sp>
      <p:pic>
        <p:nvPicPr>
          <p:cNvPr id="2" name="Picture 1"/>
          <p:cNvPicPr>
            <a:picLocks noChangeAspect="1"/>
          </p:cNvPicPr>
          <p:nvPr/>
        </p:nvPicPr>
        <p:blipFill>
          <a:blip r:embed="rId4"/>
          <a:stretch>
            <a:fillRect/>
          </a:stretch>
        </p:blipFill>
        <p:spPr>
          <a:xfrm>
            <a:off x="152400" y="465083"/>
            <a:ext cx="4513985" cy="3011674"/>
          </a:xfrm>
          <a:prstGeom prst="rect">
            <a:avLst/>
          </a:prstGeom>
        </p:spPr>
      </p:pic>
      <p:pic>
        <p:nvPicPr>
          <p:cNvPr id="6" name="Picture 5"/>
          <p:cNvPicPr>
            <a:picLocks noChangeAspect="1"/>
          </p:cNvPicPr>
          <p:nvPr/>
        </p:nvPicPr>
        <p:blipFill>
          <a:blip r:embed="rId5"/>
          <a:stretch>
            <a:fillRect/>
          </a:stretch>
        </p:blipFill>
        <p:spPr>
          <a:xfrm>
            <a:off x="4888006" y="465083"/>
            <a:ext cx="4009244" cy="3003791"/>
          </a:xfrm>
          <a:prstGeom prst="rect">
            <a:avLst/>
          </a:prstGeom>
        </p:spPr>
      </p:pic>
    </p:spTree>
    <p:extLst>
      <p:ext uri="{BB962C8B-B14F-4D97-AF65-F5344CB8AC3E}">
        <p14:creationId xmlns:p14="http://schemas.microsoft.com/office/powerpoint/2010/main" val="1227150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685800" eaLnBrk="1" fontAlgn="auto" hangingPunct="1">
              <a:spcBef>
                <a:spcPts val="0"/>
              </a:spcBef>
              <a:spcAft>
                <a:spcPts val="0"/>
              </a:spcAft>
            </a:pPr>
            <a:fld id="{8B668FD7-458D-4360-B1A1-AF7AFA6DCA60}" type="slidenum">
              <a:rPr lang="en-US" smtClean="0">
                <a:solidFill>
                  <a:prstClr val="black">
                    <a:tint val="75000"/>
                  </a:prstClr>
                </a:solidFill>
                <a:latin typeface="Calibri"/>
                <a:cs typeface="+mn-cs"/>
              </a:rPr>
              <a:pPr defTabSz="685800" eaLnBrk="1" fontAlgn="auto" hangingPunct="1">
                <a:spcBef>
                  <a:spcPts val="0"/>
                </a:spcBef>
                <a:spcAft>
                  <a:spcPts val="0"/>
                </a:spcAft>
              </a:pPr>
              <a:t>29</a:t>
            </a:fld>
            <a:endParaRPr lang="en-US">
              <a:solidFill>
                <a:prstClr val="black">
                  <a:tint val="75000"/>
                </a:prstClr>
              </a:solidFill>
              <a:latin typeface="Calibri"/>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8600"/>
            <a:ext cx="3886200" cy="29146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3367088"/>
            <a:ext cx="5638800" cy="3171825"/>
          </a:xfrm>
          <a:prstGeom prst="rect">
            <a:avLst/>
          </a:prstGeom>
        </p:spPr>
      </p:pic>
    </p:spTree>
    <p:extLst>
      <p:ext uri="{BB962C8B-B14F-4D97-AF65-F5344CB8AC3E}">
        <p14:creationId xmlns:p14="http://schemas.microsoft.com/office/powerpoint/2010/main" val="224433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C5C8B5-A746-9014-4C72-18C7A6B570B8}"/>
              </a:ext>
            </a:extLst>
          </p:cNvPr>
          <p:cNvSpPr>
            <a:spLocks noGrp="1"/>
          </p:cNvSpPr>
          <p:nvPr>
            <p:ph type="title"/>
          </p:nvPr>
        </p:nvSpPr>
        <p:spPr>
          <a:xfrm>
            <a:off x="1943100" y="152400"/>
            <a:ext cx="5257800" cy="1143000"/>
          </a:xfrm>
        </p:spPr>
        <p:txBody>
          <a:bodyPr/>
          <a:lstStyle/>
          <a:p>
            <a:r>
              <a:rPr lang="en-US" b="1" dirty="0" err="1">
                <a:solidFill>
                  <a:srgbClr val="C00000"/>
                </a:solidFill>
                <a:latin typeface="Arial" panose="020B0604020202020204" pitchFamily="34" charset="0"/>
                <a:cs typeface="Arial" panose="020B0604020202020204" pitchFamily="34" charset="0"/>
              </a:rPr>
              <a:t>Nội</a:t>
            </a:r>
            <a:r>
              <a:rPr lang="en-US" b="1" dirty="0">
                <a:solidFill>
                  <a:srgbClr val="C00000"/>
                </a:solidFill>
                <a:latin typeface="Arial" panose="020B0604020202020204" pitchFamily="34" charset="0"/>
                <a:cs typeface="Arial" panose="020B0604020202020204" pitchFamily="34" charset="0"/>
              </a:rPr>
              <a:t> dung</a:t>
            </a:r>
          </a:p>
        </p:txBody>
      </p:sp>
      <p:sp>
        <p:nvSpPr>
          <p:cNvPr id="6" name="Flowchart: Stored Data 5">
            <a:extLst>
              <a:ext uri="{FF2B5EF4-FFF2-40B4-BE49-F238E27FC236}">
                <a16:creationId xmlns:a16="http://schemas.microsoft.com/office/drawing/2014/main" id="{83D3DE8A-F986-5E54-0207-14A889835FFF}"/>
              </a:ext>
            </a:extLst>
          </p:cNvPr>
          <p:cNvSpPr/>
          <p:nvPr/>
        </p:nvSpPr>
        <p:spPr>
          <a:xfrm>
            <a:off x="200328" y="1600200"/>
            <a:ext cx="2480985" cy="4648200"/>
          </a:xfrm>
          <a:prstGeom prst="flowChartOnlineStorag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2060"/>
                </a:solidFill>
                <a:latin typeface="Arial" panose="020B0604020202020204" pitchFamily="34" charset="0"/>
                <a:cs typeface="Arial" pitchFamily="34" charset="0"/>
              </a:rPr>
              <a:t>1. Vai </a:t>
            </a:r>
            <a:r>
              <a:rPr lang="en-US" sz="2000" dirty="0" err="1">
                <a:solidFill>
                  <a:srgbClr val="002060"/>
                </a:solidFill>
                <a:latin typeface="Arial" panose="020B0604020202020204" pitchFamily="34" charset="0"/>
                <a:cs typeface="Arial" pitchFamily="34" charset="0"/>
              </a:rPr>
              <a:t>trò</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của</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nhà</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trường</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và</a:t>
            </a:r>
            <a:r>
              <a:rPr lang="en-US" sz="2000" dirty="0">
                <a:solidFill>
                  <a:srgbClr val="002060"/>
                </a:solidFill>
                <a:latin typeface="Arial" panose="020B0604020202020204" pitchFamily="34" charset="0"/>
                <a:cs typeface="Arial" pitchFamily="34" charset="0"/>
              </a:rPr>
              <a:t> cha </a:t>
            </a:r>
            <a:r>
              <a:rPr lang="en-US" sz="2000" dirty="0" err="1">
                <a:solidFill>
                  <a:srgbClr val="002060"/>
                </a:solidFill>
                <a:latin typeface="Arial" panose="020B0604020202020204" pitchFamily="34" charset="0"/>
                <a:cs typeface="Arial" pitchFamily="34" charset="0"/>
              </a:rPr>
              <a:t>mẹ</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trong</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việc</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phối</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anose="020B0604020202020204" pitchFamily="34" charset="0"/>
                <a:cs typeface="Arial" pitchFamily="34" charset="0"/>
              </a:rPr>
              <a:t>hợp</a:t>
            </a:r>
            <a:r>
              <a:rPr lang="en-US" sz="2000" dirty="0">
                <a:solidFill>
                  <a:srgbClr val="002060"/>
                </a:solidFill>
                <a:latin typeface="Arial" panose="020B0604020202020204" pitchFamily="34" charset="0"/>
                <a:cs typeface="Arial" pitchFamily="34" charset="0"/>
              </a:rPr>
              <a:t> </a:t>
            </a:r>
            <a:r>
              <a:rPr lang="en-US" sz="2000" dirty="0" err="1">
                <a:solidFill>
                  <a:srgbClr val="002060"/>
                </a:solidFill>
                <a:latin typeface="Arial" pitchFamily="34" charset="0"/>
                <a:cs typeface="Arial" pitchFamily="34" charset="0"/>
              </a:rPr>
              <a:t>nuôi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dưỡng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sóc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giáo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br>
              <a:rPr lang="en-US" sz="2000" dirty="0">
                <a:solidFill>
                  <a:srgbClr val="FF0000"/>
                </a:solidFill>
                <a:latin typeface="Arial" pitchFamily="34" charset="0"/>
                <a:cs typeface="Arial" pitchFamily="34" charset="0"/>
              </a:rPr>
            </a:br>
            <a:endParaRPr lang="en-US" dirty="0">
              <a:solidFill>
                <a:srgbClr val="002060"/>
              </a:solidFill>
              <a:latin typeface="Arial" panose="020B0604020202020204" pitchFamily="34" charset="0"/>
              <a:cs typeface="Arial" panose="020B0604020202020204" pitchFamily="34" charset="0"/>
            </a:endParaRPr>
          </a:p>
        </p:txBody>
      </p:sp>
      <p:sp>
        <p:nvSpPr>
          <p:cNvPr id="8" name="Flowchart: Stored Data 7">
            <a:extLst>
              <a:ext uri="{FF2B5EF4-FFF2-40B4-BE49-F238E27FC236}">
                <a16:creationId xmlns:a16="http://schemas.microsoft.com/office/drawing/2014/main" id="{5E959831-0BC9-493A-9534-F28BC7183FC8}"/>
              </a:ext>
            </a:extLst>
          </p:cNvPr>
          <p:cNvSpPr/>
          <p:nvPr/>
        </p:nvSpPr>
        <p:spPr>
          <a:xfrm>
            <a:off x="6587580" y="1608435"/>
            <a:ext cx="2356092" cy="4639964"/>
          </a:xfrm>
          <a:prstGeom prst="flowChartOnlineStorag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solidFill>
                  <a:srgbClr val="002060"/>
                </a:solidFill>
                <a:latin typeface="Arial" pitchFamily="34" charset="0"/>
                <a:cs typeface="Arial" pitchFamily="34" charset="0"/>
              </a:rPr>
              <a:t>4. </a:t>
            </a:r>
            <a:r>
              <a:rPr lang="en-US" sz="2000" dirty="0" err="1">
                <a:solidFill>
                  <a:srgbClr val="002060"/>
                </a:solidFill>
                <a:latin typeface="Arial" pitchFamily="34" charset="0"/>
                <a:cs typeface="Arial" pitchFamily="34" charset="0"/>
              </a:rPr>
              <a:t>Một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số</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kĩ</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năng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cần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thiết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làm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việc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với</a:t>
            </a:r>
            <a:r>
              <a:rPr lang="en-US" sz="2000" dirty="0">
                <a:solidFill>
                  <a:srgbClr val="002060"/>
                </a:solidFill>
                <a:latin typeface="Arial" pitchFamily="34" charset="0"/>
                <a:cs typeface="Arial" pitchFamily="34" charset="0"/>
              </a:rPr>
              <a:t> 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trong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tác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nuôi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dưỡng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sóc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giáo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endParaRPr lang="en-US" sz="2000" dirty="0">
              <a:solidFill>
                <a:srgbClr val="002060"/>
              </a:solidFill>
            </a:endParaRPr>
          </a:p>
        </p:txBody>
      </p:sp>
      <p:sp>
        <p:nvSpPr>
          <p:cNvPr id="9" name="Flowchart: Stored Data 8">
            <a:extLst>
              <a:ext uri="{FF2B5EF4-FFF2-40B4-BE49-F238E27FC236}">
                <a16:creationId xmlns:a16="http://schemas.microsoft.com/office/drawing/2014/main" id="{5023660E-2C2F-B928-36FE-327831B74E9C}"/>
              </a:ext>
            </a:extLst>
          </p:cNvPr>
          <p:cNvSpPr/>
          <p:nvPr/>
        </p:nvSpPr>
        <p:spPr>
          <a:xfrm>
            <a:off x="4400931" y="1600200"/>
            <a:ext cx="2480985" cy="4648199"/>
          </a:xfrm>
          <a:prstGeom prst="flowChartOnlineStorag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FF0000"/>
              </a:solidFill>
              <a:latin typeface="Arial" pitchFamily="34" charset="0"/>
              <a:cs typeface="Arial" pitchFamily="34" charset="0"/>
            </a:endParaRPr>
          </a:p>
          <a:p>
            <a:r>
              <a:rPr lang="en-US" sz="2000" dirty="0">
                <a:solidFill>
                  <a:srgbClr val="002060"/>
                </a:solidFill>
                <a:latin typeface="Arial" pitchFamily="34" charset="0"/>
                <a:cs typeface="Arial" pitchFamily="34" charset="0"/>
              </a:rPr>
              <a:t>3. </a:t>
            </a:r>
            <a:r>
              <a:rPr lang="en-US" sz="2000" dirty="0" err="1">
                <a:solidFill>
                  <a:srgbClr val="002060"/>
                </a:solidFill>
                <a:latin typeface="Arial" pitchFamily="34" charset="0"/>
                <a:cs typeface="Arial" pitchFamily="34" charset="0"/>
              </a:rPr>
              <a:t>Các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nội</a:t>
            </a:r>
            <a:r>
              <a:rPr lang="en-US" sz="2000" dirty="0">
                <a:solidFill>
                  <a:srgbClr val="002060"/>
                </a:solidFill>
                <a:latin typeface="Arial" pitchFamily="34" charset="0"/>
                <a:cs typeface="Arial" pitchFamily="34" charset="0"/>
              </a:rPr>
              <a:t> dung </a:t>
            </a:r>
            <a:r>
              <a:rPr lang="vi-VN" sz="2000" dirty="0">
                <a:solidFill>
                  <a:srgbClr val="002060"/>
                </a:solidFill>
                <a:latin typeface="Arial" pitchFamily="34" charset="0"/>
                <a:cs typeface="Arial" pitchFamily="34" charset="0"/>
              </a:rPr>
              <a:t>phối hợp giữa </a:t>
            </a:r>
            <a:r>
              <a:rPr lang="en-US" sz="2000" dirty="0" err="1">
                <a:solidFill>
                  <a:srgbClr val="002060"/>
                </a:solidFill>
                <a:latin typeface="Arial" pitchFamily="34" charset="0"/>
                <a:cs typeface="Arial" pitchFamily="34" charset="0"/>
              </a:rPr>
              <a:t>nhà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trường</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gia đình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các</a:t>
            </a:r>
            <a:r>
              <a:rPr lang="en-US" sz="2000" dirty="0">
                <a:solidFill>
                  <a:srgbClr val="002060"/>
                </a:solidFill>
                <a:latin typeface="Arial" pitchFamily="34" charset="0"/>
                <a:cs typeface="Arial" pitchFamily="34" charset="0"/>
              </a:rPr>
              <a:t> ban </a:t>
            </a:r>
            <a:r>
              <a:rPr lang="en-US" sz="2000" dirty="0" err="1">
                <a:solidFill>
                  <a:srgbClr val="002060"/>
                </a:solidFill>
                <a:latin typeface="Arial" pitchFamily="34" charset="0"/>
                <a:cs typeface="Arial" pitchFamily="34" charset="0"/>
              </a:rPr>
              <a:t>ngành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đoàn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thể</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trong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tác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nuôi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dưỡng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sóc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giáo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br>
              <a:rPr lang="en-US" sz="2000" dirty="0">
                <a:solidFill>
                  <a:srgbClr val="002060"/>
                </a:solidFill>
                <a:latin typeface="Arial" pitchFamily="34" charset="0"/>
                <a:cs typeface="Arial" pitchFamily="34" charset="0"/>
              </a:rPr>
            </a:br>
            <a:endParaRPr lang="en-US" sz="2000" dirty="0">
              <a:solidFill>
                <a:srgbClr val="002060"/>
              </a:solidFill>
            </a:endParaRPr>
          </a:p>
          <a:p>
            <a:pPr lvl="0"/>
            <a:endParaRPr lang="en-US" dirty="0">
              <a:solidFill>
                <a:schemeClr val="tx1"/>
              </a:solidFill>
            </a:endParaRPr>
          </a:p>
        </p:txBody>
      </p:sp>
      <p:grpSp>
        <p:nvGrpSpPr>
          <p:cNvPr id="2" name="Group 1"/>
          <p:cNvGrpSpPr/>
          <p:nvPr/>
        </p:nvGrpSpPr>
        <p:grpSpPr>
          <a:xfrm>
            <a:off x="2345684" y="1600200"/>
            <a:ext cx="2311008" cy="4648199"/>
            <a:chOff x="2345684" y="1600200"/>
            <a:chExt cx="2311008" cy="4648199"/>
          </a:xfrm>
        </p:grpSpPr>
        <p:sp>
          <p:nvSpPr>
            <p:cNvPr id="7" name="Flowchart: Stored Data 6">
              <a:extLst>
                <a:ext uri="{FF2B5EF4-FFF2-40B4-BE49-F238E27FC236}">
                  <a16:creationId xmlns:a16="http://schemas.microsoft.com/office/drawing/2014/main" id="{CA40B97A-62D6-44F5-74F1-364CEFE51117}"/>
                </a:ext>
              </a:extLst>
            </p:cNvPr>
            <p:cNvSpPr/>
            <p:nvPr/>
          </p:nvSpPr>
          <p:spPr>
            <a:xfrm>
              <a:off x="2345684" y="1600200"/>
              <a:ext cx="2311008" cy="4648199"/>
            </a:xfrm>
            <a:prstGeom prst="flowChartOnlineStorag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schemeClr val="tx1"/>
                </a:solidFill>
              </a:endParaRPr>
            </a:p>
          </p:txBody>
        </p:sp>
        <p:sp>
          <p:nvSpPr>
            <p:cNvPr id="10" name="Rectangle 9">
              <a:extLst>
                <a:ext uri="{FF2B5EF4-FFF2-40B4-BE49-F238E27FC236}">
                  <a16:creationId xmlns:a16="http://schemas.microsoft.com/office/drawing/2014/main" id="{59764BB6-FA23-2094-BC9D-C3EA060ECAC9}"/>
                </a:ext>
              </a:extLst>
            </p:cNvPr>
            <p:cNvSpPr/>
            <p:nvPr/>
          </p:nvSpPr>
          <p:spPr>
            <a:xfrm>
              <a:off x="2590800" y="2286000"/>
              <a:ext cx="1752600" cy="3170099"/>
            </a:xfrm>
            <a:prstGeom prst="rect">
              <a:avLst/>
            </a:prstGeom>
          </p:spPr>
          <p:txBody>
            <a:bodyPr wrap="square">
              <a:spAutoFit/>
            </a:bodyPr>
            <a:lstStyle/>
            <a:p>
              <a:r>
                <a:rPr lang="en-US" sz="2000" dirty="0">
                  <a:solidFill>
                    <a:srgbClr val="002060"/>
                  </a:solidFill>
                  <a:latin typeface="Arial" pitchFamily="34" charset="0"/>
                  <a:cs typeface="Arial" pitchFamily="34" charset="0"/>
                </a:rPr>
                <a:t>2. H</a:t>
              </a:r>
              <a:r>
                <a:rPr lang="vi-VN" sz="2000" dirty="0">
                  <a:solidFill>
                    <a:srgbClr val="002060"/>
                  </a:solidFill>
                  <a:latin typeface="Arial" pitchFamily="34" charset="0"/>
                  <a:cs typeface="Arial" pitchFamily="34" charset="0"/>
                </a:rPr>
                <a:t>ình thức phối hợp giữa </a:t>
              </a:r>
              <a:r>
                <a:rPr lang="en-US" sz="2000" dirty="0" err="1">
                  <a:solidFill>
                    <a:srgbClr val="002060"/>
                  </a:solidFill>
                  <a:latin typeface="Arial" pitchFamily="34" charset="0"/>
                  <a:cs typeface="Arial" pitchFamily="34" charset="0"/>
                </a:rPr>
                <a:t>nhà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trường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gia đình </a:t>
              </a:r>
              <a:r>
                <a:rPr lang="en-US" sz="2000" dirty="0" err="1">
                  <a:solidFill>
                    <a:srgbClr val="002060"/>
                  </a:solidFill>
                  <a:latin typeface="Arial" pitchFamily="34" charset="0"/>
                  <a:cs typeface="Arial" pitchFamily="34" charset="0"/>
                </a:rPr>
                <a:t>trong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tác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nuôi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dưỡng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sóc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giáo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br>
                <a:rPr lang="en-US" sz="2000" dirty="0">
                  <a:solidFill>
                    <a:srgbClr val="FF0000"/>
                  </a:solidFill>
                  <a:latin typeface="Arial" pitchFamily="34" charset="0"/>
                  <a:cs typeface="Arial" pitchFamily="34" charset="0"/>
                </a:rPr>
              </a:br>
              <a:endParaRPr lang="en-US" sz="2000" dirty="0"/>
            </a:p>
          </p:txBody>
        </p:sp>
      </p:grpSp>
      <p:sp>
        <p:nvSpPr>
          <p:cNvPr id="4" name="Slide Number Placeholder 3"/>
          <p:cNvSpPr>
            <a:spLocks noGrp="1"/>
          </p:cNvSpPr>
          <p:nvPr>
            <p:ph type="sldNum" sz="quarter" idx="12"/>
          </p:nvPr>
        </p:nvSpPr>
        <p:spPr/>
        <p:txBody>
          <a:bodyPr/>
          <a:lstStyle/>
          <a:p>
            <a:fld id="{A6CA620C-5D94-4DC4-B64A-222EA67D0DEE}" type="slidenum">
              <a:rPr lang="en-US" altLang="en-US" smtClean="0"/>
              <a:pPr/>
              <a:t>3</a:t>
            </a:fld>
            <a:endParaRPr lang="en-US" altLang="en-US"/>
          </a:p>
        </p:txBody>
      </p:sp>
    </p:spTree>
    <p:extLst>
      <p:ext uri="{BB962C8B-B14F-4D97-AF65-F5344CB8AC3E}">
        <p14:creationId xmlns:p14="http://schemas.microsoft.com/office/powerpoint/2010/main" val="121118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DE98A07F-969B-4A26-9716-E49A17A8A80D}" type="slidenum">
              <a:rPr lang="en-US" altLang="en-US">
                <a:solidFill>
                  <a:prstClr val="black">
                    <a:tint val="75000"/>
                  </a:prstClr>
                </a:solidFill>
                <a:cs typeface="Arial" pitchFamily="34" charset="0"/>
              </a:rPr>
              <a:pPr defTabSz="685800">
                <a:defRPr/>
              </a:pPr>
              <a:t>30</a:t>
            </a:fld>
            <a:endParaRPr lang="en-US" altLang="en-US">
              <a:solidFill>
                <a:prstClr val="black">
                  <a:tint val="75000"/>
                </a:prstClr>
              </a:solidFill>
              <a:cs typeface="Arial" pitchFamily="34" charset="0"/>
            </a:endParaRPr>
          </a:p>
        </p:txBody>
      </p:sp>
      <p:sp>
        <p:nvSpPr>
          <p:cNvPr id="9" name="Title 6">
            <a:extLst>
              <a:ext uri="{FF2B5EF4-FFF2-40B4-BE49-F238E27FC236}">
                <a16:creationId xmlns:a16="http://schemas.microsoft.com/office/drawing/2014/main" id="{82C586DC-7D1D-890F-40D1-7185C2F809F4}"/>
              </a:ext>
            </a:extLst>
          </p:cNvPr>
          <p:cNvSpPr txBox="1">
            <a:spLocks/>
          </p:cNvSpPr>
          <p:nvPr/>
        </p:nvSpPr>
        <p:spPr bwMode="auto">
          <a:xfrm>
            <a:off x="670608" y="2209800"/>
            <a:ext cx="7734925" cy="1524000"/>
          </a:xfrm>
          <a:prstGeom prst="rect">
            <a:avLst/>
          </a:prstGeom>
          <a:ln>
            <a:solidFill>
              <a:srgbClr val="3366FF"/>
            </a:solidFill>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defTabSz="685800">
              <a:lnSpc>
                <a:spcPct val="150000"/>
              </a:lnSpc>
            </a:pPr>
            <a:endParaRPr lang="vi-VN" sz="1800" dirty="0">
              <a:solidFill>
                <a:prstClr val="black"/>
              </a:solidFill>
              <a:latin typeface="Arial" panose="020B0604020202020204" pitchFamily="34" charset="0"/>
              <a:cs typeface="Arial" panose="020B0604020202020204" pitchFamily="34" charset="0"/>
            </a:endParaRPr>
          </a:p>
        </p:txBody>
      </p:sp>
      <p:sp>
        <p:nvSpPr>
          <p:cNvPr id="4" name="Freeform 11"/>
          <p:cNvSpPr/>
          <p:nvPr/>
        </p:nvSpPr>
        <p:spPr>
          <a:xfrm>
            <a:off x="4800600" y="5065153"/>
            <a:ext cx="2264633" cy="1261832"/>
          </a:xfrm>
          <a:custGeom>
            <a:avLst/>
            <a:gdLst/>
            <a:ahLst/>
            <a:cxnLst/>
            <a:rect l="l" t="t" r="r" b="b"/>
            <a:pathLst>
              <a:path w="3199713" h="1871832">
                <a:moveTo>
                  <a:pt x="0" y="0"/>
                </a:moveTo>
                <a:lnTo>
                  <a:pt x="3199713" y="0"/>
                </a:lnTo>
                <a:lnTo>
                  <a:pt x="3199713" y="1871832"/>
                </a:lnTo>
                <a:lnTo>
                  <a:pt x="0" y="1871832"/>
                </a:lnTo>
                <a:lnTo>
                  <a:pt x="0" y="0"/>
                </a:lnTo>
                <a:close/>
              </a:path>
            </a:pathLst>
          </a:custGeom>
          <a:blipFill>
            <a:blip r:embed="rId3"/>
            <a:stretch>
              <a:fillRect/>
            </a:stretch>
          </a:blipFill>
        </p:spPr>
        <p:txBody>
          <a:bodyPr/>
          <a:lstStyle/>
          <a:p>
            <a:pPr defTabSz="685800" eaLnBrk="1" hangingPunct="1"/>
            <a:endParaRPr lang="x-none" sz="1350">
              <a:solidFill>
                <a:prstClr val="black"/>
              </a:solidFill>
              <a:latin typeface="Arial" pitchFamily="34" charset="0"/>
              <a:cs typeface="Arial" pitchFamily="34" charset="0"/>
            </a:endParaRPr>
          </a:p>
        </p:txBody>
      </p:sp>
      <p:sp>
        <p:nvSpPr>
          <p:cNvPr id="5" name="Title 1"/>
          <p:cNvSpPr>
            <a:spLocks noGrp="1"/>
          </p:cNvSpPr>
          <p:nvPr>
            <p:ph type="title"/>
          </p:nvPr>
        </p:nvSpPr>
        <p:spPr>
          <a:xfrm>
            <a:off x="670609" y="2433982"/>
            <a:ext cx="7734924" cy="1143000"/>
          </a:xfrm>
        </p:spPr>
        <p:txBody>
          <a:bodyPr>
            <a:normAutofit/>
          </a:bodyPr>
          <a:lstStyle/>
          <a:p>
            <a:r>
              <a:rPr lang="en-US" dirty="0" err="1">
                <a:solidFill>
                  <a:srgbClr val="0070C0"/>
                </a:solidFill>
                <a:latin typeface="Arial" panose="020B0604020202020204" pitchFamily="34" charset="0"/>
                <a:cs typeface="Arial" panose="020B0604020202020204" pitchFamily="34" charset="0"/>
              </a:rPr>
              <a:t>Thầy</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cô</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hãy</a:t>
            </a:r>
            <a:r>
              <a:rPr lang="en-US" dirty="0">
                <a:solidFill>
                  <a:srgbClr val="0070C0"/>
                </a:solidFill>
                <a:latin typeface="Arial" panose="020B0604020202020204" pitchFamily="34" charset="0"/>
                <a:cs typeface="Arial" panose="020B0604020202020204" pitchFamily="34" charset="0"/>
              </a:rPr>
              <a:t> chia </a:t>
            </a:r>
            <a:r>
              <a:rPr lang="en-US" dirty="0" err="1">
                <a:solidFill>
                  <a:srgbClr val="0070C0"/>
                </a:solidFill>
                <a:latin typeface="Arial" panose="020B0604020202020204" pitchFamily="34" charset="0"/>
                <a:cs typeface="Arial" panose="020B0604020202020204" pitchFamily="34" charset="0"/>
              </a:rPr>
              <a:t>sẻ</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các</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hoạt</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động</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mà</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đơn</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vị</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phối</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hợp</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các</a:t>
            </a:r>
            <a:r>
              <a:rPr lang="en-US" dirty="0">
                <a:solidFill>
                  <a:srgbClr val="0070C0"/>
                </a:solidFill>
                <a:latin typeface="Arial" panose="020B0604020202020204" pitchFamily="34" charset="0"/>
                <a:cs typeface="Arial" panose="020B0604020202020204" pitchFamily="34" charset="0"/>
              </a:rPr>
              <a:t> ban </a:t>
            </a:r>
            <a:r>
              <a:rPr lang="en-US" dirty="0" err="1">
                <a:solidFill>
                  <a:srgbClr val="0070C0"/>
                </a:solidFill>
                <a:latin typeface="Arial" panose="020B0604020202020204" pitchFamily="34" charset="0"/>
                <a:cs typeface="Arial" panose="020B0604020202020204" pitchFamily="34" charset="0"/>
              </a:rPr>
              <a:t>ngành</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đoàn</a:t>
            </a:r>
            <a:r>
              <a:rPr lang="en-US" dirty="0">
                <a:solidFill>
                  <a:srgbClr val="0070C0"/>
                </a:solidFill>
                <a:latin typeface="Arial" panose="020B0604020202020204" pitchFamily="34" charset="0"/>
                <a:cs typeface="Arial" panose="020B0604020202020204" pitchFamily="34" charset="0"/>
              </a:rPr>
              <a:t> </a:t>
            </a:r>
            <a:r>
              <a:rPr lang="en-US" dirty="0" err="1">
                <a:solidFill>
                  <a:srgbClr val="0070C0"/>
                </a:solidFill>
                <a:latin typeface="Arial" panose="020B0604020202020204" pitchFamily="34" charset="0"/>
                <a:cs typeface="Arial" panose="020B0604020202020204" pitchFamily="34" charset="0"/>
              </a:rPr>
              <a:t>thể</a:t>
            </a:r>
            <a:endParaRPr 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82487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t="-2000" r="-6000" b="-7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DE98A07F-969B-4A26-9716-E49A17A8A80D}" type="slidenum">
              <a:rPr lang="en-US" altLang="en-US">
                <a:solidFill>
                  <a:prstClr val="black">
                    <a:tint val="75000"/>
                  </a:prstClr>
                </a:solidFill>
                <a:cs typeface="Arial" pitchFamily="34" charset="0"/>
              </a:rPr>
              <a:pPr defTabSz="685800">
                <a:defRPr/>
              </a:pPr>
              <a:t>31</a:t>
            </a:fld>
            <a:endParaRPr lang="en-US" altLang="en-US">
              <a:solidFill>
                <a:prstClr val="black">
                  <a:tint val="75000"/>
                </a:prstClr>
              </a:solidFill>
              <a:cs typeface="Arial" pitchFamily="34" charset="0"/>
            </a:endParaRPr>
          </a:p>
        </p:txBody>
      </p:sp>
      <p:sp>
        <p:nvSpPr>
          <p:cNvPr id="9" name="Title 6">
            <a:extLst>
              <a:ext uri="{FF2B5EF4-FFF2-40B4-BE49-F238E27FC236}">
                <a16:creationId xmlns:a16="http://schemas.microsoft.com/office/drawing/2014/main" id="{82C586DC-7D1D-890F-40D1-7185C2F809F4}"/>
              </a:ext>
            </a:extLst>
          </p:cNvPr>
          <p:cNvSpPr txBox="1">
            <a:spLocks/>
          </p:cNvSpPr>
          <p:nvPr/>
        </p:nvSpPr>
        <p:spPr bwMode="auto">
          <a:xfrm>
            <a:off x="1066800" y="2209800"/>
            <a:ext cx="7239000" cy="2562829"/>
          </a:xfrm>
          <a:prstGeom prst="rect">
            <a:avLst/>
          </a:prstGeom>
          <a:ln>
            <a:solidFill>
              <a:srgbClr val="D818CF"/>
            </a:solidFill>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Tham mưu với cấp ủy Đảng, chính quyền địa phương</a:t>
            </a:r>
            <a:r>
              <a:rPr lang="en-US" sz="2000" dirty="0">
                <a:solidFill>
                  <a:srgbClr val="002060"/>
                </a:solidFill>
                <a:latin typeface="Arial" panose="020B0604020202020204" pitchFamily="34" charset="0"/>
                <a:cs typeface="Arial" panose="020B0604020202020204" pitchFamily="34" charset="0"/>
              </a:rPr>
              <a:t>; </a:t>
            </a:r>
          </a:p>
          <a:p>
            <a:pPr algn="just">
              <a:lnSpc>
                <a:spcPct val="150000"/>
              </a:lnSpc>
            </a:pPr>
            <a:r>
              <a:rPr lang="en-US" sz="2000" dirty="0">
                <a:solidFill>
                  <a:srgbClr val="002060"/>
                </a:solidFill>
                <a:latin typeface="Arial" panose="020B0604020202020204" pitchFamily="34" charset="0"/>
                <a:cs typeface="Arial" panose="020B0604020202020204" pitchFamily="34" charset="0"/>
              </a:rPr>
              <a:t>-  Y </a:t>
            </a:r>
            <a:r>
              <a:rPr lang="en-US" sz="2000" dirty="0" err="1">
                <a:solidFill>
                  <a:srgbClr val="002060"/>
                </a:solidFill>
                <a:latin typeface="Arial" panose="020B0604020202020204" pitchFamily="34" charset="0"/>
                <a:cs typeface="Arial" panose="020B0604020202020204" pitchFamily="34" charset="0"/>
              </a:rPr>
              <a:t>tế</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địa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phương</a:t>
            </a:r>
            <a:r>
              <a:rPr lang="en-US" sz="2000" dirty="0">
                <a:solidFill>
                  <a:srgbClr val="002060"/>
                </a:solidFill>
                <a:latin typeface="Arial" panose="020B0604020202020204" pitchFamily="34" charset="0"/>
                <a:cs typeface="Arial" panose="020B0604020202020204" pitchFamily="34" charset="0"/>
              </a:rPr>
              <a:t>; </a:t>
            </a: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Phối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Hội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phụ</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nữ</a:t>
            </a:r>
            <a:r>
              <a:rPr lang="en-US" sz="2000" dirty="0">
                <a:solidFill>
                  <a:srgbClr val="002060"/>
                </a:solidFill>
                <a:latin typeface="Arial" panose="020B0604020202020204" pitchFamily="34" charset="0"/>
                <a:cs typeface="Arial" panose="020B0604020202020204" pitchFamily="34" charset="0"/>
              </a:rPr>
              <a:t>; </a:t>
            </a: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Phối hợp với ban Dân số - Gia đình và trẻ em</a:t>
            </a:r>
            <a:r>
              <a:rPr lang="en-US" sz="2000" dirty="0">
                <a:solidFill>
                  <a:srgbClr val="002060"/>
                </a:solidFill>
                <a:latin typeface="Arial" panose="020B0604020202020204" pitchFamily="34" charset="0"/>
                <a:cs typeface="Arial" panose="020B0604020202020204" pitchFamily="34" charset="0"/>
              </a:rPr>
              <a:t>; </a:t>
            </a: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Phối hợp với Đoàn thanh niên </a:t>
            </a:r>
          </a:p>
        </p:txBody>
      </p:sp>
      <p:sp>
        <p:nvSpPr>
          <p:cNvPr id="3" name="Rectangle 2"/>
          <p:cNvSpPr/>
          <p:nvPr/>
        </p:nvSpPr>
        <p:spPr>
          <a:xfrm>
            <a:off x="1524000" y="914400"/>
            <a:ext cx="6386348" cy="954107"/>
          </a:xfrm>
          <a:prstGeom prst="rect">
            <a:avLst/>
          </a:prstGeom>
        </p:spPr>
        <p:txBody>
          <a:bodyPr wrap="square">
            <a:spAutoFit/>
          </a:bodyPr>
          <a:lstStyle/>
          <a:p>
            <a:pPr algn="ctr" defTabSz="685800"/>
            <a:r>
              <a:rPr lang="en-US" sz="2800" b="1" dirty="0">
                <a:solidFill>
                  <a:srgbClr val="FF0000"/>
                </a:solidFill>
                <a:latin typeface="Arial" panose="020B0604020202020204" pitchFamily="34" charset="0"/>
                <a:cs typeface="Arial" panose="020B0604020202020204" pitchFamily="34" charset="0"/>
              </a:rPr>
              <a:t>3.2.  </a:t>
            </a:r>
            <a:r>
              <a:rPr lang="vi-VN" sz="2800" b="1" dirty="0">
                <a:solidFill>
                  <a:srgbClr val="FF0000"/>
                </a:solidFill>
                <a:latin typeface="Arial" panose="020B0604020202020204" pitchFamily="34" charset="0"/>
                <a:cs typeface="Arial" panose="020B0604020202020204" pitchFamily="34" charset="0"/>
              </a:rPr>
              <a:t>Nội dung phối hợp với các ban nghành đoàn th</a:t>
            </a:r>
            <a:r>
              <a:rPr lang="en-US" sz="2800" b="1" dirty="0">
                <a:solidFill>
                  <a:srgbClr val="FF0000"/>
                </a:solidFill>
                <a:latin typeface="Arial" panose="020B0604020202020204" pitchFamily="34" charset="0"/>
                <a:cs typeface="Arial" panose="020B0604020202020204" pitchFamily="34" charset="0"/>
              </a:rPr>
              <a:t>ể</a:t>
            </a:r>
            <a:endParaRPr lang="vi-VN"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619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60C6F-67B2-4BA3-85E1-F5734C4239DA}"/>
              </a:ext>
            </a:extLst>
          </p:cNvPr>
          <p:cNvSpPr>
            <a:spLocks noGrp="1"/>
          </p:cNvSpPr>
          <p:nvPr>
            <p:ph idx="1"/>
          </p:nvPr>
        </p:nvSpPr>
        <p:spPr>
          <a:xfrm>
            <a:off x="381000" y="632458"/>
            <a:ext cx="8458200" cy="5844542"/>
          </a:xfr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p>
            <a:pPr marL="0" indent="0" algn="just">
              <a:lnSpc>
                <a:spcPct val="150000"/>
              </a:lnSpc>
              <a:buNone/>
            </a:pPr>
            <a:r>
              <a:rPr lang="en-US" sz="2200" dirty="0">
                <a:solidFill>
                  <a:srgbClr val="002060"/>
                </a:solidFill>
                <a:latin typeface="Arial" panose="020B0604020202020204" pitchFamily="34" charset="0"/>
                <a:cs typeface="Arial" panose="020B0604020202020204" pitchFamily="34" charset="0"/>
              </a:rPr>
              <a:t> - </a:t>
            </a:r>
            <a:r>
              <a:rPr lang="en-US" sz="2000" dirty="0">
                <a:solidFill>
                  <a:srgbClr val="002060"/>
                </a:solidFill>
                <a:latin typeface="Arial" panose="020B0604020202020204" pitchFamily="34" charset="0"/>
                <a:cs typeface="Arial" panose="020B0604020202020204" pitchFamily="34" charset="0"/>
              </a:rPr>
              <a:t>C</a:t>
            </a:r>
            <a:r>
              <a:rPr lang="vi-VN" sz="2000" dirty="0">
                <a:solidFill>
                  <a:srgbClr val="002060"/>
                </a:solidFill>
                <a:latin typeface="Arial" panose="020B0604020202020204" pitchFamily="34" charset="0"/>
                <a:cs typeface="Arial" panose="020B0604020202020204" pitchFamily="34" charset="0"/>
              </a:rPr>
              <a:t>hủ động tham mưu kịp thời với các cấp ủy Đảng, chính quyền địa phương về kế hoạch hoạt động của nhà trường để các cấp lãnh đạo đưa vào chương trình, mục tiêu phát triển kinh tế - xã hội của địa phương hằng năm. Cụ thể các nội dung cần tham mưu</a:t>
            </a:r>
          </a:p>
          <a:p>
            <a:pPr marL="0" indent="0" algn="just">
              <a:lnSpc>
                <a:spcPct val="150000"/>
              </a:lnSpc>
              <a:buNone/>
            </a:pPr>
            <a:r>
              <a:rPr lang="vi-VN" sz="2000" dirty="0">
                <a:solidFill>
                  <a:srgbClr val="002060"/>
                </a:solidFill>
                <a:latin typeface="Arial" panose="020B0604020202020204" pitchFamily="34" charset="0"/>
                <a:cs typeface="Arial" panose="020B0604020202020204" pitchFamily="34" charset="0"/>
              </a:rPr>
              <a:t>   + Tăng cường cơ sở vật chất cho trường </a:t>
            </a:r>
            <a:r>
              <a:rPr lang="en-US" sz="2000" dirty="0">
                <a:solidFill>
                  <a:srgbClr val="002060"/>
                </a:solidFill>
                <a:latin typeface="Arial" panose="020B0604020202020204" pitchFamily="34" charset="0"/>
                <a:cs typeface="Arial" panose="020B0604020202020204" pitchFamily="34" charset="0"/>
              </a:rPr>
              <a:t>MN </a:t>
            </a:r>
            <a:r>
              <a:rPr lang="vi-VN" sz="2000" dirty="0">
                <a:solidFill>
                  <a:srgbClr val="002060"/>
                </a:solidFill>
                <a:latin typeface="Arial" panose="020B0604020202020204" pitchFamily="34" charset="0"/>
                <a:cs typeface="Arial" panose="020B0604020202020204" pitchFamily="34" charset="0"/>
              </a:rPr>
              <a:t>(thiết bị, </a:t>
            </a:r>
            <a:r>
              <a:rPr lang="en-US" sz="2000" dirty="0">
                <a:solidFill>
                  <a:srgbClr val="002060"/>
                </a:solidFill>
                <a:latin typeface="Arial" panose="020B0604020202020204" pitchFamily="34" charset="0"/>
                <a:cs typeface="Arial" panose="020B0604020202020204" pitchFamily="34" charset="0"/>
              </a:rPr>
              <a:t>ĐDĐC</a:t>
            </a:r>
            <a:r>
              <a:rPr lang="vi-VN" sz="2000" dirty="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a:p>
            <a:pPr marL="0" indent="0" algn="just">
              <a:lnSpc>
                <a:spcPct val="150000"/>
              </a:lnSpc>
              <a:buNone/>
            </a:pPr>
            <a:r>
              <a:rPr lang="vi-VN" sz="2000" dirty="0">
                <a:solidFill>
                  <a:srgbClr val="002060"/>
                </a:solidFill>
                <a:latin typeface="Arial" panose="020B0604020202020204" pitchFamily="34" charset="0"/>
                <a:cs typeface="Arial" panose="020B0604020202020204" pitchFamily="34" charset="0"/>
              </a:rPr>
              <a:t>   + Chỉ tiêu huy động trẻ trong độ tuổi đến lớp.</a:t>
            </a:r>
          </a:p>
          <a:p>
            <a:pPr marL="0" indent="0" algn="just">
              <a:lnSpc>
                <a:spcPct val="150000"/>
              </a:lnSpc>
              <a:buNone/>
            </a:pPr>
            <a:r>
              <a:rPr lang="vi-VN" sz="2000" dirty="0">
                <a:solidFill>
                  <a:srgbClr val="002060"/>
                </a:solidFill>
                <a:latin typeface="Arial" panose="020B0604020202020204" pitchFamily="34" charset="0"/>
                <a:cs typeface="Arial" panose="020B0604020202020204" pitchFamily="34" charset="0"/>
              </a:rPr>
              <a:t>   + Hỗ trợ đời sống giáo viên, đặc biệt giáo viên ngoài biên chế.</a:t>
            </a:r>
          </a:p>
          <a:p>
            <a:pPr marL="0" indent="0" algn="just">
              <a:lnSpc>
                <a:spcPct val="150000"/>
              </a:lnSpc>
              <a:buNone/>
            </a:pPr>
            <a:r>
              <a:rPr lang="vi-VN" sz="2000" dirty="0">
                <a:solidFill>
                  <a:srgbClr val="002060"/>
                </a:solidFill>
                <a:latin typeface="Arial" panose="020B0604020202020204" pitchFamily="34" charset="0"/>
                <a:cs typeface="Arial" panose="020B0604020202020204" pitchFamily="34" charset="0"/>
              </a:rPr>
              <a:t>   + Quy hoạch, cấp đất cho trường </a:t>
            </a:r>
            <a:r>
              <a:rPr lang="en-US" sz="2000" dirty="0">
                <a:solidFill>
                  <a:srgbClr val="002060"/>
                </a:solidFill>
                <a:latin typeface="Arial" panose="020B0604020202020204" pitchFamily="34" charset="0"/>
                <a:cs typeface="Arial" panose="020B0604020202020204" pitchFamily="34" charset="0"/>
              </a:rPr>
              <a:t>MN </a:t>
            </a:r>
            <a:r>
              <a:rPr lang="vi-VN" sz="2000" dirty="0">
                <a:solidFill>
                  <a:srgbClr val="002060"/>
                </a:solidFill>
                <a:latin typeface="Arial" panose="020B0604020202020204" pitchFamily="34" charset="0"/>
                <a:cs typeface="Arial" panose="020B0604020202020204" pitchFamily="34" charset="0"/>
              </a:rPr>
              <a:t>đáp ứng nhu cầu </a:t>
            </a:r>
            <a:r>
              <a:rPr lang="en-US" sz="2000" dirty="0" err="1">
                <a:solidFill>
                  <a:srgbClr val="002060"/>
                </a:solidFill>
                <a:latin typeface="Arial" panose="020B0604020202020204" pitchFamily="34" charset="0"/>
                <a:cs typeface="Arial" panose="020B0604020202020204" pitchFamily="34" charset="0"/>
              </a:rPr>
              <a:t>nuôi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dưỡng</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chăm sóc giáo dục trẻ.</a:t>
            </a:r>
            <a:endParaRPr lang="en-US" sz="2000" dirty="0">
              <a:solidFill>
                <a:srgbClr val="002060"/>
              </a:solidFill>
              <a:latin typeface="Arial" panose="020B0604020202020204" pitchFamily="34" charset="0"/>
              <a:cs typeface="Arial" panose="020B0604020202020204" pitchFamily="34" charset="0"/>
            </a:endParaRPr>
          </a:p>
          <a:p>
            <a:pPr marL="0" indent="0" algn="just">
              <a:lnSpc>
                <a:spcPct val="150000"/>
              </a:lnSpc>
              <a:buNone/>
            </a:pPr>
            <a:r>
              <a:rPr lang="vi-VN" sz="2000" dirty="0">
                <a:solidFill>
                  <a:srgbClr val="002060"/>
                </a:solidFill>
                <a:latin typeface="Arial" panose="020B0604020202020204" pitchFamily="34" charset="0"/>
                <a:cs typeface="Arial" panose="020B0604020202020204" pitchFamily="34" charset="0"/>
              </a:rPr>
              <a:t>   + </a:t>
            </a:r>
            <a:r>
              <a:rPr lang="en-US" sz="2000" dirty="0" err="1">
                <a:solidFill>
                  <a:srgbClr val="002060"/>
                </a:solidFill>
                <a:latin typeface="Arial" panose="020B0604020202020204" pitchFamily="34" charset="0"/>
                <a:cs typeface="Arial" panose="020B0604020202020204" pitchFamily="34" charset="0"/>
              </a:rPr>
              <a:t>Đảm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bảo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trật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tự</a:t>
            </a:r>
            <a:r>
              <a:rPr lang="en-US" sz="2000" dirty="0">
                <a:solidFill>
                  <a:srgbClr val="002060"/>
                </a:solidFill>
                <a:latin typeface="Arial" panose="020B0604020202020204" pitchFamily="34" charset="0"/>
                <a:cs typeface="Arial" panose="020B0604020202020204" pitchFamily="34" charset="0"/>
              </a:rPr>
              <a:t> an </a:t>
            </a:r>
            <a:r>
              <a:rPr lang="en-US" sz="2000" dirty="0" err="1">
                <a:solidFill>
                  <a:srgbClr val="002060"/>
                </a:solidFill>
                <a:latin typeface="Arial" panose="020B0604020202020204" pitchFamily="34" charset="0"/>
                <a:cs typeface="Arial" panose="020B0604020202020204" pitchFamily="34" charset="0"/>
              </a:rPr>
              <a:t>toàn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trường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học</a:t>
            </a:r>
            <a:r>
              <a:rPr lang="en-US" sz="2000" dirty="0">
                <a:solidFill>
                  <a:srgbClr val="002060"/>
                </a:solidFill>
                <a:latin typeface="Arial" panose="020B0604020202020204" pitchFamily="34" charset="0"/>
                <a:cs typeface="Arial" panose="020B0604020202020204" pitchFamily="34" charset="0"/>
              </a:rPr>
              <a:t>.</a:t>
            </a:r>
          </a:p>
          <a:p>
            <a:pPr marL="0" indent="0" algn="just">
              <a:lnSpc>
                <a:spcPct val="150000"/>
              </a:lnSpc>
              <a:buNone/>
            </a:pPr>
            <a:r>
              <a:rPr lang="vi-VN" sz="2000" dirty="0">
                <a:solidFill>
                  <a:srgbClr val="002060"/>
                </a:solidFill>
                <a:latin typeface="Arial" panose="020B0604020202020204" pitchFamily="34" charset="0"/>
                <a:cs typeface="Arial" panose="020B0604020202020204" pitchFamily="34" charset="0"/>
              </a:rPr>
              <a:t>   + </a:t>
            </a:r>
            <a:r>
              <a:rPr lang="en-US" sz="2000" dirty="0" err="1">
                <a:solidFill>
                  <a:srgbClr val="002060"/>
                </a:solidFill>
                <a:latin typeface="Arial" panose="020B0604020202020204" pitchFamily="34" charset="0"/>
                <a:cs typeface="Arial" panose="020B0604020202020204" pitchFamily="34" charset="0"/>
              </a:rPr>
              <a:t>Cùng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tham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hoạt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trường</a:t>
            </a:r>
            <a:endParaRPr lang="vi-VN" sz="2000" dirty="0">
              <a:solidFill>
                <a:srgbClr val="002060"/>
              </a:solidFill>
              <a:latin typeface="Arial" panose="020B0604020202020204" pitchFamily="34" charset="0"/>
              <a:cs typeface="Arial" panose="020B0604020202020204" pitchFamily="34" charset="0"/>
            </a:endParaRPr>
          </a:p>
          <a:p>
            <a:pPr algn="just">
              <a:buFontTx/>
              <a:buChar char="-"/>
            </a:pPr>
            <a:endParaRPr lang="en-US" sz="2000" dirty="0">
              <a:solidFill>
                <a:srgbClr val="7030A0"/>
              </a:solidFill>
              <a:latin typeface="Arial" pitchFamily="34" charset="0"/>
              <a:cs typeface="Arial" pitchFamily="34" charset="0"/>
            </a:endParaRPr>
          </a:p>
        </p:txBody>
      </p:sp>
      <p:sp>
        <p:nvSpPr>
          <p:cNvPr id="2" name="Rectangle 1"/>
          <p:cNvSpPr/>
          <p:nvPr/>
        </p:nvSpPr>
        <p:spPr>
          <a:xfrm>
            <a:off x="533400" y="152400"/>
            <a:ext cx="8305800" cy="461665"/>
          </a:xfrm>
          <a:prstGeom prst="rect">
            <a:avLst/>
          </a:prstGeom>
        </p:spPr>
        <p:txBody>
          <a:bodyPr wrap="square">
            <a:spAutoFit/>
          </a:bodyPr>
          <a:lstStyle/>
          <a:p>
            <a:pPr algn="ctr"/>
            <a:r>
              <a:rPr lang="en-US" sz="2400" b="1" dirty="0">
                <a:solidFill>
                  <a:srgbClr val="FF0000"/>
                </a:solidFill>
              </a:rPr>
              <a:t>V</a:t>
            </a:r>
            <a:r>
              <a:rPr lang="vi-VN" sz="2400" b="1" dirty="0">
                <a:solidFill>
                  <a:srgbClr val="FF0000"/>
                </a:solidFill>
              </a:rPr>
              <a:t>ới cấp ủy Đảng,</a:t>
            </a:r>
            <a:r>
              <a:rPr lang="en-US" sz="2400" b="1" dirty="0">
                <a:solidFill>
                  <a:srgbClr val="FF0000"/>
                </a:solidFill>
              </a:rPr>
              <a:t> </a:t>
            </a:r>
            <a:r>
              <a:rPr lang="vi-VN" sz="2400" b="1" dirty="0">
                <a:solidFill>
                  <a:srgbClr val="FF0000"/>
                </a:solidFill>
              </a:rPr>
              <a:t>chính quyền địa phương</a:t>
            </a:r>
            <a:endParaRPr lang="vi-VN" sz="2400" dirty="0">
              <a:solidFill>
                <a:srgbClr val="FF0000"/>
              </a:solidFill>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32</a:t>
            </a:fld>
            <a:endParaRPr lang="en-US" altLang="en-US"/>
          </a:p>
        </p:txBody>
      </p:sp>
    </p:spTree>
    <p:extLst>
      <p:ext uri="{BB962C8B-B14F-4D97-AF65-F5344CB8AC3E}">
        <p14:creationId xmlns:p14="http://schemas.microsoft.com/office/powerpoint/2010/main" val="5442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heel(1)">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81000" y="1295400"/>
            <a:ext cx="4038600" cy="4201150"/>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Với</a:t>
            </a:r>
            <a:r>
              <a:rPr kumimoji="0" lang="en-US" sz="2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Y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tế</a:t>
            </a:r>
            <a:r>
              <a:rPr kumimoji="0" lang="en-US" sz="2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địa</a:t>
            </a:r>
            <a:r>
              <a:rPr kumimoji="0" lang="en-US" sz="2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phương</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R="0" lvl="0" algn="just" defTabSz="914400" rtl="0" eaLnBrk="0" fontAlgn="base" latinLnBrk="0" hangingPunct="0">
              <a:lnSpc>
                <a:spcPct val="150000"/>
              </a:lnSpc>
              <a:spcBef>
                <a:spcPct val="0"/>
              </a:spcBef>
              <a:spcAft>
                <a:spcPct val="0"/>
              </a:spcAft>
              <a:buClrTx/>
              <a:buSzTx/>
              <a:tabLst/>
              <a:defRPr/>
            </a:pPr>
            <a:r>
              <a:rPr lang="en-US" sz="22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N</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hằm</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cung</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cấp</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thông</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tin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cơ</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bản</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dịch</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bệnh</a:t>
            </a:r>
            <a:r>
              <a:rPr kumimoji="0" lang="en-US" sz="2000" b="0"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bộ</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giáo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viên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nhân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viên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trẻ</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toàn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trường</a:t>
            </a:r>
            <a:r>
              <a:rPr lang="en-US" sz="2000" dirty="0">
                <a:solidFill>
                  <a:srgbClr val="002060"/>
                </a:solidFill>
                <a:latin typeface="Arial" panose="020B0604020202020204" pitchFamily="34" charset="0"/>
                <a:cs typeface="Arial" panose="020B0604020202020204" pitchFamily="34" charset="0"/>
              </a:rPr>
              <a:t>.</a:t>
            </a: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Chủ</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động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sẵn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sàng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ứng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với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diễn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biến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của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dịch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bệnh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kịp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khống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chế</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bệnh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dịch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khi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có</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bệnh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xuất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hiện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trường</a:t>
            </a:r>
            <a:r>
              <a:rPr lang="en-US" sz="2000" dirty="0">
                <a:solidFill>
                  <a:srgbClr val="002060"/>
                </a:solidFill>
                <a:latin typeface="Arial" panose="020B0604020202020204" pitchFamily="34" charset="0"/>
                <a:cs typeface="Arial" panose="020B0604020202020204" pitchFamily="34" charset="0"/>
              </a:rPr>
              <a:t>.</a:t>
            </a:r>
          </a:p>
        </p:txBody>
      </p:sp>
      <p:sp>
        <p:nvSpPr>
          <p:cNvPr id="3" name="Rectangle 2"/>
          <p:cNvSpPr/>
          <p:nvPr/>
        </p:nvSpPr>
        <p:spPr>
          <a:xfrm>
            <a:off x="4724400" y="533400"/>
            <a:ext cx="4114800" cy="600164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400" b="1" dirty="0" err="1">
                <a:solidFill>
                  <a:srgbClr val="FF0000"/>
                </a:solidFill>
                <a:latin typeface="Arial" panose="020B0604020202020204" pitchFamily="34" charset="0"/>
                <a:cs typeface="Arial" panose="020B0604020202020204" pitchFamily="34" charset="0"/>
              </a:rPr>
              <a:t>Với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Hội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phụ</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nữ</a:t>
            </a:r>
            <a:r>
              <a:rPr lang="en-US" sz="2400" b="1" dirty="0">
                <a:solidFill>
                  <a:srgbClr val="FF0000"/>
                </a:solidFill>
                <a:latin typeface="Arial" panose="020B0604020202020204" pitchFamily="34" charset="0"/>
                <a:cs typeface="Arial" panose="020B0604020202020204" pitchFamily="34" charset="0"/>
              </a:rPr>
              <a:t> </a:t>
            </a: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Nâng cao nhận thức và năng lực của phụ nữ, để họ tham gia tích cực vào việc tổ chức, quản lí thực hiện các hoạt động </a:t>
            </a:r>
            <a:r>
              <a:rPr lang="en-US" sz="2000" dirty="0" err="1">
                <a:solidFill>
                  <a:srgbClr val="002060"/>
                </a:solidFill>
                <a:latin typeface="Arial" panose="020B0604020202020204" pitchFamily="34" charset="0"/>
                <a:cs typeface="Arial" panose="020B0604020202020204" pitchFamily="34" charset="0"/>
              </a:rPr>
              <a:t>nuôi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dưỡng</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chăm sóc</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giáo dục trẻ, huy động các gia đình đưa trẻ trong độ tuổi đến lớp.</a:t>
            </a:r>
            <a:endParaRPr lang="en-US" sz="2000" dirty="0">
              <a:solidFill>
                <a:srgbClr val="002060"/>
              </a:solidFill>
              <a:latin typeface="Arial" panose="020B0604020202020204" pitchFamily="34" charset="0"/>
              <a:cs typeface="Arial" panose="020B0604020202020204" pitchFamily="34" charset="0"/>
            </a:endParaRPr>
          </a:p>
          <a:p>
            <a:pPr algn="just">
              <a:lnSpc>
                <a:spcPct val="150000"/>
              </a:lnSpc>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Các cơ sở </a:t>
            </a:r>
            <a:r>
              <a:rPr lang="en-US" sz="2000" dirty="0">
                <a:solidFill>
                  <a:srgbClr val="002060"/>
                </a:solidFill>
                <a:latin typeface="Arial" panose="020B0604020202020204" pitchFamily="34" charset="0"/>
                <a:cs typeface="Arial" panose="020B0604020202020204" pitchFamily="34" charset="0"/>
              </a:rPr>
              <a:t>GDMN </a:t>
            </a:r>
            <a:r>
              <a:rPr lang="vi-VN" sz="2000" dirty="0">
                <a:solidFill>
                  <a:srgbClr val="002060"/>
                </a:solidFill>
                <a:latin typeface="Arial" panose="020B0604020202020204" pitchFamily="34" charset="0"/>
                <a:cs typeface="Arial" panose="020B0604020202020204" pitchFamily="34" charset="0"/>
              </a:rPr>
              <a:t>phối hợp với đội ngũ tuyên truyền viên của Hội Liên Hiệp phụ nữ để trang bị cho hội viên phụ nữ những kiến thức nuôi dạy con theo khoa học</a:t>
            </a:r>
            <a:r>
              <a:rPr lang="en-US" sz="2000" dirty="0">
                <a:solidFill>
                  <a:srgbClr val="00206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33</a:t>
            </a:fld>
            <a:endParaRPr lang="en-US" altLang="en-US"/>
          </a:p>
        </p:txBody>
      </p:sp>
    </p:spTree>
    <p:extLst>
      <p:ext uri="{BB962C8B-B14F-4D97-AF65-F5344CB8AC3E}">
        <p14:creationId xmlns:p14="http://schemas.microsoft.com/office/powerpoint/2010/main" val="222558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60C6F-67B2-4BA3-85E1-F5734C4239DA}"/>
              </a:ext>
            </a:extLst>
          </p:cNvPr>
          <p:cNvSpPr>
            <a:spLocks noGrp="1"/>
          </p:cNvSpPr>
          <p:nvPr>
            <p:ph idx="1"/>
          </p:nvPr>
        </p:nvSpPr>
        <p:spPr>
          <a:xfrm>
            <a:off x="914400" y="609600"/>
            <a:ext cx="4724400" cy="2286000"/>
          </a:xfrm>
          <a:solidFill>
            <a:schemeClr val="accent6">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p>
            <a:pPr marL="0" indent="0" algn="ctr">
              <a:buNone/>
            </a:pPr>
            <a:r>
              <a:rPr lang="en-US" sz="2400" b="1" dirty="0">
                <a:solidFill>
                  <a:srgbClr val="FF0000"/>
                </a:solidFill>
                <a:latin typeface="Arial" panose="020B0604020202020204" pitchFamily="34" charset="0"/>
                <a:cs typeface="Arial" panose="020B0604020202020204" pitchFamily="34" charset="0"/>
              </a:rPr>
              <a:t>d. </a:t>
            </a:r>
            <a:r>
              <a:rPr lang="vi-VN" sz="2400" b="1" dirty="0">
                <a:solidFill>
                  <a:srgbClr val="FF0000"/>
                </a:solidFill>
                <a:latin typeface="Arial" panose="020B0604020202020204" pitchFamily="34" charset="0"/>
                <a:cs typeface="Arial" panose="020B0604020202020204" pitchFamily="34" charset="0"/>
              </a:rPr>
              <a:t>Phối hợp với ban Dân số - Gia đình và trẻ em</a:t>
            </a:r>
            <a:endParaRPr lang="en-US" sz="2400" b="1" dirty="0">
              <a:solidFill>
                <a:srgbClr val="FF0000"/>
              </a:solidFill>
              <a:latin typeface="Arial" panose="020B0604020202020204" pitchFamily="34" charset="0"/>
              <a:cs typeface="Arial" panose="020B0604020202020204" pitchFamily="34" charset="0"/>
            </a:endParaRPr>
          </a:p>
          <a:p>
            <a:pPr marL="0" indent="0" algn="just">
              <a:lnSpc>
                <a:spcPct val="150000"/>
              </a:lnSpc>
              <a:buNone/>
            </a:pPr>
            <a:r>
              <a:rPr lang="en-US" sz="24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Có chương trình hành động vì trẻ em, phát động tháng hành động vì trẻ em</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để bảo vệ và thực hiện Quyền trẻ em.</a:t>
            </a:r>
          </a:p>
          <a:p>
            <a:pPr marL="0" indent="0" algn="just">
              <a:lnSpc>
                <a:spcPct val="150000"/>
              </a:lnSpc>
              <a:spcBef>
                <a:spcPts val="0"/>
              </a:spcBef>
              <a:buNone/>
            </a:pPr>
            <a:endParaRPr lang="en-US" sz="2400" dirty="0">
              <a:solidFill>
                <a:schemeClr val="dk1"/>
              </a:solidFill>
              <a:latin typeface="Arial" pitchFamily="34" charset="0"/>
              <a:cs typeface="Arial" pitchFamily="34" charset="0"/>
            </a:endParaRPr>
          </a:p>
        </p:txBody>
      </p:sp>
      <p:sp>
        <p:nvSpPr>
          <p:cNvPr id="4" name="Content Placeholder 2"/>
          <p:cNvSpPr txBox="1">
            <a:spLocks/>
          </p:cNvSpPr>
          <p:nvPr/>
        </p:nvSpPr>
        <p:spPr>
          <a:xfrm>
            <a:off x="3048000" y="3429000"/>
            <a:ext cx="5638800" cy="3124200"/>
          </a:xfrm>
          <a:prstGeom prst="rect">
            <a:avLst/>
          </a:prstGeom>
          <a:solidFill>
            <a:srgbClr val="FEFDC3"/>
          </a:solidFill>
          <a:ln>
            <a:solidFill>
              <a:srgbClr val="7030A0"/>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None/>
            </a:pPr>
            <a:r>
              <a:rPr lang="en-US" sz="2400" b="1" dirty="0">
                <a:solidFill>
                  <a:srgbClr val="0070C0"/>
                </a:solidFill>
                <a:latin typeface="Arial" panose="020B0604020202020204" pitchFamily="34" charset="0"/>
                <a:cs typeface="Arial" panose="020B0604020202020204" pitchFamily="34" charset="0"/>
              </a:rPr>
              <a:t>e. </a:t>
            </a:r>
            <a:r>
              <a:rPr lang="vi-VN" sz="2400" b="1" dirty="0">
                <a:solidFill>
                  <a:srgbClr val="0070C0"/>
                </a:solidFill>
                <a:latin typeface="Arial" panose="020B0604020202020204" pitchFamily="34" charset="0"/>
                <a:cs typeface="Arial" panose="020B0604020202020204" pitchFamily="34" charset="0"/>
              </a:rPr>
              <a:t>Phối hợp với Đoàn thanh niên </a:t>
            </a:r>
            <a:endParaRPr lang="vi-VN" sz="2400" dirty="0">
              <a:solidFill>
                <a:srgbClr val="0070C0"/>
              </a:solidFill>
              <a:latin typeface="Arial" panose="020B0604020202020204" pitchFamily="34" charset="0"/>
              <a:cs typeface="Arial" panose="020B0604020202020204" pitchFamily="34" charset="0"/>
            </a:endParaRPr>
          </a:p>
          <a:p>
            <a:pPr marL="0" indent="0" algn="just" fontAlgn="auto">
              <a:lnSpc>
                <a:spcPct val="150000"/>
              </a:lnSpc>
              <a:spcAft>
                <a:spcPts val="0"/>
              </a:spcAft>
              <a:buNone/>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Phát động phong trào làm đồ chơi, đồ dùng học tập cho trẻ, đóng góp công sức lao động xây dựng cơ sở vật chất cho các cơ sở giáo dục mầm non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Công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thanh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niên</a:t>
            </a:r>
            <a:r>
              <a:rPr lang="en-US" sz="2000" dirty="0">
                <a:solidFill>
                  <a:srgbClr val="002060"/>
                </a:solidFill>
                <a:latin typeface="Arial" panose="020B0604020202020204" pitchFamily="34" charset="0"/>
                <a:cs typeface="Arial" panose="020B0604020202020204" pitchFamily="34" charset="0"/>
              </a:rPr>
              <a:t>”….</a:t>
            </a:r>
            <a:r>
              <a:rPr lang="vi-VN" sz="2000" dirty="0">
                <a:solidFill>
                  <a:srgbClr val="002060"/>
                </a:solidFill>
                <a:latin typeface="Arial" panose="020B0604020202020204" pitchFamily="34" charset="0"/>
                <a:cs typeface="Arial" panose="020B0604020202020204" pitchFamily="34" charset="0"/>
              </a:rPr>
              <a:t> </a:t>
            </a:r>
            <a:endParaRPr lang="en-US" sz="2000" dirty="0">
              <a:solidFill>
                <a:srgbClr val="002060"/>
              </a:solidFill>
              <a:latin typeface="Arial" panose="020B0604020202020204" pitchFamily="34" charset="0"/>
              <a:cs typeface="Arial" panose="020B0604020202020204" pitchFamily="34" charset="0"/>
            </a:endParaRPr>
          </a:p>
          <a:p>
            <a:pPr marL="0" indent="0" algn="just" fontAlgn="auto">
              <a:lnSpc>
                <a:spcPct val="150000"/>
              </a:lnSpc>
              <a:spcAft>
                <a:spcPts val="0"/>
              </a:spcAft>
              <a:buNone/>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Phổ biến kiến thức chăm sóc – giáo dục trẻ</a:t>
            </a:r>
          </a:p>
          <a:p>
            <a:pPr fontAlgn="auto">
              <a:spcAft>
                <a:spcPts val="0"/>
              </a:spcAft>
            </a:pPr>
            <a:endParaRPr lang="en-US" dirty="0"/>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34</a:t>
            </a:fld>
            <a:endParaRPr lang="en-US" altLang="en-US"/>
          </a:p>
        </p:txBody>
      </p:sp>
    </p:spTree>
    <p:extLst>
      <p:ext uri="{BB962C8B-B14F-4D97-AF65-F5344CB8AC3E}">
        <p14:creationId xmlns:p14="http://schemas.microsoft.com/office/powerpoint/2010/main" val="8383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rcRect t="5000" r="-2" b="6748"/>
          <a:stretch/>
        </p:blipFill>
        <p:spPr bwMode="auto">
          <a:xfrm>
            <a:off x="228600" y="2438400"/>
            <a:ext cx="4256173" cy="22630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8105" r="30677" b="1"/>
          <a:stretch/>
        </p:blipFill>
        <p:spPr bwMode="auto">
          <a:xfrm>
            <a:off x="4646530" y="1395001"/>
            <a:ext cx="4256173" cy="44843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6457950" y="5624513"/>
            <a:ext cx="2057400" cy="273844"/>
          </a:xfrm>
        </p:spPr>
        <p:txBody>
          <a:bodyPr>
            <a:normAutofit lnSpcReduction="10000"/>
          </a:bodyPr>
          <a:lstStyle/>
          <a:p>
            <a:pPr>
              <a:spcAft>
                <a:spcPts val="450"/>
              </a:spcAft>
              <a:defRPr/>
            </a:pPr>
            <a:fld id="{0E795A3A-5CBD-4F93-84B5-AA24AA91DC55}" type="slidenum">
              <a:rPr lang="en-US" smtClean="0"/>
              <a:pPr>
                <a:spcAft>
                  <a:spcPts val="450"/>
                </a:spcAft>
                <a:defRPr/>
              </a:pPr>
              <a:t>35</a:t>
            </a:fld>
            <a:endParaRPr lang="en-US"/>
          </a:p>
        </p:txBody>
      </p:sp>
      <p:sp>
        <p:nvSpPr>
          <p:cNvPr id="8" name="Rectangle 7"/>
          <p:cNvSpPr/>
          <p:nvPr/>
        </p:nvSpPr>
        <p:spPr>
          <a:xfrm>
            <a:off x="874630" y="304800"/>
            <a:ext cx="7543800" cy="830997"/>
          </a:xfrm>
          <a:prstGeom prst="rect">
            <a:avLst/>
          </a:prstGeom>
        </p:spPr>
        <p:txBody>
          <a:bodyPr wrap="square">
            <a:spAutoFit/>
          </a:bodyPr>
          <a:lstStyle/>
          <a:p>
            <a:pPr algn="ctr" defTabSz="685800"/>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số</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ảnh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tác</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phối hợp với các </a:t>
            </a:r>
            <a:endParaRPr lang="en-US" sz="2400" b="1" dirty="0">
              <a:solidFill>
                <a:srgbClr val="002060"/>
              </a:solidFill>
              <a:latin typeface="Arial" panose="020B0604020202020204" pitchFamily="34" charset="0"/>
              <a:cs typeface="Arial" panose="020B0604020202020204" pitchFamily="34" charset="0"/>
            </a:endParaRPr>
          </a:p>
          <a:p>
            <a:pPr algn="ctr" defTabSz="685800"/>
            <a:r>
              <a:rPr lang="vi-VN" sz="2400" b="1" dirty="0">
                <a:solidFill>
                  <a:srgbClr val="002060"/>
                </a:solidFill>
                <a:latin typeface="Arial" panose="020B0604020202020204" pitchFamily="34" charset="0"/>
                <a:cs typeface="Arial" panose="020B0604020202020204" pitchFamily="34" charset="0"/>
              </a:rPr>
              <a:t>ban nghành đoàn th</a:t>
            </a:r>
            <a:r>
              <a:rPr lang="en-US" sz="2400" b="1" dirty="0">
                <a:solidFill>
                  <a:srgbClr val="002060"/>
                </a:solidFill>
                <a:latin typeface="Arial" panose="020B0604020202020204" pitchFamily="34" charset="0"/>
                <a:cs typeface="Arial" panose="020B0604020202020204" pitchFamily="34" charset="0"/>
              </a:rPr>
              <a:t>ể</a:t>
            </a:r>
            <a:endParaRPr lang="vi-VN"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562156"/>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hinh nam 2021-2022\vệ sinh đón trẻ trở lại trường\492f9f62dbd1118f48c055.jpg"/>
          <p:cNvPicPr>
            <a:picLocks noChangeAspect="1" noChangeArrowheads="1"/>
          </p:cNvPicPr>
          <p:nvPr/>
        </p:nvPicPr>
        <p:blipFill>
          <a:blip r:embed="rId2" cstate="print">
            <a:extLst>
              <a:ext uri="{28A0092B-C50C-407E-A947-70E740481C1C}">
                <a14:useLocalDpi xmlns:a14="http://schemas.microsoft.com/office/drawing/2010/main" val="0"/>
              </a:ext>
            </a:extLst>
          </a:blip>
          <a:srcRect t="22040" r="-2" b="-2"/>
          <a:stretch/>
        </p:blipFill>
        <p:spPr bwMode="auto">
          <a:xfrm>
            <a:off x="149055" y="986038"/>
            <a:ext cx="4353079" cy="2375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62692E7-9512-C9B4-DF50-3A0DF265DB1C}"/>
              </a:ext>
            </a:extLst>
          </p:cNvPr>
          <p:cNvPicPr>
            <a:picLocks noChangeAspect="1"/>
          </p:cNvPicPr>
          <p:nvPr/>
        </p:nvPicPr>
        <p:blipFill>
          <a:blip r:embed="rId3" cstate="print">
            <a:extLst>
              <a:ext uri="{28A0092B-C50C-407E-A947-70E740481C1C}">
                <a14:useLocalDpi xmlns:a14="http://schemas.microsoft.com/office/drawing/2010/main" val="0"/>
              </a:ext>
            </a:extLst>
          </a:blip>
          <a:srcRect t="11538" r="2" b="15622"/>
          <a:stretch/>
        </p:blipFill>
        <p:spPr>
          <a:xfrm>
            <a:off x="4646530" y="986038"/>
            <a:ext cx="4348412" cy="2375570"/>
          </a:xfrm>
          <a:prstGeom prst="rect">
            <a:avLst/>
          </a:prstGeom>
        </p:spPr>
      </p:pic>
      <p:pic>
        <p:nvPicPr>
          <p:cNvPr id="4" name="Picture 3">
            <a:extLst>
              <a:ext uri="{FF2B5EF4-FFF2-40B4-BE49-F238E27FC236}">
                <a16:creationId xmlns:a16="http://schemas.microsoft.com/office/drawing/2014/main" id="{04F0B27D-8AD2-5174-527C-F9CC63E6F99A}"/>
              </a:ext>
            </a:extLst>
          </p:cNvPr>
          <p:cNvPicPr>
            <a:picLocks noChangeAspect="1"/>
          </p:cNvPicPr>
          <p:nvPr/>
        </p:nvPicPr>
        <p:blipFill>
          <a:blip r:embed="rId4" cstate="print">
            <a:extLst>
              <a:ext uri="{28A0092B-C50C-407E-A947-70E740481C1C}">
                <a14:useLocalDpi xmlns:a14="http://schemas.microsoft.com/office/drawing/2010/main" val="0"/>
              </a:ext>
            </a:extLst>
          </a:blip>
          <a:srcRect t="49" r="-2" b="35858"/>
          <a:stretch/>
        </p:blipFill>
        <p:spPr>
          <a:xfrm>
            <a:off x="149055" y="3490394"/>
            <a:ext cx="4353079" cy="2092461"/>
          </a:xfrm>
          <a:prstGeom prst="rect">
            <a:avLst/>
          </a:prstGeom>
        </p:spPr>
      </p:pic>
      <p:pic>
        <p:nvPicPr>
          <p:cNvPr id="5" name="Picture 4">
            <a:extLst>
              <a:ext uri="{FF2B5EF4-FFF2-40B4-BE49-F238E27FC236}">
                <a16:creationId xmlns:a16="http://schemas.microsoft.com/office/drawing/2014/main" id="{990BACDA-715F-EBFA-BFF6-F211E8B985D7}"/>
              </a:ext>
            </a:extLst>
          </p:cNvPr>
          <p:cNvPicPr>
            <a:picLocks noChangeAspect="1"/>
          </p:cNvPicPr>
          <p:nvPr/>
        </p:nvPicPr>
        <p:blipFill>
          <a:blip r:embed="rId5" cstate="print">
            <a:extLst>
              <a:ext uri="{28A0092B-C50C-407E-A947-70E740481C1C}">
                <a14:useLocalDpi xmlns:a14="http://schemas.microsoft.com/office/drawing/2010/main" val="0"/>
              </a:ext>
            </a:extLst>
          </a:blip>
          <a:srcRect t="19360" r="2" b="16481"/>
          <a:stretch/>
        </p:blipFill>
        <p:spPr>
          <a:xfrm>
            <a:off x="4646530" y="3490394"/>
            <a:ext cx="4348412" cy="2092461"/>
          </a:xfrm>
          <a:prstGeom prst="rect">
            <a:avLst/>
          </a:prstGeom>
        </p:spPr>
      </p:pic>
      <p:sp>
        <p:nvSpPr>
          <p:cNvPr id="3" name="Slide Number Placeholder 2"/>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defRPr/>
            </a:pPr>
            <a:fld id="{692BD384-7EB7-4FA6-823D-604D16E7429E}" type="slidenum">
              <a:rPr lang="en-US" smtClean="0">
                <a:latin typeface="+mn-lt"/>
                <a:cs typeface="+mn-cs"/>
              </a:rPr>
              <a:pPr>
                <a:spcAft>
                  <a:spcPts val="450"/>
                </a:spcAft>
                <a:defRPr/>
              </a:pPr>
              <a:t>36</a:t>
            </a:fld>
            <a:endParaRPr lang="en-US">
              <a:latin typeface="+mn-lt"/>
              <a:cs typeface="+mn-cs"/>
            </a:endParaRPr>
          </a:p>
        </p:txBody>
      </p:sp>
    </p:spTree>
    <p:extLst>
      <p:ext uri="{BB962C8B-B14F-4D97-AF65-F5344CB8AC3E}">
        <p14:creationId xmlns:p14="http://schemas.microsoft.com/office/powerpoint/2010/main" val="1160346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Desktop\z5633822564124_60b10756072fc8107b609f924219889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83" y="457200"/>
            <a:ext cx="3939315"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USER\Desktop\z5633848294462_f8f5f8a0e0f523f9b674db73674b86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828800"/>
            <a:ext cx="4741336"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USER\Desktop\z5633848281905_159d72676a3ef7083e1a11988f2a25f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448" y="3581400"/>
            <a:ext cx="4209517"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7E42080-4360-4330-AD69-33AA9E4DD92B}" type="slidenum">
              <a:rPr lang="en-US" altLang="en-US" smtClean="0"/>
              <a:pPr/>
              <a:t>37</a:t>
            </a:fld>
            <a:endParaRPr lang="en-US" altLang="en-US"/>
          </a:p>
        </p:txBody>
      </p:sp>
    </p:spTree>
    <p:extLst>
      <p:ext uri="{BB962C8B-B14F-4D97-AF65-F5344CB8AC3E}">
        <p14:creationId xmlns:p14="http://schemas.microsoft.com/office/powerpoint/2010/main" val="3001485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609600" y="385568"/>
            <a:ext cx="4876800" cy="381000"/>
          </a:xfrm>
        </p:spPr>
        <p:txBody>
          <a:bodyPr>
            <a:noAutofit/>
          </a:bodyPr>
          <a:lstStyle/>
          <a:p>
            <a:r>
              <a:rPr lang="en-US" sz="2400" i="1" dirty="0">
                <a:solidFill>
                  <a:srgbClr val="0070C0"/>
                </a:solidFill>
                <a:latin typeface="Arial" pitchFamily="34" charset="0"/>
                <a:cs typeface="Arial" pitchFamily="34" charset="0"/>
              </a:rPr>
              <a:t> =&gt;  </a:t>
            </a:r>
            <a:r>
              <a:rPr lang="en-US" sz="2400" i="1" dirty="0" err="1">
                <a:solidFill>
                  <a:srgbClr val="0070C0"/>
                </a:solidFill>
                <a:latin typeface="Arial" pitchFamily="34" charset="0"/>
                <a:cs typeface="Arial" pitchFamily="34" charset="0"/>
              </a:rPr>
              <a:t>Để</a:t>
            </a:r>
            <a:r>
              <a:rPr lang="en-US" sz="2400" i="1" dirty="0">
                <a:solidFill>
                  <a:srgbClr val="0070C0"/>
                </a:solidFill>
                <a:latin typeface="Arial" pitchFamily="34" charset="0"/>
                <a:cs typeface="Arial" pitchFamily="34" charset="0"/>
              </a:rPr>
              <a:t> </a:t>
            </a:r>
            <a:r>
              <a:rPr lang="en-US" sz="2400" i="1" dirty="0" err="1">
                <a:solidFill>
                  <a:srgbClr val="0070C0"/>
                </a:solidFill>
                <a:latin typeface="Arial" pitchFamily="34" charset="0"/>
                <a:cs typeface="Arial" pitchFamily="34" charset="0"/>
              </a:rPr>
              <a:t>truyền</a:t>
            </a:r>
            <a:r>
              <a:rPr lang="en-US" sz="2400" i="1" dirty="0">
                <a:solidFill>
                  <a:srgbClr val="0070C0"/>
                </a:solidFill>
                <a:latin typeface="Arial" pitchFamily="34" charset="0"/>
                <a:cs typeface="Arial" pitchFamily="34" charset="0"/>
              </a:rPr>
              <a:t> </a:t>
            </a:r>
            <a:r>
              <a:rPr lang="en-US" sz="2400" i="1" dirty="0" err="1">
                <a:solidFill>
                  <a:srgbClr val="0070C0"/>
                </a:solidFill>
                <a:latin typeface="Arial" pitchFamily="34" charset="0"/>
                <a:cs typeface="Arial" pitchFamily="34" charset="0"/>
              </a:rPr>
              <a:t>thông</a:t>
            </a:r>
            <a:r>
              <a:rPr lang="en-US" sz="2400" i="1" dirty="0">
                <a:solidFill>
                  <a:srgbClr val="0070C0"/>
                </a:solidFill>
                <a:latin typeface="Arial" pitchFamily="34" charset="0"/>
                <a:cs typeface="Arial" pitchFamily="34" charset="0"/>
              </a:rPr>
              <a:t> </a:t>
            </a:r>
            <a:r>
              <a:rPr lang="en-US" sz="2400" i="1" dirty="0" err="1">
                <a:solidFill>
                  <a:srgbClr val="0070C0"/>
                </a:solidFill>
                <a:latin typeface="Arial" pitchFamily="34" charset="0"/>
                <a:cs typeface="Arial" pitchFamily="34" charset="0"/>
              </a:rPr>
              <a:t>hiệu</a:t>
            </a:r>
            <a:r>
              <a:rPr lang="en-US" sz="2400" i="1" dirty="0">
                <a:solidFill>
                  <a:srgbClr val="0070C0"/>
                </a:solidFill>
                <a:latin typeface="Arial" pitchFamily="34" charset="0"/>
                <a:cs typeface="Arial" pitchFamily="34" charset="0"/>
              </a:rPr>
              <a:t> </a:t>
            </a:r>
            <a:r>
              <a:rPr lang="en-US" sz="2400" i="1" dirty="0" err="1">
                <a:solidFill>
                  <a:srgbClr val="0070C0"/>
                </a:solidFill>
                <a:latin typeface="Arial" pitchFamily="34" charset="0"/>
                <a:cs typeface="Arial" pitchFamily="34" charset="0"/>
              </a:rPr>
              <a:t>quả</a:t>
            </a:r>
            <a:endParaRPr lang="en-US" sz="2400" i="1" dirty="0">
              <a:solidFill>
                <a:srgbClr val="0070C0"/>
              </a:solidFill>
              <a:latin typeface="Arial" pitchFamily="34" charset="0"/>
              <a:cs typeface="Arial" pitchFamily="34" charset="0"/>
            </a:endParaRPr>
          </a:p>
        </p:txBody>
      </p:sp>
      <p:sp>
        <p:nvSpPr>
          <p:cNvPr id="8" name="Rectangle 7"/>
          <p:cNvSpPr/>
          <p:nvPr/>
        </p:nvSpPr>
        <p:spPr>
          <a:xfrm>
            <a:off x="1066800" y="914400"/>
            <a:ext cx="6629400" cy="263149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nSpc>
                <a:spcPct val="150000"/>
              </a:lnSpc>
              <a:spcAft>
                <a:spcPts val="0"/>
              </a:spcAft>
            </a:pP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Nhà</a:t>
            </a: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trường</a:t>
            </a:r>
            <a:endParaRPr lang="en-US" sz="2200" b="1" dirty="0">
              <a:solidFill>
                <a:srgbClr val="7030A0"/>
              </a:solidFill>
              <a:latin typeface="Arial" pitchFamily="34" charset="0"/>
              <a:cs typeface="Arial" pitchFamily="34" charset="0"/>
            </a:endParaRPr>
          </a:p>
          <a:p>
            <a:pPr lvl="0">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Nắm</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vững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nội</a:t>
            </a:r>
            <a:r>
              <a:rPr lang="en-US" sz="2200" dirty="0">
                <a:solidFill>
                  <a:srgbClr val="002060"/>
                </a:solidFill>
                <a:latin typeface="Arial" pitchFamily="34" charset="0"/>
                <a:cs typeface="Arial" pitchFamily="34" charset="0"/>
              </a:rPr>
              <a:t> dung </a:t>
            </a:r>
            <a:r>
              <a:rPr lang="en-US" sz="2200" dirty="0" err="1">
                <a:solidFill>
                  <a:srgbClr val="002060"/>
                </a:solidFill>
                <a:latin typeface="Arial" pitchFamily="34" charset="0"/>
                <a:cs typeface="Arial" pitchFamily="34" charset="0"/>
              </a:rPr>
              <a:t>cần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truyền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tải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đến</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trẻ</a:t>
            </a:r>
            <a:endParaRPr lang="en-US" sz="2200" dirty="0">
              <a:solidFill>
                <a:srgbClr val="002060"/>
              </a:solidFill>
              <a:latin typeface="Arial" pitchFamily="34" charset="0"/>
              <a:cs typeface="Arial" pitchFamily="34" charset="0"/>
            </a:endParaRPr>
          </a:p>
          <a:p>
            <a:pPr lvl="0">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Hiểu</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rõ</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muốn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gì</a:t>
            </a:r>
            <a:r>
              <a:rPr lang="en-US" sz="2200" dirty="0">
                <a:solidFill>
                  <a:srgbClr val="002060"/>
                </a:solidFill>
                <a:latin typeface="Arial" pitchFamily="34" charset="0"/>
                <a:cs typeface="Arial" pitchFamily="34" charset="0"/>
              </a:rPr>
              <a:t>? </a:t>
            </a:r>
          </a:p>
          <a:p>
            <a:pPr lvl="0">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Các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thông</a:t>
            </a:r>
            <a:r>
              <a:rPr lang="en-US" sz="2200" dirty="0">
                <a:solidFill>
                  <a:srgbClr val="002060"/>
                </a:solidFill>
                <a:latin typeface="Arial" pitchFamily="34" charset="0"/>
                <a:cs typeface="Arial" pitchFamily="34" charset="0"/>
              </a:rPr>
              <a:t> tin </a:t>
            </a:r>
            <a:r>
              <a:rPr lang="en-US" sz="2200" dirty="0" err="1">
                <a:solidFill>
                  <a:srgbClr val="002060"/>
                </a:solidFill>
                <a:latin typeface="Arial" pitchFamily="34" charset="0"/>
                <a:cs typeface="Arial" pitchFamily="34" charset="0"/>
              </a:rPr>
              <a:t>rõ</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ràng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ngắn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gọn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dễ</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hiểu</a:t>
            </a:r>
            <a:endParaRPr lang="en-US" sz="2200" dirty="0">
              <a:solidFill>
                <a:srgbClr val="002060"/>
              </a:solidFill>
              <a:latin typeface="Arial" pitchFamily="34" charset="0"/>
              <a:cs typeface="Arial" pitchFamily="34" charset="0"/>
            </a:endParaRPr>
          </a:p>
          <a:p>
            <a:pPr lvl="0">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Sử</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dụng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phương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tiện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truyền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thông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phù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hợp</a:t>
            </a:r>
            <a:endParaRPr lang="en-US" sz="2200" dirty="0">
              <a:solidFill>
                <a:srgbClr val="002060"/>
              </a:solidFill>
              <a:latin typeface="Arial" pitchFamily="34" charset="0"/>
              <a:cs typeface="Arial" pitchFamily="34" charset="0"/>
            </a:endParaRPr>
          </a:p>
        </p:txBody>
      </p:sp>
      <p:sp>
        <p:nvSpPr>
          <p:cNvPr id="9" name="Rectangle 8"/>
          <p:cNvSpPr/>
          <p:nvPr/>
        </p:nvSpPr>
        <p:spPr>
          <a:xfrm>
            <a:off x="2458616" y="3841554"/>
            <a:ext cx="6151984" cy="263149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0"/>
              </a:spcAft>
            </a:pP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Nội</a:t>
            </a:r>
            <a:r>
              <a:rPr lang="en-US" sz="2200" b="1" dirty="0">
                <a:solidFill>
                  <a:srgbClr val="7030A0"/>
                </a:solidFill>
                <a:latin typeface="Arial" pitchFamily="34" charset="0"/>
                <a:cs typeface="Arial" pitchFamily="34" charset="0"/>
              </a:rPr>
              <a:t> dung </a:t>
            </a:r>
            <a:r>
              <a:rPr lang="en-US" sz="2200" b="1" dirty="0" err="1">
                <a:solidFill>
                  <a:srgbClr val="7030A0"/>
                </a:solidFill>
                <a:latin typeface="Arial" pitchFamily="34" charset="0"/>
                <a:cs typeface="Arial" pitchFamily="34" charset="0"/>
              </a:rPr>
              <a:t>Truyền</a:t>
            </a: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thông</a:t>
            </a:r>
            <a:endParaRPr lang="en-US" sz="2200" b="1" dirty="0">
              <a:solidFill>
                <a:srgbClr val="7030A0"/>
              </a:solidFill>
              <a:latin typeface="Arial" pitchFamily="34" charset="0"/>
              <a:cs typeface="Arial" pitchFamily="34" charset="0"/>
            </a:endParaRPr>
          </a:p>
          <a:p>
            <a:pPr algn="just">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Liên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quan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đến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nhu</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cầu</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thực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tế</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của</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endParaRPr lang="en-US" sz="2200" dirty="0">
              <a:solidFill>
                <a:srgbClr val="002060"/>
              </a:solidFill>
              <a:latin typeface="Arial" pitchFamily="34" charset="0"/>
              <a:cs typeface="Arial" pitchFamily="34" charset="0"/>
            </a:endParaRPr>
          </a:p>
          <a:p>
            <a:pPr algn="just">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Đưa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ra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đúng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lúc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đúng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thời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điểm</a:t>
            </a:r>
            <a:r>
              <a:rPr lang="en-US" sz="2200" dirty="0">
                <a:solidFill>
                  <a:srgbClr val="002060"/>
                </a:solidFill>
                <a:latin typeface="Arial" pitchFamily="34" charset="0"/>
                <a:cs typeface="Arial" pitchFamily="34" charset="0"/>
              </a:rPr>
              <a:t> </a:t>
            </a:r>
          </a:p>
          <a:p>
            <a:pPr algn="just">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Có</a:t>
            </a:r>
            <a:r>
              <a:rPr lang="en-US" sz="2200" dirty="0">
                <a:solidFill>
                  <a:srgbClr val="002060"/>
                </a:solidFill>
                <a:latin typeface="Arial" pitchFamily="34" charset="0"/>
                <a:cs typeface="Arial" pitchFamily="34" charset="0"/>
              </a:rPr>
              <a:t> ý </a:t>
            </a:r>
            <a:r>
              <a:rPr lang="en-US" sz="2200" dirty="0" err="1">
                <a:solidFill>
                  <a:srgbClr val="002060"/>
                </a:solidFill>
                <a:latin typeface="Arial" pitchFamily="34" charset="0"/>
                <a:cs typeface="Arial" pitchFamily="34" charset="0"/>
              </a:rPr>
              <a:t>nghĩa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với</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trẻ</a:t>
            </a:r>
            <a:endParaRPr lang="en-US" sz="2200" dirty="0">
              <a:solidFill>
                <a:srgbClr val="002060"/>
              </a:solidFill>
              <a:latin typeface="Arial" pitchFamily="34" charset="0"/>
              <a:cs typeface="Arial" pitchFamily="34" charset="0"/>
            </a:endParaRPr>
          </a:p>
          <a:p>
            <a:pPr algn="just">
              <a:lnSpc>
                <a:spcPct val="150000"/>
              </a:lnSpc>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Phù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hợp</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với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hoàn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cảnh</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của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họ</a:t>
            </a:r>
            <a:endParaRPr lang="en-US" sz="2200" dirty="0">
              <a:solidFill>
                <a:srgbClr val="002060"/>
              </a:solidFill>
              <a:latin typeface="Arial" pitchFamily="34" charset="0"/>
              <a:cs typeface="Arial" pitchFamily="34" charset="0"/>
            </a:endParaRPr>
          </a:p>
        </p:txBody>
      </p:sp>
      <p:sp>
        <p:nvSpPr>
          <p:cNvPr id="11" name="Bent-Up Arrow 10"/>
          <p:cNvSpPr/>
          <p:nvPr/>
        </p:nvSpPr>
        <p:spPr>
          <a:xfrm rot="5400000">
            <a:off x="1495086" y="4536894"/>
            <a:ext cx="713399" cy="783612"/>
          </a:xfrm>
          <a:prstGeom prst="ben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Bent-Up Arrow 11"/>
          <p:cNvSpPr/>
          <p:nvPr/>
        </p:nvSpPr>
        <p:spPr>
          <a:xfrm rot="5400000">
            <a:off x="289022" y="1889222"/>
            <a:ext cx="641157" cy="609601"/>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6CA620C-5D94-4DC4-B64A-222EA67D0DEE}" type="slidenum">
              <a:rPr lang="en-US" altLang="en-US" smtClean="0"/>
              <a:pPr/>
              <a:t>38</a:t>
            </a:fld>
            <a:endParaRPr lang="en-US" altLang="en-US"/>
          </a:p>
        </p:txBody>
      </p:sp>
    </p:spTree>
    <p:extLst>
      <p:ext uri="{BB962C8B-B14F-4D97-AF65-F5344CB8AC3E}">
        <p14:creationId xmlns:p14="http://schemas.microsoft.com/office/powerpoint/2010/main" val="127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295400" y="381000"/>
            <a:ext cx="6705600" cy="178510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spcAft>
                <a:spcPts val="0"/>
              </a:spcAft>
            </a:pP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Phương</a:t>
            </a: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tiện</a:t>
            </a: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truyền</a:t>
            </a: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thông</a:t>
            </a:r>
            <a:endParaRPr lang="en-US" sz="2200" b="1" dirty="0">
              <a:solidFill>
                <a:srgbClr val="7030A0"/>
              </a:solidFill>
              <a:latin typeface="Arial" pitchFamily="34" charset="0"/>
              <a:cs typeface="Arial" pitchFamily="34" charset="0"/>
            </a:endParaRPr>
          </a:p>
          <a:p>
            <a:pPr lvl="0">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Phù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hợp</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với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hoàn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cảnh</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thực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tế</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của</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thời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gian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kinh</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phí</a:t>
            </a:r>
            <a:r>
              <a:rPr lang="en-US" sz="2200" dirty="0">
                <a:solidFill>
                  <a:srgbClr val="002060"/>
                </a:solidFill>
                <a:latin typeface="Arial" pitchFamily="34" charset="0"/>
                <a:cs typeface="Arial" pitchFamily="34" charset="0"/>
              </a:rPr>
              <a:t>.</a:t>
            </a:r>
          </a:p>
          <a:p>
            <a:pPr lvl="0">
              <a:spcAft>
                <a:spcPts val="0"/>
              </a:spcAft>
            </a:pP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dễ</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dàng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tiếp</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cận</a:t>
            </a:r>
            <a:r>
              <a:rPr lang="en-US" sz="2200" dirty="0">
                <a:solidFill>
                  <a:srgbClr val="002060"/>
                </a:solidFill>
                <a:latin typeface="Arial" pitchFamily="34" charset="0"/>
                <a:cs typeface="Arial" pitchFamily="34" charset="0"/>
              </a:rPr>
              <a:t> </a:t>
            </a:r>
          </a:p>
          <a:p>
            <a:pPr lvl="0">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Hấp</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dẫn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với</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endParaRPr lang="en-US" sz="2200" b="1" dirty="0">
              <a:solidFill>
                <a:srgbClr val="002060"/>
              </a:solidFill>
              <a:latin typeface="Arial" pitchFamily="34" charset="0"/>
              <a:cs typeface="Arial" pitchFamily="34" charset="0"/>
            </a:endParaRPr>
          </a:p>
        </p:txBody>
      </p:sp>
      <p:sp>
        <p:nvSpPr>
          <p:cNvPr id="9" name="Rectangle 8"/>
          <p:cNvSpPr/>
          <p:nvPr/>
        </p:nvSpPr>
        <p:spPr>
          <a:xfrm>
            <a:off x="1981199" y="2633334"/>
            <a:ext cx="6553200"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spcAft>
                <a:spcPts val="0"/>
              </a:spcAft>
            </a:pPr>
            <a:r>
              <a:rPr lang="en-US" sz="2200" b="1" dirty="0">
                <a:solidFill>
                  <a:srgbClr val="7030A0"/>
                </a:solidFill>
                <a:latin typeface="Arial" pitchFamily="34" charset="0"/>
                <a:cs typeface="Arial" pitchFamily="34" charset="0"/>
              </a:rPr>
              <a:t>+ Cha </a:t>
            </a:r>
            <a:r>
              <a:rPr lang="en-US" sz="2200" b="1" dirty="0" err="1">
                <a:solidFill>
                  <a:srgbClr val="7030A0"/>
                </a:solidFill>
                <a:latin typeface="Arial" pitchFamily="34" charset="0"/>
                <a:cs typeface="Arial" pitchFamily="34" charset="0"/>
              </a:rPr>
              <a:t>mẹ</a:t>
            </a:r>
            <a:r>
              <a:rPr lang="en-US" sz="2200" b="1" dirty="0">
                <a:solidFill>
                  <a:srgbClr val="7030A0"/>
                </a:solidFill>
                <a:latin typeface="Arial" pitchFamily="34" charset="0"/>
                <a:cs typeface="Arial" pitchFamily="34" charset="0"/>
              </a:rPr>
              <a:t> </a:t>
            </a:r>
            <a:r>
              <a:rPr lang="en-US" sz="2200" dirty="0">
                <a:solidFill>
                  <a:srgbClr val="7030A0"/>
                </a:solidFill>
                <a:latin typeface="Arial" pitchFamily="34" charset="0"/>
                <a:cs typeface="Arial" pitchFamily="34" charset="0"/>
              </a:rPr>
              <a:t>(</a:t>
            </a:r>
            <a:r>
              <a:rPr lang="en-US" sz="2200" dirty="0" err="1">
                <a:solidFill>
                  <a:srgbClr val="7030A0"/>
                </a:solidFill>
                <a:latin typeface="Arial" pitchFamily="34" charset="0"/>
                <a:cs typeface="Arial" pitchFamily="34" charset="0"/>
              </a:rPr>
              <a:t>nhận</a:t>
            </a:r>
            <a:r>
              <a:rPr lang="en-US" sz="2200" dirty="0">
                <a:solidFill>
                  <a:srgbClr val="7030A0"/>
                </a:solidFill>
                <a:latin typeface="Arial" pitchFamily="34" charset="0"/>
                <a:cs typeface="Arial" pitchFamily="34" charset="0"/>
              </a:rPr>
              <a:t>)</a:t>
            </a:r>
          </a:p>
          <a:p>
            <a:pPr lvl="0">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Mong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muốn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được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nhận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thông</a:t>
            </a:r>
            <a:r>
              <a:rPr lang="en-US" sz="2200" dirty="0">
                <a:solidFill>
                  <a:srgbClr val="002060"/>
                </a:solidFill>
                <a:latin typeface="Arial" pitchFamily="34" charset="0"/>
                <a:cs typeface="Arial" pitchFamily="34" charset="0"/>
              </a:rPr>
              <a:t> tin </a:t>
            </a:r>
            <a:r>
              <a:rPr lang="en-US" sz="2200" dirty="0" err="1">
                <a:solidFill>
                  <a:srgbClr val="002060"/>
                </a:solidFill>
                <a:latin typeface="Arial" pitchFamily="34" charset="0"/>
                <a:cs typeface="Arial" pitchFamily="34" charset="0"/>
              </a:rPr>
              <a:t>về</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NDCSGD</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trẻ</a:t>
            </a:r>
            <a:endParaRPr lang="en-US" sz="2200" dirty="0">
              <a:solidFill>
                <a:srgbClr val="002060"/>
              </a:solidFill>
              <a:latin typeface="Arial" pitchFamily="34" charset="0"/>
              <a:cs typeface="Arial" pitchFamily="34" charset="0"/>
            </a:endParaRPr>
          </a:p>
          <a:p>
            <a:pPr lvl="0">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Hiểu</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rõ</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giá</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trị</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của</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nội</a:t>
            </a:r>
            <a:r>
              <a:rPr lang="en-US" sz="2200" dirty="0">
                <a:solidFill>
                  <a:srgbClr val="002060"/>
                </a:solidFill>
                <a:latin typeface="Arial" pitchFamily="34" charset="0"/>
                <a:cs typeface="Arial" pitchFamily="34" charset="0"/>
              </a:rPr>
              <a:t> dung </a:t>
            </a:r>
            <a:r>
              <a:rPr lang="en-US" sz="2200" dirty="0" err="1">
                <a:solidFill>
                  <a:srgbClr val="002060"/>
                </a:solidFill>
                <a:latin typeface="Arial" pitchFamily="34" charset="0"/>
                <a:cs typeface="Arial" pitchFamily="34" charset="0"/>
              </a:rPr>
              <a:t>thông</a:t>
            </a:r>
            <a:r>
              <a:rPr lang="en-US" sz="2200" dirty="0">
                <a:solidFill>
                  <a:srgbClr val="002060"/>
                </a:solidFill>
                <a:latin typeface="Arial" pitchFamily="34" charset="0"/>
                <a:cs typeface="Arial" pitchFamily="34" charset="0"/>
              </a:rPr>
              <a:t> tin </a:t>
            </a:r>
          </a:p>
          <a:p>
            <a:pPr lvl="0">
              <a:spcAft>
                <a:spcPts val="0"/>
              </a:spcAft>
            </a:pP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Tiếp</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nhận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và</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đưa</a:t>
            </a:r>
            <a:r>
              <a:rPr lang="en-US" sz="2200" dirty="0">
                <a:solidFill>
                  <a:srgbClr val="002060"/>
                </a:solidFill>
                <a:latin typeface="Arial" pitchFamily="34" charset="0"/>
                <a:cs typeface="Arial" pitchFamily="34" charset="0"/>
              </a:rPr>
              <a:t> TT </a:t>
            </a:r>
            <a:r>
              <a:rPr lang="en-US" sz="2200" dirty="0" err="1">
                <a:solidFill>
                  <a:srgbClr val="002060"/>
                </a:solidFill>
                <a:latin typeface="Arial" pitchFamily="34" charset="0"/>
                <a:cs typeface="Arial" pitchFamily="34" charset="0"/>
              </a:rPr>
              <a:t>phản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hồi</a:t>
            </a:r>
            <a:endParaRPr lang="en-US" sz="2200" dirty="0">
              <a:solidFill>
                <a:srgbClr val="002060"/>
              </a:solidFill>
              <a:latin typeface="Arial" pitchFamily="34" charset="0"/>
              <a:cs typeface="Arial" pitchFamily="34" charset="0"/>
            </a:endParaRPr>
          </a:p>
        </p:txBody>
      </p:sp>
      <p:sp>
        <p:nvSpPr>
          <p:cNvPr id="11" name="Bent-Up Arrow 10"/>
          <p:cNvSpPr/>
          <p:nvPr/>
        </p:nvSpPr>
        <p:spPr>
          <a:xfrm rot="5400000">
            <a:off x="1144354" y="2917574"/>
            <a:ext cx="653547" cy="609600"/>
          </a:xfrm>
          <a:prstGeom prst="bentUp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Bent-Up Arrow 11"/>
          <p:cNvSpPr/>
          <p:nvPr/>
        </p:nvSpPr>
        <p:spPr>
          <a:xfrm rot="5400000">
            <a:off x="540949" y="777778"/>
            <a:ext cx="641157" cy="609601"/>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Rectangle 2"/>
          <p:cNvSpPr/>
          <p:nvPr/>
        </p:nvSpPr>
        <p:spPr>
          <a:xfrm>
            <a:off x="2667000" y="4547114"/>
            <a:ext cx="6214188" cy="144655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en-US" sz="2200" b="1" dirty="0">
                <a:latin typeface="Arial" pitchFamily="34" charset="0"/>
                <a:cs typeface="Arial" pitchFamily="34" charset="0"/>
              </a:rPr>
              <a:t>+ </a:t>
            </a:r>
            <a:r>
              <a:rPr lang="en-US" sz="2200" b="1" dirty="0">
                <a:solidFill>
                  <a:srgbClr val="7030A0"/>
                </a:solidFill>
                <a:latin typeface="Arial" pitchFamily="34" charset="0"/>
                <a:cs typeface="Arial" pitchFamily="34" charset="0"/>
              </a:rPr>
              <a:t>TT </a:t>
            </a:r>
            <a:r>
              <a:rPr lang="en-US" sz="2200" b="1" dirty="0" err="1">
                <a:solidFill>
                  <a:srgbClr val="7030A0"/>
                </a:solidFill>
                <a:latin typeface="Arial" pitchFamily="34" charset="0"/>
                <a:cs typeface="Arial" pitchFamily="34" charset="0"/>
              </a:rPr>
              <a:t>phản</a:t>
            </a:r>
            <a:r>
              <a:rPr lang="en-US" sz="2200" b="1" dirty="0">
                <a:solidFill>
                  <a:srgbClr val="7030A0"/>
                </a:solidFill>
                <a:latin typeface="Arial" pitchFamily="34" charset="0"/>
                <a:cs typeface="Arial" pitchFamily="34" charset="0"/>
              </a:rPr>
              <a:t> </a:t>
            </a:r>
            <a:r>
              <a:rPr lang="en-US" sz="2200" b="1" dirty="0" err="1">
                <a:solidFill>
                  <a:srgbClr val="7030A0"/>
                </a:solidFill>
                <a:latin typeface="Arial" pitchFamily="34" charset="0"/>
                <a:cs typeface="Arial" pitchFamily="34" charset="0"/>
              </a:rPr>
              <a:t>hồi</a:t>
            </a:r>
            <a:endParaRPr lang="en-US" sz="2200" b="1" dirty="0">
              <a:solidFill>
                <a:srgbClr val="7030A0"/>
              </a:solidFill>
              <a:latin typeface="Arial" pitchFamily="34" charset="0"/>
              <a:cs typeface="Arial" pitchFamily="34" charset="0"/>
            </a:endParaRPr>
          </a:p>
          <a:p>
            <a:pPr lvl="0" algn="just"/>
            <a:r>
              <a:rPr lang="en-US" sz="2200" dirty="0">
                <a:latin typeface="Arial" pitchFamily="34" charset="0"/>
                <a:cs typeface="Arial" pitchFamily="34" charset="0"/>
              </a:rPr>
              <a:t>  </a:t>
            </a:r>
            <a:r>
              <a:rPr lang="en-US" sz="2200" dirty="0" err="1">
                <a:solidFill>
                  <a:srgbClr val="002060"/>
                </a:solidFill>
                <a:latin typeface="Arial" pitchFamily="34" charset="0"/>
                <a:cs typeface="Arial" pitchFamily="34" charset="0"/>
              </a:rPr>
              <a:t>Những</a:t>
            </a:r>
            <a:r>
              <a:rPr lang="en-US" sz="2200" dirty="0">
                <a:solidFill>
                  <a:srgbClr val="002060"/>
                </a:solidFill>
                <a:latin typeface="Arial" pitchFamily="34" charset="0"/>
                <a:cs typeface="Arial" pitchFamily="34" charset="0"/>
              </a:rPr>
              <a:t> chia </a:t>
            </a:r>
            <a:r>
              <a:rPr lang="en-US" sz="2200" dirty="0" err="1">
                <a:solidFill>
                  <a:srgbClr val="002060"/>
                </a:solidFill>
                <a:latin typeface="Arial" pitchFamily="34" charset="0"/>
                <a:cs typeface="Arial" pitchFamily="34" charset="0"/>
              </a:rPr>
              <a:t>sẻ</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thái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độ</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hành</a:t>
            </a:r>
            <a:r>
              <a:rPr lang="en-US" sz="2200" dirty="0">
                <a:solidFill>
                  <a:srgbClr val="002060"/>
                </a:solidFill>
                <a:latin typeface="Arial" pitchFamily="34" charset="0"/>
                <a:cs typeface="Arial" pitchFamily="34" charset="0"/>
              </a:rPr>
              <a:t> vi </a:t>
            </a:r>
            <a:r>
              <a:rPr lang="en-US" sz="2200" dirty="0" err="1">
                <a:solidFill>
                  <a:srgbClr val="002060"/>
                </a:solidFill>
                <a:latin typeface="Arial" pitchFamily="34" charset="0"/>
                <a:cs typeface="Arial" pitchFamily="34" charset="0"/>
              </a:rPr>
              <a:t>của</a:t>
            </a:r>
            <a:r>
              <a:rPr lang="en-US" sz="2200" dirty="0">
                <a:solidFill>
                  <a:srgbClr val="002060"/>
                </a:solidFill>
                <a:latin typeface="Arial" pitchFamily="34" charset="0"/>
                <a:cs typeface="Arial" pitchFamily="34" charset="0"/>
              </a:rPr>
              <a:t> cha </a:t>
            </a:r>
            <a:r>
              <a:rPr lang="en-US" sz="2200" dirty="0" err="1">
                <a:solidFill>
                  <a:srgbClr val="002060"/>
                </a:solidFill>
                <a:latin typeface="Arial" pitchFamily="34" charset="0"/>
                <a:cs typeface="Arial" pitchFamily="34" charset="0"/>
              </a:rPr>
              <a:t>mẹ</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trẻ</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trong</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hoặc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sau</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khi</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nhận</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được</a:t>
            </a:r>
            <a:r>
              <a:rPr lang="en-US" sz="2200" dirty="0">
                <a:solidFill>
                  <a:srgbClr val="002060"/>
                </a:solidFill>
                <a:latin typeface="Arial" pitchFamily="34" charset="0"/>
                <a:cs typeface="Arial" pitchFamily="34" charset="0"/>
              </a:rPr>
              <a:t> </a:t>
            </a:r>
            <a:r>
              <a:rPr lang="en-US" sz="2200" dirty="0" err="1">
                <a:solidFill>
                  <a:srgbClr val="002060"/>
                </a:solidFill>
                <a:latin typeface="Arial" pitchFamily="34" charset="0"/>
                <a:cs typeface="Arial" pitchFamily="34" charset="0"/>
              </a:rPr>
              <a:t>nội</a:t>
            </a:r>
            <a:r>
              <a:rPr lang="en-US" sz="2200" dirty="0">
                <a:solidFill>
                  <a:srgbClr val="002060"/>
                </a:solidFill>
                <a:latin typeface="Arial" pitchFamily="34" charset="0"/>
                <a:cs typeface="Arial" pitchFamily="34" charset="0"/>
              </a:rPr>
              <a:t> dung </a:t>
            </a:r>
            <a:r>
              <a:rPr lang="en-US" sz="2200" dirty="0" err="1">
                <a:solidFill>
                  <a:srgbClr val="002060"/>
                </a:solidFill>
                <a:latin typeface="Arial" pitchFamily="34" charset="0"/>
                <a:cs typeface="Arial" pitchFamily="34" charset="0"/>
              </a:rPr>
              <a:t>thông</a:t>
            </a:r>
            <a:r>
              <a:rPr lang="en-US" sz="2200" dirty="0">
                <a:solidFill>
                  <a:srgbClr val="002060"/>
                </a:solidFill>
                <a:latin typeface="Arial" pitchFamily="34" charset="0"/>
                <a:cs typeface="Arial" pitchFamily="34" charset="0"/>
              </a:rPr>
              <a:t> tin</a:t>
            </a:r>
          </a:p>
          <a:p>
            <a:pPr lvl="0" algn="just">
              <a:spcAft>
                <a:spcPts val="0"/>
              </a:spcAft>
            </a:pPr>
            <a:endParaRPr lang="en-US" sz="2200" b="1" dirty="0">
              <a:latin typeface="Arial" pitchFamily="34" charset="0"/>
              <a:cs typeface="Arial" pitchFamily="34" charset="0"/>
            </a:endParaRPr>
          </a:p>
        </p:txBody>
      </p:sp>
      <p:sp>
        <p:nvSpPr>
          <p:cNvPr id="10" name="Bent-Up Arrow 9"/>
          <p:cNvSpPr/>
          <p:nvPr/>
        </p:nvSpPr>
        <p:spPr>
          <a:xfrm rot="5400000">
            <a:off x="1805986" y="4779322"/>
            <a:ext cx="573288" cy="633405"/>
          </a:xfrm>
          <a:prstGeom prst="ben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39</a:t>
            </a:fld>
            <a:endParaRPr lang="en-US" altLang="en-US"/>
          </a:p>
        </p:txBody>
      </p:sp>
    </p:spTree>
    <p:extLst>
      <p:ext uri="{BB962C8B-B14F-4D97-AF65-F5344CB8AC3E}">
        <p14:creationId xmlns:p14="http://schemas.microsoft.com/office/powerpoint/2010/main" val="304772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3"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6CA620C-5D94-4DC4-B64A-222EA67D0DEE}" type="slidenum">
              <a:rPr kumimoji="0" lang="en-US" alt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
        <p:nvSpPr>
          <p:cNvPr id="7" name="Title 1"/>
          <p:cNvSpPr>
            <a:spLocks noGrp="1"/>
          </p:cNvSpPr>
          <p:nvPr>
            <p:ph type="title"/>
          </p:nvPr>
        </p:nvSpPr>
        <p:spPr>
          <a:xfrm>
            <a:off x="266700" y="76200"/>
            <a:ext cx="8610600" cy="685800"/>
          </a:xfrm>
        </p:spPr>
        <p:txBody>
          <a:bodyPr>
            <a:noAutofit/>
          </a:bodyPr>
          <a:lstStyle/>
          <a:p>
            <a:r>
              <a:rPr lang="en-US" sz="2400" b="1" dirty="0">
                <a:solidFill>
                  <a:srgbClr val="FF0000"/>
                </a:solidFill>
                <a:latin typeface="Arial" pitchFamily="34" charset="0"/>
                <a:cs typeface="Arial" pitchFamily="34" charset="0"/>
              </a:rPr>
              <a:t>1. VAI TRÒ CỦA NHÀ TRƯỜNG VÀ CHA MẸ TRONG VIỆC PHỐI HỢP NUÔI DƯỠNG, CHĂM SÓC, GIÁO DỤC TRẺ </a:t>
            </a:r>
          </a:p>
        </p:txBody>
      </p:sp>
      <p:sp>
        <p:nvSpPr>
          <p:cNvPr id="2" name="Hexagon 1">
            <a:extLst>
              <a:ext uri="{FF2B5EF4-FFF2-40B4-BE49-F238E27FC236}">
                <a16:creationId xmlns:a16="http://schemas.microsoft.com/office/drawing/2014/main" id="{890B0EFC-F1C9-C3DB-65E0-B30916C6F2B5}"/>
              </a:ext>
            </a:extLst>
          </p:cNvPr>
          <p:cNvSpPr/>
          <p:nvPr/>
        </p:nvSpPr>
        <p:spPr>
          <a:xfrm>
            <a:off x="187501" y="2765687"/>
            <a:ext cx="3283310" cy="1976729"/>
          </a:xfrm>
          <a:prstGeom prst="hexago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000" dirty="0">
                <a:solidFill>
                  <a:srgbClr val="002060"/>
                </a:solidFill>
                <a:latin typeface="Arial" pitchFamily="34" charset="0"/>
                <a:cs typeface="Arial" pitchFamily="34" charset="0"/>
              </a:rPr>
              <a:t>   Thống nhất quan điểm,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nội</a:t>
            </a:r>
            <a:r>
              <a:rPr lang="en-US" sz="2000" dirty="0">
                <a:solidFill>
                  <a:srgbClr val="002060"/>
                </a:solidFill>
                <a:latin typeface="Arial" pitchFamily="34" charset="0"/>
                <a:cs typeface="Arial" pitchFamily="34" charset="0"/>
              </a:rPr>
              <a:t> dung</a:t>
            </a:r>
            <a:r>
              <a:rPr lang="vi-VN" sz="2000" dirty="0">
                <a:solidFill>
                  <a:srgbClr val="002060"/>
                </a:solidFill>
                <a:latin typeface="Arial" pitchFamily="34" charset="0"/>
                <a:cs typeface="Arial" pitchFamily="34" charset="0"/>
              </a:rPr>
              <a: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phương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pháp</a:t>
            </a:r>
            <a:r>
              <a:rPr lang="en-US" sz="2000" dirty="0">
                <a:solidFill>
                  <a:srgbClr val="002060"/>
                </a:solidFill>
                <a:latin typeface="Arial" pitchFamily="34" charset="0"/>
                <a:cs typeface="Arial" pitchFamily="34" charset="0"/>
              </a:rPr>
              <a:t> GD</a:t>
            </a:r>
            <a:r>
              <a:rPr lang="vi-VN" sz="2000" dirty="0">
                <a:solidFill>
                  <a:srgbClr val="002060"/>
                </a:solidFill>
                <a:latin typeface="Arial" pitchFamily="34" charset="0"/>
                <a:cs typeface="Arial" pitchFamily="34" charset="0"/>
              </a:rPr>
              <a:t> giữa nhà trường </a:t>
            </a:r>
            <a:r>
              <a:rPr lang="en-US" sz="2000" dirty="0" err="1">
                <a:solidFill>
                  <a:srgbClr val="002060"/>
                </a:solidFill>
                <a:latin typeface="Arial" pitchFamily="34" charset="0"/>
                <a:cs typeface="Arial" pitchFamily="34" charset="0"/>
              </a:rPr>
              <a:t>và</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gia đình</a:t>
            </a:r>
            <a:r>
              <a:rPr lang="en-US" sz="2000" dirty="0">
                <a:solidFill>
                  <a:srgbClr val="002060"/>
                </a:solidFill>
                <a:latin typeface="Arial" pitchFamily="34" charset="0"/>
                <a:cs typeface="Arial" pitchFamily="34" charset="0"/>
              </a:rPr>
              <a:t>.</a:t>
            </a:r>
            <a:endParaRPr lang="en-US" sz="2000" dirty="0">
              <a:solidFill>
                <a:srgbClr val="002060"/>
              </a:solidFill>
            </a:endParaRPr>
          </a:p>
        </p:txBody>
      </p:sp>
      <p:sp>
        <p:nvSpPr>
          <p:cNvPr id="3" name="Hexagon 2">
            <a:extLst>
              <a:ext uri="{FF2B5EF4-FFF2-40B4-BE49-F238E27FC236}">
                <a16:creationId xmlns:a16="http://schemas.microsoft.com/office/drawing/2014/main" id="{920F3FEE-8AE8-81EB-80EA-AC47D7C4415A}"/>
              </a:ext>
            </a:extLst>
          </p:cNvPr>
          <p:cNvSpPr/>
          <p:nvPr/>
        </p:nvSpPr>
        <p:spPr>
          <a:xfrm>
            <a:off x="2808292" y="4576000"/>
            <a:ext cx="3726530" cy="2150840"/>
          </a:xfrm>
          <a:prstGeom prst="hexagon">
            <a:avLst/>
          </a:prstGeom>
          <a:solidFill>
            <a:srgbClr val="FFC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dirty="0">
                <a:solidFill>
                  <a:srgbClr val="002060"/>
                </a:solidFill>
              </a:rPr>
              <a:t>    </a:t>
            </a:r>
            <a:r>
              <a:rPr lang="vi-VN" sz="2000" b="0" i="0" dirty="0">
                <a:solidFill>
                  <a:srgbClr val="002060"/>
                </a:solidFill>
                <a:latin typeface="Arial" panose="020B0604020202020204" pitchFamily="34" charset="0"/>
                <a:cs typeface="Arial" panose="020B0604020202020204" pitchFamily="34" charset="0"/>
              </a:rPr>
              <a:t>Kết nối với cộng đồng để cùng hỗ trợ và giám sát việc chăm sóc giáo dục trẻ tại </a:t>
            </a:r>
            <a:r>
              <a:rPr lang="en-US" sz="2000" dirty="0" err="1">
                <a:solidFill>
                  <a:srgbClr val="002060"/>
                </a:solidFill>
                <a:latin typeface="Arial" panose="020B0604020202020204" pitchFamily="34" charset="0"/>
                <a:cs typeface="Arial" panose="020B0604020202020204" pitchFamily="34" charset="0"/>
              </a:rPr>
              <a:t>trường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mầm</a:t>
            </a:r>
            <a:r>
              <a:rPr lang="en-US" sz="2000" dirty="0">
                <a:solidFill>
                  <a:srgbClr val="002060"/>
                </a:solidFill>
                <a:latin typeface="Arial" panose="020B0604020202020204" pitchFamily="34" charset="0"/>
                <a:cs typeface="Arial" panose="020B0604020202020204" pitchFamily="34" charset="0"/>
              </a:rPr>
              <a:t> non</a:t>
            </a:r>
            <a:r>
              <a:rPr lang="vi-VN" sz="2000" b="0" i="0" dirty="0">
                <a:solidFill>
                  <a:srgbClr val="002060"/>
                </a:solidFill>
                <a:latin typeface="Arial" panose="020B0604020202020204" pitchFamily="34" charset="0"/>
                <a:cs typeface="Arial" panose="020B0604020202020204" pitchFamily="34" charset="0"/>
              </a:rPr>
              <a:t> cũng như tại gia đình.</a:t>
            </a:r>
            <a:endParaRPr lang="en-US" sz="2000" dirty="0">
              <a:solidFill>
                <a:srgbClr val="002060"/>
              </a:solidFill>
              <a:latin typeface="Arial" panose="020B0604020202020204" pitchFamily="34" charset="0"/>
              <a:cs typeface="Arial" panose="020B0604020202020204" pitchFamily="34" charset="0"/>
            </a:endParaRPr>
          </a:p>
        </p:txBody>
      </p:sp>
      <p:sp>
        <p:nvSpPr>
          <p:cNvPr id="4" name="Hexagon 3">
            <a:extLst>
              <a:ext uri="{FF2B5EF4-FFF2-40B4-BE49-F238E27FC236}">
                <a16:creationId xmlns:a16="http://schemas.microsoft.com/office/drawing/2014/main" id="{5575B2AD-6B4B-ACE5-5686-59E15177678D}"/>
              </a:ext>
            </a:extLst>
          </p:cNvPr>
          <p:cNvSpPr/>
          <p:nvPr/>
        </p:nvSpPr>
        <p:spPr>
          <a:xfrm>
            <a:off x="2855022" y="828059"/>
            <a:ext cx="3599965" cy="2034017"/>
          </a:xfrm>
          <a:prstGeom prst="hexagon">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000" dirty="0">
                <a:solidFill>
                  <a:srgbClr val="002060"/>
                </a:solidFill>
              </a:rPr>
              <a:t>   </a:t>
            </a:r>
            <a:r>
              <a:rPr lang="vi-VN" sz="2000" b="0" i="0" dirty="0">
                <a:solidFill>
                  <a:srgbClr val="002060"/>
                </a:solidFill>
              </a:rPr>
              <a:t>Có trách nhiệm hỗ trợ cha mẹ trẻ trong các hoạt động cụ thể và chú ý đến sự phát triển của từng cá nhân trẻ</a:t>
            </a:r>
            <a:r>
              <a:rPr lang="en-US" sz="2000" i="1" dirty="0">
                <a:solidFill>
                  <a:srgbClr val="002060"/>
                </a:solidFill>
                <a:latin typeface="Arial" pitchFamily="34" charset="0"/>
                <a:cs typeface="Arial" pitchFamily="34" charset="0"/>
              </a:rPr>
              <a:t>. </a:t>
            </a:r>
            <a:endParaRPr lang="en-US" sz="2000" dirty="0">
              <a:solidFill>
                <a:srgbClr val="002060"/>
              </a:solidFill>
            </a:endParaRPr>
          </a:p>
        </p:txBody>
      </p:sp>
      <p:sp>
        <p:nvSpPr>
          <p:cNvPr id="9" name="Hexagon 8">
            <a:extLst>
              <a:ext uri="{FF2B5EF4-FFF2-40B4-BE49-F238E27FC236}">
                <a16:creationId xmlns:a16="http://schemas.microsoft.com/office/drawing/2014/main" id="{481C8E13-AEFA-454D-70A2-3CB052D1978D}"/>
              </a:ext>
            </a:extLst>
          </p:cNvPr>
          <p:cNvSpPr/>
          <p:nvPr/>
        </p:nvSpPr>
        <p:spPr>
          <a:xfrm>
            <a:off x="5943600" y="2825404"/>
            <a:ext cx="3165864" cy="1976729"/>
          </a:xfrm>
          <a:prstGeom prst="hexagon">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Tạo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cơ</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hội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cho</a:t>
            </a:r>
            <a:r>
              <a:rPr lang="en-US" sz="2000" dirty="0">
                <a:solidFill>
                  <a:srgbClr val="002060"/>
                </a:solidFill>
                <a:latin typeface="Arial" pitchFamily="34" charset="0"/>
                <a:cs typeface="Arial" pitchFamily="34" charset="0"/>
              </a:rPr>
              <a:t> 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tiếp</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cận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với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các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hoạt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động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nuôi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dưỡng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sóc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giáo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r>
              <a:rPr lang="en-US" sz="2000" dirty="0">
                <a:solidFill>
                  <a:srgbClr val="002060"/>
                </a:solidFill>
                <a:latin typeface="Arial" pitchFamily="34" charset="0"/>
                <a:cs typeface="Arial" pitchFamily="34" charset="0"/>
              </a:rPr>
              <a:t>.</a:t>
            </a:r>
            <a:endParaRPr lang="en-US" sz="2000" dirty="0">
              <a:solidFill>
                <a:srgbClr val="002060"/>
              </a:solidFill>
            </a:endParaRPr>
          </a:p>
        </p:txBody>
      </p:sp>
      <p:sp>
        <p:nvSpPr>
          <p:cNvPr id="6" name="Rounded Rectangle 5"/>
          <p:cNvSpPr/>
          <p:nvPr/>
        </p:nvSpPr>
        <p:spPr>
          <a:xfrm>
            <a:off x="3581957" y="3154351"/>
            <a:ext cx="2192690" cy="114572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1"/>
          <p:cNvSpPr txBox="1">
            <a:spLocks/>
          </p:cNvSpPr>
          <p:nvPr/>
        </p:nvSpPr>
        <p:spPr>
          <a:xfrm>
            <a:off x="3366410" y="2968668"/>
            <a:ext cx="2577190" cy="14379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itchFamily="34" charset="0"/>
                <a:ea typeface="+mj-ea"/>
                <a:cs typeface="Arial" pitchFamily="34" charset="0"/>
              </a:rPr>
              <a:t>NHÀ TRƯỜNG</a:t>
            </a:r>
          </a:p>
        </p:txBody>
      </p:sp>
    </p:spTree>
    <p:extLst>
      <p:ext uri="{BB962C8B-B14F-4D97-AF65-F5344CB8AC3E}">
        <p14:creationId xmlns:p14="http://schemas.microsoft.com/office/powerpoint/2010/main" val="86764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533400"/>
          </a:xfrm>
        </p:spPr>
        <p:txBody>
          <a:bodyPr>
            <a:noAutofit/>
          </a:bodyPr>
          <a:lstStyle/>
          <a:p>
            <a:br>
              <a:rPr lang="en-US" sz="2400" b="1" i="1" dirty="0">
                <a:solidFill>
                  <a:srgbClr val="FF0000"/>
                </a:solidFill>
                <a:latin typeface="Arial" pitchFamily="34" charset="0"/>
                <a:cs typeface="Arial" pitchFamily="34" charset="0"/>
              </a:rPr>
            </a:br>
            <a:r>
              <a:rPr lang="en-US" sz="2400" b="1" dirty="0">
                <a:solidFill>
                  <a:srgbClr val="FF0000"/>
                </a:solidFill>
                <a:latin typeface="Arial" pitchFamily="34" charset="0"/>
                <a:cs typeface="Arial" pitchFamily="34" charset="0"/>
              </a:rPr>
              <a:t>4. </a:t>
            </a:r>
            <a:r>
              <a:rPr lang="en-US" sz="2400" b="1" dirty="0" err="1">
                <a:solidFill>
                  <a:srgbClr val="FF0000"/>
                </a:solidFill>
                <a:latin typeface="Arial" pitchFamily="34" charset="0"/>
                <a:cs typeface="Arial" pitchFamily="34" charset="0"/>
              </a:rPr>
              <a:t>Một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số</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kĩ</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năng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cần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có</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khi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làm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việc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với</a:t>
            </a:r>
            <a:r>
              <a:rPr lang="en-US" sz="2400" b="1" dirty="0">
                <a:solidFill>
                  <a:srgbClr val="FF0000"/>
                </a:solidFill>
                <a:latin typeface="Arial" pitchFamily="34" charset="0"/>
                <a:cs typeface="Arial" pitchFamily="34" charset="0"/>
              </a:rPr>
              <a:t> cha </a:t>
            </a:r>
            <a:r>
              <a:rPr lang="en-US" sz="2400" b="1" dirty="0" err="1">
                <a:solidFill>
                  <a:srgbClr val="FF0000"/>
                </a:solidFill>
                <a:latin typeface="Arial" pitchFamily="34" charset="0"/>
                <a:cs typeface="Arial" pitchFamily="34" charset="0"/>
              </a:rPr>
              <a:t>mẹ</a:t>
            </a:r>
            <a:br>
              <a:rPr lang="en-US" sz="2400" b="1" dirty="0">
                <a:solidFill>
                  <a:srgbClr val="FF0000"/>
                </a:solidFill>
                <a:latin typeface="Arial" pitchFamily="34" charset="0"/>
                <a:cs typeface="Arial" pitchFamily="34" charset="0"/>
              </a:rPr>
            </a:br>
            <a:endParaRPr lang="en-US" sz="2400" b="1" dirty="0">
              <a:solidFill>
                <a:srgbClr val="FF0000"/>
              </a:solidFill>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119492330"/>
              </p:ext>
            </p:extLst>
          </p:nvPr>
        </p:nvGraphicFramePr>
        <p:xfrm>
          <a:off x="790574" y="945832"/>
          <a:ext cx="8153400" cy="2179320"/>
        </p:xfrm>
        <a:graphic>
          <a:graphicData uri="http://schemas.openxmlformats.org/drawingml/2006/table">
            <a:tbl>
              <a:tblPr firstRow="1" firstCol="1" bandRow="1">
                <a:tableStyleId>{5C22544A-7EE6-4342-B048-85BDC9FD1C3A}</a:tableStyleId>
              </a:tblPr>
              <a:tblGrid>
                <a:gridCol w="8153400">
                  <a:extLst>
                    <a:ext uri="{9D8B030D-6E8A-4147-A177-3AD203B41FA5}">
                      <a16:colId xmlns:a16="http://schemas.microsoft.com/office/drawing/2014/main" val="20000"/>
                    </a:ext>
                  </a:extLst>
                </a:gridCol>
              </a:tblGrid>
              <a:tr h="1630680">
                <a:tc>
                  <a:txBody>
                    <a:bodyPr/>
                    <a:lstStyle/>
                    <a:p>
                      <a:pPr marL="0" marR="0" indent="114300" algn="just" defTabSz="914400" rtl="0" eaLnBrk="1" fontAlgn="auto" latinLnBrk="0" hangingPunct="1">
                        <a:lnSpc>
                          <a:spcPct val="100000"/>
                        </a:lnSpc>
                        <a:spcBef>
                          <a:spcPts val="0"/>
                        </a:spcBef>
                        <a:spcAft>
                          <a:spcPts val="0"/>
                        </a:spcAft>
                        <a:buClrTx/>
                        <a:buSzTx/>
                        <a:buFontTx/>
                        <a:buNone/>
                        <a:tabLst>
                          <a:tab pos="463550" algn="l"/>
                        </a:tabLst>
                        <a:defRPr/>
                      </a:pPr>
                      <a:endParaRPr lang="en-US" sz="2400" b="0" dirty="0">
                        <a:solidFill>
                          <a:schemeClr val="tx1"/>
                        </a:solidFill>
                        <a:effectLst/>
                        <a:latin typeface="Arial" pitchFamily="34" charset="0"/>
                        <a:ea typeface="SimSun"/>
                        <a:cs typeface="Arial" pitchFamily="34" charset="0"/>
                      </a:endParaRPr>
                    </a:p>
                  </a:txBody>
                  <a:tcPr marL="68580" marR="68580" marT="0" marB="0">
                    <a:solidFill>
                      <a:schemeClr val="bg1"/>
                    </a:solidFill>
                  </a:tcPr>
                </a:tc>
                <a:extLst>
                  <a:ext uri="{0D108BD9-81ED-4DB2-BD59-A6C34878D82A}">
                    <a16:rowId xmlns:a16="http://schemas.microsoft.com/office/drawing/2014/main" val="10000"/>
                  </a:ext>
                </a:extLst>
              </a:tr>
              <a:tr h="160060">
                <a:tc>
                  <a:txBody>
                    <a:bodyPr/>
                    <a:lstStyle/>
                    <a:p>
                      <a:pPr marL="457200" marR="0" lvl="1" indent="55563" algn="just">
                        <a:lnSpc>
                          <a:spcPct val="150000"/>
                        </a:lnSpc>
                        <a:spcBef>
                          <a:spcPts val="0"/>
                        </a:spcBef>
                        <a:spcAft>
                          <a:spcPts val="0"/>
                        </a:spcAft>
                        <a:buFont typeface="+mj-lt"/>
                        <a:buNone/>
                        <a:tabLst>
                          <a:tab pos="514350" algn="l"/>
                        </a:tabLst>
                      </a:pPr>
                      <a:endParaRPr lang="en-US" sz="2400" b="0" dirty="0">
                        <a:solidFill>
                          <a:schemeClr val="tx1"/>
                        </a:solidFill>
                        <a:effectLst/>
                        <a:latin typeface="Arial" pitchFamily="34" charset="0"/>
                        <a:ea typeface="SimSun"/>
                        <a:cs typeface="Arial" pitchFamily="34" charset="0"/>
                      </a:endParaRPr>
                    </a:p>
                  </a:txBody>
                  <a:tcPr marL="68580" marR="68580" marT="0" marB="0">
                    <a:solidFill>
                      <a:schemeClr val="bg1"/>
                    </a:solidFill>
                  </a:tcPr>
                </a:tc>
                <a:extLst>
                  <a:ext uri="{0D108BD9-81ED-4DB2-BD59-A6C34878D82A}">
                    <a16:rowId xmlns:a16="http://schemas.microsoft.com/office/drawing/2014/main" val="10001"/>
                  </a:ext>
                </a:extLst>
              </a:tr>
            </a:tbl>
          </a:graphicData>
        </a:graphic>
      </p:graphicFrame>
      <p:sp>
        <p:nvSpPr>
          <p:cNvPr id="10" name="Rounded Rectangle 9"/>
          <p:cNvSpPr/>
          <p:nvPr/>
        </p:nvSpPr>
        <p:spPr>
          <a:xfrm>
            <a:off x="2807492" y="1297468"/>
            <a:ext cx="3695701" cy="60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R="0" algn="just">
              <a:spcBef>
                <a:spcPts val="0"/>
              </a:spcBef>
              <a:spcAft>
                <a:spcPts val="0"/>
              </a:spcAft>
              <a:tabLst>
                <a:tab pos="171450" algn="l"/>
                <a:tab pos="463550" algn="l"/>
              </a:tabLst>
            </a:pPr>
            <a:r>
              <a:rPr lang="en-US" sz="2000" b="1" dirty="0">
                <a:solidFill>
                  <a:srgbClr val="002060"/>
                </a:solidFill>
                <a:latin typeface="Arial" pitchFamily="34" charset="0"/>
                <a:cs typeface="Arial" pitchFamily="34" charset="0"/>
              </a:rPr>
              <a:t>T</a:t>
            </a:r>
            <a:r>
              <a:rPr lang="vi-VN" sz="2000" b="1" dirty="0">
                <a:solidFill>
                  <a:srgbClr val="002060"/>
                </a:solidFill>
                <a:latin typeface="Arial" pitchFamily="34" charset="0"/>
                <a:cs typeface="Arial" pitchFamily="34" charset="0"/>
              </a:rPr>
              <a:t>ìm hiểu đối tượng (cha mẹ)</a:t>
            </a:r>
            <a:endParaRPr lang="en-US" sz="2000" b="1" dirty="0">
              <a:solidFill>
                <a:srgbClr val="002060"/>
              </a:solidFill>
              <a:latin typeface="Arial" pitchFamily="34" charset="0"/>
              <a:cs typeface="Arial" pitchFamily="34" charset="0"/>
            </a:endParaRPr>
          </a:p>
        </p:txBody>
      </p:sp>
      <p:sp>
        <p:nvSpPr>
          <p:cNvPr id="11" name="Rounded Rectangle 10"/>
          <p:cNvSpPr/>
          <p:nvPr/>
        </p:nvSpPr>
        <p:spPr>
          <a:xfrm>
            <a:off x="6517480" y="2219392"/>
            <a:ext cx="1635839" cy="638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0"/>
              </a:spcBef>
              <a:spcAft>
                <a:spcPts val="0"/>
              </a:spcAft>
              <a:tabLst>
                <a:tab pos="171450" algn="l"/>
                <a:tab pos="463550" algn="l"/>
              </a:tabLst>
            </a:pPr>
            <a:r>
              <a:rPr lang="en-US" sz="2000" b="1" dirty="0" err="1">
                <a:solidFill>
                  <a:srgbClr val="002060"/>
                </a:solidFill>
                <a:latin typeface="Arial" pitchFamily="34" charset="0"/>
                <a:cs typeface="Arial" pitchFamily="34" charset="0"/>
              </a:rPr>
              <a:t>Điều</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hành</a:t>
            </a:r>
            <a:endParaRPr lang="en-US" sz="2000" b="1" dirty="0">
              <a:solidFill>
                <a:srgbClr val="002060"/>
              </a:solidFill>
              <a:latin typeface="Arial" pitchFamily="34" charset="0"/>
              <a:cs typeface="Arial" pitchFamily="34" charset="0"/>
            </a:endParaRPr>
          </a:p>
        </p:txBody>
      </p:sp>
      <p:sp>
        <p:nvSpPr>
          <p:cNvPr id="12" name="Rounded Rectangle 11"/>
          <p:cNvSpPr/>
          <p:nvPr/>
        </p:nvSpPr>
        <p:spPr>
          <a:xfrm>
            <a:off x="6547125" y="3265812"/>
            <a:ext cx="1688879" cy="10308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0"/>
              </a:spcBef>
              <a:spcAft>
                <a:spcPts val="0"/>
              </a:spcAft>
              <a:tabLst>
                <a:tab pos="171450" algn="l"/>
                <a:tab pos="463550" algn="l"/>
              </a:tabLst>
            </a:pPr>
            <a:r>
              <a:rPr lang="en-US" sz="2000" b="1" dirty="0">
                <a:solidFill>
                  <a:srgbClr val="002060"/>
                </a:solidFill>
                <a:latin typeface="Arial" pitchFamily="34" charset="0"/>
                <a:cs typeface="Arial" pitchFamily="34" charset="0"/>
              </a:rPr>
              <a:t>T</a:t>
            </a:r>
            <a:r>
              <a:rPr lang="vi-VN" sz="2000" b="1" dirty="0">
                <a:solidFill>
                  <a:srgbClr val="002060"/>
                </a:solidFill>
                <a:latin typeface="Arial" pitchFamily="34" charset="0"/>
                <a:cs typeface="Arial" pitchFamily="34" charset="0"/>
              </a:rPr>
              <a:t>ruyền</a:t>
            </a:r>
            <a:r>
              <a:rPr lang="en-US" sz="2000" b="1" dirty="0">
                <a:solidFill>
                  <a:srgbClr val="002060"/>
                </a:solidFill>
                <a:latin typeface="Arial" pitchFamily="34" charset="0"/>
                <a:cs typeface="Arial" pitchFamily="34" charset="0"/>
              </a:rPr>
              <a:t> </a:t>
            </a:r>
            <a:r>
              <a:rPr lang="vi-VN" sz="2000" b="1" dirty="0">
                <a:solidFill>
                  <a:srgbClr val="002060"/>
                </a:solidFill>
                <a:latin typeface="Arial" pitchFamily="34" charset="0"/>
                <a:cs typeface="Arial" pitchFamily="34" charset="0"/>
              </a:rPr>
              <a:t>đạt/</a:t>
            </a:r>
            <a:r>
              <a:rPr lang="en-US" sz="2000" b="1" dirty="0">
                <a:solidFill>
                  <a:srgbClr val="002060"/>
                </a:solidFill>
                <a:latin typeface="Arial" pitchFamily="34" charset="0"/>
                <a:cs typeface="Arial" pitchFamily="34" charset="0"/>
              </a:rPr>
              <a:t> </a:t>
            </a:r>
            <a:r>
              <a:rPr lang="vi-VN" sz="2000" b="1" dirty="0">
                <a:solidFill>
                  <a:srgbClr val="002060"/>
                </a:solidFill>
                <a:latin typeface="Arial" pitchFamily="34" charset="0"/>
                <a:cs typeface="Arial" pitchFamily="34" charset="0"/>
              </a:rPr>
              <a:t>trình bày</a:t>
            </a:r>
            <a:endParaRPr lang="en-US" sz="2000" b="1" dirty="0">
              <a:solidFill>
                <a:srgbClr val="002060"/>
              </a:solidFill>
              <a:latin typeface="Arial" pitchFamily="34" charset="0"/>
              <a:cs typeface="Arial" pitchFamily="34" charset="0"/>
            </a:endParaRPr>
          </a:p>
        </p:txBody>
      </p:sp>
      <p:sp>
        <p:nvSpPr>
          <p:cNvPr id="13" name="Rounded Rectangle 12"/>
          <p:cNvSpPr/>
          <p:nvPr/>
        </p:nvSpPr>
        <p:spPr>
          <a:xfrm>
            <a:off x="6598528" y="4638179"/>
            <a:ext cx="1688879" cy="990600"/>
          </a:xfrm>
          <a:prstGeom prst="roundRect">
            <a:avLst>
              <a:gd name="adj" fmla="val 18789"/>
            </a:avLst>
          </a:prstGeom>
        </p:spPr>
        <p:style>
          <a:lnRef idx="1">
            <a:schemeClr val="accent3"/>
          </a:lnRef>
          <a:fillRef idx="2">
            <a:schemeClr val="accent3"/>
          </a:fillRef>
          <a:effectRef idx="1">
            <a:schemeClr val="accent3"/>
          </a:effectRef>
          <a:fontRef idx="minor">
            <a:schemeClr val="dk1"/>
          </a:fontRef>
        </p:style>
        <p:txBody>
          <a:bodyPr rtlCol="0" anchor="ctr"/>
          <a:lstStyle/>
          <a:p>
            <a:pPr marL="0" lvl="1" algn="ctr">
              <a:spcBef>
                <a:spcPts val="0"/>
              </a:spcBef>
              <a:spcAft>
                <a:spcPts val="0"/>
              </a:spcAft>
              <a:tabLst>
                <a:tab pos="171450" algn="l"/>
                <a:tab pos="463550" algn="l"/>
              </a:tabLst>
            </a:pPr>
            <a:r>
              <a:rPr lang="en-US" sz="2000" b="1" dirty="0">
                <a:solidFill>
                  <a:srgbClr val="002060"/>
                </a:solidFill>
                <a:latin typeface="Arial" pitchFamily="34" charset="0"/>
                <a:cs typeface="Arial" pitchFamily="34" charset="0"/>
              </a:rPr>
              <a:t>G</a:t>
            </a:r>
            <a:r>
              <a:rPr lang="vi-VN" sz="2000" b="1" dirty="0">
                <a:solidFill>
                  <a:srgbClr val="002060"/>
                </a:solidFill>
                <a:latin typeface="Arial" pitchFamily="34" charset="0"/>
                <a:cs typeface="Arial" pitchFamily="34" charset="0"/>
              </a:rPr>
              <a:t>ia</a:t>
            </a:r>
            <a:r>
              <a:rPr lang="en-US" sz="2000" b="1" dirty="0">
                <a:solidFill>
                  <a:srgbClr val="002060"/>
                </a:solidFill>
                <a:latin typeface="Arial" pitchFamily="34" charset="0"/>
                <a:cs typeface="Arial" pitchFamily="34" charset="0"/>
              </a:rPr>
              <a:t>o</a:t>
            </a:r>
            <a:r>
              <a:rPr lang="vi-VN" sz="2000" b="1" dirty="0">
                <a:solidFill>
                  <a:srgbClr val="002060"/>
                </a:solidFill>
                <a:latin typeface="Arial" pitchFamily="34" charset="0"/>
                <a:cs typeface="Arial" pitchFamily="34" charset="0"/>
              </a:rPr>
              <a:t> tiếp</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và</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xử</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lí</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tình</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huống</a:t>
            </a:r>
            <a:endParaRPr lang="en-US" sz="2000" b="1" dirty="0">
              <a:solidFill>
                <a:srgbClr val="002060"/>
              </a:solidFill>
              <a:latin typeface="Arial" pitchFamily="34" charset="0"/>
              <a:cs typeface="Arial" pitchFamily="34" charset="0"/>
            </a:endParaRPr>
          </a:p>
        </p:txBody>
      </p:sp>
      <p:sp>
        <p:nvSpPr>
          <p:cNvPr id="4" name="Oval 3"/>
          <p:cNvSpPr/>
          <p:nvPr/>
        </p:nvSpPr>
        <p:spPr>
          <a:xfrm>
            <a:off x="3644459" y="2849524"/>
            <a:ext cx="1802526" cy="165837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b="1" dirty="0">
                <a:solidFill>
                  <a:srgbClr val="FF0000"/>
                </a:solidFill>
                <a:latin typeface="Arial" panose="020B0604020202020204" pitchFamily="34" charset="0"/>
                <a:cs typeface="Arial" panose="020B0604020202020204" pitchFamily="34" charset="0"/>
              </a:rPr>
              <a:t>Kĩ năng</a:t>
            </a:r>
            <a:endParaRPr lang="en-US" sz="3200" dirty="0">
              <a:solidFill>
                <a:srgbClr val="FF0000"/>
              </a:solidFill>
              <a:latin typeface="Arial" panose="020B0604020202020204" pitchFamily="34" charset="0"/>
              <a:cs typeface="Arial" panose="020B0604020202020204" pitchFamily="34" charset="0"/>
            </a:endParaRPr>
          </a:p>
        </p:txBody>
      </p:sp>
      <p:sp>
        <p:nvSpPr>
          <p:cNvPr id="18" name="Rounded Rectangle 17"/>
          <p:cNvSpPr/>
          <p:nvPr/>
        </p:nvSpPr>
        <p:spPr>
          <a:xfrm>
            <a:off x="3837422" y="5410200"/>
            <a:ext cx="1635839" cy="638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0"/>
              </a:spcBef>
              <a:spcAft>
                <a:spcPts val="0"/>
              </a:spcAft>
              <a:tabLst>
                <a:tab pos="171450" algn="l"/>
                <a:tab pos="463550" algn="l"/>
              </a:tabLst>
            </a:pPr>
            <a:r>
              <a:rPr lang="en-US" sz="2000" b="1" dirty="0" err="1">
                <a:solidFill>
                  <a:srgbClr val="002060"/>
                </a:solidFill>
                <a:latin typeface="Arial" pitchFamily="34" charset="0"/>
                <a:cs typeface="Arial" pitchFamily="34" charset="0"/>
              </a:rPr>
              <a:t>Lắng</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nghe</a:t>
            </a:r>
            <a:endParaRPr lang="en-US" sz="2000" b="1" dirty="0">
              <a:solidFill>
                <a:srgbClr val="002060"/>
              </a:solidFill>
              <a:latin typeface="Arial" pitchFamily="34" charset="0"/>
              <a:cs typeface="Arial" pitchFamily="34" charset="0"/>
            </a:endParaRPr>
          </a:p>
        </p:txBody>
      </p:sp>
      <p:sp>
        <p:nvSpPr>
          <p:cNvPr id="19" name="Rounded Rectangle 18"/>
          <p:cNvSpPr/>
          <p:nvPr/>
        </p:nvSpPr>
        <p:spPr>
          <a:xfrm>
            <a:off x="1174570" y="4814391"/>
            <a:ext cx="1635839" cy="638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0"/>
              </a:spcBef>
              <a:spcAft>
                <a:spcPts val="0"/>
              </a:spcAft>
              <a:tabLst>
                <a:tab pos="171450" algn="l"/>
                <a:tab pos="463550" algn="l"/>
              </a:tabLst>
            </a:pPr>
            <a:r>
              <a:rPr lang="en-US" sz="2000" b="1" dirty="0" err="1">
                <a:solidFill>
                  <a:srgbClr val="002060"/>
                </a:solidFill>
                <a:latin typeface="Arial" pitchFamily="34" charset="0"/>
                <a:cs typeface="Arial" pitchFamily="34" charset="0"/>
              </a:rPr>
              <a:t>Phản</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hồi</a:t>
            </a:r>
            <a:endParaRPr lang="en-US" sz="2000" b="1" dirty="0">
              <a:solidFill>
                <a:srgbClr val="002060"/>
              </a:solidFill>
              <a:latin typeface="Arial" pitchFamily="34" charset="0"/>
              <a:cs typeface="Arial" pitchFamily="34" charset="0"/>
            </a:endParaRPr>
          </a:p>
        </p:txBody>
      </p:sp>
      <p:sp>
        <p:nvSpPr>
          <p:cNvPr id="20" name="Rounded Rectangle 19"/>
          <p:cNvSpPr/>
          <p:nvPr/>
        </p:nvSpPr>
        <p:spPr>
          <a:xfrm>
            <a:off x="1174570" y="3715781"/>
            <a:ext cx="1635839" cy="6381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0"/>
              </a:spcBef>
              <a:spcAft>
                <a:spcPts val="0"/>
              </a:spcAft>
              <a:tabLst>
                <a:tab pos="171450" algn="l"/>
                <a:tab pos="463550" algn="l"/>
              </a:tabLst>
            </a:pPr>
            <a:r>
              <a:rPr lang="en-US" sz="2000" b="1" dirty="0" err="1">
                <a:solidFill>
                  <a:srgbClr val="002060"/>
                </a:solidFill>
                <a:latin typeface="Arial" pitchFamily="34" charset="0"/>
                <a:cs typeface="Arial" pitchFamily="34" charset="0"/>
              </a:rPr>
              <a:t>Quan</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sát</a:t>
            </a:r>
            <a:endParaRPr lang="en-US" sz="2000" b="1" dirty="0">
              <a:solidFill>
                <a:srgbClr val="002060"/>
              </a:solidFill>
              <a:latin typeface="Arial" pitchFamily="34" charset="0"/>
              <a:cs typeface="Arial" pitchFamily="34" charset="0"/>
            </a:endParaRPr>
          </a:p>
        </p:txBody>
      </p:sp>
      <p:sp>
        <p:nvSpPr>
          <p:cNvPr id="21" name="Rounded Rectangle 20"/>
          <p:cNvSpPr/>
          <p:nvPr/>
        </p:nvSpPr>
        <p:spPr>
          <a:xfrm>
            <a:off x="1158517" y="2254604"/>
            <a:ext cx="1648975" cy="10124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0"/>
              </a:spcBef>
              <a:spcAft>
                <a:spcPts val="0"/>
              </a:spcAft>
              <a:tabLst>
                <a:tab pos="171450" algn="l"/>
                <a:tab pos="463550" algn="l"/>
              </a:tabLst>
            </a:pPr>
            <a:r>
              <a:rPr lang="en-US" sz="2000" b="1" dirty="0" err="1">
                <a:solidFill>
                  <a:srgbClr val="002060"/>
                </a:solidFill>
                <a:latin typeface="Arial" pitchFamily="34" charset="0"/>
                <a:cs typeface="Arial" pitchFamily="34" charset="0"/>
              </a:rPr>
              <a:t>Thuyết</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phục</a:t>
            </a:r>
            <a:endParaRPr lang="en-US" sz="2000" b="1" dirty="0">
              <a:solidFill>
                <a:srgbClr val="002060"/>
              </a:solidFill>
              <a:latin typeface="Arial" pitchFamily="34" charset="0"/>
              <a:cs typeface="Arial" pitchFamily="34" charset="0"/>
            </a:endParaRPr>
          </a:p>
        </p:txBody>
      </p:sp>
      <p:cxnSp>
        <p:nvCxnSpPr>
          <p:cNvPr id="6" name="Straight Arrow Connector 5"/>
          <p:cNvCxnSpPr>
            <a:stCxn id="4" idx="0"/>
            <a:endCxn id="10" idx="2"/>
          </p:cNvCxnSpPr>
          <p:nvPr/>
        </p:nvCxnSpPr>
        <p:spPr>
          <a:xfrm flipV="1">
            <a:off x="4545722" y="1907068"/>
            <a:ext cx="109621" cy="942456"/>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4" idx="1"/>
            <a:endCxn id="21" idx="3"/>
          </p:cNvCxnSpPr>
          <p:nvPr/>
        </p:nvCxnSpPr>
        <p:spPr>
          <a:xfrm flipH="1" flipV="1">
            <a:off x="2807492" y="2760842"/>
            <a:ext cx="1100941" cy="331545"/>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4" idx="7"/>
          </p:cNvCxnSpPr>
          <p:nvPr/>
        </p:nvCxnSpPr>
        <p:spPr>
          <a:xfrm flipV="1">
            <a:off x="5183011" y="2557089"/>
            <a:ext cx="1364114" cy="535298"/>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4" idx="5"/>
            <a:endCxn id="13" idx="1"/>
          </p:cNvCxnSpPr>
          <p:nvPr/>
        </p:nvCxnSpPr>
        <p:spPr>
          <a:xfrm>
            <a:off x="5183011" y="4265032"/>
            <a:ext cx="1415517" cy="868447"/>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4" idx="6"/>
            <a:endCxn id="12" idx="1"/>
          </p:cNvCxnSpPr>
          <p:nvPr/>
        </p:nvCxnSpPr>
        <p:spPr>
          <a:xfrm>
            <a:off x="5446985" y="3678710"/>
            <a:ext cx="1100140" cy="102536"/>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4" idx="2"/>
            <a:endCxn id="20" idx="3"/>
          </p:cNvCxnSpPr>
          <p:nvPr/>
        </p:nvCxnSpPr>
        <p:spPr>
          <a:xfrm flipH="1">
            <a:off x="2810409" y="3678710"/>
            <a:ext cx="834050" cy="356159"/>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4" idx="3"/>
            <a:endCxn id="19" idx="3"/>
          </p:cNvCxnSpPr>
          <p:nvPr/>
        </p:nvCxnSpPr>
        <p:spPr>
          <a:xfrm flipH="1">
            <a:off x="2810409" y="4265032"/>
            <a:ext cx="1098024" cy="868447"/>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4" idx="4"/>
            <a:endCxn id="18" idx="0"/>
          </p:cNvCxnSpPr>
          <p:nvPr/>
        </p:nvCxnSpPr>
        <p:spPr>
          <a:xfrm>
            <a:off x="4545722" y="4507895"/>
            <a:ext cx="109620" cy="902305"/>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A6CA620C-5D94-4DC4-B64A-222EA67D0DEE}" type="slidenum">
              <a:rPr lang="en-US" altLang="en-US" smtClean="0"/>
              <a:pPr/>
              <a:t>40</a:t>
            </a:fld>
            <a:endParaRPr lang="en-US" altLang="en-US"/>
          </a:p>
        </p:txBody>
      </p:sp>
    </p:spTree>
    <p:extLst>
      <p:ext uri="{BB962C8B-B14F-4D97-AF65-F5344CB8AC3E}">
        <p14:creationId xmlns:p14="http://schemas.microsoft.com/office/powerpoint/2010/main" val="12854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8" grpId="0" animBg="1"/>
      <p:bldP spid="19"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5257800" cy="533400"/>
          </a:xfrm>
        </p:spPr>
        <p:txBody>
          <a:bodyPr>
            <a:normAutofit/>
          </a:bodyPr>
          <a:lstStyle/>
          <a:p>
            <a:r>
              <a:rPr lang="en-US" sz="2400" b="1" dirty="0">
                <a:solidFill>
                  <a:srgbClr val="7030A0"/>
                </a:solidFill>
                <a:latin typeface="Arial" pitchFamily="34" charset="0"/>
                <a:cs typeface="Arial" pitchFamily="34" charset="0"/>
              </a:rPr>
              <a:t>4.1.Kĩ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tìm</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hiểu</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đối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tượng</a:t>
            </a:r>
            <a:r>
              <a:rPr lang="en-US" sz="2400" b="1" dirty="0">
                <a:solidFill>
                  <a:srgbClr val="7030A0"/>
                </a:solidFill>
                <a:latin typeface="Arial" pitchFamily="34" charset="0"/>
                <a:cs typeface="Arial" pitchFamily="34" charset="0"/>
              </a:rPr>
              <a:t> </a:t>
            </a:r>
          </a:p>
        </p:txBody>
      </p:sp>
      <p:sp>
        <p:nvSpPr>
          <p:cNvPr id="3" name="Content Placeholder 2"/>
          <p:cNvSpPr>
            <a:spLocks noGrp="1"/>
          </p:cNvSpPr>
          <p:nvPr>
            <p:ph idx="1"/>
          </p:nvPr>
        </p:nvSpPr>
        <p:spPr>
          <a:xfrm>
            <a:off x="457200" y="990600"/>
            <a:ext cx="8229600" cy="5410200"/>
          </a:xfrm>
        </p:spPr>
        <p:style>
          <a:lnRef idx="1">
            <a:schemeClr val="accent5"/>
          </a:lnRef>
          <a:fillRef idx="2">
            <a:schemeClr val="accent5"/>
          </a:fillRef>
          <a:effectRef idx="1">
            <a:schemeClr val="accent5"/>
          </a:effectRef>
          <a:fontRef idx="minor">
            <a:schemeClr val="dk1"/>
          </a:fontRef>
        </p:style>
        <p:txBody>
          <a:bodyPr>
            <a:noAutofit/>
          </a:bodyPr>
          <a:lstStyle/>
          <a:p>
            <a:pPr marL="344488" indent="-344488" algn="just">
              <a:buAutoNum type="arabicPeriod"/>
            </a:pPr>
            <a:r>
              <a:rPr lang="en-US" sz="2400" dirty="0" err="1">
                <a:solidFill>
                  <a:schemeClr val="accent6">
                    <a:lumMod val="75000"/>
                  </a:schemeClr>
                </a:solidFill>
                <a:latin typeface="Arial" pitchFamily="34" charset="0"/>
                <a:cs typeface="Arial" pitchFamily="34" charset="0"/>
              </a:rPr>
              <a:t>Tìm</a:t>
            </a:r>
            <a:r>
              <a:rPr lang="en-US" sz="2400" dirty="0">
                <a:solidFill>
                  <a:schemeClr val="accent6">
                    <a:lumMod val="75000"/>
                  </a:schemeClr>
                </a:solidFill>
                <a:latin typeface="Arial" pitchFamily="34" charset="0"/>
                <a:cs typeface="Arial" pitchFamily="34" charset="0"/>
              </a:rPr>
              <a:t> </a:t>
            </a:r>
            <a:r>
              <a:rPr lang="en-US" sz="2400" dirty="0" err="1">
                <a:solidFill>
                  <a:schemeClr val="accent6">
                    <a:lumMod val="75000"/>
                  </a:schemeClr>
                </a:solidFill>
                <a:latin typeface="Arial" pitchFamily="34" charset="0"/>
                <a:cs typeface="Arial" pitchFamily="34" charset="0"/>
              </a:rPr>
              <a:t>hiểu</a:t>
            </a:r>
            <a:r>
              <a:rPr lang="en-US" sz="2400" dirty="0">
                <a:solidFill>
                  <a:schemeClr val="accent6">
                    <a:lumMod val="75000"/>
                  </a:schemeClr>
                </a:solidFill>
                <a:latin typeface="Arial" pitchFamily="34" charset="0"/>
                <a:cs typeface="Arial" pitchFamily="34" charset="0"/>
              </a:rPr>
              <a:t> </a:t>
            </a:r>
            <a:r>
              <a:rPr lang="en-US" sz="2400" dirty="0" err="1">
                <a:solidFill>
                  <a:schemeClr val="accent6">
                    <a:lumMod val="75000"/>
                  </a:schemeClr>
                </a:solidFill>
                <a:latin typeface="Arial" pitchFamily="34" charset="0"/>
                <a:cs typeface="Arial" pitchFamily="34" charset="0"/>
              </a:rPr>
              <a:t>gì</a:t>
            </a:r>
            <a:r>
              <a:rPr lang="en-US" sz="2400" dirty="0">
                <a:solidFill>
                  <a:schemeClr val="accent6">
                    <a:lumMod val="75000"/>
                  </a:schemeClr>
                </a:solidFill>
                <a:latin typeface="Arial" pitchFamily="34" charset="0"/>
                <a:cs typeface="Arial" pitchFamily="34" charset="0"/>
              </a:rPr>
              <a:t>?</a:t>
            </a:r>
          </a:p>
          <a:p>
            <a:pPr marL="0" indent="0" algn="just">
              <a:buNone/>
            </a:pPr>
            <a:r>
              <a:rPr lang="en-US" sz="2400" dirty="0">
                <a:solidFill>
                  <a:srgbClr val="002060"/>
                </a:solidFill>
                <a:latin typeface="Arial" pitchFamily="34" charset="0"/>
                <a:cs typeface="Arial" pitchFamily="34" charset="0"/>
              </a:rPr>
              <a:t>- T</a:t>
            </a:r>
            <a:r>
              <a:rPr lang="vi-VN" sz="2400" dirty="0">
                <a:solidFill>
                  <a:srgbClr val="002060"/>
                </a:solidFill>
                <a:latin typeface="Arial" pitchFamily="34" charset="0"/>
                <a:cs typeface="Arial" pitchFamily="34" charset="0"/>
              </a:rPr>
              <a:t>rình độ học vấn, hoàn cảnh gia đình, quan điểm giáo dục và cách chăm sóc giáo dục con cái để có thể lựa chọn những hình thức hỗ trợ phù hợp. </a:t>
            </a:r>
            <a:endParaRPr lang="en-US" sz="2400" dirty="0">
              <a:solidFill>
                <a:srgbClr val="002060"/>
              </a:solidFill>
              <a:latin typeface="Arial" pitchFamily="34" charset="0"/>
              <a:cs typeface="Arial" pitchFamily="34" charset="0"/>
            </a:endParaRPr>
          </a:p>
          <a:p>
            <a:pPr marL="0" indent="0" algn="just">
              <a:buNone/>
            </a:pPr>
            <a:r>
              <a:rPr lang="en-US" sz="2400" dirty="0">
                <a:solidFill>
                  <a:schemeClr val="accent6">
                    <a:lumMod val="75000"/>
                  </a:schemeClr>
                </a:solidFill>
                <a:latin typeface="Arial" pitchFamily="34" charset="0"/>
                <a:cs typeface="Arial" pitchFamily="34" charset="0"/>
              </a:rPr>
              <a:t>2. </a:t>
            </a:r>
            <a:r>
              <a:rPr lang="en-US" sz="2400" dirty="0" err="1">
                <a:solidFill>
                  <a:schemeClr val="accent6">
                    <a:lumMod val="75000"/>
                  </a:schemeClr>
                </a:solidFill>
                <a:latin typeface="Arial" pitchFamily="34" charset="0"/>
                <a:cs typeface="Arial" pitchFamily="34" charset="0"/>
              </a:rPr>
              <a:t>Tìm</a:t>
            </a:r>
            <a:r>
              <a:rPr lang="en-US" sz="2400" dirty="0">
                <a:solidFill>
                  <a:schemeClr val="accent6">
                    <a:lumMod val="75000"/>
                  </a:schemeClr>
                </a:solidFill>
                <a:latin typeface="Arial" pitchFamily="34" charset="0"/>
                <a:cs typeface="Arial" pitchFamily="34" charset="0"/>
              </a:rPr>
              <a:t> </a:t>
            </a:r>
            <a:r>
              <a:rPr lang="en-US" sz="2400" dirty="0" err="1">
                <a:solidFill>
                  <a:schemeClr val="accent6">
                    <a:lumMod val="75000"/>
                  </a:schemeClr>
                </a:solidFill>
                <a:latin typeface="Arial" pitchFamily="34" charset="0"/>
                <a:cs typeface="Arial" pitchFamily="34" charset="0"/>
              </a:rPr>
              <a:t>hiểu</a:t>
            </a:r>
            <a:r>
              <a:rPr lang="en-US" sz="2400" dirty="0">
                <a:solidFill>
                  <a:schemeClr val="accent6">
                    <a:lumMod val="75000"/>
                  </a:schemeClr>
                </a:solidFill>
                <a:latin typeface="Arial" pitchFamily="34" charset="0"/>
                <a:cs typeface="Arial" pitchFamily="34" charset="0"/>
              </a:rPr>
              <a:t> </a:t>
            </a:r>
            <a:r>
              <a:rPr lang="en-US" sz="2400" dirty="0" err="1">
                <a:solidFill>
                  <a:schemeClr val="accent6">
                    <a:lumMod val="75000"/>
                  </a:schemeClr>
                </a:solidFill>
                <a:latin typeface="Arial" pitchFamily="34" charset="0"/>
                <a:cs typeface="Arial" pitchFamily="34" charset="0"/>
              </a:rPr>
              <a:t>như</a:t>
            </a:r>
            <a:r>
              <a:rPr lang="en-US" sz="2400" dirty="0">
                <a:solidFill>
                  <a:schemeClr val="accent6">
                    <a:lumMod val="75000"/>
                  </a:schemeClr>
                </a:solidFill>
                <a:latin typeface="Arial" pitchFamily="34" charset="0"/>
                <a:cs typeface="Arial" pitchFamily="34" charset="0"/>
              </a:rPr>
              <a:t> </a:t>
            </a:r>
            <a:r>
              <a:rPr lang="en-US" sz="2400" dirty="0" err="1">
                <a:solidFill>
                  <a:schemeClr val="accent6">
                    <a:lumMod val="75000"/>
                  </a:schemeClr>
                </a:solidFill>
                <a:latin typeface="Arial" pitchFamily="34" charset="0"/>
                <a:cs typeface="Arial" pitchFamily="34" charset="0"/>
              </a:rPr>
              <a:t>thế</a:t>
            </a:r>
            <a:r>
              <a:rPr lang="en-US" sz="2400" dirty="0">
                <a:solidFill>
                  <a:schemeClr val="accent6">
                    <a:lumMod val="75000"/>
                  </a:schemeClr>
                </a:solidFill>
                <a:latin typeface="Arial" pitchFamily="34" charset="0"/>
                <a:cs typeface="Arial" pitchFamily="34" charset="0"/>
              </a:rPr>
              <a:t> </a:t>
            </a:r>
            <a:r>
              <a:rPr lang="en-US" sz="2400" dirty="0" err="1">
                <a:solidFill>
                  <a:schemeClr val="accent6">
                    <a:lumMod val="75000"/>
                  </a:schemeClr>
                </a:solidFill>
                <a:latin typeface="Arial" pitchFamily="34" charset="0"/>
                <a:cs typeface="Arial" pitchFamily="34" charset="0"/>
              </a:rPr>
              <a:t>nào</a:t>
            </a:r>
            <a:r>
              <a:rPr lang="en-US" sz="2400" dirty="0">
                <a:solidFill>
                  <a:schemeClr val="accent6">
                    <a:lumMod val="75000"/>
                  </a:schemeClr>
                </a:solidFill>
                <a:latin typeface="Arial" pitchFamily="34" charset="0"/>
                <a:cs typeface="Arial" pitchFamily="34" charset="0"/>
              </a:rPr>
              <a:t>?</a:t>
            </a:r>
          </a:p>
          <a:p>
            <a:pPr marL="0" lvl="0" indent="0" algn="just">
              <a:buNone/>
            </a:pPr>
            <a:r>
              <a:rPr lang="en-US" sz="2400" dirty="0">
                <a:solidFill>
                  <a:srgbClr val="002060"/>
                </a:solidFill>
                <a:latin typeface="Arial" pitchFamily="34" charset="0"/>
                <a:cs typeface="Arial" pitchFamily="34" charset="0"/>
              </a:rPr>
              <a:t>- </a:t>
            </a:r>
            <a:r>
              <a:rPr lang="vi-VN" sz="2400" dirty="0">
                <a:solidFill>
                  <a:srgbClr val="002060"/>
                </a:solidFill>
                <a:latin typeface="Arial" pitchFamily="34" charset="0"/>
                <a:cs typeface="Arial" pitchFamily="34" charset="0"/>
              </a:rPr>
              <a:t>Tạo bầu không khí cởi mở để </a:t>
            </a:r>
            <a:r>
              <a:rPr lang="en-US" sz="2400" dirty="0">
                <a:solidFill>
                  <a:srgbClr val="002060"/>
                </a:solidFill>
                <a:latin typeface="Arial" pitchFamily="34" charset="0"/>
                <a:cs typeface="Arial" pitchFamily="34" charset="0"/>
              </a:rPr>
              <a:t>cha </a:t>
            </a:r>
            <a:r>
              <a:rPr lang="en-US" sz="2400" dirty="0" err="1">
                <a:solidFill>
                  <a:srgbClr val="002060"/>
                </a:solidFill>
                <a:latin typeface="Arial" pitchFamily="34" charset="0"/>
                <a:cs typeface="Arial" pitchFamily="34" charset="0"/>
              </a:rPr>
              <a:t>mẹ</a:t>
            </a:r>
            <a:r>
              <a:rPr lang="vi-VN" sz="2400" dirty="0">
                <a:solidFill>
                  <a:srgbClr val="002060"/>
                </a:solidFill>
                <a:latin typeface="Arial" pitchFamily="34" charset="0"/>
                <a:cs typeface="Arial" pitchFamily="34" charset="0"/>
              </a:rPr>
              <a:t> cảm thấy thoải mái chào hỏi, đón tiếp niềm nở, sử dụng </a:t>
            </a:r>
            <a:r>
              <a:rPr lang="en-US" sz="2400" dirty="0" err="1">
                <a:solidFill>
                  <a:srgbClr val="002060"/>
                </a:solidFill>
                <a:latin typeface="Arial" pitchFamily="34" charset="0"/>
                <a:cs typeface="Arial" pitchFamily="34" charset="0"/>
              </a:rPr>
              <a:t>kỹ</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năng</a:t>
            </a:r>
            <a:r>
              <a:rPr lang="en-US" sz="2400" dirty="0">
                <a:solidFill>
                  <a:srgbClr val="002060"/>
                </a:solidFill>
                <a:latin typeface="Arial" pitchFamily="34" charset="0"/>
                <a:cs typeface="Arial" pitchFamily="34" charset="0"/>
              </a:rPr>
              <a:t> </a:t>
            </a:r>
            <a:r>
              <a:rPr lang="vi-VN" sz="2400" dirty="0">
                <a:solidFill>
                  <a:srgbClr val="002060"/>
                </a:solidFill>
                <a:latin typeface="Arial" pitchFamily="34" charset="0"/>
                <a:cs typeface="Arial" pitchFamily="34" charset="0"/>
              </a:rPr>
              <a:t>giao tiếp </a:t>
            </a:r>
            <a:r>
              <a:rPr lang="en-US" sz="2400" dirty="0">
                <a:solidFill>
                  <a:srgbClr val="002060"/>
                </a:solidFill>
                <a:latin typeface="Arial" pitchFamily="34" charset="0"/>
                <a:cs typeface="Arial" pitchFamily="34" charset="0"/>
              </a:rPr>
              <a:t>phi </a:t>
            </a:r>
            <a:r>
              <a:rPr lang="en-US" sz="2400" dirty="0" err="1">
                <a:solidFill>
                  <a:srgbClr val="002060"/>
                </a:solidFill>
                <a:latin typeface="Arial" pitchFamily="34" charset="0"/>
                <a:cs typeface="Arial" pitchFamily="34" charset="0"/>
              </a:rPr>
              <a:t>ngôn</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ngữ</a:t>
            </a:r>
            <a:r>
              <a:rPr lang="vi-VN" sz="2400" dirty="0">
                <a:solidFill>
                  <a:srgbClr val="002060"/>
                </a:solidFill>
                <a:latin typeface="Arial" pitchFamily="34" charset="0"/>
                <a:cs typeface="Arial" pitchFamily="34" charset="0"/>
              </a:rPr>
              <a:t>.</a:t>
            </a:r>
            <a:endParaRPr lang="en-US" sz="2400" dirty="0">
              <a:solidFill>
                <a:srgbClr val="002060"/>
              </a:solidFill>
              <a:latin typeface="Arial" pitchFamily="34" charset="0"/>
              <a:cs typeface="Arial" pitchFamily="34" charset="0"/>
            </a:endParaRPr>
          </a:p>
          <a:p>
            <a:pPr marL="0" indent="0" algn="just">
              <a:buNone/>
            </a:pPr>
            <a:r>
              <a:rPr lang="en-US" sz="2400" dirty="0">
                <a:solidFill>
                  <a:srgbClr val="002060"/>
                </a:solidFill>
                <a:latin typeface="Arial" pitchFamily="34" charset="0"/>
                <a:cs typeface="Arial" pitchFamily="34" charset="0"/>
              </a:rPr>
              <a:t>- </a:t>
            </a:r>
            <a:r>
              <a:rPr lang="vi-VN" sz="2400" dirty="0">
                <a:solidFill>
                  <a:srgbClr val="002060"/>
                </a:solidFill>
                <a:latin typeface="Arial" pitchFamily="34" charset="0"/>
                <a:cs typeface="Arial" pitchFamily="34" charset="0"/>
              </a:rPr>
              <a:t>Sử dụng câu hỏi </a:t>
            </a:r>
            <a:r>
              <a:rPr lang="en-US" sz="2400" dirty="0" err="1">
                <a:solidFill>
                  <a:srgbClr val="002060"/>
                </a:solidFill>
                <a:latin typeface="Arial" pitchFamily="34" charset="0"/>
                <a:cs typeface="Arial" pitchFamily="34" charset="0"/>
              </a:rPr>
              <a:t>mở</a:t>
            </a:r>
            <a:r>
              <a:rPr lang="vi-VN" sz="2400" dirty="0">
                <a:solidFill>
                  <a:srgbClr val="002060"/>
                </a:solidFill>
                <a:latin typeface="Arial" pitchFamily="34" charset="0"/>
                <a:cs typeface="Arial" pitchFamily="34" charset="0"/>
              </a:rPr>
              <a:t> để thu thập thông tin, tìm hiểu </a:t>
            </a:r>
            <a:r>
              <a:rPr lang="en-US" sz="2400" dirty="0">
                <a:solidFill>
                  <a:srgbClr val="002060"/>
                </a:solidFill>
                <a:latin typeface="Arial" pitchFamily="34" charset="0"/>
                <a:cs typeface="Arial" pitchFamily="34" charset="0"/>
              </a:rPr>
              <a:t>cha </a:t>
            </a:r>
            <a:r>
              <a:rPr lang="en-US" sz="2400" dirty="0" err="1">
                <a:solidFill>
                  <a:srgbClr val="002060"/>
                </a:solidFill>
                <a:latin typeface="Arial" pitchFamily="34" charset="0"/>
                <a:cs typeface="Arial" pitchFamily="34" charset="0"/>
              </a:rPr>
              <a:t>mẹ</a:t>
            </a:r>
            <a:r>
              <a:rPr lang="vi-VN" sz="2400" dirty="0">
                <a:solidFill>
                  <a:srgbClr val="002060"/>
                </a:solidFill>
                <a:latin typeface="Arial" pitchFamily="34" charset="0"/>
                <a:cs typeface="Arial" pitchFamily="34" charset="0"/>
              </a:rPr>
              <a:t> giúp người được hỏi có cơ hội trình bày ý kiến của mình nhiều hơn. </a:t>
            </a:r>
            <a:r>
              <a:rPr lang="vi-VN" sz="2400" i="1" dirty="0">
                <a:solidFill>
                  <a:srgbClr val="002060"/>
                </a:solidFill>
                <a:latin typeface="Arial" pitchFamily="34" charset="0"/>
                <a:cs typeface="Arial" pitchFamily="34" charset="0"/>
              </a:rPr>
              <a:t>Họ cho chúng ta nhiều thông tin và thông tin chính xác hơn. Các câu hỏi có những từ: </a:t>
            </a:r>
            <a:r>
              <a:rPr lang="en-US" sz="2400" i="1" dirty="0" err="1">
                <a:solidFill>
                  <a:srgbClr val="002060"/>
                </a:solidFill>
                <a:latin typeface="Arial" pitchFamily="34" charset="0"/>
                <a:cs typeface="Arial" pitchFamily="34" charset="0"/>
              </a:rPr>
              <a:t>cái</a:t>
            </a:r>
            <a:r>
              <a:rPr lang="en-US" sz="2400" i="1" dirty="0">
                <a:solidFill>
                  <a:srgbClr val="002060"/>
                </a:solidFill>
                <a:latin typeface="Arial" pitchFamily="34" charset="0"/>
                <a:cs typeface="Arial" pitchFamily="34" charset="0"/>
              </a:rPr>
              <a:t> g</a:t>
            </a:r>
            <a:r>
              <a:rPr lang="vi-VN" sz="2400" i="1" dirty="0">
                <a:solidFill>
                  <a:srgbClr val="002060"/>
                </a:solidFill>
                <a:latin typeface="Arial" pitchFamily="34" charset="0"/>
                <a:cs typeface="Arial" pitchFamily="34" charset="0"/>
              </a:rPr>
              <a:t>ì? Như thế nào? Bằng cách nào? Bao lâu? Bao nhiêu? Ở đâu</a:t>
            </a:r>
            <a:r>
              <a:rPr lang="en-US" sz="2400" i="1" dirty="0">
                <a:solidFill>
                  <a:srgbClr val="002060"/>
                </a:solidFill>
                <a:latin typeface="Arial" pitchFamily="34" charset="0"/>
                <a:cs typeface="Arial" pitchFamily="34" charset="0"/>
              </a:rPr>
              <a:t>?</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41</a:t>
            </a:fld>
            <a:endParaRPr lang="en-US" altLang="en-US"/>
          </a:p>
        </p:txBody>
      </p:sp>
    </p:spTree>
    <p:extLst>
      <p:ext uri="{BB962C8B-B14F-4D97-AF65-F5344CB8AC3E}">
        <p14:creationId xmlns:p14="http://schemas.microsoft.com/office/powerpoint/2010/main" val="26607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4876800" cy="639762"/>
          </a:xfrm>
        </p:spPr>
        <p:txBody>
          <a:bodyPr vert="horz" lIns="91440" tIns="45720" rIns="91440" bIns="45720" rtlCol="0" anchor="ctr">
            <a:normAutofit/>
          </a:bodyPr>
          <a:lstStyle/>
          <a:p>
            <a:r>
              <a:rPr lang="en-US" sz="2400" b="1" dirty="0">
                <a:solidFill>
                  <a:srgbClr val="7030A0"/>
                </a:solidFill>
                <a:latin typeface="Arial" pitchFamily="34" charset="0"/>
                <a:cs typeface="Arial" pitchFamily="34" charset="0"/>
              </a:rPr>
              <a:t>4.2. </a:t>
            </a:r>
            <a:r>
              <a:rPr lang="en-US" sz="2400" b="1" dirty="0" err="1">
                <a:solidFill>
                  <a:srgbClr val="7030A0"/>
                </a:solidFill>
                <a:latin typeface="Arial" pitchFamily="34" charset="0"/>
                <a:cs typeface="Arial" pitchFamily="34" charset="0"/>
              </a:rPr>
              <a:t>Kĩ</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điều</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hành</a:t>
            </a:r>
            <a:r>
              <a:rPr lang="en-US" sz="2400" b="1" dirty="0">
                <a:solidFill>
                  <a:srgbClr val="7030A0"/>
                </a:solidFill>
                <a:latin typeface="Arial" pitchFamily="34" charset="0"/>
                <a:cs typeface="Arial" pitchFamily="34" charset="0"/>
              </a:rPr>
              <a:t> </a:t>
            </a:r>
          </a:p>
        </p:txBody>
      </p:sp>
      <p:sp>
        <p:nvSpPr>
          <p:cNvPr id="3" name="Content Placeholder 2"/>
          <p:cNvSpPr>
            <a:spLocks noGrp="1"/>
          </p:cNvSpPr>
          <p:nvPr>
            <p:ph idx="1"/>
          </p:nvPr>
        </p:nvSpPr>
        <p:spPr>
          <a:xfrm>
            <a:off x="762000" y="1143000"/>
            <a:ext cx="7543800" cy="49530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marL="0" indent="0" algn="just">
              <a:spcBef>
                <a:spcPts val="600"/>
              </a:spcBef>
              <a:buAutoNum type="arabicPeriod"/>
            </a:pPr>
            <a:endParaRPr lang="en-US" sz="2000" b="1" i="1" dirty="0">
              <a:solidFill>
                <a:srgbClr val="FF0000"/>
              </a:solidFill>
              <a:latin typeface="Arial" pitchFamily="34" charset="0"/>
              <a:cs typeface="Arial" pitchFamily="34" charset="0"/>
            </a:endParaRPr>
          </a:p>
          <a:p>
            <a:pPr marL="0" indent="0" algn="just">
              <a:spcBef>
                <a:spcPts val="600"/>
              </a:spcBef>
              <a:buAutoNum type="arabicPeriod"/>
            </a:pPr>
            <a:r>
              <a:rPr lang="en-US" sz="2000" b="1" i="1" dirty="0">
                <a:solidFill>
                  <a:srgbClr val="FF0000"/>
                </a:solidFill>
                <a:latin typeface="Arial" pitchFamily="34" charset="0"/>
                <a:cs typeface="Arial" pitchFamily="34" charset="0"/>
              </a:rPr>
              <a:t>CBQL/GV</a:t>
            </a:r>
            <a:r>
              <a:rPr lang="vi-VN" sz="2000" b="1" i="1" dirty="0">
                <a:solidFill>
                  <a:srgbClr val="FF0000"/>
                </a:solidFill>
                <a:latin typeface="Arial" pitchFamily="34" charset="0"/>
                <a:cs typeface="Arial" pitchFamily="34" charset="0"/>
              </a:rPr>
              <a:t> cần làm gì để điều hành tốt buổi họp cha mẹ</a:t>
            </a:r>
            <a:r>
              <a:rPr lang="en-US" sz="2000" b="1" i="1" dirty="0">
                <a:solidFill>
                  <a:srgbClr val="FF0000"/>
                </a:solidFill>
                <a:latin typeface="Arial" pitchFamily="34" charset="0"/>
                <a:cs typeface="Arial" pitchFamily="34" charset="0"/>
              </a:rPr>
              <a:t>?</a:t>
            </a:r>
          </a:p>
          <a:p>
            <a:pPr marL="0" indent="0" algn="just">
              <a:spcBef>
                <a:spcPts val="600"/>
              </a:spcBef>
              <a:buNone/>
            </a:pPr>
            <a:r>
              <a:rPr lang="en-US" sz="2000" b="1" i="1"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Quan tâm đến tất cả mọi người</a:t>
            </a:r>
            <a:r>
              <a:rPr lang="vi-VN" sz="2000" dirty="0">
                <a:solidFill>
                  <a:srgbClr val="002060"/>
                </a:solidFill>
                <a:cs typeface="Arial" pitchFamily="34" charset="0"/>
              </a:rPr>
              <a:t> </a:t>
            </a:r>
            <a:endParaRPr lang="en-US" sz="2000" dirty="0">
              <a:solidFill>
                <a:srgbClr val="002060"/>
              </a:solidFill>
              <a:latin typeface="Arial" pitchFamily="34" charset="0"/>
              <a:cs typeface="Arial" pitchFamily="34" charset="0"/>
            </a:endParaRPr>
          </a:p>
          <a:p>
            <a:pPr marL="0" indent="0" algn="just">
              <a:spcBef>
                <a:spcPts val="6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Đồng cảm</a:t>
            </a:r>
            <a:endParaRPr lang="en-US" sz="2000" dirty="0">
              <a:solidFill>
                <a:srgbClr val="002060"/>
              </a:solidFill>
              <a:latin typeface="Arial" pitchFamily="34" charset="0"/>
              <a:cs typeface="Arial" pitchFamily="34" charset="0"/>
            </a:endParaRPr>
          </a:p>
          <a:p>
            <a:pPr marL="0" indent="0" algn="just">
              <a:spcBef>
                <a:spcPts val="6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Tôn trọng</a:t>
            </a:r>
            <a:endParaRPr lang="en-US" sz="2000" dirty="0">
              <a:solidFill>
                <a:srgbClr val="002060"/>
              </a:solidFill>
              <a:latin typeface="Arial" pitchFamily="34" charset="0"/>
              <a:cs typeface="Arial" pitchFamily="34" charset="0"/>
            </a:endParaRPr>
          </a:p>
          <a:p>
            <a:pPr marL="0" indent="0" algn="just">
              <a:spcBef>
                <a:spcPts val="6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Có lòng tin</a:t>
            </a:r>
            <a:endParaRPr lang="en-US" sz="2000" dirty="0">
              <a:solidFill>
                <a:srgbClr val="002060"/>
              </a:solidFill>
              <a:latin typeface="Arial" pitchFamily="34" charset="0"/>
              <a:cs typeface="Arial" pitchFamily="34" charset="0"/>
            </a:endParaRPr>
          </a:p>
          <a:p>
            <a:pPr marL="0" indent="0" algn="just">
              <a:buNone/>
            </a:pPr>
            <a:r>
              <a:rPr lang="en-US" sz="2000" b="1" i="1" dirty="0">
                <a:solidFill>
                  <a:srgbClr val="FF0000"/>
                </a:solidFill>
                <a:latin typeface="Arial" pitchFamily="34" charset="0"/>
                <a:cs typeface="Arial" pitchFamily="34" charset="0"/>
              </a:rPr>
              <a:t>2. </a:t>
            </a:r>
            <a:r>
              <a:rPr lang="vi-VN" sz="2000" b="1" i="1" dirty="0">
                <a:solidFill>
                  <a:srgbClr val="FF0000"/>
                </a:solidFill>
                <a:cs typeface="Arial" pitchFamily="34" charset="0"/>
              </a:rPr>
              <a:t>Khi điều hành cần lưu ý những gì?</a:t>
            </a:r>
            <a:r>
              <a:rPr lang="vi-VN" sz="2000" dirty="0">
                <a:solidFill>
                  <a:schemeClr val="accent6">
                    <a:lumMod val="75000"/>
                  </a:schemeClr>
                </a:solidFill>
                <a:cs typeface="Arial" pitchFamily="34" charset="0"/>
              </a:rPr>
              <a:t> </a:t>
            </a:r>
            <a:endParaRPr lang="en-US" sz="2000" dirty="0">
              <a:solidFill>
                <a:schemeClr val="accent6">
                  <a:lumMod val="75000"/>
                </a:schemeClr>
              </a:solidFill>
              <a:latin typeface="Arial" pitchFamily="34" charset="0"/>
              <a:cs typeface="Arial" pitchFamily="34" charset="0"/>
            </a:endParaRPr>
          </a:p>
          <a:p>
            <a:pPr marL="0" indent="0" algn="just">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Bố trí phòng họp  sao cho mọi người có thể di chuyển dễ dàng.</a:t>
            </a:r>
            <a:endParaRPr lang="en-US" sz="2000" dirty="0">
              <a:solidFill>
                <a:srgbClr val="002060"/>
              </a:solidFill>
              <a:latin typeface="Arial" pitchFamily="34" charset="0"/>
              <a:cs typeface="Arial" pitchFamily="34" charset="0"/>
            </a:endParaRPr>
          </a:p>
          <a:p>
            <a:pPr marL="0" indent="0" algn="just">
              <a:buNone/>
            </a:pPr>
            <a:r>
              <a:rPr lang="en-US" sz="2000" dirty="0">
                <a:solidFill>
                  <a:srgbClr val="002060"/>
                </a:solidFill>
                <a:cs typeface="Arial" pitchFamily="34" charset="0"/>
              </a:rPr>
              <a:t>-  </a:t>
            </a:r>
            <a:r>
              <a:rPr lang="vi-VN" sz="2000" dirty="0">
                <a:solidFill>
                  <a:srgbClr val="002060"/>
                </a:solidFill>
                <a:cs typeface="Arial" pitchFamily="34" charset="0"/>
              </a:rPr>
              <a:t>Di chuyển đúng lúc</a:t>
            </a:r>
            <a:endParaRPr lang="en-US" sz="2000" dirty="0">
              <a:solidFill>
                <a:srgbClr val="002060"/>
              </a:solidFill>
              <a:cs typeface="Arial" pitchFamily="34" charset="0"/>
            </a:endParaRPr>
          </a:p>
          <a:p>
            <a:pPr marL="0" indent="0" algn="just">
              <a:buNone/>
            </a:pPr>
            <a:r>
              <a:rPr lang="en-US" sz="2000" dirty="0">
                <a:solidFill>
                  <a:srgbClr val="002060"/>
                </a:solidFill>
                <a:cs typeface="Arial" pitchFamily="34" charset="0"/>
              </a:rPr>
              <a:t>-  </a:t>
            </a:r>
            <a:r>
              <a:rPr lang="vi-VN" sz="2000" dirty="0">
                <a:solidFill>
                  <a:srgbClr val="002060"/>
                </a:solidFill>
                <a:cs typeface="Arial" pitchFamily="34" charset="0"/>
              </a:rPr>
              <a:t>Sử dụng hình ảnh trực quan</a:t>
            </a:r>
            <a:endParaRPr lang="en-US" sz="2000" dirty="0">
              <a:solidFill>
                <a:srgbClr val="002060"/>
              </a:solidFill>
              <a:cs typeface="Arial" pitchFamily="34" charset="0"/>
            </a:endParaRPr>
          </a:p>
          <a:p>
            <a:pPr marL="0" indent="0" algn="just">
              <a:buNone/>
            </a:pPr>
            <a:r>
              <a:rPr lang="en-US" sz="2000" dirty="0">
                <a:solidFill>
                  <a:srgbClr val="002060"/>
                </a:solidFill>
                <a:cs typeface="Arial" pitchFamily="34" charset="0"/>
              </a:rPr>
              <a:t>-  </a:t>
            </a:r>
            <a:r>
              <a:rPr lang="vi-VN" sz="2000" dirty="0">
                <a:solidFill>
                  <a:srgbClr val="002060"/>
                </a:solidFill>
                <a:cs typeface="Arial" pitchFamily="34" charset="0"/>
              </a:rPr>
              <a:t>Luôn chú ý lắng nghe và quan sát </a:t>
            </a:r>
            <a:endParaRPr lang="en-US" sz="2000" dirty="0">
              <a:solidFill>
                <a:srgbClr val="002060"/>
              </a:solidFill>
              <a:cs typeface="Arial" pitchFamily="34" charset="0"/>
            </a:endParaRPr>
          </a:p>
          <a:p>
            <a:pPr marL="0" indent="0" algn="just">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Thu hút sự tham gia của tất cả mọi người</a:t>
            </a:r>
            <a:endParaRPr lang="en-US" sz="2000" dirty="0">
              <a:solidFill>
                <a:srgbClr val="002060"/>
              </a:solidFill>
              <a:latin typeface="Arial" pitchFamily="34" charset="0"/>
              <a:cs typeface="Arial" pitchFamily="34" charset="0"/>
            </a:endParaRPr>
          </a:p>
          <a:p>
            <a:pPr marL="0" indent="0" algn="just">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Thân thiện và cở mở</a:t>
            </a: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với tất cả mọi người.</a:t>
            </a:r>
            <a:endParaRPr lang="en-US" sz="2000" dirty="0">
              <a:solidFill>
                <a:srgbClr val="002060"/>
              </a:solidFill>
              <a:latin typeface="Arial" pitchFamily="34" charset="0"/>
              <a:cs typeface="Arial" pitchFamily="34" charset="0"/>
            </a:endParaRPr>
          </a:p>
          <a:p>
            <a:pPr marL="0" indent="0" algn="just">
              <a:spcBef>
                <a:spcPts val="600"/>
              </a:spcBef>
              <a:buNone/>
            </a:pPr>
            <a:endParaRPr lang="en-US" sz="2400" dirty="0">
              <a:solidFill>
                <a:schemeClr val="dk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42</a:t>
            </a:fld>
            <a:endParaRPr lang="en-US" altLang="en-US"/>
          </a:p>
        </p:txBody>
      </p:sp>
    </p:spTree>
    <p:extLst>
      <p:ext uri="{BB962C8B-B14F-4D97-AF65-F5344CB8AC3E}">
        <p14:creationId xmlns:p14="http://schemas.microsoft.com/office/powerpoint/2010/main" val="104866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left)">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left)">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5562600" cy="487362"/>
          </a:xfrm>
        </p:spPr>
        <p:txBody>
          <a:bodyPr vert="horz" lIns="91440" tIns="45720" rIns="91440" bIns="45720" rtlCol="0" anchor="ctr">
            <a:normAutofit/>
          </a:bodyPr>
          <a:lstStyle/>
          <a:p>
            <a:r>
              <a:rPr lang="en-US" sz="2400" b="1" dirty="0">
                <a:solidFill>
                  <a:srgbClr val="7030A0"/>
                </a:solidFill>
                <a:latin typeface="Arial" pitchFamily="34" charset="0"/>
                <a:cs typeface="Arial" pitchFamily="34" charset="0"/>
              </a:rPr>
              <a:t>4.3. </a:t>
            </a:r>
            <a:r>
              <a:rPr lang="en-US" sz="2400" b="1" dirty="0" err="1">
                <a:solidFill>
                  <a:srgbClr val="7030A0"/>
                </a:solidFill>
                <a:latin typeface="Arial" pitchFamily="34" charset="0"/>
                <a:cs typeface="Arial" pitchFamily="34" charset="0"/>
              </a:rPr>
              <a:t>Kĩ</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diễn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bày</a:t>
            </a:r>
            <a:r>
              <a:rPr lang="en-US" sz="2400" b="1" dirty="0">
                <a:solidFill>
                  <a:srgbClr val="7030A0"/>
                </a:solidFill>
                <a:latin typeface="Arial" pitchFamily="34" charset="0"/>
                <a:cs typeface="Arial" pitchFamily="34" charset="0"/>
              </a:rPr>
              <a:t> </a:t>
            </a:r>
          </a:p>
        </p:txBody>
      </p:sp>
      <p:sp>
        <p:nvSpPr>
          <p:cNvPr id="3" name="Content Placeholder 2"/>
          <p:cNvSpPr>
            <a:spLocks noGrp="1"/>
          </p:cNvSpPr>
          <p:nvPr>
            <p:ph idx="1"/>
          </p:nvPr>
        </p:nvSpPr>
        <p:spPr>
          <a:xfrm>
            <a:off x="609600" y="1048626"/>
            <a:ext cx="7848600" cy="5334000"/>
          </a:xfr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p>
            <a:pPr marL="0" indent="0" algn="just">
              <a:spcBef>
                <a:spcPts val="1200"/>
              </a:spcBef>
              <a:buNone/>
            </a:pPr>
            <a:r>
              <a:rPr lang="en-US" sz="2000" b="1" dirty="0">
                <a:solidFill>
                  <a:srgbClr val="FF0000"/>
                </a:solidFill>
                <a:latin typeface="Arial" pitchFamily="34" charset="0"/>
                <a:cs typeface="Arial" pitchFamily="34" charset="0"/>
              </a:rPr>
              <a:t>a. </a:t>
            </a:r>
            <a:r>
              <a:rPr lang="vi-VN" sz="2000" b="1" dirty="0">
                <a:solidFill>
                  <a:srgbClr val="FF0000"/>
                </a:solidFill>
                <a:latin typeface="Arial" pitchFamily="34" charset="0"/>
                <a:cs typeface="Arial" pitchFamily="34" charset="0"/>
              </a:rPr>
              <a:t>Những điều cần làm khi trình bày</a:t>
            </a:r>
            <a:endParaRPr lang="en-US" sz="2000" b="1" dirty="0">
              <a:solidFill>
                <a:srgbClr val="FF0000"/>
              </a:solidFill>
              <a:latin typeface="Arial" pitchFamily="34" charset="0"/>
              <a:cs typeface="Arial" pitchFamily="34" charset="0"/>
            </a:endParaRPr>
          </a:p>
          <a:p>
            <a:pPr marL="0" indent="0" algn="just">
              <a:spcBef>
                <a:spcPts val="12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Tỏ ra thân thiện, tự tin, thoải mái và mỉm cười với </a:t>
            </a:r>
            <a:r>
              <a:rPr lang="en-US" sz="2000" dirty="0">
                <a:solidFill>
                  <a:srgbClr val="002060"/>
                </a:solidFill>
                <a:latin typeface="Arial" pitchFamily="34" charset="0"/>
                <a:cs typeface="Arial" pitchFamily="34" charset="0"/>
              </a:rPr>
              <a:t>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r>
              <a:rPr lang="en-US" sz="2000" dirty="0">
                <a:solidFill>
                  <a:srgbClr val="002060"/>
                </a:solidFill>
                <a:latin typeface="Arial" pitchFamily="34" charset="0"/>
                <a:cs typeface="Arial" pitchFamily="34" charset="0"/>
              </a:rPr>
              <a:t>.</a:t>
            </a:r>
          </a:p>
          <a:p>
            <a:pPr marL="0" indent="0" algn="just">
              <a:lnSpc>
                <a:spcPct val="150000"/>
              </a:lnSpc>
              <a:spcBef>
                <a:spcPts val="12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Nói rõ, đủ to, chậm rãi và thay đổi </a:t>
            </a:r>
            <a:r>
              <a:rPr lang="en-US" sz="2000" dirty="0" err="1">
                <a:solidFill>
                  <a:srgbClr val="002060"/>
                </a:solidFill>
                <a:latin typeface="Arial" pitchFamily="34" charset="0"/>
                <a:cs typeface="Arial" pitchFamily="34" charset="0"/>
              </a:rPr>
              <a:t>ngữ</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điệu</a:t>
            </a:r>
            <a:r>
              <a:rPr lang="vi-VN" sz="2000" dirty="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d</a:t>
            </a:r>
            <a:r>
              <a:rPr lang="vi-VN" sz="2000" dirty="0">
                <a:solidFill>
                  <a:srgbClr val="002060"/>
                </a:solidFill>
                <a:latin typeface="Arial" pitchFamily="34" charset="0"/>
                <a:cs typeface="Arial" pitchFamily="34" charset="0"/>
              </a:rPr>
              <a:t>ùng </a:t>
            </a:r>
            <a:r>
              <a:rPr lang="en-US" sz="2000" dirty="0" err="1">
                <a:solidFill>
                  <a:srgbClr val="002060"/>
                </a:solidFill>
                <a:latin typeface="Arial" pitchFamily="34" charset="0"/>
                <a:cs typeface="Arial" pitchFamily="34" charset="0"/>
              </a:rPr>
              <a:t>từ</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ngữ</a:t>
            </a:r>
            <a:r>
              <a:rPr lang="vi-VN" sz="2000" dirty="0">
                <a:solidFill>
                  <a:srgbClr val="002060"/>
                </a:solidFill>
                <a:latin typeface="Arial" pitchFamily="34" charset="0"/>
                <a:cs typeface="Arial" pitchFamily="34" charset="0"/>
              </a:rPr>
              <a:t> dễ hiểu, gần gũi với cuộc sống hàng ngày</a:t>
            </a:r>
            <a:r>
              <a:rPr lang="en-US" sz="2000" dirty="0">
                <a:solidFill>
                  <a:srgbClr val="002060"/>
                </a:solidFill>
                <a:latin typeface="Arial" pitchFamily="34" charset="0"/>
                <a:cs typeface="Arial" pitchFamily="34" charset="0"/>
              </a:rPr>
              <a:t>.</a:t>
            </a:r>
          </a:p>
          <a:p>
            <a:pPr marL="0" indent="0" algn="just">
              <a:spcBef>
                <a:spcPts val="12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Giải thích theo một thứ tự nhất định, logic từng vấn đề</a:t>
            </a:r>
            <a:r>
              <a:rPr lang="en-US" sz="2000" dirty="0">
                <a:solidFill>
                  <a:srgbClr val="002060"/>
                </a:solidFill>
                <a:latin typeface="Arial" pitchFamily="34" charset="0"/>
                <a:cs typeface="Arial" pitchFamily="34" charset="0"/>
              </a:rPr>
              <a:t>.</a:t>
            </a:r>
          </a:p>
          <a:p>
            <a:pPr marL="0" indent="0" algn="just">
              <a:lnSpc>
                <a:spcPct val="150000"/>
              </a:lnSpc>
              <a:spcBef>
                <a:spcPts val="120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Sau mỗi phần cần chốt lại ý chính, sau đó mới chuyển qua phần tiếp theo</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Khuyến khích cha mẹ đặt câu hỏi.</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Cung cấp một lượng thông tin phù hợp mỗi lần truyền đạt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Các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ví</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cần</a:t>
            </a:r>
            <a:r>
              <a:rPr lang="en-US" sz="2000" dirty="0">
                <a:solidFill>
                  <a:srgbClr val="002060"/>
                </a:solidFill>
                <a:latin typeface="Arial" pitchFamily="34" charset="0"/>
                <a:cs typeface="Arial" pitchFamily="34" charset="0"/>
              </a:rPr>
              <a:t> li</a:t>
            </a:r>
            <a:r>
              <a:rPr lang="vi-VN" sz="2000" dirty="0">
                <a:solidFill>
                  <a:srgbClr val="002060"/>
                </a:solidFill>
                <a:cs typeface="Arial" pitchFamily="34" charset="0"/>
              </a:rPr>
              <a:t>ên hệ với cuộc sống hàng ngày của cha mẹ và trẻ</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dễ</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hiểu</a:t>
            </a:r>
            <a:r>
              <a:rPr lang="en-US" sz="2000" dirty="0">
                <a:solidFill>
                  <a:srgbClr val="002060"/>
                </a:solidFill>
                <a:latin typeface="Arial" pitchFamily="34" charset="0"/>
                <a:cs typeface="Arial" pitchFamily="34" charset="0"/>
              </a:rPr>
              <a:t>. </a:t>
            </a:r>
          </a:p>
          <a:p>
            <a:pPr marL="0" indent="0" algn="just">
              <a:lnSpc>
                <a:spcPct val="150000"/>
              </a:lnSpc>
              <a:spcBef>
                <a:spcPts val="0"/>
              </a:spcBef>
              <a:buNone/>
            </a:pPr>
            <a:r>
              <a:rPr lang="en-US" sz="2000" dirty="0">
                <a:solidFill>
                  <a:srgbClr val="002060"/>
                </a:solidFill>
                <a:latin typeface="Arial" pitchFamily="34" charset="0"/>
                <a:cs typeface="Arial" pitchFamily="34" charset="0"/>
              </a:rPr>
              <a:t>- S</a:t>
            </a:r>
            <a:r>
              <a:rPr lang="vi-VN" sz="2000" dirty="0">
                <a:solidFill>
                  <a:srgbClr val="002060"/>
                </a:solidFill>
                <a:cs typeface="Arial" pitchFamily="34" charset="0"/>
              </a:rPr>
              <a:t>ử dụng phương tiện hỗ trợ có hiệu quả</a:t>
            </a:r>
            <a:r>
              <a:rPr lang="en-US" sz="2000" dirty="0">
                <a:solidFill>
                  <a:srgbClr val="002060"/>
                </a:solidFill>
                <a:latin typeface="Arial" pitchFamily="34" charset="0"/>
                <a:cs typeface="Arial" pitchFamily="34" charset="0"/>
              </a:rPr>
              <a:t>.</a:t>
            </a:r>
          </a:p>
          <a:p>
            <a:pPr algn="just">
              <a:spcBef>
                <a:spcPts val="1200"/>
              </a:spcBef>
              <a:buFontTx/>
              <a:buChar char="-"/>
            </a:pPr>
            <a:endParaRPr lang="en-US" sz="2000" dirty="0">
              <a:solidFill>
                <a:schemeClr val="tx1"/>
              </a:solidFill>
              <a:latin typeface="Arial" pitchFamily="34" charset="0"/>
              <a:cs typeface="Arial" pitchFamily="34" charset="0"/>
            </a:endParaRPr>
          </a:p>
          <a:p>
            <a:pPr algn="just">
              <a:spcBef>
                <a:spcPts val="1200"/>
              </a:spcBef>
              <a:buFontTx/>
              <a:buChar char="-"/>
            </a:pPr>
            <a:endParaRPr lang="en-US" sz="2400" dirty="0">
              <a:solidFill>
                <a:schemeClr val="tx1"/>
              </a:solidFill>
              <a:latin typeface="Arial" pitchFamily="34" charset="0"/>
              <a:cs typeface="Arial" pitchFamily="34" charset="0"/>
            </a:endParaRPr>
          </a:p>
          <a:p>
            <a:pPr marL="0" indent="0" algn="just">
              <a:spcBef>
                <a:spcPts val="1200"/>
              </a:spcBef>
              <a:buNone/>
            </a:pPr>
            <a:endParaRPr lang="en-US" sz="2400" dirty="0">
              <a:solidFill>
                <a:schemeClr val="accent6">
                  <a:lumMod val="75000"/>
                </a:schemeClr>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43</a:t>
            </a:fld>
            <a:endParaRPr lang="en-US" altLang="en-US"/>
          </a:p>
        </p:txBody>
      </p:sp>
    </p:spTree>
    <p:extLst>
      <p:ext uri="{BB962C8B-B14F-4D97-AF65-F5344CB8AC3E}">
        <p14:creationId xmlns:p14="http://schemas.microsoft.com/office/powerpoint/2010/main" val="88720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left)">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7467600" cy="5181600"/>
          </a:xfr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b="1" dirty="0">
                <a:solidFill>
                  <a:srgbClr val="FF3300"/>
                </a:solidFill>
                <a:latin typeface="Arial" pitchFamily="34" charset="0"/>
                <a:cs typeface="Arial" pitchFamily="34" charset="0"/>
              </a:rPr>
              <a:t>b. </a:t>
            </a:r>
            <a:r>
              <a:rPr lang="en-US" sz="2000" b="1" dirty="0" err="1">
                <a:solidFill>
                  <a:srgbClr val="FF3300"/>
                </a:solidFill>
                <a:latin typeface="Arial" pitchFamily="34" charset="0"/>
                <a:cs typeface="Arial" pitchFamily="34" charset="0"/>
              </a:rPr>
              <a:t>Một</a:t>
            </a:r>
            <a:r>
              <a:rPr lang="en-US" sz="2000" b="1" dirty="0">
                <a:solidFill>
                  <a:srgbClr val="FF3300"/>
                </a:solidFill>
                <a:latin typeface="Arial" pitchFamily="34" charset="0"/>
                <a:cs typeface="Arial" pitchFamily="34" charset="0"/>
              </a:rPr>
              <a:t> </a:t>
            </a:r>
            <a:r>
              <a:rPr lang="en-US" sz="2000" b="1" dirty="0" err="1">
                <a:solidFill>
                  <a:srgbClr val="FF3300"/>
                </a:solidFill>
                <a:latin typeface="Arial" pitchFamily="34" charset="0"/>
                <a:cs typeface="Arial" pitchFamily="34" charset="0"/>
              </a:rPr>
              <a:t>số</a:t>
            </a:r>
            <a:r>
              <a:rPr lang="en-US" sz="2000" b="1" dirty="0">
                <a:solidFill>
                  <a:srgbClr val="FF3300"/>
                </a:solidFill>
                <a:latin typeface="Arial" pitchFamily="34" charset="0"/>
                <a:cs typeface="Arial" pitchFamily="34" charset="0"/>
              </a:rPr>
              <a:t> </a:t>
            </a:r>
            <a:r>
              <a:rPr lang="vi-VN" sz="2000" b="1" dirty="0">
                <a:solidFill>
                  <a:srgbClr val="FF3300"/>
                </a:solidFill>
                <a:latin typeface="Arial" pitchFamily="34" charset="0"/>
                <a:cs typeface="Arial" pitchFamily="34" charset="0"/>
              </a:rPr>
              <a:t>nguyên tắc cơ bản trong khi trình bày</a:t>
            </a:r>
            <a:endParaRPr lang="en-US" sz="2000" b="1" dirty="0">
              <a:solidFill>
                <a:srgbClr val="FF330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Người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trình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bày</a:t>
            </a:r>
            <a:r>
              <a:rPr lang="vi-VN" sz="2000" dirty="0">
                <a:solidFill>
                  <a:srgbClr val="002060"/>
                </a:solidFill>
                <a:latin typeface="Arial" pitchFamily="34" charset="0"/>
                <a:cs typeface="Arial" pitchFamily="34" charset="0"/>
              </a:rPr>
              <a:t> phải đánh giá đúng bản thân:</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về kiến thức, mối quan hệ, cương vị, bề dày thực tiễn.</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Tìm hiểu kĩ các thông tin về cha mẹ, trình độ, nghề nghiệp, nhu cầu cha mẹ mong muốn được biết… </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Chuẩn bị đầy đủ thông tin, tài liệu, các ví dụ minh họa có liên quan đến buổi làm việc với các bậc cha mẹ.</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Phải xác định rõ mục đích của buổi trình bày, có lý do, thời gian, địa điểm rõ ràng</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Chuẩn bị tốt bài trình bài và trình bày một cách logic: mở đầu, nội dung, kết luận.</a:t>
            </a:r>
            <a:endParaRPr lang="en-US" sz="2000" dirty="0">
              <a:solidFill>
                <a:srgbClr val="002060"/>
              </a:solidFill>
              <a:latin typeface="Arial" pitchFamily="34" charset="0"/>
              <a:cs typeface="Arial" pitchFamily="34" charset="0"/>
            </a:endParaRPr>
          </a:p>
          <a:p>
            <a:pPr algn="just">
              <a:lnSpc>
                <a:spcPct val="150000"/>
              </a:lnSpc>
              <a:spcBef>
                <a:spcPts val="0"/>
              </a:spcBef>
              <a:buFontTx/>
              <a:buChar char="-"/>
            </a:pPr>
            <a:endParaRPr lang="en-US" sz="2000" dirty="0">
              <a:solidFill>
                <a:schemeClr val="tx1"/>
              </a:solidFill>
              <a:latin typeface="Arial" pitchFamily="34" charset="0"/>
              <a:cs typeface="Arial" pitchFamily="34" charset="0"/>
            </a:endParaRPr>
          </a:p>
          <a:p>
            <a:pPr marL="0" indent="0" algn="just">
              <a:lnSpc>
                <a:spcPct val="150000"/>
              </a:lnSpc>
              <a:spcBef>
                <a:spcPts val="0"/>
              </a:spcBef>
              <a:buNone/>
            </a:pPr>
            <a:endParaRPr lang="en-US" sz="2400" dirty="0">
              <a:solidFill>
                <a:schemeClr val="tx1"/>
              </a:solidFill>
              <a:latin typeface="Arial" pitchFamily="34" charset="0"/>
              <a:cs typeface="Arial" pitchFamily="34" charset="0"/>
            </a:endParaRPr>
          </a:p>
        </p:txBody>
      </p:sp>
      <p:sp>
        <p:nvSpPr>
          <p:cNvPr id="4" name="Title 1"/>
          <p:cNvSpPr>
            <a:spLocks noGrp="1"/>
          </p:cNvSpPr>
          <p:nvPr>
            <p:ph type="title"/>
          </p:nvPr>
        </p:nvSpPr>
        <p:spPr>
          <a:xfrm>
            <a:off x="1676400" y="304800"/>
            <a:ext cx="5562600" cy="487362"/>
          </a:xfrm>
        </p:spPr>
        <p:txBody>
          <a:bodyPr vert="horz" lIns="91440" tIns="45720" rIns="91440" bIns="45720" rtlCol="0" anchor="ctr">
            <a:normAutofit/>
          </a:bodyPr>
          <a:lstStyle/>
          <a:p>
            <a:r>
              <a:rPr lang="en-US" sz="2400" b="1" dirty="0">
                <a:solidFill>
                  <a:srgbClr val="7030A0"/>
                </a:solidFill>
                <a:latin typeface="Arial" pitchFamily="34" charset="0"/>
                <a:cs typeface="Arial" pitchFamily="34" charset="0"/>
              </a:rPr>
              <a:t>4.3. </a:t>
            </a:r>
            <a:r>
              <a:rPr lang="en-US" sz="2400" b="1" dirty="0" err="1">
                <a:solidFill>
                  <a:srgbClr val="7030A0"/>
                </a:solidFill>
                <a:latin typeface="Arial" pitchFamily="34" charset="0"/>
                <a:cs typeface="Arial" pitchFamily="34" charset="0"/>
              </a:rPr>
              <a:t>Kĩ</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diễn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bày</a:t>
            </a:r>
            <a:r>
              <a:rPr lang="en-US" sz="2400" b="1" dirty="0">
                <a:solidFill>
                  <a:srgbClr val="7030A0"/>
                </a:solidFill>
                <a:latin typeface="Arial" pitchFamily="34" charset="0"/>
                <a:cs typeface="Arial" pitchFamily="34" charset="0"/>
              </a:rPr>
              <a:t> </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44</a:t>
            </a:fld>
            <a:endParaRPr lang="en-US" altLang="en-US"/>
          </a:p>
        </p:txBody>
      </p:sp>
    </p:spTree>
    <p:extLst>
      <p:ext uri="{BB962C8B-B14F-4D97-AF65-F5344CB8AC3E}">
        <p14:creationId xmlns:p14="http://schemas.microsoft.com/office/powerpoint/2010/main" val="414832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219200"/>
            <a:ext cx="7277100" cy="4876800"/>
          </a:xfrm>
          <a:solidFill>
            <a:schemeClr val="accent6">
              <a:lumMod val="20000"/>
              <a:lumOff val="80000"/>
            </a:schemeClr>
          </a:solidFill>
        </p:spPr>
        <p:style>
          <a:lnRef idx="1">
            <a:schemeClr val="accent4"/>
          </a:lnRef>
          <a:fillRef idx="2">
            <a:schemeClr val="accent4"/>
          </a:fillRef>
          <a:effectRef idx="1">
            <a:schemeClr val="accent4"/>
          </a:effectRef>
          <a:fontRef idx="minor">
            <a:schemeClr val="dk1"/>
          </a:fontRef>
        </p:style>
        <p:txBody>
          <a:bodyPr>
            <a:noAutofit/>
          </a:bodyPr>
          <a:lstStyle/>
          <a:p>
            <a:pPr marL="0" lvl="0" indent="0" algn="just">
              <a:lnSpc>
                <a:spcPct val="150000"/>
              </a:lnSpc>
              <a:spcBef>
                <a:spcPts val="0"/>
              </a:spcBef>
              <a:buNone/>
            </a:pPr>
            <a:r>
              <a:rPr lang="en-US" sz="2200" dirty="0">
                <a:solidFill>
                  <a:srgbClr val="0070C0"/>
                </a:solidFill>
                <a:latin typeface="Arial" pitchFamily="34" charset="0"/>
                <a:cs typeface="Arial" pitchFamily="34" charset="0"/>
              </a:rPr>
              <a:t>  </a:t>
            </a:r>
            <a:r>
              <a:rPr lang="en-US" sz="2200" dirty="0">
                <a:solidFill>
                  <a:srgbClr val="002060"/>
                </a:solidFill>
                <a:latin typeface="Arial" pitchFamily="34" charset="0"/>
                <a:cs typeface="Arial" pitchFamily="34" charset="0"/>
              </a:rPr>
              <a:t>   </a:t>
            </a:r>
            <a:r>
              <a:rPr lang="vi-VN" sz="2200" dirty="0">
                <a:solidFill>
                  <a:srgbClr val="002060"/>
                </a:solidFill>
                <a:latin typeface="Arial" pitchFamily="34" charset="0"/>
                <a:cs typeface="Arial" pitchFamily="34" charset="0"/>
              </a:rPr>
              <a:t>Trao đổi trực tiếp và thẳng thắn để giải quyết vấn đề: Hãy áp dụng quy tắc khen trước khi chê khi trao đổi với cha mẹ về những vấn đề của</a:t>
            </a:r>
            <a:r>
              <a:rPr lang="en-US" sz="2200" dirty="0">
                <a:solidFill>
                  <a:srgbClr val="002060"/>
                </a:solidFill>
                <a:latin typeface="Arial" pitchFamily="34" charset="0"/>
                <a:cs typeface="Arial" pitchFamily="34" charset="0"/>
              </a:rPr>
              <a:t> </a:t>
            </a:r>
            <a:r>
              <a:rPr lang="vi-VN" sz="2200" dirty="0">
                <a:solidFill>
                  <a:srgbClr val="002060"/>
                </a:solidFill>
                <a:latin typeface="Arial" pitchFamily="34" charset="0"/>
                <a:cs typeface="Arial" pitchFamily="34" charset="0"/>
              </a:rPr>
              <a:t>con họ. Đối với cha mẹ, cảm giác con mình được khen, cảm giác tự hào về con cái luôn tạo tâm lý hưng phấn và họ dễ dàng chấp nhận những sự thật không hẳn là tốt đang chờ đợi phía sau. Hãy khen những điểm tốt của bé/cha mẹ trước khi giải quyết vấn đề là luôn là cách khôn ngoan để giao tiếp thành công. </a:t>
            </a:r>
            <a:endParaRPr lang="en-US" sz="2200" dirty="0">
              <a:solidFill>
                <a:srgbClr val="002060"/>
              </a:solidFill>
              <a:latin typeface="Arial" pitchFamily="34" charset="0"/>
              <a:cs typeface="Arial" pitchFamily="34" charset="0"/>
            </a:endParaRPr>
          </a:p>
          <a:p>
            <a:pPr marL="0" lvl="0" indent="0">
              <a:lnSpc>
                <a:spcPct val="150000"/>
              </a:lnSpc>
              <a:spcBef>
                <a:spcPts val="0"/>
              </a:spcBef>
              <a:buNone/>
            </a:pPr>
            <a:endParaRPr lang="en-US" sz="2400" dirty="0">
              <a:solidFill>
                <a:srgbClr val="0070C0"/>
              </a:solidFill>
              <a:latin typeface="Arial" pitchFamily="34" charset="0"/>
              <a:cs typeface="Arial" pitchFamily="34" charset="0"/>
            </a:endParaRPr>
          </a:p>
          <a:p>
            <a:pPr>
              <a:lnSpc>
                <a:spcPct val="150000"/>
              </a:lnSpc>
              <a:spcBef>
                <a:spcPts val="0"/>
              </a:spcBef>
            </a:pPr>
            <a:endParaRPr lang="en-US" sz="2400" dirty="0">
              <a:solidFill>
                <a:srgbClr val="0070C0"/>
              </a:solidFill>
              <a:latin typeface="Arial" pitchFamily="34" charset="0"/>
              <a:cs typeface="Arial" pitchFamily="34" charset="0"/>
            </a:endParaRPr>
          </a:p>
        </p:txBody>
      </p:sp>
      <p:sp>
        <p:nvSpPr>
          <p:cNvPr id="4" name="Title 1"/>
          <p:cNvSpPr>
            <a:spLocks noGrp="1"/>
          </p:cNvSpPr>
          <p:nvPr>
            <p:ph type="title"/>
          </p:nvPr>
        </p:nvSpPr>
        <p:spPr>
          <a:xfrm>
            <a:off x="1676400" y="304800"/>
            <a:ext cx="5562600" cy="487362"/>
          </a:xfrm>
        </p:spPr>
        <p:txBody>
          <a:bodyPr vert="horz" lIns="91440" tIns="45720" rIns="91440" bIns="45720" rtlCol="0" anchor="ctr">
            <a:normAutofit/>
          </a:bodyPr>
          <a:lstStyle/>
          <a:p>
            <a:r>
              <a:rPr lang="en-US" sz="2400" b="1" dirty="0">
                <a:solidFill>
                  <a:srgbClr val="7030A0"/>
                </a:solidFill>
                <a:latin typeface="Arial" pitchFamily="34" charset="0"/>
                <a:cs typeface="Arial" pitchFamily="34" charset="0"/>
              </a:rPr>
              <a:t>4.3. </a:t>
            </a:r>
            <a:r>
              <a:rPr lang="en-US" sz="2400" b="1" dirty="0" err="1">
                <a:solidFill>
                  <a:srgbClr val="7030A0"/>
                </a:solidFill>
                <a:latin typeface="Arial" pitchFamily="34" charset="0"/>
                <a:cs typeface="Arial" pitchFamily="34" charset="0"/>
              </a:rPr>
              <a:t>Kĩ</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diễn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đạt</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trình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bày</a:t>
            </a:r>
            <a:r>
              <a:rPr lang="en-US" sz="2400" b="1" dirty="0">
                <a:solidFill>
                  <a:srgbClr val="7030A0"/>
                </a:solidFill>
                <a:latin typeface="Arial" pitchFamily="34" charset="0"/>
                <a:cs typeface="Arial" pitchFamily="34" charset="0"/>
              </a:rPr>
              <a:t> </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45</a:t>
            </a:fld>
            <a:endParaRPr lang="en-US" altLang="en-US"/>
          </a:p>
        </p:txBody>
      </p:sp>
    </p:spTree>
    <p:extLst>
      <p:ext uri="{BB962C8B-B14F-4D97-AF65-F5344CB8AC3E}">
        <p14:creationId xmlns:p14="http://schemas.microsoft.com/office/powerpoint/2010/main" val="41689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2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162800" cy="685800"/>
          </a:xfrm>
        </p:spPr>
        <p:txBody>
          <a:bodyPr vert="horz" lIns="91440" tIns="45720" rIns="91440" bIns="45720" rtlCol="0" anchor="ctr">
            <a:noAutofit/>
          </a:bodyPr>
          <a:lstStyle/>
          <a:p>
            <a:r>
              <a:rPr lang="en-US" sz="2400" b="1" dirty="0">
                <a:solidFill>
                  <a:srgbClr val="0070C0"/>
                </a:solidFill>
                <a:latin typeface="Arial" pitchFamily="34" charset="0"/>
                <a:cs typeface="Arial" pitchFamily="34" charset="0"/>
              </a:rPr>
              <a:t>4.4. </a:t>
            </a:r>
            <a:r>
              <a:rPr lang="en-US" sz="2400" b="1" dirty="0" err="1">
                <a:solidFill>
                  <a:srgbClr val="0070C0"/>
                </a:solidFill>
                <a:latin typeface="Arial" pitchFamily="34" charset="0"/>
                <a:cs typeface="Arial" pitchFamily="34" charset="0"/>
              </a:rPr>
              <a:t>Kĩ</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năng</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giao</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tiếp</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và</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xử</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lí</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tình</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huống</a:t>
            </a:r>
            <a:r>
              <a:rPr lang="en-US" sz="2400" b="1" dirty="0">
                <a:solidFill>
                  <a:srgbClr val="0070C0"/>
                </a:solidFill>
                <a:latin typeface="Arial" pitchFamily="34" charset="0"/>
                <a:cs typeface="Arial" pitchFamily="34" charset="0"/>
              </a:rPr>
              <a:t> </a:t>
            </a:r>
          </a:p>
        </p:txBody>
      </p:sp>
      <p:sp>
        <p:nvSpPr>
          <p:cNvPr id="3" name="Content Placeholder 2"/>
          <p:cNvSpPr>
            <a:spLocks noGrp="1"/>
          </p:cNvSpPr>
          <p:nvPr>
            <p:ph idx="1"/>
          </p:nvPr>
        </p:nvSpPr>
        <p:spPr>
          <a:xfrm>
            <a:off x="381000" y="990600"/>
            <a:ext cx="8534400" cy="5410200"/>
          </a:xfr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a:noAutofit/>
          </a:bodyPr>
          <a:lstStyle/>
          <a:p>
            <a:pPr marL="0" lv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Sử dụng từ ngữ trong sáng, gẫn gũi, dễ hiểu; ngắn gọn, rõ ràng, mạch lạc; ngữ điệu giọng nói: nhẹ nhàng, trìu mến, yêu thương…</a:t>
            </a:r>
            <a:endParaRPr lang="en-US" sz="2000" dirty="0">
              <a:solidFill>
                <a:srgbClr val="002060"/>
              </a:solidFill>
              <a:latin typeface="Arial" pitchFamily="34" charset="0"/>
              <a:cs typeface="Arial" pitchFamily="34" charset="0"/>
            </a:endParaRPr>
          </a:p>
          <a:p>
            <a:pPr marL="53975" lvl="0" indent="-53975" algn="just">
              <a:lnSpc>
                <a:spcPct val="150000"/>
              </a:lnSpc>
              <a:spcBef>
                <a:spcPts val="0"/>
              </a:spcBef>
              <a:buFontTx/>
              <a:buChar char="-"/>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Nét mặt tươi vui, thân thiện, hòa nhã, gần gũi, ân cần khi</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giao tiếp với cha mẹ trẻ.</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Cử chỉ nhẹ nhàng, quan tâm, luôn bình tĩnh, trong mọi tình huống.</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Biết lắng nghe và có sự tương tác thông qua ánh mắt, cử chỉ, nụ cười thể hiện sự quan tâm với cha mẹ khi đang nói chuyện.</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Không làm việc riêng khi cha mẹ đang nói chuyện với mình .</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Biết lắng nghe tích cực: Không ngắt lời khi cha mẹ đang trình bày kể cả khi họ gặp khó khăn trong diễn đạt. Hãy kiên nhẫn, khuyến khích và đưa ra những câu hỏi phù hợp/đúng lúc. </a:t>
            </a:r>
            <a:endParaRPr lang="en-US" sz="2000" dirty="0">
              <a:solidFill>
                <a:srgbClr val="002060"/>
              </a:solidFill>
              <a:latin typeface="Arial" pitchFamily="34" charset="0"/>
              <a:cs typeface="Arial" pitchFamily="34" charset="0"/>
            </a:endParaRPr>
          </a:p>
          <a:p>
            <a:pPr lvl="0" algn="just">
              <a:lnSpc>
                <a:spcPct val="150000"/>
              </a:lnSpc>
              <a:spcBef>
                <a:spcPts val="0"/>
              </a:spcBef>
              <a:buFontTx/>
              <a:buChar char="-"/>
            </a:pPr>
            <a:endParaRPr lang="en-US" sz="2400" dirty="0">
              <a:solidFill>
                <a:srgbClr val="002060"/>
              </a:solidFill>
              <a:latin typeface="Arial" pitchFamily="34" charset="0"/>
              <a:cs typeface="Arial" pitchFamily="34" charset="0"/>
            </a:endParaRPr>
          </a:p>
          <a:p>
            <a:pPr lvl="0" algn="just">
              <a:lnSpc>
                <a:spcPct val="150000"/>
              </a:lnSpc>
              <a:spcBef>
                <a:spcPts val="0"/>
              </a:spcBef>
              <a:buFontTx/>
              <a:buChar char="-"/>
            </a:pPr>
            <a:endParaRPr lang="en-US" sz="2400" dirty="0">
              <a:solidFill>
                <a:srgbClr val="002060"/>
              </a:solidFill>
              <a:latin typeface="Arial" pitchFamily="34" charset="0"/>
              <a:cs typeface="Arial" pitchFamily="34" charset="0"/>
            </a:endParaRPr>
          </a:p>
          <a:p>
            <a:pPr algn="just">
              <a:lnSpc>
                <a:spcPct val="150000"/>
              </a:lnSpc>
              <a:spcBef>
                <a:spcPts val="0"/>
              </a:spcBef>
            </a:pPr>
            <a:endParaRPr lang="en-US" sz="2400" dirty="0">
              <a:solidFill>
                <a:srgbClr val="002060"/>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46</a:t>
            </a:fld>
            <a:endParaRPr lang="en-US" altLang="en-US"/>
          </a:p>
        </p:txBody>
      </p:sp>
    </p:spTree>
    <p:extLst>
      <p:ext uri="{BB962C8B-B14F-4D97-AF65-F5344CB8AC3E}">
        <p14:creationId xmlns:p14="http://schemas.microsoft.com/office/powerpoint/2010/main" val="207918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60C6F-67B2-4BA3-85E1-F5734C4239DA}"/>
              </a:ext>
            </a:extLst>
          </p:cNvPr>
          <p:cNvSpPr>
            <a:spLocks noGrp="1"/>
          </p:cNvSpPr>
          <p:nvPr>
            <p:ph idx="1"/>
          </p:nvPr>
        </p:nvSpPr>
        <p:spPr>
          <a:xfrm>
            <a:off x="685800" y="533400"/>
            <a:ext cx="8001000" cy="5943600"/>
          </a:xfr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Nhìn vào mắt người nghe để nhận biết được những dấu hiệu tiêu cực để kịp thời điều chỉnh cách nói chuyện hoặc dừng lại</a:t>
            </a:r>
            <a:r>
              <a:rPr lang="en-US" sz="2000" dirty="0">
                <a:solidFill>
                  <a:srgbClr val="002060"/>
                </a:solidFill>
                <a:latin typeface="Arial" panose="020B0604020202020204" pitchFamily="34" charset="0"/>
                <a:cs typeface="Arial" panose="020B0604020202020204" pitchFamily="34" charset="0"/>
              </a:rPr>
              <a:t>.</a:t>
            </a:r>
          </a:p>
          <a:p>
            <a:pPr marL="0" indent="0" algn="just">
              <a:lnSpc>
                <a:spcPct val="150000"/>
              </a:lnSpc>
              <a:spcBef>
                <a:spcPts val="0"/>
              </a:spcBef>
              <a:buNone/>
            </a:pPr>
            <a:r>
              <a:rPr lang="en-US" sz="2000" dirty="0">
                <a:solidFill>
                  <a:srgbClr val="002060"/>
                </a:solidFill>
                <a:latin typeface="Arial" panose="020B0604020202020204" pitchFamily="34" charset="0"/>
                <a:cs typeface="Arial" panose="020B0604020202020204" pitchFamily="34" charset="0"/>
              </a:rPr>
              <a:t>- T</a:t>
            </a:r>
            <a:r>
              <a:rPr lang="vi-VN" sz="2000" dirty="0">
                <a:solidFill>
                  <a:srgbClr val="002060"/>
                </a:solidFill>
                <a:latin typeface="Arial" panose="020B0604020202020204" pitchFamily="34" charset="0"/>
                <a:cs typeface="Arial" panose="020B0604020202020204" pitchFamily="34" charset="0"/>
              </a:rPr>
              <a:t>ạo ra sự hài hước trong khi nói chuyện để giảm sự căng thẳng (nếu có)</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Không nên nói quá nhiều mà nên  để cha mẹ cùng chia sẻ thông tin, cảm xúc về các vấn đề cần thiết liên quan đến trẻ, đến nhà trường.</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Biết dừng đúng lúc: tôn trọng sự riêng tư của trẻ/của gia đình. Khi cảm thấy cha mẹ bồn chồn mất tập trung, không sẵn sàng chia sẻ thì nên dừng lại để tiếp tục vào buổi khác.</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Tôn trọng tuyệt đối các thông tin cá nhân của gia đình trẻ trong các cuộc trao đổi với cha mẹ,</a:t>
            </a: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không được kể với người khác về cuộc trò chuyện đó.</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endParaRPr lang="en-US" sz="2400" dirty="0">
              <a:solidFill>
                <a:srgbClr val="FF000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47</a:t>
            </a:fld>
            <a:endParaRPr lang="en-US" altLang="en-US"/>
          </a:p>
        </p:txBody>
      </p:sp>
    </p:spTree>
    <p:extLst>
      <p:ext uri="{BB962C8B-B14F-4D97-AF65-F5344CB8AC3E}">
        <p14:creationId xmlns:p14="http://schemas.microsoft.com/office/powerpoint/2010/main" val="16922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153400" cy="5791200"/>
          </a:xfr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Biết lắng nghe và có sự tương tác thông qua ánh mắt, cử chỉ, nụ cười</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Không làm việc riêng khi cha mẹ đang nói chuyện với mình .</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Biết lắng nghe: Không ngắt lời khi </a:t>
            </a:r>
            <a:r>
              <a:rPr lang="en-US" sz="2000" dirty="0">
                <a:solidFill>
                  <a:srgbClr val="002060"/>
                </a:solidFill>
                <a:latin typeface="Arial" pitchFamily="34" charset="0"/>
                <a:cs typeface="Arial" pitchFamily="34" charset="0"/>
              </a:rPr>
              <a:t>cha </a:t>
            </a:r>
            <a:r>
              <a:rPr lang="en-US" sz="2000" dirty="0" err="1">
                <a:solidFill>
                  <a:srgbClr val="002060"/>
                </a:solidFill>
                <a:latin typeface="Arial" pitchFamily="34" charset="0"/>
                <a:cs typeface="Arial" pitchFamily="34" charset="0"/>
              </a:rPr>
              <a:t>mẹ</a:t>
            </a:r>
            <a:r>
              <a:rPr lang="vi-VN" sz="2000" dirty="0">
                <a:solidFill>
                  <a:srgbClr val="002060"/>
                </a:solidFill>
                <a:latin typeface="Arial" pitchFamily="34" charset="0"/>
                <a:cs typeface="Arial" pitchFamily="34" charset="0"/>
              </a:rPr>
              <a:t> đang trình bày kể cả khi họ gặp khó khăn trong diễn đạt. Hãy kiên nhẫn.</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Nhìn vào mắt người nghe để nhận biết được những dấu hiệu tiêu cực để kịp thời điều chỉnh cách nói chuyện hoặc dừng lại.</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Tạo ra sự hài hước trong khi nói chuyện để giảm sự căng thẳng (nếu có)</a:t>
            </a: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Không nên nói quá nhiều mà nên để </a:t>
            </a:r>
            <a:r>
              <a:rPr lang="en-US" sz="2000" dirty="0">
                <a:solidFill>
                  <a:srgbClr val="002060"/>
                </a:solidFill>
                <a:latin typeface="Arial" pitchFamily="34" charset="0"/>
                <a:cs typeface="Arial" pitchFamily="34" charset="0"/>
              </a:rPr>
              <a:t>cha </a:t>
            </a:r>
            <a:r>
              <a:rPr lang="en-US" sz="2000" dirty="0" err="1">
                <a:solidFill>
                  <a:srgbClr val="002060"/>
                </a:solidFill>
                <a:latin typeface="Arial" pitchFamily="34" charset="0"/>
                <a:cs typeface="Arial" pitchFamily="34" charset="0"/>
              </a:rPr>
              <a:t>mẹ</a:t>
            </a:r>
            <a:r>
              <a:rPr lang="vi-VN" sz="2000" dirty="0">
                <a:solidFill>
                  <a:srgbClr val="002060"/>
                </a:solidFill>
                <a:latin typeface="Arial" panose="020B0604020202020204" pitchFamily="34" charset="0"/>
                <a:cs typeface="Arial" panose="020B0604020202020204" pitchFamily="34" charset="0"/>
              </a:rPr>
              <a:t> chia sẻ thông tin.</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Biết dừng đúng lúc: tôn trọng sự riêng tư của trẻ/của gia đình.</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anose="020B0604020202020204" pitchFamily="34" charset="0"/>
                <a:cs typeface="Arial" panose="020B0604020202020204" pitchFamily="34" charset="0"/>
              </a:rPr>
              <a:t>Tôn trọng tuyệt đối các thông tin cá nhân của gia đình trẻ trong các cuộc trao đổi với </a:t>
            </a:r>
            <a:r>
              <a:rPr lang="en-US" sz="2000" dirty="0">
                <a:solidFill>
                  <a:srgbClr val="002060"/>
                </a:solidFill>
                <a:latin typeface="Arial" pitchFamily="34" charset="0"/>
                <a:cs typeface="Arial" pitchFamily="34" charset="0"/>
              </a:rPr>
              <a:t>CM</a:t>
            </a:r>
            <a:r>
              <a:rPr lang="vi-VN" sz="2000" dirty="0">
                <a:solidFill>
                  <a:srgbClr val="002060"/>
                </a:solidFill>
                <a:latin typeface="Arial" panose="020B0604020202020204" pitchFamily="34" charset="0"/>
                <a:cs typeface="Arial" panose="020B0604020202020204" pitchFamily="34" charset="0"/>
              </a:rPr>
              <a:t> không được kể với người khác về cuộc trò chuyện đó.</a:t>
            </a:r>
            <a:endParaRPr lang="en-US" sz="2000" dirty="0">
              <a:solidFill>
                <a:srgbClr val="002060"/>
              </a:solidFill>
              <a:latin typeface="Arial" pitchFamily="34" charset="0"/>
              <a:cs typeface="Arial" pitchFamily="34" charset="0"/>
            </a:endParaRPr>
          </a:p>
          <a:p>
            <a:pPr algn="just">
              <a:lnSpc>
                <a:spcPct val="150000"/>
              </a:lnSpc>
              <a:spcBef>
                <a:spcPts val="0"/>
              </a:spcBef>
              <a:buFontTx/>
              <a:buChar char="-"/>
            </a:pPr>
            <a:endParaRPr lang="en-US" sz="2000" dirty="0">
              <a:solidFill>
                <a:srgbClr val="FF0000"/>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48</a:t>
            </a:fld>
            <a:endParaRPr lang="en-US" altLang="en-US"/>
          </a:p>
        </p:txBody>
      </p:sp>
    </p:spTree>
    <p:extLst>
      <p:ext uri="{BB962C8B-B14F-4D97-AF65-F5344CB8AC3E}">
        <p14:creationId xmlns:p14="http://schemas.microsoft.com/office/powerpoint/2010/main" val="118881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heel(1)">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cxnSp>
        <p:nvCxnSpPr>
          <p:cNvPr id="18" name="Straight Arrow Connector 17"/>
          <p:cNvCxnSpPr>
            <a:endCxn id="11" idx="1"/>
          </p:cNvCxnSpPr>
          <p:nvPr/>
        </p:nvCxnSpPr>
        <p:spPr>
          <a:xfrm>
            <a:off x="1296955" y="4025516"/>
            <a:ext cx="836645" cy="779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762000"/>
            <a:ext cx="1647807" cy="1143000"/>
          </a:xfrm>
          <a:prstGeom prst="rect">
            <a:avLst/>
          </a:prstGeom>
        </p:spPr>
      </p:pic>
      <p:sp>
        <p:nvSpPr>
          <p:cNvPr id="7" name="Title 1"/>
          <p:cNvSpPr>
            <a:spLocks noGrp="1"/>
          </p:cNvSpPr>
          <p:nvPr>
            <p:ph type="title"/>
          </p:nvPr>
        </p:nvSpPr>
        <p:spPr>
          <a:xfrm>
            <a:off x="483637" y="228600"/>
            <a:ext cx="8229600" cy="533400"/>
          </a:xfrm>
        </p:spPr>
        <p:txBody>
          <a:bodyPr>
            <a:normAutofit fontScale="90000"/>
          </a:bodyPr>
          <a:lstStyle/>
          <a:p>
            <a:r>
              <a:rPr lang="en-US" sz="2400" b="1" dirty="0" err="1">
                <a:solidFill>
                  <a:srgbClr val="C00000"/>
                </a:solidFill>
                <a:latin typeface="Arial" pitchFamily="34" charset="0"/>
                <a:cs typeface="Arial" pitchFamily="34" charset="0"/>
              </a:rPr>
              <a:t>Một</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số</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điều</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nên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và</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không</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nên</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khi</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giao</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tiếp</a:t>
            </a:r>
            <a:r>
              <a:rPr lang="en-US" sz="2400" b="1" dirty="0">
                <a:solidFill>
                  <a:srgbClr val="C00000"/>
                </a:solidFill>
                <a:latin typeface="Arial" pitchFamily="34" charset="0"/>
                <a:cs typeface="Arial" pitchFamily="34" charset="0"/>
              </a:rPr>
              <a:t>/</a:t>
            </a:r>
            <a:r>
              <a:rPr lang="en-US" sz="2400" b="1" dirty="0" err="1">
                <a:solidFill>
                  <a:srgbClr val="C00000"/>
                </a:solidFill>
                <a:latin typeface="Arial" pitchFamily="34" charset="0"/>
                <a:cs typeface="Arial" pitchFamily="34" charset="0"/>
              </a:rPr>
              <a:t>xử</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lý</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tình</a:t>
            </a:r>
            <a:r>
              <a:rPr lang="en-US" sz="2400" b="1" dirty="0">
                <a:solidFill>
                  <a:srgbClr val="C00000"/>
                </a:solidFill>
                <a:latin typeface="Arial" pitchFamily="34" charset="0"/>
                <a:cs typeface="Arial" pitchFamily="34" charset="0"/>
              </a:rPr>
              <a:t> </a:t>
            </a:r>
            <a:r>
              <a:rPr lang="en-US" sz="2400" b="1" dirty="0" err="1">
                <a:solidFill>
                  <a:srgbClr val="C00000"/>
                </a:solidFill>
                <a:latin typeface="Arial" pitchFamily="34" charset="0"/>
                <a:cs typeface="Arial" pitchFamily="34" charset="0"/>
              </a:rPr>
              <a:t>huống</a:t>
            </a:r>
            <a:endParaRPr lang="en-US" sz="2400" b="1" dirty="0">
              <a:solidFill>
                <a:srgbClr val="C00000"/>
              </a:solidFill>
              <a:latin typeface="Arial" pitchFamily="34" charset="0"/>
              <a:cs typeface="Arial" pitchFamily="34" charset="0"/>
            </a:endParaRPr>
          </a:p>
        </p:txBody>
      </p:sp>
      <p:sp>
        <p:nvSpPr>
          <p:cNvPr id="9" name="Rectangle 8"/>
          <p:cNvSpPr/>
          <p:nvPr/>
        </p:nvSpPr>
        <p:spPr>
          <a:xfrm>
            <a:off x="2170923" y="2124022"/>
            <a:ext cx="3284874" cy="4308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285750" indent="-285750">
              <a:buFontTx/>
              <a:buChar char="-"/>
            </a:pPr>
            <a:r>
              <a:rPr lang="en-US" sz="2200" dirty="0" err="1">
                <a:latin typeface="Arial" pitchFamily="34" charset="0"/>
                <a:cs typeface="Arial" pitchFamily="34" charset="0"/>
              </a:rPr>
              <a:t>Tìm</a:t>
            </a:r>
            <a:r>
              <a:rPr lang="en-US" sz="2200" dirty="0">
                <a:latin typeface="Arial" pitchFamily="34" charset="0"/>
                <a:cs typeface="Arial" pitchFamily="34" charset="0"/>
              </a:rPr>
              <a:t> </a:t>
            </a:r>
            <a:r>
              <a:rPr lang="en-US" sz="2200" dirty="0" err="1">
                <a:latin typeface="Arial" pitchFamily="34" charset="0"/>
                <a:cs typeface="Arial" pitchFamily="34" charset="0"/>
              </a:rPr>
              <a:t>hiểu</a:t>
            </a:r>
            <a:r>
              <a:rPr lang="en-US" sz="2200" dirty="0">
                <a:latin typeface="Arial" pitchFamily="34" charset="0"/>
                <a:cs typeface="Arial" pitchFamily="34" charset="0"/>
              </a:rPr>
              <a:t> </a:t>
            </a:r>
            <a:r>
              <a:rPr lang="en-US" sz="2200" dirty="0" err="1">
                <a:latin typeface="Arial" pitchFamily="34" charset="0"/>
                <a:cs typeface="Arial" pitchFamily="34" charset="0"/>
              </a:rPr>
              <a:t>nguyên</a:t>
            </a:r>
            <a:r>
              <a:rPr lang="en-US" sz="2200" dirty="0">
                <a:latin typeface="Arial" pitchFamily="34" charset="0"/>
                <a:cs typeface="Arial" pitchFamily="34" charset="0"/>
              </a:rPr>
              <a:t> </a:t>
            </a:r>
            <a:r>
              <a:rPr lang="en-US" sz="2200" dirty="0" err="1">
                <a:latin typeface="Arial" pitchFamily="34" charset="0"/>
                <a:cs typeface="Arial" pitchFamily="34" charset="0"/>
              </a:rPr>
              <a:t>nhân</a:t>
            </a:r>
            <a:endParaRPr lang="en-US" sz="2200" dirty="0">
              <a:latin typeface="Arial" pitchFamily="34" charset="0"/>
              <a:cs typeface="Arial" pitchFamily="34" charset="0"/>
            </a:endParaRPr>
          </a:p>
        </p:txBody>
      </p:sp>
      <p:sp>
        <p:nvSpPr>
          <p:cNvPr id="10" name="Rectangle 9"/>
          <p:cNvSpPr/>
          <p:nvPr/>
        </p:nvSpPr>
        <p:spPr>
          <a:xfrm>
            <a:off x="2170923" y="4697962"/>
            <a:ext cx="6896877" cy="4308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Tx/>
              <a:buChar char="-"/>
            </a:pPr>
            <a:r>
              <a:rPr lang="en-US" sz="2200" dirty="0" err="1">
                <a:latin typeface="Arial" pitchFamily="34" charset="0"/>
                <a:cs typeface="Arial" pitchFamily="34" charset="0"/>
              </a:rPr>
              <a:t>Bình</a:t>
            </a:r>
            <a:r>
              <a:rPr lang="en-US" sz="2200" dirty="0">
                <a:latin typeface="Arial" pitchFamily="34" charset="0"/>
                <a:cs typeface="Arial" pitchFamily="34" charset="0"/>
              </a:rPr>
              <a:t> </a:t>
            </a:r>
            <a:r>
              <a:rPr lang="en-US" sz="2200" dirty="0" err="1">
                <a:latin typeface="Arial" pitchFamily="34" charset="0"/>
                <a:cs typeface="Arial" pitchFamily="34" charset="0"/>
              </a:rPr>
              <a:t>tĩnh</a:t>
            </a:r>
            <a:r>
              <a:rPr lang="en-US" sz="2200" dirty="0">
                <a:latin typeface="Arial" pitchFamily="34" charset="0"/>
                <a:cs typeface="Arial" pitchFamily="34" charset="0"/>
              </a:rPr>
              <a:t> </a:t>
            </a:r>
            <a:r>
              <a:rPr lang="en-US" sz="2200" dirty="0" err="1">
                <a:latin typeface="Arial" pitchFamily="34" charset="0"/>
                <a:cs typeface="Arial" pitchFamily="34" charset="0"/>
              </a:rPr>
              <a:t>lắng</a:t>
            </a:r>
            <a:r>
              <a:rPr lang="en-US" sz="2200" dirty="0">
                <a:latin typeface="Arial" pitchFamily="34" charset="0"/>
                <a:cs typeface="Arial" pitchFamily="34" charset="0"/>
              </a:rPr>
              <a:t> </a:t>
            </a:r>
            <a:r>
              <a:rPr lang="en-US" sz="2200" dirty="0" err="1">
                <a:latin typeface="Arial" pitchFamily="34" charset="0"/>
                <a:cs typeface="Arial" pitchFamily="34" charset="0"/>
              </a:rPr>
              <a:t>nghe</a:t>
            </a:r>
            <a:r>
              <a:rPr lang="en-US" sz="2200" dirty="0">
                <a:latin typeface="Arial" pitchFamily="34" charset="0"/>
                <a:cs typeface="Arial" pitchFamily="34" charset="0"/>
              </a:rPr>
              <a:t> cha </a:t>
            </a:r>
            <a:r>
              <a:rPr lang="en-US" sz="2200" dirty="0" err="1">
                <a:latin typeface="Arial" pitchFamily="34" charset="0"/>
                <a:cs typeface="Arial" pitchFamily="34" charset="0"/>
              </a:rPr>
              <a:t>mẹ</a:t>
            </a:r>
            <a:r>
              <a:rPr lang="en-US" sz="2200" dirty="0">
                <a:latin typeface="Arial" pitchFamily="34" charset="0"/>
                <a:cs typeface="Arial" pitchFamily="34" charset="0"/>
              </a:rPr>
              <a:t> </a:t>
            </a:r>
            <a:r>
              <a:rPr lang="en-US" sz="2200" dirty="0" err="1">
                <a:latin typeface="Arial" pitchFamily="34" charset="0"/>
                <a:cs typeface="Arial" pitchFamily="34" charset="0"/>
              </a:rPr>
              <a:t>trẻ</a:t>
            </a:r>
            <a:r>
              <a:rPr lang="en-US" sz="2200" dirty="0">
                <a:latin typeface="Arial" pitchFamily="34" charset="0"/>
                <a:cs typeface="Arial" pitchFamily="34" charset="0"/>
              </a:rPr>
              <a:t> </a:t>
            </a:r>
            <a:r>
              <a:rPr lang="en-US" sz="2200" dirty="0" err="1">
                <a:latin typeface="Arial" pitchFamily="34" charset="0"/>
                <a:cs typeface="Arial" pitchFamily="34" charset="0"/>
              </a:rPr>
              <a:t>trình</a:t>
            </a:r>
            <a:r>
              <a:rPr lang="en-US" sz="2200" dirty="0">
                <a:latin typeface="Arial" pitchFamily="34" charset="0"/>
                <a:cs typeface="Arial" pitchFamily="34" charset="0"/>
              </a:rPr>
              <a:t> </a:t>
            </a:r>
            <a:r>
              <a:rPr lang="en-US" sz="2200" dirty="0" err="1">
                <a:latin typeface="Arial" pitchFamily="34" charset="0"/>
                <a:cs typeface="Arial" pitchFamily="34" charset="0"/>
              </a:rPr>
              <a:t>bày</a:t>
            </a:r>
            <a:r>
              <a:rPr lang="en-US" sz="2200" dirty="0">
                <a:latin typeface="Arial" pitchFamily="34" charset="0"/>
                <a:cs typeface="Arial" pitchFamily="34" charset="0"/>
              </a:rPr>
              <a:t> </a:t>
            </a:r>
            <a:r>
              <a:rPr lang="en-US" sz="2200" dirty="0" err="1">
                <a:latin typeface="Arial" pitchFamily="34" charset="0"/>
                <a:cs typeface="Arial" pitchFamily="34" charset="0"/>
              </a:rPr>
              <a:t>lí</a:t>
            </a:r>
            <a:r>
              <a:rPr lang="en-US" sz="2200" dirty="0">
                <a:latin typeface="Arial" pitchFamily="34" charset="0"/>
                <a:cs typeface="Arial" pitchFamily="34" charset="0"/>
              </a:rPr>
              <a:t> do</a:t>
            </a:r>
          </a:p>
        </p:txBody>
      </p:sp>
      <p:sp>
        <p:nvSpPr>
          <p:cNvPr id="11" name="Rectangle 10"/>
          <p:cNvSpPr/>
          <p:nvPr/>
        </p:nvSpPr>
        <p:spPr>
          <a:xfrm>
            <a:off x="2133600" y="3887982"/>
            <a:ext cx="6934200" cy="43088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lgn="just">
              <a:buFontTx/>
              <a:buChar char="-"/>
            </a:pPr>
            <a:r>
              <a:rPr lang="en-US" sz="2200" dirty="0" err="1">
                <a:latin typeface="Arial" pitchFamily="34" charset="0"/>
                <a:cs typeface="Arial" pitchFamily="34" charset="0"/>
              </a:rPr>
              <a:t>Xử</a:t>
            </a:r>
            <a:r>
              <a:rPr lang="en-US" sz="2200" dirty="0">
                <a:latin typeface="Arial" pitchFamily="34" charset="0"/>
                <a:cs typeface="Arial" pitchFamily="34" charset="0"/>
              </a:rPr>
              <a:t> </a:t>
            </a:r>
            <a:r>
              <a:rPr lang="en-US" sz="2200" dirty="0" err="1">
                <a:latin typeface="Arial" pitchFamily="34" charset="0"/>
                <a:cs typeface="Arial" pitchFamily="34" charset="0"/>
              </a:rPr>
              <a:t>lí</a:t>
            </a:r>
            <a:r>
              <a:rPr lang="en-US" sz="2200" dirty="0">
                <a:latin typeface="Arial" pitchFamily="34" charset="0"/>
                <a:cs typeface="Arial" pitchFamily="34" charset="0"/>
              </a:rPr>
              <a:t> </a:t>
            </a:r>
            <a:r>
              <a:rPr lang="en-US" sz="2200" dirty="0" err="1">
                <a:latin typeface="Arial" pitchFamily="34" charset="0"/>
                <a:cs typeface="Arial" pitchFamily="34" charset="0"/>
              </a:rPr>
              <a:t>sự</a:t>
            </a:r>
            <a:r>
              <a:rPr lang="en-US" sz="2200" dirty="0">
                <a:latin typeface="Arial" pitchFamily="34" charset="0"/>
                <a:cs typeface="Arial" pitchFamily="34" charset="0"/>
              </a:rPr>
              <a:t> </a:t>
            </a:r>
            <a:r>
              <a:rPr lang="en-US" sz="2200" dirty="0" err="1">
                <a:latin typeface="Arial" pitchFamily="34" charset="0"/>
                <a:cs typeface="Arial" pitchFamily="34" charset="0"/>
              </a:rPr>
              <a:t>việc</a:t>
            </a:r>
            <a:r>
              <a:rPr lang="en-US" sz="2200" dirty="0">
                <a:latin typeface="Arial" pitchFamily="34" charset="0"/>
                <a:cs typeface="Arial" pitchFamily="34" charset="0"/>
              </a:rPr>
              <a:t> </a:t>
            </a:r>
            <a:r>
              <a:rPr lang="en-US" sz="2200" dirty="0" err="1">
                <a:latin typeface="Arial" pitchFamily="34" charset="0"/>
                <a:cs typeface="Arial" pitchFamily="34" charset="0"/>
              </a:rPr>
              <a:t>công</a:t>
            </a:r>
            <a:r>
              <a:rPr lang="en-US" sz="2200" dirty="0">
                <a:latin typeface="Arial" pitchFamily="34" charset="0"/>
                <a:cs typeface="Arial" pitchFamily="34" charset="0"/>
              </a:rPr>
              <a:t> </a:t>
            </a:r>
            <a:r>
              <a:rPr lang="en-US" sz="2200" dirty="0" err="1">
                <a:latin typeface="Arial" pitchFamily="34" charset="0"/>
                <a:cs typeface="Arial" pitchFamily="34" charset="0"/>
              </a:rPr>
              <a:t>bằng</a:t>
            </a:r>
            <a:r>
              <a:rPr lang="en-US" sz="2200" dirty="0">
                <a:latin typeface="Arial" pitchFamily="34" charset="0"/>
                <a:cs typeface="Arial" pitchFamily="34" charset="0"/>
              </a:rPr>
              <a:t>, </a:t>
            </a:r>
            <a:r>
              <a:rPr lang="en-US" sz="2200" dirty="0" err="1">
                <a:latin typeface="Arial" pitchFamily="34" charset="0"/>
                <a:cs typeface="Arial" pitchFamily="34" charset="0"/>
              </a:rPr>
              <a:t>công</a:t>
            </a:r>
            <a:r>
              <a:rPr lang="en-US" sz="2200" dirty="0">
                <a:latin typeface="Arial" pitchFamily="34" charset="0"/>
                <a:cs typeface="Arial" pitchFamily="34" charset="0"/>
              </a:rPr>
              <a:t> </a:t>
            </a:r>
            <a:r>
              <a:rPr lang="en-US" sz="2200" dirty="0" err="1">
                <a:latin typeface="Arial" pitchFamily="34" charset="0"/>
                <a:cs typeface="Arial" pitchFamily="34" charset="0"/>
              </a:rPr>
              <a:t>tâm</a:t>
            </a:r>
            <a:r>
              <a:rPr lang="en-US" sz="2200" dirty="0">
                <a:latin typeface="Arial" pitchFamily="34" charset="0"/>
                <a:cs typeface="Arial" pitchFamily="34" charset="0"/>
              </a:rPr>
              <a:t> </a:t>
            </a:r>
            <a:r>
              <a:rPr lang="en-US" sz="2200" dirty="0" err="1">
                <a:latin typeface="Arial" pitchFamily="34" charset="0"/>
                <a:cs typeface="Arial" pitchFamily="34" charset="0"/>
              </a:rPr>
              <a:t>cho</a:t>
            </a:r>
            <a:r>
              <a:rPr lang="en-US" sz="2200" dirty="0">
                <a:latin typeface="Arial" pitchFamily="34" charset="0"/>
                <a:cs typeface="Arial" pitchFamily="34" charset="0"/>
              </a:rPr>
              <a:t> </a:t>
            </a:r>
            <a:r>
              <a:rPr lang="en-US" sz="2200" dirty="0" err="1">
                <a:latin typeface="Arial" pitchFamily="34" charset="0"/>
                <a:cs typeface="Arial" pitchFamily="34" charset="0"/>
              </a:rPr>
              <a:t>cả</a:t>
            </a:r>
            <a:r>
              <a:rPr lang="en-US" sz="2200" dirty="0">
                <a:latin typeface="Arial" pitchFamily="34" charset="0"/>
                <a:cs typeface="Arial" pitchFamily="34" charset="0"/>
              </a:rPr>
              <a:t> </a:t>
            </a:r>
            <a:r>
              <a:rPr lang="en-US" sz="2200" dirty="0" err="1">
                <a:latin typeface="Arial" pitchFamily="34" charset="0"/>
                <a:cs typeface="Arial" pitchFamily="34" charset="0"/>
              </a:rPr>
              <a:t>hai</a:t>
            </a:r>
            <a:r>
              <a:rPr lang="en-US" sz="2200" dirty="0">
                <a:latin typeface="Arial" pitchFamily="34" charset="0"/>
                <a:cs typeface="Arial" pitchFamily="34" charset="0"/>
              </a:rPr>
              <a:t> </a:t>
            </a:r>
            <a:r>
              <a:rPr lang="en-US" sz="2200" dirty="0" err="1">
                <a:latin typeface="Arial" pitchFamily="34" charset="0"/>
                <a:cs typeface="Arial" pitchFamily="34" charset="0"/>
              </a:rPr>
              <a:t>phía</a:t>
            </a:r>
            <a:endParaRPr lang="en-US" sz="2200" dirty="0">
              <a:latin typeface="Arial" pitchFamily="34" charset="0"/>
              <a:cs typeface="Arial" pitchFamily="34" charset="0"/>
            </a:endParaRPr>
          </a:p>
        </p:txBody>
      </p:sp>
      <p:sp>
        <p:nvSpPr>
          <p:cNvPr id="12" name="Rectangle 11"/>
          <p:cNvSpPr/>
          <p:nvPr/>
        </p:nvSpPr>
        <p:spPr>
          <a:xfrm>
            <a:off x="2133600" y="2874057"/>
            <a:ext cx="69342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just">
              <a:buFontTx/>
              <a:buChar char="-"/>
            </a:pPr>
            <a:r>
              <a:rPr lang="en-US" sz="2200" dirty="0" err="1">
                <a:latin typeface="Arial" pitchFamily="34" charset="0"/>
                <a:cs typeface="Arial" pitchFamily="34" charset="0"/>
              </a:rPr>
              <a:t>Khi</a:t>
            </a:r>
            <a:r>
              <a:rPr lang="en-US" sz="2200" dirty="0">
                <a:latin typeface="Arial" pitchFamily="34" charset="0"/>
                <a:cs typeface="Arial" pitchFamily="34" charset="0"/>
              </a:rPr>
              <a:t> </a:t>
            </a:r>
            <a:r>
              <a:rPr lang="en-US" sz="2200" dirty="0" err="1">
                <a:latin typeface="Arial" pitchFamily="34" charset="0"/>
                <a:cs typeface="Arial" pitchFamily="34" charset="0"/>
              </a:rPr>
              <a:t>nóng</a:t>
            </a:r>
            <a:r>
              <a:rPr lang="en-US" sz="2200" dirty="0">
                <a:latin typeface="Arial" pitchFamily="34" charset="0"/>
                <a:cs typeface="Arial" pitchFamily="34" charset="0"/>
              </a:rPr>
              <a:t> </a:t>
            </a:r>
            <a:r>
              <a:rPr lang="en-US" sz="2200" dirty="0" err="1">
                <a:latin typeface="Arial" pitchFamily="34" charset="0"/>
                <a:cs typeface="Arial" pitchFamily="34" charset="0"/>
              </a:rPr>
              <a:t>giận</a:t>
            </a:r>
            <a:r>
              <a:rPr lang="en-US" sz="2200" dirty="0">
                <a:latin typeface="Arial" pitchFamily="34" charset="0"/>
                <a:cs typeface="Arial" pitchFamily="34" charset="0"/>
              </a:rPr>
              <a:t>, </a:t>
            </a:r>
            <a:r>
              <a:rPr lang="en-US" sz="2200" dirty="0" err="1">
                <a:latin typeface="Arial" pitchFamily="34" charset="0"/>
                <a:cs typeface="Arial" pitchFamily="34" charset="0"/>
              </a:rPr>
              <a:t>mệt</a:t>
            </a:r>
            <a:r>
              <a:rPr lang="en-US" sz="2200" dirty="0">
                <a:latin typeface="Arial" pitchFamily="34" charset="0"/>
                <a:cs typeface="Arial" pitchFamily="34" charset="0"/>
              </a:rPr>
              <a:t> </a:t>
            </a:r>
            <a:r>
              <a:rPr lang="en-US" sz="2200" dirty="0" err="1">
                <a:latin typeface="Arial" pitchFamily="34" charset="0"/>
                <a:cs typeface="Arial" pitchFamily="34" charset="0"/>
              </a:rPr>
              <a:t>mỏi</a:t>
            </a:r>
            <a:r>
              <a:rPr lang="en-US" sz="2200" dirty="0">
                <a:latin typeface="Arial" pitchFamily="34" charset="0"/>
                <a:cs typeface="Arial" pitchFamily="34" charset="0"/>
              </a:rPr>
              <a:t> </a:t>
            </a:r>
            <a:r>
              <a:rPr lang="en-US" sz="2200" dirty="0" err="1">
                <a:latin typeface="Arial" pitchFamily="34" charset="0"/>
                <a:cs typeface="Arial" pitchFamily="34" charset="0"/>
              </a:rPr>
              <a:t>nên</a:t>
            </a:r>
            <a:r>
              <a:rPr lang="en-US" sz="2200" dirty="0">
                <a:latin typeface="Arial" pitchFamily="34" charset="0"/>
                <a:cs typeface="Arial" pitchFamily="34" charset="0"/>
              </a:rPr>
              <a:t> </a:t>
            </a:r>
            <a:r>
              <a:rPr lang="en-US" sz="2200" dirty="0" err="1">
                <a:latin typeface="Arial" pitchFamily="34" charset="0"/>
                <a:cs typeface="Arial" pitchFamily="34" charset="0"/>
              </a:rPr>
              <a:t>hẹn</a:t>
            </a:r>
            <a:r>
              <a:rPr lang="en-US" sz="2200" dirty="0">
                <a:latin typeface="Arial" pitchFamily="34" charset="0"/>
                <a:cs typeface="Arial" pitchFamily="34" charset="0"/>
              </a:rPr>
              <a:t> </a:t>
            </a:r>
            <a:r>
              <a:rPr lang="en-US" sz="2200" dirty="0" err="1">
                <a:latin typeface="Arial" pitchFamily="34" charset="0"/>
                <a:cs typeface="Arial" pitchFamily="34" charset="0"/>
              </a:rPr>
              <a:t>trao</a:t>
            </a:r>
            <a:r>
              <a:rPr lang="en-US" sz="2200" dirty="0">
                <a:latin typeface="Arial" pitchFamily="34" charset="0"/>
                <a:cs typeface="Arial" pitchFamily="34" charset="0"/>
              </a:rPr>
              <a:t> </a:t>
            </a:r>
            <a:r>
              <a:rPr lang="en-US" sz="2200" dirty="0" err="1">
                <a:latin typeface="Arial" pitchFamily="34" charset="0"/>
                <a:cs typeface="Arial" pitchFamily="34" charset="0"/>
              </a:rPr>
              <a:t>đổi</a:t>
            </a:r>
            <a:r>
              <a:rPr lang="en-US" sz="2200" dirty="0">
                <a:latin typeface="Arial" pitchFamily="34" charset="0"/>
                <a:cs typeface="Arial" pitchFamily="34" charset="0"/>
              </a:rPr>
              <a:t> </a:t>
            </a:r>
            <a:r>
              <a:rPr lang="en-US" sz="2200" dirty="0" err="1">
                <a:latin typeface="Arial" pitchFamily="34" charset="0"/>
                <a:cs typeface="Arial" pitchFamily="34" charset="0"/>
              </a:rPr>
              <a:t>vào</a:t>
            </a:r>
            <a:r>
              <a:rPr lang="en-US" sz="2200" dirty="0">
                <a:latin typeface="Arial" pitchFamily="34" charset="0"/>
                <a:cs typeface="Arial" pitchFamily="34" charset="0"/>
              </a:rPr>
              <a:t> </a:t>
            </a:r>
            <a:r>
              <a:rPr lang="en-US" sz="2200" dirty="0" err="1">
                <a:latin typeface="Arial" pitchFamily="34" charset="0"/>
                <a:cs typeface="Arial" pitchFamily="34" charset="0"/>
              </a:rPr>
              <a:t>buổi</a:t>
            </a:r>
            <a:r>
              <a:rPr lang="en-US" sz="2200" dirty="0">
                <a:latin typeface="Arial" pitchFamily="34" charset="0"/>
                <a:cs typeface="Arial" pitchFamily="34" charset="0"/>
              </a:rPr>
              <a:t> </a:t>
            </a:r>
            <a:r>
              <a:rPr lang="en-US" sz="2200" dirty="0" err="1">
                <a:latin typeface="Arial" pitchFamily="34" charset="0"/>
                <a:cs typeface="Arial" pitchFamily="34" charset="0"/>
              </a:rPr>
              <a:t>khác</a:t>
            </a:r>
            <a:r>
              <a:rPr lang="en-US" sz="2200" dirty="0">
                <a:latin typeface="Arial" pitchFamily="34" charset="0"/>
                <a:cs typeface="Arial" pitchFamily="34" charset="0"/>
              </a:rPr>
              <a:t> </a:t>
            </a:r>
          </a:p>
        </p:txBody>
      </p:sp>
      <p:sp>
        <p:nvSpPr>
          <p:cNvPr id="13" name="Rectangle 12"/>
          <p:cNvSpPr/>
          <p:nvPr/>
        </p:nvSpPr>
        <p:spPr>
          <a:xfrm>
            <a:off x="2170923" y="5502179"/>
            <a:ext cx="6896877" cy="43088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Tx/>
              <a:buChar char="-"/>
            </a:pPr>
            <a:r>
              <a:rPr lang="en-US" sz="2200" dirty="0" err="1">
                <a:latin typeface="Arial" pitchFamily="34" charset="0"/>
                <a:cs typeface="Arial" pitchFamily="34" charset="0"/>
              </a:rPr>
              <a:t>Đặt</a:t>
            </a:r>
            <a:r>
              <a:rPr lang="en-US" sz="2200" dirty="0">
                <a:latin typeface="Arial" pitchFamily="34" charset="0"/>
                <a:cs typeface="Arial" pitchFamily="34" charset="0"/>
              </a:rPr>
              <a:t> </a:t>
            </a:r>
            <a:r>
              <a:rPr lang="en-US" sz="2200" dirty="0" err="1">
                <a:latin typeface="Arial" pitchFamily="34" charset="0"/>
                <a:cs typeface="Arial" pitchFamily="34" charset="0"/>
              </a:rPr>
              <a:t>vị</a:t>
            </a:r>
            <a:r>
              <a:rPr lang="en-US" sz="2200" dirty="0">
                <a:latin typeface="Arial" pitchFamily="34" charset="0"/>
                <a:cs typeface="Arial" pitchFamily="34" charset="0"/>
              </a:rPr>
              <a:t> </a:t>
            </a:r>
            <a:r>
              <a:rPr lang="en-US" sz="2200" dirty="0" err="1">
                <a:latin typeface="Arial" pitchFamily="34" charset="0"/>
                <a:cs typeface="Arial" pitchFamily="34" charset="0"/>
              </a:rPr>
              <a:t>trí</a:t>
            </a:r>
            <a:r>
              <a:rPr lang="en-US" sz="2200" dirty="0">
                <a:latin typeface="Arial" pitchFamily="34" charset="0"/>
                <a:cs typeface="Arial" pitchFamily="34" charset="0"/>
              </a:rPr>
              <a:t> </a:t>
            </a:r>
            <a:r>
              <a:rPr lang="en-US" sz="2200" dirty="0" err="1">
                <a:latin typeface="Arial" pitchFamily="34" charset="0"/>
                <a:cs typeface="Arial" pitchFamily="34" charset="0"/>
              </a:rPr>
              <a:t>của</a:t>
            </a:r>
            <a:r>
              <a:rPr lang="en-US" sz="2200" dirty="0">
                <a:latin typeface="Arial" pitchFamily="34" charset="0"/>
                <a:cs typeface="Arial" pitchFamily="34" charset="0"/>
              </a:rPr>
              <a:t> </a:t>
            </a:r>
            <a:r>
              <a:rPr lang="en-US" sz="2200" dirty="0" err="1">
                <a:latin typeface="Arial" pitchFamily="34" charset="0"/>
                <a:cs typeface="Arial" pitchFamily="34" charset="0"/>
              </a:rPr>
              <a:t>mình</a:t>
            </a:r>
            <a:r>
              <a:rPr lang="en-US" sz="2200" dirty="0">
                <a:latin typeface="Arial" pitchFamily="34" charset="0"/>
                <a:cs typeface="Arial" pitchFamily="34" charset="0"/>
              </a:rPr>
              <a:t> </a:t>
            </a:r>
            <a:r>
              <a:rPr lang="en-US" sz="2200" dirty="0" err="1">
                <a:latin typeface="Arial" pitchFamily="34" charset="0"/>
                <a:cs typeface="Arial" pitchFamily="34" charset="0"/>
              </a:rPr>
              <a:t>vào</a:t>
            </a:r>
            <a:r>
              <a:rPr lang="en-US" sz="2200" dirty="0">
                <a:latin typeface="Arial" pitchFamily="34" charset="0"/>
                <a:cs typeface="Arial" pitchFamily="34" charset="0"/>
              </a:rPr>
              <a:t> </a:t>
            </a:r>
            <a:r>
              <a:rPr lang="en-US" sz="2200" dirty="0" err="1">
                <a:latin typeface="Arial" pitchFamily="34" charset="0"/>
                <a:cs typeface="Arial" pitchFamily="34" charset="0"/>
              </a:rPr>
              <a:t>người</a:t>
            </a:r>
            <a:r>
              <a:rPr lang="en-US" sz="2200" dirty="0">
                <a:latin typeface="Arial" pitchFamily="34" charset="0"/>
                <a:cs typeface="Arial" pitchFamily="34" charset="0"/>
              </a:rPr>
              <a:t> </a:t>
            </a:r>
            <a:r>
              <a:rPr lang="en-US" sz="2200" dirty="0" err="1">
                <a:latin typeface="Arial" pitchFamily="34" charset="0"/>
                <a:cs typeface="Arial" pitchFamily="34" charset="0"/>
              </a:rPr>
              <a:t>nghe</a:t>
            </a:r>
            <a:r>
              <a:rPr lang="en-US" sz="2200" dirty="0">
                <a:latin typeface="Arial" pitchFamily="34" charset="0"/>
                <a:cs typeface="Arial" pitchFamily="34" charset="0"/>
              </a:rPr>
              <a:t> (</a:t>
            </a:r>
            <a:r>
              <a:rPr lang="en-US" sz="2200" dirty="0" err="1">
                <a:latin typeface="Arial" pitchFamily="34" charset="0"/>
                <a:cs typeface="Arial" pitchFamily="34" charset="0"/>
              </a:rPr>
              <a:t>sự</a:t>
            </a:r>
            <a:r>
              <a:rPr lang="en-US" sz="2200" dirty="0">
                <a:latin typeface="Arial" pitchFamily="34" charset="0"/>
                <a:cs typeface="Arial" pitchFamily="34" charset="0"/>
              </a:rPr>
              <a:t> </a:t>
            </a:r>
            <a:r>
              <a:rPr lang="en-US" sz="2200" dirty="0" err="1">
                <a:latin typeface="Arial" pitchFamily="34" charset="0"/>
                <a:cs typeface="Arial" pitchFamily="34" charset="0"/>
              </a:rPr>
              <a:t>thông</a:t>
            </a:r>
            <a:r>
              <a:rPr lang="en-US" sz="2200" dirty="0">
                <a:latin typeface="Arial" pitchFamily="34" charset="0"/>
                <a:cs typeface="Arial" pitchFamily="34" charset="0"/>
              </a:rPr>
              <a:t> </a:t>
            </a:r>
            <a:r>
              <a:rPr lang="en-US" sz="2200" dirty="0" err="1">
                <a:latin typeface="Arial" pitchFamily="34" charset="0"/>
                <a:cs typeface="Arial" pitchFamily="34" charset="0"/>
              </a:rPr>
              <a:t>cảm</a:t>
            </a:r>
            <a:r>
              <a:rPr lang="en-US" sz="2200" dirty="0">
                <a:latin typeface="Arial" pitchFamily="34" charset="0"/>
                <a:cs typeface="Arial" pitchFamily="34" charset="0"/>
              </a:rPr>
              <a:t>).</a:t>
            </a:r>
            <a:endParaRPr lang="en-US" dirty="0">
              <a:latin typeface="Arial" pitchFamily="34" charset="0"/>
              <a:cs typeface="Arial" pitchFamily="34" charset="0"/>
            </a:endParaRPr>
          </a:p>
        </p:txBody>
      </p:sp>
      <p:cxnSp>
        <p:nvCxnSpPr>
          <p:cNvPr id="16" name="Straight Arrow Connector 15"/>
          <p:cNvCxnSpPr/>
          <p:nvPr/>
        </p:nvCxnSpPr>
        <p:spPr>
          <a:xfrm flipV="1">
            <a:off x="1180323" y="2339466"/>
            <a:ext cx="990600" cy="13199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296955" y="3071554"/>
            <a:ext cx="883298" cy="816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0" idx="1"/>
          </p:cNvCxnSpPr>
          <p:nvPr/>
        </p:nvCxnSpPr>
        <p:spPr>
          <a:xfrm>
            <a:off x="1143000" y="4043949"/>
            <a:ext cx="1027923" cy="8694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3" idx="1"/>
          </p:cNvCxnSpPr>
          <p:nvPr/>
        </p:nvCxnSpPr>
        <p:spPr>
          <a:xfrm>
            <a:off x="1143000" y="4141691"/>
            <a:ext cx="1027923" cy="15759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82082" y="3659382"/>
            <a:ext cx="990600" cy="457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latin typeface="Arial" pitchFamily="34" charset="0"/>
                <a:cs typeface="Arial" pitchFamily="34" charset="0"/>
              </a:rPr>
              <a:t>NÊN</a:t>
            </a:r>
          </a:p>
        </p:txBody>
      </p:sp>
      <p:sp>
        <p:nvSpPr>
          <p:cNvPr id="3" name="Slide Number Placeholder 2"/>
          <p:cNvSpPr>
            <a:spLocks noGrp="1"/>
          </p:cNvSpPr>
          <p:nvPr>
            <p:ph type="sldNum" sz="quarter" idx="12"/>
          </p:nvPr>
        </p:nvSpPr>
        <p:spPr/>
        <p:txBody>
          <a:bodyPr/>
          <a:lstStyle/>
          <a:p>
            <a:fld id="{A6CA620C-5D94-4DC4-B64A-222EA67D0DEE}" type="slidenum">
              <a:rPr lang="en-US" altLang="en-US" smtClean="0"/>
              <a:pPr/>
              <a:t>49</a:t>
            </a:fld>
            <a:endParaRPr lang="en-US" altLang="en-US"/>
          </a:p>
        </p:txBody>
      </p:sp>
    </p:spTree>
    <p:extLst>
      <p:ext uri="{BB962C8B-B14F-4D97-AF65-F5344CB8AC3E}">
        <p14:creationId xmlns:p14="http://schemas.microsoft.com/office/powerpoint/2010/main" val="317166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ỗ dành sẵn cho Số hiệu Bản chiếu 4">
            <a:extLst>
              <a:ext uri="{FF2B5EF4-FFF2-40B4-BE49-F238E27FC236}">
                <a16:creationId xmlns:a16="http://schemas.microsoft.com/office/drawing/2014/main" id="{8AF9FF51-5BB9-70F0-B21B-1056FB2A936F}"/>
              </a:ext>
            </a:extLst>
          </p:cNvPr>
          <p:cNvSpPr>
            <a:spLocks noGrp="1"/>
          </p:cNvSpPr>
          <p:nvPr>
            <p:ph type="sldNum" sz="quarter" idx="12"/>
          </p:nvPr>
        </p:nvSpPr>
        <p:spPr/>
        <p:txBody>
          <a:bodyPr/>
          <a:lstStyle/>
          <a:p>
            <a:fld id="{A6CA620C-5D94-4DC4-B64A-222EA67D0DEE}" type="slidenum">
              <a:rPr lang="en-US" altLang="en-US" smtClean="0"/>
              <a:pPr/>
              <a:t>5</a:t>
            </a:fld>
            <a:endParaRPr lang="en-US" altLang="en-US"/>
          </a:p>
        </p:txBody>
      </p:sp>
      <p:sp>
        <p:nvSpPr>
          <p:cNvPr id="11" name="Lưu đồ: Lưu trữ Truy nhập Trực tiếp 10">
            <a:extLst>
              <a:ext uri="{FF2B5EF4-FFF2-40B4-BE49-F238E27FC236}">
                <a16:creationId xmlns:a16="http://schemas.microsoft.com/office/drawing/2014/main" id="{C0638BC6-1E59-6E73-BC6E-A7CAB0426932}"/>
              </a:ext>
            </a:extLst>
          </p:cNvPr>
          <p:cNvSpPr/>
          <p:nvPr/>
        </p:nvSpPr>
        <p:spPr>
          <a:xfrm>
            <a:off x="737493" y="1201776"/>
            <a:ext cx="2161615" cy="5413562"/>
          </a:xfrm>
          <a:prstGeom prst="flowChartMagneticDrum">
            <a:avLst/>
          </a:prstGeom>
          <a:solidFill>
            <a:schemeClr val="accent6">
              <a:lumMod val="20000"/>
              <a:lumOff val="80000"/>
            </a:schemeClr>
          </a:solidFill>
          <a:ln>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2000" dirty="0">
                <a:solidFill>
                  <a:srgbClr val="002060"/>
                </a:solidFill>
                <a:latin typeface="Arial" panose="020B0604020202020204" pitchFamily="34" charset="0"/>
                <a:cs typeface="Arial" pitchFamily="34" charset="0"/>
              </a:rPr>
              <a:t>Cung cấp </a:t>
            </a:r>
            <a:r>
              <a:rPr lang="en-US" sz="2000" dirty="0" err="1">
                <a:solidFill>
                  <a:srgbClr val="002060"/>
                </a:solidFill>
                <a:latin typeface="Arial" panose="020B0604020202020204" pitchFamily="34" charset="0"/>
                <a:cs typeface="Arial" pitchFamily="34" charset="0"/>
              </a:rPr>
              <a:t>thông</a:t>
            </a:r>
            <a:r>
              <a:rPr lang="en-US" sz="2000" dirty="0">
                <a:solidFill>
                  <a:srgbClr val="002060"/>
                </a:solidFill>
                <a:latin typeface="Arial" panose="020B0604020202020204" pitchFamily="34" charset="0"/>
                <a:cs typeface="Arial" pitchFamily="34" charset="0"/>
              </a:rPr>
              <a:t> tin </a:t>
            </a:r>
            <a:r>
              <a:rPr lang="vi-VN" sz="2000" dirty="0">
                <a:solidFill>
                  <a:srgbClr val="002060"/>
                </a:solidFill>
                <a:latin typeface="Arial" panose="020B0604020202020204" pitchFamily="34" charset="0"/>
                <a:cs typeface="Arial" pitchFamily="34" charset="0"/>
              </a:rPr>
              <a:t>liên quan đến </a:t>
            </a:r>
            <a:r>
              <a:rPr lang="vi-VN" sz="2000" b="0" i="0" dirty="0">
                <a:solidFill>
                  <a:srgbClr val="002060"/>
                </a:solidFill>
                <a:latin typeface="Arial" panose="020B0604020202020204" pitchFamily="34" charset="0"/>
                <a:cs typeface="Arial" panose="020B0604020202020204" pitchFamily="34" charset="0"/>
              </a:rPr>
              <a:t>đặc điểm cá nhân và sự phát triển của trẻ</a:t>
            </a:r>
            <a:endParaRPr lang="en-US" sz="2000" dirty="0">
              <a:solidFill>
                <a:srgbClr val="002060"/>
              </a:solidFill>
              <a:latin typeface="Arial" panose="020B0604020202020204" pitchFamily="34" charset="0"/>
              <a:cs typeface="Arial" panose="020B0604020202020204" pitchFamily="34" charset="0"/>
            </a:endParaRPr>
          </a:p>
        </p:txBody>
      </p:sp>
      <p:sp>
        <p:nvSpPr>
          <p:cNvPr id="3" name="Lưu đồ: Lưu trữ Truy nhập Trực tiếp 2">
            <a:extLst>
              <a:ext uri="{FF2B5EF4-FFF2-40B4-BE49-F238E27FC236}">
                <a16:creationId xmlns:a16="http://schemas.microsoft.com/office/drawing/2014/main" id="{70F53417-460D-0D7F-8380-9C0014E59F88}"/>
              </a:ext>
            </a:extLst>
          </p:cNvPr>
          <p:cNvSpPr/>
          <p:nvPr/>
        </p:nvSpPr>
        <p:spPr>
          <a:xfrm>
            <a:off x="2397672" y="1219199"/>
            <a:ext cx="2457023" cy="5403954"/>
          </a:xfrm>
          <a:prstGeom prst="flowChartMagneticDrum">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1800" b="0" i="0" dirty="0">
                <a:solidFill>
                  <a:srgbClr val="002060"/>
                </a:solidFill>
                <a:latin typeface="Arial" panose="020B0604020202020204" pitchFamily="34" charset="0"/>
                <a:cs typeface="Arial" panose="020B0604020202020204" pitchFamily="34" charset="0"/>
              </a:rPr>
              <a:t>Phối hợp chặt chẽ với giáo viên, nhà trường trong các hoạt động cụ thể hướng tới </a:t>
            </a:r>
            <a:r>
              <a:rPr lang="en-US" sz="1800" b="0" i="0" dirty="0" err="1">
                <a:solidFill>
                  <a:srgbClr val="002060"/>
                </a:solidFill>
                <a:latin typeface="Arial" panose="020B0604020202020204" pitchFamily="34" charset="0"/>
                <a:cs typeface="Arial" panose="020B0604020202020204" pitchFamily="34" charset="0"/>
              </a:rPr>
              <a:t>nuôi</a:t>
            </a:r>
            <a:r>
              <a:rPr lang="en-US" sz="1800" b="0" i="0" dirty="0">
                <a:solidFill>
                  <a:srgbClr val="002060"/>
                </a:solidFill>
                <a:latin typeface="Arial" panose="020B0604020202020204" pitchFamily="34" charset="0"/>
                <a:cs typeface="Arial" panose="020B0604020202020204" pitchFamily="34" charset="0"/>
              </a:rPr>
              <a:t> </a:t>
            </a:r>
            <a:r>
              <a:rPr lang="en-US" sz="1800" b="0" i="0" dirty="0" err="1">
                <a:solidFill>
                  <a:srgbClr val="002060"/>
                </a:solidFill>
                <a:latin typeface="Arial" panose="020B0604020202020204" pitchFamily="34" charset="0"/>
                <a:cs typeface="Arial" panose="020B0604020202020204" pitchFamily="34" charset="0"/>
              </a:rPr>
              <a:t>dưỡng</a:t>
            </a:r>
            <a:r>
              <a:rPr lang="en-US" sz="1800" b="0" i="0" dirty="0">
                <a:solidFill>
                  <a:srgbClr val="002060"/>
                </a:solidFill>
                <a:latin typeface="Arial" panose="020B0604020202020204" pitchFamily="34" charset="0"/>
                <a:cs typeface="Arial" panose="020B0604020202020204" pitchFamily="34" charset="0"/>
              </a:rPr>
              <a:t>, </a:t>
            </a:r>
            <a:r>
              <a:rPr lang="vi-VN" sz="1800" b="0" i="0" dirty="0">
                <a:solidFill>
                  <a:srgbClr val="002060"/>
                </a:solidFill>
                <a:latin typeface="Arial" panose="020B0604020202020204" pitchFamily="34" charset="0"/>
                <a:cs typeface="Arial" panose="020B0604020202020204" pitchFamily="34" charset="0"/>
              </a:rPr>
              <a:t>chăm sóc</a:t>
            </a:r>
            <a:r>
              <a:rPr lang="en-US" sz="1800" b="0" i="0" dirty="0">
                <a:solidFill>
                  <a:srgbClr val="002060"/>
                </a:solidFill>
                <a:latin typeface="Arial" panose="020B0604020202020204" pitchFamily="34" charset="0"/>
                <a:cs typeface="Arial" panose="020B0604020202020204" pitchFamily="34" charset="0"/>
              </a:rPr>
              <a:t>, </a:t>
            </a:r>
            <a:r>
              <a:rPr lang="vi-VN" sz="1800" b="0" i="0" dirty="0">
                <a:solidFill>
                  <a:srgbClr val="002060"/>
                </a:solidFill>
                <a:latin typeface="Arial" panose="020B0604020202020204" pitchFamily="34" charset="0"/>
                <a:cs typeface="Arial" panose="020B0604020202020204" pitchFamily="34" charset="0"/>
              </a:rPr>
              <a:t>giáo dục trẻ tại trường cũng như tại gia đình</a:t>
            </a:r>
            <a:endParaRPr lang="en-US" dirty="0">
              <a:solidFill>
                <a:srgbClr val="002060"/>
              </a:solidFill>
              <a:latin typeface="Arial" panose="020B0604020202020204" pitchFamily="34" charset="0"/>
              <a:cs typeface="Arial" panose="020B0604020202020204" pitchFamily="34" charset="0"/>
            </a:endParaRPr>
          </a:p>
        </p:txBody>
      </p:sp>
      <p:sp>
        <p:nvSpPr>
          <p:cNvPr id="8" name="Hình chữ nhật: Góc Tròn 7">
            <a:extLst>
              <a:ext uri="{FF2B5EF4-FFF2-40B4-BE49-F238E27FC236}">
                <a16:creationId xmlns:a16="http://schemas.microsoft.com/office/drawing/2014/main" id="{B2263C19-19CE-CEE6-DE23-3F1DC9C81DB0}"/>
              </a:ext>
            </a:extLst>
          </p:cNvPr>
          <p:cNvSpPr/>
          <p:nvPr/>
        </p:nvSpPr>
        <p:spPr>
          <a:xfrm>
            <a:off x="3318648" y="207249"/>
            <a:ext cx="3072093" cy="814668"/>
          </a:xfrm>
          <a:prstGeom prst="roundRect">
            <a:avLst/>
          </a:prstGeom>
          <a:solidFill>
            <a:schemeClr val="accent4">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i="1" dirty="0">
                <a:solidFill>
                  <a:schemeClr val="bg1">
                    <a:lumMod val="10000"/>
                  </a:schemeClr>
                </a:solidFill>
                <a:latin typeface="Arial" panose="020B0604020202020204" pitchFamily="34" charset="0"/>
                <a:cs typeface="Arial" panose="020B0604020202020204" pitchFamily="34" charset="0"/>
              </a:rPr>
              <a:t> </a:t>
            </a:r>
            <a:r>
              <a:rPr lang="pt-BR" sz="3200" b="1" i="1" dirty="0">
                <a:solidFill>
                  <a:srgbClr val="FF0000"/>
                </a:solidFill>
                <a:latin typeface="Arial" panose="020B0604020202020204" pitchFamily="34" charset="0"/>
                <a:cs typeface="Arial" panose="020B0604020202020204" pitchFamily="34" charset="0"/>
              </a:rPr>
              <a:t>GIA ĐÌNH</a:t>
            </a:r>
            <a:endParaRPr lang="vi-VN" sz="3200" b="1" dirty="0">
              <a:solidFill>
                <a:srgbClr val="FF0000"/>
              </a:solidFill>
              <a:latin typeface="Arial" panose="020B0604020202020204" pitchFamily="34" charset="0"/>
              <a:cs typeface="Arial" panose="020B0604020202020204" pitchFamily="34" charset="0"/>
            </a:endParaRPr>
          </a:p>
        </p:txBody>
      </p:sp>
      <p:sp>
        <p:nvSpPr>
          <p:cNvPr id="2" name="Lưu đồ: Lưu trữ Truy nhập Trực tiếp 2">
            <a:extLst>
              <a:ext uri="{FF2B5EF4-FFF2-40B4-BE49-F238E27FC236}">
                <a16:creationId xmlns:a16="http://schemas.microsoft.com/office/drawing/2014/main" id="{3FE2A4CF-B762-F6DC-F90C-6F8C3843CA80}"/>
              </a:ext>
            </a:extLst>
          </p:cNvPr>
          <p:cNvSpPr/>
          <p:nvPr/>
        </p:nvSpPr>
        <p:spPr>
          <a:xfrm>
            <a:off x="4308827" y="1219199"/>
            <a:ext cx="2275635" cy="5403954"/>
          </a:xfrm>
          <a:prstGeom prst="flowChartMagneticDrum">
            <a:avLst/>
          </a:prstGeom>
          <a:solidFill>
            <a:schemeClr val="accent3">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2000" b="0" i="0" dirty="0">
                <a:solidFill>
                  <a:srgbClr val="002060"/>
                </a:solidFill>
                <a:latin typeface="Arial" panose="020B0604020202020204" pitchFamily="34" charset="0"/>
                <a:cs typeface="Arial" panose="020B0604020202020204" pitchFamily="34" charset="0"/>
              </a:rPr>
              <a:t>Phối hợp cùng với nhà trường kiểm tra đánh giá sự phát triển của trẻ</a:t>
            </a:r>
            <a:endParaRPr lang="en-US" sz="2000" dirty="0">
              <a:solidFill>
                <a:srgbClr val="002060"/>
              </a:solidFill>
              <a:latin typeface="Arial" panose="020B0604020202020204" pitchFamily="34" charset="0"/>
              <a:cs typeface="Arial" panose="020B0604020202020204" pitchFamily="34" charset="0"/>
            </a:endParaRPr>
          </a:p>
        </p:txBody>
      </p:sp>
      <p:sp>
        <p:nvSpPr>
          <p:cNvPr id="6" name="Lưu đồ: Lưu trữ Truy nhập Trực tiếp 2">
            <a:extLst>
              <a:ext uri="{FF2B5EF4-FFF2-40B4-BE49-F238E27FC236}">
                <a16:creationId xmlns:a16="http://schemas.microsoft.com/office/drawing/2014/main" id="{4A86279D-164C-CB5B-DE14-B550C26F0AA1}"/>
              </a:ext>
            </a:extLst>
          </p:cNvPr>
          <p:cNvSpPr/>
          <p:nvPr/>
        </p:nvSpPr>
        <p:spPr>
          <a:xfrm>
            <a:off x="6034669" y="1219199"/>
            <a:ext cx="2652131" cy="5403954"/>
          </a:xfrm>
          <a:prstGeom prst="flowChartMagneticDrum">
            <a:avLst/>
          </a:prstGeom>
          <a:solidFill>
            <a:srgbClr val="FEFDC3"/>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1800" b="0" i="0" dirty="0">
                <a:solidFill>
                  <a:srgbClr val="002060"/>
                </a:solidFill>
              </a:rPr>
              <a:t>Cùng với giáo viên, nhà trường tạo ra môi trường giáo dục tốt nhất cho trẻ cả về vật chất lẫn tinh thần nhằm giúp trẻ có cơ hội phát triển một cách toàn diện nhất</a:t>
            </a:r>
            <a:r>
              <a:rPr lang="vi-VN" sz="1800" b="0" i="0" dirty="0"/>
              <a:t>.</a:t>
            </a:r>
            <a:endParaRPr lang="en-US" dirty="0"/>
          </a:p>
        </p:txBody>
      </p:sp>
    </p:spTree>
    <p:extLst>
      <p:ext uri="{BB962C8B-B14F-4D97-AF65-F5344CB8AC3E}">
        <p14:creationId xmlns:p14="http://schemas.microsoft.com/office/powerpoint/2010/main" val="32293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2"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Rectangle 1"/>
          <p:cNvSpPr/>
          <p:nvPr/>
        </p:nvSpPr>
        <p:spPr>
          <a:xfrm>
            <a:off x="0" y="2940562"/>
            <a:ext cx="1781465"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err="1">
                <a:latin typeface="Arial" pitchFamily="34" charset="0"/>
                <a:cs typeface="Arial" pitchFamily="34" charset="0"/>
              </a:rPr>
              <a:t>Không</a:t>
            </a:r>
            <a:r>
              <a:rPr lang="en-US" sz="2400" b="1" dirty="0">
                <a:latin typeface="Arial" pitchFamily="34" charset="0"/>
                <a:cs typeface="Arial" pitchFamily="34" charset="0"/>
              </a:rPr>
              <a:t> </a:t>
            </a:r>
            <a:r>
              <a:rPr lang="en-US" sz="2400" b="1" dirty="0" err="1">
                <a:latin typeface="Arial" pitchFamily="34" charset="0"/>
                <a:cs typeface="Arial" pitchFamily="34" charset="0"/>
              </a:rPr>
              <a:t>nên</a:t>
            </a:r>
            <a:r>
              <a:rPr lang="en-US" sz="2400" b="1" dirty="0">
                <a:latin typeface="Arial" pitchFamily="34" charset="0"/>
                <a:cs typeface="Arial" pitchFamily="34" charset="0"/>
              </a:rPr>
              <a:t> </a:t>
            </a:r>
            <a:endParaRPr lang="en-US" sz="2400" b="1" dirty="0"/>
          </a:p>
        </p:txBody>
      </p:sp>
      <p:sp>
        <p:nvSpPr>
          <p:cNvPr id="4" name="Rectangle 3"/>
          <p:cNvSpPr/>
          <p:nvPr/>
        </p:nvSpPr>
        <p:spPr>
          <a:xfrm>
            <a:off x="2556582" y="775157"/>
            <a:ext cx="3105337" cy="43088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lvl="0"/>
            <a:r>
              <a:rPr lang="en-US" sz="2200" dirty="0">
                <a:latin typeface="Arial" pitchFamily="34" charset="0"/>
                <a:cs typeface="Arial" pitchFamily="34" charset="0"/>
              </a:rPr>
              <a:t>- Đ</a:t>
            </a:r>
            <a:r>
              <a:rPr lang="vi-VN" sz="2200" dirty="0">
                <a:latin typeface="Arial" pitchFamily="34" charset="0"/>
                <a:cs typeface="Arial" pitchFamily="34" charset="0"/>
              </a:rPr>
              <a:t>ổ lỗi cho trẻ</a:t>
            </a:r>
            <a:r>
              <a:rPr lang="en-US" sz="2200" dirty="0">
                <a:latin typeface="Arial" pitchFamily="34" charset="0"/>
                <a:cs typeface="Arial" pitchFamily="34" charset="0"/>
              </a:rPr>
              <a:t>/cha </a:t>
            </a:r>
            <a:r>
              <a:rPr lang="en-US" sz="2200" dirty="0" err="1">
                <a:latin typeface="Arial" pitchFamily="34" charset="0"/>
                <a:cs typeface="Arial" pitchFamily="34" charset="0"/>
              </a:rPr>
              <a:t>mẹ</a:t>
            </a:r>
            <a:r>
              <a:rPr lang="en-US" sz="2200" dirty="0">
                <a:latin typeface="Arial" pitchFamily="34" charset="0"/>
                <a:cs typeface="Arial" pitchFamily="34" charset="0"/>
              </a:rPr>
              <a:t>.</a:t>
            </a:r>
          </a:p>
        </p:txBody>
      </p:sp>
      <p:sp>
        <p:nvSpPr>
          <p:cNvPr id="5" name="Rectangle 4"/>
          <p:cNvSpPr/>
          <p:nvPr/>
        </p:nvSpPr>
        <p:spPr>
          <a:xfrm>
            <a:off x="2564363" y="1639669"/>
            <a:ext cx="6168676" cy="110799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just"/>
            <a:r>
              <a:rPr lang="en-US" sz="2200" dirty="0">
                <a:latin typeface="Arial" pitchFamily="34" charset="0"/>
                <a:cs typeface="Arial" pitchFamily="34" charset="0"/>
              </a:rPr>
              <a:t>- </a:t>
            </a:r>
            <a:r>
              <a:rPr lang="vi-VN" sz="2200" dirty="0">
                <a:latin typeface="Arial" pitchFamily="34" charset="0"/>
                <a:cs typeface="Arial" pitchFamily="34" charset="0"/>
              </a:rPr>
              <a:t>Phản ứng nóng vội khi cha mẹ </a:t>
            </a:r>
            <a:r>
              <a:rPr lang="en-US" sz="2200" dirty="0" err="1">
                <a:latin typeface="Arial" pitchFamily="34" charset="0"/>
                <a:cs typeface="Arial" pitchFamily="34" charset="0"/>
              </a:rPr>
              <a:t>đang</a:t>
            </a:r>
            <a:r>
              <a:rPr lang="en-US" sz="2200" dirty="0">
                <a:latin typeface="Arial" pitchFamily="34" charset="0"/>
                <a:cs typeface="Arial" pitchFamily="34" charset="0"/>
              </a:rPr>
              <a:t> </a:t>
            </a:r>
            <a:r>
              <a:rPr lang="vi-VN" sz="2200" dirty="0">
                <a:latin typeface="Arial" pitchFamily="34" charset="0"/>
                <a:cs typeface="Arial" pitchFamily="34" charset="0"/>
              </a:rPr>
              <a:t>nói </a:t>
            </a:r>
            <a:endParaRPr lang="en-US" sz="2200" dirty="0">
              <a:latin typeface="Arial" pitchFamily="34" charset="0"/>
              <a:cs typeface="Arial" pitchFamily="34" charset="0"/>
            </a:endParaRPr>
          </a:p>
          <a:p>
            <a:pPr algn="just"/>
            <a:r>
              <a:rPr lang="vi-VN" sz="2200" dirty="0">
                <a:latin typeface="Arial" pitchFamily="34" charset="0"/>
                <a:cs typeface="Arial" pitchFamily="34" charset="0"/>
              </a:rPr>
              <a:t>và ph</a:t>
            </a:r>
            <a:r>
              <a:rPr lang="en-US" sz="2200" dirty="0">
                <a:latin typeface="Arial" pitchFamily="34" charset="0"/>
                <a:cs typeface="Arial" pitchFamily="34" charset="0"/>
              </a:rPr>
              <a:t>ả</a:t>
            </a:r>
            <a:r>
              <a:rPr lang="vi-VN" sz="2200" dirty="0">
                <a:latin typeface="Arial" pitchFamily="34" charset="0"/>
                <a:cs typeface="Arial" pitchFamily="34" charset="0"/>
              </a:rPr>
              <a:t>n hồi</a:t>
            </a:r>
            <a:r>
              <a:rPr lang="en-US" sz="2200" dirty="0">
                <a:latin typeface="Arial" pitchFamily="34" charset="0"/>
                <a:cs typeface="Arial" pitchFamily="34" charset="0"/>
              </a:rPr>
              <a:t> </a:t>
            </a:r>
            <a:r>
              <a:rPr lang="vi-VN" sz="2200" dirty="0">
                <a:latin typeface="Arial" pitchFamily="34" charset="0"/>
                <a:cs typeface="Arial" pitchFamily="34" charset="0"/>
              </a:rPr>
              <a:t>lại bằng những thái độ căng thẳng, </a:t>
            </a:r>
            <a:endParaRPr lang="en-US" sz="2200" dirty="0">
              <a:latin typeface="Arial" pitchFamily="34" charset="0"/>
              <a:cs typeface="Arial" pitchFamily="34" charset="0"/>
            </a:endParaRPr>
          </a:p>
          <a:p>
            <a:pPr algn="just"/>
            <a:r>
              <a:rPr lang="vi-VN" sz="2200" dirty="0">
                <a:latin typeface="Arial" pitchFamily="34" charset="0"/>
                <a:cs typeface="Arial" pitchFamily="34" charset="0"/>
              </a:rPr>
              <a:t>cử chỉ không thích hợp</a:t>
            </a:r>
            <a:r>
              <a:rPr lang="en-US" sz="2200" dirty="0">
                <a:latin typeface="Arial" pitchFamily="34" charset="0"/>
                <a:cs typeface="Arial" pitchFamily="34" charset="0"/>
              </a:rPr>
              <a:t>.</a:t>
            </a:r>
            <a:r>
              <a:rPr lang="vi-VN" sz="2200" dirty="0">
                <a:latin typeface="Arial" pitchFamily="34" charset="0"/>
                <a:cs typeface="Arial" pitchFamily="34" charset="0"/>
              </a:rPr>
              <a:t> </a:t>
            </a:r>
            <a:endParaRPr lang="en-US" sz="2200" dirty="0">
              <a:latin typeface="Arial" pitchFamily="34" charset="0"/>
              <a:cs typeface="Arial" pitchFamily="34" charset="0"/>
            </a:endParaRPr>
          </a:p>
        </p:txBody>
      </p:sp>
      <p:sp>
        <p:nvSpPr>
          <p:cNvPr id="7" name="Rectangle 6"/>
          <p:cNvSpPr/>
          <p:nvPr/>
        </p:nvSpPr>
        <p:spPr>
          <a:xfrm>
            <a:off x="2590800" y="3015507"/>
            <a:ext cx="6142239" cy="76944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200" dirty="0">
                <a:latin typeface="Arial" pitchFamily="34" charset="0"/>
                <a:cs typeface="Arial" pitchFamily="34" charset="0"/>
              </a:rPr>
              <a:t>- </a:t>
            </a:r>
            <a:r>
              <a:rPr lang="vi-VN" sz="2200" dirty="0">
                <a:latin typeface="Arial" pitchFamily="34" charset="0"/>
                <a:cs typeface="Arial" pitchFamily="34" charset="0"/>
              </a:rPr>
              <a:t>Lảng tránh khi gặp tình huống bất lợi cho mình</a:t>
            </a:r>
            <a:r>
              <a:rPr lang="en-US" sz="2200" dirty="0">
                <a:latin typeface="Arial" pitchFamily="34" charset="0"/>
                <a:cs typeface="Arial" pitchFamily="34" charset="0"/>
              </a:rPr>
              <a:t>.</a:t>
            </a:r>
          </a:p>
        </p:txBody>
      </p:sp>
      <p:sp>
        <p:nvSpPr>
          <p:cNvPr id="8" name="Rectangle 7"/>
          <p:cNvSpPr/>
          <p:nvPr/>
        </p:nvSpPr>
        <p:spPr>
          <a:xfrm>
            <a:off x="2598575" y="4884375"/>
            <a:ext cx="6126688"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200" dirty="0">
                <a:latin typeface="Arial" pitchFamily="34" charset="0"/>
                <a:cs typeface="Arial" pitchFamily="34" charset="0"/>
              </a:rPr>
              <a:t>- </a:t>
            </a:r>
            <a:r>
              <a:rPr lang="vi-VN" sz="2200" dirty="0">
                <a:latin typeface="Arial" pitchFamily="34" charset="0"/>
                <a:cs typeface="Arial" pitchFamily="34" charset="0"/>
              </a:rPr>
              <a:t>Giao tiếp với </a:t>
            </a:r>
            <a:r>
              <a:rPr lang="en-US" sz="2200" dirty="0">
                <a:latin typeface="Arial" pitchFamily="34" charset="0"/>
                <a:cs typeface="Arial" pitchFamily="34" charset="0"/>
              </a:rPr>
              <a:t>cha </a:t>
            </a:r>
            <a:r>
              <a:rPr lang="en-US" sz="2200" dirty="0" err="1">
                <a:latin typeface="Arial" pitchFamily="34" charset="0"/>
                <a:cs typeface="Arial" pitchFamily="34" charset="0"/>
              </a:rPr>
              <a:t>mẹ</a:t>
            </a:r>
            <a:r>
              <a:rPr lang="en-US" sz="2200" dirty="0">
                <a:latin typeface="Arial" pitchFamily="34" charset="0"/>
                <a:cs typeface="Arial" pitchFamily="34" charset="0"/>
              </a:rPr>
              <a:t> </a:t>
            </a:r>
            <a:r>
              <a:rPr lang="vi-VN" sz="2200" dirty="0">
                <a:latin typeface="Arial" pitchFamily="34" charset="0"/>
                <a:cs typeface="Arial" pitchFamily="34" charset="0"/>
              </a:rPr>
              <a:t>khi cảm xúc không tốt </a:t>
            </a:r>
            <a:endParaRPr lang="en-US" sz="2200" dirty="0">
              <a:latin typeface="Arial" pitchFamily="34" charset="0"/>
              <a:cs typeface="Arial" pitchFamily="34" charset="0"/>
            </a:endParaRPr>
          </a:p>
          <a:p>
            <a:r>
              <a:rPr lang="vi-VN" sz="2200" dirty="0">
                <a:latin typeface="Arial" pitchFamily="34" charset="0"/>
                <a:cs typeface="Arial" pitchFamily="34" charset="0"/>
              </a:rPr>
              <a:t>(nóng giận hoặc buồn bực)</a:t>
            </a:r>
            <a:r>
              <a:rPr lang="en-US" sz="2200" dirty="0">
                <a:latin typeface="Arial" pitchFamily="34" charset="0"/>
                <a:cs typeface="Arial" pitchFamily="34" charset="0"/>
              </a:rPr>
              <a:t>.</a:t>
            </a:r>
          </a:p>
        </p:txBody>
      </p:sp>
      <p:sp>
        <p:nvSpPr>
          <p:cNvPr id="9" name="Rectangle 8"/>
          <p:cNvSpPr/>
          <p:nvPr/>
        </p:nvSpPr>
        <p:spPr>
          <a:xfrm>
            <a:off x="2614697" y="4151440"/>
            <a:ext cx="5112297" cy="43088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2200" dirty="0">
                <a:latin typeface="Arial" pitchFamily="34" charset="0"/>
                <a:cs typeface="Arial" pitchFamily="34" charset="0"/>
              </a:rPr>
              <a:t>- </a:t>
            </a:r>
            <a:r>
              <a:rPr lang="vi-VN" sz="2200" dirty="0">
                <a:latin typeface="Arial" pitchFamily="34" charset="0"/>
                <a:cs typeface="Arial" pitchFamily="34" charset="0"/>
              </a:rPr>
              <a:t>Không đặt mình vào vị trí người nghe</a:t>
            </a:r>
            <a:r>
              <a:rPr lang="en-US" sz="2200" dirty="0">
                <a:latin typeface="Arial" pitchFamily="34" charset="0"/>
                <a:cs typeface="Arial" pitchFamily="34" charset="0"/>
              </a:rPr>
              <a:t>.</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90" y="1830468"/>
            <a:ext cx="1455884" cy="1104839"/>
          </a:xfrm>
          <a:prstGeom prst="rect">
            <a:avLst/>
          </a:prstGeom>
        </p:spPr>
      </p:pic>
      <p:cxnSp>
        <p:nvCxnSpPr>
          <p:cNvPr id="6" name="Straight Arrow Connector 5"/>
          <p:cNvCxnSpPr>
            <a:endCxn id="4" idx="1"/>
          </p:cNvCxnSpPr>
          <p:nvPr/>
        </p:nvCxnSpPr>
        <p:spPr>
          <a:xfrm flipV="1">
            <a:off x="1634817" y="990601"/>
            <a:ext cx="921765" cy="19473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endCxn id="8" idx="1"/>
          </p:cNvCxnSpPr>
          <p:nvPr/>
        </p:nvCxnSpPr>
        <p:spPr>
          <a:xfrm>
            <a:off x="1634817" y="3400227"/>
            <a:ext cx="963758" cy="18688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780670" y="3221970"/>
            <a:ext cx="810925" cy="1171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788557" y="2185196"/>
            <a:ext cx="766775" cy="10173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811868" y="3195005"/>
            <a:ext cx="778932" cy="165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A6CA620C-5D94-4DC4-B64A-222EA67D0DEE}" type="slidenum">
              <a:rPr lang="en-US" altLang="en-US" smtClean="0"/>
              <a:pPr/>
              <a:t>50</a:t>
            </a:fld>
            <a:endParaRPr lang="en-US" altLang="en-US"/>
          </a:p>
        </p:txBody>
      </p:sp>
    </p:spTree>
    <p:extLst>
      <p:ext uri="{BB962C8B-B14F-4D97-AF65-F5344CB8AC3E}">
        <p14:creationId xmlns:p14="http://schemas.microsoft.com/office/powerpoint/2010/main" val="1812091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4114800" cy="563562"/>
          </a:xfrm>
        </p:spPr>
        <p:txBody>
          <a:bodyPr vert="horz" lIns="91440" tIns="45720" rIns="91440" bIns="45720" rtlCol="0" anchor="ctr">
            <a:noAutofit/>
          </a:bodyPr>
          <a:lstStyle/>
          <a:p>
            <a:r>
              <a:rPr lang="en-US" sz="2400" b="1" dirty="0">
                <a:solidFill>
                  <a:srgbClr val="7030A0"/>
                </a:solidFill>
                <a:latin typeface="Arial" pitchFamily="34" charset="0"/>
                <a:cs typeface="Arial" pitchFamily="34" charset="0"/>
              </a:rPr>
              <a:t>4..5. </a:t>
            </a:r>
            <a:r>
              <a:rPr lang="en-US" sz="2400" b="1" dirty="0" err="1">
                <a:solidFill>
                  <a:srgbClr val="7030A0"/>
                </a:solidFill>
                <a:latin typeface="Arial" pitchFamily="34" charset="0"/>
                <a:cs typeface="Arial" pitchFamily="34" charset="0"/>
              </a:rPr>
              <a:t>Kĩ</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lắng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nghe</a:t>
            </a:r>
            <a:r>
              <a:rPr lang="en-US" sz="2400" b="1" dirty="0">
                <a:solidFill>
                  <a:srgbClr val="7030A0"/>
                </a:solidFill>
                <a:latin typeface="Arial" pitchFamily="34" charset="0"/>
                <a:cs typeface="Arial" pitchFamily="34" charset="0"/>
              </a:rPr>
              <a:t> </a:t>
            </a:r>
          </a:p>
        </p:txBody>
      </p:sp>
      <p:sp>
        <p:nvSpPr>
          <p:cNvPr id="3" name="Content Placeholder 2"/>
          <p:cNvSpPr>
            <a:spLocks noGrp="1"/>
          </p:cNvSpPr>
          <p:nvPr>
            <p:ph idx="1"/>
          </p:nvPr>
        </p:nvSpPr>
        <p:spPr>
          <a:xfrm>
            <a:off x="762000" y="1174750"/>
            <a:ext cx="7543800" cy="5181600"/>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p>
            <a:pPr marL="0" lvl="2" indent="0">
              <a:buNone/>
            </a:pPr>
            <a:r>
              <a:rPr lang="en-US" sz="2000" dirty="0">
                <a:solidFill>
                  <a:schemeClr val="accent6">
                    <a:lumMod val="75000"/>
                  </a:schemeClr>
                </a:solidFill>
                <a:latin typeface="Arial" panose="020B0604020202020204" pitchFamily="34" charset="0"/>
                <a:cs typeface="Arial" panose="020B0604020202020204" pitchFamily="34" charset="0"/>
              </a:rPr>
              <a:t>* </a:t>
            </a:r>
            <a:r>
              <a:rPr lang="vi-VN" sz="2000" dirty="0">
                <a:solidFill>
                  <a:schemeClr val="accent6">
                    <a:lumMod val="75000"/>
                  </a:schemeClr>
                </a:solidFill>
                <a:latin typeface="Arial" panose="020B0604020202020204" pitchFamily="34" charset="0"/>
                <a:cs typeface="Arial" panose="020B0604020202020204" pitchFamily="34" charset="0"/>
              </a:rPr>
              <a:t>Những việc cần làm để thể hiện lắng nghe tích cực</a:t>
            </a:r>
            <a:endParaRPr lang="en-US" sz="2000" dirty="0">
              <a:solidFill>
                <a:schemeClr val="accent6">
                  <a:lumMod val="75000"/>
                </a:schemeClr>
              </a:solidFill>
              <a:latin typeface="Arial" panose="020B0604020202020204" pitchFamily="34" charset="0"/>
              <a:cs typeface="Arial" panose="020B0604020202020204"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Ngồi ngang bằng với đối tượng, loại bỏ các vật cản</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Nhìn vào người đang nói chuyện với mình</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Nét mặt và cử cử chỉ phù hợp</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Đặt câu hỏi ngắn, rõ ràng, câu hỏi mở</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Khuyến khích cha mẹ nói, không phê phán, chỉ trích</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Không ngắt lời khi </a:t>
            </a:r>
            <a:r>
              <a:rPr lang="en-US" sz="2000" dirty="0">
                <a:solidFill>
                  <a:srgbClr val="002060"/>
                </a:solidFill>
                <a:latin typeface="Arial" pitchFamily="34" charset="0"/>
                <a:cs typeface="Arial" pitchFamily="34" charset="0"/>
              </a:rPr>
              <a:t>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đang nói, cho dù họ có tỏ thái độ bức xúc, đợi cho họ nói hết ý rồi mới phản hồi. </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Nhắc lại lời </a:t>
            </a:r>
            <a:r>
              <a:rPr lang="en-US" sz="2000" dirty="0">
                <a:solidFill>
                  <a:srgbClr val="002060"/>
                </a:solidFill>
                <a:latin typeface="Arial" pitchFamily="34" charset="0"/>
                <a:cs typeface="Arial" pitchFamily="34" charset="0"/>
              </a:rPr>
              <a:t>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để tỏ sự quan tâm và hỏi lại nếu chưa hiểu</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Gật đầu, hoặc sử dụng những từ: “ừ, ồ, thế à” để tỏ ra quan tâm và đồng ý với những điều cha mẹ chia sẻ.</a:t>
            </a:r>
            <a:endParaRPr lang="en-US" sz="2000" dirty="0">
              <a:solidFill>
                <a:srgbClr val="002060"/>
              </a:solidFill>
              <a:latin typeface="Arial" pitchFamily="34" charset="0"/>
              <a:cs typeface="Arial" pitchFamily="34" charset="0"/>
            </a:endParaRPr>
          </a:p>
          <a:p>
            <a:pPr algn="just">
              <a:lnSpc>
                <a:spcPct val="150000"/>
              </a:lnSpc>
              <a:spcBef>
                <a:spcPts val="0"/>
              </a:spcBef>
              <a:buFontTx/>
              <a:buChar char="-"/>
            </a:pPr>
            <a:endParaRPr lang="en-US" sz="2000" dirty="0">
              <a:solidFill>
                <a:schemeClr val="dk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51</a:t>
            </a:fld>
            <a:endParaRPr lang="en-US" altLang="en-US"/>
          </a:p>
        </p:txBody>
      </p:sp>
    </p:spTree>
    <p:extLst>
      <p:ext uri="{BB962C8B-B14F-4D97-AF65-F5344CB8AC3E}">
        <p14:creationId xmlns:p14="http://schemas.microsoft.com/office/powerpoint/2010/main" val="339835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left)">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left)">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left)">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077200" cy="5562600"/>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dirty="0">
                <a:solidFill>
                  <a:schemeClr val="dk1"/>
                </a:solidFill>
                <a:latin typeface="Arial" pitchFamily="34" charset="0"/>
                <a:cs typeface="Arial" pitchFamily="34" charset="0"/>
              </a:rPr>
              <a:t>* </a:t>
            </a:r>
            <a:r>
              <a:rPr lang="en-US" sz="2000" dirty="0" err="1">
                <a:solidFill>
                  <a:schemeClr val="accent6">
                    <a:lumMod val="75000"/>
                  </a:schemeClr>
                </a:solidFill>
                <a:latin typeface="Arial" pitchFamily="34" charset="0"/>
                <a:cs typeface="Arial" pitchFamily="34" charset="0"/>
              </a:rPr>
              <a:t>Một</a:t>
            </a:r>
            <a:r>
              <a:rPr lang="en-US" sz="2000" dirty="0">
                <a:solidFill>
                  <a:schemeClr val="accent6">
                    <a:lumMod val="75000"/>
                  </a:schemeClr>
                </a:solidFill>
                <a:latin typeface="Arial" pitchFamily="34" charset="0"/>
                <a:cs typeface="Arial" pitchFamily="34" charset="0"/>
              </a:rPr>
              <a:t> </a:t>
            </a:r>
            <a:r>
              <a:rPr lang="en-US" sz="2000" dirty="0" err="1">
                <a:solidFill>
                  <a:schemeClr val="accent6">
                    <a:lumMod val="75000"/>
                  </a:schemeClr>
                </a:solidFill>
                <a:latin typeface="Arial" pitchFamily="34" charset="0"/>
                <a:cs typeface="Arial" pitchFamily="34" charset="0"/>
              </a:rPr>
              <a:t>số</a:t>
            </a:r>
            <a:r>
              <a:rPr lang="en-US" sz="2000" dirty="0">
                <a:solidFill>
                  <a:schemeClr val="accent6">
                    <a:lumMod val="75000"/>
                  </a:schemeClr>
                </a:solidFill>
                <a:latin typeface="Arial" pitchFamily="34" charset="0"/>
                <a:cs typeface="Arial" pitchFamily="34" charset="0"/>
              </a:rPr>
              <a:t> </a:t>
            </a:r>
            <a:r>
              <a:rPr lang="vi-VN" sz="2000" dirty="0">
                <a:solidFill>
                  <a:schemeClr val="accent6">
                    <a:lumMod val="75000"/>
                  </a:schemeClr>
                </a:solidFill>
                <a:latin typeface="Arial" pitchFamily="34" charset="0"/>
                <a:cs typeface="Arial" pitchFamily="34" charset="0"/>
              </a:rPr>
              <a:t>nguyên tắc khi lắng nghe</a:t>
            </a:r>
            <a:endParaRPr lang="en-US" sz="2000" dirty="0">
              <a:solidFill>
                <a:schemeClr val="accent6">
                  <a:lumMod val="75000"/>
                </a:schemeClr>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Thấu hiểu khi lắng nghe (lắng nghe bằng trái tim), bởi vì không phải điều gì cha mẹ cũng có thể nói ra một cách trực tiếp cho bạn biết. Do vậy trong quá trình lắng nghe, bạn cần sử dụng tư duy, sự nhạy cảm của mình để tìm ra ẩn ý mà cha mẹ muốn truyền đạt.</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Tập trung vào cuộc giao tiếp - </a:t>
            </a:r>
            <a:r>
              <a:rPr lang="vi-VN" sz="2000" i="1" dirty="0">
                <a:solidFill>
                  <a:srgbClr val="002060"/>
                </a:solidFill>
                <a:cs typeface="Arial" pitchFamily="34" charset="0"/>
              </a:rPr>
              <a:t>Giao tiếp là tương tác hai chiều, giáo viên không thể nắm được các thông tin mà cha mẹ truyền đạt nếu không có sự tập trung.</a:t>
            </a:r>
            <a:endParaRPr lang="en-US" sz="2000" i="1"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Tuyệt đối không được ngắt lời, muốn lắng nghe tốt, điều kiện đặt ra là giáo viên phải để cho cha mẹ có “không gian” để nói, thay vì dành hết phần nói của họ. khi </a:t>
            </a:r>
            <a:r>
              <a:rPr lang="en-US" sz="2000" dirty="0">
                <a:solidFill>
                  <a:srgbClr val="002060"/>
                </a:solidFill>
                <a:latin typeface="Arial" pitchFamily="34" charset="0"/>
                <a:cs typeface="Arial" pitchFamily="34" charset="0"/>
              </a:rPr>
              <a:t>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đang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nếu</a:t>
            </a: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ngắt lời sẽ khiến </a:t>
            </a:r>
            <a:r>
              <a:rPr lang="en-US" sz="2000" dirty="0" err="1">
                <a:solidFill>
                  <a:srgbClr val="002060"/>
                </a:solidFill>
                <a:latin typeface="Arial" pitchFamily="34" charset="0"/>
                <a:cs typeface="Arial" pitchFamily="34" charset="0"/>
              </a:rPr>
              <a:t>họ</a:t>
            </a:r>
            <a:r>
              <a:rPr lang="vi-VN" sz="2000" dirty="0">
                <a:solidFill>
                  <a:srgbClr val="002060"/>
                </a:solidFill>
                <a:cs typeface="Arial" pitchFamily="34" charset="0"/>
              </a:rPr>
              <a:t> khó chịu, không còn muốn chia sẻ nữa.</a:t>
            </a:r>
            <a:endParaRPr lang="en-US" sz="2000" dirty="0">
              <a:solidFill>
                <a:srgbClr val="002060"/>
              </a:solidFill>
              <a:latin typeface="Arial" pitchFamily="34" charset="0"/>
              <a:cs typeface="Arial" pitchFamily="34" charset="0"/>
            </a:endParaRPr>
          </a:p>
          <a:p>
            <a:pPr algn="just">
              <a:lnSpc>
                <a:spcPct val="150000"/>
              </a:lnSpc>
              <a:spcBef>
                <a:spcPts val="0"/>
              </a:spcBef>
              <a:buFontTx/>
              <a:buChar char="-"/>
            </a:pPr>
            <a:endParaRPr lang="en-US" sz="2000" dirty="0">
              <a:solidFill>
                <a:schemeClr val="dk1"/>
              </a:solidFill>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52</a:t>
            </a:fld>
            <a:endParaRPr lang="en-US" altLang="en-US"/>
          </a:p>
        </p:txBody>
      </p:sp>
    </p:spTree>
    <p:extLst>
      <p:ext uri="{BB962C8B-B14F-4D97-AF65-F5344CB8AC3E}">
        <p14:creationId xmlns:p14="http://schemas.microsoft.com/office/powerpoint/2010/main" val="38532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wd">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wd">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type="wd">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628" y="519112"/>
            <a:ext cx="8305800" cy="6019800"/>
          </a:xfrm>
        </p:spPr>
        <p:style>
          <a:lnRef idx="1">
            <a:schemeClr val="accent6"/>
          </a:lnRef>
          <a:fillRef idx="2">
            <a:schemeClr val="accent6"/>
          </a:fillRef>
          <a:effectRef idx="1">
            <a:schemeClr val="accent6"/>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Không phán xét và áp đặt cha mẹ</a:t>
            </a:r>
            <a:r>
              <a:rPr lang="en-US" sz="2000" dirty="0">
                <a:solidFill>
                  <a:srgbClr val="002060"/>
                </a:solidFill>
                <a:latin typeface="Arial" pitchFamily="34" charset="0"/>
                <a:cs typeface="Arial" pitchFamily="34" charset="0"/>
              </a:rPr>
              <a:t>.</a:t>
            </a:r>
          </a:p>
          <a:p>
            <a:pPr marL="0" indent="0" algn="just">
              <a:lnSpc>
                <a:spcPct val="150000"/>
              </a:lnSpc>
              <a:spcBef>
                <a:spcPts val="0"/>
              </a:spcBef>
              <a:buFontTx/>
              <a:buChar char="-"/>
            </a:pPr>
            <a:r>
              <a:rPr lang="en-US" sz="2000" dirty="0">
                <a:solidFill>
                  <a:srgbClr val="002060"/>
                </a:solidFill>
                <a:latin typeface="Arial" pitchFamily="34" charset="0"/>
                <a:cs typeface="Arial" pitchFamily="34" charset="0"/>
              </a:rPr>
              <a:t> V</a:t>
            </a:r>
            <a:r>
              <a:rPr lang="vi-VN" sz="2000" dirty="0">
                <a:solidFill>
                  <a:srgbClr val="002060"/>
                </a:solidFill>
                <a:latin typeface="Arial" pitchFamily="34" charset="0"/>
                <a:cs typeface="Arial" pitchFamily="34" charset="0"/>
              </a:rPr>
              <a:t>iệc tiếp thu ý kiến người khác sẽ giúp </a:t>
            </a:r>
            <a:r>
              <a:rPr lang="en-US" sz="2000" dirty="0">
                <a:solidFill>
                  <a:srgbClr val="002060"/>
                </a:solidFill>
                <a:latin typeface="Arial" pitchFamily="34" charset="0"/>
                <a:cs typeface="Arial" pitchFamily="34" charset="0"/>
              </a:rPr>
              <a:t>GV</a:t>
            </a:r>
            <a:r>
              <a:rPr lang="vi-VN" sz="2000" dirty="0">
                <a:solidFill>
                  <a:srgbClr val="002060"/>
                </a:solidFill>
                <a:latin typeface="Arial" pitchFamily="34" charset="0"/>
                <a:cs typeface="Arial" pitchFamily="34" charset="0"/>
              </a:rPr>
              <a:t> hoàn thiện hơn.</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Biết cách đặt câu hỏi. </a:t>
            </a:r>
            <a:r>
              <a:rPr lang="vi-VN" sz="2000" i="1" dirty="0">
                <a:solidFill>
                  <a:srgbClr val="002060"/>
                </a:solidFill>
                <a:latin typeface="Arial" pitchFamily="34" charset="0"/>
                <a:cs typeface="Arial" pitchFamily="34" charset="0"/>
              </a:rPr>
              <a:t>Đặt câu hỏi chính là cách để bạn cho cha mẹ biết rằng bạn đang theo dõi cuộc trò chuyện, bạn đang lắng nghe</a:t>
            </a:r>
            <a:r>
              <a:rPr lang="en-US" sz="2000" i="1" dirty="0">
                <a:solidFill>
                  <a:srgbClr val="002060"/>
                </a:solidFill>
                <a:latin typeface="Arial" pitchFamily="34" charset="0"/>
                <a:cs typeface="Arial" pitchFamily="34" charset="0"/>
              </a:rPr>
              <a:t>, </a:t>
            </a:r>
            <a:r>
              <a:rPr lang="en-US" sz="2000" i="1" dirty="0" err="1">
                <a:solidFill>
                  <a:srgbClr val="002060"/>
                </a:solidFill>
                <a:latin typeface="Arial" pitchFamily="34" charset="0"/>
                <a:cs typeface="Arial" pitchFamily="34" charset="0"/>
              </a:rPr>
              <a:t>quan</a:t>
            </a:r>
            <a:r>
              <a:rPr lang="en-US" sz="2000" i="1" dirty="0">
                <a:solidFill>
                  <a:srgbClr val="002060"/>
                </a:solidFill>
                <a:latin typeface="Arial" pitchFamily="34" charset="0"/>
                <a:cs typeface="Arial" pitchFamily="34" charset="0"/>
              </a:rPr>
              <a:t> </a:t>
            </a:r>
            <a:r>
              <a:rPr lang="en-US" sz="2000" i="1" dirty="0" err="1">
                <a:solidFill>
                  <a:srgbClr val="002060"/>
                </a:solidFill>
                <a:latin typeface="Arial" pitchFamily="34" charset="0"/>
                <a:cs typeface="Arial" pitchFamily="34" charset="0"/>
              </a:rPr>
              <a:t>tâm</a:t>
            </a:r>
            <a:r>
              <a:rPr lang="vi-VN" sz="2000" i="1" dirty="0">
                <a:solidFill>
                  <a:srgbClr val="002060"/>
                </a:solidFill>
                <a:latin typeface="Arial" pitchFamily="34" charset="0"/>
                <a:cs typeface="Arial" pitchFamily="34" charset="0"/>
              </a:rPr>
              <a:t> họ</a:t>
            </a:r>
            <a:r>
              <a:rPr lang="en-US" sz="2000" i="1" dirty="0">
                <a:solidFill>
                  <a:srgbClr val="002060"/>
                </a:solidFill>
                <a:latin typeface="Arial" pitchFamily="34" charset="0"/>
                <a:cs typeface="Arial" pitchFamily="34" charset="0"/>
              </a:rPr>
              <a:t>.</a:t>
            </a:r>
            <a:r>
              <a:rPr lang="vi-VN" sz="2000" i="1" dirty="0">
                <a:solidFill>
                  <a:srgbClr val="002060"/>
                </a:solidFill>
                <a:latin typeface="Arial" pitchFamily="34" charset="0"/>
                <a:cs typeface="Arial" pitchFamily="34" charset="0"/>
              </a:rPr>
              <a:t> </a:t>
            </a:r>
            <a:r>
              <a:rPr lang="en-US" sz="2000" i="1" dirty="0">
                <a:solidFill>
                  <a:srgbClr val="002060"/>
                </a:solidFill>
                <a:latin typeface="Arial" pitchFamily="34" charset="0"/>
                <a:cs typeface="Arial" pitchFamily="34" charset="0"/>
              </a:rPr>
              <a:t>V</a:t>
            </a:r>
            <a:r>
              <a:rPr lang="vi-VN" sz="2000" i="1" dirty="0">
                <a:solidFill>
                  <a:srgbClr val="002060"/>
                </a:solidFill>
                <a:latin typeface="Arial" pitchFamily="34" charset="0"/>
                <a:cs typeface="Arial" pitchFamily="34" charset="0"/>
              </a:rPr>
              <a:t>iệc bạn đặt câu hỏi đúng sẽ khiến đối phương chia sẻ nhiều thông tin hơn về Biết cách đặt câu hỏi tinh tế sẽ thể hiện bạn là một người biết lắng nghe và quan tâm người khác!</a:t>
            </a:r>
            <a:endParaRPr lang="en-US" sz="2000" i="1"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cs typeface="Arial" pitchFamily="34" charset="0"/>
              </a:rPr>
              <a:t>Sử dụng ngôn ngữ hình thể. Thông qua các biểu cảm như: ngạc nhiên, xúc động…; Bằng các hành động như: tư thế ngồi hướng về đối phương, gật đầu khi nghe đối phương nói…</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pt-BR" sz="2000" dirty="0">
                <a:solidFill>
                  <a:srgbClr val="002060"/>
                </a:solidFill>
                <a:latin typeface="Arial" pitchFamily="34" charset="0"/>
                <a:cs typeface="Arial" pitchFamily="34" charset="0"/>
              </a:rPr>
              <a:t>- Đưa ra các ý kiến cá nhân</a:t>
            </a:r>
            <a:r>
              <a:rPr lang="vi-VN" sz="2000" dirty="0">
                <a:solidFill>
                  <a:srgbClr val="002060"/>
                </a:solidFill>
                <a:cs typeface="Arial" pitchFamily="34" charset="0"/>
              </a:rPr>
              <a:t>. Kỹ năng lắng nghe tốt không phải là bạn sẽ im lặng suốt cả cuộc hội thoại và nghe cha mẹ nói. Điều đó sẽ khiến cha mẹ cảm thấy như đang độc thoại.</a:t>
            </a:r>
            <a:endParaRPr lang="en-US" sz="2000" dirty="0">
              <a:solidFill>
                <a:srgbClr val="002060"/>
              </a:solidFill>
              <a:latin typeface="Arial" pitchFamily="34" charset="0"/>
              <a:cs typeface="Arial" pitchFamily="34" charset="0"/>
            </a:endParaRPr>
          </a:p>
          <a:p>
            <a:pPr algn="just">
              <a:lnSpc>
                <a:spcPct val="150000"/>
              </a:lnSpc>
              <a:spcBef>
                <a:spcPts val="0"/>
              </a:spcBef>
              <a:buFontTx/>
              <a:buChar char="-"/>
            </a:pPr>
            <a:endParaRPr lang="en-US" sz="2000" i="1" dirty="0">
              <a:solidFill>
                <a:schemeClr val="dk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53</a:t>
            </a:fld>
            <a:endParaRPr lang="en-US" altLang="en-US"/>
          </a:p>
        </p:txBody>
      </p:sp>
    </p:spTree>
    <p:extLst>
      <p:ext uri="{BB962C8B-B14F-4D97-AF65-F5344CB8AC3E}">
        <p14:creationId xmlns:p14="http://schemas.microsoft.com/office/powerpoint/2010/main" val="322133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76200"/>
            <a:ext cx="5029200" cy="639762"/>
          </a:xfrm>
        </p:spPr>
        <p:txBody>
          <a:bodyPr vert="horz" lIns="91440" tIns="45720" rIns="91440" bIns="45720" rtlCol="0" anchor="ctr">
            <a:noAutofit/>
          </a:bodyPr>
          <a:lstStyle/>
          <a:p>
            <a:r>
              <a:rPr lang="en-US" sz="2400" b="1" dirty="0">
                <a:solidFill>
                  <a:srgbClr val="7030A0"/>
                </a:solidFill>
                <a:latin typeface="Arial" pitchFamily="34" charset="0"/>
                <a:cs typeface="Arial" pitchFamily="34" charset="0"/>
              </a:rPr>
              <a:t>4.6. </a:t>
            </a:r>
            <a:r>
              <a:rPr lang="en-US" sz="2400" b="1" dirty="0" err="1">
                <a:solidFill>
                  <a:srgbClr val="7030A0"/>
                </a:solidFill>
                <a:latin typeface="Arial" pitchFamily="34" charset="0"/>
                <a:cs typeface="Arial" pitchFamily="34" charset="0"/>
              </a:rPr>
              <a:t>Kĩ</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năng</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phản</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hồi</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tích</a:t>
            </a:r>
            <a:r>
              <a:rPr lang="en-US" sz="2400" b="1" dirty="0">
                <a:solidFill>
                  <a:srgbClr val="7030A0"/>
                </a:solidFill>
                <a:latin typeface="Arial" pitchFamily="34" charset="0"/>
                <a:cs typeface="Arial" pitchFamily="34" charset="0"/>
              </a:rPr>
              <a:t> </a:t>
            </a:r>
            <a:r>
              <a:rPr lang="en-US" sz="2400" b="1" dirty="0" err="1">
                <a:solidFill>
                  <a:srgbClr val="7030A0"/>
                </a:solidFill>
                <a:latin typeface="Arial" pitchFamily="34" charset="0"/>
                <a:cs typeface="Arial" pitchFamily="34" charset="0"/>
              </a:rPr>
              <a:t>cực</a:t>
            </a:r>
            <a:endParaRPr lang="en-US" sz="2400" b="1" dirty="0">
              <a:solidFill>
                <a:srgbClr val="7030A0"/>
              </a:solidFill>
              <a:latin typeface="Arial" pitchFamily="34" charset="0"/>
              <a:cs typeface="Arial" pitchFamily="34" charset="0"/>
            </a:endParaRPr>
          </a:p>
        </p:txBody>
      </p:sp>
      <p:sp>
        <p:nvSpPr>
          <p:cNvPr id="3" name="Content Placeholder 2"/>
          <p:cNvSpPr>
            <a:spLocks noGrp="1"/>
          </p:cNvSpPr>
          <p:nvPr>
            <p:ph idx="1"/>
          </p:nvPr>
        </p:nvSpPr>
        <p:spPr>
          <a:xfrm>
            <a:off x="152400" y="891899"/>
            <a:ext cx="4114800" cy="5662559"/>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dirty="0">
                <a:solidFill>
                  <a:schemeClr val="dk1"/>
                </a:solidFill>
                <a:latin typeface="Arial" pitchFamily="34" charset="0"/>
                <a:cs typeface="Arial" pitchFamily="34" charset="0"/>
              </a:rPr>
              <a:t>* </a:t>
            </a:r>
            <a:r>
              <a:rPr lang="vi-VN" sz="2000" dirty="0">
                <a:solidFill>
                  <a:schemeClr val="accent6">
                    <a:lumMod val="75000"/>
                  </a:schemeClr>
                </a:solidFill>
                <a:latin typeface="Arial" pitchFamily="34" charset="0"/>
                <a:cs typeface="Arial" pitchFamily="34" charset="0"/>
              </a:rPr>
              <a:t>Việc đưa phản hồi mang tính xây dựng</a:t>
            </a:r>
            <a:r>
              <a:rPr lang="en-US" sz="2000" dirty="0">
                <a:solidFill>
                  <a:schemeClr val="accent6">
                    <a:lumMod val="75000"/>
                  </a:schemeClr>
                </a:solidFill>
                <a:latin typeface="Arial" pitchFamily="34" charset="0"/>
                <a:cs typeface="Arial" pitchFamily="34" charset="0"/>
              </a:rPr>
              <a:t> </a:t>
            </a:r>
            <a:r>
              <a:rPr lang="en-US" sz="2000" dirty="0" err="1">
                <a:solidFill>
                  <a:schemeClr val="accent6">
                    <a:lumMod val="75000"/>
                  </a:schemeClr>
                </a:solidFill>
                <a:latin typeface="Arial" pitchFamily="34" charset="0"/>
                <a:cs typeface="Arial" pitchFamily="34" charset="0"/>
              </a:rPr>
              <a:t>và</a:t>
            </a:r>
            <a:r>
              <a:rPr lang="en-US" sz="2000" dirty="0">
                <a:solidFill>
                  <a:schemeClr val="accent6">
                    <a:lumMod val="75000"/>
                  </a:schemeClr>
                </a:solidFill>
                <a:latin typeface="Arial" pitchFamily="34" charset="0"/>
                <a:cs typeface="Arial" pitchFamily="34" charset="0"/>
              </a:rPr>
              <a:t> </a:t>
            </a:r>
            <a:r>
              <a:rPr lang="en-US" sz="2000" dirty="0" err="1">
                <a:solidFill>
                  <a:schemeClr val="accent6">
                    <a:lumMod val="75000"/>
                  </a:schemeClr>
                </a:solidFill>
                <a:latin typeface="Arial" pitchFamily="34" charset="0"/>
                <a:cs typeface="Arial" pitchFamily="34" charset="0"/>
              </a:rPr>
              <a:t>hiệu</a:t>
            </a:r>
            <a:r>
              <a:rPr lang="en-US" sz="2000" dirty="0">
                <a:solidFill>
                  <a:schemeClr val="accent6">
                    <a:lumMod val="75000"/>
                  </a:schemeClr>
                </a:solidFill>
                <a:latin typeface="Arial" pitchFamily="34" charset="0"/>
                <a:cs typeface="Arial" pitchFamily="34" charset="0"/>
              </a:rPr>
              <a:t> </a:t>
            </a:r>
            <a:r>
              <a:rPr lang="en-US" sz="2000" dirty="0" err="1">
                <a:solidFill>
                  <a:schemeClr val="accent6">
                    <a:lumMod val="75000"/>
                  </a:schemeClr>
                </a:solidFill>
                <a:latin typeface="Arial" pitchFamily="34" charset="0"/>
                <a:cs typeface="Arial" pitchFamily="34" charset="0"/>
              </a:rPr>
              <a:t>quả</a:t>
            </a:r>
            <a:r>
              <a:rPr lang="vi-VN" sz="2000" dirty="0">
                <a:solidFill>
                  <a:schemeClr val="accent6">
                    <a:lumMod val="75000"/>
                  </a:schemeClr>
                </a:solidFill>
                <a:latin typeface="Arial" pitchFamily="34" charset="0"/>
                <a:cs typeface="Arial" pitchFamily="34" charset="0"/>
              </a:rPr>
              <a:t>:</a:t>
            </a:r>
            <a:endParaRPr lang="en-US" sz="2000" dirty="0">
              <a:solidFill>
                <a:schemeClr val="accent6">
                  <a:lumMod val="75000"/>
                </a:schemeClr>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Tập trung vào những việc đã làm tốt, hiệu quả</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Cân nhắc đến nhu cầu của người nhận phản hồi (người nghe)</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Tập trung vào </a:t>
            </a:r>
            <a:r>
              <a:rPr lang="en-US" sz="2000" dirty="0" err="1">
                <a:solidFill>
                  <a:srgbClr val="002060"/>
                </a:solidFill>
                <a:latin typeface="Arial" pitchFamily="34" charset="0"/>
                <a:cs typeface="Arial" pitchFamily="34" charset="0"/>
              </a:rPr>
              <a:t>hoạt</a:t>
            </a: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động của họ thay vì con người</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Hướng vào hành vi mà người nhận có thể cải thiện được</a:t>
            </a:r>
            <a:endParaRPr lang="en-US" sz="2000" dirty="0">
              <a:solidFill>
                <a:srgbClr val="002060"/>
              </a:solidFill>
              <a:latin typeface="Arial" pitchFamily="34" charset="0"/>
              <a:cs typeface="Arial" pitchFamily="34" charset="0"/>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Mô tả sự thay đổi chứ không phán xét đúng sai.</a:t>
            </a:r>
            <a:endParaRPr lang="en-US" sz="2000" dirty="0">
              <a:solidFill>
                <a:srgbClr val="002060"/>
              </a:solidFill>
              <a:latin typeface="Arial" pitchFamily="34" charset="0"/>
              <a:cs typeface="Arial" pitchFamily="34" charset="0"/>
            </a:endParaRPr>
          </a:p>
        </p:txBody>
      </p:sp>
      <p:sp>
        <p:nvSpPr>
          <p:cNvPr id="4" name="Content Placeholder 2"/>
          <p:cNvSpPr txBox="1">
            <a:spLocks/>
          </p:cNvSpPr>
          <p:nvPr/>
        </p:nvSpPr>
        <p:spPr>
          <a:xfrm>
            <a:off x="4410075" y="869620"/>
            <a:ext cx="4591050" cy="568483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just" fontAlgn="auto">
              <a:lnSpc>
                <a:spcPct val="150000"/>
              </a:lnSpc>
              <a:spcBef>
                <a:spcPts val="0"/>
              </a:spcBef>
              <a:spcAft>
                <a:spcPts val="0"/>
              </a:spcAft>
              <a:buFont typeface="Arial" pitchFamily="34" charset="0"/>
              <a:buNone/>
            </a:pPr>
            <a:r>
              <a:rPr lang="en-US" sz="2000" dirty="0">
                <a:solidFill>
                  <a:schemeClr val="accent6">
                    <a:lumMod val="75000"/>
                  </a:schemeClr>
                </a:solidFill>
                <a:latin typeface="Arial" pitchFamily="34" charset="0"/>
                <a:cs typeface="Arial" pitchFamily="34" charset="0"/>
              </a:rPr>
              <a:t>*</a:t>
            </a:r>
            <a:r>
              <a:rPr lang="en-US" sz="2000" dirty="0">
                <a:latin typeface="Arial" pitchFamily="34" charset="0"/>
                <a:cs typeface="Arial" pitchFamily="34" charset="0"/>
              </a:rPr>
              <a:t> </a:t>
            </a:r>
            <a:r>
              <a:rPr lang="vi-VN" sz="2000" dirty="0">
                <a:solidFill>
                  <a:schemeClr val="accent6">
                    <a:lumMod val="75000"/>
                  </a:schemeClr>
                </a:solidFill>
                <a:latin typeface="Arial" pitchFamily="34" charset="0"/>
                <a:cs typeface="Arial" pitchFamily="34" charset="0"/>
              </a:rPr>
              <a:t>Việc nhận phản hồi cũng cần có tính xây dựng bằng cách:</a:t>
            </a:r>
            <a:endParaRPr lang="en-US" sz="2000" dirty="0">
              <a:solidFill>
                <a:schemeClr val="accent6">
                  <a:lumMod val="75000"/>
                </a:schemeClr>
              </a:solidFill>
              <a:latin typeface="Arial" pitchFamily="34" charset="0"/>
              <a:cs typeface="Arial" pitchFamily="34" charset="0"/>
            </a:endParaRPr>
          </a:p>
          <a:p>
            <a:pPr marL="0" indent="0" algn="just" fontAlgn="auto">
              <a:lnSpc>
                <a:spcPct val="150000"/>
              </a:lnSpc>
              <a:spcBef>
                <a:spcPts val="0"/>
              </a:spcBef>
              <a:spcAft>
                <a:spcPts val="0"/>
              </a:spcAft>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Lắng nghe tích cực nội dung phản hồi</a:t>
            </a:r>
            <a:r>
              <a:rPr lang="en-US" sz="2000" dirty="0">
                <a:solidFill>
                  <a:srgbClr val="002060"/>
                </a:solidFill>
                <a:latin typeface="Arial" pitchFamily="34" charset="0"/>
                <a:cs typeface="Arial" pitchFamily="34" charset="0"/>
              </a:rPr>
              <a:t>.</a:t>
            </a:r>
          </a:p>
          <a:p>
            <a:pPr marL="0" indent="0" algn="just" fontAlgn="auto">
              <a:lnSpc>
                <a:spcPct val="150000"/>
              </a:lnSpc>
              <a:spcBef>
                <a:spcPts val="0"/>
              </a:spcBef>
              <a:spcAft>
                <a:spcPts val="0"/>
              </a:spcAft>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Không cắt ngang người nói</a:t>
            </a:r>
            <a:r>
              <a:rPr lang="en-US" sz="2000" dirty="0">
                <a:solidFill>
                  <a:srgbClr val="002060"/>
                </a:solidFill>
                <a:latin typeface="Arial" pitchFamily="34" charset="0"/>
                <a:cs typeface="Arial" pitchFamily="34" charset="0"/>
              </a:rPr>
              <a:t>.</a:t>
            </a:r>
          </a:p>
          <a:p>
            <a:pPr marL="0" indent="0" algn="just" fontAlgn="auto">
              <a:lnSpc>
                <a:spcPct val="150000"/>
              </a:lnSpc>
              <a:spcBef>
                <a:spcPts val="0"/>
              </a:spcBef>
              <a:spcAft>
                <a:spcPts val="0"/>
              </a:spcAft>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Diễn đạt lại </a:t>
            </a:r>
            <a:r>
              <a:rPr lang="en-US" sz="2000" dirty="0" err="1">
                <a:solidFill>
                  <a:srgbClr val="002060"/>
                </a:solidFill>
                <a:latin typeface="Arial" pitchFamily="34" charset="0"/>
                <a:cs typeface="Arial" pitchFamily="34" charset="0"/>
              </a:rPr>
              <a:t>câu</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vi-VN" sz="2000" dirty="0">
                <a:solidFill>
                  <a:srgbClr val="002060"/>
                </a:solidFill>
                <a:latin typeface="Arial" pitchFamily="34" charset="0"/>
                <a:cs typeface="Arial" pitchFamily="34" charset="0"/>
              </a:rPr>
              <a:t> hoặc đặt câu hỏi để nằm rõ ý kiến của người phản hồi</a:t>
            </a:r>
            <a:r>
              <a:rPr lang="en-US" sz="2000" dirty="0">
                <a:solidFill>
                  <a:srgbClr val="002060"/>
                </a:solidFill>
                <a:latin typeface="Arial" pitchFamily="34" charset="0"/>
                <a:cs typeface="Arial" pitchFamily="34" charset="0"/>
              </a:rPr>
              <a:t>.</a:t>
            </a:r>
          </a:p>
          <a:p>
            <a:pPr marL="0" indent="0" algn="just" fontAlgn="auto">
              <a:lnSpc>
                <a:spcPct val="150000"/>
              </a:lnSpc>
              <a:spcBef>
                <a:spcPts val="0"/>
              </a:spcBef>
              <a:spcAft>
                <a:spcPts val="0"/>
              </a:spcAft>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Cảm ơn người cho phản hồi dù là tích cực hay tiêu cực. </a:t>
            </a:r>
            <a:endParaRPr lang="en-US" sz="2000" dirty="0">
              <a:solidFill>
                <a:srgbClr val="002060"/>
              </a:solidFill>
              <a:latin typeface="Arial" pitchFamily="34" charset="0"/>
              <a:cs typeface="Arial" pitchFamily="34" charset="0"/>
            </a:endParaRPr>
          </a:p>
          <a:p>
            <a:pPr marL="0" indent="0" algn="just" fontAlgn="auto">
              <a:lnSpc>
                <a:spcPct val="150000"/>
              </a:lnSpc>
              <a:spcBef>
                <a:spcPts val="0"/>
              </a:spcBef>
              <a:spcAft>
                <a:spcPts val="0"/>
              </a:spcAft>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Suy nghĩ về những phản hồi nhận được và những gì cần làm để phát huy hoặc cải thiện vấn đề.</a:t>
            </a:r>
            <a:endParaRPr lang="en-US" sz="2000" dirty="0">
              <a:solidFill>
                <a:srgbClr val="002060"/>
              </a:solidFill>
              <a:latin typeface="Arial" pitchFamily="34" charset="0"/>
              <a:cs typeface="Arial" pitchFamily="34" charset="0"/>
            </a:endParaRPr>
          </a:p>
          <a:p>
            <a:pPr algn="just" fontAlgn="auto">
              <a:lnSpc>
                <a:spcPct val="150000"/>
              </a:lnSpc>
              <a:spcBef>
                <a:spcPts val="0"/>
              </a:spcBef>
              <a:spcAft>
                <a:spcPts val="0"/>
              </a:spcAft>
              <a:buFontTx/>
              <a:buChar char="-"/>
            </a:pPr>
            <a:endParaRPr lang="en-US" sz="2400"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A6CA620C-5D94-4DC4-B64A-222EA67D0DEE}" type="slidenum">
              <a:rPr lang="en-US" altLang="en-US" smtClean="0"/>
              <a:pPr/>
              <a:t>54</a:t>
            </a:fld>
            <a:endParaRPr lang="en-US" altLang="en-US"/>
          </a:p>
        </p:txBody>
      </p:sp>
    </p:spTree>
    <p:extLst>
      <p:ext uri="{BB962C8B-B14F-4D97-AF65-F5344CB8AC3E}">
        <p14:creationId xmlns:p14="http://schemas.microsoft.com/office/powerpoint/2010/main" val="197411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bg/>
                                          </p:spTgt>
                                        </p:tgtEl>
                                        <p:attrNameLst>
                                          <p:attrName>style.visibility</p:attrName>
                                        </p:attrNameLst>
                                      </p:cBhvr>
                                      <p:to>
                                        <p:strVal val="visible"/>
                                      </p:to>
                                    </p:set>
                                    <p:animEffect transition="in" filter="wipe(left)">
                                      <p:cBhvr>
                                        <p:cTn id="42" dur="500"/>
                                        <p:tgtEl>
                                          <p:spTgt spid="4">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wipe(left)">
                                      <p:cBhvr>
                                        <p:cTn id="47" dur="500"/>
                                        <p:tgtEl>
                                          <p:spTgt spid="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wipe(left)">
                                      <p:cBhvr>
                                        <p:cTn id="52" dur="500"/>
                                        <p:tgtEl>
                                          <p:spTgt spid="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wipe(left)">
                                      <p:cBhvr>
                                        <p:cTn id="57" dur="500"/>
                                        <p:tgtEl>
                                          <p:spTgt spid="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wipe(left)">
                                      <p:cBhvr>
                                        <p:cTn id="62" dur="500"/>
                                        <p:tgtEl>
                                          <p:spTgt spid="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wipe(left)">
                                      <p:cBhvr>
                                        <p:cTn id="67" dur="500"/>
                                        <p:tgtEl>
                                          <p:spTgt spid="4">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wipe(left)">
                                      <p:cBhvr>
                                        <p:cTn id="7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533400"/>
            <a:ext cx="6553200" cy="50292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marL="0" lvl="2" indent="233363">
              <a:buNone/>
            </a:pPr>
            <a:r>
              <a:rPr lang="en-US" sz="2000" dirty="0">
                <a:solidFill>
                  <a:schemeClr val="accent6">
                    <a:lumMod val="75000"/>
                  </a:schemeClr>
                </a:solidFill>
              </a:rPr>
              <a:t>* </a:t>
            </a:r>
            <a:r>
              <a:rPr lang="vi-VN" sz="2000" dirty="0">
                <a:solidFill>
                  <a:schemeClr val="accent6">
                    <a:lumMod val="75000"/>
                  </a:schemeClr>
                </a:solidFill>
              </a:rPr>
              <a:t>Các nguyên tắc cần nhớ khi đưa ý kiến phản hồi tích cực</a:t>
            </a:r>
            <a:endParaRPr lang="en-US" sz="2000" dirty="0">
              <a:solidFill>
                <a:schemeClr val="accent6">
                  <a:lumMod val="75000"/>
                </a:schemeClr>
              </a:solidFill>
            </a:endParaRP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vi-VN" sz="2000" dirty="0">
                <a:solidFill>
                  <a:srgbClr val="002060"/>
                </a:solidFill>
                <a:latin typeface="Arial" pitchFamily="34" charset="0"/>
                <a:cs typeface="Arial" pitchFamily="34" charset="0"/>
              </a:rPr>
              <a:t>Nên đưa ý kiến phản hồi khi người nhận đã sẵn sàng, phản hồi mang tính ha</a:t>
            </a:r>
            <a:r>
              <a:rPr lang="fr-FR" sz="2000" dirty="0">
                <a:solidFill>
                  <a:srgbClr val="002060"/>
                </a:solidFill>
                <a:latin typeface="Arial" pitchFamily="34" charset="0"/>
                <a:cs typeface="Arial" pitchFamily="34" charset="0"/>
              </a:rPr>
              <a:t>i </a:t>
            </a:r>
            <a:r>
              <a:rPr lang="fr-FR" sz="2000" dirty="0" err="1">
                <a:solidFill>
                  <a:srgbClr val="002060"/>
                </a:solidFill>
                <a:latin typeface="Arial" pitchFamily="34" charset="0"/>
                <a:cs typeface="Arial" pitchFamily="34" charset="0"/>
              </a:rPr>
              <a:t>chiều</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có</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cho</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và</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có</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nhận</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đặt</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câu</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hỏi</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lẫn</a:t>
            </a:r>
            <a:r>
              <a:rPr lang="fr-FR" sz="2000" dirty="0">
                <a:solidFill>
                  <a:srgbClr val="002060"/>
                </a:solidFill>
                <a:latin typeface="Arial" pitchFamily="34" charset="0"/>
                <a:cs typeface="Arial" pitchFamily="34" charset="0"/>
              </a:rPr>
              <a:t> </a:t>
            </a:r>
            <a:r>
              <a:rPr lang="fr-FR" sz="2000" dirty="0" err="1">
                <a:solidFill>
                  <a:srgbClr val="002060"/>
                </a:solidFill>
                <a:latin typeface="Arial" pitchFamily="34" charset="0"/>
                <a:cs typeface="Arial" pitchFamily="34" charset="0"/>
              </a:rPr>
              <a:t>nhau</a:t>
            </a:r>
            <a:r>
              <a:rPr lang="fr-FR" sz="2000" dirty="0">
                <a:solidFill>
                  <a:srgbClr val="002060"/>
                </a:solidFill>
                <a:latin typeface="Arial" pitchFamily="34" charset="0"/>
                <a:cs typeface="Arial" pitchFamily="34" charset="0"/>
              </a:rPr>
              <a:t>, chia </a:t>
            </a:r>
            <a:r>
              <a:rPr lang="fr-FR" sz="2000" dirty="0" err="1">
                <a:solidFill>
                  <a:srgbClr val="002060"/>
                </a:solidFill>
                <a:latin typeface="Arial" pitchFamily="34" charset="0"/>
                <a:cs typeface="Arial" pitchFamily="34" charset="0"/>
              </a:rPr>
              <a:t>sẻ</a:t>
            </a:r>
            <a:r>
              <a:rPr lang="fr-FR" sz="2000" dirty="0">
                <a:solidFill>
                  <a:srgbClr val="002060"/>
                </a:solidFill>
                <a:latin typeface="Arial" pitchFamily="34" charset="0"/>
                <a:cs typeface="Arial" pitchFamily="34" charset="0"/>
              </a:rPr>
              <a:t>… </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Đưa</a:t>
            </a:r>
            <a:r>
              <a:rPr lang="en-US" sz="2000" dirty="0">
                <a:solidFill>
                  <a:srgbClr val="002060"/>
                </a:solidFill>
                <a:latin typeface="Arial" pitchFamily="34" charset="0"/>
                <a:cs typeface="Arial" pitchFamily="34" charset="0"/>
              </a:rPr>
              <a:t> ý </a:t>
            </a:r>
            <a:r>
              <a:rPr lang="en-US" sz="2000" dirty="0" err="1">
                <a:solidFill>
                  <a:srgbClr val="002060"/>
                </a:solidFill>
                <a:latin typeface="Arial" pitchFamily="34" charset="0"/>
                <a:cs typeface="Arial" pitchFamily="34" charset="0"/>
              </a:rPr>
              <a:t>kiến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càng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sớm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càng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tốt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đưa</a:t>
            </a:r>
            <a:r>
              <a:rPr lang="en-US" sz="2000" dirty="0">
                <a:solidFill>
                  <a:srgbClr val="002060"/>
                </a:solidFill>
                <a:latin typeface="Arial" pitchFamily="34" charset="0"/>
                <a:cs typeface="Arial" pitchFamily="34" charset="0"/>
              </a:rPr>
              <a:t> ý </a:t>
            </a:r>
            <a:r>
              <a:rPr lang="en-US" sz="2000" dirty="0" err="1">
                <a:solidFill>
                  <a:srgbClr val="002060"/>
                </a:solidFill>
                <a:latin typeface="Arial" pitchFamily="34" charset="0"/>
                <a:cs typeface="Arial" pitchFamily="34" charset="0"/>
              </a:rPr>
              <a:t>kiến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cần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lưu</a:t>
            </a:r>
            <a:r>
              <a:rPr lang="en-US" sz="2000" dirty="0">
                <a:solidFill>
                  <a:srgbClr val="002060"/>
                </a:solidFill>
                <a:latin typeface="Arial" pitchFamily="34" charset="0"/>
                <a:cs typeface="Arial" pitchFamily="34" charset="0"/>
              </a:rPr>
              <a:t> ý </a:t>
            </a:r>
            <a:r>
              <a:rPr lang="en-US" sz="2000" dirty="0" err="1">
                <a:solidFill>
                  <a:srgbClr val="002060"/>
                </a:solidFill>
                <a:latin typeface="Arial" pitchFamily="34" charset="0"/>
                <a:cs typeface="Arial" pitchFamily="34" charset="0"/>
              </a:rPr>
              <a:t>đến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tâm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trạng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của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cả</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người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người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nhận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Hãy</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bằng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cách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nêu</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bật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những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điểm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tích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cực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trước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sau</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đó</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ra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những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điểm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cần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cải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thiện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nên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lại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khuyết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điểm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trong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quá</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khứ</a:t>
            </a:r>
            <a:r>
              <a:rPr lang="en-US" sz="2000" dirty="0">
                <a:solidFill>
                  <a:srgbClr val="002060"/>
                </a:solidFill>
                <a:latin typeface="Arial" pitchFamily="34" charset="0"/>
                <a:cs typeface="Arial" pitchFamily="34" charset="0"/>
              </a:rPr>
              <a:t>.</a:t>
            </a:r>
          </a:p>
          <a:p>
            <a:pPr algn="just">
              <a:lnSpc>
                <a:spcPct val="150000"/>
              </a:lnSpc>
              <a:spcBef>
                <a:spcPts val="0"/>
              </a:spcBef>
              <a:buFontTx/>
              <a:buChar char="-"/>
            </a:pPr>
            <a:endParaRPr lang="en-US" sz="2000" dirty="0">
              <a:solidFill>
                <a:schemeClr val="dk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55</a:t>
            </a:fld>
            <a:endParaRPr lang="en-US" altLang="en-US"/>
          </a:p>
        </p:txBody>
      </p:sp>
    </p:spTree>
    <p:extLst>
      <p:ext uri="{BB962C8B-B14F-4D97-AF65-F5344CB8AC3E}">
        <p14:creationId xmlns:p14="http://schemas.microsoft.com/office/powerpoint/2010/main" val="27454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2000"/>
            <a:ext cx="7086600" cy="4724400"/>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nên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ra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quá</a:t>
            </a:r>
            <a:r>
              <a:rPr lang="en-US" sz="2000" dirty="0">
                <a:solidFill>
                  <a:srgbClr val="002060"/>
                </a:solidFill>
                <a:latin typeface="Arial" pitchFamily="34" charset="0"/>
                <a:cs typeface="Arial" pitchFamily="34" charset="0"/>
              </a:rPr>
              <a:t> 4 </a:t>
            </a:r>
            <a:r>
              <a:rPr lang="en-US" sz="2000" dirty="0" err="1">
                <a:solidFill>
                  <a:srgbClr val="002060"/>
                </a:solidFill>
                <a:latin typeface="Arial" pitchFamily="34" charset="0"/>
                <a:cs typeface="Arial" pitchFamily="34" charset="0"/>
              </a:rPr>
              <a:t>điểm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cần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cải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thiện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trong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một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lần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nên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chú</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trọng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những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hành</a:t>
            </a:r>
            <a:r>
              <a:rPr lang="en-US" sz="2000" dirty="0">
                <a:solidFill>
                  <a:srgbClr val="002060"/>
                </a:solidFill>
                <a:latin typeface="Arial" pitchFamily="34" charset="0"/>
                <a:cs typeface="Arial" pitchFamily="34" charset="0"/>
              </a:rPr>
              <a:t> vi </a:t>
            </a:r>
            <a:r>
              <a:rPr lang="en-US" sz="2000" dirty="0" err="1">
                <a:solidFill>
                  <a:srgbClr val="002060"/>
                </a:solidFill>
                <a:latin typeface="Arial" pitchFamily="34" charset="0"/>
                <a:cs typeface="Arial" pitchFamily="34" charset="0"/>
              </a:rPr>
              <a:t>có</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thể</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thay</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đổi</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Khuyến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khích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người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nhận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tự</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ra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giải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pháp</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thẳng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vào</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vấn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đề</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tránh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vòng</a:t>
            </a:r>
            <a:r>
              <a:rPr lang="en-US" sz="2000" dirty="0">
                <a:solidFill>
                  <a:srgbClr val="002060"/>
                </a:solidFill>
                <a:latin typeface="Arial" pitchFamily="34" charset="0"/>
                <a:cs typeface="Arial" pitchFamily="34" charset="0"/>
              </a:rPr>
              <a:t> vo.</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Chân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thành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ngắn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gọn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Sự</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chân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thành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lên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mối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quan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tâm</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tôn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trọng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của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bạn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đối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với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người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nhận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Chú</a:t>
            </a:r>
            <a:r>
              <a:rPr lang="en-US" sz="2000" dirty="0">
                <a:solidFill>
                  <a:srgbClr val="002060"/>
                </a:solidFill>
                <a:latin typeface="Arial" pitchFamily="34" charset="0"/>
                <a:cs typeface="Arial" pitchFamily="34" charset="0"/>
              </a:rPr>
              <a:t> ý </a:t>
            </a:r>
            <a:r>
              <a:rPr lang="en-US" sz="2000" dirty="0" err="1">
                <a:solidFill>
                  <a:srgbClr val="002060"/>
                </a:solidFill>
                <a:latin typeface="Arial" pitchFamily="34" charset="0"/>
                <a:cs typeface="Arial" pitchFamily="34" charset="0"/>
              </a:rPr>
              <a:t>đến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giọng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của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bạn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Giọng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nói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cáu</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kỉnh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thất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vọng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sẽ</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không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mang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tính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chất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xây</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dựng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mà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trở</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thành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phê</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phán</a:t>
            </a:r>
            <a:r>
              <a:rPr lang="en-US" sz="2000" dirty="0">
                <a:solidFill>
                  <a:srgbClr val="002060"/>
                </a:solidFill>
                <a:latin typeface="Arial" pitchFamily="34" charset="0"/>
                <a:cs typeface="Arial" pitchFamily="34" charset="0"/>
              </a:rPr>
              <a:t>.</a:t>
            </a:r>
          </a:p>
          <a:p>
            <a:pPr marL="0" indent="0" algn="just">
              <a:lnSpc>
                <a:spcPct val="150000"/>
              </a:lnSpc>
              <a:spcBef>
                <a:spcPts val="0"/>
              </a:spcBef>
              <a:buNone/>
            </a:pP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Phản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hồi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tích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cực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thường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được</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sử</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dụng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như</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một</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công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cụ</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hữu</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ích</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trong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mối</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quan</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hệ</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giữa</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nhà</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trường</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và</a:t>
            </a:r>
            <a:r>
              <a:rPr lang="en-US" sz="2000" dirty="0">
                <a:solidFill>
                  <a:srgbClr val="002060"/>
                </a:solidFill>
                <a:latin typeface="Arial" pitchFamily="34" charset="0"/>
                <a:cs typeface="Arial" pitchFamily="34" charset="0"/>
              </a:rPr>
              <a:t> cha </a:t>
            </a:r>
            <a:r>
              <a:rPr lang="en-US" sz="2000" dirty="0" err="1">
                <a:solidFill>
                  <a:srgbClr val="002060"/>
                </a:solidFill>
                <a:latin typeface="Arial" pitchFamily="34" charset="0"/>
                <a:cs typeface="Arial" pitchFamily="34" charset="0"/>
              </a:rPr>
              <a:t>mẹ</a:t>
            </a:r>
            <a:r>
              <a:rPr lang="en-US" sz="2000" dirty="0">
                <a:solidFill>
                  <a:srgbClr val="002060"/>
                </a:solidFill>
                <a:latin typeface="Arial" pitchFamily="34" charset="0"/>
                <a:cs typeface="Arial" pitchFamily="34" charset="0"/>
              </a:rPr>
              <a:t> </a:t>
            </a:r>
            <a:r>
              <a:rPr lang="en-US" sz="2000" dirty="0" err="1">
                <a:solidFill>
                  <a:srgbClr val="002060"/>
                </a:solidFill>
                <a:latin typeface="Arial" pitchFamily="34" charset="0"/>
                <a:cs typeface="Arial" pitchFamily="34" charset="0"/>
              </a:rPr>
              <a:t>trẻ</a:t>
            </a:r>
            <a:r>
              <a:rPr lang="en-US" sz="2000" dirty="0">
                <a:solidFill>
                  <a:srgbClr val="002060"/>
                </a:solidFill>
                <a:latin typeface="Arial" pitchFamily="34" charset="0"/>
                <a:cs typeface="Arial" pitchFamily="34" charset="0"/>
              </a:rPr>
              <a:t>. </a:t>
            </a:r>
          </a:p>
          <a:p>
            <a:pPr algn="just">
              <a:lnSpc>
                <a:spcPct val="150000"/>
              </a:lnSpc>
              <a:spcBef>
                <a:spcPts val="0"/>
              </a:spcBef>
              <a:buFontTx/>
              <a:buChar char="-"/>
            </a:pPr>
            <a:endParaRPr lang="en-US" sz="2400" dirty="0">
              <a:solidFill>
                <a:schemeClr val="dk1"/>
              </a:solidFill>
              <a:latin typeface="Arial" pitchFamily="34" charset="0"/>
              <a:cs typeface="Arial" pitchFamily="34" charset="0"/>
            </a:endParaRPr>
          </a:p>
          <a:p>
            <a:pPr marL="0" indent="0" algn="just">
              <a:lnSpc>
                <a:spcPct val="150000"/>
              </a:lnSpc>
              <a:spcBef>
                <a:spcPts val="0"/>
              </a:spcBef>
              <a:buNone/>
            </a:pPr>
            <a:endParaRPr lang="en-US" sz="2400" dirty="0">
              <a:solidFill>
                <a:schemeClr val="dk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56</a:t>
            </a:fld>
            <a:endParaRPr lang="en-US" altLang="en-US"/>
          </a:p>
        </p:txBody>
      </p:sp>
    </p:spTree>
    <p:extLst>
      <p:ext uri="{BB962C8B-B14F-4D97-AF65-F5344CB8AC3E}">
        <p14:creationId xmlns:p14="http://schemas.microsoft.com/office/powerpoint/2010/main" val="4669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304800"/>
            <a:ext cx="4038600" cy="639762"/>
          </a:xfrm>
        </p:spPr>
        <p:txBody>
          <a:bodyPr/>
          <a:lstStyle/>
          <a:p>
            <a:r>
              <a:rPr lang="en-US" sz="2800" b="1" dirty="0">
                <a:solidFill>
                  <a:srgbClr val="7030A0"/>
                </a:solidFill>
                <a:latin typeface="Arial" pitchFamily="34" charset="0"/>
                <a:cs typeface="Arial" pitchFamily="34" charset="0"/>
              </a:rPr>
              <a:t>4.7.Kĩ </a:t>
            </a:r>
            <a:r>
              <a:rPr lang="en-US" sz="2800" b="1" dirty="0" err="1">
                <a:solidFill>
                  <a:srgbClr val="7030A0"/>
                </a:solidFill>
                <a:latin typeface="Arial" pitchFamily="34" charset="0"/>
                <a:cs typeface="Arial" pitchFamily="34" charset="0"/>
              </a:rPr>
              <a:t>năng</a:t>
            </a:r>
            <a:r>
              <a:rPr lang="en-US" sz="2800" b="1" dirty="0">
                <a:solidFill>
                  <a:srgbClr val="7030A0"/>
                </a:solidFill>
                <a:latin typeface="Arial" pitchFamily="34" charset="0"/>
                <a:cs typeface="Arial" pitchFamily="34" charset="0"/>
              </a:rPr>
              <a:t> </a:t>
            </a:r>
            <a:r>
              <a:rPr lang="en-US" sz="2800" b="1" dirty="0" err="1">
                <a:solidFill>
                  <a:srgbClr val="7030A0"/>
                </a:solidFill>
                <a:latin typeface="Arial" pitchFamily="34" charset="0"/>
                <a:cs typeface="Arial" pitchFamily="34" charset="0"/>
              </a:rPr>
              <a:t>quan</a:t>
            </a:r>
            <a:r>
              <a:rPr lang="en-US" sz="2800" b="1" dirty="0">
                <a:solidFill>
                  <a:srgbClr val="7030A0"/>
                </a:solidFill>
                <a:latin typeface="Arial" pitchFamily="34" charset="0"/>
                <a:cs typeface="Arial" pitchFamily="34" charset="0"/>
              </a:rPr>
              <a:t> </a:t>
            </a:r>
            <a:r>
              <a:rPr lang="en-US" sz="2800" b="1" dirty="0" err="1">
                <a:solidFill>
                  <a:srgbClr val="7030A0"/>
                </a:solidFill>
                <a:latin typeface="Arial" pitchFamily="34" charset="0"/>
                <a:cs typeface="Arial" pitchFamily="34" charset="0"/>
              </a:rPr>
              <a:t>sát</a:t>
            </a:r>
            <a:r>
              <a:rPr lang="en-US" sz="2800" b="1" dirty="0">
                <a:solidFill>
                  <a:srgbClr val="7030A0"/>
                </a:solidFill>
                <a:latin typeface="Arial" pitchFamily="34" charset="0"/>
                <a:cs typeface="Arial" pitchFamily="34" charset="0"/>
              </a:rPr>
              <a:t> </a:t>
            </a:r>
          </a:p>
        </p:txBody>
      </p:sp>
      <p:sp>
        <p:nvSpPr>
          <p:cNvPr id="3" name="Content Placeholder 2"/>
          <p:cNvSpPr>
            <a:spLocks noGrp="1"/>
          </p:cNvSpPr>
          <p:nvPr>
            <p:ph idx="1"/>
          </p:nvPr>
        </p:nvSpPr>
        <p:spPr>
          <a:xfrm>
            <a:off x="533400" y="1295400"/>
            <a:ext cx="8229600" cy="5029200"/>
          </a:xfrm>
        </p:spPr>
        <p:style>
          <a:lnRef idx="1">
            <a:schemeClr val="accent5"/>
          </a:lnRef>
          <a:fillRef idx="2">
            <a:schemeClr val="accent5"/>
          </a:fillRef>
          <a:effectRef idx="1">
            <a:schemeClr val="accent5"/>
          </a:effectRef>
          <a:fontRef idx="minor">
            <a:schemeClr val="dk1"/>
          </a:fontRef>
        </p:style>
        <p:txBody>
          <a:bodyPr>
            <a:noAutofit/>
          </a:bodyPr>
          <a:lstStyle/>
          <a:p>
            <a:pPr marL="341313" lvl="2" indent="-341313" algn="just">
              <a:spcBef>
                <a:spcPts val="1200"/>
              </a:spcBef>
            </a:pPr>
            <a:r>
              <a:rPr lang="vi-VN" sz="2200" dirty="0">
                <a:solidFill>
                  <a:schemeClr val="accent6">
                    <a:lumMod val="75000"/>
                  </a:schemeClr>
                </a:solidFill>
                <a:latin typeface="Arial" panose="020B0604020202020204" pitchFamily="34" charset="0"/>
                <a:cs typeface="Arial" panose="020B0604020202020204" pitchFamily="34" charset="0"/>
              </a:rPr>
              <a:t>Những việc cần làm khi quan sát</a:t>
            </a:r>
            <a:endParaRPr lang="en-US" sz="2200" dirty="0">
              <a:solidFill>
                <a:schemeClr val="accent6">
                  <a:lumMod val="75000"/>
                </a:schemeClr>
              </a:solidFill>
              <a:latin typeface="Arial" panose="020B0604020202020204" pitchFamily="34" charset="0"/>
              <a:cs typeface="Arial" panose="020B0604020202020204" pitchFamily="34" charset="0"/>
            </a:endParaRPr>
          </a:p>
          <a:p>
            <a:pPr marL="0" lvl="0" indent="0" algn="just">
              <a:spcBef>
                <a:spcPts val="1200"/>
              </a:spcBef>
              <a:buNone/>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Bao quát toàn bộ/ toàn cảnh không khí của buổi họp/sinh hoạt</a:t>
            </a:r>
            <a:endParaRPr lang="en-US" sz="2200" dirty="0">
              <a:solidFill>
                <a:srgbClr val="002060"/>
              </a:solidFill>
              <a:latin typeface="Arial" panose="020B0604020202020204" pitchFamily="34" charset="0"/>
              <a:cs typeface="Arial" panose="020B0604020202020204" pitchFamily="34" charset="0"/>
            </a:endParaRPr>
          </a:p>
          <a:p>
            <a:pPr marL="0" lvl="0" indent="0" algn="just">
              <a:spcBef>
                <a:spcPts val="1200"/>
              </a:spcBef>
              <a:buNone/>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Quan tâm đến lời nói, cử chỉ và điệu bộ, thái độ của người nghe</a:t>
            </a:r>
            <a:r>
              <a:rPr lang="en-US" sz="2200" dirty="0">
                <a:solidFill>
                  <a:srgbClr val="002060"/>
                </a:solidFill>
                <a:latin typeface="Arial" panose="020B0604020202020204" pitchFamily="34" charset="0"/>
                <a:cs typeface="Arial" panose="020B0604020202020204" pitchFamily="34" charset="0"/>
              </a:rPr>
              <a:t>.</a:t>
            </a:r>
          </a:p>
          <a:p>
            <a:pPr marL="0" lvl="0" indent="0" algn="just">
              <a:spcBef>
                <a:spcPts val="1200"/>
              </a:spcBef>
              <a:buNone/>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Kết hợp với lắng nghe và phân tích những hành vi không lời của cha mẹ</a:t>
            </a:r>
            <a:endParaRPr lang="en-US" sz="2200" dirty="0">
              <a:solidFill>
                <a:srgbClr val="002060"/>
              </a:solidFill>
              <a:latin typeface="Arial" panose="020B0604020202020204" pitchFamily="34" charset="0"/>
              <a:cs typeface="Arial" panose="020B0604020202020204" pitchFamily="34" charset="0"/>
            </a:endParaRPr>
          </a:p>
          <a:p>
            <a:pPr marL="0" lvl="0" indent="0" algn="just">
              <a:spcBef>
                <a:spcPts val="1200"/>
              </a:spcBef>
              <a:buNone/>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Khách quan, không áp đặt, định kiến, tôn trọng người nghe</a:t>
            </a:r>
            <a:endParaRPr lang="en-US" sz="2200" dirty="0">
              <a:solidFill>
                <a:srgbClr val="002060"/>
              </a:solidFill>
              <a:latin typeface="Arial" panose="020B0604020202020204" pitchFamily="34" charset="0"/>
              <a:cs typeface="Arial" panose="020B0604020202020204" pitchFamily="34" charset="0"/>
            </a:endParaRPr>
          </a:p>
          <a:p>
            <a:pPr marL="0" lvl="0" indent="0" algn="just">
              <a:lnSpc>
                <a:spcPct val="170000"/>
              </a:lnSpc>
              <a:spcBef>
                <a:spcPts val="0"/>
              </a:spcBef>
              <a:buNone/>
            </a:pPr>
            <a:r>
              <a:rPr lang="en-US" sz="2200" dirty="0">
                <a:solidFill>
                  <a:srgbClr val="002060"/>
                </a:solidFill>
                <a:latin typeface="Arial" panose="020B0604020202020204" pitchFamily="34" charset="0"/>
                <a:cs typeface="Arial" panose="020B0604020202020204" pitchFamily="34" charset="0"/>
              </a:rPr>
              <a:t>-  </a:t>
            </a:r>
            <a:r>
              <a:rPr lang="vi-VN" sz="2200" dirty="0">
                <a:solidFill>
                  <a:srgbClr val="002060"/>
                </a:solidFill>
                <a:latin typeface="Arial" panose="020B0604020202020204" pitchFamily="34" charset="0"/>
                <a:cs typeface="Arial" panose="020B0604020202020204" pitchFamily="34" charset="0"/>
              </a:rPr>
              <a:t>Để biểu lộ thái độ thân thiện của mình bằng cách  khích lệ cha mẹ tham gia vào cuộc nói chuyện </a:t>
            </a:r>
            <a:endParaRPr lang="en-US" sz="2200" dirty="0">
              <a:solidFill>
                <a:srgbClr val="002060"/>
              </a:solidFill>
              <a:latin typeface="Arial" pitchFamily="34" charset="0"/>
              <a:cs typeface="Arial" pitchFamily="34" charset="0"/>
            </a:endParaRPr>
          </a:p>
          <a:p>
            <a:pPr marL="0" lvl="0" indent="0" algn="just">
              <a:lnSpc>
                <a:spcPct val="170000"/>
              </a:lnSpc>
              <a:spcBef>
                <a:spcPts val="0"/>
              </a:spcBef>
              <a:buNone/>
            </a:pPr>
            <a:r>
              <a:rPr lang="en-US" sz="2200" dirty="0">
                <a:solidFill>
                  <a:srgbClr val="002060"/>
                </a:solidFill>
                <a:latin typeface="Arial" pitchFamily="34" charset="0"/>
                <a:cs typeface="Arial" pitchFamily="34" charset="0"/>
              </a:rPr>
              <a:t>-  </a:t>
            </a:r>
            <a:r>
              <a:rPr lang="vi-VN" sz="2200" dirty="0">
                <a:solidFill>
                  <a:srgbClr val="002060"/>
                </a:solidFill>
                <a:latin typeface="Arial" panose="020B0604020202020204" pitchFamily="34" charset="0"/>
                <a:cs typeface="Arial" panose="020B0604020202020204" pitchFamily="34" charset="0"/>
              </a:rPr>
              <a:t>Quan sát một cách kín đáo, tế nhị và lịch sự</a:t>
            </a:r>
            <a:endParaRPr lang="en-US" sz="2200" dirty="0">
              <a:solidFill>
                <a:srgbClr val="002060"/>
              </a:solidFill>
              <a:latin typeface="Arial" pitchFamily="34" charset="0"/>
              <a:cs typeface="Arial" pitchFamily="34" charset="0"/>
            </a:endParaRPr>
          </a:p>
          <a:p>
            <a:pPr lvl="0" algn="just">
              <a:spcBef>
                <a:spcPts val="1200"/>
              </a:spcBef>
              <a:buFontTx/>
              <a:buChar char="-"/>
            </a:pPr>
            <a:endParaRPr lang="en-US" sz="2400" dirty="0">
              <a:latin typeface="Arial" panose="020B0604020202020204" pitchFamily="34" charset="0"/>
              <a:cs typeface="Arial" panose="020B0604020202020204" pitchFamily="34" charset="0"/>
            </a:endParaRPr>
          </a:p>
          <a:p>
            <a:pPr marL="0" lvl="0" indent="0" algn="just">
              <a:spcBef>
                <a:spcPts val="1200"/>
              </a:spcBef>
              <a:buNone/>
            </a:pPr>
            <a:endParaRPr lang="en-US" sz="24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57</a:t>
            </a:fld>
            <a:endParaRPr lang="en-US" altLang="en-US"/>
          </a:p>
        </p:txBody>
      </p:sp>
    </p:spTree>
    <p:extLst>
      <p:ext uri="{BB962C8B-B14F-4D97-AF65-F5344CB8AC3E}">
        <p14:creationId xmlns:p14="http://schemas.microsoft.com/office/powerpoint/2010/main" val="218074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left)">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left)">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381000"/>
            <a:ext cx="5029200" cy="563562"/>
          </a:xfrm>
        </p:spPr>
        <p:txBody>
          <a:bodyPr vert="horz" lIns="91440" tIns="45720" rIns="91440" bIns="45720" rtlCol="0" anchor="ctr">
            <a:normAutofit/>
          </a:bodyPr>
          <a:lstStyle/>
          <a:p>
            <a:r>
              <a:rPr lang="en-US" sz="2800" b="1" dirty="0">
                <a:solidFill>
                  <a:srgbClr val="7030A0"/>
                </a:solidFill>
                <a:latin typeface="Arial" pitchFamily="34" charset="0"/>
                <a:cs typeface="Arial" pitchFamily="34" charset="0"/>
              </a:rPr>
              <a:t>4.8. </a:t>
            </a:r>
            <a:r>
              <a:rPr lang="en-US" sz="2800" b="1" dirty="0" err="1">
                <a:solidFill>
                  <a:srgbClr val="7030A0"/>
                </a:solidFill>
                <a:latin typeface="Arial" pitchFamily="34" charset="0"/>
                <a:cs typeface="Arial" pitchFamily="34" charset="0"/>
              </a:rPr>
              <a:t>Kĩ</a:t>
            </a:r>
            <a:r>
              <a:rPr lang="en-US" sz="2800" b="1" dirty="0">
                <a:solidFill>
                  <a:srgbClr val="7030A0"/>
                </a:solidFill>
                <a:latin typeface="Arial" pitchFamily="34" charset="0"/>
                <a:cs typeface="Arial" pitchFamily="34" charset="0"/>
              </a:rPr>
              <a:t> </a:t>
            </a:r>
            <a:r>
              <a:rPr lang="en-US" sz="2800" b="1" dirty="0" err="1">
                <a:solidFill>
                  <a:srgbClr val="7030A0"/>
                </a:solidFill>
                <a:latin typeface="Arial" pitchFamily="34" charset="0"/>
                <a:cs typeface="Arial" pitchFamily="34" charset="0"/>
              </a:rPr>
              <a:t>năng</a:t>
            </a:r>
            <a:r>
              <a:rPr lang="en-US" sz="2800" b="1" dirty="0">
                <a:solidFill>
                  <a:srgbClr val="7030A0"/>
                </a:solidFill>
                <a:latin typeface="Arial" pitchFamily="34" charset="0"/>
                <a:cs typeface="Arial" pitchFamily="34" charset="0"/>
              </a:rPr>
              <a:t> </a:t>
            </a:r>
            <a:r>
              <a:rPr lang="en-US" sz="2800" b="1" dirty="0" err="1">
                <a:solidFill>
                  <a:srgbClr val="7030A0"/>
                </a:solidFill>
                <a:latin typeface="Arial" pitchFamily="34" charset="0"/>
                <a:cs typeface="Arial" pitchFamily="34" charset="0"/>
              </a:rPr>
              <a:t>thuyết</a:t>
            </a:r>
            <a:r>
              <a:rPr lang="en-US" sz="2800" b="1" dirty="0">
                <a:solidFill>
                  <a:srgbClr val="7030A0"/>
                </a:solidFill>
                <a:latin typeface="Arial" pitchFamily="34" charset="0"/>
                <a:cs typeface="Arial" pitchFamily="34" charset="0"/>
              </a:rPr>
              <a:t> </a:t>
            </a:r>
            <a:r>
              <a:rPr lang="en-US" sz="2800" b="1" dirty="0" err="1">
                <a:solidFill>
                  <a:srgbClr val="7030A0"/>
                </a:solidFill>
                <a:latin typeface="Arial" pitchFamily="34" charset="0"/>
                <a:cs typeface="Arial" pitchFamily="34" charset="0"/>
              </a:rPr>
              <a:t>phục</a:t>
            </a:r>
            <a:r>
              <a:rPr lang="en-US" sz="2800" b="1" dirty="0">
                <a:solidFill>
                  <a:srgbClr val="7030A0"/>
                </a:solidFill>
                <a:latin typeface="Arial" pitchFamily="34" charset="0"/>
                <a:cs typeface="Arial" pitchFamily="34" charset="0"/>
              </a:rPr>
              <a:t> </a:t>
            </a:r>
          </a:p>
        </p:txBody>
      </p:sp>
      <p:sp>
        <p:nvSpPr>
          <p:cNvPr id="6" name="Rectangle 5"/>
          <p:cNvSpPr/>
          <p:nvPr/>
        </p:nvSpPr>
        <p:spPr>
          <a:xfrm>
            <a:off x="838200" y="1066801"/>
            <a:ext cx="7620000" cy="633250"/>
          </a:xfrm>
          <a:prstGeom prst="rect">
            <a:avLst/>
          </a:prstGeom>
        </p:spPr>
        <p:txBody>
          <a:bodyPr wrap="square">
            <a:spAutoFit/>
          </a:bodyPr>
          <a:lstStyle/>
          <a:p>
            <a:pPr lvl="0" algn="just" eaLnBrk="1" fontAlgn="auto" hangingPunct="1">
              <a:lnSpc>
                <a:spcPct val="170000"/>
              </a:lnSpc>
              <a:spcBef>
                <a:spcPts val="0"/>
              </a:spcBef>
              <a:spcAft>
                <a:spcPts val="0"/>
              </a:spcAft>
            </a:pPr>
            <a:r>
              <a:rPr lang="en-US" sz="2400" dirty="0">
                <a:solidFill>
                  <a:srgbClr val="F79646">
                    <a:lumMod val="75000"/>
                  </a:srgbClr>
                </a:solidFill>
                <a:latin typeface="Arial" pitchFamily="34" charset="0"/>
                <a:cs typeface="Arial" pitchFamily="34" charset="0"/>
              </a:rPr>
              <a:t>+ </a:t>
            </a:r>
            <a:r>
              <a:rPr lang="vi-VN" sz="2400" dirty="0">
                <a:solidFill>
                  <a:srgbClr val="F79646">
                    <a:lumMod val="75000"/>
                  </a:srgbClr>
                </a:solidFill>
                <a:latin typeface="Arial" pitchFamily="34" charset="0"/>
                <a:cs typeface="Arial" pitchFamily="34" charset="0"/>
              </a:rPr>
              <a:t>Giáo viên cần làm gì để thuyết phục thành công?</a:t>
            </a:r>
            <a:endParaRPr lang="en-US" sz="2400" dirty="0">
              <a:solidFill>
                <a:srgbClr val="F79646">
                  <a:lumMod val="75000"/>
                </a:srgbClr>
              </a:solidFill>
              <a:latin typeface="Arial" pitchFamily="34" charset="0"/>
              <a:cs typeface="Arial" pitchFamily="34" charset="0"/>
            </a:endParaRPr>
          </a:p>
        </p:txBody>
      </p:sp>
      <p:sp>
        <p:nvSpPr>
          <p:cNvPr id="9" name="Rectangle 8"/>
          <p:cNvSpPr/>
          <p:nvPr/>
        </p:nvSpPr>
        <p:spPr>
          <a:xfrm>
            <a:off x="1512150" y="4590661"/>
            <a:ext cx="6231667" cy="11079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indent="0" algn="just">
              <a:spcBef>
                <a:spcPts val="0"/>
              </a:spcBef>
              <a:buNone/>
            </a:pPr>
            <a:r>
              <a:rPr lang="en-US" sz="2200" dirty="0">
                <a:latin typeface="Arial" pitchFamily="34" charset="0"/>
                <a:cs typeface="Arial" pitchFamily="34" charset="0"/>
              </a:rPr>
              <a:t>  </a:t>
            </a:r>
            <a:r>
              <a:rPr lang="en-US" sz="2200" dirty="0">
                <a:solidFill>
                  <a:srgbClr val="002060"/>
                </a:solidFill>
                <a:latin typeface="Arial" pitchFamily="34" charset="0"/>
                <a:cs typeface="Arial" pitchFamily="34" charset="0"/>
              </a:rPr>
              <a:t>T</a:t>
            </a:r>
            <a:r>
              <a:rPr lang="vi-VN" sz="2200" dirty="0">
                <a:solidFill>
                  <a:srgbClr val="002060"/>
                </a:solidFill>
                <a:latin typeface="Arial" pitchFamily="34" charset="0"/>
                <a:cs typeface="Arial" pitchFamily="34" charset="0"/>
              </a:rPr>
              <a:t>huyết phục phải </a:t>
            </a:r>
            <a:r>
              <a:rPr lang="vi-VN" sz="2200" dirty="0">
                <a:solidFill>
                  <a:srgbClr val="FF3300"/>
                </a:solidFill>
                <a:latin typeface="Arial" pitchFamily="34" charset="0"/>
                <a:cs typeface="Arial" pitchFamily="34" charset="0"/>
              </a:rPr>
              <a:t>gắn với lợi ích thực tiễn</a:t>
            </a:r>
            <a:r>
              <a:rPr lang="vi-VN" sz="2200" dirty="0">
                <a:latin typeface="Arial" pitchFamily="34" charset="0"/>
                <a:cs typeface="Arial" pitchFamily="34" charset="0"/>
              </a:rPr>
              <a:t>, </a:t>
            </a:r>
            <a:r>
              <a:rPr lang="vi-VN" sz="2200" dirty="0">
                <a:solidFill>
                  <a:srgbClr val="002060"/>
                </a:solidFill>
                <a:latin typeface="Arial" pitchFamily="34" charset="0"/>
                <a:cs typeface="Arial" pitchFamily="34" charset="0"/>
              </a:rPr>
              <a:t>hướng tới </a:t>
            </a:r>
            <a:r>
              <a:rPr lang="vi-VN" sz="2200" dirty="0">
                <a:solidFill>
                  <a:srgbClr val="FF3300"/>
                </a:solidFill>
                <a:latin typeface="Arial" pitchFamily="34" charset="0"/>
                <a:cs typeface="Arial" pitchFamily="34" charset="0"/>
              </a:rPr>
              <a:t>sự phát triển của trẻ</a:t>
            </a:r>
            <a:r>
              <a:rPr lang="vi-VN" sz="2200" dirty="0">
                <a:latin typeface="Arial" pitchFamily="34" charset="0"/>
                <a:cs typeface="Arial" pitchFamily="34" charset="0"/>
              </a:rPr>
              <a:t>, </a:t>
            </a:r>
            <a:r>
              <a:rPr lang="vi-VN" sz="2200" dirty="0">
                <a:solidFill>
                  <a:srgbClr val="002060"/>
                </a:solidFill>
                <a:latin typeface="Arial" pitchFamily="34" charset="0"/>
                <a:cs typeface="Arial" pitchFamily="34" charset="0"/>
              </a:rPr>
              <a:t>sự phát triển </a:t>
            </a:r>
            <a:r>
              <a:rPr lang="vi-VN" sz="2200" dirty="0">
                <a:latin typeface="Arial" pitchFamily="34" charset="0"/>
                <a:cs typeface="Arial" pitchFamily="34" charset="0"/>
              </a:rPr>
              <a:t>của </a:t>
            </a:r>
            <a:r>
              <a:rPr lang="vi-VN" sz="2200" dirty="0">
                <a:solidFill>
                  <a:srgbClr val="FF3300"/>
                </a:solidFill>
                <a:latin typeface="Arial" pitchFamily="34" charset="0"/>
                <a:cs typeface="Arial" pitchFamily="34" charset="0"/>
              </a:rPr>
              <a:t>trường lớp </a:t>
            </a:r>
            <a:r>
              <a:rPr lang="vi-VN" sz="2200" dirty="0">
                <a:solidFill>
                  <a:srgbClr val="002060"/>
                </a:solidFill>
                <a:latin typeface="Arial" pitchFamily="34" charset="0"/>
                <a:cs typeface="Arial" pitchFamily="34" charset="0"/>
              </a:rPr>
              <a:t>và</a:t>
            </a:r>
            <a:r>
              <a:rPr lang="vi-VN" sz="2200" dirty="0">
                <a:latin typeface="Arial" pitchFamily="34" charset="0"/>
                <a:cs typeface="Arial" pitchFamily="34" charset="0"/>
              </a:rPr>
              <a:t> </a:t>
            </a:r>
            <a:r>
              <a:rPr lang="vi-VN" sz="2200" dirty="0">
                <a:solidFill>
                  <a:srgbClr val="FF3300"/>
                </a:solidFill>
                <a:latin typeface="Arial" pitchFamily="34" charset="0"/>
                <a:cs typeface="Arial" pitchFamily="34" charset="0"/>
              </a:rPr>
              <a:t>tính khả thi </a:t>
            </a:r>
            <a:r>
              <a:rPr lang="vi-VN" sz="2200" dirty="0">
                <a:solidFill>
                  <a:srgbClr val="002060"/>
                </a:solidFill>
                <a:latin typeface="Arial" pitchFamily="34" charset="0"/>
                <a:cs typeface="Arial" pitchFamily="34" charset="0"/>
              </a:rPr>
              <a:t>trong thực tế</a:t>
            </a:r>
            <a:r>
              <a:rPr lang="en-US" sz="2200" dirty="0">
                <a:solidFill>
                  <a:srgbClr val="002060"/>
                </a:solidFill>
                <a:latin typeface="Arial" pitchFamily="34" charset="0"/>
                <a:cs typeface="Arial" pitchFamily="34" charset="0"/>
              </a:rPr>
              <a:t>.</a:t>
            </a:r>
          </a:p>
        </p:txBody>
      </p:sp>
      <p:sp>
        <p:nvSpPr>
          <p:cNvPr id="10" name="Right Arrow 9"/>
          <p:cNvSpPr/>
          <p:nvPr/>
        </p:nvSpPr>
        <p:spPr>
          <a:xfrm rot="5400000">
            <a:off x="3986193" y="4088970"/>
            <a:ext cx="807720" cy="2423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Rectangle 7"/>
          <p:cNvSpPr/>
          <p:nvPr/>
        </p:nvSpPr>
        <p:spPr>
          <a:xfrm>
            <a:off x="1998166" y="2917371"/>
            <a:ext cx="4895461"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200" dirty="0">
                <a:solidFill>
                  <a:srgbClr val="002060"/>
                </a:solidFill>
                <a:latin typeface="Arial" pitchFamily="34" charset="0"/>
                <a:cs typeface="Arial" pitchFamily="34" charset="0"/>
              </a:rPr>
              <a:t>    S</a:t>
            </a:r>
            <a:r>
              <a:rPr lang="vi-VN" sz="2200" dirty="0">
                <a:solidFill>
                  <a:srgbClr val="002060"/>
                </a:solidFill>
                <a:latin typeface="Arial" pitchFamily="34" charset="0"/>
                <a:cs typeface="Arial" pitchFamily="34" charset="0"/>
              </a:rPr>
              <a:t>ử dụng lời lẽ, lập luận, chứng cứ làm cho cha mẹ tin tưởng và hành động theo</a:t>
            </a:r>
            <a:r>
              <a:rPr lang="en-US" sz="2200" dirty="0">
                <a:solidFill>
                  <a:srgbClr val="002060"/>
                </a:solidFill>
                <a:latin typeface="Arial" pitchFamily="34" charset="0"/>
                <a:cs typeface="Arial" pitchFamily="34" charset="0"/>
              </a:rPr>
              <a:t>.</a:t>
            </a:r>
            <a:endParaRPr lang="en-US" sz="2200" dirty="0">
              <a:solidFill>
                <a:srgbClr val="002060"/>
              </a:solidFill>
            </a:endParaRPr>
          </a:p>
        </p:txBody>
      </p:sp>
      <p:sp>
        <p:nvSpPr>
          <p:cNvPr id="11" name="Right Arrow 10"/>
          <p:cNvSpPr/>
          <p:nvPr/>
        </p:nvSpPr>
        <p:spPr>
          <a:xfrm rot="5400000">
            <a:off x="3920879" y="2392353"/>
            <a:ext cx="807720" cy="2423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Rectangle 6"/>
          <p:cNvSpPr/>
          <p:nvPr/>
        </p:nvSpPr>
        <p:spPr>
          <a:xfrm>
            <a:off x="3086878" y="1995569"/>
            <a:ext cx="2475722" cy="43088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vi-VN" sz="2200" dirty="0">
                <a:solidFill>
                  <a:srgbClr val="002060"/>
                </a:solidFill>
                <a:latin typeface="Arial" pitchFamily="34" charset="0"/>
                <a:cs typeface="Arial" pitchFamily="34" charset="0"/>
              </a:rPr>
              <a:t>Tạo niềm tin</a:t>
            </a:r>
            <a:endParaRPr lang="en-US" sz="2200" dirty="0">
              <a:solidFill>
                <a:srgbClr val="002060"/>
              </a:solidFill>
            </a:endParaRPr>
          </a:p>
        </p:txBody>
      </p:sp>
      <p:sp>
        <p:nvSpPr>
          <p:cNvPr id="4" name="Slide Number Placeholder 3"/>
          <p:cNvSpPr>
            <a:spLocks noGrp="1"/>
          </p:cNvSpPr>
          <p:nvPr>
            <p:ph type="sldNum" sz="quarter" idx="12"/>
          </p:nvPr>
        </p:nvSpPr>
        <p:spPr/>
        <p:txBody>
          <a:bodyPr/>
          <a:lstStyle/>
          <a:p>
            <a:fld id="{A6CA620C-5D94-4DC4-B64A-222EA67D0DEE}" type="slidenum">
              <a:rPr lang="en-US" altLang="en-US" smtClean="0"/>
              <a:pPr/>
              <a:t>58</a:t>
            </a:fld>
            <a:endParaRPr lang="en-US" altLang="en-US"/>
          </a:p>
        </p:txBody>
      </p:sp>
    </p:spTree>
    <p:extLst>
      <p:ext uri="{BB962C8B-B14F-4D97-AF65-F5344CB8AC3E}">
        <p14:creationId xmlns:p14="http://schemas.microsoft.com/office/powerpoint/2010/main" val="197411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8" grpId="0" animBg="1"/>
      <p:bldP spid="11"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95600"/>
            <a:ext cx="4648200" cy="533400"/>
          </a:xfrm>
        </p:spPr>
        <p:style>
          <a:lnRef idx="1">
            <a:schemeClr val="accent6"/>
          </a:lnRef>
          <a:fillRef idx="2">
            <a:schemeClr val="accent6"/>
          </a:fillRef>
          <a:effectRef idx="1">
            <a:schemeClr val="accent6"/>
          </a:effectRef>
          <a:fontRef idx="minor">
            <a:schemeClr val="dk1"/>
          </a:fontRef>
        </p:style>
        <p:txBody>
          <a:bodyPr>
            <a:noAutofit/>
          </a:bodyPr>
          <a:lstStyle/>
          <a:p>
            <a:pPr marL="0" lvl="0" indent="0" algn="just">
              <a:buNone/>
            </a:pPr>
            <a:r>
              <a:rPr lang="en-US" sz="2200" dirty="0">
                <a:solidFill>
                  <a:srgbClr val="002060"/>
                </a:solidFill>
                <a:latin typeface="Arial" pitchFamily="34" charset="0"/>
                <a:cs typeface="Arial" pitchFamily="34" charset="0"/>
              </a:rPr>
              <a:t>2. </a:t>
            </a:r>
            <a:r>
              <a:rPr lang="vi-VN" sz="2200" dirty="0">
                <a:solidFill>
                  <a:srgbClr val="002060"/>
                </a:solidFill>
                <a:latin typeface="Arial" pitchFamily="34" charset="0"/>
                <a:cs typeface="Arial" pitchFamily="34" charset="0"/>
              </a:rPr>
              <a:t>Chọn thời điểm không thích hợp.</a:t>
            </a:r>
            <a:endParaRPr lang="en-US" sz="2200" dirty="0">
              <a:solidFill>
                <a:srgbClr val="002060"/>
              </a:solidFill>
              <a:latin typeface="Arial" pitchFamily="34" charset="0"/>
              <a:cs typeface="Arial" pitchFamily="34" charset="0"/>
            </a:endParaRPr>
          </a:p>
          <a:p>
            <a:pPr marL="0" lvl="0" indent="0" algn="just">
              <a:buNone/>
            </a:pPr>
            <a:endParaRPr lang="en-US" sz="2200" dirty="0">
              <a:latin typeface="Arial" pitchFamily="34" charset="0"/>
              <a:cs typeface="Arial" pitchFamily="34" charset="0"/>
            </a:endParaRPr>
          </a:p>
          <a:p>
            <a:pPr algn="just"/>
            <a:endParaRPr lang="en-US" sz="2200" dirty="0">
              <a:latin typeface="Arial" pitchFamily="34" charset="0"/>
              <a:cs typeface="Arial" pitchFamily="34" charset="0"/>
            </a:endParaRPr>
          </a:p>
        </p:txBody>
      </p:sp>
      <p:sp>
        <p:nvSpPr>
          <p:cNvPr id="7" name="Rectangle 6"/>
          <p:cNvSpPr/>
          <p:nvPr/>
        </p:nvSpPr>
        <p:spPr>
          <a:xfrm>
            <a:off x="838200" y="457201"/>
            <a:ext cx="7772400" cy="461665"/>
          </a:xfrm>
          <a:prstGeom prst="rect">
            <a:avLst/>
          </a:prstGeom>
        </p:spPr>
        <p:txBody>
          <a:bodyPr wrap="square">
            <a:spAutoFit/>
          </a:bodyPr>
          <a:lstStyle/>
          <a:p>
            <a:r>
              <a:rPr lang="vi-VN" sz="2400" dirty="0">
                <a:solidFill>
                  <a:schemeClr val="accent6">
                    <a:lumMod val="75000"/>
                  </a:schemeClr>
                </a:solidFill>
              </a:rPr>
              <a:t>Một số lỗi thường gặp khi thuyết phục các bậc cha mẹ </a:t>
            </a:r>
            <a:endParaRPr lang="en-US" sz="2400" dirty="0">
              <a:solidFill>
                <a:schemeClr val="accent6">
                  <a:lumMod val="75000"/>
                </a:schemeClr>
              </a:solidFill>
            </a:endParaRPr>
          </a:p>
        </p:txBody>
      </p:sp>
      <p:sp>
        <p:nvSpPr>
          <p:cNvPr id="8" name="Rectangle 7"/>
          <p:cNvSpPr/>
          <p:nvPr/>
        </p:nvSpPr>
        <p:spPr>
          <a:xfrm>
            <a:off x="228600" y="1834458"/>
            <a:ext cx="5715000" cy="430887"/>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oAutofit/>
          </a:bodyPr>
          <a:lstStyle/>
          <a:p>
            <a:pPr algn="just" eaLnBrk="1" hangingPunct="1">
              <a:spcBef>
                <a:spcPct val="20000"/>
              </a:spcBef>
              <a:buFont typeface="Arial" pitchFamily="34" charset="0"/>
              <a:buNone/>
            </a:pPr>
            <a:r>
              <a:rPr lang="en-US" sz="2200" dirty="0">
                <a:solidFill>
                  <a:srgbClr val="002060"/>
                </a:solidFill>
                <a:latin typeface="Arial" pitchFamily="34" charset="0"/>
                <a:cs typeface="Arial" pitchFamily="34" charset="0"/>
              </a:rPr>
              <a:t>1. </a:t>
            </a:r>
            <a:r>
              <a:rPr lang="vi-VN" sz="2200" dirty="0">
                <a:solidFill>
                  <a:srgbClr val="002060"/>
                </a:solidFill>
                <a:latin typeface="Arial" pitchFamily="34" charset="0"/>
                <a:cs typeface="Arial" pitchFamily="34" charset="0"/>
              </a:rPr>
              <a:t>Nhầm lẫn giữa thuyết phục với thao túng. </a:t>
            </a:r>
            <a:endParaRPr lang="en-US" sz="2200" dirty="0">
              <a:solidFill>
                <a:srgbClr val="002060"/>
              </a:solidFill>
              <a:latin typeface="Arial" pitchFamily="34" charset="0"/>
              <a:cs typeface="Arial" pitchFamily="34" charset="0"/>
            </a:endParaRPr>
          </a:p>
        </p:txBody>
      </p:sp>
      <p:sp>
        <p:nvSpPr>
          <p:cNvPr id="9" name="Rectangle 8"/>
          <p:cNvSpPr/>
          <p:nvPr/>
        </p:nvSpPr>
        <p:spPr>
          <a:xfrm>
            <a:off x="6272976" y="1056657"/>
            <a:ext cx="2590800" cy="960557"/>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algn="just" eaLnBrk="1" hangingPunct="1">
              <a:spcBef>
                <a:spcPct val="20000"/>
              </a:spcBef>
              <a:buFont typeface="Arial" pitchFamily="34" charset="0"/>
              <a:buNone/>
            </a:pPr>
            <a:r>
              <a:rPr lang="en-US" i="1" dirty="0">
                <a:solidFill>
                  <a:srgbClr val="002060"/>
                </a:solidFill>
                <a:latin typeface="Arial" pitchFamily="34" charset="0"/>
                <a:cs typeface="Arial" pitchFamily="34" charset="0"/>
              </a:rPr>
              <a:t>- T</a:t>
            </a:r>
            <a:r>
              <a:rPr lang="vi-VN" i="1" dirty="0">
                <a:solidFill>
                  <a:srgbClr val="002060"/>
                </a:solidFill>
                <a:latin typeface="Arial" pitchFamily="34" charset="0"/>
                <a:cs typeface="Arial" pitchFamily="34" charset="0"/>
              </a:rPr>
              <a:t>huyết phục, là nghệ thuật để khiến ai đó tự nguyện</a:t>
            </a:r>
            <a:r>
              <a:rPr lang="en-US" i="1" dirty="0">
                <a:solidFill>
                  <a:srgbClr val="002060"/>
                </a:solidFill>
                <a:latin typeface="Arial" pitchFamily="34" charset="0"/>
                <a:cs typeface="Arial" pitchFamily="34" charset="0"/>
              </a:rPr>
              <a:t>.</a:t>
            </a:r>
          </a:p>
        </p:txBody>
      </p:sp>
      <p:sp>
        <p:nvSpPr>
          <p:cNvPr id="10" name="Rectangle 9"/>
          <p:cNvSpPr/>
          <p:nvPr/>
        </p:nvSpPr>
        <p:spPr>
          <a:xfrm>
            <a:off x="6272976" y="2133600"/>
            <a:ext cx="2792352" cy="12954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p>
            <a:pPr algn="just" eaLnBrk="1" hangingPunct="1">
              <a:spcBef>
                <a:spcPct val="20000"/>
              </a:spcBef>
              <a:buFont typeface="Arial" pitchFamily="34" charset="0"/>
              <a:buNone/>
            </a:pPr>
            <a:r>
              <a:rPr lang="en-US" i="1" dirty="0">
                <a:solidFill>
                  <a:srgbClr val="002060"/>
                </a:solidFill>
                <a:latin typeface="Arial" pitchFamily="34" charset="0"/>
                <a:cs typeface="Arial" pitchFamily="34" charset="0"/>
              </a:rPr>
              <a:t>- T</a:t>
            </a:r>
            <a:r>
              <a:rPr lang="vi-VN" i="1" dirty="0">
                <a:solidFill>
                  <a:srgbClr val="002060"/>
                </a:solidFill>
                <a:latin typeface="Arial" pitchFamily="34" charset="0"/>
                <a:cs typeface="Arial" pitchFamily="34" charset="0"/>
              </a:rPr>
              <a:t>hao túng là sử dụng áp lực để bắt ai đó làm gì đấy không đúng theo nguyện vọng của họ. </a:t>
            </a:r>
            <a:endParaRPr lang="en-US" i="1" dirty="0">
              <a:solidFill>
                <a:srgbClr val="002060"/>
              </a:solidFill>
              <a:latin typeface="Arial" pitchFamily="34" charset="0"/>
              <a:cs typeface="Arial" pitchFamily="34" charset="0"/>
            </a:endParaRPr>
          </a:p>
        </p:txBody>
      </p:sp>
      <p:sp>
        <p:nvSpPr>
          <p:cNvPr id="11" name="Rectangle 10"/>
          <p:cNvSpPr/>
          <p:nvPr/>
        </p:nvSpPr>
        <p:spPr>
          <a:xfrm>
            <a:off x="1562100" y="3922912"/>
            <a:ext cx="6324600" cy="769441"/>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p>
            <a:pPr algn="just" eaLnBrk="1" hangingPunct="1">
              <a:spcBef>
                <a:spcPct val="20000"/>
              </a:spcBef>
              <a:buFont typeface="Arial" pitchFamily="34" charset="0"/>
              <a:buNone/>
            </a:pPr>
            <a:r>
              <a:rPr lang="en-US" sz="2200" dirty="0">
                <a:solidFill>
                  <a:srgbClr val="002060"/>
                </a:solidFill>
                <a:latin typeface="Arial" pitchFamily="34" charset="0"/>
                <a:cs typeface="Arial" pitchFamily="34" charset="0"/>
              </a:rPr>
              <a:t>3. </a:t>
            </a:r>
            <a:r>
              <a:rPr lang="vi-VN" sz="2200" dirty="0">
                <a:solidFill>
                  <a:srgbClr val="002060"/>
                </a:solidFill>
                <a:latin typeface="Arial" pitchFamily="34" charset="0"/>
                <a:cs typeface="Arial" pitchFamily="34" charset="0"/>
              </a:rPr>
              <a:t>Kiểm soát không tốt cảm xúc khi gặp việc không theo ý muốn.</a:t>
            </a:r>
            <a:endParaRPr lang="en-US" sz="2200" dirty="0">
              <a:solidFill>
                <a:srgbClr val="002060"/>
              </a:solidFill>
              <a:latin typeface="Arial" pitchFamily="34" charset="0"/>
              <a:cs typeface="Arial" pitchFamily="34" charset="0"/>
            </a:endParaRPr>
          </a:p>
        </p:txBody>
      </p:sp>
      <p:sp>
        <p:nvSpPr>
          <p:cNvPr id="12" name="Rectangle 11"/>
          <p:cNvSpPr/>
          <p:nvPr/>
        </p:nvSpPr>
        <p:spPr>
          <a:xfrm>
            <a:off x="2133600" y="5181600"/>
            <a:ext cx="6316824" cy="84192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algn="just" eaLnBrk="1" hangingPunct="1">
              <a:spcBef>
                <a:spcPct val="20000"/>
              </a:spcBef>
              <a:buFont typeface="Arial" pitchFamily="34" charset="0"/>
              <a:buNone/>
            </a:pPr>
            <a:r>
              <a:rPr lang="en-US" sz="2200" dirty="0">
                <a:solidFill>
                  <a:srgbClr val="002060"/>
                </a:solidFill>
                <a:latin typeface="Arial" pitchFamily="34" charset="0"/>
                <a:cs typeface="Arial" pitchFamily="34" charset="0"/>
              </a:rPr>
              <a:t>4. </a:t>
            </a:r>
            <a:r>
              <a:rPr lang="vi-VN" sz="2200" dirty="0">
                <a:solidFill>
                  <a:srgbClr val="002060"/>
                </a:solidFill>
                <a:latin typeface="Arial" pitchFamily="34" charset="0"/>
                <a:cs typeface="Arial" pitchFamily="34" charset="0"/>
              </a:rPr>
              <a:t>Chuẩn bị các minh chứng, lập luận chưa đủ cho vấn đề cần giải quyết. </a:t>
            </a:r>
            <a:endParaRPr lang="en-US" sz="2200" dirty="0">
              <a:solidFill>
                <a:srgbClr val="002060"/>
              </a:solidFill>
              <a:latin typeface="Arial" pitchFamily="34" charset="0"/>
              <a:cs typeface="Arial" pitchFamily="34" charset="0"/>
            </a:endParaRPr>
          </a:p>
        </p:txBody>
      </p:sp>
      <p:cxnSp>
        <p:nvCxnSpPr>
          <p:cNvPr id="14" name="Straight Arrow Connector 13"/>
          <p:cNvCxnSpPr>
            <a:stCxn id="8" idx="3"/>
            <a:endCxn id="9" idx="1"/>
          </p:cNvCxnSpPr>
          <p:nvPr/>
        </p:nvCxnSpPr>
        <p:spPr>
          <a:xfrm flipV="1">
            <a:off x="5943600" y="1536936"/>
            <a:ext cx="329376" cy="5129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8" idx="3"/>
            <a:endCxn id="10" idx="1"/>
          </p:cNvCxnSpPr>
          <p:nvPr/>
        </p:nvCxnSpPr>
        <p:spPr>
          <a:xfrm>
            <a:off x="5943600" y="2049902"/>
            <a:ext cx="329376" cy="7313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A6CA620C-5D94-4DC4-B64A-222EA67D0DEE}" type="slidenum">
              <a:rPr lang="en-US" altLang="en-US" smtClean="0"/>
              <a:pPr/>
              <a:t>59</a:t>
            </a:fld>
            <a:endParaRPr lang="en-US" altLang="en-US"/>
          </a:p>
        </p:txBody>
      </p:sp>
    </p:spTree>
    <p:extLst>
      <p:ext uri="{BB962C8B-B14F-4D97-AF65-F5344CB8AC3E}">
        <p14:creationId xmlns:p14="http://schemas.microsoft.com/office/powerpoint/2010/main" val="30451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bg/>
                                          </p:spTgt>
                                        </p:tgtEl>
                                        <p:attrNameLst>
                                          <p:attrName>style.visibility</p:attrName>
                                        </p:attrNameLst>
                                      </p:cBhvr>
                                      <p:to>
                                        <p:strVal val="visible"/>
                                      </p:to>
                                    </p:set>
                                    <p:animEffect transition="in" filter="wipe(left)">
                                      <p:cBhvr>
                                        <p:cTn id="26" dur="500"/>
                                        <p:tgtEl>
                                          <p:spTgt spid="3">
                                            <p:bg/>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10600" cy="1359604"/>
          </a:xfrm>
        </p:spPr>
        <p:txBody>
          <a:bodyPr>
            <a:noAutofit/>
          </a:bodyPr>
          <a:lstStyle/>
          <a:p>
            <a:pPr lvl="0"/>
            <a:br>
              <a:rPr lang="en-US" sz="2400" b="1" dirty="0">
                <a:solidFill>
                  <a:srgbClr val="FF0000"/>
                </a:solidFill>
                <a:latin typeface="Arial" pitchFamily="34" charset="0"/>
                <a:cs typeface="Arial" pitchFamily="34" charset="0"/>
              </a:rPr>
            </a:br>
            <a:r>
              <a:rPr lang="en-US" sz="2400" b="1" dirty="0">
                <a:solidFill>
                  <a:srgbClr val="FF0000"/>
                </a:solidFill>
                <a:latin typeface="Arial" pitchFamily="34" charset="0"/>
                <a:cs typeface="Arial" pitchFamily="34" charset="0"/>
              </a:rPr>
              <a:t>2. H</a:t>
            </a:r>
            <a:r>
              <a:rPr lang="vi-VN" sz="2400" b="1" dirty="0">
                <a:solidFill>
                  <a:srgbClr val="FF0000"/>
                </a:solidFill>
                <a:latin typeface="Arial" pitchFamily="34" charset="0"/>
                <a:cs typeface="Arial" pitchFamily="34" charset="0"/>
              </a:rPr>
              <a:t>ÌNH THỨC PHỐI HỢP GIỮA </a:t>
            </a:r>
            <a:r>
              <a:rPr lang="en-US" sz="2400" b="1" dirty="0">
                <a:solidFill>
                  <a:srgbClr val="FF0000"/>
                </a:solidFill>
                <a:latin typeface="Arial" pitchFamily="34" charset="0"/>
                <a:cs typeface="Arial" pitchFamily="34" charset="0"/>
              </a:rPr>
              <a:t>NHÀ TRƯỜNG VÀ </a:t>
            </a:r>
            <a:br>
              <a:rPr lang="en-US" sz="2400" b="1" dirty="0">
                <a:solidFill>
                  <a:srgbClr val="FF0000"/>
                </a:solidFill>
                <a:latin typeface="Arial" pitchFamily="34" charset="0"/>
                <a:cs typeface="Arial" pitchFamily="34" charset="0"/>
              </a:rPr>
            </a:br>
            <a:r>
              <a:rPr lang="vi-VN" sz="2400" b="1" dirty="0">
                <a:solidFill>
                  <a:srgbClr val="FF0000"/>
                </a:solidFill>
                <a:latin typeface="Arial" pitchFamily="34" charset="0"/>
                <a:cs typeface="Arial" pitchFamily="34" charset="0"/>
              </a:rPr>
              <a:t>GIA ĐÌNH </a:t>
            </a:r>
            <a:r>
              <a:rPr lang="en-US" sz="2400" b="1" dirty="0">
                <a:solidFill>
                  <a:srgbClr val="FF0000"/>
                </a:solidFill>
                <a:latin typeface="Arial" pitchFamily="34" charset="0"/>
                <a:cs typeface="Arial" pitchFamily="34" charset="0"/>
              </a:rPr>
              <a:t>TRONG CÔNG TÁC NUÔI DƯỠNG, CHĂM SÓC GIÁO DỤC TRẺ</a:t>
            </a:r>
            <a:br>
              <a:rPr lang="en-US" sz="2400" b="1" dirty="0">
                <a:solidFill>
                  <a:srgbClr val="FF0000"/>
                </a:solidFill>
                <a:latin typeface="Arial" pitchFamily="34" charset="0"/>
                <a:cs typeface="Arial" pitchFamily="34" charset="0"/>
              </a:rPr>
            </a:br>
            <a:endParaRPr lang="en-US" sz="2400" b="1" dirty="0">
              <a:solidFill>
                <a:srgbClr val="FF0000"/>
              </a:solidFill>
              <a:latin typeface="Arial" pitchFamily="34" charset="0"/>
              <a:cs typeface="Arial"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3326497"/>
              </p:ext>
            </p:extLst>
          </p:nvPr>
        </p:nvGraphicFramePr>
        <p:xfrm>
          <a:off x="1219200" y="2971800"/>
          <a:ext cx="7162800" cy="3426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A6CA620C-5D94-4DC4-B64A-222EA67D0DEE}" type="slidenum">
              <a:rPr lang="en-US" altLang="en-US" smtClean="0"/>
              <a:pPr/>
              <a:t>6</a:t>
            </a:fld>
            <a:endParaRPr lang="en-US" altLang="en-US"/>
          </a:p>
        </p:txBody>
      </p:sp>
      <p:graphicFrame>
        <p:nvGraphicFramePr>
          <p:cNvPr id="8" name="Diagram 7"/>
          <p:cNvGraphicFramePr/>
          <p:nvPr>
            <p:extLst>
              <p:ext uri="{D42A27DB-BD31-4B8C-83A1-F6EECF244321}">
                <p14:modId xmlns:p14="http://schemas.microsoft.com/office/powerpoint/2010/main" val="4199054760"/>
              </p:ext>
            </p:extLst>
          </p:nvPr>
        </p:nvGraphicFramePr>
        <p:xfrm>
          <a:off x="1788729" y="1780471"/>
          <a:ext cx="4838700" cy="28836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21349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763000" cy="5562600"/>
          </a:xfr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p>
            <a:pPr marL="0" indent="0" algn="just">
              <a:lnSpc>
                <a:spcPct val="150000"/>
              </a:lnSpc>
              <a:buNone/>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Thông qua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thức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nội</a:t>
            </a:r>
            <a:r>
              <a:rPr lang="en-US" sz="2000" dirty="0">
                <a:solidFill>
                  <a:srgbClr val="002060"/>
                </a:solidFill>
                <a:latin typeface="Arial" panose="020B0604020202020204" pitchFamily="34" charset="0"/>
                <a:cs typeface="Arial" panose="020B0604020202020204" pitchFamily="34" charset="0"/>
              </a:rPr>
              <a:t> dung </a:t>
            </a:r>
            <a:r>
              <a:rPr lang="en-US" sz="2000" dirty="0" err="1">
                <a:solidFill>
                  <a:srgbClr val="002060"/>
                </a:solidFill>
                <a:latin typeface="Arial" panose="020B0604020202020204" pitchFamily="34" charset="0"/>
                <a:cs typeface="Arial" panose="020B0604020202020204" pitchFamily="34" charset="0"/>
              </a:rPr>
              <a:t>phối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trên</a:t>
            </a:r>
            <a:r>
              <a:rPr lang="vi-VN" sz="2000" dirty="0">
                <a:solidFill>
                  <a:srgbClr val="002060"/>
                </a:solidFill>
                <a:latin typeface="Arial" panose="020B0604020202020204" pitchFamily="34" charset="0"/>
                <a:cs typeface="Arial" panose="020B0604020202020204" pitchFamily="34" charset="0"/>
              </a:rPr>
              <a:t> đã mang đến cho </a:t>
            </a:r>
            <a:r>
              <a:rPr lang="en-US" sz="2000" dirty="0">
                <a:solidFill>
                  <a:srgbClr val="002060"/>
                </a:solidFill>
                <a:latin typeface="Arial" panose="020B0604020202020204" pitchFamily="34" charset="0"/>
                <a:cs typeface="Arial" panose="020B0604020202020204" pitchFamily="34" charset="0"/>
              </a:rPr>
              <a:t>cha </a:t>
            </a:r>
            <a:r>
              <a:rPr lang="en-US" sz="2000" dirty="0" err="1">
                <a:solidFill>
                  <a:srgbClr val="002060"/>
                </a:solidFill>
                <a:latin typeface="Arial" panose="020B0604020202020204" pitchFamily="34" charset="0"/>
                <a:cs typeface="Arial" panose="020B0604020202020204" pitchFamily="34" charset="0"/>
              </a:rPr>
              <a:t>mẹ</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trẻ</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người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sóc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trẻ</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và </a:t>
            </a:r>
            <a:r>
              <a:rPr lang="en-US" sz="2000" dirty="0">
                <a:solidFill>
                  <a:srgbClr val="002060"/>
                </a:solidFill>
                <a:latin typeface="Arial" panose="020B0604020202020204" pitchFamily="34" charset="0"/>
                <a:cs typeface="Arial" panose="020B0604020202020204" pitchFamily="34" charset="0"/>
              </a:rPr>
              <a:t>CBQL, GV </a:t>
            </a:r>
            <a:r>
              <a:rPr lang="vi-VN" sz="2000" dirty="0">
                <a:solidFill>
                  <a:srgbClr val="002060"/>
                </a:solidFill>
                <a:latin typeface="Arial" panose="020B0604020202020204" pitchFamily="34" charset="0"/>
                <a:cs typeface="Arial" panose="020B0604020202020204" pitchFamily="34" charset="0"/>
              </a:rPr>
              <a:t>nhiều kiến thức, kĩ năng cần thiết trong quá trình </a:t>
            </a:r>
            <a:r>
              <a:rPr lang="en-US" sz="2000" dirty="0" err="1">
                <a:solidFill>
                  <a:srgbClr val="002060"/>
                </a:solidFill>
                <a:latin typeface="Arial" panose="020B0604020202020204" pitchFamily="34" charset="0"/>
                <a:cs typeface="Arial" panose="020B0604020202020204" pitchFamily="34" charset="0"/>
              </a:rPr>
              <a:t>nuôi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dưỡng</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chăm sóc giáo dục con trẻ</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một cách </a:t>
            </a:r>
            <a:r>
              <a:rPr lang="en-US" sz="2000" dirty="0" err="1">
                <a:solidFill>
                  <a:srgbClr val="002060"/>
                </a:solidFill>
                <a:latin typeface="Arial" panose="020B0604020202020204" pitchFamily="34" charset="0"/>
                <a:cs typeface="Arial" panose="020B0604020202020204" pitchFamily="34" charset="0"/>
              </a:rPr>
              <a:t>hiệu</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quả</a:t>
            </a:r>
            <a:r>
              <a:rPr lang="vi-VN" sz="2000" dirty="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a:p>
            <a:pPr marL="0" indent="0" algn="just">
              <a:lnSpc>
                <a:spcPct val="150000"/>
              </a:lnSpc>
              <a:buNone/>
            </a:pP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Tất cả đều hiểu rằng </a:t>
            </a:r>
            <a:r>
              <a:rPr lang="en-US" sz="2000" dirty="0" err="1">
                <a:solidFill>
                  <a:srgbClr val="002060"/>
                </a:solidFill>
                <a:latin typeface="Arial" panose="020B0604020202020204" pitchFamily="34" charset="0"/>
                <a:cs typeface="Arial" panose="020B0604020202020204" pitchFamily="34" charset="0"/>
              </a:rPr>
              <a:t>nuôi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dưỡng</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chăm sóc giáo dục trẻ là cả một nghệ thuật, một chặng đường dài vì vậy đòi hỏi người làm giáo dục phải khéo léo, phải kiên trì, phải thống nhất. Chính sự phối hợp giữa giáo viên và </a:t>
            </a:r>
            <a:r>
              <a:rPr lang="en-US" sz="2000" dirty="0">
                <a:solidFill>
                  <a:srgbClr val="002060"/>
                </a:solidFill>
                <a:latin typeface="Arial" panose="020B0604020202020204" pitchFamily="34" charset="0"/>
                <a:cs typeface="Arial" panose="020B0604020202020204" pitchFamily="34" charset="0"/>
              </a:rPr>
              <a:t>cha </a:t>
            </a:r>
            <a:r>
              <a:rPr lang="en-US" sz="2000" dirty="0" err="1">
                <a:solidFill>
                  <a:srgbClr val="002060"/>
                </a:solidFill>
                <a:latin typeface="Arial" panose="020B0604020202020204" pitchFamily="34" charset="0"/>
                <a:cs typeface="Arial" panose="020B0604020202020204" pitchFamily="34" charset="0"/>
              </a:rPr>
              <a:t>mẹ</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trẻ</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người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chăm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sóc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trẻ</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giúp hai bên </a:t>
            </a:r>
            <a:r>
              <a:rPr lang="en-US" sz="2000" dirty="0" err="1">
                <a:solidFill>
                  <a:srgbClr val="002060"/>
                </a:solidFill>
                <a:latin typeface="Arial" panose="020B0604020202020204" pitchFamily="34" charset="0"/>
                <a:cs typeface="Arial" panose="020B0604020202020204" pitchFamily="34" charset="0"/>
              </a:rPr>
              <a:t>nắm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bắt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kịp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thông</a:t>
            </a:r>
            <a:r>
              <a:rPr lang="en-US" sz="2000" dirty="0">
                <a:solidFill>
                  <a:srgbClr val="002060"/>
                </a:solidFill>
                <a:latin typeface="Arial" panose="020B0604020202020204" pitchFamily="34" charset="0"/>
                <a:cs typeface="Arial" panose="020B0604020202020204" pitchFamily="34" charset="0"/>
              </a:rPr>
              <a:t> tin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thống nhất được nội dung, phương pháp, mục tiêu </a:t>
            </a:r>
            <a:r>
              <a:rPr lang="en-US" sz="2000" dirty="0" err="1">
                <a:solidFill>
                  <a:srgbClr val="002060"/>
                </a:solidFill>
                <a:latin typeface="Arial" panose="020B0604020202020204" pitchFamily="34" charset="0"/>
                <a:cs typeface="Arial" panose="020B0604020202020204" pitchFamily="34" charset="0"/>
              </a:rPr>
              <a:t>nuôi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dưỡng</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chăm sóc giáo dục trẻ tạo thuận lợi cho sự phát triển của trẻ</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góp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phần</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đẩy mạnh nâng cao chất lượng nuôi dưỡng, chăm sóc, giáo dục toàn diện trong nhà trường.</a:t>
            </a:r>
            <a:endParaRPr lang="en-US" sz="2400" dirty="0">
              <a:solidFill>
                <a:srgbClr val="002060"/>
              </a:solidFill>
              <a:latin typeface="Arial" panose="020B0604020202020204" pitchFamily="34" charset="0"/>
              <a:cs typeface="Arial" panose="020B0604020202020204" pitchFamily="34" charset="0"/>
            </a:endParaRPr>
          </a:p>
        </p:txBody>
      </p:sp>
      <p:sp>
        <p:nvSpPr>
          <p:cNvPr id="4" name="Title 1"/>
          <p:cNvSpPr>
            <a:spLocks noGrp="1"/>
          </p:cNvSpPr>
          <p:nvPr>
            <p:ph type="title"/>
          </p:nvPr>
        </p:nvSpPr>
        <p:spPr>
          <a:xfrm>
            <a:off x="609600" y="304800"/>
            <a:ext cx="2362200" cy="304800"/>
          </a:xfrm>
        </p:spPr>
        <p:txBody>
          <a:bodyPr>
            <a:normAutofit fontScale="90000"/>
          </a:bodyPr>
          <a:lstStyle/>
          <a:p>
            <a:r>
              <a:rPr lang="en-US" sz="2400" b="1" dirty="0">
                <a:solidFill>
                  <a:srgbClr val="FF0000"/>
                </a:solidFill>
                <a:latin typeface="Arial" panose="020B0604020202020204" pitchFamily="34" charset="0"/>
                <a:cs typeface="Arial" panose="020B0604020202020204" pitchFamily="34" charset="0"/>
              </a:rPr>
              <a:t>TÓM LẠI</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60</a:t>
            </a:fld>
            <a:endParaRPr lang="en-US" altLang="en-US"/>
          </a:p>
        </p:txBody>
      </p:sp>
    </p:spTree>
    <p:extLst>
      <p:ext uri="{BB962C8B-B14F-4D97-AF65-F5344CB8AC3E}">
        <p14:creationId xmlns:p14="http://schemas.microsoft.com/office/powerpoint/2010/main" val="13685509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iterate type="lt">
                                    <p:tmPct val="4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iterate type="lt">
                                    <p:tmPct val="4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ectangle 5"/>
          <p:cNvSpPr/>
          <p:nvPr/>
        </p:nvSpPr>
        <p:spPr>
          <a:xfrm>
            <a:off x="152400" y="2110854"/>
            <a:ext cx="8762999" cy="3416320"/>
          </a:xfrm>
          <a:prstGeom prst="rect">
            <a:avLst/>
          </a:prstGeom>
        </p:spPr>
        <p:txBody>
          <a:bodyPr wrap="square">
            <a:spAutoFit/>
          </a:bodyPr>
          <a:lstStyle/>
          <a:p>
            <a:pPr algn="ctr">
              <a:lnSpc>
                <a:spcPct val="150000"/>
              </a:lnSpc>
            </a:pPr>
            <a:r>
              <a:rPr lang="en-US" sz="3600" b="1" dirty="0" err="1">
                <a:solidFill>
                  <a:srgbClr val="002060"/>
                </a:solidFill>
                <a:latin typeface="Arial" pitchFamily="34" charset="0"/>
                <a:cs typeface="Arial" pitchFamily="34" charset="0"/>
              </a:rPr>
              <a:t>Hãy</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luôn</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tạo</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cầu</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nối</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tốt</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giữa</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gia</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đình</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và</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nhà</a:t>
            </a:r>
            <a:r>
              <a:rPr lang="en-US" sz="3600" b="1" dirty="0">
                <a:solidFill>
                  <a:srgbClr val="002060"/>
                </a:solidFill>
                <a:latin typeface="Arial" pitchFamily="34" charset="0"/>
                <a:cs typeface="Arial" pitchFamily="34" charset="0"/>
              </a:rPr>
              <a:t> </a:t>
            </a:r>
            <a:r>
              <a:rPr lang="en-US" sz="3600" b="1" dirty="0" err="1">
                <a:solidFill>
                  <a:srgbClr val="002060"/>
                </a:solidFill>
                <a:latin typeface="Arial" pitchFamily="34" charset="0"/>
                <a:cs typeface="Arial" pitchFamily="34" charset="0"/>
              </a:rPr>
              <a:t>trường</a:t>
            </a:r>
            <a:r>
              <a:rPr lang="en-US" sz="3600" b="1" dirty="0">
                <a:solidFill>
                  <a:srgbClr val="002060"/>
                </a:solidFill>
                <a:latin typeface="Arial" pitchFamily="34" charset="0"/>
                <a:cs typeface="Arial" pitchFamily="34" charset="0"/>
              </a:rPr>
              <a:t>.</a:t>
            </a:r>
          </a:p>
          <a:p>
            <a:pPr algn="just">
              <a:lnSpc>
                <a:spcPct val="150000"/>
              </a:lnSpc>
            </a:pPr>
            <a:br>
              <a:rPr lang="vi-VN" sz="3600" dirty="0">
                <a:latin typeface="Arial" pitchFamily="34" charset="0"/>
                <a:cs typeface="Arial" pitchFamily="34" charset="0"/>
              </a:rPr>
            </a:br>
            <a:endParaRPr lang="en-US" sz="36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A6CA620C-5D94-4DC4-B64A-222EA67D0DEE}" type="slidenum">
              <a:rPr lang="en-US" altLang="en-US" smtClean="0"/>
              <a:pPr/>
              <a:t>61</a:t>
            </a:fld>
            <a:endParaRPr lang="en-US" altLang="en-US"/>
          </a:p>
        </p:txBody>
      </p:sp>
    </p:spTree>
    <p:extLst>
      <p:ext uri="{BB962C8B-B14F-4D97-AF65-F5344CB8AC3E}">
        <p14:creationId xmlns:p14="http://schemas.microsoft.com/office/powerpoint/2010/main" val="310064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001000" cy="2743200"/>
          </a:xfrm>
        </p:spPr>
        <p:txBody>
          <a:bodyPr>
            <a:normAutofit fontScale="62500" lnSpcReduction="20000"/>
          </a:bodyPr>
          <a:lstStyle/>
          <a:p>
            <a:pPr marL="0" indent="0" algn="ctr">
              <a:buNone/>
            </a:pPr>
            <a:endParaRPr lang="en-US" sz="6600" b="1" dirty="0">
              <a:solidFill>
                <a:srgbClr val="0070C0"/>
              </a:solidFill>
              <a:latin typeface="Script MT Bold" pitchFamily="66" charset="0"/>
            </a:endParaRPr>
          </a:p>
          <a:p>
            <a:pPr marL="0" indent="0" algn="ctr">
              <a:lnSpc>
                <a:spcPct val="170000"/>
              </a:lnSpc>
              <a:buNone/>
            </a:pPr>
            <a:r>
              <a:rPr lang="en-US" sz="6600" b="1" dirty="0">
                <a:solidFill>
                  <a:srgbClr val="0070C0"/>
                </a:solidFill>
                <a:latin typeface="Arial" pitchFamily="34" charset="0"/>
                <a:cs typeface="Arial" pitchFamily="34" charset="0"/>
              </a:rPr>
              <a:t>CÁM ƠN QUÝ THẦY CÔ ĐÃ CHÚ Ý THEO DÕI</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62</a:t>
            </a:fld>
            <a:r>
              <a:rPr lang="en-US" altLang="en-US" dirty="0"/>
              <a:t>                </a:t>
            </a:r>
          </a:p>
        </p:txBody>
      </p:sp>
    </p:spTree>
    <p:extLst>
      <p:ext uri="{BB962C8B-B14F-4D97-AF65-F5344CB8AC3E}">
        <p14:creationId xmlns:p14="http://schemas.microsoft.com/office/powerpoint/2010/main" val="2360254252"/>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6CA620C-5D94-4DC4-B64A-222EA67D0DEE}" type="slidenum">
              <a:rPr lang="en-US" altLang="en-US" smtClean="0"/>
              <a:pPr/>
              <a:t>7</a:t>
            </a:fld>
            <a:endParaRPr lang="en-US" altLang="en-US"/>
          </a:p>
        </p:txBody>
      </p:sp>
      <p:sp>
        <p:nvSpPr>
          <p:cNvPr id="7" name="Rounded Rectangle 6"/>
          <p:cNvSpPr/>
          <p:nvPr/>
        </p:nvSpPr>
        <p:spPr>
          <a:xfrm>
            <a:off x="1295400" y="2057400"/>
            <a:ext cx="7239000" cy="1981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800" b="1" dirty="0" err="1">
                <a:solidFill>
                  <a:srgbClr val="3333FF"/>
                </a:solidFill>
                <a:latin typeface="Arial" panose="020B0604020202020204" pitchFamily="34" charset="0"/>
                <a:cs typeface="Arial" panose="020B0604020202020204" pitchFamily="34" charset="0"/>
              </a:rPr>
              <a:t>Thầy</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Cô</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đã</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sử</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dụng</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các</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hình</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thức</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gì</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phối</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hợp</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giữa</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nhà</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trường</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và</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gia</a:t>
            </a:r>
            <a:r>
              <a:rPr lang="en-US" sz="2800" b="1" dirty="0">
                <a:solidFill>
                  <a:srgbClr val="3333FF"/>
                </a:solidFill>
                <a:latin typeface="Arial" panose="020B0604020202020204" pitchFamily="34" charset="0"/>
                <a:cs typeface="Arial" panose="020B0604020202020204" pitchFamily="34" charset="0"/>
              </a:rPr>
              <a:t> </a:t>
            </a:r>
            <a:r>
              <a:rPr lang="en-US" sz="2800" b="1" dirty="0" err="1">
                <a:solidFill>
                  <a:srgbClr val="3333FF"/>
                </a:solidFill>
                <a:latin typeface="Arial" panose="020B0604020202020204" pitchFamily="34" charset="0"/>
                <a:cs typeface="Arial" panose="020B0604020202020204" pitchFamily="34" charset="0"/>
              </a:rPr>
              <a:t>đình</a:t>
            </a:r>
            <a:r>
              <a:rPr lang="en-US" sz="2800" b="1" dirty="0">
                <a:solidFill>
                  <a:srgbClr val="3333FF"/>
                </a:solidFill>
                <a:latin typeface="Arial" panose="020B0604020202020204" pitchFamily="34" charset="0"/>
                <a:cs typeface="Arial" panose="020B0604020202020204" pitchFamily="34" charset="0"/>
              </a:rPr>
              <a:t>? </a:t>
            </a:r>
            <a:endParaRPr lang="en-US" sz="28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69250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7935" y="152400"/>
            <a:ext cx="5147682" cy="872659"/>
          </a:xfrm>
        </p:spPr>
        <p:txBody>
          <a:bodyPr>
            <a:normAutofit/>
          </a:bodyPr>
          <a:lstStyle/>
          <a:p>
            <a:pPr algn="ctr"/>
            <a:r>
              <a:rPr lang="en-US" sz="3200" b="1" dirty="0">
                <a:solidFill>
                  <a:srgbClr val="FF0000"/>
                </a:solidFill>
                <a:latin typeface="Arial" panose="020B0604020202020204" pitchFamily="34" charset="0"/>
                <a:cs typeface="Arial" panose="020B0604020202020204" pitchFamily="34" charset="0"/>
              </a:rPr>
              <a:t>CÁC HÌNH THỨC</a:t>
            </a:r>
          </a:p>
        </p:txBody>
      </p:sp>
      <p:sp>
        <p:nvSpPr>
          <p:cNvPr id="5" name="Slide Number Placeholder 4"/>
          <p:cNvSpPr>
            <a:spLocks noGrp="1"/>
          </p:cNvSpPr>
          <p:nvPr>
            <p:ph type="sldNum" sz="quarter" idx="12"/>
          </p:nvPr>
        </p:nvSpPr>
        <p:spPr/>
        <p:txBody>
          <a:bodyPr/>
          <a:lstStyle/>
          <a:p>
            <a:fld id="{A6CA620C-5D94-4DC4-B64A-222EA67D0DEE}" type="slidenum">
              <a:rPr lang="en-US" altLang="en-US" smtClean="0"/>
              <a:pPr/>
              <a:t>8</a:t>
            </a:fld>
            <a:endParaRPr lang="en-US" altLang="en-US"/>
          </a:p>
        </p:txBody>
      </p:sp>
      <p:sp>
        <p:nvSpPr>
          <p:cNvPr id="6" name="Flowchart: Stored Data 5"/>
          <p:cNvSpPr/>
          <p:nvPr/>
        </p:nvSpPr>
        <p:spPr>
          <a:xfrm>
            <a:off x="262074" y="1300771"/>
            <a:ext cx="2480985" cy="2122167"/>
          </a:xfrm>
          <a:prstGeom prst="flowChartOnlineStorag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Arial" panose="020B0604020202020204" pitchFamily="34" charset="0"/>
                <a:cs typeface="Arial" panose="020B0604020202020204" pitchFamily="34" charset="0"/>
              </a:rPr>
              <a:t>Qua bảng thông báo</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qua góc “</a:t>
            </a:r>
            <a:r>
              <a:rPr lang="en-US" dirty="0" err="1">
                <a:solidFill>
                  <a:srgbClr val="002060"/>
                </a:solidFill>
                <a:latin typeface="Arial" panose="020B0604020202020204" pitchFamily="34" charset="0"/>
                <a:cs typeface="Arial" panose="020B0604020202020204" pitchFamily="34" charset="0"/>
              </a:rPr>
              <a:t>bảng</a:t>
            </a:r>
            <a:r>
              <a:rPr lang="en-US" dirty="0">
                <a:solidFill>
                  <a:srgbClr val="002060"/>
                </a:solidFill>
                <a:latin typeface="Arial" panose="020B0604020202020204" pitchFamily="34" charset="0"/>
                <a:cs typeface="Arial" panose="020B0604020202020204" pitchFamily="34" charset="0"/>
              </a:rPr>
              <a:t> tin</a:t>
            </a:r>
            <a:r>
              <a:rPr lang="vi-VN" dirty="0">
                <a:solidFill>
                  <a:srgbClr val="002060"/>
                </a:solidFill>
                <a:latin typeface="Arial" panose="020B0604020202020204" pitchFamily="34" charset="0"/>
                <a:cs typeface="Arial" panose="020B0604020202020204" pitchFamily="34" charset="0"/>
              </a:rPr>
              <a:t>” của trường hoặc tại mỗi nhóm lớp </a:t>
            </a:r>
            <a:endParaRPr lang="en-US" dirty="0">
              <a:solidFill>
                <a:srgbClr val="002060"/>
              </a:solidFill>
              <a:latin typeface="Arial" panose="020B0604020202020204" pitchFamily="34" charset="0"/>
              <a:cs typeface="Arial" panose="020B0604020202020204" pitchFamily="34" charset="0"/>
            </a:endParaRPr>
          </a:p>
        </p:txBody>
      </p:sp>
      <p:sp>
        <p:nvSpPr>
          <p:cNvPr id="7" name="Flowchart: Stored Data 6"/>
          <p:cNvSpPr/>
          <p:nvPr/>
        </p:nvSpPr>
        <p:spPr>
          <a:xfrm>
            <a:off x="2390768" y="1296724"/>
            <a:ext cx="2311008" cy="2130262"/>
          </a:xfrm>
          <a:prstGeom prst="flowChartOnlineStorag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chemeClr val="tx2"/>
                </a:solidFill>
                <a:latin typeface="Arial" panose="020B0604020202020204" pitchFamily="34" charset="0"/>
                <a:cs typeface="Arial" panose="020B0604020202020204" pitchFamily="34" charset="0"/>
              </a:rPr>
              <a:t>Trao đổi thường xuyên, hằng ngày trong các giờ đón, trả trẻ</a:t>
            </a:r>
          </a:p>
        </p:txBody>
      </p:sp>
      <p:sp>
        <p:nvSpPr>
          <p:cNvPr id="8" name="Flowchart: Stored Data 7"/>
          <p:cNvSpPr/>
          <p:nvPr/>
        </p:nvSpPr>
        <p:spPr>
          <a:xfrm>
            <a:off x="5912446" y="1313950"/>
            <a:ext cx="3048000" cy="2130262"/>
          </a:xfrm>
          <a:prstGeom prst="flowChartOnlineStorage">
            <a:avLst/>
          </a:prstGeom>
          <a:solidFill>
            <a:srgbClr val="FEFD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700" dirty="0">
                <a:solidFill>
                  <a:srgbClr val="002060"/>
                </a:solidFill>
                <a:latin typeface="Arial" panose="020B0604020202020204" pitchFamily="34" charset="0"/>
                <a:cs typeface="Arial" panose="020B0604020202020204" pitchFamily="34" charset="0"/>
              </a:rPr>
              <a:t>Tổ chức những buổi sinh hoạt, phổ biến kiến thức chăm sóc giáo dục trẻ theo chuyên đề đặc biệt hoặc khi có dịch bệnh</a:t>
            </a:r>
            <a:endParaRPr lang="en-US" sz="1700" dirty="0">
              <a:solidFill>
                <a:srgbClr val="002060"/>
              </a:solidFill>
              <a:latin typeface="Arial" panose="020B0604020202020204" pitchFamily="34" charset="0"/>
              <a:cs typeface="Arial" panose="020B0604020202020204" pitchFamily="34" charset="0"/>
            </a:endParaRPr>
          </a:p>
        </p:txBody>
      </p:sp>
      <p:sp>
        <p:nvSpPr>
          <p:cNvPr id="9" name="Flowchart: Stored Data 8"/>
          <p:cNvSpPr/>
          <p:nvPr/>
        </p:nvSpPr>
        <p:spPr>
          <a:xfrm>
            <a:off x="4583935" y="3867485"/>
            <a:ext cx="1445798" cy="2109380"/>
          </a:xfrm>
          <a:prstGeom prst="flowChartOnlineStorage">
            <a:avLst/>
          </a:prstGeom>
          <a:solidFill>
            <a:srgbClr val="F6C0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Arial" panose="020B0604020202020204" pitchFamily="34" charset="0"/>
                <a:cs typeface="Arial" panose="020B0604020202020204" pitchFamily="34" charset="0"/>
              </a:rPr>
              <a:t>H</a:t>
            </a:r>
            <a:r>
              <a:rPr lang="en-US" dirty="0" err="1">
                <a:solidFill>
                  <a:srgbClr val="002060"/>
                </a:solidFill>
                <a:latin typeface="Arial" panose="020B0604020202020204" pitchFamily="34" charset="0"/>
                <a:cs typeface="Arial" panose="020B0604020202020204" pitchFamily="34" charset="0"/>
              </a:rPr>
              <a:t>ộp</a:t>
            </a:r>
            <a:r>
              <a:rPr lang="vi-VN" dirty="0">
                <a:solidFill>
                  <a:srgbClr val="002060"/>
                </a:solidFill>
                <a:latin typeface="Arial" panose="020B0604020202020204" pitchFamily="34" charset="0"/>
                <a:cs typeface="Arial" panose="020B0604020202020204" pitchFamily="34" charset="0"/>
              </a:rPr>
              <a:t> thư cha mẹ</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tờ</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bướm</a:t>
            </a:r>
            <a:endParaRPr lang="vi-VN" dirty="0">
              <a:solidFill>
                <a:srgbClr val="002060"/>
              </a:solidFill>
              <a:latin typeface="Arial" panose="020B0604020202020204" pitchFamily="34" charset="0"/>
              <a:cs typeface="Arial" panose="020B0604020202020204" pitchFamily="34" charset="0"/>
            </a:endParaRPr>
          </a:p>
        </p:txBody>
      </p:sp>
      <p:sp>
        <p:nvSpPr>
          <p:cNvPr id="10" name="Flowchart: Stored Data 9"/>
          <p:cNvSpPr/>
          <p:nvPr/>
        </p:nvSpPr>
        <p:spPr>
          <a:xfrm>
            <a:off x="3086057" y="3852273"/>
            <a:ext cx="1724148" cy="2124592"/>
          </a:xfrm>
          <a:prstGeom prst="flowChartOnlineStorag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Arial" panose="020B0604020202020204" pitchFamily="34" charset="0"/>
                <a:cs typeface="Arial" panose="020B0604020202020204" pitchFamily="34" charset="0"/>
              </a:rPr>
              <a:t>Cán bộ, giáo viên đến thăm trẻ tại nhà</a:t>
            </a:r>
          </a:p>
        </p:txBody>
      </p:sp>
      <p:sp>
        <p:nvSpPr>
          <p:cNvPr id="11" name="Flowchart: Stored Data 10"/>
          <p:cNvSpPr/>
          <p:nvPr/>
        </p:nvSpPr>
        <p:spPr>
          <a:xfrm>
            <a:off x="8135" y="3854272"/>
            <a:ext cx="1707554" cy="2093771"/>
          </a:xfrm>
          <a:prstGeom prst="flowChartOnlineStorag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Arial" panose="020B0604020202020204" pitchFamily="34" charset="0"/>
                <a:cs typeface="Arial" panose="020B0604020202020204" pitchFamily="34" charset="0"/>
              </a:rPr>
              <a:t>Thông qua các đợt kiểm tra sức khỏe của trẻ</a:t>
            </a:r>
          </a:p>
        </p:txBody>
      </p:sp>
      <p:sp>
        <p:nvSpPr>
          <p:cNvPr id="12" name="Flowchart: Stored Data 11"/>
          <p:cNvSpPr/>
          <p:nvPr/>
        </p:nvSpPr>
        <p:spPr>
          <a:xfrm>
            <a:off x="1502567" y="3852273"/>
            <a:ext cx="1850233" cy="2100881"/>
          </a:xfrm>
          <a:prstGeom prst="flowChartOnlineStorag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002060"/>
                </a:solidFill>
              </a:rPr>
              <a:t>Thông qua các hội thi, hoạt động văn nghệ</a:t>
            </a:r>
          </a:p>
        </p:txBody>
      </p:sp>
      <p:sp>
        <p:nvSpPr>
          <p:cNvPr id="13" name="Flowchart: Stored Data 12"/>
          <p:cNvSpPr/>
          <p:nvPr/>
        </p:nvSpPr>
        <p:spPr>
          <a:xfrm>
            <a:off x="4394786" y="1313949"/>
            <a:ext cx="1824095" cy="2130262"/>
          </a:xfrm>
          <a:prstGeom prst="flowChartOnlineStorag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rPr>
              <a:t>Tổ chức họp phụ huynh định kì</a:t>
            </a:r>
            <a:endParaRPr lang="en-US" dirty="0">
              <a:solidFill>
                <a:srgbClr val="002060"/>
              </a:solidFill>
            </a:endParaRPr>
          </a:p>
        </p:txBody>
      </p:sp>
      <p:sp>
        <p:nvSpPr>
          <p:cNvPr id="15" name="Flowchart: Stored Data 14"/>
          <p:cNvSpPr/>
          <p:nvPr/>
        </p:nvSpPr>
        <p:spPr>
          <a:xfrm>
            <a:off x="5843387" y="3875293"/>
            <a:ext cx="1870416" cy="2093764"/>
          </a:xfrm>
          <a:prstGeom prst="flowChartOnlineStorag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latin typeface="Arial" panose="020B0604020202020204" pitchFamily="34" charset="0"/>
                <a:cs typeface="Arial" panose="020B0604020202020204" pitchFamily="34" charset="0"/>
              </a:rPr>
              <a:t>Cha </a:t>
            </a:r>
            <a:r>
              <a:rPr lang="en-US" dirty="0" err="1">
                <a:solidFill>
                  <a:srgbClr val="002060"/>
                </a:solidFill>
                <a:latin typeface="Arial" panose="020B0604020202020204" pitchFamily="34" charset="0"/>
                <a:cs typeface="Arial" panose="020B0604020202020204" pitchFamily="34" charset="0"/>
              </a:rPr>
              <a:t>mẹ</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trẻ</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tham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vi-VN" dirty="0">
                <a:solidFill>
                  <a:srgbClr val="002060"/>
                </a:solidFill>
                <a:latin typeface="Arial" panose="020B0604020202020204" pitchFamily="34" charset="0"/>
                <a:cs typeface="Arial" panose="020B0604020202020204" pitchFamily="34" charset="0"/>
              </a:rPr>
              <a:t>hoạt động của trường mầm non</a:t>
            </a:r>
          </a:p>
        </p:txBody>
      </p:sp>
      <p:sp>
        <p:nvSpPr>
          <p:cNvPr id="17" name="Flowchart: Stored Data 16"/>
          <p:cNvSpPr/>
          <p:nvPr/>
        </p:nvSpPr>
        <p:spPr>
          <a:xfrm>
            <a:off x="7436446" y="3883094"/>
            <a:ext cx="1707554" cy="2093771"/>
          </a:xfrm>
          <a:prstGeom prst="flowChartOnlineStorag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2060"/>
                </a:solidFill>
                <a:latin typeface="Arial" charset="0"/>
                <a:cs typeface="Arial" charset="0"/>
              </a:rPr>
              <a:t>Thông qua các phương tiện </a:t>
            </a:r>
            <a:r>
              <a:rPr lang="en-US" dirty="0" err="1">
                <a:solidFill>
                  <a:srgbClr val="002060"/>
                </a:solidFill>
                <a:latin typeface="Arial" charset="0"/>
                <a:cs typeface="Arial" charset="0"/>
              </a:rPr>
              <a:t>truyền</a:t>
            </a:r>
            <a:r>
              <a:rPr lang="en-US" dirty="0">
                <a:solidFill>
                  <a:srgbClr val="002060"/>
                </a:solidFill>
                <a:latin typeface="Arial" charset="0"/>
                <a:cs typeface="Arial" charset="0"/>
              </a:rPr>
              <a:t> </a:t>
            </a:r>
            <a:r>
              <a:rPr lang="vi-VN" dirty="0">
                <a:solidFill>
                  <a:srgbClr val="002060"/>
                </a:solidFill>
                <a:latin typeface="Arial" charset="0"/>
                <a:cs typeface="Arial" charset="0"/>
              </a:rPr>
              <a:t>thông</a:t>
            </a:r>
            <a:endParaRPr lang="vi-VN" dirty="0">
              <a:solidFill>
                <a:srgbClr val="002060"/>
              </a:solidFill>
            </a:endParaRPr>
          </a:p>
        </p:txBody>
      </p:sp>
    </p:spTree>
    <p:extLst>
      <p:ext uri="{BB962C8B-B14F-4D97-AF65-F5344CB8AC3E}">
        <p14:creationId xmlns:p14="http://schemas.microsoft.com/office/powerpoint/2010/main" val="21572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heel(1)">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664779" y="1737624"/>
            <a:ext cx="7556938" cy="11550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just" fontAlgn="auto">
              <a:spcAft>
                <a:spcPts val="0"/>
              </a:spcAft>
            </a:pPr>
            <a:r>
              <a:rPr lang="en-US" sz="2400" dirty="0">
                <a:solidFill>
                  <a:srgbClr val="002060"/>
                </a:solidFill>
                <a:latin typeface="Arial" pitchFamily="34" charset="0"/>
                <a:cs typeface="Arial" pitchFamily="34" charset="0"/>
              </a:rPr>
              <a:t>- K</a:t>
            </a:r>
            <a:r>
              <a:rPr lang="vi-VN" sz="2400" dirty="0">
                <a:solidFill>
                  <a:srgbClr val="002060"/>
                </a:solidFill>
                <a:latin typeface="Arial" panose="020B0604020202020204" pitchFamily="34" charset="0"/>
                <a:cs typeface="Arial" panose="020B0604020202020204" pitchFamily="34" charset="0"/>
              </a:rPr>
              <a:t>iến thức </a:t>
            </a:r>
            <a:r>
              <a:rPr lang="en-US" sz="2400" dirty="0" err="1">
                <a:solidFill>
                  <a:srgbClr val="002060"/>
                </a:solidFill>
                <a:latin typeface="Arial" pitchFamily="34" charset="0"/>
                <a:cs typeface="Arial" pitchFamily="34" charset="0"/>
              </a:rPr>
              <a:t>nuôi</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dưỡng</a:t>
            </a:r>
            <a:r>
              <a:rPr lang="en-US" sz="2400" dirty="0">
                <a:solidFill>
                  <a:srgbClr val="002060"/>
                </a:solidFill>
                <a:latin typeface="Arial" pitchFamily="34" charset="0"/>
                <a:cs typeface="Arial" pitchFamily="34" charset="0"/>
              </a:rPr>
              <a:t>, </a:t>
            </a:r>
            <a:r>
              <a:rPr lang="vi-VN" sz="2400" dirty="0">
                <a:solidFill>
                  <a:srgbClr val="002060"/>
                </a:solidFill>
                <a:latin typeface="Arial" panose="020B0604020202020204" pitchFamily="34" charset="0"/>
                <a:cs typeface="Arial" panose="020B0604020202020204" pitchFamily="34" charset="0"/>
              </a:rPr>
              <a:t>chăm sóc giáo dục trẻ</a:t>
            </a:r>
            <a:r>
              <a:rPr lang="en-US" sz="2400" dirty="0">
                <a:solidFill>
                  <a:srgbClr val="002060"/>
                </a:solidFill>
                <a:latin typeface="Arial" pitchFamily="34" charset="0"/>
                <a:cs typeface="Arial"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itchFamily="34" charset="0"/>
                <a:cs typeface="Arial" pitchFamily="34" charset="0"/>
              </a:rPr>
              <a:t>trẻ</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khuyết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tật</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nếu</a:t>
            </a:r>
            <a:r>
              <a:rPr lang="en-US" sz="2400" dirty="0">
                <a:solidFill>
                  <a:srgbClr val="002060"/>
                </a:solidFill>
                <a:latin typeface="Arial" pitchFamily="34" charset="0"/>
                <a:cs typeface="Arial" pitchFamily="34" charset="0"/>
              </a:rPr>
              <a:t> </a:t>
            </a:r>
            <a:r>
              <a:rPr lang="en-US" sz="2400" dirty="0" err="1">
                <a:solidFill>
                  <a:srgbClr val="002060"/>
                </a:solidFill>
                <a:latin typeface="Arial" pitchFamily="34" charset="0"/>
                <a:cs typeface="Arial" pitchFamily="34" charset="0"/>
              </a:rPr>
              <a:t>có</a:t>
            </a:r>
            <a:r>
              <a:rPr lang="en-US" sz="1600" dirty="0">
                <a:solidFill>
                  <a:srgbClr val="002060"/>
                </a:solidFill>
                <a:latin typeface="Arial" pitchFamily="34" charset="0"/>
                <a:cs typeface="Arial" pitchFamily="34" charset="0"/>
              </a:rPr>
              <a:t>)</a:t>
            </a:r>
            <a:r>
              <a:rPr lang="vi-VN" sz="1600" dirty="0">
                <a:solidFill>
                  <a:srgbClr val="002060"/>
                </a:solidFill>
                <a:latin typeface="Arial" panose="020B0604020202020204" pitchFamily="34" charset="0"/>
                <a:cs typeface="Arial" panose="020B0604020202020204" pitchFamily="34" charset="0"/>
              </a:rPr>
              <a:t> </a:t>
            </a:r>
            <a:endParaRPr lang="en-US" sz="1600" dirty="0">
              <a:solidFill>
                <a:srgbClr val="002060"/>
              </a:solidFill>
              <a:latin typeface="Arial" pitchFamily="34" charset="0"/>
              <a:cs typeface="Arial" pitchFamily="34" charset="0"/>
            </a:endParaRPr>
          </a:p>
        </p:txBody>
      </p:sp>
      <p:sp>
        <p:nvSpPr>
          <p:cNvPr id="11" name="Rounded Rectangle 10"/>
          <p:cNvSpPr/>
          <p:nvPr/>
        </p:nvSpPr>
        <p:spPr>
          <a:xfrm>
            <a:off x="667407" y="3093993"/>
            <a:ext cx="7530662" cy="8382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indent="0" algn="just" fontAlgn="auto">
              <a:spcAft>
                <a:spcPts val="0"/>
              </a:spcAft>
              <a:buNone/>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trường</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gia đình</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cần phối hợp </a:t>
            </a:r>
            <a:r>
              <a:rPr lang="en-US" sz="2400" dirty="0" err="1">
                <a:solidFill>
                  <a:srgbClr val="002060"/>
                </a:solidFill>
                <a:latin typeface="Arial" panose="020B0604020202020204" pitchFamily="34" charset="0"/>
                <a:cs typeface="Arial" panose="020B0604020202020204" pitchFamily="34" charset="0"/>
              </a:rPr>
              <a:t>chặt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chẽ</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trong việc thực hiện chương trìn</a:t>
            </a:r>
            <a:r>
              <a:rPr lang="en-US" sz="2400" dirty="0">
                <a:solidFill>
                  <a:srgbClr val="002060"/>
                </a:solidFill>
                <a:latin typeface="Arial" panose="020B0604020202020204" pitchFamily="34" charset="0"/>
                <a:cs typeface="Arial" panose="020B0604020202020204" pitchFamily="34" charset="0"/>
              </a:rPr>
              <a:t>h </a:t>
            </a:r>
            <a:r>
              <a:rPr lang="en-US" sz="2400" dirty="0" err="1">
                <a:solidFill>
                  <a:srgbClr val="002060"/>
                </a:solidFill>
                <a:latin typeface="Arial" panose="020B0604020202020204" pitchFamily="34" charset="0"/>
                <a:cs typeface="Arial" panose="020B0604020202020204" pitchFamily="34" charset="0"/>
              </a:rPr>
              <a:t>giáo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mầm</a:t>
            </a:r>
            <a:r>
              <a:rPr lang="en-US" sz="2400" dirty="0">
                <a:solidFill>
                  <a:srgbClr val="002060"/>
                </a:solidFill>
                <a:latin typeface="Arial" pitchFamily="34" charset="0"/>
                <a:cs typeface="Arial" pitchFamily="34" charset="0"/>
              </a:rPr>
              <a:t> non.</a:t>
            </a:r>
            <a:endParaRPr lang="vi-VN" sz="2400"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533400" y="1103585"/>
            <a:ext cx="6629400" cy="461665"/>
          </a:xfrm>
          <a:prstGeom prst="rect">
            <a:avLst/>
          </a:prstGeom>
        </p:spPr>
        <p:txBody>
          <a:bodyPr wrap="square">
            <a:spAutoFit/>
          </a:bodyPr>
          <a:lstStyle/>
          <a:p>
            <a:pPr algn="ctr"/>
            <a:r>
              <a:rPr lang="en-US" sz="2400" b="1" dirty="0">
                <a:solidFill>
                  <a:srgbClr val="FF0000"/>
                </a:solidFill>
                <a:latin typeface="Arial" pitchFamily="34" charset="0"/>
                <a:cs typeface="Arial" pitchFamily="34" charset="0"/>
              </a:rPr>
              <a:t>3.1. P</a:t>
            </a:r>
            <a:r>
              <a:rPr lang="vi-VN" sz="2400" b="1" dirty="0">
                <a:solidFill>
                  <a:srgbClr val="FF0000"/>
                </a:solidFill>
                <a:latin typeface="Arial" pitchFamily="34" charset="0"/>
                <a:cs typeface="Arial" pitchFamily="34" charset="0"/>
              </a:rPr>
              <a:t>hối hợp giữa </a:t>
            </a:r>
            <a:r>
              <a:rPr lang="en-US" sz="2400" b="1" dirty="0" err="1">
                <a:solidFill>
                  <a:srgbClr val="FF0000"/>
                </a:solidFill>
                <a:latin typeface="Arial" pitchFamily="34" charset="0"/>
                <a:cs typeface="Arial" pitchFamily="34" charset="0"/>
              </a:rPr>
              <a:t>nhà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trường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và</a:t>
            </a:r>
            <a:r>
              <a:rPr lang="en-US" sz="2400" b="1" dirty="0">
                <a:solidFill>
                  <a:srgbClr val="FF0000"/>
                </a:solidFill>
                <a:latin typeface="Arial" pitchFamily="34" charset="0"/>
                <a:cs typeface="Arial" pitchFamily="34" charset="0"/>
              </a:rPr>
              <a:t> </a:t>
            </a:r>
            <a:r>
              <a:rPr lang="vi-VN" sz="2400" b="1" dirty="0">
                <a:solidFill>
                  <a:srgbClr val="FF0000"/>
                </a:solidFill>
                <a:latin typeface="Arial" pitchFamily="34" charset="0"/>
                <a:cs typeface="Arial" pitchFamily="34" charset="0"/>
              </a:rPr>
              <a:t>gia đình</a:t>
            </a:r>
            <a:endParaRPr lang="en-US" sz="2400" dirty="0"/>
          </a:p>
        </p:txBody>
      </p:sp>
      <p:sp>
        <p:nvSpPr>
          <p:cNvPr id="5" name="Title 6">
            <a:extLst>
              <a:ext uri="{FF2B5EF4-FFF2-40B4-BE49-F238E27FC236}">
                <a16:creationId xmlns:a16="http://schemas.microsoft.com/office/drawing/2014/main" id="{82C586DC-7D1D-890F-40D1-7185C2F809F4}"/>
              </a:ext>
            </a:extLst>
          </p:cNvPr>
          <p:cNvSpPr txBox="1">
            <a:spLocks/>
          </p:cNvSpPr>
          <p:nvPr/>
        </p:nvSpPr>
        <p:spPr bwMode="auto">
          <a:xfrm>
            <a:off x="2019300" y="360918"/>
            <a:ext cx="4876800" cy="557704"/>
          </a:xfrm>
          <a:prstGeom prst="rect">
            <a:avLst/>
          </a:prstGeom>
          <a:ln>
            <a:solidFill>
              <a:srgbClr val="3366FF"/>
            </a:solidFill>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685800" rtl="0" eaLnBrk="0" fontAlgn="base" latinLnBrk="0" hangingPunct="0">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3. NỘI</a:t>
            </a:r>
            <a:r>
              <a:rPr kumimoji="0" lang="en-US" sz="3200" b="1" i="0" u="none" strike="noStrike" kern="1200" cap="none" spc="0" normalizeH="0" noProof="0" dirty="0">
                <a:ln>
                  <a:noFill/>
                </a:ln>
                <a:solidFill>
                  <a:srgbClr val="FF0000"/>
                </a:solidFill>
                <a:effectLst/>
                <a:uLnTx/>
                <a:uFillTx/>
                <a:latin typeface="Arial" panose="020B0604020202020204" pitchFamily="34" charset="0"/>
                <a:ea typeface="+mj-ea"/>
                <a:cs typeface="Arial" panose="020B0604020202020204" pitchFamily="34" charset="0"/>
              </a:rPr>
              <a:t> DUNG PHỐI HỢP</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6" name="Rounded Rectangle 5"/>
          <p:cNvSpPr/>
          <p:nvPr/>
        </p:nvSpPr>
        <p:spPr>
          <a:xfrm>
            <a:off x="685800" y="4114800"/>
            <a:ext cx="7543800" cy="60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Tham</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vấn</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và</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tư</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vấn</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tọa</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đàm</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chia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sẻ</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kinh</a:t>
            </a:r>
            <a:r>
              <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rPr>
              <a:t> </a:t>
            </a:r>
            <a:r>
              <a:rPr kumimoji="0" lang="en-US" sz="2400" b="0" i="0" u="none" strike="noStrike" kern="1200" cap="none" spc="0" normalizeH="0" baseline="0" noProof="0" dirty="0" err="1">
                <a:ln>
                  <a:noFill/>
                </a:ln>
                <a:solidFill>
                  <a:srgbClr val="002060"/>
                </a:solidFill>
                <a:effectLst/>
                <a:uLnTx/>
                <a:uFillTx/>
                <a:latin typeface="Arial" pitchFamily="34" charset="0"/>
                <a:ea typeface="+mn-ea"/>
                <a:cs typeface="Arial" pitchFamily="34" charset="0"/>
              </a:rPr>
              <a:t>nghiệm</a:t>
            </a:r>
            <a:endParaRPr kumimoji="0" lang="en-US" sz="2400" b="0"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p:txBody>
      </p:sp>
      <p:sp>
        <p:nvSpPr>
          <p:cNvPr id="7" name="Rounded Rectangle 6"/>
          <p:cNvSpPr/>
          <p:nvPr/>
        </p:nvSpPr>
        <p:spPr>
          <a:xfrm>
            <a:off x="685800" y="4980322"/>
            <a:ext cx="7543800" cy="1371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fontAlgn="auto">
              <a:spcAft>
                <a:spcPts val="0"/>
              </a:spcAft>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cha </a:t>
            </a:r>
            <a:r>
              <a:rPr lang="en-US" sz="2400" dirty="0" err="1">
                <a:solidFill>
                  <a:srgbClr val="002060"/>
                </a:solidFill>
                <a:latin typeface="Arial" panose="020B0604020202020204" pitchFamily="34" charset="0"/>
                <a:cs typeface="Arial" panose="020B0604020202020204" pitchFamily="34" charset="0"/>
              </a:rPr>
              <a:t>mẹ</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trẻ</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nắm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trẻ</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ảnh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trường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nhóm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lớp</a:t>
            </a:r>
            <a:endParaRPr kumimoji="0" lang="en-US" sz="24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A6CA620C-5D94-4DC4-B64A-222EA67D0DEE}" type="slidenum">
              <a:rPr lang="en-US" altLang="en-US" smtClean="0"/>
              <a:pPr/>
              <a:t>9</a:t>
            </a:fld>
            <a:endParaRPr lang="en-US" altLang="en-US"/>
          </a:p>
        </p:txBody>
      </p:sp>
    </p:spTree>
    <p:extLst>
      <p:ext uri="{BB962C8B-B14F-4D97-AF65-F5344CB8AC3E}">
        <p14:creationId xmlns:p14="http://schemas.microsoft.com/office/powerpoint/2010/main" val="4774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10689</TotalTime>
  <Words>4406</Words>
  <Application>Microsoft Office PowerPoint</Application>
  <PresentationFormat>On-screen Show (4:3)</PresentationFormat>
  <Paragraphs>312</Paragraphs>
  <Slides>62</Slides>
  <Notes>0</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62</vt:i4>
      </vt:variant>
    </vt:vector>
  </HeadingPairs>
  <TitlesOfParts>
    <vt:vector size="74" baseType="lpstr">
      <vt:lpstr>Arial</vt:lpstr>
      <vt:lpstr>Calibri</vt:lpstr>
      <vt:lpstr>Calibri Light</vt:lpstr>
      <vt:lpstr>Script MT Bold</vt:lpstr>
      <vt:lpstr>Times New Roman</vt:lpstr>
      <vt:lpstr>VNI-Souvir</vt:lpstr>
      <vt:lpstr>Office Theme</vt:lpstr>
      <vt:lpstr>3_Office Theme</vt:lpstr>
      <vt:lpstr>4_Office Theme</vt:lpstr>
      <vt:lpstr>1_Office Theme</vt:lpstr>
      <vt:lpstr>2_Office Theme</vt:lpstr>
      <vt:lpstr>5_Office Theme</vt:lpstr>
      <vt:lpstr>  TẬP HUẤN  CÔNG TÁC PHỐI HỢP  GIỮA NHÀ TRƯỜNG GIA ĐÌNH VÀ XÃ HỘI,  ĐẨY MẠNH CÔNG TÁC TRUYỀN THÔNG   </vt:lpstr>
      <vt:lpstr>Mục tiêu</vt:lpstr>
      <vt:lpstr>Nội dung</vt:lpstr>
      <vt:lpstr>1. VAI TRÒ CỦA NHÀ TRƯỜNG VÀ CHA MẸ TRONG VIỆC PHỐI HỢP NUÔI DƯỠNG, CHĂM SÓC, GIÁO DỤC TRẺ </vt:lpstr>
      <vt:lpstr>PowerPoint Presentation</vt:lpstr>
      <vt:lpstr> 2. HÌNH THỨC PHỐI HỢP GIỮA NHÀ TRƯỜNG VÀ  GIA ĐÌNH TRONG CÔNG TÁC NUÔI DƯỠNG, CHĂM SÓC GIÁO DỤC TRẺ </vt:lpstr>
      <vt:lpstr>PowerPoint Presentation</vt:lpstr>
      <vt:lpstr>CÁC HÌNH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Thầy cô hãy chia sẻ các hoạt động mà đơn vị phối hợp các ban ngành đoàn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=&gt;  Để truyền thông hiệu quả</vt:lpstr>
      <vt:lpstr>PowerPoint Presentation</vt:lpstr>
      <vt:lpstr> 4. Một số kĩ năng cần có khi làm việc với cha mẹ </vt:lpstr>
      <vt:lpstr>4.1.Kĩ năng tìm hiểu đối tượng </vt:lpstr>
      <vt:lpstr>4.2. Kĩ năng điều hành </vt:lpstr>
      <vt:lpstr>4.3. Kĩ năng diễn đạt/ trình bày </vt:lpstr>
      <vt:lpstr>4.3. Kĩ năng diễn đạt/ trình bày </vt:lpstr>
      <vt:lpstr>4.3. Kĩ năng diễn đạt/ trình bày </vt:lpstr>
      <vt:lpstr>4.4. Kĩ năng giao tiếp và xử lí tình huống </vt:lpstr>
      <vt:lpstr>PowerPoint Presentation</vt:lpstr>
      <vt:lpstr>PowerPoint Presentation</vt:lpstr>
      <vt:lpstr>Một số điều nên và không nên khi giao tiếp/xử lý tình huống</vt:lpstr>
      <vt:lpstr>PowerPoint Presentation</vt:lpstr>
      <vt:lpstr>4..5. Kĩ năng lắng nghe </vt:lpstr>
      <vt:lpstr>PowerPoint Presentation</vt:lpstr>
      <vt:lpstr>PowerPoint Presentation</vt:lpstr>
      <vt:lpstr>4.6. Kĩ năng phản hồi tích cực</vt:lpstr>
      <vt:lpstr>PowerPoint Presentation</vt:lpstr>
      <vt:lpstr>PowerPoint Presentation</vt:lpstr>
      <vt:lpstr>4.7.Kĩ năng quan sát </vt:lpstr>
      <vt:lpstr>4.8. Kĩ năng thuyết phục </vt:lpstr>
      <vt:lpstr>PowerPoint Presentation</vt:lpstr>
      <vt:lpstr>TÓM LẠI</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NGUYÊN TẮC CƠ BẢN VÀ QUI TRÌNH XÂY DỰNG</dc:title>
  <dc:creator>OEM</dc:creator>
  <cp:lastModifiedBy>MN Soc Nau</cp:lastModifiedBy>
  <cp:revision>720</cp:revision>
  <cp:lastPrinted>2024-08-19T09:48:24Z</cp:lastPrinted>
  <dcterms:created xsi:type="dcterms:W3CDTF">2008-04-02T07:06:34Z</dcterms:created>
  <dcterms:modified xsi:type="dcterms:W3CDTF">2024-08-20T02:41:08Z</dcterms:modified>
</cp:coreProperties>
</file>