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9"/>
  </p:handoutMasterIdLst>
  <p:sldIdLst>
    <p:sldId id="299" r:id="rId3"/>
    <p:sldId id="302" r:id="rId4"/>
    <p:sldId id="300" r:id="rId5"/>
    <p:sldId id="303" r:id="rId6"/>
    <p:sldId id="304" r:id="rId7"/>
    <p:sldId id="334" r:id="rId8"/>
    <p:sldId id="306" r:id="rId9"/>
    <p:sldId id="308" r:id="rId10"/>
    <p:sldId id="475" r:id="rId12"/>
    <p:sldId id="364" r:id="rId13"/>
    <p:sldId id="481" r:id="rId14"/>
    <p:sldId id="378" r:id="rId15"/>
    <p:sldId id="407" r:id="rId16"/>
    <p:sldId id="389" r:id="rId17"/>
    <p:sldId id="434" r:id="rId18"/>
  </p:sldIdLst>
  <p:sldSz cx="16459200" cy="10972800"/>
  <p:notesSz cx="9234170" cy="695325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30250" indent="-2730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462405" indent="-5480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193925" indent="-822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924175" indent="-10953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5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660"/>
  </p:normalViewPr>
  <p:slideViewPr>
    <p:cSldViewPr showGuides="1">
      <p:cViewPr>
        <p:scale>
          <a:sx n="40" d="100"/>
          <a:sy n="40" d="100"/>
        </p:scale>
        <p:origin x="-1938" y="-618"/>
      </p:cViewPr>
      <p:guideLst>
        <p:guide orient="horz" pos="345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960" y="-108"/>
      </p:cViewPr>
      <p:guideLst>
        <p:guide orient="horz" pos="2190"/>
        <p:guide pos="29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5230813" y="6604000"/>
            <a:ext cx="4002087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F337A0-52B6-414C-B431-18399382EBD6}" type="slidenum">
              <a:rPr lang="en-US"/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5230813" y="0"/>
            <a:ext cx="4002087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E49607-B3A4-475A-BB31-3453C7CE6D20}" type="datetimeFigureOut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47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501" tIns="46250" rIns="92501" bIns="46250" numCol="1" anchor="t" anchorCtr="0" compatLnSpc="1"/>
          <a:lstStyle>
            <a:lvl1pPr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0813" y="0"/>
            <a:ext cx="4002087" cy="347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501" tIns="46250" rIns="92501" bIns="46250" numCol="1" anchor="t" anchorCtr="0" compatLnSpc="1"/>
          <a:lstStyle>
            <a:lvl1pPr algn="r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C82FB8-2B6C-4FEA-9523-D9DF7FB6B59C}" type="datetimeFigureOut">
              <a:rPr lang="en-US"/>
            </a:fld>
            <a:endParaRPr lang="en-US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662238" y="520700"/>
            <a:ext cx="3910012" cy="2608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3303588"/>
            <a:ext cx="7386638" cy="3128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501" tIns="46250" rIns="92501" bIns="4625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04000"/>
            <a:ext cx="4002088" cy="347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501" tIns="46250" rIns="92501" bIns="46250" numCol="1" anchor="b" anchorCtr="0" compatLnSpc="1"/>
          <a:lstStyle>
            <a:lvl1pPr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0813" y="6604000"/>
            <a:ext cx="4002087" cy="347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501" tIns="46250" rIns="92501" bIns="46250" numCol="1" anchor="b" anchorCtr="0" compatLnSpc="1"/>
          <a:lstStyle>
            <a:lvl1pPr algn="r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5AF20A-8122-426F-BFC8-C8DE9405F4B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3025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62405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93925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924175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656965" algn="l" defTabSz="14630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8485" algn="l" defTabSz="14630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20005" algn="l" defTabSz="14630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51525" algn="l" defTabSz="14630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2F358-E4A6-455F-ABA2-5039BCA526A5}" type="slidenum">
              <a:rPr lang="en-US" smtClean="0">
                <a:cs typeface="Arial" panose="020B0604020202020204" pitchFamily="34" charset="0"/>
              </a:rPr>
            </a:fld>
            <a:endParaRPr 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ACDA6-24BC-4542-A64E-DACFD0D1D4A6}" type="slidenum">
              <a:rPr lang="en-US" smtClean="0">
                <a:cs typeface="Arial" panose="020B0604020202020204" pitchFamily="34" charset="0"/>
              </a:rPr>
            </a:fld>
            <a:endParaRPr 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482060" cy="1097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42963" y="1915160"/>
            <a:ext cx="14773275" cy="17322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5820" y="3876040"/>
            <a:ext cx="14781848" cy="280416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960" y="9992360"/>
            <a:ext cx="384048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299B42CC-95E0-428B-A34A-F91BCB8890D8}" type="datetimeFigureOut">
              <a:rPr lang="vi-VN"/>
            </a:fld>
            <a:endParaRPr lang="vi-V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23560" y="9992360"/>
            <a:ext cx="521208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95760" y="9992360"/>
            <a:ext cx="384048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709A2DB3-628D-4776-897D-5DA9FB7F6134}" type="slidenum">
              <a:rPr lang="vi-VN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76D648D1-FE37-4EFB-A390-265C6FABE335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97D88515-4D0E-4D9A-9EA5-F784CDECD897}" type="slidenum">
              <a:rPr lang="vi-VN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04800"/>
            <a:ext cx="3703320" cy="949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04800"/>
            <a:ext cx="10835640" cy="949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21664040-CBA3-41A3-B41F-6BFC296E885E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99AB3531-304D-4CC7-8769-A5521F05B0F0}" type="slidenum">
              <a:rPr lang="vi-VN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49C6B8E8-0E0E-4046-9A71-F0D6AD732C63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C1999CA-BC00-4869-9D84-66C49C66F325}" type="slidenum">
              <a:rPr lang="vi-VN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735581"/>
            <a:ext cx="14196060" cy="4564379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7343141"/>
            <a:ext cx="14196060" cy="2400299"/>
          </a:xfrm>
        </p:spPr>
        <p:txBody>
          <a:bodyPr/>
          <a:lstStyle>
            <a:lvl1pPr marL="0" indent="0">
              <a:buNone/>
              <a:defRPr sz="3840"/>
            </a:lvl1pPr>
            <a:lvl2pPr marL="731520" indent="0">
              <a:buNone/>
              <a:defRPr sz="3200"/>
            </a:lvl2pPr>
            <a:lvl3pPr marL="1463040" indent="0">
              <a:buNone/>
              <a:defRPr sz="2880"/>
            </a:lvl3pPr>
            <a:lvl4pPr marL="2194560" indent="0">
              <a:buNone/>
              <a:defRPr sz="2560"/>
            </a:lvl4pPr>
            <a:lvl5pPr marL="2926080" indent="0">
              <a:buNone/>
              <a:defRPr sz="2560"/>
            </a:lvl5pPr>
            <a:lvl6pPr marL="3657600" indent="0">
              <a:buNone/>
              <a:defRPr sz="2560"/>
            </a:lvl6pPr>
            <a:lvl7pPr marL="4389120" indent="0">
              <a:buNone/>
              <a:defRPr sz="2560"/>
            </a:lvl7pPr>
            <a:lvl8pPr marL="5120640" indent="0">
              <a:buNone/>
              <a:defRPr sz="2560"/>
            </a:lvl8pPr>
            <a:lvl9pPr marL="5852160" indent="0">
              <a:buNone/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F186BF3D-439B-4BE9-B42F-DEE266C6B42D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35F18125-D162-4C49-BF6B-903598A445B0}" type="slidenum">
              <a:rPr lang="vi-VN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79600"/>
            <a:ext cx="7269480" cy="792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1879600"/>
            <a:ext cx="7269480" cy="792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19DFACD0-6A32-4D1F-BB2F-8F5853DDEF98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D0879898-F753-45C9-9F24-8CB9787B3845}" type="slidenum">
              <a:rPr lang="vi-VN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428" y="584200"/>
            <a:ext cx="14196060" cy="21209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4428" y="2689861"/>
            <a:ext cx="6963727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4428" y="4008120"/>
            <a:ext cx="6963727" cy="58953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0" y="2689861"/>
            <a:ext cx="6998018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0" y="4008120"/>
            <a:ext cx="6998018" cy="58953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C1C31F2F-6C68-49E7-89E1-AB3C540D86A6}" type="datetimeFigureOut">
              <a:rPr lang="vi-VN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D1930E3F-470F-42C6-89A4-4A26E20C2739}" type="slidenum">
              <a:rPr lang="vi-VN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D012914F-1CD3-4B76-8606-F23EB6B85563}" type="datetimeFigureOut">
              <a:rPr lang="vi-VN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CF5AFE7B-FECB-4D1C-8431-F870CF1011B6}" type="slidenum">
              <a:rPr lang="vi-VN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FA7AA8CB-B06B-4795-9604-11905283E702}" type="datetimeFigureOut">
              <a:rPr lang="vi-VN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86E05A62-7368-446F-9CE3-C8006B19C043}" type="slidenum">
              <a:rPr lang="vi-VN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428" y="731520"/>
            <a:ext cx="5309235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8018" y="1579880"/>
            <a:ext cx="8332470" cy="7797800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4428" y="3291840"/>
            <a:ext cx="5309235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E068A538-606F-4B40-B862-C6043E75444B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D8222DE4-76A8-4917-AF07-EC4B0F931A59}" type="slidenum">
              <a:rPr lang="vi-VN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428" y="731520"/>
            <a:ext cx="5309235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98018" y="1579880"/>
            <a:ext cx="8332470" cy="7797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4428" y="3291840"/>
            <a:ext cx="5309235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993F7997-416B-4D78-8D41-C2CD34A98A9C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F6AB1C4B-70F7-4643-973C-32244931CDCE}" type="slidenum">
              <a:rPr lang="vi-VN"/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6482060" cy="1097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822960" y="304800"/>
            <a:ext cx="14813280" cy="93218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822960" y="1879600"/>
            <a:ext cx="14813280" cy="792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960" y="9992360"/>
            <a:ext cx="384048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240"/>
            </a:lvl1pPr>
          </a:lstStyle>
          <a:p>
            <a:pPr>
              <a:defRPr/>
            </a:pPr>
            <a:fld id="{20D96B8E-EDC3-426F-97F3-4FCF34033EEC}" type="datetimeFigureOut">
              <a:rPr lang="vi-VN"/>
            </a:fld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23560" y="9992360"/>
            <a:ext cx="521208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224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95760" y="9992360"/>
            <a:ext cx="384048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2240"/>
            </a:lvl1pPr>
          </a:lstStyle>
          <a:p>
            <a:pPr>
              <a:defRPr/>
            </a:pPr>
            <a:fld id="{1E0CAAB8-3D85-4BAE-A4B0-3C0A4EBC7C98}" type="slidenum">
              <a:rPr lang="vi-VN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76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548640" indent="-548640" algn="l" rtl="0" fontAlgn="base">
        <a:spcBef>
          <a:spcPct val="32000"/>
        </a:spcBef>
        <a:spcAft>
          <a:spcPct val="0"/>
        </a:spcAft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rtl="0" fontAlgn="base">
        <a:spcBef>
          <a:spcPct val="32000"/>
        </a:spcBef>
        <a:spcAft>
          <a:spcPct val="0"/>
        </a:spcAft>
        <a:buChar char="–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rtl="0" fontAlgn="base">
        <a:spcBef>
          <a:spcPct val="32000"/>
        </a:spcBef>
        <a:spcAft>
          <a:spcPct val="0"/>
        </a:spcAft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rtl="0" fontAlgn="base">
        <a:spcBef>
          <a:spcPct val="32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rtl="0" fontAlgn="base">
        <a:spcBef>
          <a:spcPct val="32000"/>
        </a:spcBef>
        <a:spcAft>
          <a:spcPct val="0"/>
        </a:spcAft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>
          <a:xfrm>
            <a:off x="6525260" y="8138795"/>
            <a:ext cx="9515475" cy="1586230"/>
          </a:xfrm>
        </p:spPr>
        <p:txBody>
          <a:bodyPr/>
          <a:lstStyle/>
          <a:p>
            <a:pPr eaLnBrk="1" hangingPunct="1"/>
            <a:r>
              <a:rPr lang="en-US" sz="4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CN. </a:t>
            </a:r>
            <a:r>
              <a:rPr lang="vi-VN" altLang="en-US" sz="4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 THỊ NHƯ HÀ</a:t>
            </a:r>
            <a:endParaRPr lang="en-US" sz="45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4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 TRẠM Y TẾ PHƯỜNG 1</a:t>
            </a:r>
            <a:endParaRPr lang="en-US" sz="45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16459200" cy="3700780"/>
          </a:xfrm>
        </p:spPr>
        <p:txBody>
          <a:bodyPr/>
          <a:lstStyle/>
          <a:p>
            <a:pPr eaLnBrk="1" hangingPunct="1"/>
            <a:r>
              <a:rPr 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CHÂN MIỆNG</a:t>
            </a:r>
            <a:endParaRPr lang="vi-VN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561465" y="461645"/>
            <a:ext cx="13990955" cy="1242695"/>
          </a:xfrm>
        </p:spPr>
        <p:txBody>
          <a:bodyPr/>
          <a:lstStyle/>
          <a:p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PHÒNG BỆNH:</a:t>
            </a:r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1590040" y="1704340"/>
            <a:ext cx="13279120" cy="8780780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 nay chưa có vắc xin phòng bệnh mọi người cần thực hiện tốt các biện pháp sau:</a:t>
            </a:r>
            <a:endParaRPr 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Rửa tay cho trẻ nhiều lần trong ngày bằng xà phòng và nước sạch nhất là trước khi ăn và sau khi vệ sinh bằng 6 bước.</a:t>
            </a:r>
            <a:endParaRPr 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Người chăm sóc trẻ cũng cần rửa tay nhiều lần nhất là khi chế biến thức ăn, trước khi cho trẻ ăn và sau khi vệ sinh cho trẻ.</a:t>
            </a:r>
            <a:endParaRPr 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Không cho trẻ mút tay hoặc đưa đồ chơi lên miệng.</a:t>
            </a:r>
            <a:endParaRPr 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Cho trẻ ăn chín uống chín, dùng riêng thìa, bát.</a:t>
            </a:r>
            <a:endParaRPr 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Thu gom, xử lý phân và chất thải của trẻ.</a:t>
            </a:r>
            <a:endParaRPr 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Thường xuyên vệ sinh sàn nhà, đồ chơi, vận dụng của trẻ bằng xà phòng hoặc nước sát khuẩn.</a:t>
            </a:r>
            <a:endParaRPr 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9020" y="66675"/>
            <a:ext cx="12947650" cy="10842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0" y="1371600"/>
            <a:ext cx="11701463" cy="8209915"/>
          </a:xfrm>
          <a:prstGeom prst="rect">
            <a:avLst/>
          </a:prstGeom>
        </p:spPr>
        <p:txBody>
          <a:bodyPr lIns="146285" tIns="73142" rIns="146285" bIns="73142"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hoạt, trường học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02360" indent="-457200">
              <a:buFont typeface="Wingdings" panose="05000000000000000000" pitchFamily="2" charset="2"/>
              <a:buChar char="Ø"/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Cloramine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25%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02360" indent="-457200">
              <a:buFont typeface="Wingdings" panose="05000000000000000000" pitchFamily="2" charset="2"/>
              <a:buChar char="Ø"/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Javel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Virus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340" indent="-551180">
              <a:buFont typeface="Wingdings" panose="05000000000000000000" pitchFamily="2" charset="2"/>
              <a:buChar char="Ø"/>
              <a:defRPr/>
            </a:pP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340" indent="-551180">
              <a:buFont typeface="Wingdings" panose="05000000000000000000" pitchFamily="2" charset="2"/>
              <a:buChar char="Ø"/>
              <a:defRPr/>
            </a:pP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(H1N1,H5N1,H7N9…).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340" indent="-551180"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340" indent="-551180">
              <a:buFont typeface="Wingdings" panose="05000000000000000000" pitchFamily="2" charset="2"/>
              <a:buChar char="Ø"/>
              <a:defRPr/>
            </a:pP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340" indent="-551180">
              <a:buFont typeface="Wingdings" panose="05000000000000000000" pitchFamily="2" charset="2"/>
              <a:buChar char="Ø"/>
              <a:defRPr/>
            </a:pP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,Quai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Rubella.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340" indent="-551180">
              <a:buFont typeface="Wingdings" panose="05000000000000000000" pitchFamily="2" charset="2"/>
              <a:buChar char="Ø"/>
              <a:defRPr/>
            </a:pP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207875" y="487363"/>
            <a:ext cx="3840163" cy="987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371475" y="271463"/>
            <a:ext cx="15716250" cy="677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46285" tIns="73142" rIns="146285" bIns="73142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CÁCH PHA HÓA CHẤT KHỬ TRÙNG( theo hướng dẫn trên bao bì)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7967" name="Group 79"/>
          <p:cNvGraphicFramePr>
            <a:graphicFrameLocks noGrp="1"/>
          </p:cNvGraphicFramePr>
          <p:nvPr/>
        </p:nvGraphicFramePr>
        <p:xfrm>
          <a:off x="307975" y="1741488"/>
          <a:ext cx="15850305" cy="9070340"/>
        </p:xfrm>
        <a:graphic>
          <a:graphicData uri="http://schemas.openxmlformats.org/drawingml/2006/table">
            <a:tbl>
              <a:tblPr/>
              <a:tblGrid>
                <a:gridCol w="7044055"/>
                <a:gridCol w="5197912"/>
                <a:gridCol w="3608338"/>
              </a:tblGrid>
              <a:tr h="85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Nồng độ clor </a:t>
                      </a:r>
                      <a:endParaRPr kumimoji="0" lang="sv-SE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hoạt tính</a:t>
                      </a:r>
                      <a:endParaRPr kumimoji="0" lang="sv-SE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592" marR="164592" marT="73152" marB="731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 </a:t>
                      </a:r>
                      <a:endParaRPr kumimoji="0" lang="sv-SE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Cloramin B 25%</a:t>
                      </a:r>
                      <a:endParaRPr kumimoji="0" lang="sv-SE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592" marR="164592" marT="73152" marB="731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javel </a:t>
                      </a:r>
                      <a:endParaRPr kumimoji="0" lang="sv-SE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kumimoji="0" lang="sv-SE" sz="3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592" marR="164592" marT="73152" marB="731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92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0,05%</a:t>
                      </a:r>
                      <a:endParaRPr kumimoji="0" lang="sv-SE" sz="3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 sinh hàng ngày khi không có ca bệnh</a:t>
                      </a:r>
                      <a:endParaRPr kumimoji="0" 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73152" marB="731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gram/1 lít nước</a:t>
                      </a: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( 1/2 muỗng cà phê )</a:t>
                      </a:r>
                      <a:endParaRPr kumimoji="0" 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592" marR="164592" marT="73152" marB="731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 nắp / 5 lít nước )</a:t>
                      </a:r>
                      <a:endParaRPr kumimoji="0" 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592" marR="164592" marT="73152" marB="731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5039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0" lang="sv-SE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kumimoji="0" lang="sv-SE" sz="3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Khử trùng hàng tuần khi không có ca bệnh TCM</a:t>
                      </a:r>
                      <a:endParaRPr kumimoji="0" lang="sv-SE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 sinh hàng ngày tai các hộ xung quanh ca bệnh</a:t>
                      </a:r>
                      <a:endParaRPr kumimoji="0" lang="sv-SE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73152" marB="731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gram/1 lít nước</a:t>
                      </a: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 muỗng cà phê )</a:t>
                      </a:r>
                      <a:endParaRPr kumimoji="0" 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592" marR="164592" marT="73152" marB="73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( 4 nắp / 5 lít nước )</a:t>
                      </a:r>
                      <a:endParaRPr kumimoji="0" 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73152" marB="73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583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0,5 %</a:t>
                      </a:r>
                      <a:endParaRPr kumimoji="0" lang="sv-SE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nhà có ca bệnh  ( Liên tục 10 ngày)</a:t>
                      </a:r>
                      <a:endParaRPr kumimoji="0" 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592" marR="164592" marT="73152" marB="73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gram/1 lít nước</a:t>
                      </a: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( 5 muỗng cà phê )</a:t>
                      </a: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73152" marB="73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( 20 nắp / 5 lít nước )</a:t>
                      </a:r>
                      <a:endParaRPr kumimoji="0" 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73152" marB="73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3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kumimoji="0" lang="sv-SE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mắc bệnh Cúm A ( Liên tục 10 ngày)</a:t>
                      </a:r>
                      <a:endParaRPr kumimoji="0" 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592" marR="164592" marT="73152" marB="731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gram/1 lít nước</a:t>
                      </a: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( 10 muỗng cà phê )</a:t>
                      </a: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592" marR="164592" marT="73152" marB="731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( 40 nắp / 5 lít nước )</a:t>
                      </a:r>
                      <a:endParaRPr kumimoji="0" 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4592" marR="164592" marT="73152" marB="731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1502410" y="2514600"/>
            <a:ext cx="14427200" cy="7574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6285" tIns="73142" rIns="146285" bIns="73142">
            <a:spAutoFit/>
          </a:bodyPr>
          <a:lstStyle/>
          <a:p>
            <a:pPr marL="179705" indent="-179705">
              <a:lnSpc>
                <a:spcPct val="90000"/>
              </a:lnSpc>
              <a:spcBef>
                <a:spcPct val="20000"/>
              </a:spcBef>
            </a:pPr>
            <a:r>
              <a:rPr lang="en-US" sz="3400">
                <a:solidFill>
                  <a:srgbClr val="0000CC"/>
                </a:solidFill>
              </a:rPr>
              <a:t>1</a:t>
            </a:r>
            <a:r>
              <a:rPr lang="en-US" sz="4200" b="1">
                <a:solidFill>
                  <a:srgbClr val="0000CC"/>
                </a:solidFill>
              </a:rPr>
              <a:t>_ </a:t>
            </a:r>
            <a:r>
              <a:rPr lang="en-US" sz="4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sạch: loại bỏ đất bụi</a:t>
            </a:r>
            <a:r>
              <a:rPr lang="vi-VN" altLang="en-US" sz="4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4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bệnh</a:t>
            </a:r>
            <a:endParaRPr lang="en-US" sz="4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680" lvl="1" indent="0">
              <a:lnSpc>
                <a:spcPct val="90000"/>
              </a:lnSpc>
              <a:spcBef>
                <a:spcPct val="20000"/>
              </a:spcBef>
            </a:pPr>
            <a:r>
              <a:rPr lang="en-US" sz="4200">
                <a:latin typeface="Times New Roman" panose="02020603050405020304" pitchFamily="18" charset="0"/>
                <a:cs typeface="Times New Roman" panose="02020603050405020304" pitchFamily="18" charset="0"/>
              </a:rPr>
              <a:t>Lau chùi, cọ rửa với: </a:t>
            </a:r>
            <a:endParaRPr lang="en-US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680" lvl="1" inden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4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</a:t>
            </a:r>
            <a:r>
              <a:rPr lang="en-US" sz="42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và/hoặc</a:t>
            </a:r>
            <a:r>
              <a:rPr lang="en-US" sz="4200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chất tẩy rửa khác (xà phòng, nước lau nhà). </a:t>
            </a:r>
            <a:endParaRPr lang="en-US" sz="42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90000"/>
              </a:lnSpc>
              <a:spcBef>
                <a:spcPct val="20000"/>
              </a:spcBef>
            </a:pPr>
            <a:r>
              <a:rPr lang="en-US" sz="4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2_ Khử trùng: 2 bước</a:t>
            </a:r>
            <a:endParaRPr lang="en-US" sz="4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680" lvl="1" inden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4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ướt </a:t>
            </a:r>
            <a:r>
              <a:rPr lang="en-US" sz="42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 ướt </a:t>
            </a:r>
            <a:r>
              <a:rPr lang="en-US" sz="4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bề mặt </a:t>
            </a:r>
            <a:r>
              <a:rPr lang="en-US" sz="42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nhúng ướt </a:t>
            </a:r>
            <a:r>
              <a:rPr lang="en-US" sz="4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 vào dung dịch khử trùng có nồng độ clor phù hợp.</a:t>
            </a:r>
            <a:endParaRPr lang="en-US" sz="42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680" lvl="1" inden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4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Ít nhất 20 phút sau hãy lau lại bằng nước sạch.. </a:t>
            </a:r>
            <a:endParaRPr lang="en-US" sz="42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680" lvl="1" indent="0">
              <a:lnSpc>
                <a:spcPct val="90000"/>
              </a:lnSpc>
              <a:spcBef>
                <a:spcPct val="20000"/>
              </a:spcBef>
            </a:pPr>
            <a:endParaRPr lang="en-US" sz="4200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indent="-179705" algn="ctr">
              <a:lnSpc>
                <a:spcPct val="90000"/>
              </a:lnSpc>
              <a:spcBef>
                <a:spcPct val="20000"/>
              </a:spcBef>
            </a:pPr>
            <a:r>
              <a:rPr lang="en-US" sz="42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chú</a:t>
            </a:r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Hiệu quả khử trùng sẽ bị ảnh hưởng nếu các bề mặt</a:t>
            </a:r>
            <a:endParaRPr lang="en-US" sz="4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indent="-179705" algn="ctr">
              <a:lnSpc>
                <a:spcPct val="90000"/>
              </a:lnSpc>
              <a:spcBef>
                <a:spcPct val="20000"/>
              </a:spcBef>
            </a:pPr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được làm sạch trước khi khử trùng.</a:t>
            </a:r>
            <a:endParaRPr lang="en-US" sz="4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1657350" y="974725"/>
            <a:ext cx="12469813" cy="137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46285" tIns="73142" rIns="146285" bIns="73142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KHỬ KHUẨN</a:t>
            </a:r>
            <a:b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 MẶT ĐỒ ĐẠC - VẬT DỤNG - MÔI TRƯỜNG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762000"/>
            <a:ext cx="12574587" cy="188753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7200" b="1" smtClean="0">
                <a:latin typeface="Times New Roman" panose="02020603050405020304" pitchFamily="18" charset="0"/>
              </a:rPr>
              <a:t>TRÂN TRỌNG CẢM ƠN</a:t>
            </a:r>
            <a:endParaRPr lang="en-US" sz="7200" b="1" smtClean="0">
              <a:latin typeface="Times New Roman" panose="02020603050405020304" pitchFamily="18" charset="0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419100" y="0"/>
            <a:ext cx="16878300" cy="1147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712788" y="9520238"/>
            <a:ext cx="15551150" cy="2151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49623" tIns="74812" rIns="149623" bIns="74812">
            <a:spAutoFit/>
          </a:bodyPr>
          <a:lstStyle/>
          <a:p>
            <a:pPr eaLnBrk="0" hangingPunct="0">
              <a:defRPr/>
            </a:pPr>
            <a:endParaRPr lang="en-US" sz="65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en-US" sz="65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71463" y="9753600"/>
            <a:ext cx="16730663" cy="982663"/>
          </a:xfrm>
          <a:prstGeom prst="rect">
            <a:avLst/>
          </a:prstGeom>
          <a:noFill/>
        </p:spPr>
        <p:txBody>
          <a:bodyPr lIns="149623" tIns="74812" rIns="149623" bIns="74812">
            <a:spAutoFit/>
          </a:bodyPr>
          <a:lstStyle/>
          <a:p>
            <a:pPr algn="ctr" eaLnBrk="0" hangingPunct="0">
              <a:defRPr/>
            </a:pP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CÁM ƠN 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CHÚC SỨC KHỎE </a:t>
            </a:r>
            <a:r>
              <a:rPr lang="en-US" sz="5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360488" y="533400"/>
            <a:ext cx="13990637" cy="109537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I.Dịch tễ học</a:t>
            </a:r>
            <a:endParaRPr 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14475" y="2246630"/>
            <a:ext cx="13376275" cy="7385050"/>
          </a:xfrm>
        </p:spPr>
        <p:txBody>
          <a:bodyPr/>
          <a:lstStyle/>
          <a:p>
            <a:pPr marL="436880" indent="-436880">
              <a:spcBef>
                <a:spcPts val="920"/>
              </a:spcBef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ENTEROVIRUS ( EV ): 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6880" indent="-436880">
              <a:spcBef>
                <a:spcPts val="920"/>
              </a:spcBef>
              <a:buFont typeface="Wingdings 2" panose="05020102010507070707" pitchFamily="18" charset="2"/>
              <a:buNone/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Enterovirus71(C4,5</a:t>
            </a:r>
            <a:r>
              <a:rPr lang="en-US" sz="4400" dirty="0" smtClean="0"/>
              <a:t>,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r>
              <a:rPr lang="en-US" sz="4400" dirty="0" smtClean="0"/>
              <a:t>).</a:t>
            </a:r>
            <a:endParaRPr lang="en-US" sz="4400" dirty="0" smtClean="0"/>
          </a:p>
          <a:p>
            <a:pPr marL="436880" indent="-436880">
              <a:spcBef>
                <a:spcPts val="920"/>
              </a:spcBef>
              <a:defRPr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tuổi, chủ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&lt;5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indent="-792480">
              <a:buFont typeface="Wingdings" panose="05000000000000000000" pitchFamily="2" charset="2"/>
              <a:buChar char="v"/>
              <a:defRPr/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Giọt bắn.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indent="-792480">
              <a:buFont typeface="Wingdings" panose="05000000000000000000" pitchFamily="2" charset="2"/>
              <a:buChar char="v"/>
              <a:defRPr/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virus EV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indent="-792480">
              <a:buFont typeface="Wingdings 2" panose="05020102010507070707" pitchFamily="18" charset="2"/>
              <a:buNone/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nhà,ly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chén,tay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indent="-792480">
              <a:buFont typeface="Wingdings" panose="05000000000000000000" pitchFamily="2" charset="2"/>
              <a:buChar char="v"/>
              <a:defRPr/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Phân,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virus)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6880" indent="-436880">
              <a:spcBef>
                <a:spcPts val="920"/>
              </a:spcBef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22960" y="304800"/>
            <a:ext cx="14813280" cy="932181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II.Triệu chứng lâm sàng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666115" y="1704340"/>
            <a:ext cx="15043150" cy="8405495"/>
          </a:xfrm>
        </p:spPr>
        <p:txBody>
          <a:bodyPr/>
          <a:lstStyle/>
          <a:p>
            <a:pPr marL="742950" indent="-742950">
              <a:defRPr/>
            </a:pPr>
            <a:r>
              <a:rPr lang="en-US" sz="5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38</a:t>
            </a:r>
            <a:r>
              <a:rPr lang="en-US" sz="5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mỏi,biếng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defRPr/>
            </a:pPr>
            <a:r>
              <a:rPr lang="en-US" sz="5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NSV: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họng, hắc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hơi, sổ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RLTH…</a:t>
            </a:r>
            <a:endParaRPr lang="en-US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defRPr/>
            </a:pPr>
            <a:r>
              <a:rPr lang="en-US" sz="5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5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nước: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1-&gt;2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Wingdings" panose="05000000000000000000" pitchFamily="2" charset="2"/>
              <a:buChar char="v"/>
              <a:defRPr/>
            </a:pP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5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Wingdings" panose="05000000000000000000" pitchFamily="2" charset="2"/>
              <a:buChar char="v"/>
              <a:defRPr/>
            </a:pP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5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cộm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5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en-US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2325" y="609600"/>
            <a:ext cx="14814550" cy="898525"/>
          </a:xfrm>
          <a:noFill/>
        </p:spPr>
        <p:txBody>
          <a:bodyPr/>
          <a:lstStyle/>
          <a:p>
            <a:pPr eaLnBrk="1" hangingPunct="1"/>
            <a:br>
              <a:rPr lang="en-US" sz="4000" b="1" smtClean="0">
                <a:solidFill>
                  <a:srgbClr val="0000FF"/>
                </a:solidFill>
                <a:latin typeface="VNI-Times" pitchFamily="2" charset="0"/>
              </a:rPr>
            </a:br>
            <a:endParaRPr lang="en-US" sz="4000" b="1" smtClean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0038" y="557213"/>
            <a:ext cx="10429875" cy="5294312"/>
          </a:xfrm>
        </p:spPr>
        <p:txBody>
          <a:bodyPr/>
          <a:lstStyle/>
          <a:p>
            <a:pPr marL="876300" lvl="1" indent="-365760" eaLnBrk="1" hangingPunct="1">
              <a:buFont typeface="Wingdings" panose="05000000000000000000" pitchFamily="2" charset="2"/>
              <a:buNone/>
              <a:defRPr/>
            </a:pPr>
            <a:r>
              <a:rPr lang="en-US" sz="5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5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5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 lvl="1" indent="-365760" eaLnBrk="1" hangingPunct="1">
              <a:buFont typeface="Wingdings" panose="05000000000000000000" pitchFamily="2" charset="2"/>
              <a:buChar char="Ø"/>
              <a:tabLst>
                <a:tab pos="88265" algn="l"/>
              </a:tabLs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`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 lvl="1" indent="-365760" eaLnBrk="1" hangingPunct="1">
              <a:buFont typeface="Wingdings" panose="05000000000000000000" pitchFamily="2" charset="2"/>
              <a:buChar char="Ø"/>
              <a:tabLst>
                <a:tab pos="88265" algn="l"/>
              </a:tabLs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09575" eaLnBrk="1" hangingPunct="1">
              <a:buFont typeface="Wingdings" panose="05000000000000000000" pitchFamily="2" charset="2"/>
              <a:buChar char="Ø"/>
              <a:tabLst>
                <a:tab pos="88265" algn="l"/>
              </a:tabLs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1" indent="464820" eaLnBrk="1" hangingPunct="1">
              <a:buFont typeface="Wingdings 2" panose="05020102010507070707" pitchFamily="18" charset="2"/>
              <a:buNone/>
              <a:tabLst>
                <a:tab pos="88265" algn="l"/>
              </a:tabLs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 lvl="1" indent="-365760" eaLnBrk="1" hangingPunct="1">
              <a:buFont typeface="Wingdings" panose="05000000000000000000" pitchFamily="2" charset="2"/>
              <a:buChar char="Ø"/>
              <a:tabLst>
                <a:tab pos="88265" algn="l"/>
              </a:tabLs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2-3mm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109325" y="6340475"/>
            <a:ext cx="47386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1038" y="6218238"/>
            <a:ext cx="5211762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6218238"/>
            <a:ext cx="5348287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2800" y="628650"/>
            <a:ext cx="5211763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800100"/>
            <a:ext cx="11315700" cy="1257300"/>
          </a:xfrm>
          <a:noFill/>
        </p:spPr>
        <p:txBody>
          <a:bodyPr/>
          <a:lstStyle/>
          <a:p>
            <a:pPr algn="ctr" eaLnBrk="1" hangingPunct="1"/>
            <a:r>
              <a:rPr lang="en-US" sz="51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 ở tay , chân …</a:t>
            </a:r>
            <a:endParaRPr lang="en-US" sz="51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1475" y="2343150"/>
            <a:ext cx="10464800" cy="4117975"/>
          </a:xfrm>
        </p:spPr>
        <p:txBody>
          <a:bodyPr/>
          <a:lstStyle/>
          <a:p>
            <a:pPr marL="88900" indent="828040" eaLnBrk="1" hangingPunct="1">
              <a:spcBef>
                <a:spcPts val="920"/>
              </a:spcBef>
              <a:buFont typeface="Wingdings" panose="05000000000000000000" pitchFamily="2" charset="2"/>
              <a:buChar char="§"/>
              <a:defRPr/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dục, nổi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da, không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820" indent="462280" eaLnBrk="1" hangingPunct="1">
              <a:spcBef>
                <a:spcPts val="920"/>
              </a:spcBef>
              <a:buFont typeface="Wingdings" panose="05000000000000000000" pitchFamily="2" charset="2"/>
              <a:buChar char="§"/>
              <a:defRPr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72800" y="6705600"/>
            <a:ext cx="48006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7563" y="6705600"/>
            <a:ext cx="493871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6705600"/>
            <a:ext cx="507365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2800" y="2316163"/>
            <a:ext cx="5211763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665" y="2287905"/>
            <a:ext cx="12550775" cy="4993640"/>
          </a:xfrm>
          <a:prstGeom prst="rect">
            <a:avLst/>
          </a:prstGeom>
        </p:spPr>
        <p:txBody>
          <a:bodyPr wrap="square" lIns="146285" tIns="73142" rIns="146285" bIns="73142">
            <a:spAutoFit/>
          </a:bodyPr>
          <a:lstStyle/>
          <a:p>
            <a:pPr>
              <a:buFont typeface="Wingdings" panose="05000000000000000000" pitchFamily="2" charset="2"/>
              <a:buChar char="q"/>
              <a:tabLst>
                <a:tab pos="182245" algn="l"/>
              </a:tabLst>
              <a:defRPr/>
            </a:pPr>
            <a:endParaRPr lang="en-US" sz="4500" dirty="0"/>
          </a:p>
          <a:p>
            <a:pPr marL="731520" lvl="1" indent="0">
              <a:buFont typeface="Wingdings" panose="05000000000000000000" pitchFamily="2" charset="2"/>
              <a:buChar char="§"/>
              <a:tabLst>
                <a:tab pos="182245" algn="l"/>
              </a:tabLst>
              <a:defRPr/>
            </a:pPr>
            <a:r>
              <a:rPr lang="en-US" sz="4500" dirty="0"/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7- 10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lvl="1" indent="0">
              <a:buFont typeface="Wingdings" panose="05000000000000000000" pitchFamily="2" charset="2"/>
              <a:buChar char="§"/>
              <a:tabLst>
                <a:tab pos="182245" algn="l"/>
              </a:tabLst>
              <a:defRPr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54480" lvl="1" indent="-274320">
              <a:buFont typeface="Wingdings" panose="05000000000000000000" pitchFamily="2" charset="2"/>
              <a:buChar char="Ø"/>
              <a:tabLst>
                <a:tab pos="182245" algn="l"/>
              </a:tabLst>
              <a:defRPr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54480" lvl="1" indent="-274320">
              <a:buFont typeface="Wingdings" panose="05000000000000000000" pitchFamily="2" charset="2"/>
              <a:buChar char="Ø"/>
              <a:tabLst>
                <a:tab pos="182245" algn="l"/>
              </a:tabLst>
              <a:defRPr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trụy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54480" lvl="1" indent="-274320">
              <a:buFont typeface="Wingdings" panose="05000000000000000000" pitchFamily="2" charset="2"/>
              <a:buChar char="Ø"/>
              <a:tabLst>
                <a:tab pos="182245" algn="l"/>
              </a:tabLst>
              <a:defRPr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54480" lvl="1" indent="-274320">
              <a:tabLst>
                <a:tab pos="182245" algn="l"/>
              </a:tabLst>
              <a:defRPr/>
            </a:pP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231900" y="647700"/>
            <a:ext cx="12830175" cy="1025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46285" tIns="73142" rIns="146285" bIns="73142">
            <a:spAutoFit/>
          </a:bodyPr>
          <a:lstStyle/>
          <a:p>
            <a:r>
              <a:rPr lang="en-US" sz="5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triển - Biến chứng</a:t>
            </a:r>
            <a:endParaRPr lang="en-US" sz="5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1386205" y="1828800"/>
            <a:ext cx="14037310" cy="7986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46285" tIns="73142" rIns="146285" bIns="73142">
            <a:spAutoFit/>
          </a:bodyPr>
          <a:lstStyle/>
          <a:p>
            <a:pPr marL="548005" indent="-548005">
              <a:spcBef>
                <a:spcPct val="20000"/>
              </a:spcBef>
              <a:buFontTx/>
              <a:buChar char="•"/>
            </a:pPr>
            <a:r>
              <a:rPr lang="en-US" sz="3400" b="1">
                <a:solidFill>
                  <a:srgbClr val="FF0000"/>
                </a:solidFill>
              </a:rPr>
              <a:t>Các dấu hiệu báo nặng của viêm não/màng não do virus</a:t>
            </a:r>
            <a:endParaRPr lang="en-US" sz="3400"/>
          </a:p>
          <a:p>
            <a:pPr marL="1187450" lvl="1" indent="-455930">
              <a:spcBef>
                <a:spcPct val="20000"/>
              </a:spcBef>
              <a:buFontTx/>
              <a:buBlip>
                <a:blip r:embed="rId1"/>
              </a:buBlip>
            </a:pPr>
            <a:r>
              <a:rPr lang="en-US" sz="3400"/>
              <a:t>Khó ngủ, quấy khóc,li bì, run giật chi, giật mình</a:t>
            </a:r>
            <a:endParaRPr lang="en-US" sz="3400"/>
          </a:p>
          <a:p>
            <a:pPr marL="1187450" lvl="1" indent="-455930">
              <a:spcBef>
                <a:spcPct val="20000"/>
              </a:spcBef>
              <a:buFontTx/>
              <a:buBlip>
                <a:blip r:embed="rId1"/>
              </a:buBlip>
            </a:pPr>
            <a:r>
              <a:rPr lang="en-US" sz="3400"/>
              <a:t>Đứng không vững, đi loạng choạng</a:t>
            </a:r>
            <a:endParaRPr lang="en-US" sz="3400"/>
          </a:p>
          <a:p>
            <a:pPr marL="1187450" lvl="1" indent="-455930">
              <a:spcBef>
                <a:spcPct val="20000"/>
              </a:spcBef>
              <a:buFontTx/>
              <a:buBlip>
                <a:blip r:embed="rId1"/>
              </a:buBlip>
            </a:pPr>
            <a:r>
              <a:rPr lang="en-US" sz="3400"/>
              <a:t>L</a:t>
            </a:r>
            <a:r>
              <a:rPr lang="vi-VN" sz="3400"/>
              <a:t>ờ đờ, gồng cứng, mắt trợn ngược, khóc quấy liên tục </a:t>
            </a:r>
            <a:endParaRPr lang="en-US" sz="3400"/>
          </a:p>
          <a:p>
            <a:pPr marL="1187450" lvl="1" indent="-455930">
              <a:spcBef>
                <a:spcPct val="20000"/>
              </a:spcBef>
            </a:pPr>
            <a:endParaRPr lang="en-GB" sz="1700"/>
          </a:p>
          <a:p>
            <a:pPr marL="548005" indent="-548005">
              <a:spcBef>
                <a:spcPct val="20000"/>
              </a:spcBef>
              <a:buFontTx/>
              <a:buChar char="•"/>
            </a:pPr>
            <a:r>
              <a:rPr lang="en-GB" sz="3400" b="1">
                <a:solidFill>
                  <a:srgbClr val="FF0000"/>
                </a:solidFill>
              </a:rPr>
              <a:t>Hãy đưa trẻ đến ngay bệnh viện NĐ1,2 khi trẻ </a:t>
            </a:r>
            <a:endParaRPr lang="en-GB" sz="1700" b="1">
              <a:solidFill>
                <a:srgbClr val="FF0000"/>
              </a:solidFill>
            </a:endParaRPr>
          </a:p>
          <a:p>
            <a:pPr marL="1187450" lvl="1" indent="-455930">
              <a:spcBef>
                <a:spcPct val="20000"/>
              </a:spcBef>
              <a:buFontTx/>
              <a:buBlip>
                <a:blip r:embed="rId1"/>
              </a:buBlip>
            </a:pPr>
            <a:r>
              <a:rPr lang="en-GB" sz="3400"/>
              <a:t>Sốt cao, bỏ ăn, bỏ bú</a:t>
            </a:r>
            <a:endParaRPr lang="en-GB" sz="3400"/>
          </a:p>
          <a:p>
            <a:pPr marL="1187450" lvl="1" indent="-455930">
              <a:spcBef>
                <a:spcPct val="20000"/>
              </a:spcBef>
              <a:buFontTx/>
              <a:buBlip>
                <a:blip r:embed="rId1"/>
              </a:buBlip>
            </a:pPr>
            <a:r>
              <a:rPr lang="en-GB" sz="3400"/>
              <a:t>Biếng chơi, li bì, ngủ nhiều</a:t>
            </a:r>
            <a:endParaRPr lang="en-GB" sz="3400"/>
          </a:p>
          <a:p>
            <a:pPr marL="1187450" lvl="1" indent="-455930">
              <a:spcBef>
                <a:spcPct val="20000"/>
              </a:spcBef>
              <a:buFontTx/>
              <a:buBlip>
                <a:blip r:embed="rId1"/>
              </a:buBlip>
            </a:pPr>
            <a:r>
              <a:rPr lang="en-GB" sz="3400"/>
              <a:t>Lừ đừ, vẻ mặt không lanh lợi</a:t>
            </a:r>
            <a:endParaRPr lang="en-GB" sz="3400"/>
          </a:p>
          <a:p>
            <a:pPr marL="1187450" lvl="1" indent="-455930">
              <a:spcBef>
                <a:spcPct val="20000"/>
              </a:spcBef>
              <a:buFontTx/>
              <a:buBlip>
                <a:blip r:embed="rId1"/>
              </a:buBlip>
            </a:pPr>
            <a:r>
              <a:rPr lang="en-GB" sz="3400"/>
              <a:t>Bứt rứt, hoảng hốt</a:t>
            </a:r>
            <a:endParaRPr lang="en-GB" sz="3400"/>
          </a:p>
          <a:p>
            <a:pPr marL="1187450" lvl="1" indent="-455930">
              <a:spcBef>
                <a:spcPct val="20000"/>
              </a:spcBef>
            </a:pPr>
            <a:r>
              <a:rPr lang="en-US" sz="4000" b="1" u="sng">
                <a:solidFill>
                  <a:srgbClr val="C00000"/>
                </a:solidFill>
              </a:rPr>
              <a:t>Lưu ý</a:t>
            </a:r>
            <a:r>
              <a:rPr lang="en-US" sz="4000" b="1">
                <a:solidFill>
                  <a:srgbClr val="C00000"/>
                </a:solidFill>
              </a:rPr>
              <a:t> : các biểu hiện thần kinh có thể xuất hiện sớm, trước khi có bóng nước ở tay, chân.</a:t>
            </a:r>
            <a:endParaRPr lang="en-US" sz="4000" b="1">
              <a:solidFill>
                <a:srgbClr val="C00000"/>
              </a:solidFill>
            </a:endParaRPr>
          </a:p>
          <a:p>
            <a:pPr marL="1187450" lvl="1" indent="-455930">
              <a:spcBef>
                <a:spcPct val="20000"/>
              </a:spcBef>
              <a:buFontTx/>
              <a:buBlip>
                <a:blip r:embed="rId1"/>
              </a:buBlip>
            </a:pPr>
            <a:endParaRPr lang="en-US" sz="340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2332038" y="685800"/>
            <a:ext cx="12206287" cy="839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46285" tIns="73142" rIns="146285" bIns="7314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IV.CÁC BIỂU HIỆN THẦN KINH</a:t>
            </a:r>
            <a:endParaRPr lang="en-US" sz="45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ĐIỀU TRỊ</a:t>
            </a:r>
            <a:endParaRPr lang="en-US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543050" y="1786255"/>
            <a:ext cx="13373100" cy="6743700"/>
          </a:xfrm>
        </p:spPr>
        <p:txBody>
          <a:bodyPr/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thuốc điều trị đặc hiệu</a:t>
            </a:r>
            <a:endParaRPr lang="en-US" sz="4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vaccine phòng ngừa</a:t>
            </a:r>
            <a:endParaRPr lang="en-US" sz="4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triệu chứng của bệnh.</a:t>
            </a:r>
            <a:endParaRPr lang="en-US" sz="4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 đỡ thể trạng.</a:t>
            </a:r>
            <a:endParaRPr lang="en-US" sz="4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chủ yếu: </a:t>
            </a:r>
            <a:endParaRPr lang="en-US" sz="4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sz="57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BỆNH LÀ QUAN TRỌNG </a:t>
            </a:r>
            <a:endParaRPr lang="en-US" sz="57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34440" y="864870"/>
            <a:ext cx="13990320" cy="9036685"/>
          </a:xfrm>
        </p:spPr>
        <p:txBody>
          <a:bodyPr/>
          <a:p>
            <a:pPr latinLnBrk="0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Nên làm gì khi trẻ bị mắc bệnh?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latinLnBrk="0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rPr lang="en-US" sz="45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+ Khi thấy trẻ sốt và xuất hiện nốt phỏng ở bàn tay, bàn chân hoặc niêm mạc miệng, cần đưa trẻ đến ngay cơ sở y tế.</a:t>
            </a:r>
            <a:endParaRPr lang="en-US" sz="45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latinLnBrk="0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None/>
            </a:pPr>
            <a:b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45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Khi trẻ bị bệnh phải cho trẻ nghỉ học, hạn chế tiếp súc với trẻ khác.</a:t>
            </a:r>
            <a:endParaRPr lang="en-US" sz="45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latinLnBrk="0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None/>
            </a:pPr>
            <a:b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sz="45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Không làm vỡ các nốt phỏng để tránh nhiễm trùng và lây lan bệnh.</a:t>
            </a:r>
            <a:endParaRPr lang="en-US" sz="45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latinLnBrk="0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None/>
            </a:pPr>
            <a:b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45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Hạn chế vận động, tăng cường dinh dưỡng, cho trẻ ăn thức ăn lỏng mềm.</a:t>
            </a:r>
            <a:endParaRPr lang="en-US" sz="4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4186</Words>
  <Application>WPS Presentation</Application>
  <PresentationFormat>Custom</PresentationFormat>
  <Paragraphs>175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Wingdings 2</vt:lpstr>
      <vt:lpstr>VNI-Times</vt:lpstr>
      <vt:lpstr>Microsoft YaHei</vt:lpstr>
      <vt:lpstr>Arial Unicode MS</vt:lpstr>
      <vt:lpstr>Blue Waves</vt:lpstr>
      <vt:lpstr>BỆNH TAY CHÂN MIỆNG</vt:lpstr>
      <vt:lpstr>I.Dịch tễ học</vt:lpstr>
      <vt:lpstr>II.Triệu chứng lâm sàng</vt:lpstr>
      <vt:lpstr> </vt:lpstr>
      <vt:lpstr>Triệu chứng ở tay , chân …</vt:lpstr>
      <vt:lpstr>PowerPoint 演示文稿</vt:lpstr>
      <vt:lpstr>PowerPoint 演示文稿</vt:lpstr>
      <vt:lpstr>V. ĐIỀU TRỊ</vt:lpstr>
      <vt:lpstr>PowerPoint 演示文稿</vt:lpstr>
      <vt:lpstr>VI. PHÒNG BỆNH: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Con Dao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BỆNH NHIỄM NÃO MÔ CẦU</dc:title>
  <dc:creator>Nguyen Dinh Phu</dc:creator>
  <cp:lastModifiedBy>hanhu dang</cp:lastModifiedBy>
  <cp:revision>247</cp:revision>
  <dcterms:created xsi:type="dcterms:W3CDTF">2012-02-03T21:16:00Z</dcterms:created>
  <dcterms:modified xsi:type="dcterms:W3CDTF">2024-10-22T02:49:01Z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1033-12.2.0.18283</vt:lpwstr>
  </property>
  <property fmtid="{D5CDD505-2E9C-101B-9397-08002B2CF9AE}" pid="3" name="ICV">
    <vt:lpwstr>E66045FDEFED439CA9AE9162785D3CFA_12</vt:lpwstr>
  </property>
</Properties>
</file>