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12" r:id="rId3"/>
    <p:sldMasterId id="2147483725" r:id="rId4"/>
  </p:sldMasterIdLst>
  <p:notesMasterIdLst>
    <p:notesMasterId r:id="rId54"/>
  </p:notesMasterIdLst>
  <p:handoutMasterIdLst>
    <p:handoutMasterId r:id="rId55"/>
  </p:handoutMasterIdLst>
  <p:sldIdLst>
    <p:sldId id="301" r:id="rId5"/>
    <p:sldId id="279" r:id="rId6"/>
    <p:sldId id="260" r:id="rId7"/>
    <p:sldId id="271" r:id="rId8"/>
    <p:sldId id="282" r:id="rId9"/>
    <p:sldId id="283" r:id="rId10"/>
    <p:sldId id="272" r:id="rId11"/>
    <p:sldId id="345" r:id="rId12"/>
    <p:sldId id="473" r:id="rId13"/>
    <p:sldId id="289" r:id="rId14"/>
    <p:sldId id="474" r:id="rId15"/>
    <p:sldId id="324" r:id="rId16"/>
    <p:sldId id="325" r:id="rId17"/>
    <p:sldId id="326" r:id="rId18"/>
    <p:sldId id="284" r:id="rId19"/>
    <p:sldId id="476" r:id="rId20"/>
    <p:sldId id="327" r:id="rId21"/>
    <p:sldId id="477" r:id="rId22"/>
    <p:sldId id="329" r:id="rId23"/>
    <p:sldId id="479" r:id="rId24"/>
    <p:sldId id="330" r:id="rId25"/>
    <p:sldId id="331" r:id="rId26"/>
    <p:sldId id="480" r:id="rId27"/>
    <p:sldId id="344" r:id="rId28"/>
    <p:sldId id="343" r:id="rId29"/>
    <p:sldId id="342" r:id="rId30"/>
    <p:sldId id="308" r:id="rId31"/>
    <p:sldId id="340" r:id="rId32"/>
    <p:sldId id="341" r:id="rId33"/>
    <p:sldId id="312" r:id="rId34"/>
    <p:sldId id="291" r:id="rId35"/>
    <p:sldId id="292" r:id="rId36"/>
    <p:sldId id="293" r:id="rId37"/>
    <p:sldId id="295" r:id="rId38"/>
    <p:sldId id="297" r:id="rId39"/>
    <p:sldId id="313" r:id="rId40"/>
    <p:sldId id="298" r:id="rId41"/>
    <p:sldId id="294" r:id="rId42"/>
    <p:sldId id="299" r:id="rId43"/>
    <p:sldId id="304" r:id="rId44"/>
    <p:sldId id="303" r:id="rId45"/>
    <p:sldId id="315" r:id="rId46"/>
    <p:sldId id="316" r:id="rId47"/>
    <p:sldId id="314" r:id="rId48"/>
    <p:sldId id="319" r:id="rId49"/>
    <p:sldId id="323" r:id="rId50"/>
    <p:sldId id="317" r:id="rId51"/>
    <p:sldId id="318" r:id="rId52"/>
    <p:sldId id="336" r:id="rId53"/>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2F14F-6FD5-4599-B799-50E9EE2AAB1B}" v="40" dt="2024-07-03T11:48:59.417"/>
  </p1510:revLst>
</p1510:revInfo>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42" d="100"/>
          <a:sy n="42" d="100"/>
        </p:scale>
        <p:origin x="48" y="348"/>
      </p:cViewPr>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D58A6B-23A4-457D-BFA6-3759566E416E}" type="doc">
      <dgm:prSet loTypeId="urn:microsoft.com/office/officeart/2011/layout/CircleProcess" loCatId="officeonline" qsTypeId="urn:microsoft.com/office/officeart/2005/8/quickstyle/simple1" qsCatId="simple" csTypeId="urn:microsoft.com/office/officeart/2005/8/colors/accent1_2" csCatId="accent1" phldr="1"/>
      <dgm:spPr/>
      <dgm:t>
        <a:bodyPr/>
        <a:lstStyle/>
        <a:p>
          <a:endParaRPr lang="en-US"/>
        </a:p>
      </dgm:t>
    </dgm:pt>
    <dgm:pt modelId="{655E55A6-4F54-4FAF-820C-DE91C7C9CB43}">
      <dgm:prSet phldrT="[Text]" custT="1"/>
      <dgm:spPr/>
      <dgm:t>
        <a:bodyPr/>
        <a:lstStyle/>
        <a:p>
          <a:pPr>
            <a:lnSpc>
              <a:spcPct val="100000"/>
            </a:lnSpc>
          </a:pPr>
          <a:r>
            <a:rPr lang="vi-VN" sz="2800" b="1" i="0" dirty="0">
              <a:solidFill>
                <a:srgbClr val="2731FD"/>
              </a:solidFill>
              <a:latin typeface="Arial" panose="020B0604020202020204" pitchFamily="34" charset="0"/>
              <a:cs typeface="Arial" panose="020B0604020202020204" pitchFamily="34"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Rút</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kinh</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nghiệm</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thực</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hiện</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công</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tác</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chuyển</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đổi</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số</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trong</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thời</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gian</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baseline="0" dirty="0" err="1">
              <a:solidFill>
                <a:srgbClr val="FF0000"/>
              </a:solidFill>
              <a:latin typeface="Times New Roman" panose="02020603050405020304" pitchFamily="18" charset="0"/>
              <a:cs typeface="Times New Roman" panose="02020603050405020304" pitchFamily="18" charset="0"/>
            </a:rPr>
            <a:t>vừa</a:t>
          </a:r>
          <a:r>
            <a:rPr lang="en-US" sz="2800" b="0" i="0" u="none" strike="noStrike" baseline="0" dirty="0">
              <a:solidFill>
                <a:srgbClr val="FF0000"/>
              </a:solidFill>
              <a:latin typeface="Times New Roman" panose="02020603050405020304" pitchFamily="18" charset="0"/>
              <a:cs typeface="Times New Roman" panose="02020603050405020304" pitchFamily="18" charset="0"/>
            </a:rPr>
            <a:t> qua</a:t>
          </a:r>
          <a:r>
            <a:rPr lang="vi-VN" sz="2800" b="0" i="0" u="none" strike="noStrike" baseline="0" dirty="0">
              <a:solidFill>
                <a:srgbClr val="FF0000"/>
              </a:solidFill>
              <a:latin typeface="+mj-lt"/>
            </a:rPr>
            <a:t>.</a:t>
          </a:r>
          <a:endParaRPr lang="en-US" sz="2800" b="1" i="0" dirty="0">
            <a:solidFill>
              <a:srgbClr val="FF0000"/>
            </a:solidFill>
            <a:latin typeface="+mj-lt"/>
            <a:cs typeface="Arial" panose="020B0604020202020204" pitchFamily="34" charset="0"/>
          </a:endParaRPr>
        </a:p>
      </dgm:t>
    </dgm:pt>
    <dgm:pt modelId="{7B8C81C5-FA52-490C-9893-DC37EF6488D5}" type="parTrans" cxnId="{56B8FD70-23C5-43BA-BDC3-587B62EFD0E4}">
      <dgm:prSet/>
      <dgm:spPr/>
      <dgm:t>
        <a:bodyPr/>
        <a:lstStyle/>
        <a:p>
          <a:endParaRPr lang="en-US"/>
        </a:p>
      </dgm:t>
    </dgm:pt>
    <dgm:pt modelId="{B41E9A5E-5526-448A-A607-FBF1D12237DB}" type="sibTrans" cxnId="{56B8FD70-23C5-43BA-BDC3-587B62EFD0E4}">
      <dgm:prSet/>
      <dgm:spPr/>
      <dgm:t>
        <a:bodyPr/>
        <a:lstStyle/>
        <a:p>
          <a:endParaRPr lang="en-US"/>
        </a:p>
      </dgm:t>
    </dgm:pt>
    <dgm:pt modelId="{7E58BC23-E1C0-40AC-9DA6-E4FA7BDDB527}" type="pres">
      <dgm:prSet presAssocID="{5CD58A6B-23A4-457D-BFA6-3759566E416E}" presName="Name0" presStyleCnt="0">
        <dgm:presLayoutVars>
          <dgm:chMax val="11"/>
          <dgm:chPref val="11"/>
          <dgm:dir/>
          <dgm:resizeHandles/>
        </dgm:presLayoutVars>
      </dgm:prSet>
      <dgm:spPr/>
    </dgm:pt>
    <dgm:pt modelId="{2FF2E034-8F7B-4D42-AD05-A126E1664859}" type="pres">
      <dgm:prSet presAssocID="{655E55A6-4F54-4FAF-820C-DE91C7C9CB43}" presName="Accent1" presStyleCnt="0"/>
      <dgm:spPr/>
    </dgm:pt>
    <dgm:pt modelId="{CB807A44-6CEC-486D-92D4-E7180046473C}" type="pres">
      <dgm:prSet presAssocID="{655E55A6-4F54-4FAF-820C-DE91C7C9CB43}" presName="Accent" presStyleLbl="node1" presStyleIdx="0" presStyleCnt="1" custLinFactNeighborX="1190" custLinFactNeighborY="-7034"/>
      <dgm:spPr/>
    </dgm:pt>
    <dgm:pt modelId="{34068E49-C774-4E41-936C-EAA14E41A212}" type="pres">
      <dgm:prSet presAssocID="{655E55A6-4F54-4FAF-820C-DE91C7C9CB43}" presName="ParentBackground1" presStyleCnt="0"/>
      <dgm:spPr/>
    </dgm:pt>
    <dgm:pt modelId="{E8E84326-53E5-4087-BB3A-1F257FC20872}" type="pres">
      <dgm:prSet presAssocID="{655E55A6-4F54-4FAF-820C-DE91C7C9CB43}" presName="ParentBackground" presStyleLbl="fgAcc1" presStyleIdx="0" presStyleCnt="1" custScaleX="295149" custScaleY="70272" custLinFactNeighborX="1501" custLinFactNeighborY="-12836"/>
      <dgm:spPr/>
    </dgm:pt>
    <dgm:pt modelId="{FC8AE531-5485-483E-B17D-E623FF9F5205}" type="pres">
      <dgm:prSet presAssocID="{655E55A6-4F54-4FAF-820C-DE91C7C9CB43}" presName="Parent1" presStyleLbl="revTx" presStyleIdx="0" presStyleCnt="0">
        <dgm:presLayoutVars>
          <dgm:chMax val="1"/>
          <dgm:chPref val="1"/>
          <dgm:bulletEnabled val="1"/>
        </dgm:presLayoutVars>
      </dgm:prSet>
      <dgm:spPr/>
    </dgm:pt>
  </dgm:ptLst>
  <dgm:cxnLst>
    <dgm:cxn modelId="{4F2C4947-7C71-48CE-92B4-5A84CCE06ECF}" type="presOf" srcId="{655E55A6-4F54-4FAF-820C-DE91C7C9CB43}" destId="{E8E84326-53E5-4087-BB3A-1F257FC20872}" srcOrd="0" destOrd="0" presId="urn:microsoft.com/office/officeart/2011/layout/CircleProcess"/>
    <dgm:cxn modelId="{56B8FD70-23C5-43BA-BDC3-587B62EFD0E4}" srcId="{5CD58A6B-23A4-457D-BFA6-3759566E416E}" destId="{655E55A6-4F54-4FAF-820C-DE91C7C9CB43}" srcOrd="0" destOrd="0" parTransId="{7B8C81C5-FA52-490C-9893-DC37EF6488D5}" sibTransId="{B41E9A5E-5526-448A-A607-FBF1D12237DB}"/>
    <dgm:cxn modelId="{1E3870D2-B67A-45BE-B14B-EDDE4BFD7D10}" type="presOf" srcId="{655E55A6-4F54-4FAF-820C-DE91C7C9CB43}" destId="{FC8AE531-5485-483E-B17D-E623FF9F5205}" srcOrd="1" destOrd="0" presId="urn:microsoft.com/office/officeart/2011/layout/CircleProcess"/>
    <dgm:cxn modelId="{68FF0FDD-2CCF-4BB1-A323-7FC251802188}" type="presOf" srcId="{5CD58A6B-23A4-457D-BFA6-3759566E416E}" destId="{7E58BC23-E1C0-40AC-9DA6-E4FA7BDDB527}" srcOrd="0" destOrd="0" presId="urn:microsoft.com/office/officeart/2011/layout/CircleProcess"/>
    <dgm:cxn modelId="{83063E7E-2C15-4E10-A3A4-22C9503DE7E2}" type="presParOf" srcId="{7E58BC23-E1C0-40AC-9DA6-E4FA7BDDB527}" destId="{2FF2E034-8F7B-4D42-AD05-A126E1664859}" srcOrd="0" destOrd="0" presId="urn:microsoft.com/office/officeart/2011/layout/CircleProcess"/>
    <dgm:cxn modelId="{075C3357-5DB7-4ADB-95CA-EB2999DE4376}" type="presParOf" srcId="{2FF2E034-8F7B-4D42-AD05-A126E1664859}" destId="{CB807A44-6CEC-486D-92D4-E7180046473C}" srcOrd="0" destOrd="0" presId="urn:microsoft.com/office/officeart/2011/layout/CircleProcess"/>
    <dgm:cxn modelId="{231619D0-5CFF-4FC7-9E76-4A1A2FFBFF3F}" type="presParOf" srcId="{7E58BC23-E1C0-40AC-9DA6-E4FA7BDDB527}" destId="{34068E49-C774-4E41-936C-EAA14E41A212}" srcOrd="1" destOrd="0" presId="urn:microsoft.com/office/officeart/2011/layout/CircleProcess"/>
    <dgm:cxn modelId="{4B04A3AC-B374-4B31-8D7B-516D81FF65E2}" type="presParOf" srcId="{34068E49-C774-4E41-936C-EAA14E41A212}" destId="{E8E84326-53E5-4087-BB3A-1F257FC20872}" srcOrd="0" destOrd="0" presId="urn:microsoft.com/office/officeart/2011/layout/CircleProcess"/>
    <dgm:cxn modelId="{90B90D1D-EA00-4C0C-9D00-D7DA47E3C8FE}" type="presParOf" srcId="{7E58BC23-E1C0-40AC-9DA6-E4FA7BDDB527}" destId="{FC8AE531-5485-483E-B17D-E623FF9F5205}" srcOrd="2"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07A44-6CEC-486D-92D4-E7180046473C}">
      <dsp:nvSpPr>
        <dsp:cNvPr id="0" name=""/>
        <dsp:cNvSpPr/>
      </dsp:nvSpPr>
      <dsp:spPr>
        <a:xfrm>
          <a:off x="3752727" y="762686"/>
          <a:ext cx="3580841" cy="358084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84326-53E5-4087-BB3A-1F257FC20872}">
      <dsp:nvSpPr>
        <dsp:cNvPr id="0" name=""/>
        <dsp:cNvSpPr/>
      </dsp:nvSpPr>
      <dsp:spPr>
        <a:xfrm>
          <a:off x="618581" y="1201827"/>
          <a:ext cx="9863878" cy="234838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100000"/>
            </a:lnSpc>
            <a:spcBef>
              <a:spcPct val="0"/>
            </a:spcBef>
            <a:spcAft>
              <a:spcPct val="35000"/>
            </a:spcAft>
            <a:buNone/>
          </a:pPr>
          <a:r>
            <a:rPr lang="vi-VN" sz="2800" b="1" i="0" kern="1200" dirty="0">
              <a:solidFill>
                <a:srgbClr val="2731FD"/>
              </a:solidFill>
              <a:latin typeface="Arial" panose="020B0604020202020204" pitchFamily="34" charset="0"/>
              <a:cs typeface="Arial" panose="020B0604020202020204" pitchFamily="34"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Rút</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kinh</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nghiệm</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thực</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hiện</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công</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tác</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chuyển</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đổi</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số</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trong</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thời</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gian</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a:t>
          </a:r>
          <a:r>
            <a:rPr lang="en-US" sz="2800" b="0" i="0" u="none" strike="noStrike" kern="1200" baseline="0" dirty="0" err="1">
              <a:solidFill>
                <a:srgbClr val="FF0000"/>
              </a:solidFill>
              <a:latin typeface="Times New Roman" panose="02020603050405020304" pitchFamily="18" charset="0"/>
              <a:cs typeface="Times New Roman" panose="02020603050405020304" pitchFamily="18" charset="0"/>
            </a:rPr>
            <a:t>vừa</a:t>
          </a:r>
          <a:r>
            <a:rPr lang="en-US" sz="2800" b="0" i="0" u="none" strike="noStrike" kern="1200" baseline="0" dirty="0">
              <a:solidFill>
                <a:srgbClr val="FF0000"/>
              </a:solidFill>
              <a:latin typeface="Times New Roman" panose="02020603050405020304" pitchFamily="18" charset="0"/>
              <a:cs typeface="Times New Roman" panose="02020603050405020304" pitchFamily="18" charset="0"/>
            </a:rPr>
            <a:t> qua</a:t>
          </a:r>
          <a:r>
            <a:rPr lang="vi-VN" sz="2800" b="0" i="0" u="none" strike="noStrike" kern="1200" baseline="0" dirty="0">
              <a:solidFill>
                <a:srgbClr val="FF0000"/>
              </a:solidFill>
              <a:latin typeface="+mj-lt"/>
            </a:rPr>
            <a:t>.</a:t>
          </a:r>
          <a:endParaRPr lang="en-US" sz="2800" b="1" i="0" kern="1200" dirty="0">
            <a:solidFill>
              <a:srgbClr val="FF0000"/>
            </a:solidFill>
            <a:latin typeface="+mj-lt"/>
            <a:cs typeface="Arial" panose="020B0604020202020204" pitchFamily="34" charset="0"/>
          </a:endParaRPr>
        </a:p>
      </dsp:txBody>
      <dsp:txXfrm>
        <a:off x="2028461" y="1537311"/>
        <a:ext cx="7046231" cy="167742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3A45BA1-980A-4507-BE5A-5C1E7C2FFD8F}" type="datetimeFigureOut">
              <a:rPr lang="en-US"/>
              <a:t>8/19/2024</a:t>
            </a:fld>
            <a:endParaRPr/>
          </a:p>
        </p:txBody>
      </p:sp>
      <p:sp>
        <p:nvSpPr>
          <p:cNvPr id="4" name="Footer Placeholder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57E03411-58E2-43FD-AE1D-AD77DFF8CB20}" type="slidenum">
              <a:rPr/>
              <a:t>‹#›</a:t>
            </a:fld>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85A3416D-7FED-43BC-AA7C-D92DBA01ED64}" type="datetimeFigureOut">
              <a:rPr lang="en-US"/>
              <a:t>8/19/2024</a:t>
            </a:fld>
            <a:endParaRPr/>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8DC57A8-AE18-4654-B6AF-04B3577165BE}" type="slidenum">
              <a:rPr/>
              <a:t>‹#›</a:t>
            </a:fld>
            <a:endParaRPr/>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8/19/2024</a:t>
            </a:fld>
            <a:endParaRPr/>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986B-F25B-BFAC-A6C3-46B10E7B84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A32598F-06E6-C70C-23E0-C526A29B4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66BD16F4-F94D-D499-A5F4-13834B508D6C}"/>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8C0B9C00-FC5B-2429-29AD-1BC1C29270E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8CBFF4FA-75B0-4FCF-3B1A-2D91D6C1DBF4}"/>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675997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7E27-92AB-7AF1-3594-2D78AEA2150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94E285F-C52A-5914-0DA0-05D1ACCE2D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52B2552-861F-5872-8784-B7B5B73F9985}"/>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75256E4-636F-D17B-DB44-0A85A910E75C}"/>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432DA285-E52F-52FC-2491-56CDE8059209}"/>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98602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F0CC-72B5-99AD-9C52-D48B21BE3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82CE2A2-3C0D-8EA7-1CF8-696DF9E640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32B1DD-3EE7-966E-781C-3A339CD74A51}"/>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AB19779-9F73-9AF8-A889-F81F37792963}"/>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46879509-FFE1-E719-26D8-580271770EEB}"/>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313229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B350-35E8-0775-766F-4691A102DC0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E88F521-F672-A08E-34E6-08BD833469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C748391F-B353-BD92-A7CA-7FD0C8F0C0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06E5180-42B5-D7C8-867A-5092CC2B4E40}"/>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0274F46E-1A20-EBFF-9D00-82B6B4AD3D8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68DF0472-E813-3807-0FA9-956273D931E5}"/>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06476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14BF-1D77-0251-0070-7A39E117D01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43B4A00D-B65E-B5CC-0B25-A7CCDA689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194EC-AEFD-AC42-CD7A-6E8013B5E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71BA22E-CA09-A2E6-0610-52F838054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0C9DA-4BDD-D1FB-E7E8-E3414A8293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B0C641B-0A35-A70F-B956-D4A107E8E18C}"/>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BD9A4191-920E-FA69-F3F9-E2A1CE96E97A}"/>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D12F6CC4-1972-A00A-7C14-008509595B28}"/>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483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E04-3413-AC13-D82D-21922E73AC99}"/>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3BF510E-E3C6-9F07-6945-E2F1102A7300}"/>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EA6A4CE5-F4C0-166A-A5BB-460CBAF07BB9}"/>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260B32E8-8B71-7C1E-8D5D-FE4385A6DFDF}"/>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52113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F9ABE-DE34-C501-7638-7B5149497F07}"/>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D0A13616-17EB-C440-9102-0D141E38D3DE}"/>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EA71CDAD-F6D9-E02B-DC0A-B07CB5BD2EE5}"/>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592647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2218-AFD6-299C-1BD8-133A35B5D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84EDD5D4-E836-A05E-03CB-BF5A77777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26AFC27-7179-CD2C-63E9-8C94C787F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314A1-AF59-97A6-FBC5-F88EAB6FDEE3}"/>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05DCCCD-8F11-5555-040D-48A97903C43F}"/>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3BEDE842-5769-4BC4-CB9A-9721AAE959CE}"/>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1248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36CA-C6A1-1458-072B-7B64698F9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046EA8F-4045-FCCD-DB83-46EF12339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SG"/>
          </a:p>
        </p:txBody>
      </p:sp>
      <p:sp>
        <p:nvSpPr>
          <p:cNvPr id="4" name="Text Placeholder 3">
            <a:extLst>
              <a:ext uri="{FF2B5EF4-FFF2-40B4-BE49-F238E27FC236}">
                <a16:creationId xmlns:a16="http://schemas.microsoft.com/office/drawing/2014/main" id="{066E3A0D-9331-135E-AE3F-EB54BB0E2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4A473-0BC2-93C3-D871-9F2B35CC53EA}"/>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C364B0A2-E545-27F8-735C-97965B309D79}"/>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FF97FC95-9F25-62A6-FC96-BAA3E1F170F2}"/>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560227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4B9C-58E6-D104-D298-647E74DCD9A9}"/>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8AA8086-30ED-B9C8-61EA-8EC6A5E0C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FB9F9E8-06C7-7112-F4A0-9CA5DF787A6E}"/>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E19EC93-C5EA-3FCF-0F27-184EC627378C}"/>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1A7D8FCB-94C4-7384-A68A-547A16A265C9}"/>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59201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AA504-E148-BE96-3F99-B8C7CDA24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731011E-30F7-D66E-3C08-4E807990E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B9CB38-02BA-6AB6-0EB8-CE1734333072}"/>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632A70A-0581-81DC-7433-5F1E9900111A}"/>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DBA5264-5CC5-C314-4613-3B0CC8CEC9D6}"/>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715166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7B81-7D24-1D8C-A333-53872212B348}"/>
              </a:ext>
            </a:extLst>
          </p:cNvPr>
          <p:cNvSpPr>
            <a:spLocks noGrp="1"/>
          </p:cNvSpPr>
          <p:nvPr>
            <p:ph type="title"/>
          </p:nvPr>
        </p:nvSpPr>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D82604B-FC0E-1562-8957-55182EAC27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F1F6AD3-921A-F156-B675-8FB22AB41D73}"/>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9C40AEE-CA00-408C-C83E-9327CA56D435}"/>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DACA022C-BB82-D533-28A1-1D6C41A72950}"/>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19154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986B-F25B-BFAC-A6C3-46B10E7B84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2A32598F-06E6-C70C-23E0-C526A29B41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66BD16F4-F94D-D499-A5F4-13834B508D6C}"/>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8C0B9C00-FC5B-2429-29AD-1BC1C29270E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8CBFF4FA-75B0-4FCF-3B1A-2D91D6C1DBF4}"/>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63133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27E27-92AB-7AF1-3594-2D78AEA2150F}"/>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94E285F-C52A-5914-0DA0-05D1ACCE2D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52B2552-861F-5872-8784-B7B5B73F9985}"/>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75256E4-636F-D17B-DB44-0A85A910E75C}"/>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432DA285-E52F-52FC-2491-56CDE8059209}"/>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541124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0F0CC-72B5-99AD-9C52-D48B21BE34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82CE2A2-3C0D-8EA7-1CF8-696DF9E640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32B1DD-3EE7-966E-781C-3A339CD74A51}"/>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AB19779-9F73-9AF8-A889-F81F37792963}"/>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46879509-FFE1-E719-26D8-580271770EEB}"/>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654445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B350-35E8-0775-766F-4691A102DC03}"/>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E88F521-F672-A08E-34E6-08BD833469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C748391F-B353-BD92-A7CA-7FD0C8F0C0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F06E5180-42B5-D7C8-867A-5092CC2B4E40}"/>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0274F46E-1A20-EBFF-9D00-82B6B4AD3D8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68DF0472-E813-3807-0FA9-956273D931E5}"/>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789469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314BF-1D77-0251-0070-7A39E117D014}"/>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43B4A00D-B65E-B5CC-0B25-A7CCDA689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194EC-AEFD-AC42-CD7A-6E8013B5E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71BA22E-CA09-A2E6-0610-52F838054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40C9DA-4BDD-D1FB-E7E8-E3414A8293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B0C641B-0A35-A70F-B956-D4A107E8E18C}"/>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BD9A4191-920E-FA69-F3F9-E2A1CE96E97A}"/>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D12F6CC4-1972-A00A-7C14-008509595B28}"/>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6378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9E04-3413-AC13-D82D-21922E73AC99}"/>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3BF510E-E3C6-9F07-6945-E2F1102A7300}"/>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EA6A4CE5-F4C0-166A-A5BB-460CBAF07BB9}"/>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260B32E8-8B71-7C1E-8D5D-FE4385A6DFDF}"/>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21239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F9ABE-DE34-C501-7638-7B5149497F07}"/>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D0A13616-17EB-C440-9102-0D141E38D3DE}"/>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EA71CDAD-F6D9-E02B-DC0A-B07CB5BD2EE5}"/>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705897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2218-AFD6-299C-1BD8-133A35B5D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84EDD5D4-E836-A05E-03CB-BF5A77777B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126AFC27-7179-CD2C-63E9-8C94C787F5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314A1-AF59-97A6-FBC5-F88EAB6FDEE3}"/>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05DCCCD-8F11-5555-040D-48A97903C43F}"/>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3BEDE842-5769-4BC4-CB9A-9721AAE959CE}"/>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44884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636CA-C6A1-1458-072B-7B64698F9D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046EA8F-4045-FCCD-DB83-46EF123398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SG"/>
          </a:p>
        </p:txBody>
      </p:sp>
      <p:sp>
        <p:nvSpPr>
          <p:cNvPr id="4" name="Text Placeholder 3">
            <a:extLst>
              <a:ext uri="{FF2B5EF4-FFF2-40B4-BE49-F238E27FC236}">
                <a16:creationId xmlns:a16="http://schemas.microsoft.com/office/drawing/2014/main" id="{066E3A0D-9331-135E-AE3F-EB54BB0E2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4A473-0BC2-93C3-D871-9F2B35CC53EA}"/>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C364B0A2-E545-27F8-735C-97965B309D79}"/>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FF97FC95-9F25-62A6-FC96-BAA3E1F170F2}"/>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63758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4B9C-58E6-D104-D298-647E74DCD9A9}"/>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18AA8086-30ED-B9C8-61EA-8EC6A5E0C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FB9F9E8-06C7-7112-F4A0-9CA5DF787A6E}"/>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E19EC93-C5EA-3FCF-0F27-184EC627378C}"/>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1A7D8FCB-94C4-7384-A68A-547A16A265C9}"/>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327467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2AA504-E148-BE96-3F99-B8C7CDA24E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2731011E-30F7-D66E-3C08-4E807990EF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B9CB38-02BA-6AB6-0EB8-CE1734333072}"/>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632A70A-0581-81DC-7433-5F1E9900111A}"/>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DBA5264-5CC5-C314-4613-3B0CC8CEC9D6}"/>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256199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7B81-7D24-1D8C-A333-53872212B348}"/>
              </a:ext>
            </a:extLst>
          </p:cNvPr>
          <p:cNvSpPr>
            <a:spLocks noGrp="1"/>
          </p:cNvSpPr>
          <p:nvPr>
            <p:ph type="title"/>
          </p:nvPr>
        </p:nvSpPr>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D82604B-FC0E-1562-8957-55182EAC27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F1F6AD3-921A-F156-B675-8FB22AB41D73}"/>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9C40AEE-CA00-408C-C83E-9327CA56D435}"/>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DACA022C-BB82-D533-28A1-1D6C41A72950}"/>
              </a:ext>
            </a:extLst>
          </p:cNvPr>
          <p:cNvSpPr>
            <a:spLocks noGrp="1"/>
          </p:cNvSpPr>
          <p:nvPr>
            <p:ph type="sldNum" sz="quarter" idx="12"/>
          </p:nvPr>
        </p:nvSpPr>
        <p:spPr/>
        <p:txBody>
          <a:body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315748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2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872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184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859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708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969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5281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231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6359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AEDEA3CB-3DFF-496B-8FED-786D9C9AABEF}" type="datetimeFigureOut">
              <a:rPr lang="en-US" smtClean="0">
                <a:solidFill>
                  <a:prstClr val="black">
                    <a:tint val="75000"/>
                  </a:prstClr>
                </a:solidFill>
                <a:latin typeface="Calibri"/>
              </a:rPr>
              <a:pPr fontAlgn="auto">
                <a:spcBef>
                  <a:spcPts val="0"/>
                </a:spcBef>
                <a:spcAft>
                  <a:spcPts val="0"/>
                </a:spcAft>
              </a:pPr>
              <a:t>8/19/2024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auto">
              <a:spcBef>
                <a:spcPts val="0"/>
              </a:spcBef>
              <a:spcAft>
                <a:spcPts val="0"/>
              </a:spcAft>
            </a:pPr>
            <a:fld id="{7ACBB0E1-24C6-432D-8753-7F6D7E8D19D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02130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fld id="{AEDEA3CB-3DFF-496B-8FED-786D9C9AABEF}" type="datetimeFigureOut">
              <a:rPr lang="en-US" smtClean="0">
                <a:solidFill>
                  <a:prstClr val="black">
                    <a:tint val="75000"/>
                  </a:prstClr>
                </a:solidFill>
                <a:latin typeface="Calibri"/>
              </a:rPr>
              <a:pPr fontAlgn="auto">
                <a:spcBef>
                  <a:spcPts val="0"/>
                </a:spcBef>
                <a:spcAft>
                  <a:spcPts val="0"/>
                </a:spcAft>
              </a:pPr>
              <a:t>8/19/2024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fontAlgn="auto">
              <a:spcBef>
                <a:spcPts val="0"/>
              </a:spcBef>
              <a:spcAft>
                <a:spcPts val="0"/>
              </a:spcAft>
            </a:pPr>
            <a:fld id="{7ACBB0E1-24C6-432D-8753-7F6D7E8D19D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fontAlgn="base">
              <a:spcBef>
                <a:spcPct val="0"/>
              </a:spcBef>
              <a:spcAft>
                <a:spcPct val="0"/>
              </a:spcAft>
            </a:pPr>
            <a:r>
              <a:rPr lang="en-US" sz="8000" dirty="0">
                <a:ln w="3175" cmpd="sng">
                  <a:noFill/>
                </a:ln>
                <a:solidFill>
                  <a:srgbClr val="E78712"/>
                </a:solidFill>
                <a:latin typeface="Arial"/>
                <a:cs typeface="Arial" pitchFamily="34" charset="0"/>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fontAlgn="base">
              <a:spcBef>
                <a:spcPct val="0"/>
              </a:spcBef>
              <a:spcAft>
                <a:spcPct val="0"/>
              </a:spcAft>
            </a:pPr>
            <a:r>
              <a:rPr lang="en-US" sz="8000" dirty="0">
                <a:ln w="3175" cmpd="sng">
                  <a:noFill/>
                </a:ln>
                <a:solidFill>
                  <a:srgbClr val="E78712"/>
                </a:solidFill>
                <a:latin typeface="Arial"/>
                <a:cs typeface="Arial" pitchFamily="34" charset="0"/>
              </a:rPr>
              <a:t>”</a:t>
            </a:r>
          </a:p>
        </p:txBody>
      </p:sp>
    </p:spTree>
    <p:extLst>
      <p:ext uri="{BB962C8B-B14F-4D97-AF65-F5344CB8AC3E}">
        <p14:creationId xmlns:p14="http://schemas.microsoft.com/office/powerpoint/2010/main" val="19038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AEDEA3CB-3DFF-496B-8FED-786D9C9AABEF}" type="datetimeFigureOut">
              <a:rPr lang="en-US" smtClean="0">
                <a:solidFill>
                  <a:prstClr val="black">
                    <a:tint val="75000"/>
                  </a:prstClr>
                </a:solidFill>
                <a:latin typeface="Calibri"/>
              </a:rPr>
              <a:pPr fontAlgn="auto">
                <a:spcBef>
                  <a:spcPts val="0"/>
                </a:spcBef>
                <a:spcAft>
                  <a:spcPts val="0"/>
                </a:spcAft>
              </a:pPr>
              <a:t>8/19/2024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auto">
              <a:spcBef>
                <a:spcPts val="0"/>
              </a:spcBef>
              <a:spcAft>
                <a:spcPts val="0"/>
              </a:spcAft>
            </a:pPr>
            <a:fld id="{7ACBB0E1-24C6-432D-8753-7F6D7E8D19D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3728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AEDEA3CB-3DFF-496B-8FED-786D9C9AABEF}" type="datetimeFigureOut">
              <a:rPr lang="en-US" smtClean="0">
                <a:solidFill>
                  <a:prstClr val="black">
                    <a:tint val="75000"/>
                  </a:prstClr>
                </a:solidFill>
                <a:latin typeface="Calibri"/>
              </a:rPr>
              <a:pPr fontAlgn="auto">
                <a:spcBef>
                  <a:spcPts val="0"/>
                </a:spcBef>
                <a:spcAft>
                  <a:spcPts val="0"/>
                </a:spcAft>
              </a:pPr>
              <a:t>8/19/2024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auto">
              <a:spcBef>
                <a:spcPts val="0"/>
              </a:spcBef>
              <a:spcAft>
                <a:spcPts val="0"/>
              </a:spcAft>
            </a:pPr>
            <a:fld id="{7ACBB0E1-24C6-432D-8753-7F6D7E8D19D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fontAlgn="base">
              <a:spcBef>
                <a:spcPct val="0"/>
              </a:spcBef>
              <a:spcAft>
                <a:spcPct val="0"/>
              </a:spcAft>
            </a:pPr>
            <a:r>
              <a:rPr lang="en-US" sz="8000" dirty="0">
                <a:ln w="3175" cmpd="sng">
                  <a:noFill/>
                </a:ln>
                <a:solidFill>
                  <a:srgbClr val="E78712"/>
                </a:solidFill>
                <a:latin typeface="Arial"/>
                <a:cs typeface="Arial" pitchFamily="34" charset="0"/>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fontAlgn="base">
              <a:spcBef>
                <a:spcPct val="0"/>
              </a:spcBef>
              <a:spcAft>
                <a:spcPct val="0"/>
              </a:spcAft>
            </a:pPr>
            <a:r>
              <a:rPr lang="en-US" sz="8000" dirty="0">
                <a:ln w="3175" cmpd="sng">
                  <a:noFill/>
                </a:ln>
                <a:solidFill>
                  <a:srgbClr val="E78712"/>
                </a:solidFill>
                <a:latin typeface="Arial"/>
                <a:cs typeface="Arial" pitchFamily="34" charset="0"/>
              </a:rPr>
              <a:t>”</a:t>
            </a:r>
          </a:p>
        </p:txBody>
      </p:sp>
    </p:spTree>
    <p:extLst>
      <p:ext uri="{BB962C8B-B14F-4D97-AF65-F5344CB8AC3E}">
        <p14:creationId xmlns:p14="http://schemas.microsoft.com/office/powerpoint/2010/main" val="4071342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fontAlgn="auto">
              <a:spcBef>
                <a:spcPts val="0"/>
              </a:spcBef>
              <a:spcAft>
                <a:spcPts val="0"/>
              </a:spcAft>
            </a:pPr>
            <a:fld id="{AEDEA3CB-3DFF-496B-8FED-786D9C9AABEF}" type="datetimeFigureOut">
              <a:rPr lang="en-US" smtClean="0">
                <a:solidFill>
                  <a:prstClr val="black">
                    <a:tint val="75000"/>
                  </a:prstClr>
                </a:solidFill>
                <a:latin typeface="Calibri"/>
              </a:rPr>
              <a:pPr fontAlgn="auto">
                <a:spcBef>
                  <a:spcPts val="0"/>
                </a:spcBef>
                <a:spcAft>
                  <a:spcPts val="0"/>
                </a:spcAft>
              </a:pPr>
              <a:t>8/19/2024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fontAlgn="auto">
              <a:spcBef>
                <a:spcPts val="0"/>
              </a:spcBef>
              <a:spcAft>
                <a:spcPts val="0"/>
              </a:spcAft>
            </a:pPr>
            <a:endParaRPr lang="en-US">
              <a:solidFill>
                <a:prstClr val="black">
                  <a:tint val="75000"/>
                </a:prstClr>
              </a:solidFill>
              <a:latin typeface="Calibri"/>
            </a:endParaRP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fontAlgn="auto">
              <a:spcBef>
                <a:spcPts val="0"/>
              </a:spcBef>
              <a:spcAft>
                <a:spcPts val="0"/>
              </a:spcAft>
            </a:pPr>
            <a:fld id="{7ACBB0E1-24C6-432D-8753-7F6D7E8D19D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7876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6943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DEA3CB-3DFF-496B-8FED-786D9C9AABEF}" type="datetimeFigureOut">
              <a:rPr lang="en-US" smtClean="0">
                <a:solidFill>
                  <a:prstClr val="black">
                    <a:tint val="75000"/>
                  </a:prstClr>
                </a:solidFill>
              </a:rPr>
              <a:pPr/>
              <a:t>8/19/2024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ACBB0E1-24C6-432D-8753-7F6D7E8D1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7902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47B81-7D24-1D8C-A333-53872212B348}"/>
              </a:ext>
            </a:extLst>
          </p:cNvPr>
          <p:cNvSpPr>
            <a:spLocks noGrp="1"/>
          </p:cNvSpPr>
          <p:nvPr>
            <p:ph type="title"/>
          </p:nvPr>
        </p:nvSpPr>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FD82604B-FC0E-1562-8957-55182EAC270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F1F6AD3-921A-F156-B675-8FB22AB41D73}"/>
              </a:ext>
            </a:extLst>
          </p:cNvPr>
          <p:cNvSpPr>
            <a:spLocks noGrp="1"/>
          </p:cNvSpPr>
          <p:nvPr>
            <p:ph type="dt" sz="half" idx="10"/>
          </p:nvPr>
        </p:nvSpPr>
        <p:spPr/>
        <p:txBody>
          <a:body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9C40AEE-CA00-408C-C83E-9327CA56D435}"/>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DACA022C-BB82-D533-28A1-1D6C41A72950}"/>
              </a:ext>
            </a:extLst>
          </p:cNvPr>
          <p:cNvSpPr>
            <a:spLocks noGrp="1"/>
          </p:cNvSpPr>
          <p:nvPr>
            <p:ph type="sldNum" sz="quarter" idx="12"/>
          </p:nvPr>
        </p:nvSpPr>
        <p:spPr/>
        <p:txBody>
          <a:bodyPr/>
          <a:lstStyle/>
          <a:p>
            <a:fld id="{BF7C7707-178F-4E4D-B84A-14327D744D07}" type="slidenum">
              <a:rPr lang="en-SG" smtClean="0"/>
              <a:pPr/>
              <a:t>‹#›</a:t>
            </a:fld>
            <a:endParaRPr lang="en-SG"/>
          </a:p>
        </p:txBody>
      </p:sp>
    </p:spTree>
    <p:extLst>
      <p:ext uri="{BB962C8B-B14F-4D97-AF65-F5344CB8AC3E}">
        <p14:creationId xmlns:p14="http://schemas.microsoft.com/office/powerpoint/2010/main" val="215081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8/19/2024</a:t>
            </a:fld>
            <a:endParaRPr/>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8/19/2024</a:t>
            </a:fld>
            <a:endParaRPr/>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8/19/2024</a:t>
            </a:fld>
            <a:endParaRPr/>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8/19/2024</a:t>
            </a:fld>
            <a:endParaRPr lang="en-US"/>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24A5C-D939-4575-E1E2-94DA491E5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FD11285-5DEB-3B16-4F19-27B1F585B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901CE5-7A72-7094-0F22-E5BB52D2F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C4FB55B4-81FB-69AA-033E-B49DF13556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F30100D-F1F2-99BC-3CEC-545CED222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95694956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24A5C-D939-4575-E1E2-94DA491E5B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FD11285-5DEB-3B16-4F19-27B1F585B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901CE5-7A72-7094-0F22-E5BB52D2F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8B9C1-20C3-4AC7-81E0-2759832F92F9}" type="datetimeFigureOut">
              <a:rPr lang="en-SG" smtClean="0">
                <a:solidFill>
                  <a:prstClr val="black">
                    <a:tint val="75000"/>
                  </a:prstClr>
                </a:solidFill>
              </a:rPr>
              <a:pPr/>
              <a:t>19/8/2024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C4FB55B4-81FB-69AA-033E-B49DF13556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F30100D-F1F2-99BC-3CEC-545CED222B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C7707-178F-4E4D-B84A-14327D744D07}"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87015176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base">
              <a:spcBef>
                <a:spcPct val="0"/>
              </a:spcBef>
              <a:spcAft>
                <a:spcPct val="0"/>
              </a:spcAft>
              <a:defRPr/>
            </a:pPr>
            <a:fld id="{4E949CA7-B00B-4DC5-B9BA-679CBFEBC563}" type="datetime1">
              <a:rPr lang="en-US" smtClean="0">
                <a:solidFill>
                  <a:prstClr val="black">
                    <a:tint val="75000"/>
                  </a:prstClr>
                </a:solidFill>
                <a:latin typeface="Arial" pitchFamily="34" charset="0"/>
                <a:cs typeface="Arial" pitchFamily="34" charset="0"/>
              </a:rPr>
              <a:pPr fontAlgn="base">
                <a:spcBef>
                  <a:spcPct val="0"/>
                </a:spcBef>
                <a:spcAft>
                  <a:spcPct val="0"/>
                </a:spcAft>
                <a:defRPr/>
              </a:pPr>
              <a:t>8/19/2024</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fontAlgn="base">
              <a:spcBef>
                <a:spcPct val="0"/>
              </a:spcBef>
              <a:spcAft>
                <a:spcPct val="0"/>
              </a:spcAft>
              <a:defRPr/>
            </a:pPr>
            <a:fld id="{779E69CE-B620-4D99-AEF0-683E794896ED}" type="slidenum">
              <a:rPr lang="en-US" smtClean="0">
                <a:latin typeface="Arial" pitchFamily="34" charset="0"/>
                <a:cs typeface="Arial" pitchFamily="34" charset="0"/>
              </a:rPr>
              <a:pPr fontAlgn="base">
                <a:spcBef>
                  <a:spcPct val="0"/>
                </a:spcBef>
                <a:spcAft>
                  <a:spcPct val="0"/>
                </a:spcAft>
                <a:defRPr/>
              </a:pPr>
              <a:t>‹#›</a:t>
            </a:fld>
            <a:endParaRPr lang="en-US">
              <a:latin typeface="Arial" pitchFamily="34" charset="0"/>
              <a:cs typeface="Arial" pitchFamily="34" charset="0"/>
            </a:endParaRPr>
          </a:p>
        </p:txBody>
      </p:sp>
    </p:spTree>
    <p:extLst>
      <p:ext uri="{BB962C8B-B14F-4D97-AF65-F5344CB8AC3E}">
        <p14:creationId xmlns:p14="http://schemas.microsoft.com/office/powerpoint/2010/main" val="133241010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bing.com/" TargetMode="External"/><Relationship Id="rId2" Type="http://schemas.openxmlformats.org/officeDocument/2006/relationships/hyperlink" Target="http://www.google.com/" TargetMode="External"/><Relationship Id="rId1" Type="http://schemas.openxmlformats.org/officeDocument/2006/relationships/slideLayout" Target="../slideLayouts/slideLayout4.xml"/><Relationship Id="rId5" Type="http://schemas.openxmlformats.org/officeDocument/2006/relationships/hyperlink" Target="http://chat.openai.com/" TargetMode="External"/><Relationship Id="rId4" Type="http://schemas.openxmlformats.org/officeDocument/2006/relationships/hyperlink" Target="http://coccoc.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3">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2146637" y="146497"/>
            <a:ext cx="7898725" cy="707886"/>
          </a:xfrm>
          <a:prstGeom prst="rect">
            <a:avLst/>
          </a:prstGeom>
        </p:spPr>
        <p:txBody>
          <a:bodyPr wrap="square">
            <a:spAutoFit/>
          </a:bodyPr>
          <a:lstStyle/>
          <a:p>
            <a:pPr algn="ctr" fontAlgn="base">
              <a:spcBef>
                <a:spcPct val="0"/>
              </a:spcBef>
            </a:pPr>
            <a:r>
              <a:rPr lang="en-US" sz="2000" b="1" dirty="0">
                <a:solidFill>
                  <a:srgbClr val="FF0000"/>
                </a:solidFill>
                <a:latin typeface="Times New Roman" panose="02020603050405020304" pitchFamily="18" charset="0"/>
                <a:cs typeface="Times New Roman" panose="02020603050405020304" pitchFamily="18" charset="0"/>
              </a:rPr>
              <a:t>ỦY BAN NHÂN DÂN THÀNH PHỐ HỒ CHÍ MINH</a:t>
            </a:r>
          </a:p>
          <a:p>
            <a:pPr algn="ctr" fontAlgn="base">
              <a:spcBef>
                <a:spcPct val="0"/>
              </a:spcBef>
            </a:pPr>
            <a:r>
              <a:rPr lang="en-US" sz="2000" b="1" dirty="0">
                <a:solidFill>
                  <a:srgbClr val="FF0000"/>
                </a:solidFill>
                <a:latin typeface="Times New Roman" panose="02020603050405020304" pitchFamily="18" charset="0"/>
                <a:cs typeface="Times New Roman" panose="02020603050405020304" pitchFamily="18" charset="0"/>
              </a:rPr>
              <a:t>SỞ GIÁO DỤC VÀ ĐÀO TẠO</a:t>
            </a:r>
            <a:endParaRPr lang="vi-VN" sz="2000" dirty="0">
              <a:solidFill>
                <a:srgbClr val="FF00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ctrTitle"/>
          </p:nvPr>
        </p:nvSpPr>
        <p:spPr>
          <a:xfrm>
            <a:off x="874695" y="1482903"/>
            <a:ext cx="10905066" cy="2552501"/>
          </a:xfrm>
        </p:spPr>
        <p:txBody>
          <a:bodyPr>
            <a:noAutofit/>
          </a:bodyPr>
          <a:lstStyle/>
          <a:p>
            <a:pPr defTabSz="923544"/>
            <a:r>
              <a:rPr lang="en-AU" sz="3636" b="1" kern="1200" dirty="0">
                <a:ln w="12700" cmpd="sng">
                  <a:solidFill>
                    <a:srgbClr val="00B050"/>
                  </a:solidFill>
                  <a:prstDash val="solid"/>
                </a:ln>
                <a:solidFill>
                  <a:srgbClr val="92D050"/>
                </a:solidFill>
                <a:latin typeface="Times New Roman" panose="02020603050405020304" pitchFamily="18" charset="0"/>
                <a:cs typeface="Times New Roman" panose="02020603050405020304" pitchFamily="18" charset="0"/>
              </a:rPr>
              <a:t>PHÁT TRIỂN NĂNG LỰC SỐ CHO </a:t>
            </a:r>
            <a:br>
              <a:rPr lang="en-AU" sz="3636" b="1" kern="1200" dirty="0">
                <a:ln w="12700" cmpd="sng">
                  <a:solidFill>
                    <a:srgbClr val="00B050"/>
                  </a:solidFill>
                  <a:prstDash val="solid"/>
                </a:ln>
                <a:solidFill>
                  <a:srgbClr val="92D050"/>
                </a:solidFill>
                <a:latin typeface="Times New Roman" panose="02020603050405020304" pitchFamily="18" charset="0"/>
                <a:cs typeface="Times New Roman" panose="02020603050405020304" pitchFamily="18" charset="0"/>
              </a:rPr>
            </a:br>
            <a:r>
              <a:rPr lang="en-AU" sz="3636" b="1" kern="1200" dirty="0">
                <a:ln w="12700" cmpd="sng">
                  <a:solidFill>
                    <a:srgbClr val="00B050"/>
                  </a:solidFill>
                  <a:prstDash val="solid"/>
                </a:ln>
                <a:solidFill>
                  <a:srgbClr val="92D050"/>
                </a:solidFill>
                <a:latin typeface="Times New Roman" panose="02020603050405020304" pitchFamily="18" charset="0"/>
                <a:cs typeface="Times New Roman" panose="02020603050405020304" pitchFamily="18" charset="0"/>
              </a:rPr>
              <a:t>CÁN BỘ QUẢN LÝ VÀ GIÁO VIÊN MẦM NON</a:t>
            </a:r>
            <a:endParaRPr lang="en-AU" sz="3600" b="1" dirty="0">
              <a:ln w="12700" cmpd="sng">
                <a:solidFill>
                  <a:srgbClr val="00B050"/>
                </a:solidFill>
                <a:prstDash val="solid"/>
              </a:ln>
              <a:solidFill>
                <a:srgbClr val="92D05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8660" y="933748"/>
            <a:ext cx="874394" cy="8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682228" y="5965661"/>
            <a:ext cx="6247257" cy="400110"/>
          </a:xfrm>
          <a:prstGeom prst="rect">
            <a:avLst/>
          </a:prstGeom>
        </p:spPr>
        <p:txBody>
          <a:bodyPr wrap="square">
            <a:spAutoFit/>
          </a:bodyPr>
          <a:lstStyle/>
          <a:p>
            <a:pPr marL="461772" lvl="1" algn="ctr" defTabSz="923544">
              <a:spcAft>
                <a:spcPts val="600"/>
              </a:spcAft>
            </a:pPr>
            <a:r>
              <a:rPr lang="en-US" sz="2000" b="1" i="1" dirty="0">
                <a:solidFill>
                  <a:srgbClr val="FF0000"/>
                </a:solidFill>
                <a:latin typeface="Times New Roman" panose="02020603050405020304" pitchFamily="18" charset="0"/>
                <a:cs typeface="Times New Roman" panose="02020603050405020304" pitchFamily="18" charset="0"/>
              </a:rPr>
              <a:t>TPHCM, </a:t>
            </a:r>
            <a:r>
              <a:rPr lang="en-US" sz="2000" b="1" i="1" dirty="0" err="1">
                <a:solidFill>
                  <a:srgbClr val="FF0000"/>
                </a:solidFill>
                <a:latin typeface="Times New Roman" panose="02020603050405020304" pitchFamily="18" charset="0"/>
                <a:cs typeface="Times New Roman" panose="02020603050405020304" pitchFamily="18" charset="0"/>
              </a:rPr>
              <a:t>ngày</a:t>
            </a:r>
            <a:r>
              <a:rPr lang="en-US" sz="2000" b="1" i="1" dirty="0">
                <a:solidFill>
                  <a:srgbClr val="FF0000"/>
                </a:solidFill>
                <a:latin typeface="Times New Roman" panose="02020603050405020304" pitchFamily="18" charset="0"/>
                <a:cs typeface="Times New Roman" panose="02020603050405020304" pitchFamily="18" charset="0"/>
              </a:rPr>
              <a:t> 05 </a:t>
            </a:r>
            <a:r>
              <a:rPr lang="en-US" sz="2000" b="1" i="1" dirty="0" err="1">
                <a:solidFill>
                  <a:srgbClr val="FF0000"/>
                </a:solidFill>
                <a:latin typeface="Times New Roman" panose="02020603050405020304" pitchFamily="18" charset="0"/>
                <a:cs typeface="Times New Roman" panose="02020603050405020304" pitchFamily="18" charset="0"/>
              </a:rPr>
              <a:t>tháng</a:t>
            </a:r>
            <a:r>
              <a:rPr lang="en-US" sz="2000" b="1" i="1" dirty="0">
                <a:solidFill>
                  <a:srgbClr val="FF0000"/>
                </a:solidFill>
                <a:latin typeface="Times New Roman" panose="02020603050405020304" pitchFamily="18" charset="0"/>
                <a:cs typeface="Times New Roman" panose="02020603050405020304" pitchFamily="18" charset="0"/>
              </a:rPr>
              <a:t> 07 </a:t>
            </a:r>
            <a:r>
              <a:rPr lang="en-US" sz="2000" b="1" i="1" dirty="0" err="1">
                <a:solidFill>
                  <a:srgbClr val="FF0000"/>
                </a:solidFill>
                <a:latin typeface="Times New Roman" panose="02020603050405020304" pitchFamily="18" charset="0"/>
                <a:cs typeface="Times New Roman" panose="02020603050405020304" pitchFamily="18" charset="0"/>
              </a:rPr>
              <a:t>năm</a:t>
            </a:r>
            <a:r>
              <a:rPr lang="en-US" sz="2000" b="1" i="1" dirty="0">
                <a:solidFill>
                  <a:srgbClr val="FF0000"/>
                </a:solidFill>
                <a:latin typeface="Times New Roman" panose="02020603050405020304" pitchFamily="18" charset="0"/>
                <a:cs typeface="Times New Roman" panose="02020603050405020304" pitchFamily="18" charset="0"/>
              </a:rPr>
              <a:t> 2024</a:t>
            </a:r>
            <a:endParaRPr lang="en-US" sz="20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49890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2387" y="571198"/>
            <a:ext cx="11233969" cy="621324"/>
          </a:xfrm>
          <a:prstGeom prst="rect">
            <a:avLst/>
          </a:prstGeom>
        </p:spPr>
        <p:txBody>
          <a:bodyPr wrap="square">
            <a:spAutoFit/>
          </a:bodyPr>
          <a:lstStyle/>
          <a:p>
            <a:pPr algn="just">
              <a:lnSpc>
                <a:spcPct val="150000"/>
              </a:lnSpc>
            </a:pP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Khung</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năng</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lực</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số</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dành</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cho</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các</a:t>
            </a:r>
            <a:r>
              <a:rPr lang="en-AU" sz="2500" b="1" dirty="0">
                <a:solidFill>
                  <a:srgbClr val="0066FF"/>
                </a:solidFill>
                <a:latin typeface="+mj-lt"/>
                <a:cs typeface="Times New Roman" panose="02020603050405020304" pitchFamily="18" charset="0"/>
              </a:rPr>
              <a:t> GVMN </a:t>
            </a:r>
            <a:r>
              <a:rPr lang="en-AU" sz="2500" b="1" dirty="0" err="1">
                <a:solidFill>
                  <a:srgbClr val="0066FF"/>
                </a:solidFill>
                <a:latin typeface="+mj-lt"/>
                <a:cs typeface="Times New Roman" panose="02020603050405020304" pitchFamily="18" charset="0"/>
              </a:rPr>
              <a:t>của</a:t>
            </a:r>
            <a:r>
              <a:rPr lang="en-AU" sz="2500" b="1" dirty="0">
                <a:solidFill>
                  <a:srgbClr val="0066FF"/>
                </a:solidFill>
                <a:latin typeface="+mj-lt"/>
                <a:cs typeface="Times New Roman" panose="02020603050405020304" pitchFamily="18" charset="0"/>
              </a:rPr>
              <a:t> </a:t>
            </a:r>
            <a:r>
              <a:rPr lang="en-AU" sz="2500" b="1" dirty="0" err="1">
                <a:solidFill>
                  <a:srgbClr val="0066FF"/>
                </a:solidFill>
                <a:latin typeface="+mj-lt"/>
                <a:cs typeface="Times New Roman" panose="02020603050405020304" pitchFamily="18" charset="0"/>
              </a:rPr>
              <a:t>Unicef</a:t>
            </a:r>
            <a:r>
              <a:rPr lang="en-US" b="1" dirty="0">
                <a:solidFill>
                  <a:srgbClr val="0066FF"/>
                </a:solidFill>
                <a:latin typeface="+mj-lt"/>
                <a:cs typeface="Times New Roman" panose="02020603050405020304" pitchFamily="18" charset="0"/>
              </a:rPr>
              <a:t>.</a:t>
            </a:r>
          </a:p>
        </p:txBody>
      </p:sp>
      <p:sp>
        <p:nvSpPr>
          <p:cNvPr id="3" name="TextBox 2">
            <a:extLst>
              <a:ext uri="{FF2B5EF4-FFF2-40B4-BE49-F238E27FC236}">
                <a16:creationId xmlns:a16="http://schemas.microsoft.com/office/drawing/2014/main" id="{2B43096D-CACE-20AB-90E9-84213B4C062C}"/>
              </a:ext>
            </a:extLst>
          </p:cNvPr>
          <p:cNvSpPr txBox="1"/>
          <p:nvPr/>
        </p:nvSpPr>
        <p:spPr>
          <a:xfrm>
            <a:off x="582387" y="3816766"/>
            <a:ext cx="11027227" cy="1631216"/>
          </a:xfrm>
          <a:prstGeom prst="rect">
            <a:avLst/>
          </a:prstGeom>
          <a:noFill/>
        </p:spPr>
        <p:txBody>
          <a:bodyPr wrap="square">
            <a:spAutoFit/>
          </a:bodyPr>
          <a:lstStyle/>
          <a:p>
            <a:pPr algn="just"/>
            <a:r>
              <a:rPr lang="en-US" sz="2500" dirty="0">
                <a:solidFill>
                  <a:srgbClr val="0066FF"/>
                </a:solidFill>
                <a:latin typeface="Times New Roman" panose="02020603050405020304" pitchFamily="18" charset="0"/>
                <a:cs typeface="Times New Roman" panose="02020603050405020304" pitchFamily="18" charset="0"/>
              </a:rPr>
              <a:t>. </a:t>
            </a:r>
            <a:r>
              <a:rPr lang="vi-VN" sz="2500" dirty="0">
                <a:solidFill>
                  <a:srgbClr val="0066FF"/>
                </a:solidFill>
                <a:latin typeface="Times New Roman" panose="02020603050405020304" pitchFamily="18" charset="0"/>
                <a:cs typeface="Times New Roman" panose="02020603050405020304" pitchFamily="18" charset="0"/>
              </a:rPr>
              <a:t>Nhóm năng lực áp dụng kiến thức </a:t>
            </a:r>
            <a:r>
              <a:rPr lang="en-US" sz="2500" dirty="0">
                <a:solidFill>
                  <a:srgbClr val="0066FF"/>
                </a:solidFill>
                <a:latin typeface="Times New Roman" panose="02020603050405020304" pitchFamily="18" charset="0"/>
                <a:cs typeface="Times New Roman" panose="02020603050405020304" pitchFamily="18" charset="0"/>
              </a:rPr>
              <a:t>-</a:t>
            </a:r>
            <a:r>
              <a:rPr lang="vi-VN" sz="2500" dirty="0">
                <a:solidFill>
                  <a:srgbClr val="0066FF"/>
                </a:solidFill>
                <a:latin typeface="Times New Roman" panose="02020603050405020304" pitchFamily="18" charset="0"/>
                <a:cs typeface="Times New Roman" panose="02020603050405020304" pitchFamily="18" charset="0"/>
              </a:rPr>
              <a:t> phát triển kĩ năng cho người học: </a:t>
            </a:r>
            <a:r>
              <a:rPr lang="vi-VN" sz="2500" dirty="0">
                <a:solidFill>
                  <a:schemeClr val="tx2"/>
                </a:solidFill>
                <a:latin typeface="Times New Roman" panose="02020603050405020304" pitchFamily="18" charset="0"/>
                <a:cs typeface="Times New Roman" panose="02020603050405020304" pitchFamily="18" charset="0"/>
              </a:rPr>
              <a:t>Mô tả các yêu cầu về hiểu biết công nghệ số của người học, cách tiếp cận phát triển</a:t>
            </a:r>
            <a:r>
              <a:rPr lang="en-US" sz="2500" dirty="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kĩ năng cho người học ứng dụng công nghệ số để giải quyết vấn đề và sử dụng có trách nhiệm</a:t>
            </a:r>
            <a:r>
              <a:rPr lang="en-US" sz="2500" dirty="0">
                <a:solidFill>
                  <a:schemeClr val="tx2"/>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F683CEF-12E3-3AB9-C8C3-1704C217940D}"/>
              </a:ext>
            </a:extLst>
          </p:cNvPr>
          <p:cNvSpPr txBox="1"/>
          <p:nvPr/>
        </p:nvSpPr>
        <p:spPr>
          <a:xfrm>
            <a:off x="582387" y="2020171"/>
            <a:ext cx="11027228" cy="1246495"/>
          </a:xfrm>
          <a:prstGeom prst="rect">
            <a:avLst/>
          </a:prstGeom>
          <a:noFill/>
        </p:spPr>
        <p:txBody>
          <a:bodyPr wrap="square">
            <a:spAutoFit/>
          </a:bodyPr>
          <a:lstStyle/>
          <a:p>
            <a:pPr algn="just"/>
            <a:r>
              <a:rPr lang="en-US" sz="2500" dirty="0">
                <a:solidFill>
                  <a:srgbClr val="0066FF"/>
                </a:solidFill>
                <a:latin typeface="Times New Roman" panose="02020603050405020304" pitchFamily="18" charset="0"/>
                <a:cs typeface="Times New Roman" panose="02020603050405020304" pitchFamily="18" charset="0"/>
              </a:rPr>
              <a:t>.</a:t>
            </a:r>
            <a:r>
              <a:rPr lang="vi-VN" sz="2500" dirty="0">
                <a:solidFill>
                  <a:srgbClr val="0066FF"/>
                </a:solidFill>
                <a:latin typeface="Times New Roman" panose="02020603050405020304" pitchFamily="18" charset="0"/>
                <a:cs typeface="Times New Roman" panose="02020603050405020304" pitchFamily="18" charset="0"/>
              </a:rPr>
              <a:t> Nhóm năng lực phát triển kiến thức </a:t>
            </a:r>
            <a:r>
              <a:rPr lang="en-US" sz="2500" dirty="0">
                <a:solidFill>
                  <a:srgbClr val="0066FF"/>
                </a:solidFill>
                <a:latin typeface="Times New Roman" panose="02020603050405020304" pitchFamily="18" charset="0"/>
                <a:cs typeface="Times New Roman" panose="02020603050405020304" pitchFamily="18" charset="0"/>
              </a:rPr>
              <a:t>-</a:t>
            </a:r>
            <a:r>
              <a:rPr lang="vi-VN" sz="2500" dirty="0">
                <a:solidFill>
                  <a:srgbClr val="0066FF"/>
                </a:solidFill>
                <a:latin typeface="Times New Roman" panose="02020603050405020304" pitchFamily="18" charset="0"/>
                <a:cs typeface="Times New Roman" panose="02020603050405020304" pitchFamily="18" charset="0"/>
              </a:rPr>
              <a:t> năng lực sư phạm số của nhà giáo dục: </a:t>
            </a:r>
            <a:r>
              <a:rPr lang="en-US" sz="2500" dirty="0" err="1">
                <a:solidFill>
                  <a:schemeClr val="tx2"/>
                </a:solidFill>
                <a:latin typeface="Times New Roman" panose="02020603050405020304" pitchFamily="18" charset="0"/>
                <a:cs typeface="Times New Roman" panose="02020603050405020304" pitchFamily="18" charset="0"/>
              </a:rPr>
              <a:t>Trên</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cơ</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sở</a:t>
            </a:r>
            <a:r>
              <a:rPr lang="en-US" sz="2500" dirty="0">
                <a:solidFill>
                  <a:schemeClr val="tx2"/>
                </a:solidFill>
                <a:latin typeface="Times New Roman" panose="02020603050405020304" pitchFamily="18" charset="0"/>
                <a:cs typeface="Times New Roman" panose="02020603050405020304" pitchFamily="18" charset="0"/>
              </a:rPr>
              <a:t> </a:t>
            </a:r>
            <a:r>
              <a:rPr lang="vi-VN" sz="2500" dirty="0">
                <a:solidFill>
                  <a:schemeClr val="tx2"/>
                </a:solidFill>
                <a:latin typeface="Times New Roman" panose="02020603050405020304" pitchFamily="18" charset="0"/>
                <a:cs typeface="Times New Roman" panose="02020603050405020304" pitchFamily="18" charset="0"/>
              </a:rPr>
              <a:t>thực tiễn </a:t>
            </a:r>
            <a:r>
              <a:rPr lang="en-US" sz="2500" dirty="0" err="1">
                <a:solidFill>
                  <a:schemeClr val="tx2"/>
                </a:solidFill>
                <a:latin typeface="Times New Roman" panose="02020603050405020304" pitchFamily="18" charset="0"/>
                <a:cs typeface="Times New Roman" panose="02020603050405020304" pitchFamily="18" charset="0"/>
              </a:rPr>
              <a:t>cần</a:t>
            </a:r>
            <a:r>
              <a:rPr lang="vi-VN" sz="2500" dirty="0">
                <a:solidFill>
                  <a:schemeClr val="tx2"/>
                </a:solidFill>
                <a:latin typeface="Times New Roman" panose="02020603050405020304" pitchFamily="18" charset="0"/>
                <a:cs typeface="Times New Roman" panose="02020603050405020304" pitchFamily="18" charset="0"/>
              </a:rPr>
              <a:t> hiểu biết về các chính sách, kĩ năng, phương pháp triển khai hoạt động giáo dục, kiểm tra đánh giá, hỗ trợ người học... sử dụng công nghệ số</a:t>
            </a:r>
            <a:r>
              <a:rPr lang="en-US" sz="2500" dirty="0">
                <a:solidFill>
                  <a:schemeClr val="tx2"/>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39DD3AC0-2B61-082C-2914-626AB8F230BB}"/>
              </a:ext>
            </a:extLst>
          </p:cNvPr>
          <p:cNvSpPr txBox="1"/>
          <p:nvPr/>
        </p:nvSpPr>
        <p:spPr>
          <a:xfrm>
            <a:off x="745672" y="1129292"/>
            <a:ext cx="6096000" cy="477054"/>
          </a:xfrm>
          <a:prstGeom prst="rect">
            <a:avLst/>
          </a:prstGeom>
          <a:noFill/>
        </p:spPr>
        <p:txBody>
          <a:bodyPr wrap="square">
            <a:spAutoFit/>
          </a:bodyPr>
          <a:lstStyle/>
          <a:p>
            <a:r>
              <a:rPr lang="en-US" sz="2500" i="1" dirty="0">
                <a:solidFill>
                  <a:schemeClr val="tx2"/>
                </a:solidFill>
                <a:latin typeface="Times New Roman" panose="02020603050405020304" pitchFamily="18" charset="0"/>
                <a:cs typeface="Times New Roman" panose="02020603050405020304" pitchFamily="18" charset="0"/>
              </a:rPr>
              <a:t>(Đ</a:t>
            </a:r>
            <a:r>
              <a:rPr lang="vi-VN" sz="2500" i="1" dirty="0">
                <a:solidFill>
                  <a:schemeClr val="tx2"/>
                </a:solidFill>
                <a:latin typeface="Times New Roman" panose="02020603050405020304" pitchFamily="18" charset="0"/>
                <a:cs typeface="Times New Roman" panose="02020603050405020304" pitchFamily="18" charset="0"/>
              </a:rPr>
              <a:t>ược chia thành 4 nhóm</a:t>
            </a:r>
            <a:r>
              <a:rPr lang="en-US" sz="2500" i="1" dirty="0">
                <a:solidFill>
                  <a:schemeClr val="tx2"/>
                </a:solidFill>
                <a:latin typeface="Times New Roman" panose="02020603050405020304" pitchFamily="18" charset="0"/>
                <a:cs typeface="Times New Roman" panose="02020603050405020304" pitchFamily="18" charset="0"/>
              </a:rPr>
              <a:t>)</a:t>
            </a:r>
            <a:endParaRPr lang="en-US" sz="2500" i="1" dirty="0"/>
          </a:p>
        </p:txBody>
      </p:sp>
    </p:spTree>
    <p:extLst>
      <p:ext uri="{BB962C8B-B14F-4D97-AF65-F5344CB8AC3E}">
        <p14:creationId xmlns:p14="http://schemas.microsoft.com/office/powerpoint/2010/main" val="225848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91CBC-6657-75C5-616E-1FF2C1D3D1E6}"/>
              </a:ext>
            </a:extLst>
          </p:cNvPr>
          <p:cNvSpPr txBox="1"/>
          <p:nvPr/>
        </p:nvSpPr>
        <p:spPr>
          <a:xfrm>
            <a:off x="968828" y="3429000"/>
            <a:ext cx="10254343" cy="2400657"/>
          </a:xfrm>
          <a:prstGeom prst="rect">
            <a:avLst/>
          </a:prstGeom>
          <a:noFill/>
        </p:spPr>
        <p:txBody>
          <a:bodyPr wrap="square">
            <a:spAutoFit/>
          </a:bodyPr>
          <a:lstStyle/>
          <a:p>
            <a:pPr algn="just"/>
            <a:r>
              <a:rPr lang="en-US" sz="2500" dirty="0">
                <a:solidFill>
                  <a:srgbClr val="0066FF"/>
                </a:solidFill>
                <a:latin typeface="Times New Roman" panose="02020603050405020304" pitchFamily="18" charset="0"/>
                <a:cs typeface="Times New Roman" panose="02020603050405020304" pitchFamily="18" charset="0"/>
              </a:rPr>
              <a:t>.</a:t>
            </a:r>
            <a:r>
              <a:rPr lang="vi-VN" sz="2500" dirty="0">
                <a:solidFill>
                  <a:srgbClr val="0066FF"/>
                </a:solidFill>
                <a:latin typeface="Times New Roman" panose="02020603050405020304" pitchFamily="18" charset="0"/>
                <a:cs typeface="Times New Roman" panose="02020603050405020304" pitchFamily="18" charset="0"/>
              </a:rPr>
              <a:t> Nhóm năng lực kiến thức và giao tiếp - truyền thông trong tổ chức:</a:t>
            </a:r>
            <a:r>
              <a:rPr lang="vi-VN" sz="2500" dirty="0">
                <a:solidFill>
                  <a:schemeClr val="tx2"/>
                </a:solidFill>
                <a:latin typeface="Times New Roman" panose="02020603050405020304" pitchFamily="18" charset="0"/>
                <a:cs typeface="Times New Roman" panose="02020603050405020304" pitchFamily="18" charset="0"/>
              </a:rPr>
              <a:t> Mô tả các yêu cầu mới về ứng dụng các nền tảng công nghệ trong hoạt động giao tiếp, quản lí việc chia sẻ thông tin với cộng đồng xã hội, cha mẹ học sinh và các bên liên quan, gắn kết các hoạt động truyền thông xã hội trong phát triển chuyên môn nghiệp vụ, cũng như an toàn, bảo mật thông tin đối với các thông tin, dữ liệu số.</a:t>
            </a:r>
            <a:endParaRPr lang="en-AU" sz="2500" dirty="0">
              <a:solidFill>
                <a:schemeClr val="tx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6546435-8901-F155-072D-341B4C4CA976}"/>
              </a:ext>
            </a:extLst>
          </p:cNvPr>
          <p:cNvSpPr txBox="1"/>
          <p:nvPr/>
        </p:nvSpPr>
        <p:spPr>
          <a:xfrm>
            <a:off x="968828" y="1548016"/>
            <a:ext cx="10254343" cy="1246495"/>
          </a:xfrm>
          <a:prstGeom prst="rect">
            <a:avLst/>
          </a:prstGeom>
          <a:noFill/>
        </p:spPr>
        <p:txBody>
          <a:bodyPr wrap="square">
            <a:spAutoFit/>
          </a:bodyPr>
          <a:lstStyle/>
          <a:p>
            <a:pPr algn="just"/>
            <a:r>
              <a:rPr lang="en-US" sz="2500" dirty="0">
                <a:solidFill>
                  <a:srgbClr val="0066FF"/>
                </a:solidFill>
                <a:latin typeface="Times New Roman" panose="02020603050405020304" pitchFamily="18" charset="0"/>
                <a:cs typeface="Times New Roman" panose="02020603050405020304" pitchFamily="18" charset="0"/>
              </a:rPr>
              <a:t>.</a:t>
            </a:r>
            <a:r>
              <a:rPr lang="vi-VN" sz="2500" dirty="0">
                <a:solidFill>
                  <a:srgbClr val="0066FF"/>
                </a:solidFill>
                <a:latin typeface="Times New Roman" panose="02020603050405020304" pitchFamily="18" charset="0"/>
                <a:cs typeface="Times New Roman" panose="02020603050405020304" pitchFamily="18" charset="0"/>
              </a:rPr>
              <a:t> Nhóm năng lực chia sẻ kiến thức – cộng đồng thực hành: </a:t>
            </a:r>
            <a:r>
              <a:rPr lang="vi-VN" sz="2500" dirty="0">
                <a:solidFill>
                  <a:schemeClr val="tx2"/>
                </a:solidFill>
                <a:latin typeface="Times New Roman" panose="02020603050405020304" pitchFamily="18" charset="0"/>
                <a:cs typeface="Times New Roman" panose="02020603050405020304" pitchFamily="18" charset="0"/>
              </a:rPr>
              <a:t>Đặt ra các yêu cầu về xây dựng mạng lưới kết nối cộng đồng giáo dục, chia sẻ và hướng dẫn đồng nghiệp về ứng dụng công nghệ trong phát triển chuyên môn nghiệp vụ </a:t>
            </a:r>
            <a:endParaRPr lang="en-US" sz="25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19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92655" y="402771"/>
            <a:ext cx="10058402" cy="7178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r>
              <a:rPr lang="en-AU" sz="3500" b="1" dirty="0">
                <a:solidFill>
                  <a:srgbClr val="FF0000"/>
                </a:solidFill>
                <a:latin typeface="Segoe Script" panose="030B0504020000000003" pitchFamily="66" charset="0"/>
                <a:cs typeface="Times New Roman" panose="02020603050405020304" pitchFamily="18" charset="0"/>
              </a:rPr>
              <a:t>2.2.1 </a:t>
            </a:r>
            <a:r>
              <a:rPr lang="en-AU" sz="3500" b="1" dirty="0" err="1">
                <a:solidFill>
                  <a:srgbClr val="FF0000"/>
                </a:solidFill>
                <a:latin typeface="Segoe Script" panose="030B0504020000000003" pitchFamily="66" charset="0"/>
                <a:cs typeface="Times New Roman" panose="02020603050405020304" pitchFamily="18" charset="0"/>
              </a:rPr>
              <a:t>Yêu</a:t>
            </a:r>
            <a:r>
              <a:rPr lang="en-AU" sz="3500" b="1" dirty="0">
                <a:solidFill>
                  <a:srgbClr val="FF0000"/>
                </a:solidFill>
                <a:latin typeface="Segoe Script" panose="030B0504020000000003" pitchFamily="66" charset="0"/>
                <a:cs typeface="Times New Roman" panose="02020603050405020304" pitchFamily="18" charset="0"/>
              </a:rPr>
              <a:t> </a:t>
            </a:r>
            <a:r>
              <a:rPr lang="en-AU" sz="3500" b="1" dirty="0" err="1">
                <a:solidFill>
                  <a:srgbClr val="FF0000"/>
                </a:solidFill>
                <a:latin typeface="Segoe Script" panose="030B0504020000000003" pitchFamily="66" charset="0"/>
                <a:cs typeface="Times New Roman" panose="02020603050405020304" pitchFamily="18" charset="0"/>
              </a:rPr>
              <a:t>cầu</a:t>
            </a:r>
            <a:r>
              <a:rPr lang="en-AU" sz="3500" b="1" dirty="0">
                <a:solidFill>
                  <a:srgbClr val="FF0000"/>
                </a:solidFill>
                <a:latin typeface="Segoe Script" panose="030B0504020000000003" pitchFamily="66" charset="0"/>
                <a:cs typeface="Times New Roman" panose="02020603050405020304" pitchFamily="18" charset="0"/>
              </a:rPr>
              <a:t> </a:t>
            </a:r>
            <a:r>
              <a:rPr lang="en-AU" sz="3500" b="1" dirty="0" err="1">
                <a:solidFill>
                  <a:srgbClr val="FF0000"/>
                </a:solidFill>
                <a:latin typeface="Segoe Script" panose="030B0504020000000003" pitchFamily="66" charset="0"/>
                <a:cs typeface="Times New Roman" panose="02020603050405020304" pitchFamily="18" charset="0"/>
              </a:rPr>
              <a:t>năng</a:t>
            </a:r>
            <a:r>
              <a:rPr lang="en-AU" sz="3500" b="1" dirty="0">
                <a:solidFill>
                  <a:srgbClr val="FF0000"/>
                </a:solidFill>
                <a:latin typeface="Segoe Script" panose="030B0504020000000003" pitchFamily="66" charset="0"/>
                <a:cs typeface="Times New Roman" panose="02020603050405020304" pitchFamily="18" charset="0"/>
              </a:rPr>
              <a:t> </a:t>
            </a:r>
            <a:r>
              <a:rPr lang="en-AU" sz="3500" b="1" dirty="0" err="1">
                <a:solidFill>
                  <a:srgbClr val="FF0000"/>
                </a:solidFill>
                <a:latin typeface="Segoe Script" panose="030B0504020000000003" pitchFamily="66" charset="0"/>
                <a:cs typeface="Times New Roman" panose="02020603050405020304" pitchFamily="18" charset="0"/>
              </a:rPr>
              <a:t>lực</a:t>
            </a:r>
            <a:r>
              <a:rPr lang="en-AU" sz="3500" b="1" dirty="0">
                <a:solidFill>
                  <a:srgbClr val="FF0000"/>
                </a:solidFill>
                <a:latin typeface="Segoe Script" panose="030B0504020000000003" pitchFamily="66" charset="0"/>
                <a:cs typeface="Times New Roman" panose="02020603050405020304" pitchFamily="18" charset="0"/>
              </a:rPr>
              <a:t> </a:t>
            </a:r>
            <a:r>
              <a:rPr lang="en-AU" sz="3500" b="1" dirty="0" err="1">
                <a:solidFill>
                  <a:srgbClr val="FF0000"/>
                </a:solidFill>
                <a:latin typeface="Segoe Script" panose="030B0504020000000003" pitchFamily="66" charset="0"/>
                <a:cs typeface="Times New Roman" panose="02020603050405020304" pitchFamily="18" charset="0"/>
              </a:rPr>
              <a:t>đối</a:t>
            </a:r>
            <a:r>
              <a:rPr lang="en-AU" sz="3500" b="1" dirty="0">
                <a:solidFill>
                  <a:srgbClr val="FF0000"/>
                </a:solidFill>
                <a:latin typeface="Segoe Script" panose="030B0504020000000003" pitchFamily="66" charset="0"/>
                <a:cs typeface="Times New Roman" panose="02020603050405020304" pitchFamily="18" charset="0"/>
              </a:rPr>
              <a:t> </a:t>
            </a:r>
            <a:r>
              <a:rPr lang="en-AU" sz="3500" b="1" dirty="0" err="1">
                <a:solidFill>
                  <a:srgbClr val="FF0000"/>
                </a:solidFill>
                <a:latin typeface="Segoe Script" panose="030B0504020000000003" pitchFamily="66" charset="0"/>
                <a:cs typeface="Times New Roman" panose="02020603050405020304" pitchFamily="18" charset="0"/>
              </a:rPr>
              <a:t>với</a:t>
            </a:r>
            <a:r>
              <a:rPr lang="en-AU" sz="3500" b="1" dirty="0">
                <a:solidFill>
                  <a:srgbClr val="FF0000"/>
                </a:solidFill>
                <a:latin typeface="Segoe Script" panose="030B0504020000000003" pitchFamily="66" charset="0"/>
                <a:cs typeface="Times New Roman" panose="02020603050405020304" pitchFamily="18" charset="0"/>
              </a:rPr>
              <a:t> CBQL, GDMN.</a:t>
            </a:r>
          </a:p>
        </p:txBody>
      </p:sp>
      <p:sp>
        <p:nvSpPr>
          <p:cNvPr id="6" name="Rectangle 5"/>
          <p:cNvSpPr/>
          <p:nvPr/>
        </p:nvSpPr>
        <p:spPr>
          <a:xfrm>
            <a:off x="592655" y="1253059"/>
            <a:ext cx="10786670" cy="4524315"/>
          </a:xfrm>
          <a:prstGeom prst="rect">
            <a:avLst/>
          </a:prstGeom>
        </p:spPr>
        <p:txBody>
          <a:bodyPr wrap="square">
            <a:spAutoFit/>
          </a:bodyPr>
          <a:lstStyle/>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Hiểu biết về giáo dục số, công nghệ số: </a:t>
            </a:r>
            <a:r>
              <a:rPr lang="vi-VN" dirty="0">
                <a:solidFill>
                  <a:schemeClr val="tx2"/>
                </a:solidFill>
                <a:latin typeface="Times New Roman" panose="02020603050405020304" pitchFamily="18" charset="0"/>
                <a:cs typeface="Times New Roman" panose="02020603050405020304" pitchFamily="18" charset="0"/>
              </a:rPr>
              <a:t>Có kiến thức cơ bản về công nghệ và các công cụ kĩ thuật số liên quan đến giáo dục, bao gồm phần mềm quản lí, ứng dụng học trực tuyến, các thiết bị và hệ thống mạng…</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Kiến thức, hiểu biết về các phương pháp giáo dục và đánh giá trong môi</a:t>
            </a: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trường số, trên nền tảng số phù hợp với trẻ mầm non: </a:t>
            </a:r>
            <a:r>
              <a:rPr lang="vi-VN" dirty="0">
                <a:solidFill>
                  <a:schemeClr val="tx2"/>
                </a:solidFill>
                <a:latin typeface="Times New Roman" panose="02020603050405020304" pitchFamily="18" charset="0"/>
                <a:cs typeface="Times New Roman" panose="02020603050405020304" pitchFamily="18" charset="0"/>
              </a:rPr>
              <a:t>Hiểu biết về các phương pháp tổ chức hoạt động giáo dục, vui chơi, chăm sóc, nuôi dưỡng và quản lí trong môi trường số phù hợp với độ tuổi và khả năng của trẻ. </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Kĩ năng sử dụng công nghệ số: </a:t>
            </a:r>
            <a:r>
              <a:rPr lang="vi-VN" dirty="0">
                <a:solidFill>
                  <a:schemeClr val="tx2"/>
                </a:solidFill>
                <a:latin typeface="Times New Roman" panose="02020603050405020304" pitchFamily="18" charset="0"/>
                <a:cs typeface="Times New Roman" panose="02020603050405020304" pitchFamily="18" charset="0"/>
              </a:rPr>
              <a:t>Có khả năng sử dụng một số công cụ, giải pháp công nghệ và ứng dụng kĩ thuật số để thực hiện công việc quản lí như: Lập kế hoạch, thời khoá biểu, quản lí dữ liệu, xử lí tài liệu, giao tiếp qua</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email hoặc các ứng dụng liên lạc trực tuyến khác</a:t>
            </a:r>
            <a:r>
              <a:rPr lang="en-US" dirty="0">
                <a:solidFill>
                  <a:schemeClr val="tx2"/>
                </a:solidFill>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334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arn(inVertical)">
                                      <p:cBhvr>
                                        <p:cTn id="2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1308" y="832100"/>
            <a:ext cx="10619577" cy="5493812"/>
          </a:xfrm>
          <a:prstGeom prst="rect">
            <a:avLst/>
          </a:prstGeom>
        </p:spPr>
        <p:txBody>
          <a:bodyPr wrap="square">
            <a:spAutoFit/>
          </a:bodyPr>
          <a:lstStyle/>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Kĩ năng sử dụng Internet và tìm kiếm thông tin hiệu quả:</a:t>
            </a:r>
            <a:r>
              <a:rPr lang="vi-VN" dirty="0">
                <a:solidFill>
                  <a:schemeClr val="tx2"/>
                </a:solidFill>
                <a:latin typeface="Times New Roman" panose="02020603050405020304" pitchFamily="18" charset="0"/>
                <a:cs typeface="Times New Roman" panose="02020603050405020304" pitchFamily="18" charset="0"/>
              </a:rPr>
              <a:t> Có khả năng kiếm thông tin trực tuyến, nắm vững các nguồn tài liệu giáo dục trực tuyến biết cách đánh giá tính tin cậy của các nguồn thông tin. </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a:t>
            </a:r>
            <a:r>
              <a:rPr lang="vi-VN" b="1" dirty="0">
                <a:solidFill>
                  <a:srgbClr val="0066FF"/>
                </a:solidFill>
                <a:latin typeface="Times New Roman" panose="02020603050405020304" pitchFamily="18" charset="0"/>
                <a:cs typeface="Times New Roman" panose="02020603050405020304" pitchFamily="18" charset="0"/>
              </a:rPr>
              <a:t> Quản lí dữ liệu và thông tin:</a:t>
            </a:r>
            <a:r>
              <a:rPr lang="vi-VN" dirty="0">
                <a:solidFill>
                  <a:schemeClr val="tx2"/>
                </a:solidFill>
                <a:latin typeface="Times New Roman" panose="02020603050405020304" pitchFamily="18" charset="0"/>
                <a:cs typeface="Times New Roman" panose="02020603050405020304" pitchFamily="18" charset="0"/>
              </a:rPr>
              <a:t> Biết cách sử dụng và quản lí cơ sở dữ liệu trữ và truy xuất thông tin liên quan đến quản lí giáo dục mầm non như: thông </a:t>
            </a:r>
            <a:r>
              <a:rPr lang="en-US" dirty="0">
                <a:solidFill>
                  <a:schemeClr val="tx2"/>
                </a:solidFill>
                <a:latin typeface="Times New Roman" panose="02020603050405020304" pitchFamily="18" charset="0"/>
                <a:cs typeface="Times New Roman" panose="02020603050405020304" pitchFamily="18" charset="0"/>
              </a:rPr>
              <a:t>tin </a:t>
            </a:r>
            <a:r>
              <a:rPr lang="vi-VN" dirty="0">
                <a:solidFill>
                  <a:schemeClr val="tx2"/>
                </a:solidFill>
                <a:latin typeface="Times New Roman" panose="02020603050405020304" pitchFamily="18" charset="0"/>
                <a:cs typeface="Times New Roman" panose="02020603050405020304" pitchFamily="18" charset="0"/>
              </a:rPr>
              <a:t>toàn diện về trẻ, đội ngũ giáo viên, chương trình giáo dục, kế hoạch hoạt </a:t>
            </a:r>
            <a:r>
              <a:rPr lang="en-US" dirty="0" err="1">
                <a:solidFill>
                  <a:schemeClr val="tx2"/>
                </a:solidFill>
                <a:latin typeface="Times New Roman" panose="02020603050405020304" pitchFamily="18" charset="0"/>
                <a:cs typeface="Times New Roman" panose="02020603050405020304" pitchFamily="18" charset="0"/>
              </a:rPr>
              <a:t>động</a:t>
            </a:r>
            <a:r>
              <a:rPr lang="vi-VN" dirty="0">
                <a:solidFill>
                  <a:schemeClr val="tx2"/>
                </a:solidFill>
                <a:latin typeface="Times New Roman" panose="02020603050405020304" pitchFamily="18" charset="0"/>
                <a:cs typeface="Times New Roman" panose="02020603050405020304" pitchFamily="18" charset="0"/>
              </a:rPr>
              <a:t> các luồng thông tin quản lí, báo cáo, thống kê theo ngành</a:t>
            </a:r>
            <a:r>
              <a:rPr lang="en-US" dirty="0">
                <a:solidFill>
                  <a:schemeClr val="tx2"/>
                </a:solidFill>
                <a:latin typeface="Times New Roman" panose="02020603050405020304" pitchFamily="18" charset="0"/>
                <a:cs typeface="Times New Roman" panose="02020603050405020304" pitchFamily="18" charset="0"/>
              </a:rPr>
              <a:t>.</a:t>
            </a:r>
          </a:p>
          <a:p>
            <a:pPr algn="just">
              <a:lnSpc>
                <a:spcPct val="150000"/>
              </a:lnSpc>
            </a:pP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Thiết kế, sử dụng và phát triển nội dung số:</a:t>
            </a:r>
            <a:r>
              <a:rPr lang="vi-VN" dirty="0">
                <a:solidFill>
                  <a:schemeClr val="tx2"/>
                </a:solidFill>
                <a:latin typeface="Times New Roman" panose="02020603050405020304" pitchFamily="18" charset="0"/>
                <a:cs typeface="Times New Roman" panose="02020603050405020304" pitchFamily="18" charset="0"/>
              </a:rPr>
              <a:t> Tạo ra các tài liệu, bài giả</a:t>
            </a:r>
            <a:r>
              <a:rPr lang="en-US" dirty="0">
                <a:solidFill>
                  <a:schemeClr val="tx2"/>
                </a:solidFill>
                <a:latin typeface="Times New Roman" panose="02020603050405020304" pitchFamily="18" charset="0"/>
                <a:cs typeface="Times New Roman" panose="02020603050405020304" pitchFamily="18" charset="0"/>
              </a:rPr>
              <a:t>ng</a:t>
            </a:r>
            <a:r>
              <a:rPr lang="vi-VN" dirty="0">
                <a:solidFill>
                  <a:schemeClr val="tx2"/>
                </a:solidFill>
                <a:latin typeface="Times New Roman" panose="02020603050405020304" pitchFamily="18" charset="0"/>
                <a:cs typeface="Times New Roman" panose="02020603050405020304" pitchFamily="18" charset="0"/>
              </a:rPr>
              <a:t> hoạt động và bài tập phù hợp với trẻ mầm non, hướng dẫn trẻ cùng sáng tạo </a:t>
            </a:r>
            <a:r>
              <a:rPr lang="en-US" dirty="0" err="1">
                <a:solidFill>
                  <a:schemeClr val="tx2"/>
                </a:solidFill>
                <a:latin typeface="Times New Roman" panose="02020603050405020304" pitchFamily="18" charset="0"/>
                <a:cs typeface="Times New Roman" panose="02020603050405020304" pitchFamily="18" charset="0"/>
              </a:rPr>
              <a:t>nội</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dung học liệu số phù hợp. </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vi-VN" b="1" dirty="0">
                <a:solidFill>
                  <a:srgbClr val="0066FF"/>
                </a:solidFill>
                <a:latin typeface="Times New Roman" panose="02020603050405020304" pitchFamily="18" charset="0"/>
                <a:cs typeface="Times New Roman" panose="02020603050405020304" pitchFamily="18" charset="0"/>
              </a:rPr>
              <a:t>- Bảo mật và an toàn thông tin:</a:t>
            </a:r>
            <a:r>
              <a:rPr lang="vi-VN" dirty="0">
                <a:solidFill>
                  <a:schemeClr val="tx2"/>
                </a:solidFill>
                <a:latin typeface="Times New Roman" panose="02020603050405020304" pitchFamily="18" charset="0"/>
                <a:cs typeface="Times New Roman" panose="02020603050405020304" pitchFamily="18" charset="0"/>
              </a:rPr>
              <a:t> Nhận thức đầy đủ về các vấn đề bảo </a:t>
            </a:r>
            <a:r>
              <a:rPr lang="en-US" dirty="0" err="1">
                <a:solidFill>
                  <a:schemeClr val="tx2"/>
                </a:solidFill>
                <a:latin typeface="Times New Roman" panose="02020603050405020304" pitchFamily="18" charset="0"/>
                <a:cs typeface="Times New Roman" panose="02020603050405020304" pitchFamily="18" charset="0"/>
              </a:rPr>
              <a:t>mật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bảo</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vệ thông tin cá nhân và phương pháp giáo dục an toàn trên môi trườ</a:t>
            </a:r>
            <a:r>
              <a:rPr lang="en-US" dirty="0" err="1">
                <a:solidFill>
                  <a:schemeClr val="tx2"/>
                </a:solidFill>
                <a:latin typeface="Times New Roman" panose="02020603050405020304" pitchFamily="18" charset="0"/>
                <a:cs typeface="Times New Roman" panose="02020603050405020304" pitchFamily="18" charset="0"/>
              </a:rPr>
              <a:t>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số</a:t>
            </a:r>
            <a:r>
              <a:rPr lang="en-US" dirty="0">
                <a:solidFill>
                  <a:schemeClr val="tx2"/>
                </a:solidFill>
                <a:latin typeface="Times New Roman" panose="02020603050405020304" pitchFamily="18" charset="0"/>
                <a:cs typeface="Times New Roman" panose="02020603050405020304" pitchFamily="18" charset="0"/>
              </a:rPr>
              <a:t>.</a:t>
            </a: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75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arn(inVertic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barn(inVertical)">
                                      <p:cBhvr>
                                        <p:cTn id="2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8597" y="1288147"/>
            <a:ext cx="11234432" cy="4212692"/>
          </a:xfrm>
          <a:prstGeom prst="rect">
            <a:avLst/>
          </a:prstGeom>
        </p:spPr>
        <p:txBody>
          <a:bodyPr wrap="square">
            <a:spAutoFit/>
          </a:bodyPr>
          <a:lstStyle/>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Giao tiếp và hợp tác trực tuyến:</a:t>
            </a:r>
            <a:r>
              <a:rPr lang="vi-VN" dirty="0">
                <a:solidFill>
                  <a:schemeClr val="tx2"/>
                </a:solidFill>
                <a:latin typeface="Times New Roman" panose="02020603050405020304" pitchFamily="18" charset="0"/>
                <a:cs typeface="Times New Roman" panose="02020603050405020304" pitchFamily="18" charset="0"/>
              </a:rPr>
              <a:t> Có khả năng sử dụng các công cụ g</a:t>
            </a:r>
            <a:r>
              <a:rPr lang="en-US" dirty="0" err="1">
                <a:solidFill>
                  <a:schemeClr val="tx2"/>
                </a:solidFill>
                <a:latin typeface="Times New Roman" panose="02020603050405020304" pitchFamily="18" charset="0"/>
                <a:cs typeface="Times New Roman" panose="02020603050405020304" pitchFamily="18" charset="0"/>
              </a:rPr>
              <a:t>iao</a:t>
            </a:r>
            <a:r>
              <a:rPr lang="vi-VN" dirty="0">
                <a:solidFill>
                  <a:schemeClr val="tx2"/>
                </a:solidFill>
                <a:latin typeface="Times New Roman" panose="02020603050405020304" pitchFamily="18" charset="0"/>
                <a:cs typeface="Times New Roman" panose="02020603050405020304" pitchFamily="18" charset="0"/>
              </a:rPr>
              <a:t> tiếp trực tuyến như email, tin nhắn, diễn đàn, hoặc hệ thống quản lí nội </a:t>
            </a:r>
            <a:r>
              <a:rPr lang="en-US" dirty="0" err="1">
                <a:solidFill>
                  <a:schemeClr val="tx2"/>
                </a:solidFill>
                <a:latin typeface="Times New Roman" panose="02020603050405020304" pitchFamily="18" charset="0"/>
                <a:cs typeface="Times New Roman" panose="02020603050405020304" pitchFamily="18" charset="0"/>
              </a:rPr>
              <a:t>bộ</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quản lí ngành để giao tiếp và hợp tác với đồng nghiệp, cha mẹ trẻ và c</a:t>
            </a:r>
            <a:r>
              <a:rPr lang="en-US" dirty="0" err="1">
                <a:solidFill>
                  <a:schemeClr val="tx2"/>
                </a:solidFill>
                <a:latin typeface="Times New Roman" panose="02020603050405020304" pitchFamily="18" charset="0"/>
                <a:cs typeface="Times New Roman" panose="02020603050405020304" pitchFamily="18" charset="0"/>
              </a:rPr>
              <a:t>ộng</a:t>
            </a:r>
            <a:r>
              <a:rPr lang="vi-VN" dirty="0">
                <a:solidFill>
                  <a:schemeClr val="tx2"/>
                </a:solidFill>
                <a:latin typeface="Times New Roman" panose="02020603050405020304" pitchFamily="18" charset="0"/>
                <a:cs typeface="Times New Roman" panose="02020603050405020304" pitchFamily="18" charset="0"/>
              </a:rPr>
              <a:t> đồng giáo dục. </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a:t>
            </a:r>
            <a:r>
              <a:rPr lang="vi-VN" b="1" dirty="0">
                <a:solidFill>
                  <a:srgbClr val="0066FF"/>
                </a:solidFill>
                <a:latin typeface="Times New Roman" panose="02020603050405020304" pitchFamily="18" charset="0"/>
                <a:cs typeface="Times New Roman" panose="02020603050405020304" pitchFamily="18" charset="0"/>
              </a:rPr>
              <a:t> Chấp nhận công nghệ, liên tục học tập, cập nhật và thích ứng:</a:t>
            </a:r>
            <a:r>
              <a:rPr lang="vi-VN" dirty="0">
                <a:solidFill>
                  <a:schemeClr val="tx2"/>
                </a:solidFill>
                <a:latin typeface="Times New Roman" panose="02020603050405020304" pitchFamily="18" charset="0"/>
                <a:cs typeface="Times New Roman" panose="02020603050405020304" pitchFamily="18" charset="0"/>
              </a:rPr>
              <a:t> Có tinh th</a:t>
            </a:r>
            <a:r>
              <a:rPr lang="en-US" dirty="0" err="1">
                <a:solidFill>
                  <a:schemeClr val="tx2"/>
                </a:solidFill>
                <a:latin typeface="Times New Roman" panose="02020603050405020304" pitchFamily="18" charset="0"/>
                <a:cs typeface="Times New Roman" panose="02020603050405020304" pitchFamily="18" charset="0"/>
              </a:rPr>
              <a:t>ần</a:t>
            </a:r>
            <a:r>
              <a:rPr lang="vi-VN" dirty="0">
                <a:solidFill>
                  <a:schemeClr val="tx2"/>
                </a:solidFill>
                <a:latin typeface="Times New Roman" panose="02020603050405020304" pitchFamily="18" charset="0"/>
                <a:cs typeface="Times New Roman" panose="02020603050405020304" pitchFamily="18" charset="0"/>
              </a:rPr>
              <a:t> cầu thị, nhạy bén với công nghệ, liên tục học tập nâng cao kĩ năng và thích với các công nghệ mới, tham gia vào các khoá đào tạo và hoạt động chuy</a:t>
            </a:r>
            <a:r>
              <a:rPr lang="en-US" dirty="0" err="1">
                <a:solidFill>
                  <a:schemeClr val="tx2"/>
                </a:solidFill>
                <a:latin typeface="Times New Roman" panose="02020603050405020304" pitchFamily="18" charset="0"/>
                <a:cs typeface="Times New Roman" panose="02020603050405020304" pitchFamily="18" charset="0"/>
              </a:rPr>
              <a:t>ên</a:t>
            </a:r>
            <a:r>
              <a:rPr lang="vi-VN" dirty="0">
                <a:solidFill>
                  <a:schemeClr val="tx2"/>
                </a:solidFill>
                <a:latin typeface="Times New Roman" panose="02020603050405020304" pitchFamily="18" charset="0"/>
                <a:cs typeface="Times New Roman" panose="02020603050405020304" pitchFamily="18" charset="0"/>
              </a:rPr>
              <a:t> môn để nâng cao năng lực số</a:t>
            </a:r>
            <a:r>
              <a:rPr lang="en-US" dirty="0">
                <a:solidFill>
                  <a:schemeClr val="tx2"/>
                </a:solidFill>
                <a:latin typeface="Times New Roman" panose="02020603050405020304" pitchFamily="18" charset="0"/>
                <a:cs typeface="Times New Roman" panose="02020603050405020304" pitchFamily="18" charset="0"/>
              </a:rPr>
              <a:t>.</a:t>
            </a:r>
          </a:p>
          <a:p>
            <a:pPr algn="just">
              <a:lnSpc>
                <a:spcPct val="150000"/>
              </a:lnSpc>
            </a:pP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b="1" dirty="0">
                <a:solidFill>
                  <a:srgbClr val="0066FF"/>
                </a:solidFill>
                <a:latin typeface="Times New Roman" panose="02020603050405020304" pitchFamily="18" charset="0"/>
                <a:cs typeface="Times New Roman" panose="02020603050405020304" pitchFamily="18" charset="0"/>
              </a:rPr>
              <a:t>- </a:t>
            </a:r>
            <a:r>
              <a:rPr lang="vi-VN" b="1" dirty="0">
                <a:solidFill>
                  <a:srgbClr val="0066FF"/>
                </a:solidFill>
                <a:latin typeface="Times New Roman" panose="02020603050405020304" pitchFamily="18" charset="0"/>
                <a:cs typeface="Times New Roman" panose="02020603050405020304" pitchFamily="18" charset="0"/>
              </a:rPr>
              <a:t>Lãnh đạo và quản lí dự án kĩ thuật số:</a:t>
            </a:r>
            <a:r>
              <a:rPr lang="vi-VN" dirty="0">
                <a:solidFill>
                  <a:schemeClr val="tx2"/>
                </a:solidFill>
                <a:latin typeface="Times New Roman" panose="02020603050405020304" pitchFamily="18" charset="0"/>
                <a:cs typeface="Times New Roman" panose="02020603050405020304" pitchFamily="18" charset="0"/>
              </a:rPr>
              <a:t> Có khả năng lãnh đạo và quản lí dự án kĩ thuật số như triển khai hệ thống quản lí giáo dục mầm non, đào tạo </a:t>
            </a:r>
            <a:r>
              <a:rPr lang="en-US" dirty="0" err="1">
                <a:solidFill>
                  <a:schemeClr val="tx2"/>
                </a:solidFill>
                <a:latin typeface="Times New Roman" panose="02020603050405020304" pitchFamily="18" charset="0"/>
                <a:cs typeface="Times New Roman" panose="02020603050405020304" pitchFamily="18" charset="0"/>
              </a:rPr>
              <a:t>đội</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ngũ về công nghệ, ứng dụng, phát triển các giải pháp hỗ trợ triển khai hoạt độ</a:t>
            </a:r>
            <a:r>
              <a:rPr lang="en-US" dirty="0">
                <a:solidFill>
                  <a:schemeClr val="tx2"/>
                </a:solidFill>
                <a:latin typeface="Times New Roman" panose="02020603050405020304" pitchFamily="18" charset="0"/>
                <a:cs typeface="Times New Roman" panose="02020603050405020304" pitchFamily="18" charset="0"/>
              </a:rPr>
              <a:t>ng</a:t>
            </a:r>
            <a:r>
              <a:rPr lang="vi-VN" dirty="0">
                <a:solidFill>
                  <a:schemeClr val="tx2"/>
                </a:solidFill>
                <a:latin typeface="Times New Roman" panose="02020603050405020304" pitchFamily="18" charset="0"/>
                <a:cs typeface="Times New Roman" panose="02020603050405020304" pitchFamily="18" charset="0"/>
              </a:rPr>
              <a:t> giáo dục, quản lí trên nền tảng công nghệ số.</a:t>
            </a:r>
            <a:endParaRPr lang="en-US" dirty="0"/>
          </a:p>
        </p:txBody>
      </p:sp>
    </p:spTree>
    <p:extLst>
      <p:ext uri="{BB962C8B-B14F-4D97-AF65-F5344CB8AC3E}">
        <p14:creationId xmlns:p14="http://schemas.microsoft.com/office/powerpoint/2010/main" val="101566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293" y="541659"/>
            <a:ext cx="10058402" cy="536028"/>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Autofit/>
          </a:bodyPr>
          <a:lstStyle/>
          <a:p>
            <a:r>
              <a:rPr lang="en-AU" sz="3500" b="1" dirty="0">
                <a:solidFill>
                  <a:srgbClr val="FF0000"/>
                </a:solidFill>
                <a:cs typeface="Times New Roman" panose="02020603050405020304" pitchFamily="18" charset="0"/>
              </a:rPr>
              <a:t>2.2.2 </a:t>
            </a:r>
            <a:r>
              <a:rPr lang="en-AU" sz="3500" b="1" dirty="0" err="1">
                <a:solidFill>
                  <a:srgbClr val="FF0000"/>
                </a:solidFill>
                <a:cs typeface="Times New Roman" panose="02020603050405020304" pitchFamily="18" charset="0"/>
              </a:rPr>
              <a:t>Yêu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cầu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kĩ</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năng</a:t>
            </a:r>
            <a:endParaRPr lang="en-AU" sz="3500" dirty="0">
              <a:solidFill>
                <a:srgbClr val="FF0000"/>
              </a:solidFill>
            </a:endParaRPr>
          </a:p>
        </p:txBody>
      </p:sp>
      <p:sp>
        <p:nvSpPr>
          <p:cNvPr id="7" name="TextBox 6"/>
          <p:cNvSpPr txBox="1"/>
          <p:nvPr/>
        </p:nvSpPr>
        <p:spPr>
          <a:xfrm>
            <a:off x="539293" y="1077687"/>
            <a:ext cx="11206393" cy="5170646"/>
          </a:xfrm>
          <a:prstGeom prst="rect">
            <a:avLst/>
          </a:prstGeom>
          <a:noFill/>
        </p:spPr>
        <p:txBody>
          <a:bodyPr wrap="square" rtlCol="0">
            <a:spAutoFit/>
          </a:bodyPr>
          <a:lstStyle/>
          <a:p>
            <a:pPr algn="just">
              <a:lnSpc>
                <a:spcPct val="150000"/>
              </a:lnSpc>
            </a:pPr>
            <a:r>
              <a:rPr lang="en-US" sz="2200" b="1" i="1" dirty="0" err="1">
                <a:solidFill>
                  <a:schemeClr val="tx2"/>
                </a:solidFill>
                <a:latin typeface="Times New Roman" panose="02020603050405020304" pitchFamily="18" charset="0"/>
                <a:cs typeface="Times New Roman" panose="02020603050405020304" pitchFamily="18" charset="0"/>
              </a:rPr>
              <a:t>Kĩ</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năng</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kĩ</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thuật</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số</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dành</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cho</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cán</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bộ</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quản</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lý</a:t>
            </a:r>
            <a:r>
              <a:rPr lang="en-US" sz="2200" b="1" i="1" dirty="0">
                <a:solidFill>
                  <a:schemeClr val="tx2"/>
                </a:solidFill>
                <a:latin typeface="Times New Roman" panose="02020603050405020304" pitchFamily="18" charset="0"/>
                <a:cs typeface="Times New Roman" panose="02020603050405020304" pitchFamily="18" charset="0"/>
              </a:rPr>
              <a:t>.</a:t>
            </a:r>
          </a:p>
          <a:p>
            <a:pPr algn="just">
              <a:lnSpc>
                <a:spcPct val="150000"/>
              </a:lnSpc>
            </a:pPr>
            <a:r>
              <a:rPr lang="en-US" sz="2200" dirty="0" err="1">
                <a:solidFill>
                  <a:srgbClr val="0066FF"/>
                </a:solidFill>
                <a:latin typeface="Times New Roman" panose="02020603050405020304" pitchFamily="18" charset="0"/>
                <a:cs typeface="Times New Roman" panose="02020603050405020304" pitchFamily="18" charset="0"/>
              </a:rPr>
              <a:t>Kĩ</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năng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tìm</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kiếm</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sàng</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lọc</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thông</a:t>
            </a:r>
            <a:r>
              <a:rPr lang="en-US" sz="2200" dirty="0">
                <a:solidFill>
                  <a:srgbClr val="0066FF"/>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Đây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kĩ</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năng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cơ</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trong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lý</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vụ</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tiếp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trong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quá</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trình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lập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kế</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hoạch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ra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quyết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định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để</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tốt</a:t>
            </a:r>
            <a:r>
              <a:rPr lang="en-US" sz="2200" dirty="0">
                <a:solidFill>
                  <a:schemeClr val="tx2"/>
                </a:solidFill>
                <a:latin typeface="Times New Roman" panose="02020603050405020304" pitchFamily="18" charset="0"/>
                <a:cs typeface="Times New Roman" panose="02020603050405020304" pitchFamily="18" charset="0"/>
              </a:rPr>
              <a:t> CBQL </a:t>
            </a:r>
            <a:r>
              <a:rPr lang="en-US" sz="2200" dirty="0" err="1">
                <a:solidFill>
                  <a:schemeClr val="tx2"/>
                </a:solidFill>
                <a:latin typeface="Times New Roman" panose="02020603050405020304" pitchFamily="18" charset="0"/>
                <a:cs typeface="Times New Roman" panose="02020603050405020304" pitchFamily="18" charset="0"/>
              </a:rPr>
              <a:t>cần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đến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dữ</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liệu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thông</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liên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quan</a:t>
            </a:r>
            <a:r>
              <a:rPr lang="en-US" sz="2200" dirty="0">
                <a:solidFill>
                  <a:schemeClr val="tx2"/>
                </a:solidFill>
                <a:latin typeface="Times New Roman" panose="02020603050405020304" pitchFamily="18" charset="0"/>
                <a:cs typeface="Times New Roman" panose="02020603050405020304" pitchFamily="18" charset="0"/>
              </a:rPr>
              <a:t>. </a:t>
            </a:r>
          </a:p>
          <a:p>
            <a:pPr algn="just">
              <a:lnSpc>
                <a:spcPct val="150000"/>
              </a:lnSpc>
            </a:pPr>
            <a:endParaRPr lang="en-US" sz="2200"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Một số chiến lược, cách thức và công cụ tìm kiếm, sàng lọc thông tin hiệu quả:</a:t>
            </a:r>
          </a:p>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Sử dụng cơ sở dữ liệu (dữ liệu tổng hợp hoặc dữ liệu ngành, các thư việ</a:t>
            </a:r>
            <a:r>
              <a:rPr lang="en-US" sz="2200" dirty="0">
                <a:solidFill>
                  <a:schemeClr val="tx2"/>
                </a:solidFill>
                <a:latin typeface="Times New Roman" panose="02020603050405020304" pitchFamily="18" charset="0"/>
                <a:cs typeface="Times New Roman" panose="02020603050405020304" pitchFamily="18" charset="0"/>
              </a:rPr>
              <a:t>n </a:t>
            </a:r>
            <a:r>
              <a:rPr lang="vi-VN" sz="2200" dirty="0">
                <a:solidFill>
                  <a:schemeClr val="tx2"/>
                </a:solidFill>
                <a:latin typeface="Times New Roman" panose="02020603050405020304" pitchFamily="18" charset="0"/>
                <a:cs typeface="Times New Roman" panose="02020603050405020304" pitchFamily="18" charset="0"/>
              </a:rPr>
              <a:t>tổng hợp, kho tri thức, kho học liệu mở, hệ thống EMIS/TEMIS v.v) và công </a:t>
            </a:r>
            <a:r>
              <a:rPr lang="en-US" sz="2200" dirty="0" err="1">
                <a:solidFill>
                  <a:schemeClr val="tx2"/>
                </a:solidFill>
                <a:latin typeface="Times New Roman" panose="02020603050405020304" pitchFamily="18" charset="0"/>
                <a:cs typeface="Times New Roman" panose="02020603050405020304" pitchFamily="18" charset="0"/>
              </a:rPr>
              <a:t>cụ</a:t>
            </a:r>
            <a:r>
              <a:rPr lang="vi-VN" sz="2200" dirty="0">
                <a:solidFill>
                  <a:schemeClr val="tx2"/>
                </a:solidFill>
                <a:latin typeface="Times New Roman" panose="02020603050405020304" pitchFamily="18" charset="0"/>
                <a:cs typeface="Times New Roman" panose="02020603050405020304" pitchFamily="18" charset="0"/>
              </a:rPr>
              <a:t> tìm kiếm trong các trình duyệt </a:t>
            </a:r>
            <a:r>
              <a:rPr lang="en-US" sz="2200" dirty="0">
                <a:solidFill>
                  <a:schemeClr val="tx2"/>
                </a:solidFill>
                <a:latin typeface="Times New Roman" panose="02020603050405020304" pitchFamily="18" charset="0"/>
                <a:cs typeface="Times New Roman" panose="02020603050405020304" pitchFamily="18" charset="0"/>
              </a:rPr>
              <a:t>w</a:t>
            </a:r>
            <a:r>
              <a:rPr lang="vi-VN" sz="2200" dirty="0">
                <a:solidFill>
                  <a:schemeClr val="tx2"/>
                </a:solidFill>
                <a:latin typeface="Times New Roman" panose="02020603050405020304" pitchFamily="18" charset="0"/>
                <a:cs typeface="Times New Roman" panose="02020603050405020304" pitchFamily="18" charset="0"/>
              </a:rPr>
              <a:t>eb, các nền tảng mạng xã </a:t>
            </a:r>
            <a:r>
              <a:rPr lang="en-US" sz="2200" dirty="0" err="1">
                <a:solidFill>
                  <a:schemeClr val="tx2"/>
                </a:solidFill>
                <a:latin typeface="Times New Roman" panose="02020603050405020304" pitchFamily="18" charset="0"/>
                <a:cs typeface="Times New Roman" panose="02020603050405020304" pitchFamily="18" charset="0"/>
              </a:rPr>
              <a:t>hội</a:t>
            </a:r>
            <a:r>
              <a:rPr lang="vi-VN" sz="2200" dirty="0">
                <a:solidFill>
                  <a:schemeClr val="tx2"/>
                </a:solidFill>
                <a:latin typeface="Times New Roman" panose="02020603050405020304" pitchFamily="18" charset="0"/>
                <a:cs typeface="Times New Roman" panose="02020603050405020304" pitchFamily="18" charset="0"/>
              </a:rPr>
              <a:t> của các cơ quan, tổ chức chính thống, đã đăng kí với nhà cung cấp dịch v</a:t>
            </a:r>
            <a:r>
              <a:rPr lang="en-US" sz="2200" dirty="0">
                <a:solidFill>
                  <a:schemeClr val="tx2"/>
                </a:solidFill>
                <a:latin typeface="Times New Roman" panose="02020603050405020304" pitchFamily="18" charset="0"/>
                <a:cs typeface="Times New Roman" panose="02020603050405020304" pitchFamily="18" charset="0"/>
              </a:rPr>
              <a:t>ụ</a:t>
            </a:r>
            <a:r>
              <a:rPr lang="vi-VN" sz="2200" dirty="0">
                <a:solidFill>
                  <a:schemeClr val="tx2"/>
                </a:solidFill>
                <a:latin typeface="Times New Roman" panose="02020603050405020304" pitchFamily="18" charset="0"/>
                <a:cs typeface="Times New Roman" panose="02020603050405020304" pitchFamily="18" charset="0"/>
              </a:rPr>
              <a:t> được cung cấp dấu bản quyền và cấp phép quản lí. </a:t>
            </a:r>
          </a:p>
        </p:txBody>
      </p:sp>
    </p:spTree>
    <p:extLst>
      <p:ext uri="{BB962C8B-B14F-4D97-AF65-F5344CB8AC3E}">
        <p14:creationId xmlns:p14="http://schemas.microsoft.com/office/powerpoint/2010/main" val="20182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barn(inVertical)">
                                      <p:cBhvr>
                                        <p:cTn id="22" dur="500"/>
                                        <p:tgtEl>
                                          <p:spTgt spid="7">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barn(inVertical)">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25286" y="1797039"/>
            <a:ext cx="10809514" cy="3416320"/>
          </a:xfrm>
          <a:prstGeom prst="rect">
            <a:avLst/>
          </a:prstGeom>
        </p:spPr>
        <p:txBody>
          <a:bodyPr wrap="square">
            <a:spAutoFit/>
          </a:bodyPr>
          <a:lstStyle/>
          <a:p>
            <a:pPr algn="just">
              <a:lnSpc>
                <a:spcPct val="150000"/>
              </a:lnSpc>
            </a:pPr>
            <a:r>
              <a:rPr lang="en-US" dirty="0" err="1">
                <a:solidFill>
                  <a:schemeClr val="tx2"/>
                </a:solidFill>
                <a:latin typeface="Times New Roman" panose="02020603050405020304" pitchFamily="18" charset="0"/>
                <a:cs typeface="Times New Roman" panose="02020603050405020304" pitchFamily="18" charset="0"/>
              </a:rPr>
              <a:t>Một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số</a:t>
            </a:r>
            <a:r>
              <a:rPr lang="vi-VN" dirty="0">
                <a:solidFill>
                  <a:schemeClr val="tx2"/>
                </a:solidFill>
                <a:latin typeface="Times New Roman" panose="02020603050405020304" pitchFamily="18" charset="0"/>
                <a:cs typeface="Times New Roman" panose="02020603050405020304" pitchFamily="18" charset="0"/>
              </a:rPr>
              <a:t> công cụ tìm kiếm </a:t>
            </a:r>
            <a:r>
              <a:rPr lang="en-US" dirty="0" err="1">
                <a:solidFill>
                  <a:schemeClr val="tx2"/>
                </a:solidFill>
                <a:latin typeface="Times New Roman" panose="02020603050405020304" pitchFamily="18" charset="0"/>
                <a:cs typeface="Times New Roman" panose="02020603050405020304" pitchFamily="18" charset="0"/>
              </a:rPr>
              <a:t>thông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như</a:t>
            </a:r>
            <a:r>
              <a:rPr lang="en-US" dirty="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hlinkClick r:id="rId2"/>
              </a:rPr>
              <a:t>http://www.google.com</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hlinkClick r:id="rId3"/>
              </a:rPr>
              <a:t>http://www.bing.com</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                                                                          </a:t>
            </a:r>
            <a:r>
              <a:rPr lang="en-US" dirty="0">
                <a:solidFill>
                  <a:schemeClr val="tx2"/>
                </a:solidFill>
                <a:latin typeface="Times New Roman" panose="02020603050405020304" pitchFamily="18" charset="0"/>
                <a:cs typeface="Times New Roman" panose="02020603050405020304" pitchFamily="18" charset="0"/>
                <a:hlinkClick r:id="rId4"/>
              </a:rPr>
              <a:t>http://coccoc.com</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Sử</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dụng</a:t>
            </a:r>
            <a:r>
              <a:rPr lang="en-US" dirty="0">
                <a:solidFill>
                  <a:schemeClr val="tx2"/>
                </a:solidFill>
                <a:latin typeface="Times New Roman" panose="02020603050405020304" pitchFamily="18" charset="0"/>
                <a:cs typeface="Times New Roman" panose="02020603050405020304" pitchFamily="18" charset="0"/>
              </a:rPr>
              <a:t> ChatGPT (</a:t>
            </a:r>
            <a:r>
              <a:rPr lang="en-US" dirty="0">
                <a:solidFill>
                  <a:schemeClr val="tx2"/>
                </a:solidFill>
                <a:latin typeface="Times New Roman" panose="02020603050405020304" pitchFamily="18" charset="0"/>
                <a:cs typeface="Times New Roman" panose="02020603050405020304" pitchFamily="18" charset="0"/>
                <a:hlinkClick r:id="rId5"/>
              </a:rPr>
              <a:t>http://chat.openai.com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hoặc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BingChat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Nhập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câu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hỏi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từ</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khóa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cần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cứu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ra</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kết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quả</a:t>
            </a:r>
            <a:r>
              <a:rPr lang="en-US" dirty="0">
                <a:solidFill>
                  <a:schemeClr val="tx2"/>
                </a:solidFill>
                <a:latin typeface="Times New Roman" panose="02020603050405020304" pitchFamily="18" charset="0"/>
                <a:cs typeface="Times New Roman" panose="02020603050405020304" pitchFamily="18" charset="0"/>
              </a:rPr>
              <a:t>.</a:t>
            </a:r>
          </a:p>
          <a:p>
            <a:pPr algn="just">
              <a:lnSpc>
                <a:spcPct val="150000"/>
              </a:lnSpc>
            </a:pP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a:t>
            </a:r>
            <a:r>
              <a:rPr lang="vi-VN" dirty="0">
                <a:solidFill>
                  <a:schemeClr val="tx2"/>
                </a:solidFill>
                <a:latin typeface="Times New Roman" panose="02020603050405020304" pitchFamily="18" charset="0"/>
                <a:cs typeface="Times New Roman" panose="02020603050405020304" pitchFamily="18" charset="0"/>
              </a:rPr>
              <a:t> Sử dụng công cụ trong trình duyệt Google để tìm kiếm bằng âm thanh - giọng nói hoặc bằng hình ảnh (sử dụng linh hoạt </a:t>
            </a:r>
            <a:r>
              <a:rPr lang="en-US" dirty="0" err="1">
                <a:solidFill>
                  <a:schemeClr val="tx2"/>
                </a:solidFill>
                <a:latin typeface="Times New Roman" panose="02020603050405020304" pitchFamily="18" charset="0"/>
                <a:cs typeface="Times New Roman" panose="02020603050405020304" pitchFamily="18" charset="0"/>
              </a:rPr>
              <a:t>bằng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thiết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bị</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Smartphone</a:t>
            </a:r>
            <a:r>
              <a:rPr lang="en-US" dirty="0">
                <a:solidFill>
                  <a:schemeClr val="tx2"/>
                </a:solidFill>
                <a:latin typeface="Times New Roman" panose="02020603050405020304" pitchFamily="18" charset="0"/>
                <a:cs typeface="Times New Roman" panose="02020603050405020304" pitchFamily="18" charset="0"/>
              </a:rPr>
              <a:t>.</a:t>
            </a:r>
            <a:endParaRPr lang="vi-VN"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802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arn(inVertic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barn(inVertical)">
                                      <p:cBhvr>
                                        <p:cTn id="18" dur="500"/>
                                        <p:tgtEl>
                                          <p:spTgt spid="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barn(inVertical)">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5062" y="235532"/>
            <a:ext cx="10636339" cy="2446824"/>
          </a:xfrm>
          <a:prstGeom prst="rect">
            <a:avLst/>
          </a:prstGeom>
          <a:noFill/>
        </p:spPr>
        <p:txBody>
          <a:bodyPr wrap="square" rtlCol="0">
            <a:spAutoFit/>
          </a:bodyPr>
          <a:lstStyle/>
          <a:p>
            <a:pPr algn="just">
              <a:lnSpc>
                <a:spcPct val="150000"/>
              </a:lnSpc>
            </a:pPr>
            <a:r>
              <a:rPr lang="en-US" sz="2200" dirty="0" err="1">
                <a:solidFill>
                  <a:srgbClr val="0066FF"/>
                </a:solidFill>
                <a:latin typeface="Times New Roman" panose="02020603050405020304" pitchFamily="18" charset="0"/>
                <a:cs typeface="Times New Roman" panose="02020603050405020304" pitchFamily="18" charset="0"/>
              </a:rPr>
              <a:t>Kĩ</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năng</a:t>
            </a:r>
            <a:r>
              <a:rPr lang="en-US" sz="2200" dirty="0">
                <a:solidFill>
                  <a:srgbClr val="0066FF"/>
                </a:solidFill>
                <a:latin typeface="Times New Roman" panose="02020603050405020304" pitchFamily="18" charset="0"/>
                <a:cs typeface="Times New Roman" panose="02020603050405020304" pitchFamily="18" charset="0"/>
              </a:rPr>
              <a:t> an </a:t>
            </a:r>
            <a:r>
              <a:rPr lang="en-US" sz="2200" dirty="0" err="1">
                <a:solidFill>
                  <a:srgbClr val="0066FF"/>
                </a:solidFill>
                <a:latin typeface="Times New Roman" panose="02020603050405020304" pitchFamily="18" charset="0"/>
                <a:cs typeface="Times New Roman" panose="02020603050405020304" pitchFamily="18" charset="0"/>
              </a:rPr>
              <a:t>toàn</a:t>
            </a:r>
            <a:r>
              <a:rPr lang="en-US" sz="2200" dirty="0">
                <a:solidFill>
                  <a:srgbClr val="0066FF"/>
                </a:solidFill>
                <a:latin typeface="Times New Roman" panose="02020603050405020304" pitchFamily="18" charset="0"/>
                <a:cs typeface="Times New Roman" panose="02020603050405020304" pitchFamily="18" charset="0"/>
              </a:rPr>
              <a:t> </a:t>
            </a:r>
            <a:r>
              <a:rPr lang="en-US" sz="2200" dirty="0" err="1">
                <a:solidFill>
                  <a:srgbClr val="0066FF"/>
                </a:solidFill>
                <a:latin typeface="Times New Roman" panose="02020603050405020304" pitchFamily="18" charset="0"/>
                <a:cs typeface="Times New Roman" panose="02020603050405020304" pitchFamily="18" charset="0"/>
              </a:rPr>
              <a:t>thông</a:t>
            </a:r>
            <a:r>
              <a:rPr lang="en-US" sz="2200" dirty="0">
                <a:solidFill>
                  <a:srgbClr val="0066FF"/>
                </a:solidFill>
                <a:latin typeface="Times New Roman" panose="02020603050405020304" pitchFamily="18" charset="0"/>
                <a:cs typeface="Times New Roman" panose="02020603050405020304" pitchFamily="18" charset="0"/>
              </a:rPr>
              <a:t> tin.</a:t>
            </a:r>
          </a:p>
          <a:p>
            <a:pPr algn="just">
              <a:lnSpc>
                <a:spcPct val="150000"/>
              </a:lnSpc>
            </a:pPr>
            <a:r>
              <a:rPr lang="en-US" sz="2000" i="1" dirty="0">
                <a:solidFill>
                  <a:schemeClr val="tx2"/>
                </a:solidFill>
                <a:latin typeface="Times New Roman" panose="02020603050405020304" pitchFamily="18" charset="0"/>
                <a:cs typeface="Times New Roman" panose="02020603050405020304" pitchFamily="18" charset="0"/>
              </a:rPr>
              <a:t>- </a:t>
            </a:r>
            <a:r>
              <a:rPr lang="vi-VN" sz="2000" i="1" dirty="0">
                <a:solidFill>
                  <a:schemeClr val="tx2"/>
                </a:solidFill>
                <a:latin typeface="Times New Roman" panose="02020603050405020304" pitchFamily="18" charset="0"/>
                <a:cs typeface="Times New Roman" panose="02020603050405020304" pitchFamily="18" charset="0"/>
              </a:rPr>
              <a:t>Quản lí xác thực và mật khẩu tốt</a:t>
            </a:r>
            <a:r>
              <a:rPr lang="vi-VN" sz="2000" dirty="0">
                <a:solidFill>
                  <a:schemeClr val="tx2"/>
                </a:solidFill>
                <a:latin typeface="Times New Roman" panose="02020603050405020304" pitchFamily="18" charset="0"/>
                <a:cs typeface="Times New Roman" panose="02020603050405020304" pitchFamily="18" charset="0"/>
              </a:rPr>
              <a:t>: Sử dụng mật khẩu mạnh (nhiều kí tự, có kí tự số và kí tự đặc biệt); tránh sử dụng lặp lại mật khẩu và không chia sẻ; cài đặt sử dụng trình quản lí mật khẩu; sử dụng xác thực mật khẩu hai yếu tố</a:t>
            </a:r>
            <a:r>
              <a:rPr lang="en-US" sz="2000" dirty="0">
                <a:solidFill>
                  <a:schemeClr val="tx2"/>
                </a:solidFill>
                <a:latin typeface="Times New Roman" panose="02020603050405020304" pitchFamily="18" charset="0"/>
                <a:cs typeface="Times New Roman" panose="02020603050405020304" pitchFamily="18" charset="0"/>
              </a:rPr>
              <a:t>. </a:t>
            </a:r>
          </a:p>
          <a:p>
            <a:pPr algn="just">
              <a:lnSpc>
                <a:spcPct val="150000"/>
              </a:lnSpc>
            </a:pPr>
            <a:r>
              <a:rPr lang="en-US" sz="2000" i="1" dirty="0">
                <a:solidFill>
                  <a:schemeClr val="tx2"/>
                </a:solidFill>
                <a:latin typeface="Times New Roman" panose="02020603050405020304" pitchFamily="18" charset="0"/>
                <a:cs typeface="Times New Roman" panose="02020603050405020304" pitchFamily="18" charset="0"/>
              </a:rPr>
              <a:t>- </a:t>
            </a:r>
            <a:r>
              <a:rPr lang="vi-VN" sz="2000" i="1" dirty="0">
                <a:solidFill>
                  <a:schemeClr val="tx2"/>
                </a:solidFill>
                <a:latin typeface="Times New Roman" panose="02020603050405020304" pitchFamily="18" charset="0"/>
                <a:cs typeface="Times New Roman" panose="02020603050405020304" pitchFamily="18" charset="0"/>
              </a:rPr>
              <a:t>Đảm bảo an toàn khi truy cập website</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duyệt</a:t>
            </a:r>
            <a:r>
              <a:rPr lang="en-US" sz="2000" dirty="0">
                <a:solidFill>
                  <a:schemeClr val="tx2"/>
                </a:solidFill>
                <a:latin typeface="Times New Roman" panose="02020603050405020304" pitchFamily="18" charset="0"/>
                <a:cs typeface="Times New Roman" panose="02020603050405020304" pitchFamily="18" charset="0"/>
              </a:rPr>
              <a:t> web an </a:t>
            </a:r>
            <a:r>
              <a:rPr lang="en-US" sz="2000" dirty="0" err="1">
                <a:solidFill>
                  <a:schemeClr val="tx2"/>
                </a:solidFill>
                <a:latin typeface="Times New Roman" panose="02020603050405020304" pitchFamily="18" charset="0"/>
                <a:cs typeface="Times New Roman" panose="02020603050405020304" pitchFamily="18" charset="0"/>
              </a:rPr>
              <a:t>toàn</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trong</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trình</a:t>
            </a:r>
            <a:r>
              <a:rPr lang="en-US" sz="2000" dirty="0">
                <a:solidFill>
                  <a:schemeClr val="tx2"/>
                </a:solidFill>
                <a:latin typeface="Times New Roman" panose="02020603050405020304" pitchFamily="18" charset="0"/>
                <a:cs typeface="Times New Roman" panose="02020603050405020304" pitchFamily="18" charset="0"/>
              </a:rPr>
              <a:t> </a:t>
            </a:r>
            <a:r>
              <a:rPr lang="en-US" sz="2000" dirty="0" err="1">
                <a:solidFill>
                  <a:schemeClr val="tx2"/>
                </a:solidFill>
                <a:latin typeface="Times New Roman" panose="02020603050405020304" pitchFamily="18" charset="0"/>
                <a:cs typeface="Times New Roman" panose="02020603050405020304" pitchFamily="18" charset="0"/>
              </a:rPr>
              <a:t>duyệt</a:t>
            </a:r>
            <a:r>
              <a:rPr lang="en-US" sz="2000" dirty="0">
                <a:solidFill>
                  <a:schemeClr val="tx2"/>
                </a:solidFill>
                <a:latin typeface="Times New Roman" panose="02020603050405020304" pitchFamily="18" charset="0"/>
                <a:cs typeface="Times New Roman" panose="02020603050405020304" pitchFamily="18" charset="0"/>
              </a:rPr>
              <a:t>.</a:t>
            </a:r>
          </a:p>
        </p:txBody>
      </p:sp>
      <p:grpSp>
        <p:nvGrpSpPr>
          <p:cNvPr id="8" name="Group 7"/>
          <p:cNvGrpSpPr/>
          <p:nvPr/>
        </p:nvGrpSpPr>
        <p:grpSpPr>
          <a:xfrm>
            <a:off x="762000" y="2636189"/>
            <a:ext cx="9873342" cy="3407229"/>
            <a:chOff x="947057" y="402771"/>
            <a:chExt cx="9873342" cy="3407229"/>
          </a:xfrm>
        </p:grpSpPr>
        <p:pic>
          <p:nvPicPr>
            <p:cNvPr id="9" name="Picture 8"/>
            <p:cNvPicPr>
              <a:picLocks noChangeAspect="1"/>
            </p:cNvPicPr>
            <p:nvPr/>
          </p:nvPicPr>
          <p:blipFill rotWithShape="1">
            <a:blip r:embed="rId2"/>
            <a:srcRect l="881" t="3789" r="6340" b="50713"/>
            <a:stretch/>
          </p:blipFill>
          <p:spPr>
            <a:xfrm>
              <a:off x="947057" y="783771"/>
              <a:ext cx="9873342" cy="3026229"/>
            </a:xfrm>
            <a:prstGeom prst="rect">
              <a:avLst/>
            </a:prstGeom>
          </p:spPr>
        </p:pic>
        <p:sp>
          <p:nvSpPr>
            <p:cNvPr id="10" name="Rectangle 9"/>
            <p:cNvSpPr/>
            <p:nvPr/>
          </p:nvSpPr>
          <p:spPr>
            <a:xfrm>
              <a:off x="947057" y="707571"/>
              <a:ext cx="9873342" cy="359229"/>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 name="Straight Arrow Connector 10"/>
            <p:cNvCxnSpPr/>
            <p:nvPr/>
          </p:nvCxnSpPr>
          <p:spPr>
            <a:xfrm flipH="1">
              <a:off x="2122714" y="402771"/>
              <a:ext cx="239486" cy="45720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323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98715" y="1468629"/>
            <a:ext cx="10820399" cy="4154984"/>
          </a:xfrm>
          <a:prstGeom prst="rect">
            <a:avLst/>
          </a:prstGeom>
        </p:spPr>
        <p:txBody>
          <a:bodyPr wrap="square">
            <a:spAutoFit/>
          </a:bodyPr>
          <a:lstStyle/>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vi-VN" sz="2200" i="1" dirty="0">
                <a:solidFill>
                  <a:schemeClr val="tx2"/>
                </a:solidFill>
                <a:latin typeface="Times New Roman" panose="02020603050405020304" pitchFamily="18" charset="0"/>
                <a:cs typeface="Times New Roman" panose="02020603050405020304" pitchFamily="18" charset="0"/>
              </a:rPr>
              <a:t>Cẩn trọng và xác thực kĩ lưỡng trước khi tải các phần mềm ứng dụng</a:t>
            </a:r>
            <a:r>
              <a:rPr lang="en-US" sz="2200" i="1" dirty="0">
                <a:solidFill>
                  <a:schemeClr val="tx2"/>
                </a:solidFill>
                <a:latin typeface="Times New Roman" panose="02020603050405020304" pitchFamily="18" charset="0"/>
                <a:cs typeface="Times New Roman" panose="02020603050405020304" pitchFamily="18" charset="0"/>
              </a:rPr>
              <a:t>:</a:t>
            </a:r>
            <a:r>
              <a:rPr lang="vi-VN" sz="2200" i="1"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lưu - khi đăng nhập vào các nền tảng, giải pháp, công cụ số, cần phòng tránh các phần mềm độc hại, cảnh giác trước các khả năng khai thác thông tin cá nhân và quyền riêng tư thông qua mạng xã hội và các trang chia sẻ cá nhân... </a:t>
            </a:r>
            <a:endParaRPr lang="en-US" sz="2200"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sz="2200"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vi-VN" sz="2200" i="1" dirty="0">
                <a:solidFill>
                  <a:schemeClr val="tx2"/>
                </a:solidFill>
                <a:latin typeface="Times New Roman" panose="02020603050405020304" pitchFamily="18" charset="0"/>
                <a:cs typeface="Times New Roman" panose="02020603050405020304" pitchFamily="18" charset="0"/>
              </a:rPr>
              <a:t>Luôn thực hiện phân biệt và đánh giá thông tin:</a:t>
            </a:r>
            <a:r>
              <a:rPr lang="vi-VN" sz="2200" dirty="0">
                <a:solidFill>
                  <a:schemeClr val="tx2"/>
                </a:solidFill>
                <a:latin typeface="Times New Roman" panose="02020603050405020304" pitchFamily="18" charset="0"/>
                <a:cs typeface="Times New Roman" panose="02020603050405020304" pitchFamily="18" charset="0"/>
              </a:rPr>
              <a:t> Xác định tính chính xá</a:t>
            </a:r>
            <a:r>
              <a:rPr lang="en-US" sz="2200" dirty="0">
                <a:solidFill>
                  <a:schemeClr val="tx2"/>
                </a:solidFill>
                <a:latin typeface="Times New Roman" panose="02020603050405020304" pitchFamily="18" charset="0"/>
                <a:cs typeface="Times New Roman" panose="02020603050405020304" pitchFamily="18" charset="0"/>
              </a:rPr>
              <a:t>c</a:t>
            </a:r>
            <a:r>
              <a:rPr lang="vi-VN" sz="2200" dirty="0">
                <a:solidFill>
                  <a:schemeClr val="tx2"/>
                </a:solidFill>
                <a:latin typeface="Times New Roman" panose="02020603050405020304" pitchFamily="18" charset="0"/>
                <a:cs typeface="Times New Roman" panose="02020603050405020304" pitchFamily="18" charset="0"/>
              </a:rPr>
              <a:t> của thông tin được tìm kiếm, đảm bảo rằng thông tin có được là đáng tin cậ</a:t>
            </a:r>
            <a:r>
              <a:rPr lang="en-US" sz="2200" dirty="0">
                <a:solidFill>
                  <a:schemeClr val="tx2"/>
                </a:solidFill>
                <a:latin typeface="Times New Roman" panose="02020603050405020304" pitchFamily="18" charset="0"/>
                <a:cs typeface="Times New Roman" panose="02020603050405020304" pitchFamily="18" charset="0"/>
              </a:rPr>
              <a:t>y, </a:t>
            </a:r>
            <a:r>
              <a:rPr lang="vi-VN" sz="2200" dirty="0">
                <a:solidFill>
                  <a:schemeClr val="tx2"/>
                </a:solidFill>
                <a:latin typeface="Times New Roman" panose="02020603050405020304" pitchFamily="18" charset="0"/>
                <a:cs typeface="Times New Roman" panose="02020603050405020304" pitchFamily="18" charset="0"/>
              </a:rPr>
              <a:t>kiểm tra nguồn gốc thông tin</a:t>
            </a:r>
            <a:r>
              <a:rPr lang="en-US" sz="2200" dirty="0">
                <a:solidFill>
                  <a:schemeClr val="tx2"/>
                </a:solidFill>
                <a:latin typeface="Times New Roman" panose="02020603050405020304" pitchFamily="18" charset="0"/>
                <a:cs typeface="Times New Roman" panose="02020603050405020304" pitchFamily="18" charset="0"/>
              </a:rPr>
              <a:t>,</a:t>
            </a:r>
            <a:r>
              <a:rPr lang="vi-VN"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lịch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sử</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cậy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của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thông</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được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cung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cấp</a:t>
            </a:r>
            <a:r>
              <a:rPr lang="en-US" sz="2200" dirty="0">
                <a:solidFill>
                  <a:schemeClr val="tx2"/>
                </a:solidFill>
                <a:latin typeface="Times New Roman" panose="02020603050405020304" pitchFamily="18" charset="0"/>
                <a:cs typeface="Times New Roman" panose="02020603050405020304" pitchFamily="18" charset="0"/>
              </a:rPr>
              <a:t>.</a:t>
            </a:r>
            <a:endParaRPr lang="vi-VN" sz="22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651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87635" y="1420399"/>
            <a:ext cx="10770965" cy="3647152"/>
          </a:xfrm>
          <a:prstGeom prst="rect">
            <a:avLst/>
          </a:prstGeom>
          <a:noFill/>
        </p:spPr>
        <p:txBody>
          <a:bodyPr wrap="square" rtlCol="0">
            <a:spAutoFit/>
          </a:bodyPr>
          <a:lstStyle/>
          <a:p>
            <a:pPr algn="just">
              <a:lnSpc>
                <a:spcPct val="150000"/>
              </a:lnSpc>
            </a:pPr>
            <a:r>
              <a:rPr lang="en-US" sz="2200" b="1" i="1" dirty="0" err="1">
                <a:solidFill>
                  <a:schemeClr val="tx2"/>
                </a:solidFill>
                <a:latin typeface="Times New Roman" panose="02020603050405020304" pitchFamily="18" charset="0"/>
                <a:cs typeface="Times New Roman" panose="02020603050405020304" pitchFamily="18" charset="0"/>
              </a:rPr>
              <a:t>Kĩ</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năng</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kĩ</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thuật</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số</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dành</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cho</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giáo</a:t>
            </a:r>
            <a:r>
              <a:rPr lang="en-US" sz="2200" b="1" i="1" dirty="0">
                <a:solidFill>
                  <a:schemeClr val="tx2"/>
                </a:solidFill>
                <a:latin typeface="Times New Roman" panose="02020603050405020304" pitchFamily="18" charset="0"/>
                <a:cs typeface="Times New Roman" panose="02020603050405020304" pitchFamily="18" charset="0"/>
              </a:rPr>
              <a:t> </a:t>
            </a:r>
            <a:r>
              <a:rPr lang="en-US" sz="2200" b="1" i="1" dirty="0" err="1">
                <a:solidFill>
                  <a:schemeClr val="tx2"/>
                </a:solidFill>
                <a:latin typeface="Times New Roman" panose="02020603050405020304" pitchFamily="18" charset="0"/>
                <a:cs typeface="Times New Roman" panose="02020603050405020304" pitchFamily="18" charset="0"/>
              </a:rPr>
              <a:t>viên</a:t>
            </a:r>
            <a:r>
              <a:rPr lang="en-US" sz="2200" b="1" dirty="0">
                <a:solidFill>
                  <a:schemeClr val="tx2"/>
                </a:solidFill>
                <a:latin typeface="Times New Roman" panose="02020603050405020304" pitchFamily="18" charset="0"/>
                <a:cs typeface="Times New Roman" panose="02020603050405020304" pitchFamily="18" charset="0"/>
              </a:rPr>
              <a:t>.</a:t>
            </a:r>
          </a:p>
          <a:p>
            <a:pPr algn="just">
              <a:lnSpc>
                <a:spcPct val="150000"/>
              </a:lnSpc>
            </a:pPr>
            <a:r>
              <a:rPr lang="en-US" sz="2200" b="1" dirty="0" err="1">
                <a:solidFill>
                  <a:srgbClr val="0066FF"/>
                </a:solidFill>
                <a:latin typeface="Times New Roman" panose="02020603050405020304" pitchFamily="18" charset="0"/>
                <a:cs typeface="Times New Roman" panose="02020603050405020304" pitchFamily="18" charset="0"/>
              </a:rPr>
              <a:t>Kĩ</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năng</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sáng</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tạo</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nội</a:t>
            </a:r>
            <a:r>
              <a:rPr lang="en-US" sz="2200" b="1" dirty="0">
                <a:solidFill>
                  <a:srgbClr val="0066FF"/>
                </a:solidFill>
                <a:latin typeface="Times New Roman" panose="02020603050405020304" pitchFamily="18" charset="0"/>
                <a:cs typeface="Times New Roman" panose="02020603050405020304" pitchFamily="18" charset="0"/>
              </a:rPr>
              <a:t> dung </a:t>
            </a:r>
            <a:r>
              <a:rPr lang="en-US" sz="2200" b="1" dirty="0" err="1">
                <a:solidFill>
                  <a:srgbClr val="0066FF"/>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Tùy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theo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cấp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lập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thiết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kế</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trình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bày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bằng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định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hoặc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sử</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phần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mềm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nền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lý</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chia </a:t>
            </a:r>
            <a:r>
              <a:rPr lang="en-US" sz="2200" dirty="0" err="1">
                <a:solidFill>
                  <a:schemeClr val="tx2"/>
                </a:solidFill>
                <a:latin typeface="Times New Roman" panose="02020603050405020304" pitchFamily="18" charset="0"/>
                <a:cs typeface="Times New Roman" panose="02020603050405020304" pitchFamily="18" charset="0"/>
              </a:rPr>
              <a:t>sẻ</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hiệu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a:t>
            </a:r>
            <a:r>
              <a:rPr lang="en-US" sz="2200" dirty="0">
                <a:solidFill>
                  <a:schemeClr val="tx2"/>
                </a:solidFill>
                <a:latin typeface="Times New Roman" panose="02020603050405020304" pitchFamily="18" charset="0"/>
                <a:cs typeface="Times New Roman" panose="02020603050405020304" pitchFamily="18" charset="0"/>
              </a:rPr>
              <a:t>.</a:t>
            </a:r>
          </a:p>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Một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cụ</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hỗ</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trợ</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trong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p>
          <a:p>
            <a:pPr algn="just">
              <a:lnSpc>
                <a:spcPct val="150000"/>
              </a:lnSpc>
            </a:pP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bài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sinh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Google Docs, Google Slides, PowerPo</a:t>
            </a:r>
            <a:r>
              <a:rPr lang="en-US" sz="2200" dirty="0" err="1">
                <a:solidFill>
                  <a:schemeClr val="tx2"/>
                </a:solidFill>
                <a:latin typeface="Times New Roman" panose="02020603050405020304" pitchFamily="18" charset="0"/>
                <a:cs typeface="Times New Roman" panose="02020603050405020304" pitchFamily="18" charset="0"/>
              </a:rPr>
              <a:t>int</a:t>
            </a:r>
            <a:r>
              <a:rPr lang="en-US" sz="2200"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Canva, Prezi, Genially, Thinglink... kèm theo các công cụ bổ trợ Add – on </a:t>
            </a:r>
            <a:r>
              <a:rPr lang="en-US" sz="2200" dirty="0" err="1">
                <a:solidFill>
                  <a:schemeClr val="tx2"/>
                </a:solidFill>
                <a:latin typeface="Times New Roman" panose="02020603050405020304" pitchFamily="18" charset="0"/>
                <a:cs typeface="Times New Roman" panose="02020603050405020304" pitchFamily="18" charset="0"/>
              </a:rPr>
              <a:t>được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tích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hợp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nền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phần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mềm</a:t>
            </a:r>
            <a:r>
              <a:rPr lang="en-US" sz="22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869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inVertical)">
                                      <p:cBhvr>
                                        <p:cTn id="20"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81488" y="387193"/>
            <a:ext cx="10058402" cy="1219200"/>
          </a:xfrm>
        </p:spPr>
        <p:txBody>
          <a:bodyPr>
            <a:normAutofit/>
          </a:bodyPr>
          <a:lstStyle/>
          <a:p>
            <a:r>
              <a:rPr lang="en-US" sz="3400" b="1" dirty="0">
                <a:solidFill>
                  <a:srgbClr val="FF0000"/>
                </a:solidFill>
                <a:cs typeface="Times New Roman" panose="02020603050405020304" pitchFamily="18" charset="0"/>
              </a:rPr>
              <a:t> NỘI DUNG</a:t>
            </a:r>
          </a:p>
        </p:txBody>
      </p:sp>
      <p:sp>
        <p:nvSpPr>
          <p:cNvPr id="14" name="Content Placeholder 13"/>
          <p:cNvSpPr>
            <a:spLocks noGrp="1"/>
          </p:cNvSpPr>
          <p:nvPr>
            <p:ph idx="1"/>
          </p:nvPr>
        </p:nvSpPr>
        <p:spPr>
          <a:xfrm>
            <a:off x="3976579" y="2053530"/>
            <a:ext cx="4179450" cy="3065008"/>
          </a:xfrm>
        </p:spPr>
        <p:txBody>
          <a:bodyPr>
            <a:normAutofit/>
          </a:bodyPr>
          <a:lstStyle/>
          <a:p>
            <a:pPr>
              <a:buFont typeface="Wingdings" panose="05000000000000000000" pitchFamily="2" charset="2"/>
              <a:buChar char="q"/>
            </a:pPr>
            <a:r>
              <a:rPr lang="en-US" sz="3500" b="1" dirty="0">
                <a:solidFill>
                  <a:srgbClr val="0066FF"/>
                </a:solidFill>
                <a:latin typeface="Times New Roman" panose="02020603050405020304" pitchFamily="18" charset="0"/>
                <a:cs typeface="Times New Roman" panose="02020603050405020304" pitchFamily="18" charset="0"/>
              </a:rPr>
              <a:t>  </a:t>
            </a:r>
            <a:r>
              <a:rPr lang="en-US" sz="3500" b="1" dirty="0" err="1">
                <a:solidFill>
                  <a:srgbClr val="0066FF"/>
                </a:solidFill>
                <a:latin typeface="+mj-lt"/>
                <a:cs typeface="Times New Roman" panose="02020603050405020304" pitchFamily="18" charset="0"/>
              </a:rPr>
              <a:t>Bối</a:t>
            </a:r>
            <a:r>
              <a:rPr lang="en-US" sz="3500" b="1" dirty="0">
                <a:solidFill>
                  <a:srgbClr val="0066FF"/>
                </a:solidFill>
                <a:latin typeface="+mj-lt"/>
                <a:cs typeface="Times New Roman" panose="02020603050405020304" pitchFamily="18" charset="0"/>
              </a:rPr>
              <a:t> </a:t>
            </a:r>
            <a:r>
              <a:rPr lang="en-US" sz="3500" b="1" dirty="0" err="1">
                <a:solidFill>
                  <a:srgbClr val="0066FF"/>
                </a:solidFill>
                <a:latin typeface="+mj-lt"/>
                <a:cs typeface="Times New Roman" panose="02020603050405020304" pitchFamily="18" charset="0"/>
              </a:rPr>
              <a:t>cảnh</a:t>
            </a:r>
            <a:endParaRPr lang="en-US" sz="3500" b="1" dirty="0">
              <a:solidFill>
                <a:srgbClr val="0066FF"/>
              </a:solidFill>
              <a:latin typeface="+mj-lt"/>
              <a:cs typeface="Times New Roman" panose="02020603050405020304" pitchFamily="18" charset="0"/>
            </a:endParaRPr>
          </a:p>
          <a:p>
            <a:pPr>
              <a:buFont typeface="Wingdings" panose="05000000000000000000" pitchFamily="2" charset="2"/>
              <a:buChar char="q"/>
            </a:pPr>
            <a:r>
              <a:rPr lang="en-US" sz="3500" b="1" dirty="0">
                <a:solidFill>
                  <a:srgbClr val="0066FF"/>
                </a:solidFill>
                <a:latin typeface="+mj-lt"/>
                <a:cs typeface="Times New Roman" panose="02020603050405020304" pitchFamily="18" charset="0"/>
              </a:rPr>
              <a:t>  Y</a:t>
            </a:r>
            <a:r>
              <a:rPr lang="vi-VN" sz="3500" b="1" dirty="0">
                <a:solidFill>
                  <a:srgbClr val="0066FF"/>
                </a:solidFill>
                <a:latin typeface="+mj-lt"/>
                <a:cs typeface="Times New Roman" panose="02020603050405020304" pitchFamily="18" charset="0"/>
              </a:rPr>
              <a:t>êu cầu </a:t>
            </a:r>
            <a:endParaRPr lang="en-US" sz="3500" b="1" dirty="0">
              <a:solidFill>
                <a:srgbClr val="0066FF"/>
              </a:solidFill>
              <a:latin typeface="+mj-lt"/>
              <a:cs typeface="Times New Roman" panose="02020603050405020304" pitchFamily="18" charset="0"/>
            </a:endParaRPr>
          </a:p>
          <a:p>
            <a:pPr>
              <a:buFont typeface="Wingdings" panose="05000000000000000000" pitchFamily="2" charset="2"/>
              <a:buChar char="q"/>
            </a:pPr>
            <a:r>
              <a:rPr lang="en-US" sz="3500" b="1" dirty="0">
                <a:solidFill>
                  <a:srgbClr val="0066FF"/>
                </a:solidFill>
                <a:latin typeface="+mj-lt"/>
                <a:cs typeface="Times New Roman" panose="02020603050405020304" pitchFamily="18" charset="0"/>
              </a:rPr>
              <a:t>  G</a:t>
            </a:r>
            <a:r>
              <a:rPr lang="vi-VN" sz="3500" b="1" dirty="0">
                <a:solidFill>
                  <a:srgbClr val="0066FF"/>
                </a:solidFill>
                <a:latin typeface="+mj-lt"/>
                <a:cs typeface="Times New Roman" panose="02020603050405020304" pitchFamily="18" charset="0"/>
              </a:rPr>
              <a:t>iải pháp </a:t>
            </a:r>
            <a:endParaRPr lang="en-US" sz="3500" b="1" dirty="0">
              <a:solidFill>
                <a:srgbClr val="0066FF"/>
              </a:solidFill>
              <a:latin typeface="+mj-lt"/>
              <a:cs typeface="Times New Roman" panose="02020603050405020304" pitchFamily="18" charset="0"/>
            </a:endParaRPr>
          </a:p>
          <a:p>
            <a:pPr>
              <a:buFont typeface="Wingdings" panose="05000000000000000000" pitchFamily="2" charset="2"/>
              <a:buChar char="q"/>
            </a:pPr>
            <a:r>
              <a:rPr lang="en-US" sz="3500" b="1" dirty="0">
                <a:solidFill>
                  <a:srgbClr val="0066FF"/>
                </a:solidFill>
                <a:latin typeface="+mj-lt"/>
                <a:cs typeface="Times New Roman" panose="02020603050405020304" pitchFamily="18" charset="0"/>
              </a:rPr>
              <a:t>  </a:t>
            </a:r>
            <a:r>
              <a:rPr lang="en-US" sz="3500" b="1" dirty="0" err="1">
                <a:solidFill>
                  <a:srgbClr val="0066FF"/>
                </a:solidFill>
                <a:latin typeface="+mj-lt"/>
                <a:cs typeface="Times New Roman" panose="02020603050405020304" pitchFamily="18" charset="0"/>
              </a:rPr>
              <a:t>Kế</a:t>
            </a:r>
            <a:r>
              <a:rPr lang="en-US" sz="3500" b="1" dirty="0">
                <a:solidFill>
                  <a:srgbClr val="0066FF"/>
                </a:solidFill>
                <a:latin typeface="+mj-lt"/>
                <a:cs typeface="Times New Roman" panose="02020603050405020304" pitchFamily="18" charset="0"/>
              </a:rPr>
              <a:t> </a:t>
            </a:r>
            <a:r>
              <a:rPr lang="en-US" sz="3500" b="1" dirty="0" err="1">
                <a:solidFill>
                  <a:srgbClr val="0066FF"/>
                </a:solidFill>
                <a:latin typeface="+mj-lt"/>
                <a:cs typeface="Times New Roman" panose="02020603050405020304" pitchFamily="18" charset="0"/>
              </a:rPr>
              <a:t>hoạch</a:t>
            </a:r>
            <a:endParaRPr sz="3500" dirty="0">
              <a:solidFill>
                <a:srgbClr val="0066FF"/>
              </a:solidFill>
              <a:latin typeface="+mj-lt"/>
              <a:cs typeface="Times New Roman" panose="02020603050405020304" pitchFamily="18" charset="0"/>
            </a:endParaRPr>
          </a:p>
        </p:txBody>
      </p:sp>
    </p:spTree>
    <p:extLst>
      <p:ext uri="{BB962C8B-B14F-4D97-AF65-F5344CB8AC3E}">
        <p14:creationId xmlns:p14="http://schemas.microsoft.com/office/powerpoint/2010/main" val="42993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barn(inVertic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barn(inVertical)">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barn(inVertical)">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18456" y="1825094"/>
            <a:ext cx="10624458" cy="3366563"/>
          </a:xfrm>
          <a:prstGeom prst="rect">
            <a:avLst/>
          </a:prstGeom>
        </p:spPr>
        <p:txBody>
          <a:bodyPr wrap="square">
            <a:spAutoFit/>
          </a:bodyPr>
          <a:lstStyle/>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sách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lật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trang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sinh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động</a:t>
            </a:r>
            <a:r>
              <a:rPr lang="en-US" dirty="0">
                <a:solidFill>
                  <a:schemeClr val="tx2"/>
                </a:solidFill>
                <a:latin typeface="Times New Roman" panose="02020603050405020304" pitchFamily="18" charset="0"/>
                <a:cs typeface="Times New Roman" panose="02020603050405020304" pitchFamily="18" charset="0"/>
              </a:rPr>
              <a:t> (Flipbook), </a:t>
            </a:r>
            <a:r>
              <a:rPr lang="en-US" dirty="0" err="1">
                <a:solidFill>
                  <a:schemeClr val="tx2"/>
                </a:solidFill>
                <a:latin typeface="Times New Roman" panose="02020603050405020304" pitchFamily="18" charset="0"/>
                <a:cs typeface="Times New Roman" panose="02020603050405020304" pitchFamily="18" charset="0"/>
              </a:rPr>
              <a:t>Ebook</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tương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Powerpoint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Canva</a:t>
            </a:r>
            <a:r>
              <a:rPr lang="en-US" dirty="0">
                <a:solidFill>
                  <a:schemeClr val="tx2"/>
                </a:solidFill>
                <a:latin typeface="Times New Roman" panose="02020603050405020304" pitchFamily="18" charset="0"/>
                <a:cs typeface="Times New Roman" panose="02020603050405020304" pitchFamily="18" charset="0"/>
              </a:rPr>
              <a:t>, Book Creator…</a:t>
            </a: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Tạo video: </a:t>
            </a:r>
            <a:r>
              <a:rPr lang="vi-VN" dirty="0">
                <a:solidFill>
                  <a:srgbClr val="0066FF"/>
                </a:solidFill>
                <a:latin typeface="Times New Roman" panose="02020603050405020304" pitchFamily="18" charset="0"/>
                <a:cs typeface="Times New Roman" panose="02020603050405020304" pitchFamily="18" charset="0"/>
              </a:rPr>
              <a:t>YouTube, Capcut </a:t>
            </a:r>
            <a:r>
              <a:rPr lang="vi-VN" dirty="0">
                <a:solidFill>
                  <a:schemeClr val="tx2"/>
                </a:solidFill>
                <a:latin typeface="Times New Roman" panose="02020603050405020304" pitchFamily="18" charset="0"/>
                <a:cs typeface="Times New Roman" panose="02020603050405020304" pitchFamily="18" charset="0"/>
              </a:rPr>
              <a:t>(tạo video clip ngắn mi</a:t>
            </a:r>
            <a:r>
              <a:rPr lang="en-US" dirty="0" err="1">
                <a:solidFill>
                  <a:schemeClr val="tx2"/>
                </a:solidFill>
                <a:latin typeface="Times New Roman" panose="02020603050405020304" pitchFamily="18" charset="0"/>
                <a:cs typeface="Times New Roman" panose="02020603050405020304" pitchFamily="18" charset="0"/>
              </a:rPr>
              <a:t>nh</a:t>
            </a:r>
            <a:r>
              <a:rPr lang="vi-VN" dirty="0">
                <a:solidFill>
                  <a:schemeClr val="tx2"/>
                </a:solidFill>
                <a:latin typeface="Times New Roman" panose="02020603050405020304" pitchFamily="18" charset="0"/>
                <a:cs typeface="Times New Roman" panose="02020603050405020304" pitchFamily="18" charset="0"/>
              </a:rPr>
              <a:t> hoạ, hướng dẫn hoạt động, vui chơi...), </a:t>
            </a:r>
            <a:r>
              <a:rPr lang="vi-VN" dirty="0">
                <a:solidFill>
                  <a:srgbClr val="0066FF"/>
                </a:solidFill>
                <a:latin typeface="Times New Roman" panose="02020603050405020304" pitchFamily="18" charset="0"/>
                <a:cs typeface="Times New Roman" panose="02020603050405020304" pitchFamily="18" charset="0"/>
              </a:rPr>
              <a:t>Loom </a:t>
            </a:r>
            <a:r>
              <a:rPr lang="vi-VN" dirty="0">
                <a:solidFill>
                  <a:schemeClr val="tx2"/>
                </a:solidFill>
                <a:latin typeface="Times New Roman" panose="02020603050405020304" pitchFamily="18" charset="0"/>
                <a:cs typeface="Times New Roman" panose="02020603050405020304" pitchFamily="18" charset="0"/>
              </a:rPr>
              <a:t>(tạo bài giảng sinh động cho phé</a:t>
            </a:r>
            <a:r>
              <a:rPr lang="en-US" dirty="0">
                <a:solidFill>
                  <a:schemeClr val="tx2"/>
                </a:solidFill>
                <a:latin typeface="Times New Roman" panose="02020603050405020304" pitchFamily="18" charset="0"/>
                <a:cs typeface="Times New Roman" panose="02020603050405020304" pitchFamily="18" charset="0"/>
              </a:rPr>
              <a:t>p</a:t>
            </a:r>
            <a:r>
              <a:rPr lang="vi-VN" dirty="0">
                <a:solidFill>
                  <a:schemeClr val="tx2"/>
                </a:solidFill>
                <a:latin typeface="Times New Roman" panose="02020603050405020304" pitchFamily="18" charset="0"/>
                <a:cs typeface="Times New Roman" panose="02020603050405020304" pitchFamily="18" charset="0"/>
              </a:rPr>
              <a:t> chèn nội dung và hình ảnh của giáo viên, có thể hỗ trợ tương tác bằng các hiệu biểu cảm), </a:t>
            </a:r>
            <a:r>
              <a:rPr lang="vi-VN" dirty="0">
                <a:solidFill>
                  <a:srgbClr val="0066FF"/>
                </a:solidFill>
                <a:latin typeface="Times New Roman" panose="02020603050405020304" pitchFamily="18" charset="0"/>
                <a:cs typeface="Times New Roman" panose="02020603050405020304" pitchFamily="18" charset="0"/>
              </a:rPr>
              <a:t>Powtoon </a:t>
            </a:r>
            <a:r>
              <a:rPr lang="vi-VN" dirty="0">
                <a:solidFill>
                  <a:schemeClr val="tx2"/>
                </a:solidFill>
                <a:latin typeface="Times New Roman" panose="02020603050405020304" pitchFamily="18" charset="0"/>
                <a:cs typeface="Times New Roman" panose="02020603050405020304" pitchFamily="18" charset="0"/>
              </a:rPr>
              <a:t>(tạo video clip hoạt hình sinh động), </a:t>
            </a:r>
            <a:r>
              <a:rPr lang="vi-VN" dirty="0">
                <a:solidFill>
                  <a:srgbClr val="0066FF"/>
                </a:solidFill>
                <a:latin typeface="Times New Roman" panose="02020603050405020304" pitchFamily="18" charset="0"/>
                <a:cs typeface="Times New Roman" panose="02020603050405020304" pitchFamily="18" charset="0"/>
              </a:rPr>
              <a:t>Edpuzzle</a:t>
            </a:r>
            <a:r>
              <a:rPr lang="vi-VN"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tạo</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video clip tương tác kèm kiểm tra đánh giá).</a:t>
            </a: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endParaRPr lang="en-US"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dirty="0">
                <a:solidFill>
                  <a:schemeClr val="tx2"/>
                </a:solidFill>
                <a:latin typeface="Times New Roman" panose="02020603050405020304" pitchFamily="18" charset="0"/>
                <a:cs typeface="Times New Roman" panose="02020603050405020304" pitchFamily="18" charset="0"/>
              </a:rPr>
              <a:t>+</a:t>
            </a:r>
            <a:r>
              <a:rPr lang="vi-VN" dirty="0">
                <a:solidFill>
                  <a:schemeClr val="tx2"/>
                </a:solidFill>
                <a:latin typeface="Times New Roman" panose="02020603050405020304" pitchFamily="18" charset="0"/>
                <a:cs typeface="Times New Roman" panose="02020603050405020304" pitchFamily="18" charset="0"/>
              </a:rPr>
              <a:t> Các app hỗ trợ trình bày nội dung thực tế ảo (trên CHPlay và AppStore): 4D Animal, Human Anatomy, Google Expeditions, 3D Bear...; sử dụng các App trò chơi giáo dục dành cho trẻ trên nền tảng di động (Android, ios)...</a:t>
            </a:r>
          </a:p>
        </p:txBody>
      </p:sp>
    </p:spTree>
    <p:extLst>
      <p:ext uri="{BB962C8B-B14F-4D97-AF65-F5344CB8AC3E}">
        <p14:creationId xmlns:p14="http://schemas.microsoft.com/office/powerpoint/2010/main" val="33135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arn(inVertical)">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112" y="880638"/>
            <a:ext cx="10265229" cy="4524315"/>
          </a:xfrm>
          <a:prstGeom prst="rect">
            <a:avLst/>
          </a:prstGeom>
        </p:spPr>
        <p:txBody>
          <a:bodyPr wrap="square">
            <a:spAutoFit/>
          </a:bodyPr>
          <a:lstStyle/>
          <a:p>
            <a:pPr algn="just"/>
            <a:r>
              <a:rPr lang="en-US" i="1" dirty="0">
                <a:solidFill>
                  <a:schemeClr val="tx2"/>
                </a:solidFill>
                <a:latin typeface="Times New Roman" panose="02020603050405020304" pitchFamily="18" charset="0"/>
                <a:cs typeface="Times New Roman" panose="02020603050405020304" pitchFamily="18" charset="0"/>
              </a:rPr>
              <a:t>+</a:t>
            </a:r>
            <a:r>
              <a:rPr lang="vi-VN" i="1" dirty="0">
                <a:solidFill>
                  <a:schemeClr val="tx2"/>
                </a:solidFill>
                <a:latin typeface="Times New Roman" panose="02020603050405020304" pitchFamily="18" charset="0"/>
                <a:cs typeface="Times New Roman" panose="02020603050405020304" pitchFamily="18" charset="0"/>
              </a:rPr>
              <a:t> Thuyết phục: </a:t>
            </a:r>
            <a:r>
              <a:rPr lang="vi-VN" dirty="0">
                <a:solidFill>
                  <a:schemeClr val="tx2"/>
                </a:solidFill>
                <a:latin typeface="Times New Roman" panose="02020603050405020304" pitchFamily="18" charset="0"/>
                <a:cs typeface="Times New Roman" panose="02020603050405020304" pitchFamily="18" charset="0"/>
              </a:rPr>
              <a:t>Sử dụng ngôn ngữ, biểu tượng tạo thiện cảm và sự tin tưởng, nắm bắt được điểm tương đồng giữa mình và người khác, lập luận chặt chẽ và dẫn chứng cụ thể đi kèm;</a:t>
            </a:r>
            <a:endParaRPr lang="en-US" dirty="0">
              <a:solidFill>
                <a:schemeClr val="tx2"/>
              </a:solidFill>
              <a:latin typeface="Times New Roman" panose="02020603050405020304" pitchFamily="18" charset="0"/>
              <a:cs typeface="Times New Roman" panose="02020603050405020304" pitchFamily="18" charset="0"/>
            </a:endParaRPr>
          </a:p>
          <a:p>
            <a:pPr algn="just"/>
            <a:endParaRPr lang="vi-VN" dirty="0">
              <a:solidFill>
                <a:schemeClr val="tx2"/>
              </a:solidFill>
              <a:latin typeface="Times New Roman" panose="02020603050405020304" pitchFamily="18" charset="0"/>
              <a:cs typeface="Times New Roman" panose="02020603050405020304" pitchFamily="18" charset="0"/>
            </a:endParaRPr>
          </a:p>
          <a:p>
            <a:pPr algn="just"/>
            <a:r>
              <a:rPr lang="en-US" i="1" dirty="0">
                <a:solidFill>
                  <a:schemeClr val="tx2"/>
                </a:solidFill>
                <a:latin typeface="Times New Roman" panose="02020603050405020304" pitchFamily="18" charset="0"/>
                <a:cs typeface="Times New Roman" panose="02020603050405020304" pitchFamily="18" charset="0"/>
              </a:rPr>
              <a:t>+</a:t>
            </a:r>
            <a:r>
              <a:rPr lang="vi-VN" i="1" dirty="0">
                <a:solidFill>
                  <a:schemeClr val="tx2"/>
                </a:solidFill>
                <a:latin typeface="Times New Roman" panose="02020603050405020304" pitchFamily="18" charset="0"/>
                <a:cs typeface="Times New Roman" panose="02020603050405020304" pitchFamily="18" charset="0"/>
              </a:rPr>
              <a:t> Kiểm soát cảm xúc: </a:t>
            </a:r>
            <a:r>
              <a:rPr lang="vi-VN" dirty="0">
                <a:solidFill>
                  <a:schemeClr val="tx2"/>
                </a:solidFill>
                <a:latin typeface="Times New Roman" panose="02020603050405020304" pitchFamily="18" charset="0"/>
                <a:cs typeface="Times New Roman" panose="02020603050405020304" pitchFamily="18" charset="0"/>
              </a:rPr>
              <a:t>Điều khiển được cảm xúc và không làm ảnh hưởng đến bản thân</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công việc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vi-VN" dirty="0">
                <a:solidFill>
                  <a:schemeClr val="tx2"/>
                </a:solidFill>
                <a:latin typeface="Times New Roman" panose="02020603050405020304" pitchFamily="18" charset="0"/>
                <a:cs typeface="Times New Roman" panose="02020603050405020304" pitchFamily="18" charset="0"/>
              </a:rPr>
              <a:t> các mối quan hệ;</a:t>
            </a:r>
            <a:endParaRPr lang="en-US" dirty="0">
              <a:solidFill>
                <a:schemeClr val="tx2"/>
              </a:solidFill>
              <a:latin typeface="Times New Roman" panose="02020603050405020304" pitchFamily="18" charset="0"/>
              <a:cs typeface="Times New Roman" panose="02020603050405020304" pitchFamily="18" charset="0"/>
            </a:endParaRPr>
          </a:p>
          <a:p>
            <a:pPr algn="just"/>
            <a:endParaRPr lang="vi-VN" dirty="0">
              <a:solidFill>
                <a:schemeClr val="tx2"/>
              </a:solidFill>
              <a:latin typeface="Times New Roman" panose="02020603050405020304" pitchFamily="18" charset="0"/>
              <a:cs typeface="Times New Roman" panose="02020603050405020304" pitchFamily="18" charset="0"/>
            </a:endParaRPr>
          </a:p>
          <a:p>
            <a:pPr algn="just"/>
            <a:r>
              <a:rPr lang="en-US" i="1" dirty="0">
                <a:solidFill>
                  <a:schemeClr val="tx2"/>
                </a:solidFill>
                <a:latin typeface="Times New Roman" panose="02020603050405020304" pitchFamily="18" charset="0"/>
                <a:cs typeface="Times New Roman" panose="02020603050405020304" pitchFamily="18" charset="0"/>
              </a:rPr>
              <a:t>+</a:t>
            </a:r>
            <a:r>
              <a:rPr lang="vi-VN" i="1" dirty="0">
                <a:solidFill>
                  <a:schemeClr val="tx2"/>
                </a:solidFill>
                <a:latin typeface="Times New Roman" panose="02020603050405020304" pitchFamily="18" charset="0"/>
                <a:cs typeface="Times New Roman" panose="02020603050405020304" pitchFamily="18" charset="0"/>
              </a:rPr>
              <a:t> Tạo sự thân mật, chia sẻ và đồng cảm khi trao đổi qua mạng: </a:t>
            </a:r>
            <a:r>
              <a:rPr lang="vi-VN" dirty="0">
                <a:solidFill>
                  <a:schemeClr val="tx2"/>
                </a:solidFill>
                <a:latin typeface="Times New Roman" panose="02020603050405020304" pitchFamily="18" charset="0"/>
                <a:cs typeface="Times New Roman" panose="02020603050405020304" pitchFamily="18" charset="0"/>
              </a:rPr>
              <a:t>Sự thân mậ</a:t>
            </a:r>
            <a:r>
              <a:rPr lang="en-US" dirty="0">
                <a:solidFill>
                  <a:schemeClr val="tx2"/>
                </a:solidFill>
                <a:latin typeface="Times New Roman" panose="02020603050405020304" pitchFamily="18" charset="0"/>
                <a:cs typeface="Times New Roman" panose="02020603050405020304" pitchFamily="18" charset="0"/>
              </a:rPr>
              <a:t>t </a:t>
            </a:r>
            <a:r>
              <a:rPr lang="vi-VN" dirty="0">
                <a:solidFill>
                  <a:schemeClr val="tx2"/>
                </a:solidFill>
                <a:latin typeface="Times New Roman" panose="02020603050405020304" pitchFamily="18" charset="0"/>
                <a:cs typeface="Times New Roman" panose="02020603050405020304" pitchFamily="18" charset="0"/>
              </a:rPr>
              <a:t>được tạo ra từ chính thái độ nên cần để ý tránh gây ra hiểu lầm không đáng c</a:t>
            </a:r>
            <a:r>
              <a:rPr lang="en-US" dirty="0">
                <a:solidFill>
                  <a:schemeClr val="tx2"/>
                </a:solidFill>
                <a:latin typeface="Times New Roman" panose="02020603050405020304" pitchFamily="18" charset="0"/>
                <a:cs typeface="Times New Roman" panose="02020603050405020304" pitchFamily="18" charset="0"/>
              </a:rPr>
              <a:t>ó;</a:t>
            </a:r>
            <a:r>
              <a:rPr lang="vi-VN" dirty="0">
                <a:solidFill>
                  <a:schemeClr val="tx2"/>
                </a:solidFill>
                <a:latin typeface="Times New Roman" panose="02020603050405020304" pitchFamily="18" charset="0"/>
                <a:cs typeface="Times New Roman" panose="02020603050405020304" pitchFamily="18" charset="0"/>
              </a:rPr>
              <a:t> sử dụng các biểu tượng chỉ cảm xúc, trạng thái trong công cụ, nền tảng số. </a:t>
            </a:r>
            <a:endParaRPr lang="en-US" dirty="0">
              <a:solidFill>
                <a:schemeClr val="tx2"/>
              </a:solidFill>
              <a:latin typeface="Times New Roman" panose="02020603050405020304" pitchFamily="18" charset="0"/>
              <a:cs typeface="Times New Roman" panose="02020603050405020304" pitchFamily="18" charset="0"/>
            </a:endParaRPr>
          </a:p>
          <a:p>
            <a:pPr algn="just"/>
            <a:endParaRPr lang="en-US" dirty="0">
              <a:solidFill>
                <a:schemeClr val="tx2"/>
              </a:solidFill>
              <a:latin typeface="Times New Roman" panose="02020603050405020304" pitchFamily="18" charset="0"/>
              <a:cs typeface="Times New Roman" panose="02020603050405020304" pitchFamily="18" charset="0"/>
            </a:endParaRPr>
          </a:p>
          <a:p>
            <a:pPr algn="just"/>
            <a:r>
              <a:rPr lang="en-US" i="1" dirty="0">
                <a:solidFill>
                  <a:schemeClr val="tx2"/>
                </a:solidFill>
                <a:latin typeface="Times New Roman" panose="02020603050405020304" pitchFamily="18" charset="0"/>
                <a:cs typeface="Times New Roman" panose="02020603050405020304" pitchFamily="18" charset="0"/>
              </a:rPr>
              <a:t>+ </a:t>
            </a:r>
            <a:r>
              <a:rPr lang="vi-VN" i="1" dirty="0">
                <a:solidFill>
                  <a:schemeClr val="tx2"/>
                </a:solidFill>
                <a:latin typeface="Times New Roman" panose="02020603050405020304" pitchFamily="18" charset="0"/>
                <a:cs typeface="Times New Roman" panose="02020603050405020304" pitchFamily="18" charset="0"/>
              </a:rPr>
              <a:t>Giải quyết xung đột một cách khéo léo: </a:t>
            </a:r>
            <a:r>
              <a:rPr lang="vi-VN" dirty="0">
                <a:solidFill>
                  <a:schemeClr val="tx2"/>
                </a:solidFill>
                <a:latin typeface="Times New Roman" panose="02020603050405020304" pitchFamily="18" charset="0"/>
                <a:cs typeface="Times New Roman" panose="02020603050405020304" pitchFamily="18" charset="0"/>
              </a:rPr>
              <a:t>Sự khéo léo đưa ra những lời lẽ </a:t>
            </a:r>
            <a:r>
              <a:rPr lang="en-US" dirty="0" err="1">
                <a:solidFill>
                  <a:schemeClr val="tx2"/>
                </a:solidFill>
                <a:latin typeface="Times New Roman" panose="02020603050405020304" pitchFamily="18" charset="0"/>
                <a:cs typeface="Times New Roman" panose="02020603050405020304" pitchFamily="18" charset="0"/>
              </a:rPr>
              <a:t>hợp</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lí, sẽ làm giảm tính căng thẳng của vấn đề, tạo tin tưởng để hợp tác cùng xử</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lí</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vấn đề gây xung đột</a:t>
            </a:r>
            <a:r>
              <a:rPr lang="en-US" dirty="0">
                <a:solidFill>
                  <a:schemeClr val="tx2"/>
                </a:solidFill>
                <a:latin typeface="Times New Roman" panose="02020603050405020304" pitchFamily="18" charset="0"/>
                <a:cs typeface="Times New Roman" panose="02020603050405020304" pitchFamily="18" charset="0"/>
              </a:rPr>
              <a:t>.</a:t>
            </a:r>
          </a:p>
          <a:p>
            <a:pPr algn="just"/>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en-US" i="1" dirty="0">
                <a:solidFill>
                  <a:schemeClr val="tx2"/>
                </a:solidFill>
                <a:latin typeface="Times New Roman" panose="02020603050405020304" pitchFamily="18" charset="0"/>
                <a:cs typeface="Times New Roman" panose="02020603050405020304" pitchFamily="18" charset="0"/>
              </a:rPr>
              <a:t>+ </a:t>
            </a:r>
            <a:r>
              <a:rPr lang="vi-VN" i="1" dirty="0">
                <a:solidFill>
                  <a:schemeClr val="tx2"/>
                </a:solidFill>
                <a:latin typeface="Times New Roman" panose="02020603050405020304" pitchFamily="18" charset="0"/>
                <a:cs typeface="Times New Roman" panose="02020603050405020304" pitchFamily="18" charset="0"/>
              </a:rPr>
              <a:t>Động viên khích lệ đúng lúc: </a:t>
            </a:r>
            <a:r>
              <a:rPr lang="vi-VN" dirty="0">
                <a:solidFill>
                  <a:schemeClr val="tx2"/>
                </a:solidFill>
                <a:latin typeface="Times New Roman" panose="02020603050405020304" pitchFamily="18" charset="0"/>
                <a:cs typeface="Times New Roman" panose="02020603050405020304" pitchFamily="18" charset="0"/>
              </a:rPr>
              <a:t>Sử dụng những lời động viên, biểu tượng </a:t>
            </a:r>
            <a:r>
              <a:rPr lang="en-US" dirty="0" err="1">
                <a:solidFill>
                  <a:schemeClr val="tx2"/>
                </a:solidFill>
                <a:latin typeface="Times New Roman" panose="02020603050405020304" pitchFamily="18" charset="0"/>
                <a:cs typeface="Times New Roman" panose="02020603050405020304" pitchFamily="18" charset="0"/>
              </a:rPr>
              <a:t>chỉ</a:t>
            </a:r>
            <a:r>
              <a:rPr lang="vi-VN" dirty="0">
                <a:solidFill>
                  <a:schemeClr val="tx2"/>
                </a:solidFill>
                <a:latin typeface="Times New Roman" panose="02020603050405020304" pitchFamily="18" charset="0"/>
                <a:cs typeface="Times New Roman" panose="02020603050405020304" pitchFamily="18" charset="0"/>
              </a:rPr>
              <a:t> cảm xúc khích lệ đúng lúc, đúng thời điểm. </a:t>
            </a:r>
          </a:p>
        </p:txBody>
      </p:sp>
      <p:sp>
        <p:nvSpPr>
          <p:cNvPr id="2" name="Rectangle 1"/>
          <p:cNvSpPr/>
          <p:nvPr/>
        </p:nvSpPr>
        <p:spPr>
          <a:xfrm>
            <a:off x="646112" y="326962"/>
            <a:ext cx="6062622" cy="430887"/>
          </a:xfrm>
          <a:prstGeom prst="rect">
            <a:avLst/>
          </a:prstGeom>
        </p:spPr>
        <p:txBody>
          <a:bodyPr wrap="none">
            <a:spAutoFit/>
          </a:bodyPr>
          <a:lstStyle/>
          <a:p>
            <a:pPr algn="just"/>
            <a:r>
              <a:rPr lang="vi-VN" sz="2200" b="1" dirty="0">
                <a:solidFill>
                  <a:srgbClr val="0066FF"/>
                </a:solidFill>
                <a:latin typeface="Times New Roman" panose="02020603050405020304" pitchFamily="18" charset="0"/>
                <a:cs typeface="Times New Roman" panose="02020603050405020304" pitchFamily="18" charset="0"/>
              </a:rPr>
              <a:t>Kĩ năng giao tiếp</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trực</a:t>
            </a:r>
            <a:r>
              <a:rPr lang="en-US" sz="2200" b="1" dirty="0">
                <a:solidFill>
                  <a:srgbClr val="0066FF"/>
                </a:solidFill>
                <a:latin typeface="Times New Roman" panose="02020603050405020304" pitchFamily="18" charset="0"/>
                <a:cs typeface="Times New Roman" panose="02020603050405020304" pitchFamily="18" charset="0"/>
              </a:rPr>
              <a:t> </a:t>
            </a:r>
            <a:r>
              <a:rPr lang="en-US" sz="2200" b="1" dirty="0" err="1">
                <a:solidFill>
                  <a:srgbClr val="0066FF"/>
                </a:solidFill>
                <a:latin typeface="Times New Roman" panose="02020603050405020304" pitchFamily="18" charset="0"/>
                <a:cs typeface="Times New Roman" panose="02020603050405020304" pitchFamily="18" charset="0"/>
              </a:rPr>
              <a:t>tuyến</a:t>
            </a:r>
            <a:r>
              <a:rPr lang="vi-VN" sz="2200" b="1" dirty="0">
                <a:solidFill>
                  <a:srgbClr val="0066FF"/>
                </a:solidFill>
                <a:latin typeface="Times New Roman" panose="02020603050405020304" pitchFamily="18" charset="0"/>
                <a:cs typeface="Times New Roman" panose="02020603050405020304" pitchFamily="18" charset="0"/>
              </a:rPr>
              <a:t> trong môi trường số</a:t>
            </a:r>
          </a:p>
        </p:txBody>
      </p:sp>
    </p:spTree>
    <p:extLst>
      <p:ext uri="{BB962C8B-B14F-4D97-AF65-F5344CB8AC3E}">
        <p14:creationId xmlns:p14="http://schemas.microsoft.com/office/powerpoint/2010/main" val="162461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barn(inVertical)">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barn(inVertical)">
                                      <p:cBhvr>
                                        <p:cTn id="32"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1941" y="1505035"/>
            <a:ext cx="11088688" cy="3693319"/>
          </a:xfrm>
          <a:prstGeom prst="rect">
            <a:avLst/>
          </a:prstGeom>
        </p:spPr>
        <p:txBody>
          <a:bodyPr wrap="square">
            <a:spAutoFit/>
          </a:bodyPr>
          <a:lstStyle/>
          <a:p>
            <a:pPr algn="just">
              <a:lnSpc>
                <a:spcPct val="150000"/>
              </a:lnSpc>
            </a:pPr>
            <a:r>
              <a:rPr lang="vi-VN" i="1" dirty="0">
                <a:solidFill>
                  <a:schemeClr val="tx2"/>
                </a:solidFill>
                <a:latin typeface="Times New Roman" panose="02020603050405020304" pitchFamily="18" charset="0"/>
                <a:cs typeface="Times New Roman" panose="02020603050405020304" pitchFamily="18" charset="0"/>
              </a:rPr>
              <a:t>- Hướng dẫn duyệt web an toàn:</a:t>
            </a:r>
            <a:r>
              <a:rPr lang="vi-VN" dirty="0">
                <a:solidFill>
                  <a:schemeClr val="tx2"/>
                </a:solidFill>
                <a:latin typeface="Times New Roman" panose="02020603050405020304" pitchFamily="18" charset="0"/>
                <a:cs typeface="Times New Roman" panose="02020603050405020304" pitchFamily="18" charset="0"/>
              </a:rPr>
              <a:t> Luôn giám sát các hoạt động trực tuy</a:t>
            </a:r>
            <a:r>
              <a:rPr lang="en-US" dirty="0" err="1">
                <a:solidFill>
                  <a:schemeClr val="tx2"/>
                </a:solidFill>
                <a:latin typeface="Times New Roman" panose="02020603050405020304" pitchFamily="18" charset="0"/>
                <a:cs typeface="Times New Roman" panose="02020603050405020304" pitchFamily="18" charset="0"/>
              </a:rPr>
              <a:t>ến</a:t>
            </a:r>
            <a:r>
              <a:rPr lang="vi-VN" dirty="0">
                <a:solidFill>
                  <a:schemeClr val="tx2"/>
                </a:solidFill>
                <a:latin typeface="Times New Roman" panose="02020603050405020304" pitchFamily="18" charset="0"/>
                <a:cs typeface="Times New Roman" panose="02020603050405020304" pitchFamily="18" charset="0"/>
              </a:rPr>
              <a:t> của trẻ bằng cách để các thiết bị và màn hình ở vị trí trung tâm và dễ tiếp </a:t>
            </a:r>
            <a:r>
              <a:rPr lang="en-US" dirty="0" err="1">
                <a:solidFill>
                  <a:schemeClr val="tx2"/>
                </a:solidFill>
                <a:latin typeface="Times New Roman" panose="02020603050405020304" pitchFamily="18" charset="0"/>
                <a:cs typeface="Times New Roman" panose="02020603050405020304" pitchFamily="18" charset="0"/>
              </a:rPr>
              <a:t>cận</a:t>
            </a:r>
            <a:r>
              <a:rPr lang="vi-VN" dirty="0">
                <a:solidFill>
                  <a:schemeClr val="tx2"/>
                </a:solidFill>
                <a:latin typeface="Times New Roman" panose="02020603050405020304" pitchFamily="18" charset="0"/>
                <a:cs typeface="Times New Roman" panose="02020603050405020304" pitchFamily="18" charset="0"/>
              </a:rPr>
              <a:t> trong lớp; chỉ sử dụng các trình duyệt được dành cho trẻ</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đảm bảo rằng trẻ truy cập an toàn (</a:t>
            </a:r>
            <a:r>
              <a:rPr lang="vi-VN" i="1" dirty="0">
                <a:solidFill>
                  <a:srgbClr val="92D050"/>
                </a:solidFill>
                <a:latin typeface="Times New Roman" panose="02020603050405020304" pitchFamily="18" charset="0"/>
                <a:cs typeface="Times New Roman" panose="02020603050405020304" pitchFamily="18" charset="0"/>
              </a:rPr>
              <a:t>https://www.kiddle.com...</a:t>
            </a:r>
            <a:r>
              <a:rPr lang="vi-VN" dirty="0">
                <a:solidFill>
                  <a:schemeClr val="tx2"/>
                </a:solidFill>
                <a:latin typeface="Times New Roman" panose="02020603050405020304" pitchFamily="18" charset="0"/>
                <a:cs typeface="Times New Roman" panose="02020603050405020304" pitchFamily="18" charset="0"/>
              </a:rPr>
              <a:t>); không dùng tên thật nếu trang web yêu cầu gửi</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thông tin của trẻ...</a:t>
            </a:r>
          </a:p>
          <a:p>
            <a:pPr algn="just">
              <a:lnSpc>
                <a:spcPct val="150000"/>
              </a:lnSpc>
            </a:pPr>
            <a:endParaRPr lang="vi-VN" dirty="0">
              <a:solidFill>
                <a:schemeClr val="tx2"/>
              </a:solidFill>
              <a:latin typeface="Times New Roman" panose="02020603050405020304" pitchFamily="18" charset="0"/>
              <a:cs typeface="Times New Roman" panose="02020603050405020304" pitchFamily="18" charset="0"/>
            </a:endParaRPr>
          </a:p>
          <a:p>
            <a:pPr algn="just">
              <a:lnSpc>
                <a:spcPct val="150000"/>
              </a:lnSpc>
            </a:pPr>
            <a:r>
              <a:rPr lang="vi-VN" i="1" dirty="0">
                <a:solidFill>
                  <a:schemeClr val="tx2"/>
                </a:solidFill>
                <a:latin typeface="Times New Roman" panose="02020603050405020304" pitchFamily="18" charset="0"/>
                <a:cs typeface="Times New Roman" panose="02020603050405020304" pitchFamily="18" charset="0"/>
              </a:rPr>
              <a:t>- Phối hợp với cha mẹ trẻ để kiểm soát an toàn thông tin mạng:</a:t>
            </a:r>
            <a:r>
              <a:rPr lang="vi-VN" dirty="0">
                <a:solidFill>
                  <a:schemeClr val="tx2"/>
                </a:solidFill>
                <a:latin typeface="Times New Roman" panose="02020603050405020304" pitchFamily="18" charset="0"/>
                <a:cs typeface="Times New Roman" panose="02020603050405020304" pitchFamily="18" charset="0"/>
              </a:rPr>
              <a:t> Đảm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bảo</a:t>
            </a:r>
            <a:r>
              <a:rPr lang="vi-VN"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trẻ</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không chia sẻ mật khẩu với bất kì ai ngoài cha mẹ hoặc người gi</a:t>
            </a:r>
            <a:r>
              <a:rPr lang="en-US" dirty="0" err="1">
                <a:solidFill>
                  <a:schemeClr val="tx2"/>
                </a:solidFill>
                <a:latin typeface="Times New Roman" panose="02020603050405020304" pitchFamily="18" charset="0"/>
                <a:cs typeface="Times New Roman" panose="02020603050405020304" pitchFamily="18" charset="0"/>
              </a:rPr>
              <a:t>ám</a:t>
            </a:r>
            <a:r>
              <a:rPr lang="vi-VN" dirty="0">
                <a:solidFill>
                  <a:schemeClr val="tx2"/>
                </a:solidFill>
                <a:latin typeface="Times New Roman" panose="02020603050405020304" pitchFamily="18" charset="0"/>
                <a:cs typeface="Times New Roman" panose="02020603050405020304" pitchFamily="18" charset="0"/>
              </a:rPr>
              <a:t> hộ. </a:t>
            </a:r>
            <a:r>
              <a:rPr lang="en-US" dirty="0">
                <a:solidFill>
                  <a:schemeClr val="tx2"/>
                </a:solidFill>
                <a:latin typeface="Times New Roman" panose="02020603050405020304" pitchFamily="18" charset="0"/>
                <a:cs typeface="Times New Roman" panose="02020603050405020304" pitchFamily="18" charset="0"/>
              </a:rPr>
              <a:t>T</a:t>
            </a:r>
            <a:r>
              <a:rPr lang="vi-VN" dirty="0">
                <a:solidFill>
                  <a:schemeClr val="tx2"/>
                </a:solidFill>
                <a:latin typeface="Times New Roman" panose="02020603050405020304" pitchFamily="18" charset="0"/>
                <a:cs typeface="Times New Roman" panose="02020603050405020304" pitchFamily="18" charset="0"/>
              </a:rPr>
              <a:t>hường xuyên kiểm tra lịch sử của trình duyệt </a:t>
            </a:r>
            <a:r>
              <a:rPr lang="en-US" dirty="0" err="1">
                <a:solidFill>
                  <a:schemeClr val="tx2"/>
                </a:solidFill>
                <a:latin typeface="Times New Roman" panose="02020603050405020304" pitchFamily="18" charset="0"/>
                <a:cs typeface="Times New Roman" panose="02020603050405020304" pitchFamily="18" charset="0"/>
              </a:rPr>
              <a:t>truy</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cập; phát hiện và xử lí kịp thời các </a:t>
            </a:r>
            <a:r>
              <a:rPr lang="en-US" dirty="0" err="1">
                <a:solidFill>
                  <a:schemeClr val="tx2"/>
                </a:solidFill>
                <a:latin typeface="Times New Roman" panose="02020603050405020304" pitchFamily="18" charset="0"/>
                <a:cs typeface="Times New Roman" panose="02020603050405020304" pitchFamily="18" charset="0"/>
              </a:rPr>
              <a:t>dấu</a:t>
            </a:r>
            <a:r>
              <a:rPr lang="vi-VN" dirty="0">
                <a:solidFill>
                  <a:schemeClr val="tx2"/>
                </a:solidFill>
                <a:latin typeface="Times New Roman" panose="02020603050405020304" pitchFamily="18" charset="0"/>
                <a:cs typeface="Times New Roman" panose="02020603050405020304" pitchFamily="18" charset="0"/>
              </a:rPr>
              <a:t> hiệu lạm dụng trực tuyến tiềm ẩn ở trẻ</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hành vi sử dụng </a:t>
            </a:r>
            <a:r>
              <a:rPr lang="en-US" dirty="0" err="1">
                <a:solidFill>
                  <a:schemeClr val="tx2"/>
                </a:solidFill>
                <a:latin typeface="Times New Roman" panose="02020603050405020304" pitchFamily="18" charset="0"/>
                <a:cs typeface="Times New Roman" panose="02020603050405020304" pitchFamily="18" charset="0"/>
              </a:rPr>
              <a:t>thiết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bị</a:t>
            </a:r>
            <a:r>
              <a:rPr lang="vi-VN" dirty="0">
                <a:solidFill>
                  <a:schemeClr val="tx2"/>
                </a:solidFill>
                <a:latin typeface="Times New Roman" panose="02020603050405020304" pitchFamily="18" charset="0"/>
                <a:cs typeface="Times New Roman" panose="02020603050405020304" pitchFamily="18" charset="0"/>
              </a:rPr>
              <a:t> điện tử kĩ thuật số</a:t>
            </a:r>
            <a:r>
              <a:rPr lang="en-US" dirty="0">
                <a:solidFill>
                  <a:schemeClr val="tx2"/>
                </a:solidFill>
                <a:latin typeface="Times New Roman" panose="02020603050405020304" pitchFamily="18" charset="0"/>
                <a:cs typeface="Times New Roman" panose="02020603050405020304" pitchFamily="18" charset="0"/>
              </a:rPr>
              <a:t>: VD </a:t>
            </a:r>
            <a:r>
              <a:rPr lang="en-US" dirty="0" err="1">
                <a:solidFill>
                  <a:schemeClr val="tx2"/>
                </a:solidFill>
                <a:latin typeface="Times New Roman" panose="02020603050405020304" pitchFamily="18" charset="0"/>
                <a:cs typeface="Times New Roman" panose="02020603050405020304" pitchFamily="18" charset="0"/>
              </a:rPr>
              <a:t>như</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trẻ</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thu mình, lảng tránh, lo lắng hoặc cố gắng che giấu các </a:t>
            </a:r>
            <a:r>
              <a:rPr lang="en-US" dirty="0" err="1">
                <a:solidFill>
                  <a:schemeClr val="tx2"/>
                </a:solidFill>
                <a:latin typeface="Times New Roman" panose="02020603050405020304" pitchFamily="18" charset="0"/>
                <a:cs typeface="Times New Roman" panose="02020603050405020304" pitchFamily="18" charset="0"/>
              </a:rPr>
              <a:t>hoạt</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động trực tuyến</a:t>
            </a:r>
            <a:r>
              <a:rPr lang="en-US" dirty="0">
                <a:solidFill>
                  <a:schemeClr val="tx2"/>
                </a:solidFill>
                <a:latin typeface="Times New Roman" panose="02020603050405020304" pitchFamily="18" charset="0"/>
                <a:cs typeface="Times New Roman" panose="02020603050405020304" pitchFamily="18" charset="0"/>
              </a:rPr>
              <a:t>…</a:t>
            </a:r>
          </a:p>
          <a:p>
            <a:pPr algn="just"/>
            <a:endParaRPr lang="vi-VN" dirty="0">
              <a:solidFill>
                <a:schemeClr val="tx2"/>
              </a:solidFill>
              <a:latin typeface="Times New Roman" panose="02020603050405020304" pitchFamily="18" charset="0"/>
              <a:cs typeface="Times New Roman" panose="02020603050405020304" pitchFamily="18" charset="0"/>
            </a:endParaRPr>
          </a:p>
        </p:txBody>
      </p:sp>
      <p:sp>
        <p:nvSpPr>
          <p:cNvPr id="2" name="Rectangle 1"/>
          <p:cNvSpPr/>
          <p:nvPr/>
        </p:nvSpPr>
        <p:spPr>
          <a:xfrm>
            <a:off x="471941" y="867319"/>
            <a:ext cx="6282489" cy="430887"/>
          </a:xfrm>
          <a:prstGeom prst="rect">
            <a:avLst/>
          </a:prstGeom>
        </p:spPr>
        <p:txBody>
          <a:bodyPr wrap="none">
            <a:spAutoFit/>
          </a:bodyPr>
          <a:lstStyle/>
          <a:p>
            <a:pPr algn="just"/>
            <a:r>
              <a:rPr lang="vi-VN" sz="2200" b="1" dirty="0">
                <a:solidFill>
                  <a:srgbClr val="0066FF"/>
                </a:solidFill>
                <a:latin typeface="Times New Roman" panose="02020603050405020304" pitchFamily="18" charset="0"/>
                <a:cs typeface="Times New Roman" panose="02020603050405020304" pitchFamily="18" charset="0"/>
              </a:rPr>
              <a:t>Kĩ năng hướng dẫn trẻ thực hiện an toàn thông tin</a:t>
            </a:r>
          </a:p>
        </p:txBody>
      </p:sp>
    </p:spTree>
    <p:extLst>
      <p:ext uri="{BB962C8B-B14F-4D97-AF65-F5344CB8AC3E}">
        <p14:creationId xmlns:p14="http://schemas.microsoft.com/office/powerpoint/2010/main" val="229479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7770" t="39786" r="14520" b="32248"/>
          <a:stretch/>
        </p:blipFill>
        <p:spPr>
          <a:xfrm rot="204532">
            <a:off x="6546580" y="2533777"/>
            <a:ext cx="3037114" cy="29974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555172" y="355936"/>
            <a:ext cx="10940143" cy="1754326"/>
          </a:xfrm>
          <a:prstGeom prst="rect">
            <a:avLst/>
          </a:prstGeom>
        </p:spPr>
        <p:txBody>
          <a:bodyPr wrap="square">
            <a:spAutoFit/>
          </a:bodyPr>
          <a:lstStyle/>
          <a:p>
            <a:pPr algn="just">
              <a:lnSpc>
                <a:spcPct val="150000"/>
              </a:lnSpc>
            </a:pPr>
            <a:r>
              <a:rPr lang="vi-VN" i="1" dirty="0">
                <a:solidFill>
                  <a:schemeClr val="tx2"/>
                </a:solidFill>
                <a:latin typeface="Times New Roman" panose="02020603050405020304" pitchFamily="18" charset="0"/>
                <a:cs typeface="Times New Roman" panose="02020603050405020304" pitchFamily="18" charset="0"/>
              </a:rPr>
              <a:t>- Hướng dẫn về an ninh mạng, quy tắc bảo mật, an toàn thông tin mạng </a:t>
            </a:r>
            <a:r>
              <a:rPr lang="en-US" i="1" dirty="0" err="1">
                <a:solidFill>
                  <a:schemeClr val="tx2"/>
                </a:solidFill>
                <a:latin typeface="Times New Roman" panose="02020603050405020304" pitchFamily="18" charset="0"/>
                <a:cs typeface="Times New Roman" panose="02020603050405020304" pitchFamily="18" charset="0"/>
              </a:rPr>
              <a:t>cho</a:t>
            </a:r>
            <a:r>
              <a:rPr lang="vi-VN" i="1" dirty="0">
                <a:solidFill>
                  <a:schemeClr val="tx2"/>
                </a:solidFill>
                <a:latin typeface="Times New Roman" panose="02020603050405020304" pitchFamily="18" charset="0"/>
                <a:cs typeface="Times New Roman" panose="02020603050405020304" pitchFamily="18" charset="0"/>
              </a:rPr>
              <a:t> trẻ:</a:t>
            </a:r>
            <a:r>
              <a:rPr lang="vi-VN" dirty="0">
                <a:solidFill>
                  <a:schemeClr val="tx2"/>
                </a:solidFill>
                <a:latin typeface="Times New Roman" panose="02020603050405020304" pitchFamily="18" charset="0"/>
                <a:cs typeface="Times New Roman" panose="02020603050405020304" pitchFamily="18" charset="0"/>
              </a:rPr>
              <a:t> Không chia sẻ thông tin cá nhân và người thân của trẻ khi tương t</a:t>
            </a:r>
            <a:r>
              <a:rPr lang="en-US" dirty="0" err="1">
                <a:solidFill>
                  <a:schemeClr val="tx2"/>
                </a:solidFill>
                <a:latin typeface="Times New Roman" panose="02020603050405020304" pitchFamily="18" charset="0"/>
                <a:cs typeface="Times New Roman" panose="02020603050405020304" pitchFamily="18" charset="0"/>
              </a:rPr>
              <a:t>ác</a:t>
            </a:r>
            <a:r>
              <a:rPr lang="vi-VN" dirty="0">
                <a:solidFill>
                  <a:schemeClr val="tx2"/>
                </a:solidFill>
                <a:latin typeface="Times New Roman" panose="02020603050405020304" pitchFamily="18" charset="0"/>
                <a:cs typeface="Times New Roman" panose="02020603050405020304" pitchFamily="18" charset="0"/>
              </a:rPr>
              <a:t> trực tuyến; </a:t>
            </a:r>
            <a:r>
              <a:rPr lang="en-US" dirty="0" err="1">
                <a:solidFill>
                  <a:schemeClr val="tx2"/>
                </a:solidFill>
                <a:latin typeface="Times New Roman" panose="02020603050405020304" pitchFamily="18" charset="0"/>
                <a:cs typeface="Times New Roman" panose="02020603050405020304" pitchFamily="18" charset="0"/>
              </a:rPr>
              <a:t>không</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nhấp vào các liên kết lừa đảo và tệp đính kè</a:t>
            </a:r>
            <a:r>
              <a:rPr lang="en-US" dirty="0">
                <a:solidFill>
                  <a:schemeClr val="tx2"/>
                </a:solidFill>
                <a:latin typeface="Times New Roman" panose="02020603050405020304" pitchFamily="18" charset="0"/>
                <a:cs typeface="Times New Roman" panose="02020603050405020304" pitchFamily="18" charset="0"/>
              </a:rPr>
              <a:t>m</a:t>
            </a:r>
            <a:r>
              <a:rPr lang="vi-VN" dirty="0">
                <a:solidFill>
                  <a:schemeClr val="tx2"/>
                </a:solidFill>
                <a:latin typeface="Times New Roman" panose="02020603050405020304" pitchFamily="18" charset="0"/>
                <a:cs typeface="Times New Roman" panose="02020603050405020304" pitchFamily="18" charset="0"/>
              </a:rPr>
              <a:t> bên trong email, những nguy cơ tiềm ẩn của Internet; không cho phép trẻ sử dụng webcam trực tuyến trừ khi </a:t>
            </a:r>
            <a:r>
              <a:rPr lang="en-US" dirty="0" err="1">
                <a:solidFill>
                  <a:schemeClr val="tx2"/>
                </a:solidFill>
                <a:latin typeface="Times New Roman" panose="02020603050405020304" pitchFamily="18" charset="0"/>
                <a:cs typeface="Times New Roman" panose="02020603050405020304" pitchFamily="18" charset="0"/>
              </a:rPr>
              <a:t>đang</a:t>
            </a:r>
            <a:r>
              <a:rPr lang="en-US" dirty="0">
                <a:solidFill>
                  <a:schemeClr val="tx2"/>
                </a:solidFill>
                <a:latin typeface="Times New Roman" panose="02020603050405020304" pitchFamily="18" charset="0"/>
                <a:cs typeface="Times New Roman" panose="02020603050405020304" pitchFamily="18" charset="0"/>
              </a:rPr>
              <a:t> </a:t>
            </a:r>
            <a:r>
              <a:rPr lang="vi-VN" dirty="0">
                <a:solidFill>
                  <a:schemeClr val="tx2"/>
                </a:solidFill>
                <a:latin typeface="Times New Roman" panose="02020603050405020304" pitchFamily="18" charset="0"/>
                <a:cs typeface="Times New Roman" panose="02020603050405020304" pitchFamily="18" charset="0"/>
              </a:rPr>
              <a:t>nói chuyện với gia đình hoặc có sự giám sát của giáo viên, cha mẹ trẻ.</a:t>
            </a:r>
          </a:p>
        </p:txBody>
      </p:sp>
      <p:pic>
        <p:nvPicPr>
          <p:cNvPr id="8" name="Picture 7"/>
          <p:cNvPicPr>
            <a:picLocks noChangeAspect="1"/>
          </p:cNvPicPr>
          <p:nvPr/>
        </p:nvPicPr>
        <p:blipFill rotWithShape="1">
          <a:blip r:embed="rId3"/>
          <a:srcRect l="33467" t="43406" r="42017" b="30059"/>
          <a:stretch/>
        </p:blipFill>
        <p:spPr>
          <a:xfrm rot="21363272">
            <a:off x="1479199" y="2701221"/>
            <a:ext cx="4108953" cy="27795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4050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5125" y="1423198"/>
            <a:ext cx="11244943" cy="2156163"/>
          </a:xfrm>
        </p:spPr>
        <p:txBody>
          <a:bodyPr vert="horz" lIns="91440" tIns="45720" rIns="91440" bIns="45720" rtlCol="0">
            <a:normAutofit/>
          </a:bodyPr>
          <a:lstStyle/>
          <a:p>
            <a:pPr marL="0" indent="0" algn="just">
              <a:buNone/>
            </a:pPr>
            <a:r>
              <a:rPr lang="vi-VN" sz="2200" dirty="0">
                <a:solidFill>
                  <a:schemeClr val="tx2"/>
                </a:solidFill>
                <a:latin typeface="Times New Roman" panose="02020603050405020304" pitchFamily="18" charset="0"/>
                <a:cs typeface="Times New Roman" panose="02020603050405020304" pitchFamily="18" charset="0"/>
              </a:rPr>
              <a:t>+ Xác định rõ các định hướng, kế hoạch và nhiệm vụ cụ thể để xây dựng kế hoạch giáo dục theo quan điểm tiếp cận công nghệ; xây dựng, triển khai kế hoạch ứng dụng công nghệ thông tin và chuyển đổi số cụ thể, phù </a:t>
            </a:r>
            <a:r>
              <a:rPr lang="en-US" sz="2200" dirty="0" err="1">
                <a:solidFill>
                  <a:schemeClr val="tx2"/>
                </a:solidFill>
                <a:latin typeface="Times New Roman" panose="02020603050405020304" pitchFamily="18" charset="0"/>
                <a:cs typeface="Times New Roman" panose="02020603050405020304" pitchFamily="18" charset="0"/>
              </a:rPr>
              <a:t>hợp</a:t>
            </a:r>
            <a:r>
              <a:rPr lang="en-US" sz="2200" dirty="0">
                <a:solidFill>
                  <a:schemeClr val="tx2"/>
                </a:solidFill>
                <a:latin typeface="Times New Roman" panose="02020603050405020304" pitchFamily="18" charset="0"/>
                <a:cs typeface="Times New Roman" panose="02020603050405020304" pitchFamily="18" charset="0"/>
              </a:rPr>
              <a:t> </a:t>
            </a:r>
            <a:r>
              <a:rPr lang="vi-VN" sz="2200" dirty="0">
                <a:solidFill>
                  <a:schemeClr val="tx2"/>
                </a:solidFill>
                <a:latin typeface="Times New Roman" panose="02020603050405020304" pitchFamily="18" charset="0"/>
                <a:cs typeface="Times New Roman" panose="02020603050405020304" pitchFamily="18" charset="0"/>
              </a:rPr>
              <a:t>với điều kiện thực tế của từng cơ sở giáo dục mầm non</a:t>
            </a:r>
            <a:r>
              <a:rPr lang="en-US" sz="2200" dirty="0">
                <a:solidFill>
                  <a:schemeClr val="tx2"/>
                </a:solidFill>
                <a:latin typeface="Times New Roman" panose="02020603050405020304" pitchFamily="18" charset="0"/>
                <a:cs typeface="Times New Roman" panose="02020603050405020304" pitchFamily="18" charset="0"/>
              </a:rPr>
              <a:t>.</a:t>
            </a:r>
          </a:p>
        </p:txBody>
      </p:sp>
      <p:pic>
        <p:nvPicPr>
          <p:cNvPr id="1026" name="Picture 2" descr="https://84864c160d.vws.vegacdn.vn/UploadImages/news/2024/mnbengoanq1/thuvien/z53214596172288cd87456fc04ffc9801142776d388d7b_6420241323.jpg?w=1800"/>
          <p:cNvPicPr>
            <a:picLocks noChangeAspect="1" noChangeArrowheads="1"/>
          </p:cNvPicPr>
          <p:nvPr/>
        </p:nvPicPr>
        <p:blipFill rotWithShape="1">
          <a:blip r:embed="rId2">
            <a:extLst>
              <a:ext uri="{28A0092B-C50C-407E-A947-70E740481C1C}">
                <a14:useLocalDpi xmlns:a14="http://schemas.microsoft.com/office/drawing/2010/main" val="0"/>
              </a:ext>
            </a:extLst>
          </a:blip>
          <a:srcRect l="23623" t="2791" r="518" b="-310"/>
          <a:stretch/>
        </p:blipFill>
        <p:spPr bwMode="auto">
          <a:xfrm rot="21380171">
            <a:off x="1501372" y="3061114"/>
            <a:ext cx="3582877" cy="25669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AutoShape 4" descr="F:\NAM HỌC 2023 -2024\CAC HD GIAO DUC NH 2023-2024\CAC HD DU GIO\TT HD-CD THANG 11-2023\C1-L HA-PHAN BIET TRANG BIA-TRANG DAU QUYEN SACH 2-11-2023\z4841421328512_a21e3c7ece20fcebfedda33c86accee2.jpg"/>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itle 1"/>
          <p:cNvSpPr>
            <a:spLocks noGrp="1"/>
          </p:cNvSpPr>
          <p:nvPr>
            <p:ph type="title"/>
          </p:nvPr>
        </p:nvSpPr>
        <p:spPr>
          <a:xfrm>
            <a:off x="365125" y="540764"/>
            <a:ext cx="10058402" cy="1219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400" b="1" dirty="0">
                <a:solidFill>
                  <a:srgbClr val="FF0000"/>
                </a:solidFill>
                <a:cs typeface="Times New Roman" panose="02020603050405020304" pitchFamily="18" charset="0"/>
              </a:rPr>
              <a:t>3. </a:t>
            </a:r>
            <a:r>
              <a:rPr lang="en-US" sz="3400" b="1" dirty="0" err="1">
                <a:solidFill>
                  <a:srgbClr val="FF0000"/>
                </a:solidFill>
                <a:cs typeface="Times New Roman" panose="02020603050405020304" pitchFamily="18" charset="0"/>
              </a:rPr>
              <a:t>Các</a:t>
            </a:r>
            <a:r>
              <a:rPr lang="en-US" sz="3400" b="1" dirty="0">
                <a:solidFill>
                  <a:srgbClr val="FF0000"/>
                </a:solidFill>
                <a:cs typeface="Times New Roman" panose="02020603050405020304" pitchFamily="18" charset="0"/>
              </a:rPr>
              <a:t> </a:t>
            </a:r>
            <a:r>
              <a:rPr lang="en-US" sz="3400" b="1" dirty="0" err="1">
                <a:solidFill>
                  <a:srgbClr val="FF0000"/>
                </a:solidFill>
                <a:cs typeface="Times New Roman" panose="02020603050405020304" pitchFamily="18" charset="0"/>
              </a:rPr>
              <a:t>giải</a:t>
            </a:r>
            <a:r>
              <a:rPr lang="en-US" sz="3400" b="1" dirty="0">
                <a:solidFill>
                  <a:srgbClr val="FF0000"/>
                </a:solidFill>
                <a:cs typeface="Times New Roman" panose="02020603050405020304" pitchFamily="18" charset="0"/>
              </a:rPr>
              <a:t> </a:t>
            </a:r>
            <a:r>
              <a:rPr lang="en-US" sz="3400" b="1" dirty="0" err="1">
                <a:solidFill>
                  <a:srgbClr val="FF0000"/>
                </a:solidFill>
                <a:cs typeface="Times New Roman" panose="02020603050405020304" pitchFamily="18" charset="0"/>
              </a:rPr>
              <a:t>pháp</a:t>
            </a:r>
            <a:br>
              <a:rPr lang="en-US" sz="3400" b="1" dirty="0">
                <a:solidFill>
                  <a:srgbClr val="FF0000"/>
                </a:solidFill>
                <a:cs typeface="Times New Roman" panose="02020603050405020304" pitchFamily="18" charset="0"/>
              </a:rPr>
            </a:br>
            <a:endParaRPr lang="en-US" sz="3400" b="1" dirty="0">
              <a:solidFill>
                <a:srgbClr val="FF0000"/>
              </a:solidFill>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496" y="3245476"/>
            <a:ext cx="3824668" cy="28655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206880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5802" y="498637"/>
            <a:ext cx="10960395" cy="1801039"/>
          </a:xfrm>
        </p:spPr>
        <p:txBody>
          <a:bodyPr vert="horz" lIns="91440" tIns="45720" rIns="91440" bIns="45720" rtlCol="0">
            <a:normAutofit/>
          </a:bodyPr>
          <a:lstStyle/>
          <a:p>
            <a:pPr marL="0" indent="0" algn="just">
              <a:buNone/>
            </a:pPr>
            <a:r>
              <a:rPr lang="vi-VN" dirty="0">
                <a:solidFill>
                  <a:schemeClr val="tx2"/>
                </a:solidFill>
                <a:latin typeface="Times New Roman" panose="02020603050405020304" pitchFamily="18" charset="0"/>
                <a:cs typeface="Times New Roman" panose="02020603050405020304" pitchFamily="18" charset="0"/>
              </a:rPr>
              <a:t>+ Lựa chọn và triển khai giải pháp phần mềm quản lí, nền tảng dạy trực tuyến phù hợp với giáo dục mầm non, tích hợp theo lộ trình các nội dung giáo dục mầm non và các phần mềm phù hợp hỗ trợ lên hệ thống quản lí học tập (LMS); khai thác các ứng dụng di động, có khả năng kết nối với thiết bị cầm tay.</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EFC4679-AEF0-6E7A-BE10-9DED67D88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37445">
            <a:off x="1351863" y="2934657"/>
            <a:ext cx="4450678" cy="2658435"/>
          </a:xfrm>
          <a:prstGeom prst="rect">
            <a:avLst/>
          </a:prstGeom>
          <a:solidFill>
            <a:srgbClr val="FFFFFF">
              <a:shade val="85000"/>
            </a:srgbClr>
          </a:solidFill>
          <a:ln w="190500" cap="rnd">
            <a:solidFill>
              <a:srgbClr val="92D050"/>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830" r="2839"/>
          <a:stretch/>
        </p:blipFill>
        <p:spPr>
          <a:xfrm rot="263780">
            <a:off x="6784216" y="2899117"/>
            <a:ext cx="4390716" cy="2729513"/>
          </a:xfrm>
          <a:prstGeom prst="rect">
            <a:avLst/>
          </a:prstGeom>
        </p:spPr>
      </p:pic>
    </p:spTree>
    <p:extLst>
      <p:ext uri="{BB962C8B-B14F-4D97-AF65-F5344CB8AC3E}">
        <p14:creationId xmlns:p14="http://schemas.microsoft.com/office/powerpoint/2010/main" val="1327517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0679" y="618381"/>
            <a:ext cx="11130641" cy="1801039"/>
          </a:xfrm>
        </p:spPr>
        <p:txBody>
          <a:bodyPr vert="horz" lIns="91440" tIns="45720" rIns="91440" bIns="45720" rtlCol="0">
            <a:noAutofit/>
          </a:bodyPr>
          <a:lstStyle/>
          <a:p>
            <a:pPr marL="0" indent="0" algn="just">
              <a:buNone/>
            </a:pPr>
            <a:r>
              <a:rPr lang="vi-VN"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Khai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liệu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số</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phục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vụ</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hoạt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động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giáo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mầm</a:t>
            </a:r>
            <a:r>
              <a:rPr lang="en-US" dirty="0">
                <a:solidFill>
                  <a:schemeClr val="tx2"/>
                </a:solidFill>
                <a:latin typeface="Times New Roman" panose="02020603050405020304" pitchFamily="18" charset="0"/>
                <a:cs typeface="Times New Roman" panose="02020603050405020304" pitchFamily="18" charset="0"/>
              </a:rPr>
              <a:t> non </a:t>
            </a:r>
            <a:r>
              <a:rPr lang="en-US" dirty="0" err="1">
                <a:solidFill>
                  <a:schemeClr val="tx2"/>
                </a:solidFill>
                <a:latin typeface="Times New Roman" panose="02020603050405020304" pitchFamily="18" charset="0"/>
                <a:cs typeface="Times New Roman" panose="02020603050405020304" pitchFamily="18" charset="0"/>
              </a:rPr>
              <a:t>từ</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nguồn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chính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thống</a:t>
            </a:r>
            <a:r>
              <a:rPr lang="en-US" dirty="0">
                <a:solidFill>
                  <a:schemeClr val="tx2"/>
                </a:solidFill>
                <a:latin typeface="Times New Roman" panose="02020603050405020304" pitchFamily="18" charset="0"/>
                <a:cs typeface="Times New Roman" panose="02020603050405020304" pitchFamily="18" charset="0"/>
              </a:rPr>
              <a:t>, tin </a:t>
            </a:r>
            <a:r>
              <a:rPr lang="en-US" dirty="0" err="1">
                <a:solidFill>
                  <a:schemeClr val="tx2"/>
                </a:solidFill>
                <a:latin typeface="Times New Roman" panose="02020603050405020304" pitchFamily="18" charset="0"/>
                <a:cs typeface="Times New Roman" panose="02020603050405020304" pitchFamily="18" charset="0"/>
              </a:rPr>
              <a:t>cậy</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cơ</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sở</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dữ</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liệu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dùng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chung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có</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thẩm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định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phê</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duyệt</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ưu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tiên</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học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liệu</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số</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tương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trò</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chơi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mô</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phỏng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có</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tích</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hợp</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công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nghệ</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mới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tăng</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trải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nghiệm</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cho</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trẻ</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dễ</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khai</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thác</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và</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sử</a:t>
            </a:r>
            <a:r>
              <a:rPr lang="en-US" dirty="0">
                <a:solidFill>
                  <a:schemeClr val="tx2"/>
                </a:solidFill>
                <a:latin typeface="Times New Roman" panose="02020603050405020304" pitchFamily="18" charset="0"/>
                <a:cs typeface="Times New Roman" panose="02020603050405020304" pitchFamily="18" charset="0"/>
              </a:rPr>
              <a:t> </a:t>
            </a:r>
            <a:r>
              <a:rPr lang="en-US" dirty="0" err="1">
                <a:solidFill>
                  <a:schemeClr val="tx2"/>
                </a:solidFill>
                <a:latin typeface="Times New Roman" panose="02020603050405020304" pitchFamily="18" charset="0"/>
                <a:cs typeface="Times New Roman" panose="02020603050405020304" pitchFamily="18" charset="0"/>
              </a:rPr>
              <a:t>dụng</a:t>
            </a:r>
            <a:r>
              <a:rPr lang="vi-VN" dirty="0">
                <a:solidFill>
                  <a:schemeClr val="tx2"/>
                </a:solidFill>
                <a:latin typeface="Times New Roman" panose="02020603050405020304" pitchFamily="18" charset="0"/>
                <a:cs typeface="Times New Roman" panose="02020603050405020304" pitchFamily="18" charset="0"/>
              </a:rPr>
              <a:t>.</a:t>
            </a:r>
            <a:endParaRPr lang="en-US" dirty="0">
              <a:solidFill>
                <a:schemeClr val="tx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60192">
            <a:off x="1842792" y="3213731"/>
            <a:ext cx="3133741" cy="26961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45199">
            <a:off x="6190728" y="2737546"/>
            <a:ext cx="4344479" cy="2813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03368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343250" y="580408"/>
            <a:ext cx="5017478" cy="4301083"/>
          </a:xfrm>
        </p:spPr>
        <p:txBody>
          <a:bodyPr>
            <a:normAutofit/>
          </a:bodyPr>
          <a:lstStyle/>
          <a:p>
            <a:pPr marL="0" indent="0" algn="just">
              <a:buNone/>
            </a:pPr>
            <a:r>
              <a:rPr lang="en-US" sz="2200" dirty="0" err="1">
                <a:solidFill>
                  <a:schemeClr val="tx2"/>
                </a:solidFill>
                <a:latin typeface="Times New Roman" panose="02020603050405020304" pitchFamily="18" charset="0"/>
                <a:cs typeface="Times New Roman" panose="02020603050405020304" pitchFamily="18" charset="0"/>
              </a:rPr>
              <a:t>Tập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huấn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bồi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dưỡng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cập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nhật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kiến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thức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Kĩ</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năng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khai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ứng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dụng</a:t>
            </a:r>
            <a:r>
              <a:rPr lang="en-US" sz="2200" dirty="0">
                <a:solidFill>
                  <a:schemeClr val="tx2"/>
                </a:solidFill>
                <a:latin typeface="Times New Roman" panose="02020603050405020304" pitchFamily="18" charset="0"/>
                <a:cs typeface="Times New Roman" panose="02020603050405020304" pitchFamily="18" charset="0"/>
              </a:rPr>
              <a:t> CNTT </a:t>
            </a:r>
            <a:r>
              <a:rPr lang="en-US" sz="2200" dirty="0" err="1">
                <a:solidFill>
                  <a:schemeClr val="tx2"/>
                </a:solidFill>
                <a:latin typeface="Times New Roman" panose="02020603050405020304" pitchFamily="18" charset="0"/>
                <a:cs typeface="Times New Roman" panose="02020603050405020304" pitchFamily="18" charset="0"/>
              </a:rPr>
              <a:t>cho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bộ</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lí</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mầm</a:t>
            </a:r>
            <a:r>
              <a:rPr lang="en-US" sz="2200" dirty="0">
                <a:solidFill>
                  <a:schemeClr val="tx2"/>
                </a:solidFill>
                <a:latin typeface="Times New Roman" panose="02020603050405020304" pitchFamily="18" charset="0"/>
                <a:cs typeface="Times New Roman" panose="02020603050405020304" pitchFamily="18" charset="0"/>
              </a:rPr>
              <a:t> non, </a:t>
            </a:r>
            <a:r>
              <a:rPr lang="en-US" sz="2200" dirty="0" err="1">
                <a:solidFill>
                  <a:schemeClr val="tx2"/>
                </a:solidFill>
                <a:latin typeface="Times New Roman" panose="02020603050405020304" pitchFamily="18" charset="0"/>
                <a:cs typeface="Times New Roman" panose="02020603050405020304" pitchFamily="18" charset="0"/>
              </a:rPr>
              <a:t>nâng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cao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năng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ưu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năng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an </a:t>
            </a:r>
            <a:r>
              <a:rPr lang="en-US" sz="2200" dirty="0" err="1">
                <a:solidFill>
                  <a:schemeClr val="tx2"/>
                </a:solidFill>
                <a:latin typeface="Times New Roman" panose="02020603050405020304" pitchFamily="18" charset="0"/>
                <a:cs typeface="Times New Roman" panose="02020603050405020304" pitchFamily="18" charset="0"/>
              </a:rPr>
              <a:t>toàn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thông</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trong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quá</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trình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trẻ</a:t>
            </a:r>
            <a:r>
              <a:rPr lang="en-US" sz="2200" dirty="0">
                <a:solidFill>
                  <a:schemeClr val="tx2"/>
                </a:solidFill>
                <a:latin typeface="Times New Roman" panose="02020603050405020304" pitchFamily="18" charset="0"/>
                <a:cs typeface="Times New Roman" panose="02020603050405020304" pitchFamily="18" charset="0"/>
              </a:rPr>
              <a:t>.</a:t>
            </a:r>
          </a:p>
          <a:p>
            <a:endParaRPr lang="en-US" dirty="0"/>
          </a:p>
        </p:txBody>
      </p:sp>
      <p:sp>
        <p:nvSpPr>
          <p:cNvPr id="5" name="Content Placeholder 4"/>
          <p:cNvSpPr>
            <a:spLocks noGrp="1"/>
          </p:cNvSpPr>
          <p:nvPr>
            <p:ph sz="half" idx="1"/>
          </p:nvPr>
        </p:nvSpPr>
        <p:spPr>
          <a:xfrm>
            <a:off x="531218" y="304798"/>
            <a:ext cx="4936467" cy="3750187"/>
          </a:xfrm>
        </p:spPr>
        <p:txBody>
          <a:bodyPr>
            <a:normAutofit/>
          </a:bodyPr>
          <a:lstStyle/>
          <a:p>
            <a:pPr marL="0" indent="0" algn="just">
              <a:buNone/>
            </a:pPr>
            <a:r>
              <a:rPr lang="en-US" sz="2200" dirty="0" err="1">
                <a:solidFill>
                  <a:schemeClr val="tx2"/>
                </a:solidFill>
                <a:latin typeface="Times New Roman" panose="02020603050405020304" pitchFamily="18" charset="0"/>
                <a:cs typeface="Times New Roman" panose="02020603050405020304" pitchFamily="18" charset="0"/>
              </a:rPr>
              <a:t>Sử</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nghệ</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thông</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làm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đổi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mới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trong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hoạt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trải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nghiệm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hoạt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chơi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dục</a:t>
            </a:r>
            <a:r>
              <a:rPr lang="en-US" sz="2200" dirty="0">
                <a:solidFill>
                  <a:schemeClr val="tx2"/>
                </a:solidFill>
                <a:latin typeface="Times New Roman" panose="02020603050405020304" pitchFamily="18" charset="0"/>
                <a:cs typeface="Times New Roman" panose="02020603050405020304" pitchFamily="18" charset="0"/>
              </a:rPr>
              <a:t> STEM/STEAM,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phương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pháp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tiến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đại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trẻ</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mầm</a:t>
            </a:r>
            <a:r>
              <a:rPr lang="en-US" sz="2200" dirty="0">
                <a:solidFill>
                  <a:schemeClr val="tx2"/>
                </a:solidFill>
                <a:latin typeface="Times New Roman" panose="02020603050405020304" pitchFamily="18" charset="0"/>
                <a:cs typeface="Times New Roman" panose="02020603050405020304" pitchFamily="18" charset="0"/>
              </a:rPr>
              <a:t> non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hoạt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trị</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nhà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trường</a:t>
            </a:r>
            <a:r>
              <a:rPr lang="en-US" sz="2200" dirty="0">
                <a:solidFill>
                  <a:schemeClr val="tx2"/>
                </a:solidFill>
                <a:latin typeface="Times New Roman" panose="02020603050405020304" pitchFamily="18" charset="0"/>
                <a:cs typeface="Times New Roman" panose="02020603050405020304" pitchFamily="18" charset="0"/>
              </a:rPr>
              <a:t>.</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21465">
            <a:off x="1578455" y="3462455"/>
            <a:ext cx="3521040" cy="2838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3"/>
          <a:srcRect t="5954" b="5795"/>
          <a:stretch/>
        </p:blipFill>
        <p:spPr>
          <a:xfrm rot="211750">
            <a:off x="6151076" y="3407722"/>
            <a:ext cx="4303346" cy="2441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1671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731" y="713902"/>
            <a:ext cx="10071652" cy="754116"/>
          </a:xfrm>
        </p:spPr>
        <p:txBody>
          <a:bodyPr>
            <a:normAutofit fontScale="90000"/>
          </a:bodyPr>
          <a:lstStyle/>
          <a:p>
            <a:r>
              <a:rPr lang="en-US" sz="3300" b="1" dirty="0">
                <a:solidFill>
                  <a:srgbClr val="FF0000"/>
                </a:solidFill>
              </a:rPr>
              <a:t>4. </a:t>
            </a:r>
            <a:r>
              <a:rPr lang="en-US" sz="3300" b="1" dirty="0" err="1">
                <a:solidFill>
                  <a:srgbClr val="FF0000"/>
                </a:solidFill>
              </a:rPr>
              <a:t>Kế</a:t>
            </a:r>
            <a:r>
              <a:rPr lang="en-US" sz="3300" b="1" dirty="0">
                <a:solidFill>
                  <a:srgbClr val="FF0000"/>
                </a:solidFill>
              </a:rPr>
              <a:t> </a:t>
            </a:r>
            <a:r>
              <a:rPr lang="en-US" sz="3300" b="1" dirty="0" err="1">
                <a:solidFill>
                  <a:srgbClr val="FF0000"/>
                </a:solidFill>
              </a:rPr>
              <a:t>hoạch</a:t>
            </a:r>
            <a:r>
              <a:rPr lang="vi-VN" sz="3300" b="1" dirty="0">
                <a:solidFill>
                  <a:srgbClr val="FF0000"/>
                </a:solidFill>
              </a:rPr>
              <a:t> thực hiện trong giai đoạn tiếp theo</a:t>
            </a:r>
            <a:r>
              <a:rPr lang="en-US" sz="2900" b="1" dirty="0">
                <a:solidFill>
                  <a:srgbClr val="FF0000"/>
                </a:solidFill>
                <a:latin typeface="Times New Roman" panose="02020603050405020304" pitchFamily="18" charset="0"/>
                <a:cs typeface="Times New Roman" panose="02020603050405020304" pitchFamily="18" charset="0"/>
              </a:rPr>
              <a:t>.</a:t>
            </a:r>
            <a:br>
              <a:rPr lang="en-US" dirty="0">
                <a:solidFill>
                  <a:srgbClr val="FF0000"/>
                </a:solidFill>
                <a:latin typeface="Times New Roman" panose="02020603050405020304" pitchFamily="18" charset="0"/>
                <a:cs typeface="Times New Roman" panose="02020603050405020304" pitchFamily="18" charset="0"/>
              </a:rPr>
            </a:br>
            <a:endParaRPr lang="en-US" dirty="0"/>
          </a:p>
        </p:txBody>
      </p:sp>
      <p:sp>
        <p:nvSpPr>
          <p:cNvPr id="3" name="Content Placeholder 2"/>
          <p:cNvSpPr>
            <a:spLocks noGrp="1"/>
          </p:cNvSpPr>
          <p:nvPr>
            <p:ph sz="half" idx="1"/>
          </p:nvPr>
        </p:nvSpPr>
        <p:spPr>
          <a:xfrm>
            <a:off x="730731" y="1293846"/>
            <a:ext cx="10394469" cy="5106954"/>
          </a:xfrm>
        </p:spPr>
        <p:txBody>
          <a:bodyPr>
            <a:normAutofit/>
          </a:bodyPr>
          <a:lstStyle/>
          <a:p>
            <a:pPr lvl="0" algn="just"/>
            <a:r>
              <a:rPr lang="en-US" sz="2200" dirty="0" err="1">
                <a:solidFill>
                  <a:schemeClr val="tx2"/>
                </a:solidFill>
                <a:latin typeface="Times New Roman" panose="02020603050405020304" pitchFamily="18" charset="0"/>
                <a:cs typeface="Times New Roman" panose="02020603050405020304" pitchFamily="18" charset="0"/>
              </a:rPr>
              <a:t>Thực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khai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mã</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định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danh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dân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của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trẻ</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tích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hợp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mã</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định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danh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dân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với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hệ</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thống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thanh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toán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không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dùng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tiền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mặt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tích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hợp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với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hệ</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thống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bảo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hiểm</a:t>
            </a:r>
            <a:r>
              <a:rPr lang="en-US" sz="2200" dirty="0">
                <a:solidFill>
                  <a:schemeClr val="tx2"/>
                </a:solidFill>
                <a:latin typeface="Times New Roman" panose="02020603050405020304" pitchFamily="18" charset="0"/>
                <a:cs typeface="Times New Roman" panose="02020603050405020304" pitchFamily="18" charset="0"/>
              </a:rPr>
              <a:t> y </a:t>
            </a:r>
            <a:r>
              <a:rPr lang="en-US" sz="2200" dirty="0" err="1">
                <a:solidFill>
                  <a:schemeClr val="tx2"/>
                </a:solidFill>
                <a:latin typeface="Times New Roman" panose="02020603050405020304" pitchFamily="18" charset="0"/>
                <a:cs typeface="Times New Roman" panose="02020603050405020304" pitchFamily="18" charset="0"/>
              </a:rPr>
              <a:t>tế</a:t>
            </a:r>
            <a:r>
              <a:rPr lang="en-US" sz="2200" dirty="0">
                <a:solidFill>
                  <a:schemeClr val="tx2"/>
                </a:solidFill>
                <a:latin typeface="Times New Roman" panose="02020603050405020304" pitchFamily="18" charset="0"/>
                <a:cs typeface="Times New Roman" panose="02020603050405020304" pitchFamily="18" charset="0"/>
              </a:rPr>
              <a:t>;</a:t>
            </a:r>
          </a:p>
          <a:p>
            <a:pPr marL="0" indent="0" algn="just">
              <a:buNone/>
            </a:pPr>
            <a:endParaRPr lang="en-US" sz="2200" dirty="0">
              <a:solidFill>
                <a:schemeClr val="tx2"/>
              </a:solidFill>
              <a:latin typeface="Times New Roman" panose="02020603050405020304" pitchFamily="18" charset="0"/>
              <a:cs typeface="Times New Roman" panose="02020603050405020304" pitchFamily="18" charset="0"/>
            </a:endParaRPr>
          </a:p>
          <a:p>
            <a:pPr algn="just"/>
            <a:r>
              <a:rPr lang="vi-VN" sz="2200" dirty="0">
                <a:solidFill>
                  <a:schemeClr val="tx2"/>
                </a:solidFill>
                <a:latin typeface="Times New Roman" panose="02020603050405020304" pitchFamily="18" charset="0"/>
                <a:cs typeface="Times New Roman" panose="02020603050405020304" pitchFamily="18" charset="0"/>
              </a:rPr>
              <a:t>Xây dựng bổ sung trong hồ sơ đơn vị thông tin về phòng học STEM, STEAM, STEAME, phòng học thông minh, danh mục thiết bị, hình ảnh minh chứng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án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dạy</a:t>
            </a:r>
            <a:r>
              <a:rPr lang="en-US" sz="2200" dirty="0">
                <a:solidFill>
                  <a:schemeClr val="tx2"/>
                </a:solidFill>
                <a:latin typeface="Times New Roman" panose="02020603050405020304" pitchFamily="18" charset="0"/>
                <a:cs typeface="Times New Roman" panose="02020603050405020304" pitchFamily="18" charset="0"/>
              </a:rPr>
              <a:t>…</a:t>
            </a:r>
          </a:p>
          <a:p>
            <a:pPr algn="just"/>
            <a:endParaRPr lang="en-US" sz="2200" dirty="0">
              <a:solidFill>
                <a:schemeClr val="tx2"/>
              </a:solidFill>
              <a:latin typeface="Times New Roman" panose="02020603050405020304" pitchFamily="18" charset="0"/>
              <a:cs typeface="Times New Roman" panose="02020603050405020304" pitchFamily="18" charset="0"/>
            </a:endParaRPr>
          </a:p>
          <a:p>
            <a:pPr algn="just"/>
            <a:r>
              <a:rPr lang="en-US" sz="2200" dirty="0" err="1">
                <a:solidFill>
                  <a:schemeClr val="tx2"/>
                </a:solidFill>
                <a:latin typeface="Times New Roman" panose="02020603050405020304" pitchFamily="18" charset="0"/>
                <a:cs typeface="Times New Roman" panose="02020603050405020304" pitchFamily="18" charset="0"/>
              </a:rPr>
              <a:t>Xây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dựng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chuẩn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kết</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nối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dữ</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liệu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thống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kê</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về</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khẩu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phần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dinh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dưỡng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định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kì</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hàng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tuần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hàng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từ</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trường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mầm</a:t>
            </a:r>
            <a:r>
              <a:rPr lang="en-US" sz="2200" dirty="0">
                <a:solidFill>
                  <a:schemeClr val="tx2"/>
                </a:solidFill>
                <a:latin typeface="Times New Roman" panose="02020603050405020304" pitchFamily="18" charset="0"/>
                <a:cs typeface="Times New Roman" panose="02020603050405020304" pitchFamily="18" charset="0"/>
              </a:rPr>
              <a:t> non </a:t>
            </a:r>
            <a:r>
              <a:rPr lang="en-US" sz="2200" dirty="0" err="1">
                <a:solidFill>
                  <a:schemeClr val="tx2"/>
                </a:solidFill>
                <a:latin typeface="Times New Roman" panose="02020603050405020304" pitchFamily="18" charset="0"/>
                <a:cs typeface="Times New Roman" panose="02020603050405020304" pitchFamily="18" charset="0"/>
              </a:rPr>
              <a:t>vào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Phân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hệ</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Quản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lý</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Mầm</a:t>
            </a:r>
            <a:r>
              <a:rPr lang="en-US" sz="2200" dirty="0">
                <a:solidFill>
                  <a:schemeClr val="tx2"/>
                </a:solidFill>
                <a:latin typeface="Times New Roman" panose="02020603050405020304" pitchFamily="18" charset="0"/>
                <a:cs typeface="Times New Roman" panose="02020603050405020304" pitchFamily="18" charset="0"/>
              </a:rPr>
              <a:t> non </a:t>
            </a:r>
            <a:r>
              <a:rPr lang="en-US" sz="2200" dirty="0" err="1">
                <a:solidFill>
                  <a:schemeClr val="tx2"/>
                </a:solidFill>
                <a:latin typeface="Times New Roman" panose="02020603050405020304" pitchFamily="18" charset="0"/>
                <a:cs typeface="Times New Roman" panose="02020603050405020304" pitchFamily="18" charset="0"/>
              </a:rPr>
              <a:t>trên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Hệ</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thống</a:t>
            </a:r>
            <a:r>
              <a:rPr lang="en-US" sz="2200" dirty="0">
                <a:solidFill>
                  <a:schemeClr val="tx2"/>
                </a:solidFill>
                <a:latin typeface="Times New Roman" panose="02020603050405020304" pitchFamily="18" charset="0"/>
                <a:cs typeface="Times New Roman" panose="02020603050405020304" pitchFamily="18" charset="0"/>
              </a:rPr>
              <a:t> CSDL </a:t>
            </a:r>
            <a:r>
              <a:rPr lang="en-US" sz="2200" dirty="0" err="1">
                <a:solidFill>
                  <a:schemeClr val="tx2"/>
                </a:solidFill>
                <a:latin typeface="Times New Roman" panose="02020603050405020304" pitchFamily="18" charset="0"/>
                <a:cs typeface="Times New Roman" panose="02020603050405020304" pitchFamily="18" charset="0"/>
              </a:rPr>
              <a:t>dùng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chung</a:t>
            </a:r>
            <a:r>
              <a:rPr lang="en-US" sz="2200" dirty="0">
                <a:solidFill>
                  <a:schemeClr val="tx2"/>
                </a:solidFill>
                <a:latin typeface="Times New Roman" panose="02020603050405020304" pitchFamily="18" charset="0"/>
                <a:cs typeface="Times New Roman" panose="02020603050405020304" pitchFamily="18" charset="0"/>
              </a:rPr>
              <a:t>.</a:t>
            </a:r>
          </a:p>
          <a:p>
            <a:pPr algn="just"/>
            <a:endParaRPr lang="en-US" sz="2200" dirty="0">
              <a:solidFill>
                <a:schemeClr val="tx2"/>
              </a:solidFill>
              <a:latin typeface="Times New Roman" panose="02020603050405020304" pitchFamily="18" charset="0"/>
              <a:cs typeface="Times New Roman" panose="02020603050405020304" pitchFamily="18" charset="0"/>
            </a:endParaRPr>
          </a:p>
          <a:p>
            <a:endParaRPr lang="en-US" sz="2200" dirty="0">
              <a:solidFill>
                <a:schemeClr val="tx2"/>
              </a:solidFill>
            </a:endParaRPr>
          </a:p>
        </p:txBody>
      </p:sp>
    </p:spTree>
    <p:extLst>
      <p:ext uri="{BB962C8B-B14F-4D97-AF65-F5344CB8AC3E}">
        <p14:creationId xmlns:p14="http://schemas.microsoft.com/office/powerpoint/2010/main" val="1925669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D3FA1C-5BEF-3122-8457-BC8AD3F0930F}"/>
              </a:ext>
            </a:extLst>
          </p:cNvPr>
          <p:cNvSpPr>
            <a:spLocks noGrp="1"/>
          </p:cNvSpPr>
          <p:nvPr>
            <p:ph sz="half" idx="1"/>
          </p:nvPr>
        </p:nvSpPr>
        <p:spPr>
          <a:xfrm>
            <a:off x="762000" y="1447142"/>
            <a:ext cx="10635344" cy="5410858"/>
          </a:xfrm>
        </p:spPr>
        <p:txBody>
          <a:bodyPr>
            <a:normAutofit/>
          </a:bodyPr>
          <a:lstStyle/>
          <a:p>
            <a:pPr algn="just"/>
            <a:endParaRPr lang="en-US" sz="2200" dirty="0">
              <a:solidFill>
                <a:schemeClr val="tx2"/>
              </a:solidFill>
              <a:latin typeface="Times New Roman" panose="02020603050405020304" pitchFamily="18" charset="0"/>
              <a:cs typeface="Times New Roman" panose="02020603050405020304" pitchFamily="18" charset="0"/>
            </a:endParaRPr>
          </a:p>
          <a:p>
            <a:pPr lvl="0" algn="just"/>
            <a:r>
              <a:rPr lang="en-US" sz="2200" dirty="0" err="1">
                <a:solidFill>
                  <a:schemeClr val="tx2"/>
                </a:solidFill>
                <a:latin typeface="Times New Roman" panose="02020603050405020304" pitchFamily="18" charset="0"/>
                <a:cs typeface="Times New Roman" panose="02020603050405020304" pitchFamily="18" charset="0"/>
              </a:rPr>
              <a:t>Tiếp</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đẩy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mạnh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thông</a:t>
            </a:r>
            <a:r>
              <a:rPr lang="en-US" sz="2200" dirty="0">
                <a:solidFill>
                  <a:schemeClr val="tx2"/>
                </a:solidFill>
                <a:latin typeface="Times New Roman" panose="02020603050405020304" pitchFamily="18" charset="0"/>
                <a:cs typeface="Times New Roman" panose="02020603050405020304" pitchFamily="18" charset="0"/>
              </a:rPr>
              <a:t> tin </a:t>
            </a:r>
            <a:r>
              <a:rPr lang="en-US" sz="2200" dirty="0" err="1">
                <a:solidFill>
                  <a:schemeClr val="tx2"/>
                </a:solidFill>
                <a:latin typeface="Times New Roman" panose="02020603050405020304" pitchFamily="18" charset="0"/>
                <a:cs typeface="Times New Roman" panose="02020603050405020304" pitchFamily="18" charset="0"/>
              </a:rPr>
              <a:t>liên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giữa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đình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nhà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trường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theo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hình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thức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mới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trên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nền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số</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về</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đẩy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mạnh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tự</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động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hóa</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và</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giảm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tải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chuyên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môn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cho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bộ</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viên</a:t>
            </a:r>
            <a:r>
              <a:rPr lang="en-US" sz="2200" dirty="0">
                <a:solidFill>
                  <a:schemeClr val="tx2"/>
                </a:solidFill>
                <a:latin typeface="Times New Roman" panose="02020603050405020304" pitchFamily="18" charset="0"/>
                <a:cs typeface="Times New Roman" panose="02020603050405020304" pitchFamily="18" charset="0"/>
              </a:rPr>
              <a:t>. </a:t>
            </a:r>
          </a:p>
          <a:p>
            <a:pPr algn="just"/>
            <a:endParaRPr lang="en-US" sz="2200" dirty="0">
              <a:solidFill>
                <a:schemeClr val="tx2"/>
              </a:solidFill>
              <a:latin typeface="Times New Roman" panose="02020603050405020304" pitchFamily="18" charset="0"/>
              <a:cs typeface="Times New Roman" panose="02020603050405020304" pitchFamily="18" charset="0"/>
            </a:endParaRPr>
          </a:p>
          <a:p>
            <a:pPr lvl="0" algn="just"/>
            <a:r>
              <a:rPr lang="en-US" sz="2200" dirty="0" err="1">
                <a:solidFill>
                  <a:schemeClr val="tx2"/>
                </a:solidFill>
                <a:latin typeface="Times New Roman" panose="02020603050405020304" pitchFamily="18" charset="0"/>
                <a:cs typeface="Times New Roman" panose="02020603050405020304" pitchFamily="18" charset="0"/>
              </a:rPr>
              <a:t>Xây</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dựng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làm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giàu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nội</a:t>
            </a:r>
            <a:r>
              <a:rPr lang="en-US" sz="2200" dirty="0">
                <a:solidFill>
                  <a:schemeClr val="tx2"/>
                </a:solidFill>
                <a:latin typeface="Times New Roman" panose="02020603050405020304" pitchFamily="18" charset="0"/>
                <a:cs typeface="Times New Roman" panose="02020603050405020304" pitchFamily="18" charset="0"/>
              </a:rPr>
              <a:t> dung </a:t>
            </a:r>
            <a:r>
              <a:rPr lang="en-US" sz="2200" dirty="0" err="1">
                <a:solidFill>
                  <a:schemeClr val="tx2"/>
                </a:solidFill>
                <a:latin typeface="Times New Roman" panose="02020603050405020304" pitchFamily="18" charset="0"/>
                <a:cs typeface="Times New Roman" panose="02020603050405020304" pitchFamily="18" charset="0"/>
              </a:rPr>
              <a:t>kho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học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liệu</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tử</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ngành</a:t>
            </a:r>
            <a:r>
              <a:rPr lang="en-US" sz="2200" dirty="0">
                <a:solidFill>
                  <a:schemeClr val="tx2"/>
                </a:solidFill>
                <a:latin typeface="Times New Roman" panose="02020603050405020304" pitchFamily="18" charset="0"/>
                <a:cs typeface="Times New Roman" panose="02020603050405020304" pitchFamily="18" charset="0"/>
              </a:rPr>
              <a:t> GDĐT </a:t>
            </a:r>
            <a:r>
              <a:rPr lang="en-US" sz="2200" dirty="0" err="1">
                <a:solidFill>
                  <a:schemeClr val="tx2"/>
                </a:solidFill>
                <a:latin typeface="Times New Roman" panose="02020603050405020304" pitchFamily="18" charset="0"/>
                <a:cs typeface="Times New Roman" panose="02020603050405020304" pitchFamily="18" charset="0"/>
              </a:rPr>
              <a:t>mầm</a:t>
            </a:r>
            <a:r>
              <a:rPr lang="en-US" sz="2200" dirty="0">
                <a:solidFill>
                  <a:schemeClr val="tx2"/>
                </a:solidFill>
                <a:latin typeface="Times New Roman" panose="02020603050405020304" pitchFamily="18" charset="0"/>
                <a:cs typeface="Times New Roman" panose="02020603050405020304" pitchFamily="18" charset="0"/>
              </a:rPr>
              <a:t> non </a:t>
            </a:r>
            <a:r>
              <a:rPr lang="en-US" sz="2200" dirty="0" err="1">
                <a:solidFill>
                  <a:schemeClr val="tx2"/>
                </a:solidFill>
                <a:latin typeface="Times New Roman" panose="02020603050405020304" pitchFamily="18" charset="0"/>
                <a:cs typeface="Times New Roman" panose="02020603050405020304" pitchFamily="18" charset="0"/>
              </a:rPr>
              <a:t>bao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gồm</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các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bài</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giảng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điện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tử</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kế</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hoạch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giáo</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dục</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sáng</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kiến</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kinh</a:t>
            </a:r>
            <a:r>
              <a:rPr lang="en-US" sz="2200" dirty="0">
                <a:solidFill>
                  <a:schemeClr val="tx2"/>
                </a:solidFill>
                <a:latin typeface="Times New Roman" panose="02020603050405020304" pitchFamily="18" charset="0"/>
                <a:cs typeface="Times New Roman" panose="02020603050405020304" pitchFamily="18" charset="0"/>
              </a:rPr>
              <a:t> </a:t>
            </a:r>
            <a:r>
              <a:rPr lang="en-US" sz="2200" dirty="0" err="1">
                <a:solidFill>
                  <a:schemeClr val="tx2"/>
                </a:solidFill>
                <a:latin typeface="Times New Roman" panose="02020603050405020304" pitchFamily="18" charset="0"/>
                <a:cs typeface="Times New Roman" panose="02020603050405020304" pitchFamily="18" charset="0"/>
              </a:rPr>
              <a:t>nghiệm</a:t>
            </a:r>
            <a:r>
              <a:rPr lang="en-US" sz="2200" dirty="0">
                <a:solidFill>
                  <a:schemeClr val="tx2"/>
                </a:solidFill>
                <a:latin typeface="Times New Roman" panose="02020603050405020304" pitchFamily="18" charset="0"/>
                <a:cs typeface="Times New Roman" panose="02020603050405020304" pitchFamily="18" charset="0"/>
              </a:rPr>
              <a:t>.</a:t>
            </a:r>
          </a:p>
          <a:p>
            <a:endParaRPr lang="en-US" dirty="0"/>
          </a:p>
          <a:p>
            <a:endParaRPr lang="en-US" dirty="0"/>
          </a:p>
        </p:txBody>
      </p:sp>
    </p:spTree>
    <p:extLst>
      <p:ext uri="{BB962C8B-B14F-4D97-AF65-F5344CB8AC3E}">
        <p14:creationId xmlns:p14="http://schemas.microsoft.com/office/powerpoint/2010/main" val="366606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078" y="401612"/>
            <a:ext cx="10058402" cy="75424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400" b="1" dirty="0">
                <a:solidFill>
                  <a:srgbClr val="FF0000"/>
                </a:solidFill>
                <a:cs typeface="Times New Roman" panose="02020603050405020304" pitchFamily="18" charset="0"/>
              </a:rPr>
              <a:t>1. </a:t>
            </a:r>
            <a:r>
              <a:rPr lang="en-US" sz="3400" b="1" dirty="0" err="1">
                <a:solidFill>
                  <a:srgbClr val="FF0000"/>
                </a:solidFill>
                <a:cs typeface="Times New Roman" panose="02020603050405020304" pitchFamily="18" charset="0"/>
              </a:rPr>
              <a:t>BỐI</a:t>
            </a:r>
            <a:r>
              <a:rPr lang="en-US" sz="3400" b="1" dirty="0">
                <a:solidFill>
                  <a:srgbClr val="FF0000"/>
                </a:solidFill>
                <a:cs typeface="Times New Roman" panose="02020603050405020304" pitchFamily="18" charset="0"/>
              </a:rPr>
              <a:t> CẢNH</a:t>
            </a:r>
          </a:p>
        </p:txBody>
      </p:sp>
      <p:sp>
        <p:nvSpPr>
          <p:cNvPr id="7" name="TextBox 6"/>
          <p:cNvSpPr txBox="1"/>
          <p:nvPr/>
        </p:nvSpPr>
        <p:spPr>
          <a:xfrm>
            <a:off x="587078" y="1370283"/>
            <a:ext cx="10821150" cy="4708981"/>
          </a:xfrm>
          <a:prstGeom prst="rect">
            <a:avLst/>
          </a:prstGeom>
          <a:noFill/>
        </p:spPr>
        <p:txBody>
          <a:bodyPr wrap="square" rtlCol="0">
            <a:spAutoFit/>
          </a:bodyPr>
          <a:lstStyle/>
          <a:p>
            <a:pPr marL="285750" indent="-285750" algn="just">
              <a:buFontTx/>
              <a:buChar char="-"/>
            </a:pPr>
            <a:r>
              <a:rPr lang="en-AU" sz="2500" dirty="0" err="1">
                <a:solidFill>
                  <a:schemeClr val="tx2"/>
                </a:solidFill>
                <a:latin typeface="Times New Roman" panose="02020603050405020304" pitchFamily="18" charset="0"/>
                <a:cs typeface="Times New Roman" panose="02020603050405020304" pitchFamily="18" charset="0"/>
              </a:rPr>
              <a:t>Công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nghệ</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ngày</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càng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ở </a:t>
            </a:r>
            <a:r>
              <a:rPr lang="en-AU" sz="2500" dirty="0" err="1">
                <a:solidFill>
                  <a:schemeClr val="tx2"/>
                </a:solidFill>
                <a:latin typeface="Times New Roman" panose="02020603050405020304" pitchFamily="18" charset="0"/>
                <a:cs typeface="Times New Roman" panose="02020603050405020304" pitchFamily="18" charset="0"/>
              </a:rPr>
              <a:t>mọi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lĩnh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vực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trong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cuộc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vì</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thế</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có</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động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mạnh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đến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lĩnh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vực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dục</a:t>
            </a:r>
            <a:r>
              <a:rPr lang="en-AU" sz="2500" dirty="0">
                <a:solidFill>
                  <a:schemeClr val="tx2"/>
                </a:solidFill>
                <a:latin typeface="Times New Roman" panose="02020603050405020304" pitchFamily="18" charset="0"/>
                <a:cs typeface="Times New Roman" panose="02020603050405020304" pitchFamily="18" charset="0"/>
              </a:rPr>
              <a:t>.</a:t>
            </a:r>
          </a:p>
          <a:p>
            <a:pPr algn="just"/>
            <a:endParaRPr lang="en-AU" sz="2500" dirty="0">
              <a:solidFill>
                <a:schemeClr val="tx2"/>
              </a:solidFill>
              <a:latin typeface="Times New Roman" panose="02020603050405020304" pitchFamily="18" charset="0"/>
              <a:cs typeface="Times New Roman" panose="02020603050405020304" pitchFamily="18" charset="0"/>
            </a:endParaRPr>
          </a:p>
          <a:p>
            <a:pPr marL="285750" indent="-285750" algn="just">
              <a:buFontTx/>
              <a:buChar char="-"/>
            </a:pPr>
            <a:r>
              <a:rPr lang="en-AU" sz="2500" dirty="0" err="1">
                <a:solidFill>
                  <a:schemeClr val="tx2"/>
                </a:solidFill>
                <a:latin typeface="Times New Roman" panose="02020603050405020304" pitchFamily="18" charset="0"/>
                <a:cs typeface="Times New Roman" panose="02020603050405020304" pitchFamily="18" charset="0"/>
              </a:rPr>
              <a:t>Nhà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tăng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trang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bị</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bị</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cơ</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sở</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vật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chất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hiện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đại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đáp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ứng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nhu</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cầu</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chuyển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đổi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p>
          <a:p>
            <a:pPr algn="just"/>
            <a:endParaRPr lang="en-AU" sz="2500" dirty="0">
              <a:solidFill>
                <a:schemeClr val="tx2"/>
              </a:solidFill>
              <a:latin typeface="Times New Roman" panose="02020603050405020304" pitchFamily="18" charset="0"/>
              <a:cs typeface="Times New Roman" panose="02020603050405020304" pitchFamily="18" charset="0"/>
            </a:endParaRPr>
          </a:p>
          <a:p>
            <a:pPr marL="285750" indent="-285750" algn="just">
              <a:buFontTx/>
              <a:buChar char="-"/>
            </a:pPr>
            <a:r>
              <a:rPr lang="en-AU" sz="2500" dirty="0" err="1">
                <a:solidFill>
                  <a:schemeClr val="tx2"/>
                </a:solidFill>
                <a:latin typeface="Times New Roman" panose="02020603050405020304" pitchFamily="18" charset="0"/>
                <a:cs typeface="Times New Roman" panose="02020603050405020304" pitchFamily="18" charset="0"/>
              </a:rPr>
              <a:t>Cán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bộ</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quản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lý</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viên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trong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quản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lý</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quản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trị</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nhà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tổ</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chức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hoạt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động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đổi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mới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phương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sẵn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sàng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xử</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lý</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thông</a:t>
            </a:r>
            <a:r>
              <a:rPr lang="en-AU" sz="2500" dirty="0">
                <a:solidFill>
                  <a:schemeClr val="tx2"/>
                </a:solidFill>
                <a:latin typeface="Times New Roman" panose="02020603050405020304" pitchFamily="18" charset="0"/>
                <a:cs typeface="Times New Roman" panose="02020603050405020304" pitchFamily="18" charset="0"/>
              </a:rPr>
              <a:t> tin, </a:t>
            </a:r>
            <a:r>
              <a:rPr lang="en-AU" sz="2500" dirty="0" err="1">
                <a:solidFill>
                  <a:schemeClr val="tx2"/>
                </a:solidFill>
                <a:latin typeface="Times New Roman" panose="02020603050405020304" pitchFamily="18" charset="0"/>
                <a:cs typeface="Times New Roman" panose="02020603050405020304" pitchFamily="18" charset="0"/>
              </a:rPr>
              <a:t>tham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gia</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môi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p>
          <a:p>
            <a:pPr algn="just"/>
            <a:endParaRPr lang="en-AU" sz="2500" dirty="0">
              <a:solidFill>
                <a:schemeClr val="tx2"/>
              </a:solidFill>
              <a:latin typeface="Times New Roman" panose="02020603050405020304" pitchFamily="18" charset="0"/>
              <a:cs typeface="Times New Roman" panose="02020603050405020304" pitchFamily="18" charset="0"/>
            </a:endParaRPr>
          </a:p>
          <a:p>
            <a:pPr marL="285750" indent="-285750" algn="just">
              <a:buFontTx/>
              <a:buChar char="-"/>
            </a:pPr>
            <a:r>
              <a:rPr lang="en-US" sz="2500" dirty="0" err="1">
                <a:solidFill>
                  <a:schemeClr val="tx2"/>
                </a:solidFill>
                <a:latin typeface="Times New Roman" panose="02020603050405020304" pitchFamily="18" charset="0"/>
                <a:cs typeface="Times New Roman" panose="02020603050405020304" pitchFamily="18" charset="0"/>
              </a:rPr>
              <a:t>Trẻ</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được</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tăng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cơ</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hội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trải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nghiệm</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sáng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tạo</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phát</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triển</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toàn</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diện</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trong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môi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trường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số</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thích</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nghi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với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xã</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hội</a:t>
            </a:r>
            <a:r>
              <a:rPr lang="en-US" sz="2500" dirty="0">
                <a:solidFill>
                  <a:schemeClr val="tx2"/>
                </a:solidFill>
                <a:latin typeface="Times New Roman" panose="02020603050405020304" pitchFamily="18" charset="0"/>
                <a:cs typeface="Times New Roman" panose="02020603050405020304" pitchFamily="18" charset="0"/>
              </a:rPr>
              <a:t>…</a:t>
            </a:r>
            <a:endParaRPr lang="en-AU" sz="25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33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arn(inVertic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barn(inVertical)">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1"/>
            <p:extLst>
              <p:ext uri="{D42A27DB-BD31-4B8C-83A1-F6EECF244321}">
                <p14:modId xmlns:p14="http://schemas.microsoft.com/office/powerpoint/2010/main" val="1402690429"/>
              </p:ext>
            </p:extLst>
          </p:nvPr>
        </p:nvGraphicFramePr>
        <p:xfrm>
          <a:off x="552853" y="753762"/>
          <a:ext cx="11000715" cy="5609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6037F33B-D76A-A84B-0F7B-7AE3B1D7DD70}"/>
              </a:ext>
            </a:extLst>
          </p:cNvPr>
          <p:cNvPicPr>
            <a:picLocks noChangeAspect="1"/>
          </p:cNvPicPr>
          <p:nvPr/>
        </p:nvPicPr>
        <p:blipFill>
          <a:blip r:embed="rId7"/>
          <a:stretch>
            <a:fillRect/>
          </a:stretch>
        </p:blipFill>
        <p:spPr>
          <a:xfrm>
            <a:off x="4504337" y="3528108"/>
            <a:ext cx="3174419" cy="2750848"/>
          </a:xfrm>
          <a:prstGeom prst="rect">
            <a:avLst/>
          </a:prstGeom>
        </p:spPr>
      </p:pic>
    </p:spTree>
    <p:extLst>
      <p:ext uri="{BB962C8B-B14F-4D97-AF65-F5344CB8AC3E}">
        <p14:creationId xmlns:p14="http://schemas.microsoft.com/office/powerpoint/2010/main" val="36053727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95" t="3674" r="3592" b="4628"/>
          <a:stretch/>
        </p:blipFill>
        <p:spPr>
          <a:xfrm>
            <a:off x="488960" y="321002"/>
            <a:ext cx="11025352" cy="6201761"/>
          </a:xfrm>
          <a:prstGeom prst="rect">
            <a:avLst/>
          </a:prstGeom>
        </p:spPr>
      </p:pic>
      <p:sp>
        <p:nvSpPr>
          <p:cNvPr id="3" name="Oval 2"/>
          <p:cNvSpPr/>
          <p:nvPr/>
        </p:nvSpPr>
        <p:spPr>
          <a:xfrm>
            <a:off x="2270611" y="1877549"/>
            <a:ext cx="1586084" cy="564998"/>
          </a:xfrm>
          <a:prstGeom prst="ellipse">
            <a:avLst/>
          </a:prstGeom>
          <a:noFill/>
          <a:ln w="57150">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2420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05" t="3129" r="4708" b="4496"/>
          <a:stretch/>
        </p:blipFill>
        <p:spPr>
          <a:xfrm>
            <a:off x="-84082" y="-115615"/>
            <a:ext cx="12192000" cy="7162939"/>
          </a:xfrm>
          <a:prstGeom prst="rect">
            <a:avLst/>
          </a:prstGeom>
        </p:spPr>
      </p:pic>
      <p:sp>
        <p:nvSpPr>
          <p:cNvPr id="3" name="Oval 2"/>
          <p:cNvSpPr/>
          <p:nvPr/>
        </p:nvSpPr>
        <p:spPr>
          <a:xfrm>
            <a:off x="10241354" y="4645572"/>
            <a:ext cx="1078288" cy="45121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921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010" t="3709" r="6371" b="5371"/>
          <a:stretch/>
        </p:blipFill>
        <p:spPr>
          <a:xfrm>
            <a:off x="0" y="-262759"/>
            <a:ext cx="12192000" cy="7120759"/>
          </a:xfrm>
          <a:prstGeom prst="rect">
            <a:avLst/>
          </a:prstGeom>
        </p:spPr>
      </p:pic>
      <p:sp>
        <p:nvSpPr>
          <p:cNvPr id="3" name="Rectangle 2"/>
          <p:cNvSpPr/>
          <p:nvPr/>
        </p:nvSpPr>
        <p:spPr>
          <a:xfrm>
            <a:off x="9448801" y="1597572"/>
            <a:ext cx="315310" cy="2417379"/>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07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83B9E0-4685-06A7-2727-BFCDB662523A}"/>
              </a:ext>
            </a:extLst>
          </p:cNvPr>
          <p:cNvPicPr>
            <a:picLocks noChangeAspect="1"/>
          </p:cNvPicPr>
          <p:nvPr/>
        </p:nvPicPr>
        <p:blipFill>
          <a:blip r:embed="rId2"/>
          <a:stretch>
            <a:fillRect/>
          </a:stretch>
        </p:blipFill>
        <p:spPr>
          <a:xfrm>
            <a:off x="3378849" y="0"/>
            <a:ext cx="5195312" cy="6858000"/>
          </a:xfrm>
          <a:prstGeom prst="rect">
            <a:avLst/>
          </a:prstGeom>
        </p:spPr>
      </p:pic>
    </p:spTree>
    <p:extLst>
      <p:ext uri="{BB962C8B-B14F-4D97-AF65-F5344CB8AC3E}">
        <p14:creationId xmlns:p14="http://schemas.microsoft.com/office/powerpoint/2010/main" val="427327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FC09B1-E8ED-9C4D-73DE-615FDF4A6613}"/>
              </a:ext>
            </a:extLst>
          </p:cNvPr>
          <p:cNvGrpSpPr/>
          <p:nvPr/>
        </p:nvGrpSpPr>
        <p:grpSpPr>
          <a:xfrm>
            <a:off x="6667244" y="817459"/>
            <a:ext cx="4253688" cy="4700921"/>
            <a:chOff x="4539915" y="1481674"/>
            <a:chExt cx="3112169" cy="3894651"/>
          </a:xfrm>
        </p:grpSpPr>
        <p:sp>
          <p:nvSpPr>
            <p:cNvPr id="3" name="Shape">
              <a:extLst>
                <a:ext uri="{FF2B5EF4-FFF2-40B4-BE49-F238E27FC236}">
                  <a16:creationId xmlns:a16="http://schemas.microsoft.com/office/drawing/2014/main" id="{EB7E89A7-1863-6B4B-AEC1-A57A742E37FF}"/>
                </a:ext>
              </a:extLst>
            </p:cNvPr>
            <p:cNvSpPr/>
            <p:nvPr/>
          </p:nvSpPr>
          <p:spPr>
            <a:xfrm>
              <a:off x="4539915"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4" name="Shape">
              <a:extLst>
                <a:ext uri="{FF2B5EF4-FFF2-40B4-BE49-F238E27FC236}">
                  <a16:creationId xmlns:a16="http://schemas.microsoft.com/office/drawing/2014/main" id="{82D67DB2-0C94-BA65-4649-DB194AC733BA}"/>
                </a:ext>
              </a:extLst>
            </p:cNvPr>
            <p:cNvSpPr/>
            <p:nvPr/>
          </p:nvSpPr>
          <p:spPr>
            <a:xfrm>
              <a:off x="4634618"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5" name="Shape">
              <a:extLst>
                <a:ext uri="{FF2B5EF4-FFF2-40B4-BE49-F238E27FC236}">
                  <a16:creationId xmlns:a16="http://schemas.microsoft.com/office/drawing/2014/main" id="{35940893-AC47-9FD1-3019-FE3AE638F8B1}"/>
                </a:ext>
              </a:extLst>
            </p:cNvPr>
            <p:cNvSpPr/>
            <p:nvPr/>
          </p:nvSpPr>
          <p:spPr>
            <a:xfrm>
              <a:off x="4782591" y="2221539"/>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accent3">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6" name="Shape">
              <a:extLst>
                <a:ext uri="{FF2B5EF4-FFF2-40B4-BE49-F238E27FC236}">
                  <a16:creationId xmlns:a16="http://schemas.microsoft.com/office/drawing/2014/main" id="{9789C91E-663F-5C08-84EA-D13645188788}"/>
                </a:ext>
              </a:extLst>
            </p:cNvPr>
            <p:cNvSpPr/>
            <p:nvPr/>
          </p:nvSpPr>
          <p:spPr>
            <a:xfrm>
              <a:off x="4906888" y="2144593"/>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bg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7" name="Shape">
              <a:extLst>
                <a:ext uri="{FF2B5EF4-FFF2-40B4-BE49-F238E27FC236}">
                  <a16:creationId xmlns:a16="http://schemas.microsoft.com/office/drawing/2014/main" id="{5744C69C-D1A8-4DD0-76D8-7BD06836154C}"/>
                </a:ext>
              </a:extLst>
            </p:cNvPr>
            <p:cNvSpPr/>
            <p:nvPr/>
          </p:nvSpPr>
          <p:spPr>
            <a:xfrm>
              <a:off x="5012541" y="1481674"/>
              <a:ext cx="1918915" cy="857504"/>
            </a:xfrm>
            <a:custGeom>
              <a:avLst/>
              <a:gdLst/>
              <a:ahLst/>
              <a:cxnLst>
                <a:cxn ang="0">
                  <a:pos x="wd2" y="hd2"/>
                </a:cxn>
                <a:cxn ang="5400000">
                  <a:pos x="wd2" y="hd2"/>
                </a:cxn>
                <a:cxn ang="10800000">
                  <a:pos x="wd2" y="hd2"/>
                </a:cxn>
                <a:cxn ang="16200000">
                  <a:pos x="wd2" y="hd2"/>
                </a:cxn>
              </a:cxnLst>
              <a:rect l="0" t="0" r="r" b="b"/>
              <a:pathLst>
                <a:path w="21600" h="21302" extrusionOk="0">
                  <a:moveTo>
                    <a:pt x="14618" y="14788"/>
                  </a:moveTo>
                  <a:cubicBezTo>
                    <a:pt x="13698" y="14641"/>
                    <a:pt x="13738" y="11627"/>
                    <a:pt x="14658" y="11597"/>
                  </a:cubicBezTo>
                  <a:cubicBezTo>
                    <a:pt x="14671" y="11597"/>
                    <a:pt x="14691" y="11597"/>
                    <a:pt x="14704" y="11597"/>
                  </a:cubicBezTo>
                  <a:cubicBezTo>
                    <a:pt x="16303" y="11597"/>
                    <a:pt x="16903" y="8951"/>
                    <a:pt x="16403" y="8510"/>
                  </a:cubicBezTo>
                  <a:cubicBezTo>
                    <a:pt x="15904" y="8069"/>
                    <a:pt x="12805" y="6304"/>
                    <a:pt x="12805" y="3657"/>
                  </a:cubicBezTo>
                  <a:cubicBezTo>
                    <a:pt x="12805" y="2525"/>
                    <a:pt x="12432" y="1584"/>
                    <a:pt x="12013" y="893"/>
                  </a:cubicBezTo>
                  <a:cubicBezTo>
                    <a:pt x="11293" y="-298"/>
                    <a:pt x="10314" y="-298"/>
                    <a:pt x="9594" y="893"/>
                  </a:cubicBezTo>
                  <a:cubicBezTo>
                    <a:pt x="9174" y="1584"/>
                    <a:pt x="8801" y="2525"/>
                    <a:pt x="8801" y="3657"/>
                  </a:cubicBezTo>
                  <a:cubicBezTo>
                    <a:pt x="8801" y="6304"/>
                    <a:pt x="5703" y="8069"/>
                    <a:pt x="5203" y="8510"/>
                  </a:cubicBezTo>
                  <a:cubicBezTo>
                    <a:pt x="4704" y="8951"/>
                    <a:pt x="5303" y="11597"/>
                    <a:pt x="6902" y="11597"/>
                  </a:cubicBezTo>
                  <a:cubicBezTo>
                    <a:pt x="6916" y="11597"/>
                    <a:pt x="6936" y="11597"/>
                    <a:pt x="6949" y="11597"/>
                  </a:cubicBezTo>
                  <a:cubicBezTo>
                    <a:pt x="7868" y="11627"/>
                    <a:pt x="7908" y="14641"/>
                    <a:pt x="6989" y="14788"/>
                  </a:cubicBezTo>
                  <a:cubicBezTo>
                    <a:pt x="5037" y="15097"/>
                    <a:pt x="620" y="16347"/>
                    <a:pt x="0" y="21302"/>
                  </a:cubicBezTo>
                  <a:lnTo>
                    <a:pt x="10800" y="21302"/>
                  </a:lnTo>
                  <a:lnTo>
                    <a:pt x="21600" y="21302"/>
                  </a:lnTo>
                  <a:cubicBezTo>
                    <a:pt x="20980" y="16347"/>
                    <a:pt x="16570" y="15112"/>
                    <a:pt x="14618" y="14788"/>
                  </a:cubicBezTo>
                  <a:close/>
                  <a:moveTo>
                    <a:pt x="10800" y="5025"/>
                  </a:moveTo>
                  <a:cubicBezTo>
                    <a:pt x="10387" y="5025"/>
                    <a:pt x="10047" y="4290"/>
                    <a:pt x="10047" y="3363"/>
                  </a:cubicBezTo>
                  <a:cubicBezTo>
                    <a:pt x="10047" y="2437"/>
                    <a:pt x="10380" y="1702"/>
                    <a:pt x="10800" y="1702"/>
                  </a:cubicBezTo>
                  <a:cubicBezTo>
                    <a:pt x="11220" y="1702"/>
                    <a:pt x="11553" y="2437"/>
                    <a:pt x="11553" y="3363"/>
                  </a:cubicBezTo>
                  <a:cubicBezTo>
                    <a:pt x="11553" y="4290"/>
                    <a:pt x="11213" y="5025"/>
                    <a:pt x="10800" y="5025"/>
                  </a:cubicBezTo>
                  <a:close/>
                </a:path>
              </a:pathLst>
            </a:custGeom>
            <a:solidFill>
              <a:schemeClr val="tx1">
                <a:lumMod val="50000"/>
                <a:lumOff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grpSp>
        <p:nvGrpSpPr>
          <p:cNvPr id="8" name="Group 7">
            <a:extLst>
              <a:ext uri="{FF2B5EF4-FFF2-40B4-BE49-F238E27FC236}">
                <a16:creationId xmlns:a16="http://schemas.microsoft.com/office/drawing/2014/main" id="{9646B8F1-B5B1-D581-86BF-75DE25CEA88E}"/>
              </a:ext>
            </a:extLst>
          </p:cNvPr>
          <p:cNvGrpSpPr/>
          <p:nvPr/>
        </p:nvGrpSpPr>
        <p:grpSpPr>
          <a:xfrm>
            <a:off x="1831570" y="765383"/>
            <a:ext cx="3959451" cy="4699995"/>
            <a:chOff x="1006604" y="1481674"/>
            <a:chExt cx="3106250" cy="3894651"/>
          </a:xfrm>
        </p:grpSpPr>
        <p:sp>
          <p:nvSpPr>
            <p:cNvPr id="9" name="Shape">
              <a:extLst>
                <a:ext uri="{FF2B5EF4-FFF2-40B4-BE49-F238E27FC236}">
                  <a16:creationId xmlns:a16="http://schemas.microsoft.com/office/drawing/2014/main" id="{2A005822-52E5-FC59-FD07-C9315499660D}"/>
                </a:ext>
              </a:extLst>
            </p:cNvPr>
            <p:cNvSpPr/>
            <p:nvPr/>
          </p:nvSpPr>
          <p:spPr>
            <a:xfrm>
              <a:off x="1006604"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0" name="Shape">
              <a:extLst>
                <a:ext uri="{FF2B5EF4-FFF2-40B4-BE49-F238E27FC236}">
                  <a16:creationId xmlns:a16="http://schemas.microsoft.com/office/drawing/2014/main" id="{C6B309AD-92B2-95D8-3F23-6F08A51AD98E}"/>
                </a:ext>
              </a:extLst>
            </p:cNvPr>
            <p:cNvSpPr/>
            <p:nvPr/>
          </p:nvSpPr>
          <p:spPr>
            <a:xfrm>
              <a:off x="1101307" y="1830890"/>
              <a:ext cx="2674761" cy="3545435"/>
            </a:xfrm>
            <a:custGeom>
              <a:avLst/>
              <a:gdLst/>
              <a:ahLst/>
              <a:cxnLst>
                <a:cxn ang="0">
                  <a:pos x="wd2" y="hd2"/>
                </a:cxn>
                <a:cxn ang="5400000">
                  <a:pos x="wd2" y="hd2"/>
                </a:cxn>
                <a:cxn ang="10800000">
                  <a:pos x="wd2" y="hd2"/>
                </a:cxn>
                <a:cxn ang="16200000">
                  <a:pos x="wd2" y="hd2"/>
                </a:cxn>
              </a:cxnLst>
              <a:rect l="0" t="0" r="r" b="b"/>
              <a:pathLst>
                <a:path w="21600" h="21600" extrusionOk="0">
                  <a:moveTo>
                    <a:pt x="20381" y="21600"/>
                  </a:moveTo>
                  <a:lnTo>
                    <a:pt x="1219" y="21600"/>
                  </a:lnTo>
                  <a:cubicBezTo>
                    <a:pt x="545" y="21600"/>
                    <a:pt x="0" y="21189"/>
                    <a:pt x="0" y="20680"/>
                  </a:cubicBezTo>
                  <a:lnTo>
                    <a:pt x="0" y="920"/>
                  </a:lnTo>
                  <a:cubicBezTo>
                    <a:pt x="0" y="411"/>
                    <a:pt x="545" y="0"/>
                    <a:pt x="1219" y="0"/>
                  </a:cubicBezTo>
                  <a:lnTo>
                    <a:pt x="20381" y="0"/>
                  </a:lnTo>
                  <a:cubicBezTo>
                    <a:pt x="21055" y="0"/>
                    <a:pt x="21600" y="411"/>
                    <a:pt x="21600" y="920"/>
                  </a:cubicBezTo>
                  <a:lnTo>
                    <a:pt x="21600" y="20680"/>
                  </a:lnTo>
                  <a:cubicBezTo>
                    <a:pt x="21595" y="21189"/>
                    <a:pt x="21050" y="21600"/>
                    <a:pt x="20381" y="21600"/>
                  </a:cubicBezTo>
                  <a:close/>
                </a:path>
              </a:pathLst>
            </a:custGeom>
            <a:solidFill>
              <a:schemeClr val="accent4">
                <a:lumMod val="75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1" name="Shape">
              <a:extLst>
                <a:ext uri="{FF2B5EF4-FFF2-40B4-BE49-F238E27FC236}">
                  <a16:creationId xmlns:a16="http://schemas.microsoft.com/office/drawing/2014/main" id="{B26997C7-9C47-B828-C002-91D54ED1F39A}"/>
                </a:ext>
              </a:extLst>
            </p:cNvPr>
            <p:cNvSpPr/>
            <p:nvPr/>
          </p:nvSpPr>
          <p:spPr>
            <a:xfrm>
              <a:off x="1243361" y="2221539"/>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accent4">
                <a:lumMod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2" name="Shape">
              <a:extLst>
                <a:ext uri="{FF2B5EF4-FFF2-40B4-BE49-F238E27FC236}">
                  <a16:creationId xmlns:a16="http://schemas.microsoft.com/office/drawing/2014/main" id="{4384BD8F-70AD-E2CE-E699-8E325979C9D6}"/>
                </a:ext>
              </a:extLst>
            </p:cNvPr>
            <p:cNvSpPr/>
            <p:nvPr/>
          </p:nvSpPr>
          <p:spPr>
            <a:xfrm>
              <a:off x="1367658" y="2144593"/>
              <a:ext cx="2745196" cy="3047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194" y="0"/>
                  </a:lnTo>
                  <a:cubicBezTo>
                    <a:pt x="17194" y="0"/>
                    <a:pt x="17194" y="11652"/>
                    <a:pt x="21600" y="20467"/>
                  </a:cubicBezTo>
                  <a:lnTo>
                    <a:pt x="3498" y="21600"/>
                  </a:lnTo>
                  <a:cubicBezTo>
                    <a:pt x="3493" y="21600"/>
                    <a:pt x="0" y="19456"/>
                    <a:pt x="0" y="0"/>
                  </a:cubicBezTo>
                  <a:close/>
                </a:path>
              </a:pathLst>
            </a:custGeom>
            <a:solidFill>
              <a:schemeClr val="bg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sp>
          <p:nvSpPr>
            <p:cNvPr id="13" name="Shape">
              <a:extLst>
                <a:ext uri="{FF2B5EF4-FFF2-40B4-BE49-F238E27FC236}">
                  <a16:creationId xmlns:a16="http://schemas.microsoft.com/office/drawing/2014/main" id="{FF64FC9F-B009-9D95-37AF-5F223F3A4236}"/>
                </a:ext>
              </a:extLst>
            </p:cNvPr>
            <p:cNvSpPr/>
            <p:nvPr/>
          </p:nvSpPr>
          <p:spPr>
            <a:xfrm>
              <a:off x="1479230" y="1481674"/>
              <a:ext cx="1918915" cy="857504"/>
            </a:xfrm>
            <a:custGeom>
              <a:avLst/>
              <a:gdLst/>
              <a:ahLst/>
              <a:cxnLst>
                <a:cxn ang="0">
                  <a:pos x="wd2" y="hd2"/>
                </a:cxn>
                <a:cxn ang="5400000">
                  <a:pos x="wd2" y="hd2"/>
                </a:cxn>
                <a:cxn ang="10800000">
                  <a:pos x="wd2" y="hd2"/>
                </a:cxn>
                <a:cxn ang="16200000">
                  <a:pos x="wd2" y="hd2"/>
                </a:cxn>
              </a:cxnLst>
              <a:rect l="0" t="0" r="r" b="b"/>
              <a:pathLst>
                <a:path w="21600" h="21302" extrusionOk="0">
                  <a:moveTo>
                    <a:pt x="14618" y="14788"/>
                  </a:moveTo>
                  <a:cubicBezTo>
                    <a:pt x="13698" y="14641"/>
                    <a:pt x="13738" y="11627"/>
                    <a:pt x="14658" y="11597"/>
                  </a:cubicBezTo>
                  <a:cubicBezTo>
                    <a:pt x="14671" y="11597"/>
                    <a:pt x="14691" y="11597"/>
                    <a:pt x="14704" y="11597"/>
                  </a:cubicBezTo>
                  <a:cubicBezTo>
                    <a:pt x="16303" y="11597"/>
                    <a:pt x="16903" y="8951"/>
                    <a:pt x="16403" y="8510"/>
                  </a:cubicBezTo>
                  <a:cubicBezTo>
                    <a:pt x="15904" y="8069"/>
                    <a:pt x="12805" y="6304"/>
                    <a:pt x="12805" y="3657"/>
                  </a:cubicBezTo>
                  <a:cubicBezTo>
                    <a:pt x="12805" y="2525"/>
                    <a:pt x="12432" y="1584"/>
                    <a:pt x="12013" y="893"/>
                  </a:cubicBezTo>
                  <a:cubicBezTo>
                    <a:pt x="11293" y="-298"/>
                    <a:pt x="10314" y="-298"/>
                    <a:pt x="9594" y="893"/>
                  </a:cubicBezTo>
                  <a:cubicBezTo>
                    <a:pt x="9174" y="1584"/>
                    <a:pt x="8801" y="2525"/>
                    <a:pt x="8801" y="3657"/>
                  </a:cubicBezTo>
                  <a:cubicBezTo>
                    <a:pt x="8801" y="6304"/>
                    <a:pt x="5703" y="8069"/>
                    <a:pt x="5203" y="8510"/>
                  </a:cubicBezTo>
                  <a:cubicBezTo>
                    <a:pt x="4704" y="8951"/>
                    <a:pt x="5303" y="11597"/>
                    <a:pt x="6902" y="11597"/>
                  </a:cubicBezTo>
                  <a:cubicBezTo>
                    <a:pt x="6916" y="11597"/>
                    <a:pt x="6936" y="11597"/>
                    <a:pt x="6949" y="11597"/>
                  </a:cubicBezTo>
                  <a:cubicBezTo>
                    <a:pt x="7868" y="11627"/>
                    <a:pt x="7908" y="14641"/>
                    <a:pt x="6989" y="14788"/>
                  </a:cubicBezTo>
                  <a:cubicBezTo>
                    <a:pt x="5037" y="15097"/>
                    <a:pt x="620" y="16347"/>
                    <a:pt x="0" y="21302"/>
                  </a:cubicBezTo>
                  <a:lnTo>
                    <a:pt x="10800" y="21302"/>
                  </a:lnTo>
                  <a:lnTo>
                    <a:pt x="21600" y="21302"/>
                  </a:lnTo>
                  <a:cubicBezTo>
                    <a:pt x="20987" y="16347"/>
                    <a:pt x="16576" y="15112"/>
                    <a:pt x="14618" y="14788"/>
                  </a:cubicBezTo>
                  <a:close/>
                  <a:moveTo>
                    <a:pt x="10807" y="5025"/>
                  </a:moveTo>
                  <a:cubicBezTo>
                    <a:pt x="10394" y="5025"/>
                    <a:pt x="10054" y="4290"/>
                    <a:pt x="10054" y="3363"/>
                  </a:cubicBezTo>
                  <a:cubicBezTo>
                    <a:pt x="10054" y="2437"/>
                    <a:pt x="10387" y="1702"/>
                    <a:pt x="10807" y="1702"/>
                  </a:cubicBezTo>
                  <a:cubicBezTo>
                    <a:pt x="11226" y="1702"/>
                    <a:pt x="11560" y="2437"/>
                    <a:pt x="11560" y="3363"/>
                  </a:cubicBezTo>
                  <a:cubicBezTo>
                    <a:pt x="11560" y="4290"/>
                    <a:pt x="11220" y="5025"/>
                    <a:pt x="10807" y="5025"/>
                  </a:cubicBezTo>
                  <a:close/>
                </a:path>
              </a:pathLst>
            </a:custGeom>
            <a:solidFill>
              <a:schemeClr val="tx1">
                <a:lumMod val="50000"/>
                <a:lumOff val="5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defRPr>
              </a:pPr>
              <a:endParaRPr/>
            </a:p>
          </p:txBody>
        </p:sp>
      </p:grpSp>
      <p:sp>
        <p:nvSpPr>
          <p:cNvPr id="14" name="TextBox 27">
            <a:extLst>
              <a:ext uri="{FF2B5EF4-FFF2-40B4-BE49-F238E27FC236}">
                <a16:creationId xmlns:a16="http://schemas.microsoft.com/office/drawing/2014/main" id="{3DCEADBC-3BA7-B43B-0E8A-D3ED677ECBAB}"/>
              </a:ext>
            </a:extLst>
          </p:cNvPr>
          <p:cNvSpPr txBox="1"/>
          <p:nvPr/>
        </p:nvSpPr>
        <p:spPr>
          <a:xfrm>
            <a:off x="2446371" y="2601937"/>
            <a:ext cx="2621230"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rgbClr val="FF0000"/>
                </a:solidFill>
              </a:rPr>
              <a:t>3.137</a:t>
            </a:r>
          </a:p>
        </p:txBody>
      </p:sp>
      <p:sp>
        <p:nvSpPr>
          <p:cNvPr id="15" name="TextBox 27">
            <a:extLst>
              <a:ext uri="{FF2B5EF4-FFF2-40B4-BE49-F238E27FC236}">
                <a16:creationId xmlns:a16="http://schemas.microsoft.com/office/drawing/2014/main" id="{3DCEADBC-3BA7-B43B-0E8A-D3ED677ECBAB}"/>
              </a:ext>
            </a:extLst>
          </p:cNvPr>
          <p:cNvSpPr txBox="1"/>
          <p:nvPr/>
        </p:nvSpPr>
        <p:spPr>
          <a:xfrm>
            <a:off x="7467906" y="2638010"/>
            <a:ext cx="2621230" cy="101566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0" b="1" dirty="0">
                <a:solidFill>
                  <a:srgbClr val="FF0000"/>
                </a:solidFill>
              </a:rPr>
              <a:t>3.203</a:t>
            </a:r>
          </a:p>
        </p:txBody>
      </p:sp>
      <p:sp>
        <p:nvSpPr>
          <p:cNvPr id="16" name="TextBox 25">
            <a:extLst>
              <a:ext uri="{FF2B5EF4-FFF2-40B4-BE49-F238E27FC236}">
                <a16:creationId xmlns:a16="http://schemas.microsoft.com/office/drawing/2014/main" id="{E1308545-74C2-2894-E649-6798BA0BF1F3}"/>
              </a:ext>
            </a:extLst>
          </p:cNvPr>
          <p:cNvSpPr txBox="1"/>
          <p:nvPr/>
        </p:nvSpPr>
        <p:spPr>
          <a:xfrm>
            <a:off x="1667641" y="268908"/>
            <a:ext cx="3737301"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b="1" i="1" dirty="0" err="1">
                <a:latin typeface="Times New Roman" panose="02020603050405020304" pitchFamily="18" charset="0"/>
                <a:cs typeface="Times New Roman" panose="02020603050405020304" pitchFamily="18" charset="0"/>
              </a:rPr>
              <a:t>Số</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cơ</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sở</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giáo</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dục</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mầm</a:t>
            </a:r>
            <a:r>
              <a:rPr lang="en-AU" b="1" i="1" dirty="0">
                <a:latin typeface="Times New Roman" panose="02020603050405020304" pitchFamily="18" charset="0"/>
                <a:cs typeface="Times New Roman" panose="02020603050405020304" pitchFamily="18" charset="0"/>
              </a:rPr>
              <a:t> non </a:t>
            </a:r>
            <a:r>
              <a:rPr lang="en-AU" b="1" i="1" dirty="0" err="1">
                <a:latin typeface="Times New Roman" panose="02020603050405020304" pitchFamily="18" charset="0"/>
                <a:cs typeface="Times New Roman" panose="02020603050405020304" pitchFamily="18" charset="0"/>
              </a:rPr>
              <a:t>công</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khai</a:t>
            </a:r>
            <a:r>
              <a:rPr lang="en-AU" b="1" i="1" dirty="0">
                <a:latin typeface="Times New Roman" panose="02020603050405020304" pitchFamily="18" charset="0"/>
                <a:cs typeface="Times New Roman" panose="02020603050405020304" pitchFamily="18" charset="0"/>
              </a:rPr>
              <a:t>.</a:t>
            </a:r>
            <a:r>
              <a:rPr lang="en-AU" dirty="0">
                <a:latin typeface="Times New Roman" panose="02020603050405020304" pitchFamily="18" charset="0"/>
                <a:cs typeface="Times New Roman" panose="02020603050405020304" pitchFamily="18" charset="0"/>
              </a:rPr>
              <a:t> </a:t>
            </a:r>
            <a:br>
              <a:rPr lang="en-AU" dirty="0">
                <a:latin typeface="Times New Roman" panose="02020603050405020304" pitchFamily="18" charset="0"/>
                <a:cs typeface="Times New Roman" panose="02020603050405020304" pitchFamily="18" charset="0"/>
              </a:rPr>
            </a:br>
            <a:endParaRPr lang="en-US" b="1" noProof="1">
              <a:latin typeface="Times New Roman" panose="02020603050405020304" pitchFamily="18" charset="0"/>
              <a:cs typeface="Times New Roman" panose="02020603050405020304" pitchFamily="18" charset="0"/>
            </a:endParaRPr>
          </a:p>
        </p:txBody>
      </p:sp>
      <p:sp>
        <p:nvSpPr>
          <p:cNvPr id="17" name="TextBox 25">
            <a:extLst>
              <a:ext uri="{FF2B5EF4-FFF2-40B4-BE49-F238E27FC236}">
                <a16:creationId xmlns:a16="http://schemas.microsoft.com/office/drawing/2014/main" id="{E1308545-74C2-2894-E649-6798BA0BF1F3}"/>
              </a:ext>
            </a:extLst>
          </p:cNvPr>
          <p:cNvSpPr txBox="1"/>
          <p:nvPr/>
        </p:nvSpPr>
        <p:spPr>
          <a:xfrm>
            <a:off x="6281165" y="250120"/>
            <a:ext cx="5910835" cy="646331"/>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b="1" i="1" dirty="0" err="1">
                <a:latin typeface="Times New Roman" panose="02020603050405020304" pitchFamily="18" charset="0"/>
                <a:cs typeface="Times New Roman" panose="02020603050405020304" pitchFamily="18" charset="0"/>
              </a:rPr>
              <a:t>Số</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cơ</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sở</a:t>
            </a:r>
            <a:r>
              <a:rPr lang="en-AU" b="1" i="1" dirty="0">
                <a:latin typeface="Times New Roman" panose="02020603050405020304" pitchFamily="18" charset="0"/>
                <a:cs typeface="Times New Roman" panose="02020603050405020304" pitchFamily="18" charset="0"/>
              </a:rPr>
              <a:t> GDMN </a:t>
            </a:r>
            <a:r>
              <a:rPr lang="en-AU" b="1" i="1" dirty="0" err="1">
                <a:latin typeface="Times New Roman" panose="02020603050405020304" pitchFamily="18" charset="0"/>
                <a:cs typeface="Times New Roman" panose="02020603050405020304" pitchFamily="18" charset="0"/>
              </a:rPr>
              <a:t>từ</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số</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liệu</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cuối</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năm</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của</a:t>
            </a:r>
            <a:r>
              <a:rPr lang="en-AU" b="1" i="1" dirty="0">
                <a:latin typeface="Times New Roman" panose="02020603050405020304" pitchFamily="18" charset="0"/>
                <a:cs typeface="Times New Roman" panose="02020603050405020304" pitchFamily="18" charset="0"/>
              </a:rPr>
              <a:t> </a:t>
            </a:r>
            <a:r>
              <a:rPr lang="en-AU" b="1" i="1" dirty="0" err="1">
                <a:latin typeface="Times New Roman" panose="02020603050405020304" pitchFamily="18" charset="0"/>
                <a:cs typeface="Times New Roman" panose="02020603050405020304" pitchFamily="18" charset="0"/>
              </a:rPr>
              <a:t>phòng</a:t>
            </a:r>
            <a:r>
              <a:rPr lang="en-AU" b="1" i="1" dirty="0">
                <a:latin typeface="Times New Roman" panose="02020603050405020304" pitchFamily="18" charset="0"/>
                <a:cs typeface="Times New Roman" panose="02020603050405020304" pitchFamily="18" charset="0"/>
              </a:rPr>
              <a:t> KHTC.</a:t>
            </a:r>
            <a:r>
              <a:rPr lang="en-AU" dirty="0">
                <a:latin typeface="Times New Roman" panose="02020603050405020304" pitchFamily="18" charset="0"/>
                <a:cs typeface="Times New Roman" panose="02020603050405020304" pitchFamily="18" charset="0"/>
              </a:rPr>
              <a:t> </a:t>
            </a:r>
            <a:br>
              <a:rPr lang="en-AU" dirty="0">
                <a:latin typeface="Times New Roman" panose="02020603050405020304" pitchFamily="18" charset="0"/>
                <a:cs typeface="Times New Roman" panose="02020603050405020304" pitchFamily="18" charset="0"/>
              </a:rPr>
            </a:br>
            <a:endParaRPr lang="en-US" b="1" noProof="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15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0" t="3417" r="581" b="4776"/>
          <a:stretch/>
        </p:blipFill>
        <p:spPr>
          <a:xfrm>
            <a:off x="-1" y="-85062"/>
            <a:ext cx="12168989" cy="6858001"/>
          </a:xfrm>
          <a:prstGeom prst="rect">
            <a:avLst/>
          </a:prstGeom>
        </p:spPr>
      </p:pic>
    </p:spTree>
    <p:extLst>
      <p:ext uri="{BB962C8B-B14F-4D97-AF65-F5344CB8AC3E}">
        <p14:creationId xmlns:p14="http://schemas.microsoft.com/office/powerpoint/2010/main" val="400063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3730" r="2690" b="13352"/>
          <a:stretch/>
        </p:blipFill>
        <p:spPr>
          <a:xfrm>
            <a:off x="157656" y="241739"/>
            <a:ext cx="11870234" cy="6411310"/>
          </a:xfrm>
          <a:prstGeom prst="rect">
            <a:avLst/>
          </a:prstGeom>
        </p:spPr>
      </p:pic>
    </p:spTree>
    <p:extLst>
      <p:ext uri="{BB962C8B-B14F-4D97-AF65-F5344CB8AC3E}">
        <p14:creationId xmlns:p14="http://schemas.microsoft.com/office/powerpoint/2010/main" val="17989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929" t="21965" r="8702" b="7406"/>
          <a:stretch/>
        </p:blipFill>
        <p:spPr>
          <a:xfrm>
            <a:off x="489398" y="502275"/>
            <a:ext cx="10956633" cy="5383369"/>
          </a:xfrm>
          <a:prstGeom prst="rect">
            <a:avLst/>
          </a:prstGeom>
        </p:spPr>
      </p:pic>
    </p:spTree>
    <p:extLst>
      <p:ext uri="{BB962C8B-B14F-4D97-AF65-F5344CB8AC3E}">
        <p14:creationId xmlns:p14="http://schemas.microsoft.com/office/powerpoint/2010/main" val="1096734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886" t="21415" r="8894" b="13168"/>
          <a:stretch/>
        </p:blipFill>
        <p:spPr>
          <a:xfrm>
            <a:off x="463640" y="463638"/>
            <a:ext cx="11128596" cy="5293218"/>
          </a:xfrm>
          <a:prstGeom prst="rect">
            <a:avLst/>
          </a:prstGeom>
        </p:spPr>
      </p:pic>
    </p:spTree>
    <p:extLst>
      <p:ext uri="{BB962C8B-B14F-4D97-AF65-F5344CB8AC3E}">
        <p14:creationId xmlns:p14="http://schemas.microsoft.com/office/powerpoint/2010/main" val="2961557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737" y="1359190"/>
            <a:ext cx="10058402" cy="1219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US" sz="3400" b="1" dirty="0">
                <a:solidFill>
                  <a:srgbClr val="FF0000"/>
                </a:solidFill>
                <a:cs typeface="Times New Roman" panose="02020603050405020304" pitchFamily="18" charset="0"/>
              </a:rPr>
              <a:t>2. </a:t>
            </a:r>
            <a:r>
              <a:rPr lang="en-US" sz="3400" b="1" dirty="0" err="1">
                <a:solidFill>
                  <a:srgbClr val="FF0000"/>
                </a:solidFill>
                <a:cs typeface="Times New Roman" panose="02020603050405020304" pitchFamily="18" charset="0"/>
              </a:rPr>
              <a:t>YÊU</a:t>
            </a:r>
            <a:r>
              <a:rPr lang="en-US" sz="3400" b="1" dirty="0">
                <a:solidFill>
                  <a:srgbClr val="FF0000"/>
                </a:solidFill>
                <a:cs typeface="Times New Roman" panose="02020603050405020304" pitchFamily="18" charset="0"/>
              </a:rPr>
              <a:t> </a:t>
            </a:r>
            <a:r>
              <a:rPr lang="en-US" sz="3400" b="1" dirty="0" err="1">
                <a:solidFill>
                  <a:srgbClr val="FF0000"/>
                </a:solidFill>
                <a:cs typeface="Times New Roman" panose="02020603050405020304" pitchFamily="18" charset="0"/>
              </a:rPr>
              <a:t>CẦU</a:t>
            </a:r>
            <a:endParaRPr lang="en-US" sz="3400" b="1" dirty="0">
              <a:solidFill>
                <a:srgbClr val="FF0000"/>
              </a:solidFill>
              <a:cs typeface="Times New Roman" panose="02020603050405020304" pitchFamily="18" charset="0"/>
            </a:endParaRPr>
          </a:p>
        </p:txBody>
      </p:sp>
      <p:sp>
        <p:nvSpPr>
          <p:cNvPr id="3" name="TextBox 2"/>
          <p:cNvSpPr txBox="1"/>
          <p:nvPr/>
        </p:nvSpPr>
        <p:spPr>
          <a:xfrm>
            <a:off x="1060737" y="2578390"/>
            <a:ext cx="6562890" cy="1133965"/>
          </a:xfrm>
          <a:prstGeom prst="rect">
            <a:avLst/>
          </a:prstGeom>
          <a:noFill/>
        </p:spPr>
        <p:txBody>
          <a:bodyPr wrap="square" rtlCol="0">
            <a:spAutoFit/>
          </a:bodyPr>
          <a:lstStyle/>
          <a:p>
            <a:pPr marL="285750" indent="-285750">
              <a:lnSpc>
                <a:spcPct val="150000"/>
              </a:lnSpc>
              <a:buFontTx/>
              <a:buChar char="-"/>
            </a:pPr>
            <a:r>
              <a:rPr lang="en-AU" sz="2400" dirty="0" err="1">
                <a:solidFill>
                  <a:schemeClr val="tx2"/>
                </a:solidFill>
                <a:latin typeface="Times New Roman" panose="02020603050405020304" pitchFamily="18" charset="0"/>
                <a:cs typeface="Times New Roman" panose="02020603050405020304" pitchFamily="18" charset="0"/>
              </a:rPr>
              <a:t>Yêu</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cầu</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chuyển</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đổi</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số</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trong</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giáo</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dục</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mầm</a:t>
            </a:r>
            <a:r>
              <a:rPr lang="en-AU" sz="2400" dirty="0">
                <a:solidFill>
                  <a:schemeClr val="tx2"/>
                </a:solidFill>
                <a:latin typeface="Times New Roman" panose="02020603050405020304" pitchFamily="18" charset="0"/>
                <a:cs typeface="Times New Roman" panose="02020603050405020304" pitchFamily="18" charset="0"/>
              </a:rPr>
              <a:t> non.</a:t>
            </a:r>
          </a:p>
          <a:p>
            <a:pPr marL="285750" indent="-285750">
              <a:lnSpc>
                <a:spcPct val="150000"/>
              </a:lnSpc>
              <a:buFontTx/>
              <a:buChar char="-"/>
            </a:pPr>
            <a:r>
              <a:rPr lang="en-AU" sz="2400" dirty="0" err="1">
                <a:solidFill>
                  <a:schemeClr val="tx2"/>
                </a:solidFill>
                <a:latin typeface="Times New Roman" panose="02020603050405020304" pitchFamily="18" charset="0"/>
                <a:cs typeface="Times New Roman" panose="02020603050405020304" pitchFamily="18" charset="0"/>
              </a:rPr>
              <a:t>Năng</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lực</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số</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đối</a:t>
            </a:r>
            <a:r>
              <a:rPr lang="en-AU" sz="2400" dirty="0">
                <a:solidFill>
                  <a:schemeClr val="tx2"/>
                </a:solidFill>
                <a:latin typeface="Times New Roman" panose="02020603050405020304" pitchFamily="18" charset="0"/>
                <a:cs typeface="Times New Roman" panose="02020603050405020304" pitchFamily="18" charset="0"/>
              </a:rPr>
              <a:t> </a:t>
            </a:r>
            <a:r>
              <a:rPr lang="en-AU" sz="2400" dirty="0" err="1">
                <a:solidFill>
                  <a:schemeClr val="tx2"/>
                </a:solidFill>
                <a:latin typeface="Times New Roman" panose="02020603050405020304" pitchFamily="18" charset="0"/>
                <a:cs typeface="Times New Roman" panose="02020603050405020304" pitchFamily="18" charset="0"/>
              </a:rPr>
              <a:t>với</a:t>
            </a:r>
            <a:r>
              <a:rPr lang="en-AU" sz="2400" dirty="0">
                <a:solidFill>
                  <a:schemeClr val="tx2"/>
                </a:solidFill>
                <a:latin typeface="Times New Roman" panose="02020603050405020304" pitchFamily="18" charset="0"/>
                <a:cs typeface="Times New Roman" panose="02020603050405020304" pitchFamily="18" charset="0"/>
              </a:rPr>
              <a:t> CBQL </a:t>
            </a:r>
            <a:r>
              <a:rPr lang="en-AU" sz="2400" dirty="0" err="1">
                <a:solidFill>
                  <a:schemeClr val="tx2"/>
                </a:solidFill>
                <a:latin typeface="Times New Roman" panose="02020603050405020304" pitchFamily="18" charset="0"/>
                <a:cs typeface="Times New Roman" panose="02020603050405020304" pitchFamily="18" charset="0"/>
              </a:rPr>
              <a:t>và</a:t>
            </a:r>
            <a:r>
              <a:rPr lang="en-AU" sz="2400" dirty="0">
                <a:solidFill>
                  <a:schemeClr val="tx2"/>
                </a:solidFill>
                <a:latin typeface="Times New Roman" panose="02020603050405020304" pitchFamily="18" charset="0"/>
                <a:cs typeface="Times New Roman" panose="02020603050405020304" pitchFamily="18" charset="0"/>
              </a:rPr>
              <a:t> GDMN.</a:t>
            </a:r>
          </a:p>
        </p:txBody>
      </p:sp>
    </p:spTree>
    <p:extLst>
      <p:ext uri="{BB962C8B-B14F-4D97-AF65-F5344CB8AC3E}">
        <p14:creationId xmlns:p14="http://schemas.microsoft.com/office/powerpoint/2010/main" val="124975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447" t="21843" r="8805" b="12651"/>
          <a:stretch/>
        </p:blipFill>
        <p:spPr>
          <a:xfrm>
            <a:off x="695458" y="605307"/>
            <a:ext cx="10930577" cy="5100034"/>
          </a:xfrm>
          <a:prstGeom prst="rect">
            <a:avLst/>
          </a:prstGeom>
        </p:spPr>
      </p:pic>
    </p:spTree>
    <p:extLst>
      <p:ext uri="{BB962C8B-B14F-4D97-AF65-F5344CB8AC3E}">
        <p14:creationId xmlns:p14="http://schemas.microsoft.com/office/powerpoint/2010/main" val="117038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087" t="21806" r="9202" b="12034"/>
          <a:stretch/>
        </p:blipFill>
        <p:spPr>
          <a:xfrm>
            <a:off x="412125" y="425002"/>
            <a:ext cx="11528543" cy="5434885"/>
          </a:xfrm>
          <a:prstGeom prst="rect">
            <a:avLst/>
          </a:prstGeom>
        </p:spPr>
      </p:pic>
    </p:spTree>
    <p:extLst>
      <p:ext uri="{BB962C8B-B14F-4D97-AF65-F5344CB8AC3E}">
        <p14:creationId xmlns:p14="http://schemas.microsoft.com/office/powerpoint/2010/main" val="249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198" b="9845"/>
          <a:stretch/>
        </p:blipFill>
        <p:spPr>
          <a:xfrm>
            <a:off x="626588" y="166730"/>
            <a:ext cx="10535399" cy="6328664"/>
          </a:xfrm>
          <a:prstGeom prst="rect">
            <a:avLst/>
          </a:prstGeom>
        </p:spPr>
      </p:pic>
      <p:sp>
        <p:nvSpPr>
          <p:cNvPr id="3" name="Rectangle 2">
            <a:extLst>
              <a:ext uri="{FF2B5EF4-FFF2-40B4-BE49-F238E27FC236}">
                <a16:creationId xmlns:a16="http://schemas.microsoft.com/office/drawing/2014/main" id="{61856FBB-0EC7-5F56-1E80-AFF0C6310F44}"/>
              </a:ext>
            </a:extLst>
          </p:cNvPr>
          <p:cNvSpPr/>
          <p:nvPr/>
        </p:nvSpPr>
        <p:spPr>
          <a:xfrm>
            <a:off x="9252859" y="2220310"/>
            <a:ext cx="887184" cy="4185933"/>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5577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561" b="9759"/>
          <a:stretch/>
        </p:blipFill>
        <p:spPr>
          <a:xfrm>
            <a:off x="452828" y="160119"/>
            <a:ext cx="10831154" cy="6537762"/>
          </a:xfrm>
          <a:prstGeom prst="rect">
            <a:avLst/>
          </a:prstGeom>
        </p:spPr>
      </p:pic>
      <p:sp>
        <p:nvSpPr>
          <p:cNvPr id="4" name="Rectangle 3">
            <a:extLst>
              <a:ext uri="{FF2B5EF4-FFF2-40B4-BE49-F238E27FC236}">
                <a16:creationId xmlns:a16="http://schemas.microsoft.com/office/drawing/2014/main" id="{6F1B2867-13D5-5F0B-D62A-FE9D0E60E450}"/>
              </a:ext>
            </a:extLst>
          </p:cNvPr>
          <p:cNvSpPr/>
          <p:nvPr/>
        </p:nvSpPr>
        <p:spPr>
          <a:xfrm>
            <a:off x="9323616" y="2334610"/>
            <a:ext cx="865413" cy="4289347"/>
          </a:xfrm>
          <a:prstGeom prst="rect">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816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6341" b="13038"/>
          <a:stretch/>
        </p:blipFill>
        <p:spPr>
          <a:xfrm>
            <a:off x="674643" y="0"/>
            <a:ext cx="10918267" cy="6336027"/>
          </a:xfrm>
          <a:prstGeom prst="rect">
            <a:avLst/>
          </a:prstGeom>
        </p:spPr>
      </p:pic>
    </p:spTree>
    <p:extLst>
      <p:ext uri="{BB962C8B-B14F-4D97-AF65-F5344CB8AC3E}">
        <p14:creationId xmlns:p14="http://schemas.microsoft.com/office/powerpoint/2010/main" val="255356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664"/>
          <a:stretch/>
        </p:blipFill>
        <p:spPr>
          <a:xfrm>
            <a:off x="507675" y="211543"/>
            <a:ext cx="11379526" cy="5924550"/>
          </a:xfrm>
          <a:prstGeom prst="rect">
            <a:avLst/>
          </a:prstGeom>
        </p:spPr>
      </p:pic>
    </p:spTree>
    <p:extLst>
      <p:ext uri="{BB962C8B-B14F-4D97-AF65-F5344CB8AC3E}">
        <p14:creationId xmlns:p14="http://schemas.microsoft.com/office/powerpoint/2010/main" val="271110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75" y="839727"/>
            <a:ext cx="11136743" cy="4299831"/>
          </a:xfrm>
          <a:prstGeom prst="rect">
            <a:avLst/>
          </a:prstGeom>
        </p:spPr>
      </p:pic>
    </p:spTree>
    <p:extLst>
      <p:ext uri="{BB962C8B-B14F-4D97-AF65-F5344CB8AC3E}">
        <p14:creationId xmlns:p14="http://schemas.microsoft.com/office/powerpoint/2010/main" val="332893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756" b="-1"/>
          <a:stretch/>
        </p:blipFill>
        <p:spPr>
          <a:xfrm>
            <a:off x="355784" y="850007"/>
            <a:ext cx="11238362" cy="4926462"/>
          </a:xfrm>
          <a:prstGeom prst="rect">
            <a:avLst/>
          </a:prstGeom>
        </p:spPr>
      </p:pic>
    </p:spTree>
    <p:extLst>
      <p:ext uri="{BB962C8B-B14F-4D97-AF65-F5344CB8AC3E}">
        <p14:creationId xmlns:p14="http://schemas.microsoft.com/office/powerpoint/2010/main" val="256451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47" b="6858"/>
          <a:stretch/>
        </p:blipFill>
        <p:spPr>
          <a:xfrm>
            <a:off x="1133341" y="475681"/>
            <a:ext cx="10070686" cy="5683382"/>
          </a:xfrm>
          <a:prstGeom prst="rect">
            <a:avLst/>
          </a:prstGeom>
        </p:spPr>
      </p:pic>
    </p:spTree>
    <p:extLst>
      <p:ext uri="{BB962C8B-B14F-4D97-AF65-F5344CB8AC3E}">
        <p14:creationId xmlns:p14="http://schemas.microsoft.com/office/powerpoint/2010/main" val="40902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B574-54A5-657D-8339-24A748141D6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63BED0-C224-D5F8-0DEA-547280EADB8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A014E13-163E-B941-B50A-29984CB5E432}"/>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CA20F526-B535-AC27-30EB-B90B8896B7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9476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344" y="897699"/>
            <a:ext cx="12026470" cy="1219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AU" sz="3500" b="1" dirty="0">
                <a:solidFill>
                  <a:srgbClr val="FF0000"/>
                </a:solidFill>
                <a:cs typeface="Times New Roman" panose="02020603050405020304" pitchFamily="18" charset="0"/>
              </a:rPr>
              <a:t>2.1 </a:t>
            </a:r>
            <a:r>
              <a:rPr lang="en-AU" sz="3500" b="1" dirty="0" err="1">
                <a:solidFill>
                  <a:srgbClr val="FF0000"/>
                </a:solidFill>
                <a:cs typeface="Times New Roman" panose="02020603050405020304" pitchFamily="18" charset="0"/>
              </a:rPr>
              <a:t>Yêu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cầu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Chuyển</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đổi</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số</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với</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giáo</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dục</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mầm</a:t>
            </a:r>
            <a:r>
              <a:rPr lang="en-AU" sz="3500" b="1" dirty="0">
                <a:solidFill>
                  <a:srgbClr val="FF0000"/>
                </a:solidFill>
                <a:cs typeface="Times New Roman" panose="02020603050405020304" pitchFamily="18" charset="0"/>
              </a:rPr>
              <a:t> non.</a:t>
            </a:r>
          </a:p>
        </p:txBody>
      </p:sp>
      <p:sp>
        <p:nvSpPr>
          <p:cNvPr id="7" name="TextBox 6"/>
          <p:cNvSpPr txBox="1"/>
          <p:nvPr/>
        </p:nvSpPr>
        <p:spPr>
          <a:xfrm>
            <a:off x="494344" y="2491209"/>
            <a:ext cx="11447284" cy="2331536"/>
          </a:xfrm>
          <a:prstGeom prst="rect">
            <a:avLst/>
          </a:prstGeom>
          <a:noFill/>
        </p:spPr>
        <p:txBody>
          <a:bodyPr wrap="square" rtlCol="0">
            <a:spAutoFit/>
          </a:bodyPr>
          <a:lstStyle/>
          <a:p>
            <a:pPr marL="285750" indent="-285750" algn="just">
              <a:lnSpc>
                <a:spcPct val="150000"/>
              </a:lnSpc>
              <a:buFontTx/>
              <a:buChar char="-"/>
            </a:pPr>
            <a:r>
              <a:rPr lang="en-AU" sz="2500" dirty="0" err="1">
                <a:solidFill>
                  <a:schemeClr val="tx2"/>
                </a:solidFill>
                <a:latin typeface="Times New Roman" panose="02020603050405020304" pitchFamily="18" charset="0"/>
                <a:cs typeface="Times New Roman" panose="02020603050405020304" pitchFamily="18" charset="0"/>
              </a:rPr>
              <a:t>Tạo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môi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nuôi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dưỡng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chăm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sóc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trẻ</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có</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tính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tương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cao</a:t>
            </a:r>
            <a:r>
              <a:rPr lang="en-AU" sz="2500" dirty="0">
                <a:solidFill>
                  <a:schemeClr val="tx2"/>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AU" sz="2500" dirty="0" err="1">
                <a:solidFill>
                  <a:schemeClr val="tx2"/>
                </a:solidFill>
                <a:latin typeface="Times New Roman" panose="02020603050405020304" pitchFamily="18" charset="0"/>
                <a:cs typeface="Times New Roman" panose="02020603050405020304" pitchFamily="18" charset="0"/>
              </a:rPr>
              <a:t>Nâng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cao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chất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lượng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nuôi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dưỡng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chăm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sóc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trẻ</a:t>
            </a:r>
            <a:r>
              <a:rPr lang="en-AU" sz="2500" dirty="0">
                <a:solidFill>
                  <a:schemeClr val="tx2"/>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AU" sz="2500" dirty="0" err="1">
                <a:solidFill>
                  <a:schemeClr val="tx2"/>
                </a:solidFill>
                <a:latin typeface="Times New Roman" panose="02020603050405020304" pitchFamily="18" charset="0"/>
                <a:cs typeface="Times New Roman" panose="02020603050405020304" pitchFamily="18" charset="0"/>
              </a:rPr>
              <a:t>Đồng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hành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năng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lực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trẻ</a:t>
            </a:r>
            <a:r>
              <a:rPr lang="en-AU" sz="2500" dirty="0">
                <a:solidFill>
                  <a:schemeClr val="tx2"/>
                </a:solidFill>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500" dirty="0" err="1">
                <a:solidFill>
                  <a:schemeClr val="tx2"/>
                </a:solidFill>
                <a:latin typeface="Times New Roman" panose="02020603050405020304" pitchFamily="18" charset="0"/>
                <a:cs typeface="Times New Roman" panose="02020603050405020304" pitchFamily="18" charset="0"/>
              </a:rPr>
              <a:t>Tăng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cường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hoạt</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động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quản</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lý</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giám</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sát</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và</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giao</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tiếp</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trong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môi</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trường</a:t>
            </a:r>
            <a:r>
              <a:rPr lang="en-US" sz="2500" dirty="0">
                <a:solidFill>
                  <a:schemeClr val="tx2"/>
                </a:solidFill>
                <a:latin typeface="Times New Roman" panose="02020603050405020304" pitchFamily="18" charset="0"/>
                <a:cs typeface="Times New Roman" panose="02020603050405020304" pitchFamily="18" charset="0"/>
              </a:rPr>
              <a:t> </a:t>
            </a:r>
            <a:r>
              <a:rPr lang="en-US" sz="2500" dirty="0" err="1">
                <a:solidFill>
                  <a:schemeClr val="tx2"/>
                </a:solidFill>
                <a:latin typeface="Times New Roman" panose="02020603050405020304" pitchFamily="18" charset="0"/>
                <a:cs typeface="Times New Roman" panose="02020603050405020304" pitchFamily="18" charset="0"/>
              </a:rPr>
              <a:t>số</a:t>
            </a:r>
            <a:r>
              <a:rPr lang="en-US" sz="2500"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3454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321" y="137526"/>
            <a:ext cx="10854267" cy="1219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a:bodyPr>
          <a:lstStyle/>
          <a:p>
            <a:r>
              <a:rPr lang="en-AU" sz="3500" b="1" dirty="0">
                <a:solidFill>
                  <a:srgbClr val="FF0000"/>
                </a:solidFill>
                <a:cs typeface="Times New Roman" panose="02020603050405020304" pitchFamily="18" charset="0"/>
              </a:rPr>
              <a:t>2.2 </a:t>
            </a:r>
            <a:r>
              <a:rPr lang="en-AU" sz="3500" b="1" dirty="0" err="1">
                <a:solidFill>
                  <a:srgbClr val="FF0000"/>
                </a:solidFill>
                <a:cs typeface="Times New Roman" panose="02020603050405020304" pitchFamily="18" charset="0"/>
              </a:rPr>
              <a:t>Yêu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cầu</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năng</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lực</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số</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đối</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với</a:t>
            </a:r>
            <a:r>
              <a:rPr lang="en-AU" sz="3500" b="1" dirty="0">
                <a:solidFill>
                  <a:srgbClr val="FF0000"/>
                </a:solidFill>
                <a:cs typeface="Times New Roman" panose="02020603050405020304" pitchFamily="18" charset="0"/>
              </a:rPr>
              <a:t> </a:t>
            </a:r>
            <a:r>
              <a:rPr lang="en-AU" sz="3500" b="1" dirty="0" err="1">
                <a:solidFill>
                  <a:srgbClr val="FF0000"/>
                </a:solidFill>
                <a:cs typeface="Times New Roman" panose="02020603050405020304" pitchFamily="18" charset="0"/>
              </a:rPr>
              <a:t>CBQL</a:t>
            </a:r>
            <a:r>
              <a:rPr lang="en-AU" sz="3500" b="1" dirty="0">
                <a:solidFill>
                  <a:srgbClr val="FF0000"/>
                </a:solidFill>
                <a:cs typeface="Times New Roman" panose="02020603050405020304" pitchFamily="18" charset="0"/>
              </a:rPr>
              <a:t>, GDMN.</a:t>
            </a:r>
          </a:p>
        </p:txBody>
      </p:sp>
      <p:sp>
        <p:nvSpPr>
          <p:cNvPr id="7" name="TextBox 6"/>
          <p:cNvSpPr txBox="1"/>
          <p:nvPr/>
        </p:nvSpPr>
        <p:spPr>
          <a:xfrm>
            <a:off x="442321" y="2313656"/>
            <a:ext cx="10704650" cy="3554819"/>
          </a:xfrm>
          <a:prstGeom prst="rect">
            <a:avLst/>
          </a:prstGeom>
          <a:noFill/>
        </p:spPr>
        <p:txBody>
          <a:bodyPr wrap="square" rtlCol="0">
            <a:spAutoFit/>
          </a:bodyPr>
          <a:lstStyle/>
          <a:p>
            <a:pPr algn="just"/>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điểm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tương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đồng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với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tiêu</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chuẩn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được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quy</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định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trong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chuẩn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nghề</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nghiệp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viên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mầm</a:t>
            </a:r>
            <a:r>
              <a:rPr lang="en-AU" sz="2500" dirty="0">
                <a:solidFill>
                  <a:schemeClr val="tx2"/>
                </a:solidFill>
                <a:latin typeface="Times New Roman" panose="02020603050405020304" pitchFamily="18" charset="0"/>
                <a:cs typeface="Times New Roman" panose="02020603050405020304" pitchFamily="18" charset="0"/>
              </a:rPr>
              <a:t> non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hiệu</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trưởng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cơ</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sở</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mầm</a:t>
            </a:r>
            <a:r>
              <a:rPr lang="en-AU" sz="2500" dirty="0">
                <a:solidFill>
                  <a:schemeClr val="tx2"/>
                </a:solidFill>
                <a:latin typeface="Times New Roman" panose="02020603050405020304" pitchFamily="18" charset="0"/>
                <a:cs typeface="Times New Roman" panose="02020603050405020304" pitchFamily="18" charset="0"/>
              </a:rPr>
              <a:t> non </a:t>
            </a:r>
            <a:r>
              <a:rPr lang="en-AU" sz="2500" dirty="0" err="1">
                <a:solidFill>
                  <a:schemeClr val="tx2"/>
                </a:solidFill>
                <a:latin typeface="Times New Roman" panose="02020603050405020304" pitchFamily="18" charset="0"/>
                <a:cs typeface="Times New Roman" panose="02020603050405020304" pitchFamily="18" charset="0"/>
              </a:rPr>
              <a:t>của</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Việt</a:t>
            </a:r>
            <a:r>
              <a:rPr lang="en-AU" sz="2500" dirty="0">
                <a:solidFill>
                  <a:schemeClr val="tx2"/>
                </a:solidFill>
                <a:latin typeface="Times New Roman" panose="02020603050405020304" pitchFamily="18" charset="0"/>
                <a:cs typeface="Times New Roman" panose="02020603050405020304" pitchFamily="18" charset="0"/>
              </a:rPr>
              <a:t> Nam.  </a:t>
            </a:r>
          </a:p>
          <a:p>
            <a:pPr algn="just"/>
            <a:endParaRPr lang="en-AU" sz="2500" dirty="0">
              <a:solidFill>
                <a:schemeClr val="tx2"/>
              </a:solidFill>
              <a:latin typeface="Times New Roman" panose="02020603050405020304" pitchFamily="18" charset="0"/>
              <a:cs typeface="Times New Roman" panose="02020603050405020304" pitchFamily="18" charset="0"/>
            </a:endParaRPr>
          </a:p>
          <a:p>
            <a:pPr algn="just"/>
            <a:r>
              <a:rPr lang="en-AU" sz="2500" dirty="0">
                <a:solidFill>
                  <a:schemeClr val="tx2"/>
                </a:solidFill>
                <a:latin typeface="Times New Roman" panose="02020603050405020304" pitchFamily="18" charset="0"/>
                <a:cs typeface="Times New Roman" panose="02020603050405020304" pitchFamily="18" charset="0"/>
              </a:rPr>
              <a:t>. Trong </a:t>
            </a:r>
            <a:r>
              <a:rPr lang="en-AU" sz="2500" dirty="0" err="1">
                <a:solidFill>
                  <a:schemeClr val="tx2"/>
                </a:solidFill>
                <a:latin typeface="Times New Roman" panose="02020603050405020304" pitchFamily="18" charset="0"/>
                <a:cs typeface="Times New Roman" panose="02020603050405020304" pitchFamily="18" charset="0"/>
              </a:rPr>
              <a:t>bối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cảnh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công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nghệ</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ngày</a:t>
            </a:r>
            <a:r>
              <a:rPr lang="en-AU" sz="2500" dirty="0">
                <a:solidFill>
                  <a:schemeClr val="tx2"/>
                </a:solidFill>
                <a:latin typeface="Times New Roman" panose="02020603050405020304" pitchFamily="18" charset="0"/>
                <a:cs typeface="Times New Roman" panose="02020603050405020304" pitchFamily="18" charset="0"/>
              </a:rPr>
              <a:t> nay, </a:t>
            </a:r>
            <a:r>
              <a:rPr lang="en-AU" sz="2500" dirty="0" err="1">
                <a:solidFill>
                  <a:schemeClr val="tx2"/>
                </a:solidFill>
                <a:latin typeface="Times New Roman" panose="02020603050405020304" pitchFamily="18" charset="0"/>
                <a:cs typeface="Times New Roman" panose="02020603050405020304" pitchFamily="18" charset="0"/>
              </a:rPr>
              <a:t>để</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thì</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cần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gắn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với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việc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sử</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công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cụ</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kĩ</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thuật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quả</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đánh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giá</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sự</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cần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được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đặt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trong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tiếp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cận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môi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p>
          <a:p>
            <a:pPr algn="just"/>
            <a:endParaRPr lang="en-AU" sz="2500" dirty="0">
              <a:solidFill>
                <a:schemeClr val="tx2"/>
              </a:solidFill>
              <a:latin typeface="Times New Roman" panose="02020603050405020304" pitchFamily="18" charset="0"/>
              <a:cs typeface="Times New Roman" panose="02020603050405020304" pitchFamily="18" charset="0"/>
            </a:endParaRPr>
          </a:p>
          <a:p>
            <a:pPr algn="just"/>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Tăng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cường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hoạt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động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kế</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trò</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chơi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nền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tảng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r>
              <a:rPr lang="en-AU" sz="2500" dirty="0" err="1">
                <a:solidFill>
                  <a:schemeClr val="tx2"/>
                </a:solidFill>
                <a:latin typeface="Times New Roman" panose="02020603050405020304" pitchFamily="18" charset="0"/>
                <a:cs typeface="Times New Roman" panose="02020603050405020304" pitchFamily="18" charset="0"/>
              </a:rPr>
              <a:t>sử</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tài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nguyên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bị</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đồ</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chơi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r>
              <a:rPr lang="en-AU" sz="2500" dirty="0" err="1">
                <a:solidFill>
                  <a:schemeClr val="tx2"/>
                </a:solidFill>
                <a:latin typeface="Times New Roman" panose="02020603050405020304" pitchFamily="18" charset="0"/>
                <a:cs typeface="Times New Roman" panose="02020603050405020304" pitchFamily="18" charset="0"/>
              </a:rPr>
              <a:t>một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cách</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hợp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lý</a:t>
            </a:r>
            <a:r>
              <a:rPr lang="en-AU" sz="2500" dirty="0">
                <a:solidFill>
                  <a:schemeClr val="tx2"/>
                </a:solidFill>
                <a:latin typeface="Times New Roman" panose="02020603050405020304" pitchFamily="18" charset="0"/>
                <a:cs typeface="Times New Roman" panose="02020603050405020304" pitchFamily="18" charset="0"/>
              </a:rPr>
              <a:t>.</a:t>
            </a:r>
          </a:p>
        </p:txBody>
      </p:sp>
      <p:sp>
        <p:nvSpPr>
          <p:cNvPr id="3" name="Rectangle 2"/>
          <p:cNvSpPr/>
          <p:nvPr/>
        </p:nvSpPr>
        <p:spPr>
          <a:xfrm>
            <a:off x="442321" y="1596664"/>
            <a:ext cx="10356308" cy="477054"/>
          </a:xfrm>
          <a:prstGeom prst="rect">
            <a:avLst/>
          </a:prstGeom>
        </p:spPr>
        <p:txBody>
          <a:bodyPr wrap="square">
            <a:spAutoFit/>
          </a:bodyPr>
          <a:lstStyle/>
          <a:p>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Khung</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năng</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lực</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số</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với</a:t>
            </a:r>
            <a:r>
              <a:rPr lang="en-AU" sz="2500" b="1" dirty="0">
                <a:solidFill>
                  <a:srgbClr val="0066FF"/>
                </a:solidFill>
                <a:cs typeface="Times New Roman" panose="02020603050405020304" pitchFamily="18" charset="0"/>
              </a:rPr>
              <a:t> CBQL, GVMN </a:t>
            </a:r>
            <a:r>
              <a:rPr lang="en-AU" sz="2500" b="1" dirty="0" err="1">
                <a:solidFill>
                  <a:srgbClr val="0066FF"/>
                </a:solidFill>
                <a:cs typeface="Times New Roman" panose="02020603050405020304" pitchFamily="18" charset="0"/>
              </a:rPr>
              <a:t>khu</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vực</a:t>
            </a:r>
            <a:r>
              <a:rPr lang="en-AU" sz="2500" b="1" dirty="0">
                <a:solidFill>
                  <a:srgbClr val="0066FF"/>
                </a:solidFill>
                <a:cs typeface="Times New Roman" panose="02020603050405020304" pitchFamily="18" charset="0"/>
              </a:rPr>
              <a:t> </a:t>
            </a:r>
            <a:r>
              <a:rPr lang="en-AU" sz="2500" b="1" dirty="0" err="1">
                <a:solidFill>
                  <a:srgbClr val="0066FF"/>
                </a:solidFill>
                <a:cs typeface="Times New Roman" panose="02020603050405020304" pitchFamily="18" charset="0"/>
              </a:rPr>
              <a:t>Đông</a:t>
            </a:r>
            <a:r>
              <a:rPr lang="en-AU" sz="2500" b="1" dirty="0">
                <a:solidFill>
                  <a:srgbClr val="0066FF"/>
                </a:solidFill>
                <a:cs typeface="Times New Roman" panose="02020603050405020304" pitchFamily="18" charset="0"/>
              </a:rPr>
              <a:t> Nam Á</a:t>
            </a:r>
          </a:p>
        </p:txBody>
      </p:sp>
    </p:spTree>
    <p:extLst>
      <p:ext uri="{BB962C8B-B14F-4D97-AF65-F5344CB8AC3E}">
        <p14:creationId xmlns:p14="http://schemas.microsoft.com/office/powerpoint/2010/main" val="40779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arn(inVertic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barn(inVertical)">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15313" y="3099458"/>
            <a:ext cx="5826740" cy="2651622"/>
          </a:xfrm>
          <a:prstGeom prst="rect">
            <a:avLst/>
          </a:prstGeom>
          <a:ln>
            <a:solidFill>
              <a:srgbClr val="FF0000"/>
            </a:solidFill>
          </a:ln>
          <a:effectLst>
            <a:softEdge rad="0"/>
          </a:effectLst>
        </p:spPr>
      </p:pic>
      <p:pic>
        <p:nvPicPr>
          <p:cNvPr id="4" name="Picture 3"/>
          <p:cNvPicPr>
            <a:picLocks noChangeAspect="1"/>
          </p:cNvPicPr>
          <p:nvPr/>
        </p:nvPicPr>
        <p:blipFill>
          <a:blip r:embed="rId3"/>
          <a:stretch>
            <a:fillRect/>
          </a:stretch>
        </p:blipFill>
        <p:spPr>
          <a:xfrm>
            <a:off x="663361" y="968273"/>
            <a:ext cx="5750236" cy="2577498"/>
          </a:xfrm>
          <a:prstGeom prst="rect">
            <a:avLst/>
          </a:prstGeom>
          <a:ln>
            <a:solidFill>
              <a:srgbClr val="FFC000"/>
            </a:solidFill>
          </a:ln>
        </p:spPr>
      </p:pic>
    </p:spTree>
    <p:extLst>
      <p:ext uri="{BB962C8B-B14F-4D97-AF65-F5344CB8AC3E}">
        <p14:creationId xmlns:p14="http://schemas.microsoft.com/office/powerpoint/2010/main" val="64099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30BB1F-C415-972B-01E7-096ACC7EC761}"/>
              </a:ext>
            </a:extLst>
          </p:cNvPr>
          <p:cNvSpPr txBox="1"/>
          <p:nvPr/>
        </p:nvSpPr>
        <p:spPr>
          <a:xfrm>
            <a:off x="757950" y="2125005"/>
            <a:ext cx="2720036" cy="3170099"/>
          </a:xfrm>
          <a:prstGeom prst="rect">
            <a:avLst/>
          </a:prstGeom>
          <a:noFill/>
        </p:spPr>
        <p:txBody>
          <a:bodyPr wrap="square">
            <a:spAutoFit/>
          </a:bodyPr>
          <a:lstStyle/>
          <a:p>
            <a:pPr algn="just"/>
            <a:r>
              <a:rPr lang="en-AU" sz="2500" b="1" dirty="0">
                <a:solidFill>
                  <a:schemeClr val="tx2"/>
                </a:solidFill>
                <a:latin typeface="Bahnschrift" panose="020B0502040204020203" pitchFamily="34"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Lĩnh</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vực</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phát</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triển</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nghiệp</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vụ</a:t>
            </a:r>
            <a:r>
              <a:rPr lang="en-AU" sz="2500" dirty="0">
                <a:solidFill>
                  <a:srgbClr val="00B0F0"/>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ứng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dụng</a:t>
            </a:r>
            <a:r>
              <a:rPr lang="en-AU" sz="2500" dirty="0">
                <a:solidFill>
                  <a:schemeClr val="tx2"/>
                </a:solidFill>
                <a:latin typeface="Times New Roman" panose="02020603050405020304" pitchFamily="18" charset="0"/>
                <a:cs typeface="Times New Roman" panose="02020603050405020304" pitchFamily="18" charset="0"/>
              </a:rPr>
              <a:t> CNS </a:t>
            </a:r>
            <a:r>
              <a:rPr lang="en-AU" sz="2500" dirty="0" err="1">
                <a:solidFill>
                  <a:schemeClr val="tx2"/>
                </a:solidFill>
                <a:latin typeface="Times New Roman" panose="02020603050405020304" pitchFamily="18" charset="0"/>
                <a:cs typeface="Times New Roman" panose="02020603050405020304" pitchFamily="18" charset="0"/>
              </a:rPr>
              <a:t>trong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giao</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tiếp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hợp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khai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hoạt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động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phát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triển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chuyên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môn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nghiệp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vụ</a:t>
            </a:r>
            <a:r>
              <a:rPr lang="en-AU" sz="2500" dirty="0">
                <a:solidFill>
                  <a:schemeClr val="tx2"/>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BEB7E4E-3F70-5E1F-38B9-8F48F5D5B157}"/>
              </a:ext>
            </a:extLst>
          </p:cNvPr>
          <p:cNvSpPr txBox="1"/>
          <p:nvPr/>
        </p:nvSpPr>
        <p:spPr>
          <a:xfrm>
            <a:off x="4307425" y="2509725"/>
            <a:ext cx="2773733" cy="2400657"/>
          </a:xfrm>
          <a:prstGeom prst="rect">
            <a:avLst/>
          </a:prstGeom>
          <a:noFill/>
        </p:spPr>
        <p:txBody>
          <a:bodyPr wrap="square">
            <a:spAutoFit/>
          </a:bodyPr>
          <a:lstStyle/>
          <a:p>
            <a:pPr algn="just"/>
            <a:r>
              <a:rPr lang="en-AU" sz="2500" b="1" dirty="0">
                <a:solidFill>
                  <a:schemeClr val="tx2"/>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Lĩnh</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vực</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phát</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triển</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học</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liệu</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tài</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nguyên</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số</a:t>
            </a:r>
            <a:r>
              <a:rPr lang="en-AU" sz="2500" b="1" dirty="0">
                <a:solidFill>
                  <a:srgbClr val="00B0F0"/>
                </a:solidFill>
                <a:latin typeface="Times New Roman" panose="02020603050405020304" pitchFamily="18" charset="0"/>
                <a:cs typeface="Times New Roman" panose="02020603050405020304" pitchFamily="18" charset="0"/>
              </a:rPr>
              <a:t>:</a:t>
            </a:r>
            <a:r>
              <a:rPr lang="en-AU" sz="2500" dirty="0">
                <a:solidFill>
                  <a:srgbClr val="00B0F0"/>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tìm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kiếm</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khai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thác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chia </a:t>
            </a:r>
            <a:r>
              <a:rPr lang="en-AU" sz="2500" dirty="0" err="1">
                <a:solidFill>
                  <a:schemeClr val="tx2"/>
                </a:solidFill>
                <a:latin typeface="Times New Roman" panose="02020603050405020304" pitchFamily="18" charset="0"/>
                <a:cs typeface="Times New Roman" panose="02020603050405020304" pitchFamily="18" charset="0"/>
              </a:rPr>
              <a:t>sẻ</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tài</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nguyên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học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liệu</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số</a:t>
            </a:r>
            <a:r>
              <a:rPr lang="en-AU" sz="2500" dirty="0">
                <a:solidFill>
                  <a:schemeClr val="tx2"/>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C4A3FEB-A4B4-8B86-261F-63490663A9AA}"/>
              </a:ext>
            </a:extLst>
          </p:cNvPr>
          <p:cNvSpPr txBox="1"/>
          <p:nvPr/>
        </p:nvSpPr>
        <p:spPr>
          <a:xfrm>
            <a:off x="7977969" y="2894447"/>
            <a:ext cx="2918631" cy="2400657"/>
          </a:xfrm>
          <a:prstGeom prst="rect">
            <a:avLst/>
          </a:prstGeom>
          <a:noFill/>
        </p:spPr>
        <p:txBody>
          <a:bodyPr wrap="square">
            <a:spAutoFit/>
          </a:bodyPr>
          <a:lstStyle/>
          <a:p>
            <a:pPr algn="just"/>
            <a:r>
              <a:rPr lang="en-AU" sz="2500" b="1" dirty="0">
                <a:solidFill>
                  <a:schemeClr val="tx2"/>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Lĩnh</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vực</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dạy</a:t>
            </a:r>
            <a:r>
              <a:rPr lang="en-AU" sz="2500" b="1" dirty="0">
                <a:solidFill>
                  <a:srgbClr val="00B0F0"/>
                </a:solidFill>
                <a:latin typeface="Times New Roman" panose="02020603050405020304" pitchFamily="18" charset="0"/>
                <a:cs typeface="Times New Roman" panose="02020603050405020304" pitchFamily="18" charset="0"/>
              </a:rPr>
              <a:t> </a:t>
            </a:r>
            <a:r>
              <a:rPr lang="en-AU" sz="2500" b="1" dirty="0" err="1">
                <a:solidFill>
                  <a:srgbClr val="00B0F0"/>
                </a:solidFill>
                <a:latin typeface="Times New Roman" panose="02020603050405020304" pitchFamily="18" charset="0"/>
                <a:cs typeface="Times New Roman" panose="02020603050405020304" pitchFamily="18" charset="0"/>
              </a:rPr>
              <a:t>học</a:t>
            </a:r>
            <a:r>
              <a:rPr lang="en-AU" sz="2500" b="1" dirty="0">
                <a:solidFill>
                  <a:srgbClr val="00B0F0"/>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Biết</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quản</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lí</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và</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tập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hợp</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các</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ứng</a:t>
            </a:r>
            <a:r>
              <a:rPr lang="en-AU" sz="2500" dirty="0">
                <a:solidFill>
                  <a:schemeClr val="tx2"/>
                </a:solidFill>
                <a:latin typeface="Times New Roman" panose="02020603050405020304" pitchFamily="18" charset="0"/>
                <a:cs typeface="Times New Roman" panose="02020603050405020304" pitchFamily="18" charset="0"/>
              </a:rPr>
              <a:t> </a:t>
            </a:r>
            <a:r>
              <a:rPr lang="en-AU" sz="2500" dirty="0" err="1">
                <a:solidFill>
                  <a:schemeClr val="tx2"/>
                </a:solidFill>
                <a:latin typeface="Times New Roman" panose="02020603050405020304" pitchFamily="18" charset="0"/>
                <a:cs typeface="Times New Roman" panose="02020603050405020304" pitchFamily="18" charset="0"/>
              </a:rPr>
              <a:t>dụng</a:t>
            </a:r>
            <a:r>
              <a:rPr lang="en-AU" sz="2500" dirty="0">
                <a:solidFill>
                  <a:schemeClr val="tx2"/>
                </a:solidFill>
                <a:latin typeface="Times New Roman" panose="02020603050405020304" pitchFamily="18" charset="0"/>
                <a:cs typeface="Times New Roman" panose="02020603050405020304" pitchFamily="18" charset="0"/>
              </a:rPr>
              <a:t> CN g</a:t>
            </a:r>
            <a:r>
              <a:rPr lang="vi-VN" sz="2500" dirty="0">
                <a:solidFill>
                  <a:schemeClr val="tx2"/>
                </a:solidFill>
                <a:latin typeface="Times New Roman" panose="02020603050405020304" pitchFamily="18" charset="0"/>
                <a:cs typeface="Times New Roman" panose="02020603050405020304" pitchFamily="18" charset="0"/>
              </a:rPr>
              <a:t>iải pháp, công cụ số trong quá trình giáo dục, dạy học</a:t>
            </a:r>
            <a:r>
              <a:rPr lang="en-US" sz="2500" dirty="0">
                <a:solidFill>
                  <a:schemeClr val="tx2"/>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954E169F-629C-1876-AE76-66E01D42EE58}"/>
              </a:ext>
            </a:extLst>
          </p:cNvPr>
          <p:cNvSpPr txBox="1"/>
          <p:nvPr/>
        </p:nvSpPr>
        <p:spPr>
          <a:xfrm>
            <a:off x="757950" y="776293"/>
            <a:ext cx="11483036" cy="861774"/>
          </a:xfrm>
          <a:prstGeom prst="rect">
            <a:avLst/>
          </a:prstGeom>
          <a:noFill/>
        </p:spPr>
        <p:txBody>
          <a:bodyPr wrap="square">
            <a:spAutoFit/>
          </a:bodyPr>
          <a:lstStyle/>
          <a:p>
            <a:pPr algn="just"/>
            <a:r>
              <a:rPr lang="en-US" sz="2500" dirty="0">
                <a:solidFill>
                  <a:srgbClr val="0066FF"/>
                </a:solidFill>
                <a:latin typeface="+mj-lt"/>
                <a:cs typeface="Times New Roman" panose="02020603050405020304" pitchFamily="18" charset="0"/>
              </a:rPr>
              <a:t>+ </a:t>
            </a:r>
            <a:r>
              <a:rPr lang="vi-VN" sz="2500" b="1" dirty="0">
                <a:solidFill>
                  <a:srgbClr val="0066FF"/>
                </a:solidFill>
                <a:latin typeface="+mj-lt"/>
                <a:cs typeface="Times New Roman" panose="02020603050405020304" pitchFamily="18" charset="0"/>
              </a:rPr>
              <a:t>Khung năng lực số dành cho các nhà giáo dục châu Âu</a:t>
            </a:r>
            <a:r>
              <a:rPr lang="en-US" sz="2500" b="1" dirty="0">
                <a:solidFill>
                  <a:srgbClr val="0066FF"/>
                </a:solidFill>
                <a:latin typeface="+mj-lt"/>
                <a:cs typeface="Times New Roman" panose="02020603050405020304" pitchFamily="18" charset="0"/>
              </a:rPr>
              <a:t>:</a:t>
            </a:r>
            <a:r>
              <a:rPr lang="vi-VN" sz="2500" b="1" dirty="0">
                <a:solidFill>
                  <a:srgbClr val="0066FF"/>
                </a:solidFill>
                <a:latin typeface="+mj-lt"/>
                <a:cs typeface="Times New Roman" panose="02020603050405020304" pitchFamily="18" charset="0"/>
              </a:rPr>
              <a:t> </a:t>
            </a:r>
            <a:endParaRPr lang="en-US" sz="2500" b="1" dirty="0">
              <a:solidFill>
                <a:srgbClr val="0066FF"/>
              </a:solidFill>
              <a:latin typeface="+mj-lt"/>
              <a:cs typeface="Times New Roman" panose="02020603050405020304" pitchFamily="18" charset="0"/>
            </a:endParaRPr>
          </a:p>
          <a:p>
            <a:pPr algn="just"/>
            <a:r>
              <a:rPr lang="en-US" sz="2500" i="1" dirty="0">
                <a:solidFill>
                  <a:schemeClr val="tx2"/>
                </a:solidFill>
                <a:latin typeface="Times New Roman" panose="02020603050405020304" pitchFamily="18" charset="0"/>
                <a:cs typeface="Times New Roman" panose="02020603050405020304" pitchFamily="18" charset="0"/>
              </a:rPr>
              <a:t>   (G</a:t>
            </a:r>
            <a:r>
              <a:rPr lang="vi-VN" sz="2500" i="1" dirty="0">
                <a:solidFill>
                  <a:schemeClr val="tx2"/>
                </a:solidFill>
                <a:latin typeface="Times New Roman" panose="02020603050405020304" pitchFamily="18" charset="0"/>
                <a:cs typeface="Times New Roman" panose="02020603050405020304" pitchFamily="18" charset="0"/>
              </a:rPr>
              <a:t>ồm 6 lĩnh vực định hướng</a:t>
            </a:r>
            <a:r>
              <a:rPr lang="en-US" sz="2500" i="1" dirty="0">
                <a:solidFill>
                  <a:schemeClr val="tx2"/>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611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0E67E2-462A-35EC-BDF9-D3B1DA24604E}"/>
              </a:ext>
            </a:extLst>
          </p:cNvPr>
          <p:cNvSpPr txBox="1"/>
          <p:nvPr/>
        </p:nvSpPr>
        <p:spPr>
          <a:xfrm>
            <a:off x="329946" y="1002851"/>
            <a:ext cx="2607127" cy="2785378"/>
          </a:xfrm>
          <a:prstGeom prst="rect">
            <a:avLst/>
          </a:prstGeom>
          <a:noFill/>
        </p:spPr>
        <p:txBody>
          <a:bodyPr wrap="square">
            <a:spAutoFit/>
          </a:bodyPr>
          <a:lstStyle/>
          <a:p>
            <a:pPr algn="just"/>
            <a:r>
              <a:rPr lang="en-US" sz="2500" dirty="0">
                <a:solidFill>
                  <a:srgbClr val="00B0F0"/>
                </a:solidFill>
                <a:latin typeface="Times New Roman" panose="02020603050405020304" pitchFamily="18" charset="0"/>
                <a:cs typeface="Times New Roman" panose="02020603050405020304" pitchFamily="18" charset="0"/>
              </a:rPr>
              <a:t>   </a:t>
            </a:r>
            <a:r>
              <a:rPr lang="vi-VN" sz="2500" b="1" dirty="0">
                <a:solidFill>
                  <a:srgbClr val="00B0F0"/>
                </a:solidFill>
                <a:latin typeface="Times New Roman" panose="02020603050405020304" pitchFamily="18" charset="0"/>
                <a:cs typeface="Times New Roman" panose="02020603050405020304" pitchFamily="18" charset="0"/>
              </a:rPr>
              <a:t>Lĩnh vực kiểm tra đánh giá: </a:t>
            </a:r>
            <a:r>
              <a:rPr lang="vi-VN" sz="2500" dirty="0">
                <a:solidFill>
                  <a:schemeClr val="tx2"/>
                </a:solidFill>
                <a:latin typeface="Times New Roman" panose="02020603050405020304" pitchFamily="18" charset="0"/>
                <a:cs typeface="Times New Roman" panose="02020603050405020304" pitchFamily="18" charset="0"/>
              </a:rPr>
              <a:t>Biết sử dụng </a:t>
            </a:r>
            <a:r>
              <a:rPr lang="en-US" sz="2500" dirty="0">
                <a:solidFill>
                  <a:schemeClr val="tx2"/>
                </a:solidFill>
                <a:latin typeface="Times New Roman" panose="02020603050405020304" pitchFamily="18" charset="0"/>
                <a:cs typeface="Times New Roman" panose="02020603050405020304" pitchFamily="18" charset="0"/>
              </a:rPr>
              <a:t>CNS</a:t>
            </a:r>
            <a:r>
              <a:rPr lang="vi-VN" sz="2500" dirty="0">
                <a:solidFill>
                  <a:schemeClr val="tx2"/>
                </a:solidFill>
                <a:latin typeface="Times New Roman" panose="02020603050405020304" pitchFamily="18" charset="0"/>
                <a:cs typeface="Times New Roman" panose="02020603050405020304" pitchFamily="18" charset="0"/>
              </a:rPr>
              <a:t> và chiến lược phù hợp để triển khai kiểm tra đánh giá hiệu quả</a:t>
            </a:r>
            <a:r>
              <a:rPr lang="en-US" sz="2500" dirty="0">
                <a:solidFill>
                  <a:schemeClr val="tx2"/>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052CCBC-6EA1-66CB-3184-A1B2F43F8920}"/>
              </a:ext>
            </a:extLst>
          </p:cNvPr>
          <p:cNvSpPr txBox="1"/>
          <p:nvPr/>
        </p:nvSpPr>
        <p:spPr>
          <a:xfrm>
            <a:off x="3816095" y="1225619"/>
            <a:ext cx="2875898" cy="3554819"/>
          </a:xfrm>
          <a:prstGeom prst="rect">
            <a:avLst/>
          </a:prstGeom>
          <a:noFill/>
        </p:spPr>
        <p:txBody>
          <a:bodyPr wrap="square">
            <a:spAutoFit/>
          </a:bodyPr>
          <a:lstStyle/>
          <a:p>
            <a:pPr algn="just"/>
            <a:r>
              <a:rPr lang="en-US" sz="2500" dirty="0">
                <a:solidFill>
                  <a:srgbClr val="00B0F0"/>
                </a:solidFill>
                <a:latin typeface="Times New Roman" panose="02020603050405020304" pitchFamily="18" charset="0"/>
                <a:cs typeface="Times New Roman" panose="02020603050405020304" pitchFamily="18" charset="0"/>
              </a:rPr>
              <a:t>    </a:t>
            </a:r>
            <a:r>
              <a:rPr lang="vi-VN" sz="2500" b="1" dirty="0">
                <a:solidFill>
                  <a:srgbClr val="00B0F0"/>
                </a:solidFill>
                <a:latin typeface="Times New Roman" panose="02020603050405020304" pitchFamily="18" charset="0"/>
                <a:cs typeface="Times New Roman" panose="02020603050405020304" pitchFamily="18" charset="0"/>
              </a:rPr>
              <a:t>Lĩnh vực động viên khuyến khích và trao quyền cho người học: </a:t>
            </a:r>
            <a:r>
              <a:rPr lang="vi-VN" sz="2500" dirty="0">
                <a:solidFill>
                  <a:schemeClr val="tx2"/>
                </a:solidFill>
                <a:latin typeface="Times New Roman" panose="02020603050405020304" pitchFamily="18" charset="0"/>
                <a:cs typeface="Times New Roman" panose="02020603050405020304" pitchFamily="18" charset="0"/>
              </a:rPr>
              <a:t>Biết sử dụng</a:t>
            </a:r>
            <a:r>
              <a:rPr lang="en-US" sz="2500" dirty="0">
                <a:solidFill>
                  <a:schemeClr val="tx2"/>
                </a:solidFill>
                <a:latin typeface="Times New Roman" panose="02020603050405020304" pitchFamily="18" charset="0"/>
                <a:cs typeface="Times New Roman" panose="02020603050405020304" pitchFamily="18" charset="0"/>
              </a:rPr>
              <a:t> CNS </a:t>
            </a:r>
            <a:r>
              <a:rPr lang="vi-VN" sz="2500" dirty="0">
                <a:solidFill>
                  <a:schemeClr val="tx2"/>
                </a:solidFill>
                <a:latin typeface="Times New Roman" panose="02020603050405020304" pitchFamily="18" charset="0"/>
                <a:cs typeface="Times New Roman" panose="02020603050405020304" pitchFamily="18" charset="0"/>
              </a:rPr>
              <a:t>phù hợp để thu hút sự tham gia, tích cực hoá và cá nhân h</a:t>
            </a:r>
            <a:r>
              <a:rPr lang="en-US" sz="2500" dirty="0" err="1">
                <a:solidFill>
                  <a:schemeClr val="tx2"/>
                </a:solidFill>
                <a:latin typeface="Times New Roman" panose="02020603050405020304" pitchFamily="18" charset="0"/>
                <a:cs typeface="Times New Roman" panose="02020603050405020304" pitchFamily="18" charset="0"/>
              </a:rPr>
              <a:t>óa</a:t>
            </a:r>
            <a:r>
              <a:rPr lang="vi-VN" sz="2500" dirty="0">
                <a:solidFill>
                  <a:schemeClr val="tx2"/>
                </a:solidFill>
                <a:latin typeface="Times New Roman" panose="02020603050405020304" pitchFamily="18" charset="0"/>
                <a:cs typeface="Times New Roman" panose="02020603050405020304" pitchFamily="18" charset="0"/>
              </a:rPr>
              <a:t> các hoạt động của người học</a:t>
            </a:r>
            <a:r>
              <a:rPr lang="en-US" sz="2500" dirty="0">
                <a:solidFill>
                  <a:schemeClr val="tx2"/>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889FEDDC-96A8-5E14-B27E-021F1D4D6CA7}"/>
              </a:ext>
            </a:extLst>
          </p:cNvPr>
          <p:cNvSpPr txBox="1"/>
          <p:nvPr/>
        </p:nvSpPr>
        <p:spPr>
          <a:xfrm>
            <a:off x="7571015" y="1626098"/>
            <a:ext cx="3380013" cy="4324261"/>
          </a:xfrm>
          <a:prstGeom prst="rect">
            <a:avLst/>
          </a:prstGeom>
          <a:noFill/>
        </p:spPr>
        <p:txBody>
          <a:bodyPr wrap="square">
            <a:spAutoFit/>
          </a:bodyPr>
          <a:lstStyle/>
          <a:p>
            <a:pPr algn="just"/>
            <a:r>
              <a:rPr lang="en-US" sz="2500" dirty="0">
                <a:solidFill>
                  <a:schemeClr val="tx2"/>
                </a:solidFill>
                <a:latin typeface="Times New Roman" panose="02020603050405020304" pitchFamily="18" charset="0"/>
                <a:cs typeface="Times New Roman" panose="02020603050405020304" pitchFamily="18" charset="0"/>
              </a:rPr>
              <a:t>    </a:t>
            </a:r>
            <a:r>
              <a:rPr lang="vi-VN" sz="2500" b="1" dirty="0">
                <a:solidFill>
                  <a:srgbClr val="00B0F0"/>
                </a:solidFill>
                <a:latin typeface="Times New Roman" panose="02020603050405020304" pitchFamily="18" charset="0"/>
                <a:cs typeface="Times New Roman" panose="02020603050405020304" pitchFamily="18" charset="0"/>
              </a:rPr>
              <a:t>Lĩnh vực hỗ trợ người học phát triển năng lực số: </a:t>
            </a:r>
            <a:r>
              <a:rPr lang="vi-VN" sz="2500" dirty="0">
                <a:solidFill>
                  <a:schemeClr val="tx2"/>
                </a:solidFill>
                <a:latin typeface="Times New Roman" panose="02020603050405020304" pitchFamily="18" charset="0"/>
                <a:cs typeface="Times New Roman" panose="02020603050405020304" pitchFamily="18" charset="0"/>
              </a:rPr>
              <a:t>Biết tạo cơ hội và hỗ trợ người học phát triển năng lực sử dụng </a:t>
            </a:r>
            <a:r>
              <a:rPr lang="en-US" sz="2500" dirty="0">
                <a:solidFill>
                  <a:schemeClr val="tx2"/>
                </a:solidFill>
                <a:latin typeface="Times New Roman" panose="02020603050405020304" pitchFamily="18" charset="0"/>
                <a:cs typeface="Times New Roman" panose="02020603050405020304" pitchFamily="18" charset="0"/>
              </a:rPr>
              <a:t>CNS </a:t>
            </a:r>
            <a:r>
              <a:rPr lang="vi-VN" sz="2500" dirty="0">
                <a:solidFill>
                  <a:schemeClr val="tx2"/>
                </a:solidFill>
                <a:latin typeface="Times New Roman" panose="02020603050405020304" pitchFamily="18" charset="0"/>
                <a:cs typeface="Times New Roman" panose="02020603050405020304" pitchFamily="18" charset="0"/>
              </a:rPr>
              <a:t>một cách sáng tạo, có trách nhiệm để thu thập thông tin, giao tiếp, sáng tạo nội dung, giải quyết vấn đề và phát triển. </a:t>
            </a:r>
            <a:endParaRPr lang="en-AU" sz="25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7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theme/theme1.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5.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 presentation</Template>
  <TotalTime>3790</TotalTime>
  <Words>3424</Words>
  <Application>Microsoft Office PowerPoint</Application>
  <PresentationFormat>Widescreen</PresentationFormat>
  <Paragraphs>128</Paragraphs>
  <Slides>49</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49</vt:i4>
      </vt:variant>
    </vt:vector>
  </HeadingPairs>
  <TitlesOfParts>
    <vt:vector size="63" baseType="lpstr">
      <vt:lpstr>Arial</vt:lpstr>
      <vt:lpstr>Bahnschrift</vt:lpstr>
      <vt:lpstr>Calibri</vt:lpstr>
      <vt:lpstr>Calibri Light</vt:lpstr>
      <vt:lpstr>Century Gothic</vt:lpstr>
      <vt:lpstr>Segoe Print</vt:lpstr>
      <vt:lpstr>Segoe Script</vt:lpstr>
      <vt:lpstr>Times New Roman</vt:lpstr>
      <vt:lpstr>Wingdings</vt:lpstr>
      <vt:lpstr>Wingdings 3</vt:lpstr>
      <vt:lpstr>Nature Illustration 16x9</vt:lpstr>
      <vt:lpstr>Office Theme</vt:lpstr>
      <vt:lpstr>1_Office Theme</vt:lpstr>
      <vt:lpstr>Wisp</vt:lpstr>
      <vt:lpstr>PHÁT TRIỂN NĂNG LỰC SỐ CHO  CÁN BỘ QUẢN LÝ VÀ GIÁO VIÊN MẦM NON</vt:lpstr>
      <vt:lpstr> NỘI DUNG</vt:lpstr>
      <vt:lpstr>1. BỐI CẢNH</vt:lpstr>
      <vt:lpstr>2. YÊU CẦU</vt:lpstr>
      <vt:lpstr>2.1 Yêu cầu Chuyển đổi số với giáo dục mầm non.</vt:lpstr>
      <vt:lpstr>2.2 Yêu cầu năng lực số đối với CBQL, GDMN.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2.2.2 Yêu cầu kĩ năng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Các giải pháp </vt:lpstr>
      <vt:lpstr>PowerPoint Presentation</vt:lpstr>
      <vt:lpstr>PowerPoint Presentation</vt:lpstr>
      <vt:lpstr>PowerPoint Presentation</vt:lpstr>
      <vt:lpstr>4. Kế hoạch thực hiện trong giai đoạn tiếp theo.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PHÁT TRIỂN NĂNG LỰC SỐ CHO CÁN BỘ QUẢN LÍ VÀ  GIÁO VIÊN MẦM NON</dc:title>
  <dc:creator>Tôn Quang Cường</dc:creator>
  <cp:lastModifiedBy>MỸ NGUYỄN</cp:lastModifiedBy>
  <cp:revision>151</cp:revision>
  <cp:lastPrinted>2024-07-04T07:47:55Z</cp:lastPrinted>
  <dcterms:created xsi:type="dcterms:W3CDTF">2023-07-20T15:41:58Z</dcterms:created>
  <dcterms:modified xsi:type="dcterms:W3CDTF">2024-08-19T07:00:43Z</dcterms:modified>
</cp:coreProperties>
</file>