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59" r:id="rId6"/>
    <p:sldId id="270" r:id="rId7"/>
    <p:sldId id="260" r:id="rId8"/>
    <p:sldId id="261" r:id="rId9"/>
    <p:sldId id="262" r:id="rId10"/>
    <p:sldId id="263" r:id="rId11"/>
    <p:sldId id="271"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696" y="1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68FC-4901-D926-CAE6-8F6CEF9776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4C6836-7F48-DAD0-7794-393B133F8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805F9A-3323-2E98-92ED-A4FF68E4B0FF}"/>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CD2A5BA3-3E8E-949F-29F1-FFC1DF4D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CFDA6-2944-6C07-9703-6CC4F8CD9105}"/>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40466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743E-1916-EA56-5927-7F8DC4038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C3D0BB-B43D-56F1-E35F-89AB4EA807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DA3DD-F87E-3D27-12C7-71310C9F78E4}"/>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94FE1FCF-5370-F6E0-99A8-C74FDC1BC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C24A1-DAE4-80E5-F2DB-3B45AED86B08}"/>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104144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18986-BC37-D5CC-DCE5-247C229D03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64A3B-E51F-2DBB-E5FF-88EE1F7CD4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66CAF-A398-897E-A16D-2FBD0A586F5E}"/>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C36071AF-98ED-8DAB-949F-45F00688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42E73-C3CD-5317-0CF7-C1C9E9C71B1A}"/>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159238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0A90-F3DD-E563-15CA-0185B07E1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57324-4376-1D7E-0553-C2EA4BCF49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39BE9-1CAF-9FA3-B516-49D06FA2C64C}"/>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1BCCA0E3-CE13-EEF5-B9EC-B7EF5E035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73BE8-8927-D3B2-3DE8-5487566F4B99}"/>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113839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3F85-1654-CADE-5FA5-DE43BE34E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65EEF-3F47-8161-41B9-C6194D774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1C5334-873D-CD7C-0E02-B280C7617D00}"/>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9550369B-2D86-0411-A138-7003DF952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5E438-09D4-927E-1ECD-2CC5043A4FF8}"/>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62721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4C90-9C2A-BA7B-DE44-8DE6B12AA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2FFF6B-9050-5600-50D4-FE51C83ACD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21BAA-EA95-4087-D507-BE9FFB00DB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08AAA5-26D2-6E28-B217-FF943F864E58}"/>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6" name="Footer Placeholder 5">
            <a:extLst>
              <a:ext uri="{FF2B5EF4-FFF2-40B4-BE49-F238E27FC236}">
                <a16:creationId xmlns:a16="http://schemas.microsoft.com/office/drawing/2014/main" id="{86A6DDE9-7D04-2528-BF18-0693936F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B6F66-6EF5-305A-9E06-03FB83AB0460}"/>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27012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72D1-A117-B359-7026-E9272E5C1D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594E0-AB4E-BF18-4D8C-75350F1DE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1009B-F88E-00AC-E61E-56F25CFF9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3A741F-454E-CABD-E26D-80101A035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618F90-F0C8-587B-BE71-7E0E78B64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AF0DC-2030-19DF-FFDA-1C70FCD6F6A7}"/>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8" name="Footer Placeholder 7">
            <a:extLst>
              <a:ext uri="{FF2B5EF4-FFF2-40B4-BE49-F238E27FC236}">
                <a16:creationId xmlns:a16="http://schemas.microsoft.com/office/drawing/2014/main" id="{58809901-F265-57AD-00CB-79CC360A05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DB2846-D783-C8BA-4C05-4B465AE7D944}"/>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40347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CFF6-0330-14D7-4638-6C5A2BF60A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29A0C4-883E-FCB2-ACCD-1327AC689BCA}"/>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4" name="Footer Placeholder 3">
            <a:extLst>
              <a:ext uri="{FF2B5EF4-FFF2-40B4-BE49-F238E27FC236}">
                <a16:creationId xmlns:a16="http://schemas.microsoft.com/office/drawing/2014/main" id="{49411C70-F72B-DF59-410E-35258A35C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B01A2D-9D6E-89D7-185B-FBF9AACB2499}"/>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134455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9CD5B-8898-BE91-96CE-B672E52B04EF}"/>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3" name="Footer Placeholder 2">
            <a:extLst>
              <a:ext uri="{FF2B5EF4-FFF2-40B4-BE49-F238E27FC236}">
                <a16:creationId xmlns:a16="http://schemas.microsoft.com/office/drawing/2014/main" id="{D73C601C-9CEC-8629-69C1-779FF477C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547D64-DB8B-03B2-9D02-C590670DBEE8}"/>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228926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70E2-246E-8BDC-AC70-5C6E70E28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796C00-9ED3-0BAC-7A76-E1B2F2160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E1BB44-862B-C548-2227-D0ACFAFCF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1508F-F732-6180-F5C1-C0C7846F160A}"/>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6" name="Footer Placeholder 5">
            <a:extLst>
              <a:ext uri="{FF2B5EF4-FFF2-40B4-BE49-F238E27FC236}">
                <a16:creationId xmlns:a16="http://schemas.microsoft.com/office/drawing/2014/main" id="{09891543-A9A2-DE98-F76D-489890044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156A7-C6A4-7C6E-3BC3-64C3B3DAD5A2}"/>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266058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6AA0-6582-08E9-BEDE-650ADA2F5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BE458-2D7A-0C64-B3C2-94A8CC317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2322C0-596C-2B13-AA94-43AE04B55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BB3EA-17AE-13F5-4498-EFCB3CE8A456}"/>
              </a:ext>
            </a:extLst>
          </p:cNvPr>
          <p:cNvSpPr>
            <a:spLocks noGrp="1"/>
          </p:cNvSpPr>
          <p:nvPr>
            <p:ph type="dt" sz="half" idx="10"/>
          </p:nvPr>
        </p:nvSpPr>
        <p:spPr/>
        <p:txBody>
          <a:bodyPr/>
          <a:lstStyle/>
          <a:p>
            <a:fld id="{1889CBB9-A91A-4C46-80C6-3D7AC0EBE646}" type="datetimeFigureOut">
              <a:rPr lang="en-US" smtClean="0"/>
              <a:t>12/26/2024</a:t>
            </a:fld>
            <a:endParaRPr lang="en-US"/>
          </a:p>
        </p:txBody>
      </p:sp>
      <p:sp>
        <p:nvSpPr>
          <p:cNvPr id="6" name="Footer Placeholder 5">
            <a:extLst>
              <a:ext uri="{FF2B5EF4-FFF2-40B4-BE49-F238E27FC236}">
                <a16:creationId xmlns:a16="http://schemas.microsoft.com/office/drawing/2014/main" id="{8FC32B8E-7971-8DA1-D26C-00E54D23E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E7E1E-2EFD-34C7-D63B-0E6491853346}"/>
              </a:ext>
            </a:extLst>
          </p:cNvPr>
          <p:cNvSpPr>
            <a:spLocks noGrp="1"/>
          </p:cNvSpPr>
          <p:nvPr>
            <p:ph type="sldNum" sz="quarter" idx="12"/>
          </p:nvPr>
        </p:nvSpPr>
        <p:spPr/>
        <p:txBody>
          <a:bodyPr/>
          <a:lstStyle/>
          <a:p>
            <a:fld id="{C47CA7BA-93C9-47DC-9E33-4437757705AC}" type="slidenum">
              <a:rPr lang="en-US" smtClean="0"/>
              <a:t>‹#›</a:t>
            </a:fld>
            <a:endParaRPr lang="en-US"/>
          </a:p>
        </p:txBody>
      </p:sp>
    </p:spTree>
    <p:extLst>
      <p:ext uri="{BB962C8B-B14F-4D97-AF65-F5344CB8AC3E}">
        <p14:creationId xmlns:p14="http://schemas.microsoft.com/office/powerpoint/2010/main" val="308072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AF475-E3D1-A9AE-AC68-2DF742AAD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AC3117-0545-B041-DC09-7894ED1C89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30592-B6C6-20A8-8C12-0C29046D2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9CBB9-A91A-4C46-80C6-3D7AC0EBE646}" type="datetimeFigureOut">
              <a:rPr lang="en-US" smtClean="0"/>
              <a:t>12/26/2024</a:t>
            </a:fld>
            <a:endParaRPr lang="en-US"/>
          </a:p>
        </p:txBody>
      </p:sp>
      <p:sp>
        <p:nvSpPr>
          <p:cNvPr id="5" name="Footer Placeholder 4">
            <a:extLst>
              <a:ext uri="{FF2B5EF4-FFF2-40B4-BE49-F238E27FC236}">
                <a16:creationId xmlns:a16="http://schemas.microsoft.com/office/drawing/2014/main" id="{641CA73B-2C6C-ECD8-DB6A-CC3C35BFA2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CD5B33-4074-0153-B7A8-1D70D879F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CA7BA-93C9-47DC-9E33-4437757705AC}" type="slidenum">
              <a:rPr lang="en-US" smtClean="0"/>
              <a:t>‹#›</a:t>
            </a:fld>
            <a:endParaRPr lang="en-US"/>
          </a:p>
        </p:txBody>
      </p:sp>
    </p:spTree>
    <p:extLst>
      <p:ext uri="{BB962C8B-B14F-4D97-AF65-F5344CB8AC3E}">
        <p14:creationId xmlns:p14="http://schemas.microsoft.com/office/powerpoint/2010/main" val="3834740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F406-21CE-388D-D2B7-23D1CB7ADC7B}"/>
              </a:ext>
            </a:extLst>
          </p:cNvPr>
          <p:cNvSpPr>
            <a:spLocks noGrp="1"/>
          </p:cNvSpPr>
          <p:nvPr>
            <p:ph type="ctrTitle"/>
          </p:nvPr>
        </p:nvSpPr>
        <p:spPr>
          <a:xfrm>
            <a:off x="867747" y="438539"/>
            <a:ext cx="10926147" cy="2254995"/>
          </a:xfrm>
        </p:spPr>
        <p:txBody>
          <a:bodyPr>
            <a:normAutofit/>
          </a:bodyPr>
          <a:lstStyle/>
          <a:p>
            <a:r>
              <a:rPr lang="en-US" sz="7200" b="1" dirty="0">
                <a:solidFill>
                  <a:srgbClr val="FF0000"/>
                </a:solidFill>
                <a:latin typeface="Times New Roman" panose="02020603050405020304" pitchFamily="18" charset="0"/>
                <a:cs typeface="Times New Roman" panose="02020603050405020304" pitchFamily="18" charset="0"/>
              </a:rPr>
              <a:t>TRUYỆN: CHÚ VỊT XÁM</a:t>
            </a:r>
          </a:p>
        </p:txBody>
      </p:sp>
      <p:sp>
        <p:nvSpPr>
          <p:cNvPr id="3" name="Subtitle 2">
            <a:extLst>
              <a:ext uri="{FF2B5EF4-FFF2-40B4-BE49-F238E27FC236}">
                <a16:creationId xmlns:a16="http://schemas.microsoft.com/office/drawing/2014/main" id="{CF755737-9C05-8A1B-2590-23869B7EA743}"/>
              </a:ext>
            </a:extLst>
          </p:cNvPr>
          <p:cNvSpPr>
            <a:spLocks noGrp="1"/>
          </p:cNvSpPr>
          <p:nvPr>
            <p:ph type="subTitle" idx="1"/>
          </p:nvPr>
        </p:nvSpPr>
        <p:spPr>
          <a:xfrm>
            <a:off x="1523999" y="2911151"/>
            <a:ext cx="10017967" cy="2346649"/>
          </a:xfrm>
        </p:spPr>
        <p:txBody>
          <a:bodyPr>
            <a:normAutofit/>
          </a:bodyPr>
          <a:lstStyle/>
          <a:p>
            <a:r>
              <a:rPr lang="en-US" sz="4000" b="1" dirty="0">
                <a:solidFill>
                  <a:srgbClr val="002060"/>
                </a:solidFill>
                <a:latin typeface="Times New Roman" panose="02020603050405020304" pitchFamily="18" charset="0"/>
                <a:cs typeface="Times New Roman" panose="02020603050405020304" pitchFamily="18" charset="0"/>
              </a:rPr>
              <a:t>NĂM HỌC 2024-2025</a:t>
            </a:r>
          </a:p>
          <a:p>
            <a:r>
              <a:rPr lang="en-US" sz="4000" b="1" dirty="0">
                <a:solidFill>
                  <a:srgbClr val="002060"/>
                </a:solidFill>
                <a:latin typeface="Times New Roman" panose="02020603050405020304" pitchFamily="18" charset="0"/>
                <a:cs typeface="Times New Roman" panose="02020603050405020304" pitchFamily="18" charset="0"/>
              </a:rPr>
              <a:t>GIÁO VIÊN: NGUYỄN NGỌC KIM NGÂN</a:t>
            </a:r>
          </a:p>
          <a:p>
            <a:r>
              <a:rPr lang="en-US" sz="4000" b="1" dirty="0">
                <a:solidFill>
                  <a:srgbClr val="002060"/>
                </a:solidFill>
                <a:latin typeface="Times New Roman" panose="02020603050405020304" pitchFamily="18" charset="0"/>
                <a:cs typeface="Times New Roman" panose="02020603050405020304" pitchFamily="18" charset="0"/>
              </a:rPr>
              <a:t>LỚP: MẦM 1</a:t>
            </a:r>
          </a:p>
        </p:txBody>
      </p:sp>
    </p:spTree>
    <p:extLst>
      <p:ext uri="{BB962C8B-B14F-4D97-AF65-F5344CB8AC3E}">
        <p14:creationId xmlns:p14="http://schemas.microsoft.com/office/powerpoint/2010/main" val="55181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E39-D3C9-9B31-5836-49BA7F0A4223}"/>
              </a:ext>
            </a:extLst>
          </p:cNvPr>
          <p:cNvSpPr>
            <a:spLocks noGrp="1"/>
          </p:cNvSpPr>
          <p:nvPr>
            <p:ph type="title"/>
          </p:nvPr>
        </p:nvSpPr>
        <p:spPr/>
        <p:txBody>
          <a:bodyPr>
            <a:no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ĐÀM THOẠI ĐẶT CÂU HỎI</a:t>
            </a:r>
          </a:p>
        </p:txBody>
      </p:sp>
      <p:sp>
        <p:nvSpPr>
          <p:cNvPr id="3" name="Content Placeholder 2">
            <a:extLst>
              <a:ext uri="{FF2B5EF4-FFF2-40B4-BE49-F238E27FC236}">
                <a16:creationId xmlns:a16="http://schemas.microsoft.com/office/drawing/2014/main" id="{867BC5E1-74B5-A2B5-F2C0-E9590984D5AD}"/>
              </a:ext>
            </a:extLst>
          </p:cNvPr>
          <p:cNvSpPr>
            <a:spLocks noGrp="1"/>
          </p:cNvSpPr>
          <p:nvPr>
            <p:ph idx="1"/>
          </p:nvPr>
        </p:nvSpPr>
        <p:spPr>
          <a:xfrm>
            <a:off x="838200" y="1825625"/>
            <a:ext cx="11156576" cy="4351338"/>
          </a:xfrm>
        </p:spPr>
        <p:txBody>
          <a:bodyPr/>
          <a:lstStyle/>
          <a:p>
            <a:r>
              <a:rPr lang="vi-VN" sz="7200" dirty="0">
                <a:solidFill>
                  <a:srgbClr val="002060"/>
                </a:solidFill>
                <a:latin typeface="Times New Roman" panose="02020603050405020304" pitchFamily="18" charset="0"/>
                <a:cs typeface="Times New Roman" panose="02020603050405020304" pitchFamily="18" charset="0"/>
              </a:rPr>
              <a:t>Vịt mẹ dặn vịt con điều gì?</a:t>
            </a:r>
            <a:endParaRPr lang="en-US" sz="7200" dirty="0">
              <a:solidFill>
                <a:srgbClr val="002060"/>
              </a:solidFill>
              <a:latin typeface="Times New Roman" panose="02020603050405020304" pitchFamily="18" charset="0"/>
              <a:cs typeface="Times New Roman" panose="02020603050405020304" pitchFamily="18" charset="0"/>
            </a:endParaRPr>
          </a:p>
          <a:p>
            <a:r>
              <a:rPr lang="vi-VN" sz="7200" dirty="0">
                <a:solidFill>
                  <a:srgbClr val="002060"/>
                </a:solidFill>
                <a:latin typeface="Times New Roman" panose="02020603050405020304" pitchFamily="18" charset="0"/>
                <a:cs typeface="Times New Roman" panose="02020603050405020304" pitchFamily="18" charset="0"/>
              </a:rPr>
              <a:t>Ai đã quên lời mẹ dặn?</a:t>
            </a:r>
          </a:p>
          <a:p>
            <a:endParaRPr lang="en-US" dirty="0"/>
          </a:p>
        </p:txBody>
      </p:sp>
    </p:spTree>
    <p:extLst>
      <p:ext uri="{BB962C8B-B14F-4D97-AF65-F5344CB8AC3E}">
        <p14:creationId xmlns:p14="http://schemas.microsoft.com/office/powerpoint/2010/main" val="95710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83C82-E530-B6E9-3DAE-B9C5D0C8CEC0}"/>
              </a:ext>
            </a:extLst>
          </p:cNvPr>
          <p:cNvSpPr>
            <a:spLocks noGrp="1"/>
          </p:cNvSpPr>
          <p:nvPr>
            <p:ph idx="1"/>
          </p:nvPr>
        </p:nvSpPr>
        <p:spPr>
          <a:xfrm>
            <a:off x="354563" y="727787"/>
            <a:ext cx="11635274" cy="5449175"/>
          </a:xfrm>
        </p:spPr>
        <p:txBody>
          <a:bodyPr>
            <a:normAutofit fontScale="70000" lnSpcReduction="20000"/>
          </a:bodyPr>
          <a:lstStyle/>
          <a:p>
            <a:pPr marL="0" indent="0" algn="ctr">
              <a:buNone/>
            </a:pPr>
            <a:r>
              <a:rPr lang="vi-VN" sz="8000" b="1" dirty="0">
                <a:solidFill>
                  <a:srgbClr val="FF0000"/>
                </a:solidFill>
                <a:latin typeface="Times New Roman" panose="02020603050405020304" pitchFamily="18" charset="0"/>
                <a:cs typeface="Times New Roman" panose="02020603050405020304" pitchFamily="18" charset="0"/>
              </a:rPr>
              <a:t>L</a:t>
            </a:r>
            <a:r>
              <a:rPr lang="en-US" sz="8000" b="1" dirty="0">
                <a:solidFill>
                  <a:srgbClr val="FF0000"/>
                </a:solidFill>
                <a:latin typeface="Times New Roman" panose="02020603050405020304" pitchFamily="18" charset="0"/>
                <a:cs typeface="Times New Roman" panose="02020603050405020304" pitchFamily="18" charset="0"/>
              </a:rPr>
              <a:t>IÊN HỆ GIÁO DỤC TRẺ</a:t>
            </a:r>
          </a:p>
          <a:p>
            <a:pPr marL="0" indent="0">
              <a:buNone/>
            </a:pPr>
            <a:endParaRPr lang="en-US" sz="8000" b="1" dirty="0">
              <a:solidFill>
                <a:srgbClr val="FF0000"/>
              </a:solidFill>
              <a:latin typeface="Times New Roman" panose="02020603050405020304" pitchFamily="18" charset="0"/>
              <a:cs typeface="Times New Roman" panose="02020603050405020304" pitchFamily="18" charset="0"/>
            </a:endParaRPr>
          </a:p>
          <a:p>
            <a:pPr marL="0" indent="0">
              <a:buNone/>
            </a:pPr>
            <a:r>
              <a:rPr lang="vi-VN" sz="8000" dirty="0">
                <a:solidFill>
                  <a:srgbClr val="00B050"/>
                </a:solidFill>
                <a:latin typeface="Times New Roman" panose="02020603050405020304" pitchFamily="18" charset="0"/>
                <a:cs typeface="Times New Roman" panose="02020603050405020304" pitchFamily="18" charset="0"/>
              </a:rPr>
              <a:t>Khi đi với cô và các bạn ở trong trường con nhớ đi theo cô và các bạn hay đi với ba mẹ ở khu vui chơi, nơi công cộng con cũng nhớ là phải đi với ba mẹ không nên tách ra đi 1 mình chơi sẽ rất nguy hiểm lạc đường, bị bắt cóc.</a:t>
            </a:r>
          </a:p>
          <a:p>
            <a:endParaRPr lang="en-US" dirty="0"/>
          </a:p>
        </p:txBody>
      </p:sp>
    </p:spTree>
    <p:extLst>
      <p:ext uri="{BB962C8B-B14F-4D97-AF65-F5344CB8AC3E}">
        <p14:creationId xmlns:p14="http://schemas.microsoft.com/office/powerpoint/2010/main" val="2420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B682-22AC-40AE-6C4A-6A87231F1F9B}"/>
              </a:ext>
            </a:extLst>
          </p:cNvPr>
          <p:cNvSpPr>
            <a:spLocks noGrp="1"/>
          </p:cNvSpPr>
          <p:nvPr>
            <p:ph type="title"/>
          </p:nvPr>
        </p:nvSpPr>
        <p:spPr>
          <a:xfrm>
            <a:off x="632927" y="402447"/>
            <a:ext cx="10515600" cy="1855561"/>
          </a:xfrm>
        </p:spPr>
        <p:txBody>
          <a:bodyPr>
            <a:noAutofit/>
          </a:bodyPr>
          <a:lstStyle/>
          <a:p>
            <a:pPr algn="ctr"/>
            <a:r>
              <a:rPr lang="en-US" sz="5400" b="1" u="sng" dirty="0">
                <a:solidFill>
                  <a:srgbClr val="FF0000"/>
                </a:solidFill>
                <a:latin typeface="Times New Roman" panose="02020603050405020304" pitchFamily="18" charset="0"/>
                <a:cs typeface="Times New Roman" panose="02020603050405020304" pitchFamily="18" charset="0"/>
              </a:rPr>
              <a:t>HOẠT ĐỘNG 3: </a:t>
            </a:r>
            <a:br>
              <a:rPr lang="en-US" sz="6600" b="1" u="sng" dirty="0">
                <a:solidFill>
                  <a:srgbClr val="FF0000"/>
                </a:solidFill>
                <a:latin typeface="Times New Roman" panose="02020603050405020304" pitchFamily="18" charset="0"/>
                <a:cs typeface="Times New Roman" panose="02020603050405020304" pitchFamily="18" charset="0"/>
              </a:rPr>
            </a:br>
            <a:r>
              <a:rPr lang="vi-VN" sz="6600" b="1" dirty="0">
                <a:solidFill>
                  <a:srgbClr val="0070C0"/>
                </a:solidFill>
                <a:latin typeface="Times New Roman" panose="02020603050405020304" pitchFamily="18" charset="0"/>
                <a:cs typeface="Times New Roman" panose="02020603050405020304" pitchFamily="18" charset="0"/>
              </a:rPr>
              <a:t>Chơi trò chơi “Đàn vịt ngoan ngoãn”</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BF122157-5CA8-7E1C-8AE7-5E1FFA846D62}"/>
              </a:ext>
            </a:extLst>
          </p:cNvPr>
          <p:cNvSpPr>
            <a:spLocks noGrp="1"/>
          </p:cNvSpPr>
          <p:nvPr>
            <p:ph idx="1"/>
          </p:nvPr>
        </p:nvSpPr>
        <p:spPr>
          <a:xfrm>
            <a:off x="494522" y="2743201"/>
            <a:ext cx="10972800" cy="3245223"/>
          </a:xfrm>
        </p:spPr>
        <p:txBody>
          <a:bodyPr>
            <a:normAutofit fontScale="25000" lnSpcReduction="20000"/>
          </a:bodyPr>
          <a:lstStyle/>
          <a:p>
            <a:r>
              <a:rPr lang="en-US" sz="17600" dirty="0">
                <a:latin typeface="Times New Roman" panose="02020603050405020304" pitchFamily="18" charset="0"/>
                <a:cs typeface="Times New Roman" panose="02020603050405020304" pitchFamily="18" charset="0"/>
              </a:rPr>
              <a:t> </a:t>
            </a:r>
            <a:r>
              <a:rPr lang="vi-VN" sz="17600" dirty="0">
                <a:latin typeface="Times New Roman" panose="02020603050405020304" pitchFamily="18" charset="0"/>
                <a:cs typeface="Times New Roman" panose="02020603050405020304" pitchFamily="18" charset="0"/>
              </a:rPr>
              <a:t>Cách chơi: Cô cho trẻ xếp hàng đi nối đuôi nhau dạo quanh lớp, cô là vịt mẹ đi trước còn các chú vịt con nối đuôi cùng đi chơi và vận động theo nhịp bài hát: “Đàn vịt con”.</a:t>
            </a:r>
            <a:endParaRPr lang="en-US" sz="17600" dirty="0">
              <a:latin typeface="Times New Roman" panose="02020603050405020304" pitchFamily="18" charset="0"/>
              <a:cs typeface="Times New Roman" panose="02020603050405020304" pitchFamily="18" charset="0"/>
            </a:endParaRPr>
          </a:p>
          <a:p>
            <a:r>
              <a:rPr lang="vi-VN" sz="17600" dirty="0">
                <a:latin typeface="Times New Roman" panose="02020603050405020304" pitchFamily="18" charset="0"/>
                <a:cs typeface="Times New Roman" panose="02020603050405020304" pitchFamily="18" charset="0"/>
              </a:rPr>
              <a:t> Dứt tiếng nhạc cô hỏi có chú vịt nào không vâng lời mẹ khi đi chơi </a:t>
            </a:r>
            <a:r>
              <a:rPr lang="en-US" sz="17600" dirty="0" err="1">
                <a:latin typeface="Times New Roman" panose="02020603050405020304" pitchFamily="18" charset="0"/>
                <a:cs typeface="Times New Roman" panose="02020603050405020304" pitchFamily="18" charset="0"/>
              </a:rPr>
              <a:t>riêng</a:t>
            </a:r>
            <a:r>
              <a:rPr lang="en-US" sz="17600" dirty="0">
                <a:latin typeface="Times New Roman" panose="02020603050405020304" pitchFamily="18" charset="0"/>
                <a:cs typeface="Times New Roman" panose="02020603050405020304" pitchFamily="18" charset="0"/>
              </a:rPr>
              <a:t> </a:t>
            </a:r>
            <a:r>
              <a:rPr lang="vi-VN" sz="17600" dirty="0">
                <a:latin typeface="Times New Roman" panose="02020603050405020304" pitchFamily="18" charset="0"/>
                <a:cs typeface="Times New Roman" panose="02020603050405020304" pitchFamily="18" charset="0"/>
              </a:rPr>
              <a:t>không các con</a:t>
            </a:r>
            <a:r>
              <a:rPr lang="en-US" sz="17600" dirty="0">
                <a:latin typeface="Times New Roman" panose="02020603050405020304" pitchFamily="18" charset="0"/>
                <a:cs typeface="Times New Roman" panose="02020603050405020304" pitchFamily="18" charset="0"/>
              </a:rPr>
              <a:t>?</a:t>
            </a:r>
          </a:p>
          <a:p>
            <a:br>
              <a:rPr lang="vi-VN" dirty="0"/>
            </a:br>
            <a:br>
              <a:rPr lang="vi-VN" dirty="0"/>
            </a:br>
            <a:endParaRPr lang="en-US" dirty="0"/>
          </a:p>
        </p:txBody>
      </p:sp>
    </p:spTree>
    <p:extLst>
      <p:ext uri="{BB962C8B-B14F-4D97-AF65-F5344CB8AC3E}">
        <p14:creationId xmlns:p14="http://schemas.microsoft.com/office/powerpoint/2010/main" val="334708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DAD5-F0C7-AF09-BA1F-090EFECEA6D5}"/>
              </a:ext>
            </a:extLst>
          </p:cNvPr>
          <p:cNvSpPr>
            <a:spLocks noGrp="1"/>
          </p:cNvSpPr>
          <p:nvPr>
            <p:ph type="title"/>
          </p:nvPr>
        </p:nvSpPr>
        <p:spPr>
          <a:xfrm>
            <a:off x="838199" y="681037"/>
            <a:ext cx="10515601" cy="2895881"/>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HOẠT ĐỘNG 1: </a:t>
            </a:r>
            <a:br>
              <a:rPr lang="en-US" b="1" u="sng" dirty="0">
                <a:solidFill>
                  <a:srgbClr val="FF0000"/>
                </a:solidFill>
                <a:latin typeface="Times New Roman" panose="02020603050405020304" pitchFamily="18" charset="0"/>
                <a:cs typeface="Times New Roman" panose="02020603050405020304" pitchFamily="18" charset="0"/>
              </a:rPr>
            </a:br>
            <a:br>
              <a:rPr lang="en-US" b="1" u="sng" dirty="0">
                <a:solidFill>
                  <a:srgbClr val="FF000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CHO TRẺ XEM VIDEO TRUYỆN: “CHÚ VỊT XÁM”</a:t>
            </a:r>
          </a:p>
        </p:txBody>
      </p:sp>
    </p:spTree>
    <p:extLst>
      <p:ext uri="{BB962C8B-B14F-4D97-AF65-F5344CB8AC3E}">
        <p14:creationId xmlns:p14="http://schemas.microsoft.com/office/powerpoint/2010/main" val="356070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ruyện kể mầm non- Chú Vịt Xám - Storybook PreSchool- Gray Duck">
            <a:hlinkClick r:id="" action="ppaction://media"/>
            <a:extLst>
              <a:ext uri="{FF2B5EF4-FFF2-40B4-BE49-F238E27FC236}">
                <a16:creationId xmlns:a16="http://schemas.microsoft.com/office/drawing/2014/main" id="{8AB11C25-7AC8-4359-6B94-0FA515B66C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483" y="206188"/>
            <a:ext cx="11510682" cy="5970775"/>
          </a:xfrm>
        </p:spPr>
      </p:pic>
    </p:spTree>
    <p:extLst>
      <p:ext uri="{BB962C8B-B14F-4D97-AF65-F5344CB8AC3E}">
        <p14:creationId xmlns:p14="http://schemas.microsoft.com/office/powerpoint/2010/main" val="3835491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92DE-B302-2BD1-A456-A7EA86DB3E75}"/>
              </a:ext>
            </a:extLst>
          </p:cNvPr>
          <p:cNvSpPr>
            <a:spLocks noGrp="1"/>
          </p:cNvSpPr>
          <p:nvPr>
            <p:ph type="title"/>
          </p:nvPr>
        </p:nvSpPr>
        <p:spPr>
          <a:xfrm>
            <a:off x="632927" y="233082"/>
            <a:ext cx="9694414" cy="1667436"/>
          </a:xfrm>
        </p:spPr>
        <p:txBody>
          <a:bodyPr/>
          <a:lstStyle/>
          <a:p>
            <a:r>
              <a:rPr lang="en-US" b="1" dirty="0">
                <a:solidFill>
                  <a:srgbClr val="7030A0"/>
                </a:solidFill>
                <a:latin typeface="Times New Roman" panose="02020603050405020304" pitchFamily="18" charset="0"/>
                <a:cs typeface="Times New Roman" panose="02020603050405020304" pitchFamily="18" charset="0"/>
              </a:rPr>
              <a:t>CÔ ĐÀM THOẠI CÙNG TRẺ</a:t>
            </a:r>
          </a:p>
        </p:txBody>
      </p:sp>
      <p:sp>
        <p:nvSpPr>
          <p:cNvPr id="3" name="Content Placeholder 2">
            <a:extLst>
              <a:ext uri="{FF2B5EF4-FFF2-40B4-BE49-F238E27FC236}">
                <a16:creationId xmlns:a16="http://schemas.microsoft.com/office/drawing/2014/main" id="{F95FB2C7-91FB-FE4B-BED9-D9D6D34C92F4}"/>
              </a:ext>
            </a:extLst>
          </p:cNvPr>
          <p:cNvSpPr>
            <a:spLocks noGrp="1"/>
          </p:cNvSpPr>
          <p:nvPr>
            <p:ph idx="1"/>
          </p:nvPr>
        </p:nvSpPr>
        <p:spPr>
          <a:xfrm>
            <a:off x="720012" y="1900517"/>
            <a:ext cx="11068575" cy="4015189"/>
          </a:xfrm>
        </p:spPr>
        <p:txBody>
          <a:bodyPr/>
          <a:lstStyle/>
          <a:p>
            <a:pPr indent="201295"/>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Cô</a:t>
            </a:r>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vừa</a:t>
            </a:r>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kể</a:t>
            </a:r>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câu</a:t>
            </a:r>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chuyện</a:t>
            </a:r>
            <a:r>
              <a:rPr lang="en-US" sz="7200" b="1" dirty="0">
                <a:solidFill>
                  <a:srgbClr val="FF0000"/>
                </a:solidFill>
                <a:effectLst/>
                <a:latin typeface="Times New Roman" panose="02020603050405020304" pitchFamily="18" charset="0"/>
                <a:ea typeface="Calibri" panose="020F0502020204030204" pitchFamily="34" charset="0"/>
              </a:rPr>
              <a:t> </a:t>
            </a:r>
            <a:r>
              <a:rPr lang="en-US" sz="7200" b="1" dirty="0" err="1">
                <a:solidFill>
                  <a:srgbClr val="FF0000"/>
                </a:solidFill>
                <a:effectLst/>
                <a:latin typeface="Times New Roman" panose="02020603050405020304" pitchFamily="18" charset="0"/>
                <a:ea typeface="Calibri" panose="020F0502020204030204" pitchFamily="34" charset="0"/>
              </a:rPr>
              <a:t>gì</a:t>
            </a:r>
            <a:r>
              <a:rPr lang="en-US" sz="7200" b="1" dirty="0">
                <a:solidFill>
                  <a:srgbClr val="FF0000"/>
                </a:solidFill>
                <a:effectLst/>
                <a:latin typeface="Times New Roman" panose="02020603050405020304" pitchFamily="18" charset="0"/>
                <a:ea typeface="Calibri" panose="020F0502020204030204" pitchFamily="34" charset="0"/>
              </a:rPr>
              <a:t>?</a:t>
            </a:r>
          </a:p>
          <a:p>
            <a:pPr indent="201295"/>
            <a:r>
              <a:rPr lang="en-US" sz="7200" b="1" dirty="0">
                <a:solidFill>
                  <a:srgbClr val="FF0000"/>
                </a:solidFill>
                <a:latin typeface="Times New Roman" panose="02020603050405020304" pitchFamily="18" charset="0"/>
                <a:ea typeface="Calibri" panose="020F0502020204030204" pitchFamily="34" charset="0"/>
              </a:rPr>
              <a:t> Trong </a:t>
            </a:r>
            <a:r>
              <a:rPr lang="en-US" sz="7200" b="1" dirty="0" err="1">
                <a:solidFill>
                  <a:srgbClr val="FF0000"/>
                </a:solidFill>
                <a:latin typeface="Times New Roman" panose="02020603050405020304" pitchFamily="18" charset="0"/>
                <a:ea typeface="Calibri" panose="020F0502020204030204" pitchFamily="34" charset="0"/>
              </a:rPr>
              <a:t>truyện</a:t>
            </a:r>
            <a:r>
              <a:rPr lang="en-US" sz="7200" b="1" dirty="0">
                <a:solidFill>
                  <a:srgbClr val="FF0000"/>
                </a:solidFill>
                <a:latin typeface="Times New Roman" panose="02020603050405020304" pitchFamily="18" charset="0"/>
                <a:ea typeface="Calibri" panose="020F0502020204030204" pitchFamily="34" charset="0"/>
              </a:rPr>
              <a:t> </a:t>
            </a:r>
            <a:r>
              <a:rPr lang="en-US" sz="7200" b="1" dirty="0" err="1">
                <a:solidFill>
                  <a:srgbClr val="FF0000"/>
                </a:solidFill>
                <a:latin typeface="Times New Roman" panose="02020603050405020304" pitchFamily="18" charset="0"/>
                <a:ea typeface="Calibri" panose="020F0502020204030204" pitchFamily="34" charset="0"/>
              </a:rPr>
              <a:t>có</a:t>
            </a:r>
            <a:r>
              <a:rPr lang="en-US" sz="7200" b="1" dirty="0">
                <a:solidFill>
                  <a:srgbClr val="FF0000"/>
                </a:solidFill>
                <a:latin typeface="Times New Roman" panose="02020603050405020304" pitchFamily="18" charset="0"/>
                <a:ea typeface="Calibri" panose="020F0502020204030204" pitchFamily="34" charset="0"/>
              </a:rPr>
              <a:t> </a:t>
            </a:r>
            <a:r>
              <a:rPr lang="en-US" sz="7200" b="1" dirty="0" err="1">
                <a:solidFill>
                  <a:srgbClr val="FF0000"/>
                </a:solidFill>
                <a:latin typeface="Times New Roman" panose="02020603050405020304" pitchFamily="18" charset="0"/>
                <a:ea typeface="Calibri" panose="020F0502020204030204" pitchFamily="34" charset="0"/>
              </a:rPr>
              <a:t>những</a:t>
            </a:r>
            <a:r>
              <a:rPr lang="en-US" sz="7200" b="1" dirty="0">
                <a:solidFill>
                  <a:srgbClr val="FF0000"/>
                </a:solidFill>
                <a:latin typeface="Times New Roman" panose="02020603050405020304" pitchFamily="18" charset="0"/>
                <a:ea typeface="Calibri" panose="020F0502020204030204" pitchFamily="34" charset="0"/>
              </a:rPr>
              <a:t> </a:t>
            </a:r>
            <a:r>
              <a:rPr lang="en-US" sz="7200" b="1" dirty="0" err="1">
                <a:solidFill>
                  <a:srgbClr val="FF0000"/>
                </a:solidFill>
                <a:latin typeface="Times New Roman" panose="02020603050405020304" pitchFamily="18" charset="0"/>
                <a:ea typeface="Calibri" panose="020F0502020204030204" pitchFamily="34" charset="0"/>
              </a:rPr>
              <a:t>nhân</a:t>
            </a:r>
            <a:r>
              <a:rPr lang="en-US" sz="7200" b="1" dirty="0">
                <a:solidFill>
                  <a:srgbClr val="FF0000"/>
                </a:solidFill>
                <a:latin typeface="Times New Roman" panose="02020603050405020304" pitchFamily="18" charset="0"/>
                <a:ea typeface="Calibri" panose="020F0502020204030204" pitchFamily="34" charset="0"/>
              </a:rPr>
              <a:t> </a:t>
            </a:r>
            <a:r>
              <a:rPr lang="en-US" sz="7200" b="1" dirty="0" err="1">
                <a:solidFill>
                  <a:srgbClr val="FF0000"/>
                </a:solidFill>
                <a:latin typeface="Times New Roman" panose="02020603050405020304" pitchFamily="18" charset="0"/>
                <a:ea typeface="Calibri" panose="020F0502020204030204" pitchFamily="34" charset="0"/>
              </a:rPr>
              <a:t>vật</a:t>
            </a:r>
            <a:r>
              <a:rPr lang="en-US" sz="7200" b="1" dirty="0">
                <a:solidFill>
                  <a:srgbClr val="FF0000"/>
                </a:solidFill>
                <a:latin typeface="Times New Roman" panose="02020603050405020304" pitchFamily="18" charset="0"/>
                <a:ea typeface="Calibri" panose="020F0502020204030204" pitchFamily="34" charset="0"/>
              </a:rPr>
              <a:t> </a:t>
            </a:r>
            <a:r>
              <a:rPr lang="en-US" sz="7200" b="1" dirty="0" err="1">
                <a:solidFill>
                  <a:srgbClr val="FF0000"/>
                </a:solidFill>
                <a:latin typeface="Times New Roman" panose="02020603050405020304" pitchFamily="18" charset="0"/>
                <a:ea typeface="Calibri" panose="020F0502020204030204" pitchFamily="34" charset="0"/>
              </a:rPr>
              <a:t>nào</a:t>
            </a:r>
            <a:r>
              <a:rPr lang="en-US" sz="7200" b="1" dirty="0">
                <a:solidFill>
                  <a:srgbClr val="FF0000"/>
                </a:solidFill>
                <a:latin typeface="Times New Roman" panose="02020603050405020304" pitchFamily="18" charset="0"/>
                <a:ea typeface="Calibri" panose="020F0502020204030204" pitchFamily="34" charset="0"/>
              </a:rPr>
              <a:t>?</a:t>
            </a:r>
            <a:endParaRPr lang="en-US" sz="7200" b="1" dirty="0">
              <a:solidFill>
                <a:srgbClr val="FF0000"/>
              </a:solidFill>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30943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7EEB-3688-7F04-982A-5D4E9BB3B9E9}"/>
              </a:ext>
            </a:extLst>
          </p:cNvPr>
          <p:cNvSpPr>
            <a:spLocks noGrp="1"/>
          </p:cNvSpPr>
          <p:nvPr>
            <p:ph type="title"/>
          </p:nvPr>
        </p:nvSpPr>
        <p:spPr>
          <a:xfrm>
            <a:off x="681318" y="457200"/>
            <a:ext cx="10564906" cy="4222376"/>
          </a:xfrm>
        </p:spPr>
        <p:txBody>
          <a:bodyPr>
            <a:normAutofit/>
          </a:bodyPr>
          <a:lstStyle/>
          <a:p>
            <a:pPr algn="ctr"/>
            <a:r>
              <a:rPr lang="en-US" b="1" u="sng" dirty="0">
                <a:solidFill>
                  <a:srgbClr val="FF0000"/>
                </a:solidFill>
                <a:latin typeface="Times New Roman" panose="02020603050405020304" pitchFamily="18" charset="0"/>
                <a:cs typeface="Times New Roman" panose="02020603050405020304" pitchFamily="18" charset="0"/>
              </a:rPr>
              <a:t>HOẠT ĐỘNG 2: </a:t>
            </a:r>
            <a:br>
              <a:rPr lang="en-US" b="1" u="sng" dirty="0">
                <a:solidFill>
                  <a:srgbClr val="FF0000"/>
                </a:solidFill>
                <a:latin typeface="Times New Roman" panose="02020603050405020304" pitchFamily="18" charset="0"/>
                <a:cs typeface="Times New Roman" panose="02020603050405020304" pitchFamily="18" charset="0"/>
              </a:rPr>
            </a:br>
            <a:br>
              <a:rPr lang="en-US" b="1" u="sng" dirty="0">
                <a:solidFill>
                  <a:srgbClr val="FF000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CÔ VỪA KỂ BẰNG TRANH VỪA NGẮT KHOẢNG CHO TRẺ NHỚ KẺ VÀI TÌNH TIẾT CÂU CHUYỆN</a:t>
            </a:r>
          </a:p>
        </p:txBody>
      </p:sp>
    </p:spTree>
    <p:extLst>
      <p:ext uri="{BB962C8B-B14F-4D97-AF65-F5344CB8AC3E}">
        <p14:creationId xmlns:p14="http://schemas.microsoft.com/office/powerpoint/2010/main" val="2784203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DCC9B2-66ED-05F3-8F43-10E060AF7997}"/>
              </a:ext>
            </a:extLst>
          </p:cNvPr>
          <p:cNvPicPr>
            <a:picLocks noGrp="1" noChangeAspect="1"/>
          </p:cNvPicPr>
          <p:nvPr>
            <p:ph idx="1"/>
          </p:nvPr>
        </p:nvPicPr>
        <p:blipFill>
          <a:blip r:embed="rId2"/>
          <a:stretch>
            <a:fillRect/>
          </a:stretch>
        </p:blipFill>
        <p:spPr>
          <a:xfrm>
            <a:off x="107576" y="188259"/>
            <a:ext cx="11797553" cy="6553199"/>
          </a:xfrm>
          <a:prstGeom prst="rect">
            <a:avLst/>
          </a:prstGeom>
        </p:spPr>
      </p:pic>
    </p:spTree>
    <p:extLst>
      <p:ext uri="{BB962C8B-B14F-4D97-AF65-F5344CB8AC3E}">
        <p14:creationId xmlns:p14="http://schemas.microsoft.com/office/powerpoint/2010/main" val="252941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AF26EA-26E6-B096-ABA1-FC8955576B6B}"/>
              </a:ext>
            </a:extLst>
          </p:cNvPr>
          <p:cNvPicPr>
            <a:picLocks noGrp="1" noChangeAspect="1"/>
          </p:cNvPicPr>
          <p:nvPr>
            <p:ph idx="1"/>
          </p:nvPr>
        </p:nvPicPr>
        <p:blipFill>
          <a:blip r:embed="rId2"/>
          <a:stretch>
            <a:fillRect/>
          </a:stretch>
        </p:blipFill>
        <p:spPr>
          <a:xfrm>
            <a:off x="71718" y="170329"/>
            <a:ext cx="12021670" cy="6571130"/>
          </a:xfrm>
          <a:prstGeom prst="rect">
            <a:avLst/>
          </a:prstGeom>
        </p:spPr>
      </p:pic>
    </p:spTree>
    <p:extLst>
      <p:ext uri="{BB962C8B-B14F-4D97-AF65-F5344CB8AC3E}">
        <p14:creationId xmlns:p14="http://schemas.microsoft.com/office/powerpoint/2010/main" val="11111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54DEC6-DA1B-C853-F359-97280BEE2464}"/>
              </a:ext>
            </a:extLst>
          </p:cNvPr>
          <p:cNvPicPr>
            <a:picLocks noGrp="1" noChangeAspect="1"/>
          </p:cNvPicPr>
          <p:nvPr>
            <p:ph idx="1"/>
          </p:nvPr>
        </p:nvPicPr>
        <p:blipFill>
          <a:blip r:embed="rId2"/>
          <a:stretch>
            <a:fillRect/>
          </a:stretch>
        </p:blipFill>
        <p:spPr>
          <a:xfrm>
            <a:off x="98612" y="71718"/>
            <a:ext cx="11985811" cy="6714564"/>
          </a:xfrm>
          <a:prstGeom prst="rect">
            <a:avLst/>
          </a:prstGeom>
        </p:spPr>
      </p:pic>
    </p:spTree>
    <p:extLst>
      <p:ext uri="{BB962C8B-B14F-4D97-AF65-F5344CB8AC3E}">
        <p14:creationId xmlns:p14="http://schemas.microsoft.com/office/powerpoint/2010/main" val="9673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D2D7E6-AE66-5B62-ED7D-C31D321C6459}"/>
              </a:ext>
            </a:extLst>
          </p:cNvPr>
          <p:cNvPicPr>
            <a:picLocks noGrp="1" noChangeAspect="1"/>
          </p:cNvPicPr>
          <p:nvPr>
            <p:ph idx="1"/>
          </p:nvPr>
        </p:nvPicPr>
        <p:blipFill>
          <a:blip r:embed="rId2"/>
          <a:stretch>
            <a:fillRect/>
          </a:stretch>
        </p:blipFill>
        <p:spPr>
          <a:xfrm>
            <a:off x="98612" y="89647"/>
            <a:ext cx="12012706" cy="6687671"/>
          </a:xfrm>
          <a:prstGeom prst="rect">
            <a:avLst/>
          </a:prstGeom>
        </p:spPr>
      </p:pic>
    </p:spTree>
    <p:extLst>
      <p:ext uri="{BB962C8B-B14F-4D97-AF65-F5344CB8AC3E}">
        <p14:creationId xmlns:p14="http://schemas.microsoft.com/office/powerpoint/2010/main" val="19999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251</Words>
  <Application>Microsoft Office PowerPoint</Application>
  <PresentationFormat>Widescreen</PresentationFormat>
  <Paragraphs>19</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TRUYỆN: CHÚ VỊT XÁM</vt:lpstr>
      <vt:lpstr> HOẠT ĐỘNG 1:   CHO TRẺ XEM VIDEO TRUYỆN: “CHÚ VỊT XÁM”</vt:lpstr>
      <vt:lpstr>PowerPoint Presentation</vt:lpstr>
      <vt:lpstr>CÔ ĐÀM THOẠI CÙNG TRẺ</vt:lpstr>
      <vt:lpstr>HOẠT ĐỘNG 2:   CÔ VỪA KỂ BẰNG TRANH VỪA NGẮT KHOẢNG CHO TRẺ NHỚ KẺ VÀI TÌNH TIẾT CÂU CHUYỆN</vt:lpstr>
      <vt:lpstr>PowerPoint Presentation</vt:lpstr>
      <vt:lpstr>PowerPoint Presentation</vt:lpstr>
      <vt:lpstr>PowerPoint Presentation</vt:lpstr>
      <vt:lpstr>PowerPoint Presentation</vt:lpstr>
      <vt:lpstr>ĐÀM THOẠI ĐẶT CÂU HỎI</vt:lpstr>
      <vt:lpstr>PowerPoint Presentation</vt:lpstr>
      <vt:lpstr>HOẠT ĐỘNG 3:  Chơi trò chơi “Đàn vịt ngoan ngoãn”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CHÚ VỊT XÁM</dc:title>
  <dc:creator>Administrator</dc:creator>
  <cp:lastModifiedBy>Administrator</cp:lastModifiedBy>
  <cp:revision>9</cp:revision>
  <dcterms:created xsi:type="dcterms:W3CDTF">2024-12-09T08:27:54Z</dcterms:created>
  <dcterms:modified xsi:type="dcterms:W3CDTF">2024-12-26T02:43:10Z</dcterms:modified>
</cp:coreProperties>
</file>