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301" r:id="rId2"/>
    <p:sldId id="275" r:id="rId3"/>
    <p:sldId id="297" r:id="rId4"/>
    <p:sldId id="263" r:id="rId5"/>
    <p:sldId id="264" r:id="rId6"/>
    <p:sldId id="267" r:id="rId7"/>
    <p:sldId id="258" r:id="rId8"/>
    <p:sldId id="259" r:id="rId9"/>
    <p:sldId id="300" r:id="rId10"/>
    <p:sldId id="260" r:id="rId11"/>
    <p:sldId id="291"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DB"/>
    <a:srgbClr val="D6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039" autoAdjust="0"/>
  </p:normalViewPr>
  <p:slideViewPr>
    <p:cSldViewPr showGuides="1">
      <p:cViewPr varScale="1">
        <p:scale>
          <a:sx n="36" d="100"/>
          <a:sy n="36" d="100"/>
        </p:scale>
        <p:origin x="486" y="72"/>
      </p:cViewPr>
      <p:guideLst>
        <p:guide orient="horz" pos="2150"/>
        <p:guide pos="28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400" b="1" i="0" u="none" strike="noStrike" kern="1200" spc="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Tiêm</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vắc</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xin</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sởi</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mũi</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1 (9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tháng</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en-US" sz="3200" b="1" dirty="0" err="1">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tuổi</a:t>
            </a:r>
            <a:r>
              <a:rPr lang="en-US" sz="3200" b="1" dirty="0">
                <a:solidFill>
                  <a:srgbClr val="C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c:rich>
      </c:tx>
      <c:overlay val="0"/>
      <c:spPr>
        <a:noFill/>
        <a:ln>
          <a:noFill/>
        </a:ln>
        <a:effectLst/>
      </c:spPr>
      <c:txPr>
        <a:bodyPr rot="0" spcFirstLastPara="0" vertOverflow="ellipsis" vert="horz" wrap="square" anchor="ctr" anchorCtr="1"/>
        <a:lstStyle/>
        <a:p>
          <a:pPr defTabSz="914400">
            <a:defRPr lang="en-US" sz="2400" b="1" i="0" u="none" strike="noStrike" kern="1200" spc="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title>
    <c:autoTitleDeleted val="0"/>
    <c:plotArea>
      <c:layout/>
      <c:pieChart>
        <c:varyColors val="1"/>
        <c:ser>
          <c:idx val="0"/>
          <c:order val="0"/>
          <c:tx>
            <c:strRef>
              <c:f>Sheet1!$B$1</c:f>
              <c:strCache>
                <c:ptCount val="1"/>
                <c:pt idx="0">
                  <c:v>Tỉ lệ tiêm vắc xin sởi vào lúc 9 tháng tuổi </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061-43EC-943E-92687B1D0E8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061-43EC-943E-92687B1D0E84}"/>
              </c:ext>
            </c:extLst>
          </c:dPt>
          <c:dLbls>
            <c:dLbl>
              <c:idx val="0"/>
              <c:tx>
                <c:rich>
                  <a:bodyPr/>
                  <a:lstStyle/>
                  <a:p>
                    <a:r>
                      <a:rPr lang="en-US" sz="2000" b="1">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061-43EC-943E-92687B1D0E84}"/>
                </c:ext>
              </c:extLst>
            </c:dLbl>
            <c:dLbl>
              <c:idx val="1"/>
              <c:tx>
                <c:rich>
                  <a:bodyPr/>
                  <a:lstStyle/>
                  <a:p>
                    <a:r>
                      <a:rPr lang="en-US" sz="2000" b="1">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61-43EC-943E-92687B1D0E84}"/>
                </c:ext>
              </c:extLst>
            </c:dLbl>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Đáp ứng miễn dịch</c:v>
                </c:pt>
                <c:pt idx="1">
                  <c:v>Không đáp ứng miễn dịch</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E061-43EC-943E-92687B1D0E84}"/>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Entry>
      <c:legendEntry>
        <c:idx val="1"/>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Entry>
      <c:overlay val="0"/>
      <c:spPr>
        <a:noFill/>
        <a:ln>
          <a:noFill/>
        </a:ln>
        <a:effectLst/>
      </c:spPr>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sz="2000" b="1">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400" b="1" i="0" u="none" strike="noStrike" kern="1200" spc="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en-US" sz="3200" dirty="0" err="1">
                <a:solidFill>
                  <a:srgbClr val="C00000"/>
                </a:solidFill>
              </a:rPr>
              <a:t>Tiêm</a:t>
            </a:r>
            <a:r>
              <a:rPr lang="en-US" sz="3200" dirty="0">
                <a:solidFill>
                  <a:srgbClr val="C00000"/>
                </a:solidFill>
              </a:rPr>
              <a:t> </a:t>
            </a:r>
            <a:r>
              <a:rPr lang="en-US" sz="3200" dirty="0" err="1">
                <a:solidFill>
                  <a:srgbClr val="C00000"/>
                </a:solidFill>
              </a:rPr>
              <a:t>vắc</a:t>
            </a:r>
            <a:r>
              <a:rPr lang="en-US" sz="3200" dirty="0">
                <a:solidFill>
                  <a:srgbClr val="C00000"/>
                </a:solidFill>
              </a:rPr>
              <a:t> </a:t>
            </a:r>
            <a:r>
              <a:rPr lang="en-US" sz="3200" dirty="0" err="1">
                <a:solidFill>
                  <a:srgbClr val="C00000"/>
                </a:solidFill>
              </a:rPr>
              <a:t>xin</a:t>
            </a:r>
            <a:r>
              <a:rPr lang="en-US" sz="3200" dirty="0">
                <a:solidFill>
                  <a:srgbClr val="C00000"/>
                </a:solidFill>
              </a:rPr>
              <a:t> </a:t>
            </a:r>
            <a:r>
              <a:rPr lang="en-US" sz="3200" dirty="0" err="1">
                <a:solidFill>
                  <a:srgbClr val="C00000"/>
                </a:solidFill>
              </a:rPr>
              <a:t>sởi</a:t>
            </a:r>
            <a:r>
              <a:rPr lang="en-US" sz="3200" dirty="0">
                <a:solidFill>
                  <a:srgbClr val="C00000"/>
                </a:solidFill>
              </a:rPr>
              <a:t> </a:t>
            </a:r>
            <a:r>
              <a:rPr lang="en-US" sz="3200" dirty="0" err="1">
                <a:solidFill>
                  <a:srgbClr val="C00000"/>
                </a:solidFill>
              </a:rPr>
              <a:t>mũi</a:t>
            </a:r>
            <a:r>
              <a:rPr lang="en-US" sz="3200" dirty="0">
                <a:solidFill>
                  <a:srgbClr val="C00000"/>
                </a:solidFill>
              </a:rPr>
              <a:t> 2 (18 </a:t>
            </a:r>
            <a:r>
              <a:rPr lang="en-US" sz="3200" dirty="0" err="1">
                <a:solidFill>
                  <a:srgbClr val="C00000"/>
                </a:solidFill>
              </a:rPr>
              <a:t>tháng</a:t>
            </a:r>
            <a:r>
              <a:rPr lang="en-US" sz="3200" dirty="0">
                <a:solidFill>
                  <a:srgbClr val="C00000"/>
                </a:solidFill>
              </a:rPr>
              <a:t> </a:t>
            </a:r>
            <a:r>
              <a:rPr lang="en-US" sz="3200" dirty="0" err="1">
                <a:solidFill>
                  <a:srgbClr val="C00000"/>
                </a:solidFill>
              </a:rPr>
              <a:t>tuổi</a:t>
            </a:r>
            <a:r>
              <a:rPr lang="en-US" sz="3200" dirty="0">
                <a:solidFill>
                  <a:srgbClr val="C00000"/>
                </a:solidFill>
              </a:rPr>
              <a:t>)</a:t>
            </a:r>
          </a:p>
        </c:rich>
      </c:tx>
      <c:overlay val="0"/>
      <c:spPr>
        <a:noFill/>
        <a:ln>
          <a:noFill/>
        </a:ln>
        <a:effectLst/>
      </c:spPr>
      <c:txPr>
        <a:bodyPr rot="0" spcFirstLastPara="0" vertOverflow="ellipsis" vert="horz" wrap="square" anchor="ctr" anchorCtr="1"/>
        <a:lstStyle/>
        <a:p>
          <a:pPr defTabSz="914400">
            <a:defRPr lang="en-US" sz="2400" b="1" i="0" u="none" strike="noStrike" kern="1200" spc="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title>
    <c:autoTitleDeleted val="0"/>
    <c:plotArea>
      <c:layout/>
      <c:pieChart>
        <c:varyColors val="1"/>
        <c:ser>
          <c:idx val="0"/>
          <c:order val="0"/>
          <c:tx>
            <c:strRef>
              <c:f>Sheet1!$B$1</c:f>
              <c:strCache>
                <c:ptCount val="1"/>
                <c:pt idx="0">
                  <c:v>Tỉ lệ tiêm mũi sởi thứ 2 khi trẻ 18 tháng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B7-42D6-BB21-C4EB06EDFC2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AB7-42D6-BB21-C4EB06EDFC2E}"/>
              </c:ext>
            </c:extLst>
          </c:dPt>
          <c:dLbls>
            <c:dLbl>
              <c:idx val="0"/>
              <c:tx>
                <c:rich>
                  <a:bodyPr/>
                  <a:lstStyle/>
                  <a:p>
                    <a:r>
                      <a:rPr lang="en-US" sz="2000"/>
                      <a:t>95%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B7-42D6-BB21-C4EB06EDFC2E}"/>
                </c:ext>
              </c:extLst>
            </c:dLbl>
            <c:dLbl>
              <c:idx val="1"/>
              <c:tx>
                <c:rich>
                  <a:bodyPr/>
                  <a:lstStyle/>
                  <a:p>
                    <a:r>
                      <a:rPr lang="en-US" sz="200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AB7-42D6-BB21-C4EB06EDFC2E}"/>
                </c:ext>
              </c:extLst>
            </c:dLbl>
            <c:spPr>
              <a:noFill/>
              <a:ln>
                <a:noFill/>
              </a:ln>
              <a:effectLst/>
            </c:spPr>
            <c:txPr>
              <a:bodyPr rot="0" spcFirstLastPara="0" vertOverflow="ellipsis" vert="horz" wrap="square" lIns="38100" tIns="19050" rIns="38100" bIns="19050" anchor="ctr" anchorCtr="1"/>
              <a:lstStyle/>
              <a:p>
                <a:pPr>
                  <a:defRPr lang="en-US" sz="2000" b="1"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Đáp ứng miễn dịch</c:v>
                </c:pt>
                <c:pt idx="1">
                  <c:v>Chưa đáp ứng miễn dịch</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5AB7-42D6-BB21-C4EB06EDFC2E}"/>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Entry>
      <c:legendEntry>
        <c:idx val="1"/>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Entry>
      <c:overlay val="0"/>
      <c:spPr>
        <a:noFill/>
        <a:ln>
          <a:noFill/>
        </a:ln>
        <a:effectLst/>
      </c:spPr>
      <c:txPr>
        <a:bodyPr rot="0" spcFirstLastPara="0" vertOverflow="ellipsis" vert="horz" wrap="square" anchor="ctr" anchorCtr="1"/>
        <a:lstStyle/>
        <a:p>
          <a:pPr>
            <a:defRPr lang="en-US" sz="2000" b="1"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legend>
    <c:plotVisOnly val="1"/>
    <c:dispBlanksAs val="gap"/>
    <c:showDLblsOverMax val="0"/>
  </c:chart>
  <c:spPr>
    <a:noFill/>
    <a:ln>
      <a:noFill/>
    </a:ln>
    <a:effectLst/>
  </c:spPr>
  <c:txPr>
    <a:bodyPr/>
    <a:lstStyle/>
    <a:p>
      <a:pPr>
        <a:defRPr lang="en-US" sz="1400" b="1">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5143-F3EE-4BD2-86E8-1AFD0AD4A881}"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724F9-E975-4ED8-AADC-1285A3F029F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b="0" dirty="0"/>
          </a:p>
        </p:txBody>
      </p:sp>
      <p:sp>
        <p:nvSpPr>
          <p:cNvPr id="4" name="Slide Number Placeholder 3"/>
          <p:cNvSpPr>
            <a:spLocks noGrp="1"/>
          </p:cNvSpPr>
          <p:nvPr>
            <p:ph type="sldNum" sz="quarter" idx="5"/>
          </p:nvPr>
        </p:nvSpPr>
        <p:spPr/>
        <p:txBody>
          <a:bodyPr/>
          <a:lstStyle/>
          <a:p>
            <a:fld id="{B8E724F9-E975-4ED8-AADC-1285A3F029F7}"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B8E724F9-E975-4ED8-AADC-1285A3F029F7}"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B8E724F9-E975-4ED8-AADC-1285A3F029F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5"/>
          </p:nvPr>
        </p:nvSpPr>
        <p:spPr/>
        <p:txBody>
          <a:bodyPr/>
          <a:lstStyle/>
          <a:p>
            <a:fld id="{B8E724F9-E975-4ED8-AADC-1285A3F029F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latin typeface="+mn-lt"/>
            </a:endParaRPr>
          </a:p>
        </p:txBody>
      </p:sp>
      <p:sp>
        <p:nvSpPr>
          <p:cNvPr id="4" name="Slide Number Placeholder 3"/>
          <p:cNvSpPr>
            <a:spLocks noGrp="1"/>
          </p:cNvSpPr>
          <p:nvPr>
            <p:ph type="sldNum" sz="quarter" idx="5"/>
          </p:nvPr>
        </p:nvSpPr>
        <p:spPr/>
        <p:txBody>
          <a:bodyPr/>
          <a:lstStyle/>
          <a:p>
            <a:fld id="{B8E724F9-E975-4ED8-AADC-1285A3F029F7}"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E724F9-E975-4ED8-AADC-1285A3F029F7}"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B8E724F9-E975-4ED8-AADC-1285A3F029F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7.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svg"/><Relationship Id="rId7" Type="http://schemas.openxmlformats.org/officeDocument/2006/relationships/image" Target="../media/image2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1.sv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chart" Target="../charts/chart2.xml"/><Relationship Id="rId4" Type="http://schemas.openxmlformats.org/officeDocument/2006/relationships/image" Target="../media/image22.svg"/><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13" y="13571"/>
            <a:ext cx="18261974" cy="10259857"/>
          </a:xfrm>
          <a:prstGeom prst="rect">
            <a:avLst/>
          </a:prstGeom>
        </p:spPr>
      </p:pic>
    </p:spTree>
    <p:extLst>
      <p:ext uri="{BB962C8B-B14F-4D97-AF65-F5344CB8AC3E}">
        <p14:creationId xmlns:p14="http://schemas.microsoft.com/office/powerpoint/2010/main" val="148372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2576405" cy="5153025"/>
            <a:chOff x="0" y="0"/>
            <a:chExt cx="1913890" cy="3827940"/>
          </a:xfrm>
        </p:grpSpPr>
        <p:sp>
          <p:nvSpPr>
            <p:cNvPr id="3" name="Freeform 3"/>
            <p:cNvSpPr/>
            <p:nvPr/>
          </p:nvSpPr>
          <p:spPr>
            <a:xfrm>
              <a:off x="0" y="0"/>
              <a:ext cx="1913890" cy="3827940"/>
            </a:xfrm>
            <a:custGeom>
              <a:avLst/>
              <a:gdLst/>
              <a:ahLst/>
              <a:cxnLst/>
              <a:rect l="l" t="t" r="r" b="b"/>
              <a:pathLst>
                <a:path w="1913890" h="3827940">
                  <a:moveTo>
                    <a:pt x="0" y="0"/>
                  </a:moveTo>
                  <a:lnTo>
                    <a:pt x="1913890" y="0"/>
                  </a:lnTo>
                  <a:lnTo>
                    <a:pt x="1913890" y="3827940"/>
                  </a:lnTo>
                  <a:lnTo>
                    <a:pt x="0" y="3827940"/>
                  </a:lnTo>
                  <a:close/>
                </a:path>
              </a:pathLst>
            </a:custGeom>
            <a:solidFill>
              <a:srgbClr val="10223D"/>
            </a:solidFill>
          </p:spPr>
          <p:txBody>
            <a:bodyPr/>
            <a:lstStyle/>
            <a:p>
              <a:endParaRPr lang="en-US"/>
            </a:p>
          </p:txBody>
        </p:sp>
      </p:grpSp>
      <p:sp>
        <p:nvSpPr>
          <p:cNvPr id="4" name="Freeform 4"/>
          <p:cNvSpPr/>
          <p:nvPr/>
        </p:nvSpPr>
        <p:spPr>
          <a:xfrm rot="-10800000">
            <a:off x="-216" y="7714440"/>
            <a:ext cx="2567095" cy="2567095"/>
          </a:xfrm>
          <a:custGeom>
            <a:avLst/>
            <a:gdLst/>
            <a:ahLst/>
            <a:cxnLst/>
            <a:rect l="l" t="t" r="r" b="b"/>
            <a:pathLst>
              <a:path w="2567095" h="2567095">
                <a:moveTo>
                  <a:pt x="0" y="0"/>
                </a:moveTo>
                <a:lnTo>
                  <a:pt x="2567096" y="0"/>
                </a:lnTo>
                <a:lnTo>
                  <a:pt x="2567096" y="2567095"/>
                </a:lnTo>
                <a:lnTo>
                  <a:pt x="0" y="2567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2566880" y="5153025"/>
            <a:ext cx="2576620" cy="5138035"/>
            <a:chOff x="0" y="0"/>
            <a:chExt cx="871598" cy="1738051"/>
          </a:xfrm>
        </p:grpSpPr>
        <p:sp>
          <p:nvSpPr>
            <p:cNvPr id="6" name="Freeform 6"/>
            <p:cNvSpPr/>
            <p:nvPr/>
          </p:nvSpPr>
          <p:spPr>
            <a:xfrm>
              <a:off x="0" y="0"/>
              <a:ext cx="871597" cy="1738051"/>
            </a:xfrm>
            <a:custGeom>
              <a:avLst/>
              <a:gdLst/>
              <a:ahLst/>
              <a:cxnLst/>
              <a:rect l="l" t="t" r="r" b="b"/>
              <a:pathLst>
                <a:path w="871597" h="1738051">
                  <a:moveTo>
                    <a:pt x="0" y="0"/>
                  </a:moveTo>
                  <a:lnTo>
                    <a:pt x="871597" y="0"/>
                  </a:lnTo>
                  <a:lnTo>
                    <a:pt x="871597" y="1738051"/>
                  </a:lnTo>
                  <a:lnTo>
                    <a:pt x="0" y="1738051"/>
                  </a:lnTo>
                  <a:close/>
                </a:path>
              </a:pathLst>
            </a:custGeom>
            <a:solidFill>
              <a:srgbClr val="E69451"/>
            </a:solidFill>
          </p:spPr>
          <p:txBody>
            <a:bodyPr/>
            <a:lstStyle/>
            <a:p>
              <a:endParaRPr lang="en-US"/>
            </a:p>
          </p:txBody>
        </p:sp>
      </p:grpSp>
      <p:grpSp>
        <p:nvGrpSpPr>
          <p:cNvPr id="7" name="Group 7"/>
          <p:cNvGrpSpPr/>
          <p:nvPr/>
        </p:nvGrpSpPr>
        <p:grpSpPr>
          <a:xfrm>
            <a:off x="5143500" y="7722043"/>
            <a:ext cx="2576620" cy="2569018"/>
            <a:chOff x="0" y="0"/>
            <a:chExt cx="871598" cy="869026"/>
          </a:xfrm>
        </p:grpSpPr>
        <p:sp>
          <p:nvSpPr>
            <p:cNvPr id="8" name="Freeform 8"/>
            <p:cNvSpPr/>
            <p:nvPr/>
          </p:nvSpPr>
          <p:spPr>
            <a:xfrm>
              <a:off x="0" y="0"/>
              <a:ext cx="871597" cy="869026"/>
            </a:xfrm>
            <a:custGeom>
              <a:avLst/>
              <a:gdLst/>
              <a:ahLst/>
              <a:cxnLst/>
              <a:rect l="l" t="t" r="r" b="b"/>
              <a:pathLst>
                <a:path w="871597" h="869026">
                  <a:moveTo>
                    <a:pt x="0" y="0"/>
                  </a:moveTo>
                  <a:lnTo>
                    <a:pt x="871597" y="0"/>
                  </a:lnTo>
                  <a:lnTo>
                    <a:pt x="871597" y="869026"/>
                  </a:lnTo>
                  <a:lnTo>
                    <a:pt x="0" y="869026"/>
                  </a:lnTo>
                  <a:close/>
                </a:path>
              </a:pathLst>
            </a:custGeom>
            <a:solidFill>
              <a:srgbClr val="E69451"/>
            </a:solidFill>
          </p:spPr>
          <p:txBody>
            <a:bodyPr/>
            <a:lstStyle/>
            <a:p>
              <a:endParaRPr lang="en-US"/>
            </a:p>
          </p:txBody>
        </p:sp>
      </p:grpSp>
      <p:grpSp>
        <p:nvGrpSpPr>
          <p:cNvPr id="9" name="Group 9"/>
          <p:cNvGrpSpPr/>
          <p:nvPr/>
        </p:nvGrpSpPr>
        <p:grpSpPr>
          <a:xfrm rot="-10800000">
            <a:off x="0" y="7714655"/>
            <a:ext cx="2576405" cy="257640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EDDB"/>
            </a:solidFill>
          </p:spPr>
          <p:txBody>
            <a:bodyPr/>
            <a:lstStyle/>
            <a:p>
              <a:endParaRPr lang="en-US"/>
            </a:p>
          </p:txBody>
        </p:sp>
      </p:grpSp>
      <p:sp>
        <p:nvSpPr>
          <p:cNvPr id="11" name="Freeform 11"/>
          <p:cNvSpPr/>
          <p:nvPr/>
        </p:nvSpPr>
        <p:spPr>
          <a:xfrm rot="-10800000">
            <a:off x="538714" y="538714"/>
            <a:ext cx="1498977" cy="1498977"/>
          </a:xfrm>
          <a:custGeom>
            <a:avLst/>
            <a:gdLst/>
            <a:ahLst/>
            <a:cxnLst/>
            <a:rect l="l" t="t" r="r" b="b"/>
            <a:pathLst>
              <a:path w="1498977" h="1498977">
                <a:moveTo>
                  <a:pt x="0" y="0"/>
                </a:moveTo>
                <a:lnTo>
                  <a:pt x="1498977" y="0"/>
                </a:lnTo>
                <a:lnTo>
                  <a:pt x="1498977" y="1498977"/>
                </a:lnTo>
                <a:lnTo>
                  <a:pt x="0" y="1498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rot="-10800000">
            <a:off x="6110428" y="8569881"/>
            <a:ext cx="856212" cy="856212"/>
          </a:xfrm>
          <a:custGeom>
            <a:avLst/>
            <a:gdLst/>
            <a:ahLst/>
            <a:cxnLst/>
            <a:rect l="l" t="t" r="r" b="b"/>
            <a:pathLst>
              <a:path w="856212" h="856212">
                <a:moveTo>
                  <a:pt x="0" y="0"/>
                </a:moveTo>
                <a:lnTo>
                  <a:pt x="856212" y="0"/>
                </a:lnTo>
                <a:lnTo>
                  <a:pt x="856212" y="856212"/>
                </a:lnTo>
                <a:lnTo>
                  <a:pt x="0" y="856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5400000">
            <a:off x="-216" y="7714440"/>
            <a:ext cx="2567095" cy="2567095"/>
          </a:xfrm>
          <a:custGeom>
            <a:avLst/>
            <a:gdLst/>
            <a:ahLst/>
            <a:cxnLst/>
            <a:rect l="l" t="t" r="r" b="b"/>
            <a:pathLst>
              <a:path w="2567095" h="2567095">
                <a:moveTo>
                  <a:pt x="0" y="0"/>
                </a:moveTo>
                <a:lnTo>
                  <a:pt x="2567096" y="0"/>
                </a:lnTo>
                <a:lnTo>
                  <a:pt x="2567096" y="2567095"/>
                </a:lnTo>
                <a:lnTo>
                  <a:pt x="0" y="25670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rot="-10800000">
            <a:off x="2566880" y="7723965"/>
            <a:ext cx="2567095" cy="2567095"/>
          </a:xfrm>
          <a:custGeom>
            <a:avLst/>
            <a:gdLst/>
            <a:ahLst/>
            <a:cxnLst/>
            <a:rect l="l" t="t" r="r" b="b"/>
            <a:pathLst>
              <a:path w="2567095" h="2567095">
                <a:moveTo>
                  <a:pt x="0" y="0"/>
                </a:moveTo>
                <a:lnTo>
                  <a:pt x="2567095" y="0"/>
                </a:lnTo>
                <a:lnTo>
                  <a:pt x="2567095" y="2567095"/>
                </a:lnTo>
                <a:lnTo>
                  <a:pt x="0" y="25670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5400000" flipH="1">
            <a:off x="-216" y="2557355"/>
            <a:ext cx="2586145" cy="2586145"/>
          </a:xfrm>
          <a:custGeom>
            <a:avLst/>
            <a:gdLst/>
            <a:ahLst/>
            <a:cxnLst/>
            <a:rect l="l" t="t" r="r" b="b"/>
            <a:pathLst>
              <a:path w="2586145" h="2586145">
                <a:moveTo>
                  <a:pt x="2586146" y="0"/>
                </a:moveTo>
                <a:lnTo>
                  <a:pt x="0" y="0"/>
                </a:lnTo>
                <a:lnTo>
                  <a:pt x="0" y="2586145"/>
                </a:lnTo>
                <a:lnTo>
                  <a:pt x="2586146" y="2586145"/>
                </a:lnTo>
                <a:lnTo>
                  <a:pt x="258614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216" y="5143500"/>
            <a:ext cx="5142311" cy="2571155"/>
          </a:xfrm>
          <a:custGeom>
            <a:avLst/>
            <a:gdLst/>
            <a:ahLst/>
            <a:cxnLst/>
            <a:rect l="l" t="t" r="r" b="b"/>
            <a:pathLst>
              <a:path w="5142311" h="2571155">
                <a:moveTo>
                  <a:pt x="0" y="0"/>
                </a:moveTo>
                <a:lnTo>
                  <a:pt x="5142311" y="0"/>
                </a:lnTo>
                <a:lnTo>
                  <a:pt x="5142311" y="2571155"/>
                </a:lnTo>
                <a:lnTo>
                  <a:pt x="0" y="25711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7" name="TextBox 17"/>
          <p:cNvSpPr txBox="1"/>
          <p:nvPr/>
        </p:nvSpPr>
        <p:spPr>
          <a:xfrm>
            <a:off x="3280761" y="346968"/>
            <a:ext cx="15007239" cy="692497"/>
          </a:xfrm>
          <a:prstGeom prst="rect">
            <a:avLst/>
          </a:prstGeom>
        </p:spPr>
        <p:txBody>
          <a:bodyPr wrap="square" lIns="0" tIns="0" rIns="0" bIns="0" rtlCol="0" anchor="t">
            <a:spAutoFit/>
          </a:bodyPr>
          <a:lstStyle/>
          <a:p>
            <a:pPr>
              <a:lnSpc>
                <a:spcPts val="5365"/>
              </a:lnSpc>
            </a:pPr>
            <a:r>
              <a:rPr lang="en-US" sz="3600" b="1" spc="144" dirty="0">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10. HƯỚNG DẪN GIÁM SÁT CÁCH LY PHÒNG BỆNH SỞI</a:t>
            </a:r>
          </a:p>
        </p:txBody>
      </p:sp>
      <p:pic>
        <p:nvPicPr>
          <p:cNvPr id="21" name="Picture 20"/>
          <p:cNvPicPr>
            <a:picLocks noChangeAspect="1"/>
          </p:cNvPicPr>
          <p:nvPr/>
        </p:nvPicPr>
        <p:blipFill>
          <a:blip r:embed="rId15"/>
          <a:stretch>
            <a:fillRect/>
          </a:stretch>
        </p:blipFill>
        <p:spPr>
          <a:xfrm>
            <a:off x="-129573" y="2466530"/>
            <a:ext cx="8018514" cy="5387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p:cNvPicPr>
            <a:picLocks noChangeAspect="1"/>
          </p:cNvPicPr>
          <p:nvPr/>
        </p:nvPicPr>
        <p:blipFill>
          <a:blip r:embed="rId16"/>
          <a:stretch>
            <a:fillRect/>
          </a:stretch>
        </p:blipFill>
        <p:spPr>
          <a:xfrm>
            <a:off x="8427656" y="1064118"/>
            <a:ext cx="9350820" cy="89422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533C"/>
        </a:solidFill>
        <a:effectLst/>
      </p:bgPr>
    </p:bg>
    <p:spTree>
      <p:nvGrpSpPr>
        <p:cNvPr id="1" name=""/>
        <p:cNvGrpSpPr/>
        <p:nvPr/>
      </p:nvGrpSpPr>
      <p:grpSpPr>
        <a:xfrm>
          <a:off x="0" y="0"/>
          <a:ext cx="0" cy="0"/>
          <a:chOff x="0" y="0"/>
          <a:chExt cx="0" cy="0"/>
        </a:xfrm>
      </p:grpSpPr>
      <p:sp>
        <p:nvSpPr>
          <p:cNvPr id="2" name="Freeform 2"/>
          <p:cNvSpPr/>
          <p:nvPr/>
        </p:nvSpPr>
        <p:spPr>
          <a:xfrm rot="5400000" flipV="1">
            <a:off x="1285875" y="6429375"/>
            <a:ext cx="5143500" cy="2571750"/>
          </a:xfrm>
          <a:custGeom>
            <a:avLst/>
            <a:gdLst/>
            <a:ahLst/>
            <a:cxnLst/>
            <a:rect l="l" t="t" r="r" b="b"/>
            <a:pathLst>
              <a:path w="5143500" h="2571750">
                <a:moveTo>
                  <a:pt x="0" y="2571750"/>
                </a:moveTo>
                <a:lnTo>
                  <a:pt x="5143500" y="2571750"/>
                </a:lnTo>
                <a:lnTo>
                  <a:pt x="5143500" y="0"/>
                </a:lnTo>
                <a:lnTo>
                  <a:pt x="0" y="0"/>
                </a:lnTo>
                <a:lnTo>
                  <a:pt x="0" y="257175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2571750" y="5133975"/>
            <a:ext cx="2571750" cy="2571750"/>
          </a:xfrm>
          <a:custGeom>
            <a:avLst/>
            <a:gdLst/>
            <a:ahLst/>
            <a:cxnLst/>
            <a:rect l="l" t="t" r="r" b="b"/>
            <a:pathLst>
              <a:path w="2571750" h="2571750">
                <a:moveTo>
                  <a:pt x="0" y="0"/>
                </a:moveTo>
                <a:lnTo>
                  <a:pt x="2571750" y="0"/>
                </a:lnTo>
                <a:lnTo>
                  <a:pt x="2571750" y="2571750"/>
                </a:lnTo>
                <a:lnTo>
                  <a:pt x="0" y="2571750"/>
                </a:lnTo>
                <a:lnTo>
                  <a:pt x="0" y="0"/>
                </a:lnTo>
                <a:close/>
              </a:path>
            </a:pathLst>
          </a:custGeom>
          <a:blipFill>
            <a:blip r:embed="rId4"/>
            <a:stretch>
              <a:fillRect/>
            </a:stretch>
          </a:blipFill>
        </p:spPr>
        <p:txBody>
          <a:bodyPr/>
          <a:lstStyle/>
          <a:p>
            <a:endParaRPr lang="en-US"/>
          </a:p>
        </p:txBody>
      </p:sp>
      <p:sp>
        <p:nvSpPr>
          <p:cNvPr id="4" name="Freeform 4"/>
          <p:cNvSpPr/>
          <p:nvPr/>
        </p:nvSpPr>
        <p:spPr>
          <a:xfrm>
            <a:off x="0" y="0"/>
            <a:ext cx="5143500" cy="2571750"/>
          </a:xfrm>
          <a:custGeom>
            <a:avLst/>
            <a:gdLst/>
            <a:ahLst/>
            <a:cxnLst/>
            <a:rect l="l" t="t" r="r" b="b"/>
            <a:pathLst>
              <a:path w="5143500" h="2571750">
                <a:moveTo>
                  <a:pt x="0" y="0"/>
                </a:moveTo>
                <a:lnTo>
                  <a:pt x="5143500" y="0"/>
                </a:lnTo>
                <a:lnTo>
                  <a:pt x="5143500" y="2571750"/>
                </a:lnTo>
                <a:lnTo>
                  <a:pt x="0" y="25717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10800000">
            <a:off x="0" y="2571750"/>
            <a:ext cx="5143500" cy="2571750"/>
          </a:xfrm>
          <a:custGeom>
            <a:avLst/>
            <a:gdLst/>
            <a:ahLst/>
            <a:cxnLst/>
            <a:rect l="l" t="t" r="r" b="b"/>
            <a:pathLst>
              <a:path w="5143500" h="2571750">
                <a:moveTo>
                  <a:pt x="0" y="0"/>
                </a:moveTo>
                <a:lnTo>
                  <a:pt x="5143500" y="0"/>
                </a:lnTo>
                <a:lnTo>
                  <a:pt x="5143500" y="2571750"/>
                </a:lnTo>
                <a:lnTo>
                  <a:pt x="0" y="2571750"/>
                </a:lnTo>
                <a:lnTo>
                  <a:pt x="0" y="0"/>
                </a:lnTo>
                <a:close/>
              </a:path>
            </a:pathLst>
          </a:custGeom>
          <a:blipFill>
            <a:blip r:embed="rId7"/>
            <a:stretch>
              <a:fillRect/>
            </a:stretch>
          </a:blipFill>
        </p:spPr>
        <p:txBody>
          <a:bodyPr/>
          <a:lstStyle/>
          <a:p>
            <a:endParaRPr lang="en-US"/>
          </a:p>
        </p:txBody>
      </p:sp>
      <p:sp>
        <p:nvSpPr>
          <p:cNvPr id="6" name="Freeform 6"/>
          <p:cNvSpPr/>
          <p:nvPr/>
        </p:nvSpPr>
        <p:spPr>
          <a:xfrm rot="5400000">
            <a:off x="-1285875" y="6429375"/>
            <a:ext cx="5143500" cy="2571750"/>
          </a:xfrm>
          <a:custGeom>
            <a:avLst/>
            <a:gdLst/>
            <a:ahLst/>
            <a:cxnLst/>
            <a:rect l="l" t="t" r="r" b="b"/>
            <a:pathLst>
              <a:path w="5143500" h="2571750">
                <a:moveTo>
                  <a:pt x="0" y="0"/>
                </a:moveTo>
                <a:lnTo>
                  <a:pt x="5143500" y="0"/>
                </a:lnTo>
                <a:lnTo>
                  <a:pt x="5143500" y="2571750"/>
                </a:lnTo>
                <a:lnTo>
                  <a:pt x="0" y="2571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813612" y="0"/>
            <a:ext cx="3516277" cy="1758138"/>
          </a:xfrm>
          <a:custGeom>
            <a:avLst/>
            <a:gdLst/>
            <a:ahLst/>
            <a:cxnLst/>
            <a:rect l="l" t="t" r="r" b="b"/>
            <a:pathLst>
              <a:path w="3516277" h="1758138">
                <a:moveTo>
                  <a:pt x="0" y="0"/>
                </a:moveTo>
                <a:lnTo>
                  <a:pt x="3516276" y="0"/>
                </a:lnTo>
                <a:lnTo>
                  <a:pt x="3516276" y="1758138"/>
                </a:lnTo>
                <a:lnTo>
                  <a:pt x="0" y="17581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692681" y="0"/>
            <a:ext cx="1758138" cy="879069"/>
          </a:xfrm>
          <a:custGeom>
            <a:avLst/>
            <a:gdLst/>
            <a:ahLst/>
            <a:cxnLst/>
            <a:rect l="l" t="t" r="r" b="b"/>
            <a:pathLst>
              <a:path w="1758138" h="879069">
                <a:moveTo>
                  <a:pt x="0" y="0"/>
                </a:moveTo>
                <a:lnTo>
                  <a:pt x="1758138" y="0"/>
                </a:lnTo>
                <a:lnTo>
                  <a:pt x="1758138" y="879069"/>
                </a:lnTo>
                <a:lnTo>
                  <a:pt x="0" y="879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TextBox 9"/>
          <p:cNvSpPr txBox="1"/>
          <p:nvPr/>
        </p:nvSpPr>
        <p:spPr>
          <a:xfrm>
            <a:off x="5470462" y="2781300"/>
            <a:ext cx="12207938" cy="3595728"/>
          </a:xfrm>
          <a:prstGeom prst="rect">
            <a:avLst/>
          </a:prstGeom>
        </p:spPr>
        <p:txBody>
          <a:bodyPr wrap="square" lIns="0" tIns="0" rIns="0" bIns="0" rtlCol="0" anchor="t">
            <a:spAutoFit/>
          </a:bodyPr>
          <a:lstStyle/>
          <a:p>
            <a:pPr marL="0" lvl="0" indent="0" algn="ctr">
              <a:lnSpc>
                <a:spcPts val="9600"/>
              </a:lnSpc>
              <a:spcBef>
                <a:spcPct val="0"/>
              </a:spcBef>
            </a:pPr>
            <a:r>
              <a:rPr lang="en-US" sz="7200" b="1" dirty="0">
                <a:solidFill>
                  <a:srgbClr val="F2EDDB"/>
                </a:solidFill>
                <a:latin typeface="Arial" panose="020B0604020202020204"/>
                <a:ea typeface="Arial" panose="020B0604020202020204"/>
                <a:cs typeface="Arial" panose="020B0604020202020204"/>
                <a:sym typeface="Arial" panose="020B0604020202020204"/>
              </a:rPr>
              <a:t>CẢM ƠN</a:t>
            </a:r>
          </a:p>
          <a:p>
            <a:pPr marL="0" lvl="0" indent="0" algn="ctr">
              <a:lnSpc>
                <a:spcPts val="9600"/>
              </a:lnSpc>
              <a:spcBef>
                <a:spcPct val="0"/>
              </a:spcBef>
            </a:pPr>
            <a:endParaRPr lang="en-US" sz="7200" b="1" dirty="0">
              <a:solidFill>
                <a:srgbClr val="F2EDDB"/>
              </a:solidFill>
              <a:latin typeface="Arial" panose="020B0604020202020204"/>
              <a:ea typeface="Arial" panose="020B0604020202020204"/>
              <a:cs typeface="Arial" panose="020B0604020202020204"/>
              <a:sym typeface="Arial" panose="020B0604020202020204"/>
            </a:endParaRPr>
          </a:p>
          <a:p>
            <a:pPr marL="0" lvl="0" indent="0" algn="ctr">
              <a:lnSpc>
                <a:spcPts val="9600"/>
              </a:lnSpc>
              <a:spcBef>
                <a:spcPct val="0"/>
              </a:spcBef>
            </a:pPr>
            <a:r>
              <a:rPr lang="en-US" sz="7200" b="1" dirty="0">
                <a:solidFill>
                  <a:srgbClr val="F2EDDB"/>
                </a:solidFill>
                <a:latin typeface="Arial" panose="020B0604020202020204"/>
                <a:ea typeface="Arial" panose="020B0604020202020204"/>
                <a:cs typeface="Arial" panose="020B0604020202020204"/>
                <a:sym typeface="Arial" panose="020B0604020202020204"/>
              </a:rPr>
              <a:t>VÌ ĐÃ CHÚ Ý LẮNG NGHE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sp>
        <p:nvSpPr>
          <p:cNvPr id="28" name="TextBox 28"/>
          <p:cNvSpPr txBox="1"/>
          <p:nvPr/>
        </p:nvSpPr>
        <p:spPr>
          <a:xfrm>
            <a:off x="533400" y="1714483"/>
            <a:ext cx="16808231" cy="2124749"/>
          </a:xfrm>
          <a:prstGeom prst="rect">
            <a:avLst/>
          </a:prstGeom>
        </p:spPr>
        <p:txBody>
          <a:bodyPr lIns="0" tIns="0" rIns="0" bIns="0" rtlCol="0" anchor="t">
            <a:spAutoFit/>
          </a:bodyPr>
          <a:lstStyle/>
          <a:p>
            <a:pPr marL="431800" lvl="1" algn="just">
              <a:lnSpc>
                <a:spcPct val="150000"/>
              </a:lnSpc>
            </a:pPr>
            <a:r>
              <a:rPr lang="vi-VN" sz="3200" dirty="0">
                <a:solidFill>
                  <a:srgbClr val="333333"/>
                </a:solidFill>
                <a:cs typeface="Arial" panose="020B0604020202020204" pitchFamily="34" charset="0"/>
              </a:rPr>
              <a:t>Tuần 44, TP. Hồ Chí Minh ghi nhận 141 ca sởi, tăng 18,0% so với trung bình 4 tuần trước (119,5 ca). Tổng số ca sởi tích lũy từ đầu năm đến tuần 44 là 1.448 ca. Các quận huyện có số ca mắc cao bao gồm huyện Bình Chánh, quận Bình Tân và TP. Thủ Đức</a:t>
            </a:r>
            <a:endParaRPr lang="en-US" altLang="ko-KR" sz="3200" dirty="0">
              <a:latin typeface="Arial" panose="020B0604020202020204" pitchFamily="34" charset="0"/>
              <a:cs typeface="Arial" panose="020B0604020202020204" pitchFamily="34" charset="0"/>
            </a:endParaRPr>
          </a:p>
        </p:txBody>
      </p:sp>
      <p:sp>
        <p:nvSpPr>
          <p:cNvPr id="2" name="Text Box 1"/>
          <p:cNvSpPr txBox="1"/>
          <p:nvPr/>
        </p:nvSpPr>
        <p:spPr>
          <a:xfrm>
            <a:off x="914400" y="8343900"/>
            <a:ext cx="16351885" cy="368300"/>
          </a:xfrm>
          <a:prstGeom prst="rect">
            <a:avLst/>
          </a:prstGeom>
          <a:noFill/>
        </p:spPr>
        <p:txBody>
          <a:bodyPr wrap="square" rtlCol="0" anchor="t">
            <a:spAutoFit/>
          </a:bodyPr>
          <a:lstStyle/>
          <a:p>
            <a:pPr algn="r"/>
            <a:r>
              <a:rPr lang="en-US" altLang="ko-KR" i="1" dirty="0" err="1">
                <a:latin typeface="Arial" panose="020B0604020202020204" pitchFamily="34" charset="0"/>
                <a:cs typeface="Arial" panose="020B0604020202020204" pitchFamily="34" charset="0"/>
              </a:rPr>
              <a:t>Nguồn</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Trung</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tâm</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kiểm</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soát</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bệnh</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tật</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thành</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phố</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Hồ</a:t>
            </a:r>
            <a:r>
              <a:rPr lang="en-US" altLang="ko-KR" i="1" dirty="0">
                <a:latin typeface="Arial" panose="020B0604020202020204" pitchFamily="34" charset="0"/>
                <a:cs typeface="Arial" panose="020B0604020202020204" pitchFamily="34" charset="0"/>
              </a:rPr>
              <a:t> </a:t>
            </a:r>
            <a:r>
              <a:rPr lang="en-US" altLang="ko-KR" i="1" dirty="0" err="1">
                <a:latin typeface="Arial" panose="020B0604020202020204" pitchFamily="34" charset="0"/>
                <a:cs typeface="Arial" panose="020B0604020202020204" pitchFamily="34" charset="0"/>
              </a:rPr>
              <a:t>Chí</a:t>
            </a:r>
            <a:r>
              <a:rPr lang="en-US" altLang="ko-KR" i="1" dirty="0">
                <a:latin typeface="Arial" panose="020B0604020202020204" pitchFamily="34" charset="0"/>
                <a:cs typeface="Arial" panose="020B0604020202020204" pitchFamily="34" charset="0"/>
              </a:rPr>
              <a:t> Minh (HCDC)</a:t>
            </a:r>
          </a:p>
        </p:txBody>
      </p:sp>
      <p:grpSp>
        <p:nvGrpSpPr>
          <p:cNvPr id="3" name="Group 2"/>
          <p:cNvGrpSpPr/>
          <p:nvPr/>
        </p:nvGrpSpPr>
        <p:grpSpPr>
          <a:xfrm>
            <a:off x="6887372" y="9082537"/>
            <a:ext cx="3799270" cy="1899635"/>
            <a:chOff x="0" y="0"/>
            <a:chExt cx="2197273" cy="1098637"/>
          </a:xfrm>
        </p:grpSpPr>
        <p:sp>
          <p:nvSpPr>
            <p:cNvPr id="4" name="Freeform 3"/>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5" name="Group 4"/>
          <p:cNvGrpSpPr/>
          <p:nvPr/>
        </p:nvGrpSpPr>
        <p:grpSpPr>
          <a:xfrm>
            <a:off x="1899635" y="9082537"/>
            <a:ext cx="4987736" cy="1899635"/>
            <a:chOff x="0" y="0"/>
            <a:chExt cx="2884612" cy="1098637"/>
          </a:xfrm>
        </p:grpSpPr>
        <p:sp>
          <p:nvSpPr>
            <p:cNvPr id="6" name="Freeform 5"/>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7" name="Freeform 6"/>
          <p:cNvSpPr/>
          <p:nvPr/>
        </p:nvSpPr>
        <p:spPr>
          <a:xfrm rot="5400000" flipH="1" flipV="1">
            <a:off x="0" y="90825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7"/>
          <p:cNvSpPr/>
          <p:nvPr/>
        </p:nvSpPr>
        <p:spPr>
          <a:xfrm rot="-5400000" flipH="1" flipV="1">
            <a:off x="4993308" y="90825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0" name="Group 9"/>
          <p:cNvGrpSpPr/>
          <p:nvPr/>
        </p:nvGrpSpPr>
        <p:grpSpPr>
          <a:xfrm>
            <a:off x="1899635" y="9082537"/>
            <a:ext cx="1899635" cy="1899635"/>
            <a:chOff x="0" y="0"/>
            <a:chExt cx="1913890" cy="1913890"/>
          </a:xfrm>
        </p:grpSpPr>
        <p:sp>
          <p:nvSpPr>
            <p:cNvPr id="11"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0223D"/>
            </a:solidFill>
          </p:spPr>
          <p:txBody>
            <a:bodyPr/>
            <a:lstStyle/>
            <a:p>
              <a:endParaRPr lang="en-US"/>
            </a:p>
          </p:txBody>
        </p:sp>
      </p:grpSp>
      <p:sp>
        <p:nvSpPr>
          <p:cNvPr id="12" name="Freeform 11"/>
          <p:cNvSpPr/>
          <p:nvPr/>
        </p:nvSpPr>
        <p:spPr>
          <a:xfrm rot="-5400000" flipH="1">
            <a:off x="-635" y="9082537"/>
            <a:ext cx="1899635" cy="1899635"/>
          </a:xfrm>
          <a:custGeom>
            <a:avLst/>
            <a:gdLst/>
            <a:ahLst/>
            <a:cxnLst/>
            <a:rect l="l" t="t" r="r" b="b"/>
            <a:pathLst>
              <a:path w="1899635" h="1899635">
                <a:moveTo>
                  <a:pt x="1899635" y="0"/>
                </a:moveTo>
                <a:lnTo>
                  <a:pt x="0" y="0"/>
                </a:lnTo>
                <a:lnTo>
                  <a:pt x="0" y="1899635"/>
                </a:lnTo>
                <a:lnTo>
                  <a:pt x="1899635" y="1899635"/>
                </a:lnTo>
                <a:lnTo>
                  <a:pt x="189963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5" name="Group 15"/>
          <p:cNvGrpSpPr/>
          <p:nvPr/>
        </p:nvGrpSpPr>
        <p:grpSpPr>
          <a:xfrm>
            <a:off x="15674378" y="9069114"/>
            <a:ext cx="3799270" cy="1899635"/>
            <a:chOff x="0" y="0"/>
            <a:chExt cx="2197273" cy="1098637"/>
          </a:xfrm>
        </p:grpSpPr>
        <p:sp>
          <p:nvSpPr>
            <p:cNvPr id="16" name="Freeform 16"/>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17" name="Group 17"/>
          <p:cNvGrpSpPr/>
          <p:nvPr/>
        </p:nvGrpSpPr>
        <p:grpSpPr>
          <a:xfrm>
            <a:off x="10686642" y="9069114"/>
            <a:ext cx="4987736" cy="1899635"/>
            <a:chOff x="0" y="0"/>
            <a:chExt cx="2884612" cy="1098637"/>
          </a:xfrm>
        </p:grpSpPr>
        <p:sp>
          <p:nvSpPr>
            <p:cNvPr id="18" name="Freeform 18"/>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19" name="Freeform 19"/>
          <p:cNvSpPr/>
          <p:nvPr/>
        </p:nvSpPr>
        <p:spPr>
          <a:xfrm rot="-5400000" flipH="1" flipV="1">
            <a:off x="13780314" y="9069114"/>
            <a:ext cx="1899635" cy="1899635"/>
          </a:xfrm>
          <a:custGeom>
            <a:avLst/>
            <a:gdLst/>
            <a:ahLst/>
            <a:cxnLst/>
            <a:rect l="l" t="t" r="r" b="b"/>
            <a:pathLst>
              <a:path w="1899635" h="1899635">
                <a:moveTo>
                  <a:pt x="1899636" y="1899635"/>
                </a:moveTo>
                <a:lnTo>
                  <a:pt x="0" y="1899635"/>
                </a:lnTo>
                <a:lnTo>
                  <a:pt x="0" y="0"/>
                </a:lnTo>
                <a:lnTo>
                  <a:pt x="1899636" y="0"/>
                </a:lnTo>
                <a:lnTo>
                  <a:pt x="1899636" y="1899635"/>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5"/>
          <p:cNvSpPr txBox="1"/>
          <p:nvPr/>
        </p:nvSpPr>
        <p:spPr>
          <a:xfrm>
            <a:off x="1028700" y="979850"/>
            <a:ext cx="7474639" cy="694690"/>
          </a:xfrm>
          <a:prstGeom prst="rect">
            <a:avLst/>
          </a:prstGeom>
        </p:spPr>
        <p:txBody>
          <a:bodyPr lIns="0" tIns="0" rIns="0" bIns="0" rtlCol="0" anchor="t">
            <a:spAutoFit/>
          </a:bodyPr>
          <a:lstStyle/>
          <a:p>
            <a:pPr algn="l">
              <a:lnSpc>
                <a:spcPts val="5420"/>
              </a:lnSpc>
            </a:pPr>
            <a:r>
              <a:rPr lang="en-US" sz="4200" b="1" spc="168">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1. </a:t>
            </a:r>
            <a:r>
              <a:rPr lang="en-US" sz="4200" b="1" spc="168">
                <a:solidFill>
                  <a:schemeClr val="tx1"/>
                </a:solidFill>
                <a:latin typeface="Arial" panose="020B0604020202020204" pitchFamily="34" charset="0"/>
                <a:ea typeface="Lato Heavy" panose="020F0502020204030203"/>
                <a:cs typeface="Arial" panose="020B0604020202020204" pitchFamily="34" charset="0"/>
                <a:sym typeface="Lato Heavy" panose="020F0502020204030203"/>
              </a:rPr>
              <a:t>TÌNH HÌNH DỊCH</a:t>
            </a:r>
            <a:r>
              <a:rPr lang="en-US" sz="4200" b="1" spc="168">
                <a:solidFill>
                  <a:srgbClr val="D6533C"/>
                </a:solidFill>
                <a:latin typeface="Arial" panose="020B0604020202020204" pitchFamily="34" charset="0"/>
                <a:ea typeface="Lato Heavy" panose="020F0502020204030203"/>
                <a:cs typeface="Arial" panose="020B0604020202020204" pitchFamily="34" charset="0"/>
                <a:sym typeface="Lato Heavy" panose="020F0502020204030203"/>
              </a:rPr>
              <a:t> SỞI</a:t>
            </a:r>
            <a:endParaRPr lang="en-US" sz="4200" b="1" spc="168">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endParaRPr>
          </a:p>
        </p:txBody>
      </p:sp>
      <p:pic>
        <p:nvPicPr>
          <p:cNvPr id="9" name="Picture 8"/>
          <p:cNvPicPr>
            <a:picLocks noChangeAspect="1"/>
          </p:cNvPicPr>
          <p:nvPr/>
        </p:nvPicPr>
        <p:blipFill>
          <a:blip r:embed="rId9"/>
          <a:stretch>
            <a:fillRect/>
          </a:stretch>
        </p:blipFill>
        <p:spPr>
          <a:xfrm>
            <a:off x="5021465" y="3863861"/>
            <a:ext cx="6963747" cy="43821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a:off x="1486557" y="1851621"/>
            <a:ext cx="7360044" cy="7254280"/>
            <a:chOff x="-21408" y="-28334"/>
            <a:chExt cx="1126011" cy="1047238"/>
          </a:xfrm>
        </p:grpSpPr>
        <p:sp>
          <p:nvSpPr>
            <p:cNvPr id="3" name="Freeform 3"/>
            <p:cNvSpPr/>
            <p:nvPr/>
          </p:nvSpPr>
          <p:spPr>
            <a:xfrm>
              <a:off x="-21408" y="-28334"/>
              <a:ext cx="1126011" cy="1047238"/>
            </a:xfrm>
            <a:custGeom>
              <a:avLst/>
              <a:gdLst/>
              <a:ahLst/>
              <a:cxnLst/>
              <a:rect l="l" t="t" r="r" b="b"/>
              <a:pathLst>
                <a:path w="1126011" h="1047238">
                  <a:moveTo>
                    <a:pt x="563005" y="0"/>
                  </a:moveTo>
                  <a:cubicBezTo>
                    <a:pt x="252066" y="0"/>
                    <a:pt x="0" y="234432"/>
                    <a:pt x="0" y="523619"/>
                  </a:cubicBezTo>
                  <a:cubicBezTo>
                    <a:pt x="0" y="812805"/>
                    <a:pt x="252066" y="1047238"/>
                    <a:pt x="563005" y="1047238"/>
                  </a:cubicBezTo>
                  <a:cubicBezTo>
                    <a:pt x="873945" y="1047238"/>
                    <a:pt x="1126011" y="812805"/>
                    <a:pt x="1126011" y="523619"/>
                  </a:cubicBezTo>
                  <a:cubicBezTo>
                    <a:pt x="1126011" y="234432"/>
                    <a:pt x="873945" y="0"/>
                    <a:pt x="563005" y="0"/>
                  </a:cubicBezTo>
                  <a:close/>
                </a:path>
              </a:pathLst>
            </a:custGeom>
            <a:solidFill>
              <a:srgbClr val="FFC2B4"/>
            </a:solidFill>
          </p:spPr>
          <p:txBody>
            <a:bodyPr/>
            <a:lstStyle/>
            <a:p>
              <a:endParaRPr lang="en-US"/>
            </a:p>
          </p:txBody>
        </p:sp>
        <p:sp>
          <p:nvSpPr>
            <p:cNvPr id="4" name="TextBox 4"/>
            <p:cNvSpPr txBox="1"/>
            <p:nvPr/>
          </p:nvSpPr>
          <p:spPr>
            <a:xfrm>
              <a:off x="75094" y="2973"/>
              <a:ext cx="989437" cy="946164"/>
            </a:xfrm>
            <a:prstGeom prst="rect">
              <a:avLst/>
            </a:prstGeom>
          </p:spPr>
          <p:txBody>
            <a:bodyPr lIns="50800" tIns="50800" rIns="50800" bIns="50800" rtlCol="0" anchor="ctr"/>
            <a:lstStyle/>
            <a:p>
              <a:pPr algn="ctr">
                <a:lnSpc>
                  <a:spcPts val="4950"/>
                </a:lnSpc>
              </a:pPr>
              <a:r>
                <a:rPr lang="en-US" sz="3700" b="1" spc="339" dirty="0">
                  <a:solidFill>
                    <a:srgbClr val="D6533C"/>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p>
            <a:p>
              <a:pPr algn="ctr">
                <a:lnSpc>
                  <a:spcPts val="5550"/>
                </a:lnSpc>
              </a:pP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là</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bệnh</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truyền</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nhiễm</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cấp</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tính</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lây</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qua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đường</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hô</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hấp</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do vi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rút</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39" dirty="0" err="1">
                  <a:solidFill>
                    <a:srgbClr val="D6533C"/>
                  </a:solidFill>
                  <a:latin typeface="Arial" panose="020B0604020202020204" pitchFamily="34" charset="0"/>
                  <a:cs typeface="Arial" panose="020B0604020202020204" pitchFamily="34" charset="0"/>
                  <a:sym typeface="Montserrat" panose="00000500000000000000"/>
                </a:rPr>
                <a:t>sởi</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gây</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ra</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được</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xếp</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vào</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bệnh</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truyền</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nhiễm</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cs typeface="Arial" panose="020B0604020202020204" pitchFamily="34" charset="0"/>
                  <a:sym typeface="Montserrat" panose="00000500000000000000"/>
                </a:rPr>
                <a:t>nhóm</a:t>
              </a:r>
              <a:r>
                <a:rPr lang="en-US" sz="3700" b="1" spc="381" dirty="0">
                  <a:solidFill>
                    <a:srgbClr val="3A559E"/>
                  </a:solidFill>
                  <a:latin typeface="Arial" panose="020B0604020202020204" pitchFamily="34" charset="0"/>
                  <a:cs typeface="Arial" panose="020B0604020202020204" pitchFamily="34" charset="0"/>
                  <a:sym typeface="Montserrat" panose="00000500000000000000"/>
                </a:rPr>
                <a:t> B</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Bệnh</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chủ</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yếu</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81"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gặp</a:t>
              </a:r>
              <a:r>
                <a:rPr lang="en-US" sz="3700"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ở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trẻ</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em</a:t>
              </a:r>
              <a:endPar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algn="ctr">
                <a:lnSpc>
                  <a:spcPts val="5550"/>
                </a:lnSpc>
              </a:pP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dưới</a:t>
              </a:r>
              <a:r>
                <a:rPr lang="en-US" sz="3700" b="1"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81" dirty="0">
                  <a:solidFill>
                    <a:srgbClr val="D6533C"/>
                  </a:solidFill>
                  <a:latin typeface="Arial" panose="020B0604020202020204" pitchFamily="34" charset="0"/>
                  <a:ea typeface="Montserrat Bold" panose="00000800000000000000"/>
                  <a:cs typeface="Arial" panose="020B0604020202020204" pitchFamily="34" charset="0"/>
                  <a:sym typeface="Montserrat Bold" panose="00000800000000000000"/>
                </a:rPr>
                <a:t>5</a:t>
              </a:r>
              <a:r>
                <a:rPr lang="en-US" sz="3700" b="1" spc="38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81"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tuổi</a:t>
              </a:r>
              <a:r>
                <a:rPr lang="en-US" sz="3700" b="1" spc="381"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a:t>
              </a:r>
            </a:p>
          </p:txBody>
        </p:sp>
      </p:grpSp>
      <p:sp>
        <p:nvSpPr>
          <p:cNvPr id="5" name="TextBox 5"/>
          <p:cNvSpPr txBox="1"/>
          <p:nvPr/>
        </p:nvSpPr>
        <p:spPr>
          <a:xfrm>
            <a:off x="1028700" y="979850"/>
            <a:ext cx="7474639" cy="694690"/>
          </a:xfrm>
          <a:prstGeom prst="rect">
            <a:avLst/>
          </a:prstGeom>
        </p:spPr>
        <p:txBody>
          <a:bodyPr lIns="0" tIns="0" rIns="0" bIns="0" rtlCol="0" anchor="t">
            <a:spAutoFit/>
          </a:bodyPr>
          <a:lstStyle/>
          <a:p>
            <a:pPr algn="l">
              <a:lnSpc>
                <a:spcPts val="5420"/>
              </a:lnSpc>
            </a:pPr>
            <a:r>
              <a:rPr lang="en-US" sz="4200" b="1" spc="168">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3. </a:t>
            </a:r>
            <a:r>
              <a:rPr lang="en-US" sz="4200" b="1" spc="168">
                <a:solidFill>
                  <a:srgbClr val="D6533C"/>
                </a:solidFill>
                <a:latin typeface="Arial" panose="020B0604020202020204" pitchFamily="34" charset="0"/>
                <a:ea typeface="Lato Heavy" panose="020F0502020204030203"/>
                <a:cs typeface="Arial" panose="020B0604020202020204" pitchFamily="34" charset="0"/>
                <a:sym typeface="Lato Heavy" panose="020F0502020204030203"/>
              </a:rPr>
              <a:t>SỞI</a:t>
            </a:r>
            <a:r>
              <a:rPr lang="en-US" sz="4200" b="1" spc="168">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 LÀ GÌ?</a:t>
            </a:r>
          </a:p>
        </p:txBody>
      </p:sp>
      <p:grpSp>
        <p:nvGrpSpPr>
          <p:cNvPr id="6" name="Group 6"/>
          <p:cNvGrpSpPr/>
          <p:nvPr/>
        </p:nvGrpSpPr>
        <p:grpSpPr>
          <a:xfrm>
            <a:off x="9441400" y="1640244"/>
            <a:ext cx="7553545" cy="7254280"/>
            <a:chOff x="21615" y="-16932"/>
            <a:chExt cx="1126011" cy="1081399"/>
          </a:xfrm>
        </p:grpSpPr>
        <p:sp>
          <p:nvSpPr>
            <p:cNvPr id="7" name="Freeform 7"/>
            <p:cNvSpPr/>
            <p:nvPr/>
          </p:nvSpPr>
          <p:spPr>
            <a:xfrm>
              <a:off x="21615" y="-16932"/>
              <a:ext cx="1126011" cy="1081399"/>
            </a:xfrm>
            <a:custGeom>
              <a:avLst/>
              <a:gdLst/>
              <a:ahLst/>
              <a:cxnLst/>
              <a:rect l="l" t="t" r="r" b="b"/>
              <a:pathLst>
                <a:path w="1126011" h="1081399">
                  <a:moveTo>
                    <a:pt x="563005" y="0"/>
                  </a:moveTo>
                  <a:cubicBezTo>
                    <a:pt x="252066" y="0"/>
                    <a:pt x="0" y="242079"/>
                    <a:pt x="0" y="540700"/>
                  </a:cubicBezTo>
                  <a:cubicBezTo>
                    <a:pt x="0" y="839320"/>
                    <a:pt x="252066" y="1081399"/>
                    <a:pt x="563005" y="1081399"/>
                  </a:cubicBezTo>
                  <a:cubicBezTo>
                    <a:pt x="873945" y="1081399"/>
                    <a:pt x="1126011" y="839320"/>
                    <a:pt x="1126011" y="540700"/>
                  </a:cubicBezTo>
                  <a:cubicBezTo>
                    <a:pt x="1126011" y="242079"/>
                    <a:pt x="873945" y="0"/>
                    <a:pt x="563005" y="0"/>
                  </a:cubicBezTo>
                  <a:close/>
                </a:path>
              </a:pathLst>
            </a:custGeom>
            <a:solidFill>
              <a:srgbClr val="FFC2B4"/>
            </a:solidFill>
          </p:spPr>
          <p:txBody>
            <a:bodyPr/>
            <a:lstStyle/>
            <a:p>
              <a:endParaRPr lang="en-US"/>
            </a:p>
          </p:txBody>
        </p:sp>
        <p:sp>
          <p:nvSpPr>
            <p:cNvPr id="8" name="TextBox 8"/>
            <p:cNvSpPr txBox="1"/>
            <p:nvPr/>
          </p:nvSpPr>
          <p:spPr>
            <a:xfrm>
              <a:off x="113592" y="96370"/>
              <a:ext cx="965529" cy="897374"/>
            </a:xfrm>
            <a:prstGeom prst="rect">
              <a:avLst/>
            </a:prstGeom>
          </p:spPr>
          <p:txBody>
            <a:bodyPr lIns="50800" tIns="50800" rIns="50800" bIns="50800" rtlCol="0" anchor="ctr"/>
            <a:lstStyle/>
            <a:p>
              <a:pPr algn="ctr">
                <a:lnSpc>
                  <a:spcPts val="4950"/>
                </a:lnSpc>
              </a:pP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Bệnh</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nguy</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hiểm</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vì</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p>
            <a:p>
              <a:pPr algn="ctr">
                <a:lnSpc>
                  <a:spcPts val="4950"/>
                </a:lnSpc>
              </a:pP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khả</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năng</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lây</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nhiễm</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cao</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p>
            <a:p>
              <a:pPr algn="ctr">
                <a:lnSpc>
                  <a:spcPts val="4950"/>
                </a:lnSpc>
              </a:pP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có</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thể</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gây</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p>
            <a:p>
              <a:pPr algn="ctr">
                <a:lnSpc>
                  <a:spcPts val="4950"/>
                </a:lnSpc>
              </a:pP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Nếu</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không</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được</a:t>
              </a:r>
              <a:endPar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algn="ctr">
                <a:lnSpc>
                  <a:spcPts val="4950"/>
                </a:lnSpc>
              </a:pP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chăm</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sóc</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đúng</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cách</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dễ</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dẫn</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đến</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biến</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chứng</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nguy</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700" b="1" spc="33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hiểm</a:t>
              </a:r>
              <a:r>
                <a:rPr lang="en-US" sz="3700" b="1" spc="33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thậm</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chí</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tử</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700" spc="33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vong</a:t>
              </a:r>
              <a:r>
                <a:rPr lang="en-US" sz="3700" spc="33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a:off x="0" y="9131738"/>
            <a:ext cx="2310524" cy="1155262"/>
            <a:chOff x="0" y="0"/>
            <a:chExt cx="4797026" cy="2398513"/>
          </a:xfrm>
        </p:grpSpPr>
        <p:sp>
          <p:nvSpPr>
            <p:cNvPr id="3" name="Freeform 3"/>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4" name="Group 4"/>
          <p:cNvGrpSpPr/>
          <p:nvPr/>
        </p:nvGrpSpPr>
        <p:grpSpPr>
          <a:xfrm>
            <a:off x="2310524" y="9131738"/>
            <a:ext cx="2310524" cy="1155262"/>
            <a:chOff x="0" y="0"/>
            <a:chExt cx="4797026" cy="2398513"/>
          </a:xfrm>
        </p:grpSpPr>
        <p:sp>
          <p:nvSpPr>
            <p:cNvPr id="5" name="Freeform 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6" name="Freeform 6"/>
          <p:cNvSpPr/>
          <p:nvPr/>
        </p:nvSpPr>
        <p:spPr>
          <a:xfrm rot="5400000">
            <a:off x="2310524"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4621048" y="9131738"/>
            <a:ext cx="2310524" cy="1155262"/>
            <a:chOff x="0" y="0"/>
            <a:chExt cx="4797026" cy="2398513"/>
          </a:xfrm>
        </p:grpSpPr>
        <p:sp>
          <p:nvSpPr>
            <p:cNvPr id="9" name="Freeform 9"/>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0" name="Group 10"/>
          <p:cNvGrpSpPr/>
          <p:nvPr/>
        </p:nvGrpSpPr>
        <p:grpSpPr>
          <a:xfrm>
            <a:off x="6931572" y="9131738"/>
            <a:ext cx="2310524" cy="1155262"/>
            <a:chOff x="0" y="0"/>
            <a:chExt cx="4797026" cy="2398513"/>
          </a:xfrm>
        </p:grpSpPr>
        <p:sp>
          <p:nvSpPr>
            <p:cNvPr id="11" name="Freeform 11"/>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2" name="Freeform 12"/>
          <p:cNvSpPr/>
          <p:nvPr/>
        </p:nvSpPr>
        <p:spPr>
          <a:xfrm rot="5400000">
            <a:off x="6931572"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4621048"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9242097" y="9131738"/>
            <a:ext cx="2310524" cy="1155262"/>
            <a:chOff x="0" y="0"/>
            <a:chExt cx="4797026" cy="2398513"/>
          </a:xfrm>
        </p:grpSpPr>
        <p:sp>
          <p:nvSpPr>
            <p:cNvPr id="15" name="Freeform 1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6" name="Group 16"/>
          <p:cNvGrpSpPr/>
          <p:nvPr/>
        </p:nvGrpSpPr>
        <p:grpSpPr>
          <a:xfrm>
            <a:off x="11552621" y="9131738"/>
            <a:ext cx="2310524" cy="1155262"/>
            <a:chOff x="0" y="0"/>
            <a:chExt cx="4797026" cy="2398513"/>
          </a:xfrm>
        </p:grpSpPr>
        <p:sp>
          <p:nvSpPr>
            <p:cNvPr id="17" name="Freeform 17"/>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8" name="Freeform 18"/>
          <p:cNvSpPr/>
          <p:nvPr/>
        </p:nvSpPr>
        <p:spPr>
          <a:xfrm rot="5400000">
            <a:off x="11552621"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9242097"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13863145" y="9131738"/>
            <a:ext cx="2310524" cy="1155262"/>
            <a:chOff x="0" y="0"/>
            <a:chExt cx="4797026" cy="2398513"/>
          </a:xfrm>
        </p:grpSpPr>
        <p:sp>
          <p:nvSpPr>
            <p:cNvPr id="22" name="Freeform 22"/>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23" name="Group 23"/>
          <p:cNvGrpSpPr/>
          <p:nvPr/>
        </p:nvGrpSpPr>
        <p:grpSpPr>
          <a:xfrm>
            <a:off x="16173669" y="9131738"/>
            <a:ext cx="2310524" cy="1155262"/>
            <a:chOff x="0" y="0"/>
            <a:chExt cx="4797026" cy="2398513"/>
          </a:xfrm>
        </p:grpSpPr>
        <p:sp>
          <p:nvSpPr>
            <p:cNvPr id="24" name="Freeform 24"/>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25" name="Freeform 25"/>
          <p:cNvSpPr/>
          <p:nvPr/>
        </p:nvSpPr>
        <p:spPr>
          <a:xfrm rot="5400000">
            <a:off x="16173669"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3863145"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TextBox 28"/>
          <p:cNvSpPr txBox="1"/>
          <p:nvPr/>
        </p:nvSpPr>
        <p:spPr>
          <a:xfrm>
            <a:off x="520700" y="2008488"/>
            <a:ext cx="17081500" cy="3847207"/>
          </a:xfrm>
          <a:prstGeom prst="rect">
            <a:avLst/>
          </a:prstGeom>
        </p:spPr>
        <p:txBody>
          <a:bodyPr wrap="square" lIns="0" tIns="0" rIns="0" bIns="0" rtlCol="0" anchor="t">
            <a:spAutoFit/>
          </a:bodyPr>
          <a:lstStyle/>
          <a:p>
            <a:pPr marL="863600" lvl="1" indent="-431800" algn="just">
              <a:lnSpc>
                <a:spcPts val="6000"/>
              </a:lnSpc>
              <a:buFont typeface="Arial" panose="020B0604020202020204"/>
              <a:buChar char="•"/>
            </a:pPr>
            <a:r>
              <a:rPr lang="vi-VN" altLang="ko-KR" sz="4000" spc="-199" dirty="0">
                <a:latin typeface="Arial" panose="020B0604020202020204" pitchFamily="34" charset="0"/>
                <a:cs typeface="Arial" panose="020B0604020202020204" pitchFamily="34" charset="0"/>
              </a:rPr>
              <a:t>Trong vòng </a:t>
            </a:r>
            <a:r>
              <a:rPr lang="vi-VN" altLang="ko-KR" sz="4000" b="1" spc="-199" dirty="0">
                <a:solidFill>
                  <a:schemeClr val="accent1"/>
                </a:solidFill>
                <a:latin typeface="Arial" panose="020B0604020202020204" pitchFamily="34" charset="0"/>
                <a:cs typeface="Arial" panose="020B0604020202020204" pitchFamily="34" charset="0"/>
              </a:rPr>
              <a:t>7</a:t>
            </a:r>
            <a:r>
              <a:rPr lang="en-US" altLang="ko-KR" sz="4000" b="1" spc="-199" dirty="0">
                <a:solidFill>
                  <a:schemeClr val="accent1"/>
                </a:solidFill>
                <a:latin typeface="Arial" panose="020B0604020202020204" pitchFamily="34" charset="0"/>
                <a:cs typeface="Arial" panose="020B0604020202020204" pitchFamily="34" charset="0"/>
              </a:rPr>
              <a:t> </a:t>
            </a:r>
            <a:r>
              <a:rPr lang="vi-VN" altLang="ko-KR" sz="4000" b="1" spc="-199" dirty="0">
                <a:solidFill>
                  <a:schemeClr val="accent1"/>
                </a:solidFill>
                <a:latin typeface="Arial" panose="020B0604020202020204" pitchFamily="34" charset="0"/>
                <a:cs typeface="Arial" panose="020B0604020202020204" pitchFamily="34" charset="0"/>
              </a:rPr>
              <a:t>-</a:t>
            </a:r>
            <a:r>
              <a:rPr lang="en-US" altLang="ko-KR" sz="4000" b="1" spc="-199" dirty="0">
                <a:solidFill>
                  <a:schemeClr val="accent1"/>
                </a:solidFill>
                <a:latin typeface="Arial" panose="020B0604020202020204" pitchFamily="34" charset="0"/>
                <a:cs typeface="Arial" panose="020B0604020202020204" pitchFamily="34" charset="0"/>
              </a:rPr>
              <a:t> </a:t>
            </a:r>
            <a:r>
              <a:rPr lang="vi-VN" altLang="ko-KR" sz="4000" b="1" spc="-199" dirty="0">
                <a:solidFill>
                  <a:schemeClr val="accent1"/>
                </a:solidFill>
                <a:latin typeface="Arial" panose="020B0604020202020204" pitchFamily="34" charset="0"/>
                <a:cs typeface="Arial" panose="020B0604020202020204" pitchFamily="34" charset="0"/>
              </a:rPr>
              <a:t>21 ngày </a:t>
            </a:r>
            <a:r>
              <a:rPr lang="vi-VN" altLang="ko-KR" sz="4000" spc="-199" dirty="0">
                <a:latin typeface="Arial" panose="020B0604020202020204" pitchFamily="34" charset="0"/>
                <a:cs typeface="Arial" panose="020B0604020202020204" pitchFamily="34" charset="0"/>
              </a:rPr>
              <a:t>sau khi tiếp xúc vi rút sởi, bệnh nhân sẽ có biểu hiện</a:t>
            </a:r>
            <a:r>
              <a:rPr lang="en-US" altLang="ko-KR" sz="4000" spc="-199" dirty="0">
                <a:latin typeface="Arial" panose="020B0604020202020204" pitchFamily="34" charset="0"/>
                <a:cs typeface="Arial" panose="020B0604020202020204" pitchFamily="34" charset="0"/>
              </a:rPr>
              <a:t>:</a:t>
            </a:r>
            <a:r>
              <a:rPr lang="en-US" altLang="ko-KR" sz="2800" b="0" i="0" dirty="0">
                <a:solidFill>
                  <a:srgbClr val="000000"/>
                </a:solidFill>
                <a:effectLst/>
                <a:latin typeface="+mn-lt"/>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Sốt</a:t>
            </a:r>
            <a:r>
              <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spc="-199" dirty="0" err="1">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cao</a:t>
            </a:r>
            <a:r>
              <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mắt</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đỏ</a:t>
            </a:r>
            <a:r>
              <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spc="-199" dirty="0" err="1">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kèm</a:t>
            </a:r>
            <a:r>
              <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spc="-199" dirty="0" err="1">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nhèm</a:t>
            </a:r>
            <a:r>
              <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sưng</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nề</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mi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mắt</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ho,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chảy</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nước</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mắt</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nước</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199" dirty="0" err="1">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mũi</a:t>
            </a:r>
            <a:r>
              <a:rPr lang="en-US" sz="4000" b="1" spc="-199" dirty="0">
                <a:solidFill>
                  <a:schemeClr val="accent1"/>
                </a:solidFill>
                <a:latin typeface="Arial" panose="020B0604020202020204" pitchFamily="34" charset="0"/>
                <a:ea typeface="Montserrat Bold" panose="00000800000000000000"/>
                <a:cs typeface="Arial" panose="020B0604020202020204" pitchFamily="34" charset="0"/>
                <a:sym typeface="Montserrat Bold" panose="00000800000000000000"/>
              </a:rPr>
              <a:t>.</a:t>
            </a:r>
            <a:endParaRPr lang="en-US" sz="4000" spc="-199" dirty="0">
              <a:solidFill>
                <a:schemeClr val="tx1"/>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marL="863600" lvl="1" indent="-431800" algn="just">
              <a:lnSpc>
                <a:spcPts val="6000"/>
              </a:lnSpc>
              <a:buFont typeface="Arial" panose="020B0604020202020204"/>
              <a:buChar char="•"/>
            </a:pP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Phát</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ban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tuần</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tự</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p>
          <a:p>
            <a:pPr marL="863600" lvl="1" indent="-431800" algn="just">
              <a:lnSpc>
                <a:spcPts val="6000"/>
              </a:lnSpc>
              <a:buFont typeface="Arial" panose="020B0604020202020204"/>
              <a:buChar char="•"/>
            </a:pP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Giai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đoạn</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lui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bệnh</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ban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nhạt</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màu</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dần</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để</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lại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vết</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thâm</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vằn</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da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hổ</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và</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biến</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mất</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theo</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thứ</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tự</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như</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khi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xuất</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hiện</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p:txBody>
      </p:sp>
      <p:sp>
        <p:nvSpPr>
          <p:cNvPr id="29" name="TextBox 29"/>
          <p:cNvSpPr txBox="1"/>
          <p:nvPr/>
        </p:nvSpPr>
        <p:spPr>
          <a:xfrm>
            <a:off x="1028700" y="981075"/>
            <a:ext cx="13026181" cy="694690"/>
          </a:xfrm>
          <a:prstGeom prst="rect">
            <a:avLst/>
          </a:prstGeom>
        </p:spPr>
        <p:txBody>
          <a:bodyPr lIns="0" tIns="0" rIns="0" bIns="0" rtlCol="0" anchor="t">
            <a:spAutoFit/>
          </a:bodyPr>
          <a:lstStyle/>
          <a:p>
            <a:pPr algn="l">
              <a:lnSpc>
                <a:spcPts val="5420"/>
              </a:lnSpc>
            </a:pP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4. DẤU HIỆU BỆNH </a:t>
            </a:r>
            <a:r>
              <a:rPr lang="en-US" sz="4200" b="1" spc="168">
                <a:solidFill>
                  <a:srgbClr val="D6533C"/>
                </a:solidFill>
                <a:latin typeface="Arial" panose="020B0604020202020204" pitchFamily="34" charset="0"/>
                <a:ea typeface="Lato Bold" panose="020F0502020204030203"/>
                <a:cs typeface="Arial" panose="020B0604020202020204" pitchFamily="34" charset="0"/>
                <a:sym typeface="Lato Bold" panose="020F0502020204030203"/>
              </a:rPr>
              <a:t>SỞI</a:t>
            </a: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a:t>
            </a:r>
          </a:p>
        </p:txBody>
      </p:sp>
      <p:pic>
        <p:nvPicPr>
          <p:cNvPr id="100" name="Picture 99"/>
          <p:cNvPicPr/>
          <p:nvPr/>
        </p:nvPicPr>
        <p:blipFill>
          <a:blip r:embed="rId7"/>
          <a:stretch>
            <a:fillRect/>
          </a:stretch>
        </p:blipFill>
        <p:spPr>
          <a:xfrm>
            <a:off x="9144000" y="5905500"/>
            <a:ext cx="5347970" cy="3009900"/>
          </a:xfrm>
          <a:prstGeom prst="rect">
            <a:avLst/>
          </a:prstGeom>
          <a:noFill/>
          <a:ln w="9525">
            <a:no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a:off x="0" y="9131738"/>
            <a:ext cx="2310524" cy="1155262"/>
            <a:chOff x="0" y="0"/>
            <a:chExt cx="4797026" cy="2398513"/>
          </a:xfrm>
        </p:grpSpPr>
        <p:sp>
          <p:nvSpPr>
            <p:cNvPr id="3" name="Freeform 3"/>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4" name="Group 4"/>
          <p:cNvGrpSpPr/>
          <p:nvPr/>
        </p:nvGrpSpPr>
        <p:grpSpPr>
          <a:xfrm>
            <a:off x="2310524" y="9131738"/>
            <a:ext cx="2310524" cy="1155262"/>
            <a:chOff x="0" y="0"/>
            <a:chExt cx="4797026" cy="2398513"/>
          </a:xfrm>
        </p:grpSpPr>
        <p:sp>
          <p:nvSpPr>
            <p:cNvPr id="5" name="Freeform 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6" name="Freeform 6"/>
          <p:cNvSpPr/>
          <p:nvPr/>
        </p:nvSpPr>
        <p:spPr>
          <a:xfrm rot="5400000">
            <a:off x="2310524"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4621048" y="9131738"/>
            <a:ext cx="2310524" cy="1155262"/>
            <a:chOff x="0" y="0"/>
            <a:chExt cx="4797026" cy="2398513"/>
          </a:xfrm>
        </p:grpSpPr>
        <p:sp>
          <p:nvSpPr>
            <p:cNvPr id="9" name="Freeform 9"/>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0" name="Group 10"/>
          <p:cNvGrpSpPr/>
          <p:nvPr/>
        </p:nvGrpSpPr>
        <p:grpSpPr>
          <a:xfrm>
            <a:off x="6931572" y="9131738"/>
            <a:ext cx="2310524" cy="1155262"/>
            <a:chOff x="0" y="0"/>
            <a:chExt cx="4797026" cy="2398513"/>
          </a:xfrm>
        </p:grpSpPr>
        <p:sp>
          <p:nvSpPr>
            <p:cNvPr id="11" name="Freeform 11"/>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2" name="Freeform 12"/>
          <p:cNvSpPr/>
          <p:nvPr/>
        </p:nvSpPr>
        <p:spPr>
          <a:xfrm rot="5400000">
            <a:off x="6931572"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4621048"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9242097" y="9131738"/>
            <a:ext cx="2310524" cy="1155262"/>
            <a:chOff x="0" y="0"/>
            <a:chExt cx="4797026" cy="2398513"/>
          </a:xfrm>
        </p:grpSpPr>
        <p:sp>
          <p:nvSpPr>
            <p:cNvPr id="15" name="Freeform 1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6" name="Group 16"/>
          <p:cNvGrpSpPr/>
          <p:nvPr/>
        </p:nvGrpSpPr>
        <p:grpSpPr>
          <a:xfrm>
            <a:off x="11552621" y="9131738"/>
            <a:ext cx="2310524" cy="1155262"/>
            <a:chOff x="0" y="0"/>
            <a:chExt cx="4797026" cy="2398513"/>
          </a:xfrm>
        </p:grpSpPr>
        <p:sp>
          <p:nvSpPr>
            <p:cNvPr id="17" name="Freeform 17"/>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8" name="Freeform 18"/>
          <p:cNvSpPr/>
          <p:nvPr/>
        </p:nvSpPr>
        <p:spPr>
          <a:xfrm rot="5400000">
            <a:off x="11552621"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9242097"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1" name="Group 21"/>
          <p:cNvGrpSpPr/>
          <p:nvPr/>
        </p:nvGrpSpPr>
        <p:grpSpPr>
          <a:xfrm>
            <a:off x="13863145" y="9131738"/>
            <a:ext cx="2310524" cy="1155262"/>
            <a:chOff x="0" y="0"/>
            <a:chExt cx="4797026" cy="2398513"/>
          </a:xfrm>
        </p:grpSpPr>
        <p:sp>
          <p:nvSpPr>
            <p:cNvPr id="22" name="Freeform 22"/>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23" name="Group 23"/>
          <p:cNvGrpSpPr/>
          <p:nvPr/>
        </p:nvGrpSpPr>
        <p:grpSpPr>
          <a:xfrm>
            <a:off x="16173669" y="9131738"/>
            <a:ext cx="2310524" cy="1155262"/>
            <a:chOff x="0" y="0"/>
            <a:chExt cx="4797026" cy="2398513"/>
          </a:xfrm>
        </p:grpSpPr>
        <p:sp>
          <p:nvSpPr>
            <p:cNvPr id="24" name="Freeform 24"/>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25" name="Freeform 25"/>
          <p:cNvSpPr/>
          <p:nvPr/>
        </p:nvSpPr>
        <p:spPr>
          <a:xfrm rot="5400000">
            <a:off x="16173669"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3863145"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8" name="TextBox 28"/>
          <p:cNvSpPr txBox="1"/>
          <p:nvPr/>
        </p:nvSpPr>
        <p:spPr>
          <a:xfrm>
            <a:off x="520701" y="2171700"/>
            <a:ext cx="10223499" cy="6924973"/>
          </a:xfrm>
          <a:prstGeom prst="rect">
            <a:avLst/>
          </a:prstGeom>
        </p:spPr>
        <p:txBody>
          <a:bodyPr wrap="square" lIns="0" tIns="0" rIns="0" bIns="0" rtlCol="0" anchor="t">
            <a:spAutoFit/>
          </a:bodyPr>
          <a:lstStyle/>
          <a:p>
            <a:pPr marL="863600" lvl="1" indent="-431800" algn="just">
              <a:lnSpc>
                <a:spcPts val="6000"/>
              </a:lnSpc>
              <a:buFont typeface="Arial" panose="020B0604020202020204"/>
              <a:buChar char="•"/>
            </a:pP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Trực</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tiếp</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qua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tiết</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hô</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spc="-199" dirty="0" err="1">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hấp</a:t>
            </a:r>
            <a:r>
              <a:rPr lang="en-US" sz="4000" b="1"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của</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người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bệnh</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như</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ho,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hắt</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hơi</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nước</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bọt</a:t>
            </a:r>
            <a:endPar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endParaRPr>
          </a:p>
          <a:p>
            <a:pPr marL="863600" lvl="1" indent="-431800" algn="just">
              <a:lnSpc>
                <a:spcPts val="6000"/>
              </a:lnSpc>
              <a:buFont typeface="Arial" panose="020B0604020202020204"/>
              <a:buChar char="•"/>
            </a:pPr>
            <a:r>
              <a:rPr lang="en-US" sz="4000" dirty="0">
                <a:solidFill>
                  <a:srgbClr val="000000"/>
                </a:solidFill>
                <a:latin typeface="Arial" panose="020B0604020202020204" pitchFamily="34" charset="0"/>
                <a:cs typeface="Arial" panose="020B0604020202020204" pitchFamily="34" charset="0"/>
              </a:rPr>
              <a:t>G</a:t>
            </a:r>
            <a:r>
              <a:rPr lang="vi-VN" sz="4000" b="0" i="0" dirty="0">
                <a:solidFill>
                  <a:srgbClr val="000000"/>
                </a:solidFill>
                <a:effectLst/>
                <a:latin typeface="Arial" panose="020B0604020202020204" pitchFamily="34" charset="0"/>
                <a:cs typeface="Arial" panose="020B0604020202020204" pitchFamily="34" charset="0"/>
              </a:rPr>
              <a:t>ián tiếp qua những </a:t>
            </a:r>
            <a:r>
              <a:rPr lang="vi-VN" sz="4000" b="1" spc="-199" dirty="0">
                <a:solidFill>
                  <a:schemeClr val="accent1"/>
                </a:solidFill>
                <a:latin typeface="Arial" panose="020B0604020202020204" pitchFamily="34" charset="0"/>
                <a:cs typeface="Arial" panose="020B0604020202020204" pitchFamily="34" charset="0"/>
              </a:rPr>
              <a:t>đồ vật bị nhiễm </a:t>
            </a:r>
            <a:r>
              <a:rPr lang="vi-VN" sz="4000" b="0" i="0" dirty="0">
                <a:solidFill>
                  <a:srgbClr val="000000"/>
                </a:solidFill>
                <a:effectLst/>
                <a:latin typeface="Arial" panose="020B0604020202020204" pitchFamily="34" charset="0"/>
                <a:cs typeface="Arial" panose="020B0604020202020204" pitchFamily="34" charset="0"/>
              </a:rPr>
              <a:t>các chất tiết đường mũi họng của bệnh nhân.</a:t>
            </a:r>
            <a:endPar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endParaRPr>
          </a:p>
          <a:p>
            <a:pPr marL="863600" lvl="1" indent="-431800" algn="just">
              <a:lnSpc>
                <a:spcPts val="6000"/>
              </a:lnSpc>
              <a:buFont typeface="Arial" panose="020B0604020202020204"/>
              <a:buChar char="•"/>
            </a:pP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Khả</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năng</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gây</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bệnh</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b="1" spc="-199" dirty="0">
                <a:solidFill>
                  <a:schemeClr val="accent1"/>
                </a:solidFill>
                <a:latin typeface="Arial" panose="020B0604020202020204" pitchFamily="34" charset="0"/>
                <a:ea typeface="Montserrat" panose="00000500000000000000"/>
                <a:cs typeface="Arial" panose="020B0604020202020204" pitchFamily="34" charset="0"/>
                <a:sym typeface="Montserrat" panose="00000500000000000000"/>
              </a:rPr>
              <a:t>100% </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ở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người</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chưa</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có</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miễn</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dịch</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p>
          <a:p>
            <a:pPr marL="863600" lvl="1" indent="-431800" algn="just">
              <a:lnSpc>
                <a:spcPts val="6000"/>
              </a:lnSpc>
              <a:buFont typeface="Arial" panose="020B0604020202020204"/>
              <a:buChar char="•"/>
            </a:pP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Lây</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truyền</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cs typeface="Arial" panose="020B0604020202020204" pitchFamily="34" charset="0"/>
                <a:sym typeface="Montserrat" panose="00000500000000000000"/>
              </a:rPr>
              <a:t>mạnh</a:t>
            </a:r>
            <a:r>
              <a:rPr lang="en-US" sz="4000" spc="-199" dirty="0">
                <a:solidFill>
                  <a:srgbClr val="000000"/>
                </a:solidFill>
                <a:latin typeface="Arial" panose="020B0604020202020204" pitchFamily="34" charset="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trong</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những</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tập</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thể</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chưa</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có</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miễn</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Nhà</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trẻ</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trường</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mầm</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non,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mẫu</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giáo</a:t>
            </a:r>
            <a:r>
              <a:rPr lang="en-US" sz="40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p:txBody>
      </p:sp>
      <p:sp>
        <p:nvSpPr>
          <p:cNvPr id="29" name="TextBox 29"/>
          <p:cNvSpPr txBox="1"/>
          <p:nvPr/>
        </p:nvSpPr>
        <p:spPr>
          <a:xfrm>
            <a:off x="1028700" y="981075"/>
            <a:ext cx="13026181" cy="694690"/>
          </a:xfrm>
          <a:prstGeom prst="rect">
            <a:avLst/>
          </a:prstGeom>
        </p:spPr>
        <p:txBody>
          <a:bodyPr lIns="0" tIns="0" rIns="0" bIns="0" rtlCol="0" anchor="t">
            <a:spAutoFit/>
          </a:bodyPr>
          <a:lstStyle/>
          <a:p>
            <a:pPr algn="l">
              <a:lnSpc>
                <a:spcPts val="5420"/>
              </a:lnSpc>
            </a:pP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5. ĐƯỜNG LÂY BỆNH </a:t>
            </a:r>
            <a:r>
              <a:rPr lang="en-US" sz="4200" b="1" spc="168">
                <a:solidFill>
                  <a:srgbClr val="D6533C"/>
                </a:solidFill>
                <a:latin typeface="Arial" panose="020B0604020202020204" pitchFamily="34" charset="0"/>
                <a:ea typeface="Lato Bold" panose="020F0502020204030203"/>
                <a:cs typeface="Arial" panose="020B0604020202020204" pitchFamily="34" charset="0"/>
                <a:sym typeface="Lato Bold" panose="020F0502020204030203"/>
              </a:rPr>
              <a:t>SỞI</a:t>
            </a: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a:t>
            </a:r>
          </a:p>
        </p:txBody>
      </p:sp>
      <p:pic>
        <p:nvPicPr>
          <p:cNvPr id="20" name="Picture 19"/>
          <p:cNvPicPr>
            <a:picLocks noChangeAspect="1"/>
          </p:cNvPicPr>
          <p:nvPr/>
        </p:nvPicPr>
        <p:blipFill>
          <a:blip r:embed="rId7"/>
          <a:stretch>
            <a:fillRect/>
          </a:stretch>
        </p:blipFill>
        <p:spPr>
          <a:xfrm>
            <a:off x="11125200" y="1710830"/>
            <a:ext cx="7010400" cy="65568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a:off x="6887372" y="8472937"/>
            <a:ext cx="3799270" cy="1899635"/>
            <a:chOff x="0" y="0"/>
            <a:chExt cx="2197273" cy="1098637"/>
          </a:xfrm>
        </p:grpSpPr>
        <p:sp>
          <p:nvSpPr>
            <p:cNvPr id="3" name="Freeform 3"/>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4" name="Group 4"/>
          <p:cNvGrpSpPr/>
          <p:nvPr/>
        </p:nvGrpSpPr>
        <p:grpSpPr>
          <a:xfrm>
            <a:off x="1899635" y="8472937"/>
            <a:ext cx="4987736" cy="1899635"/>
            <a:chOff x="0" y="0"/>
            <a:chExt cx="2884612" cy="1098637"/>
          </a:xfrm>
        </p:grpSpPr>
        <p:sp>
          <p:nvSpPr>
            <p:cNvPr id="5" name="Freeform 5"/>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6" name="Freeform 6"/>
          <p:cNvSpPr/>
          <p:nvPr/>
        </p:nvSpPr>
        <p:spPr>
          <a:xfrm rot="5400000" flipH="1" flipV="1">
            <a:off x="0" y="84729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flipH="1" flipV="1">
            <a:off x="4993308" y="84729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6887372" y="8472937"/>
            <a:ext cx="3799270" cy="1899635"/>
          </a:xfrm>
          <a:custGeom>
            <a:avLst/>
            <a:gdLst/>
            <a:ahLst/>
            <a:cxnLst/>
            <a:rect l="l" t="t" r="r" b="b"/>
            <a:pathLst>
              <a:path w="3799270" h="1899635">
                <a:moveTo>
                  <a:pt x="0" y="0"/>
                </a:moveTo>
                <a:lnTo>
                  <a:pt x="3799270" y="0"/>
                </a:lnTo>
                <a:lnTo>
                  <a:pt x="3799270" y="1899635"/>
                </a:lnTo>
                <a:lnTo>
                  <a:pt x="0" y="18996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1899635" y="8472937"/>
            <a:ext cx="1899635" cy="189963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0223D"/>
            </a:solidFill>
          </p:spPr>
          <p:txBody>
            <a:bodyPr/>
            <a:lstStyle/>
            <a:p>
              <a:endParaRPr lang="en-US"/>
            </a:p>
          </p:txBody>
        </p:sp>
      </p:grpSp>
      <p:sp>
        <p:nvSpPr>
          <p:cNvPr id="11" name="Freeform 11"/>
          <p:cNvSpPr/>
          <p:nvPr/>
        </p:nvSpPr>
        <p:spPr>
          <a:xfrm rot="-5400000" flipH="1">
            <a:off x="0" y="8472937"/>
            <a:ext cx="1899635" cy="1899635"/>
          </a:xfrm>
          <a:custGeom>
            <a:avLst/>
            <a:gdLst/>
            <a:ahLst/>
            <a:cxnLst/>
            <a:rect l="l" t="t" r="r" b="b"/>
            <a:pathLst>
              <a:path w="1899635" h="1899635">
                <a:moveTo>
                  <a:pt x="1899635" y="0"/>
                </a:moveTo>
                <a:lnTo>
                  <a:pt x="0" y="0"/>
                </a:lnTo>
                <a:lnTo>
                  <a:pt x="0" y="1899635"/>
                </a:lnTo>
                <a:lnTo>
                  <a:pt x="1899635" y="1899635"/>
                </a:lnTo>
                <a:lnTo>
                  <a:pt x="189963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2" name="Group 12"/>
          <p:cNvGrpSpPr/>
          <p:nvPr/>
        </p:nvGrpSpPr>
        <p:grpSpPr>
          <a:xfrm>
            <a:off x="745192" y="9290885"/>
            <a:ext cx="2308886" cy="230888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740"/>
            </a:solidFill>
          </p:spPr>
          <p:txBody>
            <a:bodyPr/>
            <a:lstStyle/>
            <a:p>
              <a:endParaRPr lang="en-US"/>
            </a:p>
          </p:txBody>
        </p:sp>
      </p:grpSp>
      <p:sp>
        <p:nvSpPr>
          <p:cNvPr id="14" name="TextBox 14"/>
          <p:cNvSpPr txBox="1"/>
          <p:nvPr/>
        </p:nvSpPr>
        <p:spPr>
          <a:xfrm>
            <a:off x="1124111" y="492091"/>
            <a:ext cx="5763260" cy="694690"/>
          </a:xfrm>
          <a:prstGeom prst="rect">
            <a:avLst/>
          </a:prstGeom>
        </p:spPr>
        <p:txBody>
          <a:bodyPr wrap="square" lIns="0" tIns="0" rIns="0" bIns="0" rtlCol="0" anchor="t">
            <a:spAutoFit/>
          </a:bodyPr>
          <a:lstStyle/>
          <a:p>
            <a:pPr algn="ctr">
              <a:lnSpc>
                <a:spcPts val="5420"/>
              </a:lnSpc>
            </a:pPr>
            <a:r>
              <a:rPr lang="en-US" sz="4200" b="1" spc="84">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6. PHÒNG BỆNH </a:t>
            </a:r>
            <a:r>
              <a:rPr lang="en-US" sz="4200" b="1" spc="84">
                <a:solidFill>
                  <a:schemeClr val="accent2"/>
                </a:solidFill>
                <a:latin typeface="Arial" panose="020B0604020202020204" pitchFamily="34" charset="0"/>
                <a:ea typeface="Lato Bold" panose="020F0502020204030203"/>
                <a:cs typeface="Arial" panose="020B0604020202020204" pitchFamily="34" charset="0"/>
                <a:sym typeface="Lato Bold" panose="020F0502020204030203"/>
              </a:rPr>
              <a:t>SỞI</a:t>
            </a:r>
          </a:p>
        </p:txBody>
      </p:sp>
      <p:grpSp>
        <p:nvGrpSpPr>
          <p:cNvPr id="15" name="Group 15"/>
          <p:cNvGrpSpPr/>
          <p:nvPr/>
        </p:nvGrpSpPr>
        <p:grpSpPr>
          <a:xfrm>
            <a:off x="15674378" y="8459514"/>
            <a:ext cx="3799270" cy="1899635"/>
            <a:chOff x="0" y="0"/>
            <a:chExt cx="2197273" cy="1098637"/>
          </a:xfrm>
        </p:grpSpPr>
        <p:sp>
          <p:nvSpPr>
            <p:cNvPr id="16" name="Freeform 16"/>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17" name="Group 17"/>
          <p:cNvGrpSpPr/>
          <p:nvPr/>
        </p:nvGrpSpPr>
        <p:grpSpPr>
          <a:xfrm>
            <a:off x="10686642" y="8459514"/>
            <a:ext cx="4987736" cy="1899635"/>
            <a:chOff x="0" y="0"/>
            <a:chExt cx="2884612" cy="1098637"/>
          </a:xfrm>
        </p:grpSpPr>
        <p:sp>
          <p:nvSpPr>
            <p:cNvPr id="18" name="Freeform 18"/>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19" name="Freeform 19"/>
          <p:cNvSpPr/>
          <p:nvPr/>
        </p:nvSpPr>
        <p:spPr>
          <a:xfrm rot="-5400000" flipH="1" flipV="1">
            <a:off x="13780314" y="8459514"/>
            <a:ext cx="1899635" cy="1899635"/>
          </a:xfrm>
          <a:custGeom>
            <a:avLst/>
            <a:gdLst/>
            <a:ahLst/>
            <a:cxnLst/>
            <a:rect l="l" t="t" r="r" b="b"/>
            <a:pathLst>
              <a:path w="1899635" h="1899635">
                <a:moveTo>
                  <a:pt x="1899636" y="1899635"/>
                </a:moveTo>
                <a:lnTo>
                  <a:pt x="0" y="1899635"/>
                </a:lnTo>
                <a:lnTo>
                  <a:pt x="0" y="0"/>
                </a:lnTo>
                <a:lnTo>
                  <a:pt x="1899636" y="0"/>
                </a:lnTo>
                <a:lnTo>
                  <a:pt x="1899636" y="189963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15674378" y="8459514"/>
            <a:ext cx="3799270" cy="1899635"/>
          </a:xfrm>
          <a:custGeom>
            <a:avLst/>
            <a:gdLst/>
            <a:ahLst/>
            <a:cxnLst/>
            <a:rect l="l" t="t" r="r" b="b"/>
            <a:pathLst>
              <a:path w="3799270" h="1899635">
                <a:moveTo>
                  <a:pt x="0" y="0"/>
                </a:moveTo>
                <a:lnTo>
                  <a:pt x="3799271" y="0"/>
                </a:lnTo>
                <a:lnTo>
                  <a:pt x="3799271" y="1899635"/>
                </a:lnTo>
                <a:lnTo>
                  <a:pt x="0" y="18996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22" name="Picture 21"/>
          <p:cNvPicPr>
            <a:picLocks noChangeAspect="1"/>
          </p:cNvPicPr>
          <p:nvPr/>
        </p:nvPicPr>
        <p:blipFill>
          <a:blip r:embed="rId10"/>
          <a:stretch>
            <a:fillRect/>
          </a:stretch>
        </p:blipFill>
        <p:spPr>
          <a:xfrm>
            <a:off x="2590800" y="1186781"/>
            <a:ext cx="13411200" cy="72458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2" name="Group 2"/>
          <p:cNvGrpSpPr/>
          <p:nvPr/>
        </p:nvGrpSpPr>
        <p:grpSpPr>
          <a:xfrm>
            <a:off x="0" y="9131738"/>
            <a:ext cx="2310524" cy="1155262"/>
            <a:chOff x="0" y="0"/>
            <a:chExt cx="4797026" cy="2398513"/>
          </a:xfrm>
        </p:grpSpPr>
        <p:sp>
          <p:nvSpPr>
            <p:cNvPr id="3" name="Freeform 3"/>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4" name="Group 4"/>
          <p:cNvGrpSpPr/>
          <p:nvPr/>
        </p:nvGrpSpPr>
        <p:grpSpPr>
          <a:xfrm>
            <a:off x="2310524" y="9131738"/>
            <a:ext cx="2310524" cy="1155262"/>
            <a:chOff x="0" y="0"/>
            <a:chExt cx="4797026" cy="2398513"/>
          </a:xfrm>
        </p:grpSpPr>
        <p:sp>
          <p:nvSpPr>
            <p:cNvPr id="5" name="Freeform 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6" name="Freeform 6"/>
          <p:cNvSpPr/>
          <p:nvPr/>
        </p:nvSpPr>
        <p:spPr>
          <a:xfrm rot="5400000">
            <a:off x="2310524"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4621048" y="9131738"/>
            <a:ext cx="2310524" cy="1155262"/>
            <a:chOff x="0" y="0"/>
            <a:chExt cx="4797026" cy="2398513"/>
          </a:xfrm>
        </p:grpSpPr>
        <p:sp>
          <p:nvSpPr>
            <p:cNvPr id="9" name="Freeform 9"/>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0" name="Group 10"/>
          <p:cNvGrpSpPr/>
          <p:nvPr/>
        </p:nvGrpSpPr>
        <p:grpSpPr>
          <a:xfrm>
            <a:off x="6931572" y="9131738"/>
            <a:ext cx="2310524" cy="1155262"/>
            <a:chOff x="0" y="0"/>
            <a:chExt cx="4797026" cy="2398513"/>
          </a:xfrm>
        </p:grpSpPr>
        <p:sp>
          <p:nvSpPr>
            <p:cNvPr id="11" name="Freeform 11"/>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2" name="Freeform 12"/>
          <p:cNvSpPr/>
          <p:nvPr/>
        </p:nvSpPr>
        <p:spPr>
          <a:xfrm rot="5400000">
            <a:off x="6931572"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4621048"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9242097" y="9131738"/>
            <a:ext cx="2310524" cy="1155262"/>
            <a:chOff x="0" y="0"/>
            <a:chExt cx="4797026" cy="2398513"/>
          </a:xfrm>
        </p:grpSpPr>
        <p:sp>
          <p:nvSpPr>
            <p:cNvPr id="15" name="Freeform 15"/>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16" name="Group 16"/>
          <p:cNvGrpSpPr/>
          <p:nvPr/>
        </p:nvGrpSpPr>
        <p:grpSpPr>
          <a:xfrm>
            <a:off x="11552621" y="9131738"/>
            <a:ext cx="2310524" cy="1155262"/>
            <a:chOff x="0" y="0"/>
            <a:chExt cx="4797026" cy="2398513"/>
          </a:xfrm>
        </p:grpSpPr>
        <p:sp>
          <p:nvSpPr>
            <p:cNvPr id="17" name="Freeform 17"/>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18" name="Freeform 18"/>
          <p:cNvSpPr/>
          <p:nvPr/>
        </p:nvSpPr>
        <p:spPr>
          <a:xfrm rot="5400000">
            <a:off x="11552621"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9242097"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13959323" y="6170009"/>
            <a:ext cx="3299977" cy="2961729"/>
          </a:xfrm>
          <a:custGeom>
            <a:avLst/>
            <a:gdLst/>
            <a:ahLst/>
            <a:cxnLst/>
            <a:rect l="l" t="t" r="r" b="b"/>
            <a:pathLst>
              <a:path w="3299977" h="2961729">
                <a:moveTo>
                  <a:pt x="0" y="0"/>
                </a:moveTo>
                <a:lnTo>
                  <a:pt x="3299977" y="0"/>
                </a:lnTo>
                <a:lnTo>
                  <a:pt x="3299977" y="2961729"/>
                </a:lnTo>
                <a:lnTo>
                  <a:pt x="0" y="2961729"/>
                </a:lnTo>
                <a:lnTo>
                  <a:pt x="0" y="0"/>
                </a:lnTo>
                <a:close/>
              </a:path>
            </a:pathLst>
          </a:custGeom>
          <a:blipFill>
            <a:blip r:embed="rId7"/>
            <a:stretch>
              <a:fillRect/>
            </a:stretch>
          </a:blipFill>
        </p:spPr>
        <p:txBody>
          <a:bodyPr/>
          <a:lstStyle/>
          <a:p>
            <a:endParaRPr lang="en-US"/>
          </a:p>
        </p:txBody>
      </p:sp>
      <p:grpSp>
        <p:nvGrpSpPr>
          <p:cNvPr id="21" name="Group 21"/>
          <p:cNvGrpSpPr/>
          <p:nvPr/>
        </p:nvGrpSpPr>
        <p:grpSpPr>
          <a:xfrm>
            <a:off x="13863145" y="9131738"/>
            <a:ext cx="2310524" cy="1155262"/>
            <a:chOff x="0" y="0"/>
            <a:chExt cx="4797026" cy="2398513"/>
          </a:xfrm>
        </p:grpSpPr>
        <p:sp>
          <p:nvSpPr>
            <p:cNvPr id="22" name="Freeform 22"/>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10223D"/>
            </a:solidFill>
          </p:spPr>
          <p:txBody>
            <a:bodyPr/>
            <a:lstStyle/>
            <a:p>
              <a:endParaRPr lang="en-US"/>
            </a:p>
          </p:txBody>
        </p:sp>
      </p:grpSp>
      <p:grpSp>
        <p:nvGrpSpPr>
          <p:cNvPr id="23" name="Group 23"/>
          <p:cNvGrpSpPr/>
          <p:nvPr/>
        </p:nvGrpSpPr>
        <p:grpSpPr>
          <a:xfrm>
            <a:off x="16173669" y="9131738"/>
            <a:ext cx="2310524" cy="1155262"/>
            <a:chOff x="0" y="0"/>
            <a:chExt cx="4797026" cy="2398513"/>
          </a:xfrm>
        </p:grpSpPr>
        <p:sp>
          <p:nvSpPr>
            <p:cNvPr id="24" name="Freeform 24"/>
            <p:cNvSpPr/>
            <p:nvPr/>
          </p:nvSpPr>
          <p:spPr>
            <a:xfrm>
              <a:off x="0" y="0"/>
              <a:ext cx="4797026" cy="2398513"/>
            </a:xfrm>
            <a:custGeom>
              <a:avLst/>
              <a:gdLst/>
              <a:ahLst/>
              <a:cxnLst/>
              <a:rect l="l" t="t" r="r" b="b"/>
              <a:pathLst>
                <a:path w="4797026" h="2398513">
                  <a:moveTo>
                    <a:pt x="0" y="0"/>
                  </a:moveTo>
                  <a:lnTo>
                    <a:pt x="4797026" y="0"/>
                  </a:lnTo>
                  <a:lnTo>
                    <a:pt x="4797026" y="2398513"/>
                  </a:lnTo>
                  <a:lnTo>
                    <a:pt x="0" y="2398513"/>
                  </a:lnTo>
                  <a:close/>
                </a:path>
              </a:pathLst>
            </a:custGeom>
            <a:solidFill>
              <a:srgbClr val="D6533C"/>
            </a:solidFill>
          </p:spPr>
          <p:txBody>
            <a:bodyPr/>
            <a:lstStyle/>
            <a:p>
              <a:endParaRPr lang="en-US"/>
            </a:p>
          </p:txBody>
        </p:sp>
      </p:grpSp>
      <p:sp>
        <p:nvSpPr>
          <p:cNvPr id="25" name="Freeform 25"/>
          <p:cNvSpPr/>
          <p:nvPr/>
        </p:nvSpPr>
        <p:spPr>
          <a:xfrm rot="5400000">
            <a:off x="16173669" y="9131738"/>
            <a:ext cx="1155262" cy="1155262"/>
          </a:xfrm>
          <a:custGeom>
            <a:avLst/>
            <a:gdLst/>
            <a:ahLst/>
            <a:cxnLst/>
            <a:rect l="l" t="t" r="r" b="b"/>
            <a:pathLst>
              <a:path w="1155262" h="1155262">
                <a:moveTo>
                  <a:pt x="0" y="0"/>
                </a:moveTo>
                <a:lnTo>
                  <a:pt x="1155262" y="0"/>
                </a:lnTo>
                <a:lnTo>
                  <a:pt x="1155262" y="1155262"/>
                </a:lnTo>
                <a:lnTo>
                  <a:pt x="0" y="11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3863145" y="9131738"/>
            <a:ext cx="2310524" cy="1155262"/>
          </a:xfrm>
          <a:custGeom>
            <a:avLst/>
            <a:gdLst/>
            <a:ahLst/>
            <a:cxnLst/>
            <a:rect l="l" t="t" r="r" b="b"/>
            <a:pathLst>
              <a:path w="2310524" h="1155262">
                <a:moveTo>
                  <a:pt x="0" y="0"/>
                </a:moveTo>
                <a:lnTo>
                  <a:pt x="2310524" y="0"/>
                </a:lnTo>
                <a:lnTo>
                  <a:pt x="2310524" y="1155262"/>
                </a:lnTo>
                <a:lnTo>
                  <a:pt x="0" y="11552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a:off x="1028700" y="5723240"/>
            <a:ext cx="3915548" cy="3408498"/>
          </a:xfrm>
          <a:custGeom>
            <a:avLst/>
            <a:gdLst/>
            <a:ahLst/>
            <a:cxnLst/>
            <a:rect l="l" t="t" r="r" b="b"/>
            <a:pathLst>
              <a:path w="3915548" h="3408498">
                <a:moveTo>
                  <a:pt x="0" y="0"/>
                </a:moveTo>
                <a:lnTo>
                  <a:pt x="3915548" y="0"/>
                </a:lnTo>
                <a:lnTo>
                  <a:pt x="3915548" y="3408498"/>
                </a:lnTo>
                <a:lnTo>
                  <a:pt x="0" y="34084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TextBox 28"/>
          <p:cNvSpPr txBox="1"/>
          <p:nvPr/>
        </p:nvSpPr>
        <p:spPr>
          <a:xfrm>
            <a:off x="520700" y="2008488"/>
            <a:ext cx="16808231" cy="3847207"/>
          </a:xfrm>
          <a:prstGeom prst="rect">
            <a:avLst/>
          </a:prstGeom>
        </p:spPr>
        <p:txBody>
          <a:bodyPr lIns="0" tIns="0" rIns="0" bIns="0" rtlCol="0" anchor="t">
            <a:spAutoFit/>
          </a:bodyPr>
          <a:lstStyle/>
          <a:p>
            <a:pPr marL="863600" lvl="1" indent="-431800" algn="just">
              <a:lnSpc>
                <a:spcPts val="6000"/>
              </a:lnSpc>
              <a:buFont typeface="Arial" panose="020B0604020202020204"/>
              <a:buChar char="•"/>
            </a:pP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Tiêm</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vắc</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xin</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D0443F"/>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là</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biện</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pháp</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chủ</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động</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phòng</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bệnh</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tốt</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nhất</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a:t>
            </a:r>
          </a:p>
          <a:p>
            <a:pPr marL="863600" lvl="1" indent="-431800" algn="just">
              <a:lnSpc>
                <a:spcPts val="6000"/>
              </a:lnSpc>
              <a:buFont typeface="Arial" panose="020B0604020202020204"/>
              <a:buChar char="•"/>
            </a:pPr>
            <a:r>
              <a:rPr lang="en-US" sz="4400" spc="-199" dirty="0">
                <a:latin typeface="Arial" panose="020B0604020202020204" pitchFamily="34" charset="0"/>
                <a:ea typeface="Montserrat Bold" panose="00000800000000000000"/>
                <a:cs typeface="Arial" panose="020B0604020202020204" pitchFamily="34" charset="0"/>
                <a:sym typeface="Montserrat Bold" panose="00000800000000000000"/>
              </a:rPr>
              <a:t>Khi </a:t>
            </a:r>
            <a:r>
              <a:rPr lang="en-US" sz="4400" spc="-199" dirty="0" err="1">
                <a:latin typeface="Arial" panose="020B0604020202020204" pitchFamily="34" charset="0"/>
                <a:ea typeface="Montserrat Bold" panose="00000800000000000000"/>
                <a:cs typeface="Arial" panose="020B0604020202020204" pitchFamily="34" charset="0"/>
                <a:sym typeface="Montserrat Bold" panose="00000800000000000000"/>
              </a:rPr>
              <a:t>trẻ</a:t>
            </a:r>
            <a:r>
              <a:rPr lang="en-US" sz="4400" spc="-199" dirty="0">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spc="-199" dirty="0" err="1">
                <a:latin typeface="Arial" panose="020B0604020202020204" pitchFamily="34" charset="0"/>
                <a:ea typeface="Montserrat Bold" panose="00000800000000000000"/>
                <a:cs typeface="Arial" panose="020B0604020202020204" pitchFamily="34" charset="0"/>
                <a:sym typeface="Montserrat Bold" panose="00000800000000000000"/>
              </a:rPr>
              <a:t>đủ</a:t>
            </a:r>
            <a:r>
              <a:rPr lang="en-US" sz="4400" spc="-199" dirty="0">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9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tháng</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cs typeface="Arial" panose="020B0604020202020204" pitchFamily="34" charset="0"/>
                <a:sym typeface="Montserrat Bold" panose="00000800000000000000"/>
              </a:rPr>
              <a:t>tuổi</a:t>
            </a:r>
            <a:r>
              <a:rPr lang="en-US" sz="4400" b="1" spc="-199" dirty="0">
                <a:solidFill>
                  <a:srgbClr val="3A559E"/>
                </a:solidFill>
                <a:latin typeface="Arial" panose="020B0604020202020204" pitchFamily="34" charset="0"/>
                <a:cs typeface="Arial" panose="020B0604020202020204" pitchFamily="34" charset="0"/>
                <a:sym typeface="Montserrat Bold" panose="00000800000000000000"/>
              </a:rPr>
              <a:t> </a:t>
            </a:r>
            <a:r>
              <a:rPr lang="en-US" sz="4400" spc="-199" dirty="0" err="1">
                <a:solidFill>
                  <a:srgbClr val="000000"/>
                </a:solidFill>
                <a:latin typeface="Arial" panose="020B0604020202020204" pitchFamily="34" charset="0"/>
                <a:cs typeface="Arial" panose="020B0604020202020204" pitchFamily="34" charset="0"/>
                <a:sym typeface="Montserrat Bold" panose="00000800000000000000"/>
              </a:rPr>
              <a:t>là</a:t>
            </a:r>
            <a:r>
              <a:rPr lang="vi-VN" sz="4400" spc="-199" dirty="0">
                <a:solidFill>
                  <a:srgbClr val="000000"/>
                </a:solidFill>
                <a:latin typeface="Arial" panose="020B0604020202020204" pitchFamily="34" charset="0"/>
                <a:cs typeface="Arial" panose="020B0604020202020204" pitchFamily="34" charset="0"/>
              </a:rPr>
              <a:t> </a:t>
            </a:r>
            <a:r>
              <a:rPr lang="vi-VN" sz="4400" b="1" spc="-199" dirty="0">
                <a:solidFill>
                  <a:schemeClr val="tx2"/>
                </a:solidFill>
                <a:latin typeface="Arial" panose="020B0604020202020204" pitchFamily="34" charset="0"/>
                <a:cs typeface="Arial" panose="020B0604020202020204" pitchFamily="34" charset="0"/>
              </a:rPr>
              <a:t>thời điểm</a:t>
            </a:r>
            <a:r>
              <a:rPr lang="en-US" sz="4400" b="1" spc="-199" dirty="0">
                <a:solidFill>
                  <a:schemeClr val="tx2"/>
                </a:solidFill>
                <a:latin typeface="Arial" panose="020B0604020202020204" pitchFamily="34" charset="0"/>
                <a:cs typeface="Arial" panose="020B0604020202020204" pitchFamily="34" charset="0"/>
              </a:rPr>
              <a:t> </a:t>
            </a:r>
            <a:r>
              <a:rPr lang="en-US" sz="4400" b="1" spc="-199" dirty="0" err="1">
                <a:solidFill>
                  <a:schemeClr val="tx2"/>
                </a:solidFill>
                <a:latin typeface="Arial" panose="020B0604020202020204" pitchFamily="34" charset="0"/>
                <a:cs typeface="Arial" panose="020B0604020202020204" pitchFamily="34" charset="0"/>
              </a:rPr>
              <a:t>tốt</a:t>
            </a:r>
            <a:r>
              <a:rPr lang="en-US" sz="4400" b="1" spc="-199" dirty="0">
                <a:solidFill>
                  <a:schemeClr val="tx2"/>
                </a:solidFill>
                <a:latin typeface="Arial" panose="020B0604020202020204" pitchFamily="34" charset="0"/>
                <a:cs typeface="Arial" panose="020B0604020202020204" pitchFamily="34" charset="0"/>
              </a:rPr>
              <a:t> </a:t>
            </a:r>
            <a:r>
              <a:rPr lang="en-US" sz="4400" b="1" spc="-199" dirty="0" err="1">
                <a:solidFill>
                  <a:schemeClr val="tx2"/>
                </a:solidFill>
                <a:latin typeface="Arial" panose="020B0604020202020204" pitchFamily="34" charset="0"/>
                <a:cs typeface="Arial" panose="020B0604020202020204" pitchFamily="34" charset="0"/>
              </a:rPr>
              <a:t>nhất</a:t>
            </a:r>
            <a:r>
              <a:rPr lang="vi-VN" sz="4400" b="1" spc="-199" dirty="0">
                <a:solidFill>
                  <a:schemeClr val="tx2"/>
                </a:solidFill>
                <a:latin typeface="Arial" panose="020B0604020202020204" pitchFamily="34" charset="0"/>
                <a:cs typeface="Arial" panose="020B0604020202020204" pitchFamily="34" charset="0"/>
              </a:rPr>
              <a:t> </a:t>
            </a:r>
            <a:r>
              <a:rPr lang="en-US" sz="4400" spc="-199" dirty="0" err="1">
                <a:solidFill>
                  <a:srgbClr val="000000"/>
                </a:solidFill>
                <a:latin typeface="Arial" panose="020B0604020202020204" pitchFamily="34" charset="0"/>
                <a:cs typeface="Arial" panose="020B0604020202020204" pitchFamily="34" charset="0"/>
              </a:rPr>
              <a:t>nhận</a:t>
            </a:r>
            <a:r>
              <a:rPr lang="en-US" sz="4400" spc="-199" dirty="0">
                <a:solidFill>
                  <a:srgbClr val="000000"/>
                </a:solidFill>
                <a:latin typeface="Arial" panose="020B0604020202020204" pitchFamily="34" charset="0"/>
                <a:cs typeface="Arial" panose="020B0604020202020204" pitchFamily="34" charset="0"/>
              </a:rPr>
              <a:t> </a:t>
            </a:r>
            <a:r>
              <a:rPr lang="vi-VN" sz="4400" spc="-199" dirty="0">
                <a:solidFill>
                  <a:srgbClr val="000000"/>
                </a:solidFill>
                <a:latin typeface="Arial" panose="020B0604020202020204" pitchFamily="34" charset="0"/>
                <a:cs typeface="Arial" panose="020B0604020202020204" pitchFamily="34" charset="0"/>
              </a:rPr>
              <a:t>miễn dịch sớm bảo vệ trẻ trước nguy cơ mắc </a:t>
            </a:r>
            <a:r>
              <a:rPr lang="vi-VN" sz="4400" spc="-199" dirty="0">
                <a:latin typeface="Arial" panose="020B0604020202020204" pitchFamily="34" charset="0"/>
                <a:cs typeface="Arial" panose="020B0604020202020204" pitchFamily="34" charset="0"/>
              </a:rPr>
              <a:t>sởi</a:t>
            </a:r>
            <a:r>
              <a:rPr lang="en-US" sz="4400" spc="-199" dirty="0">
                <a:latin typeface="Arial" panose="020B0604020202020204" pitchFamily="34" charset="0"/>
                <a:cs typeface="Arial" panose="020B0604020202020204" pitchFamily="34" charset="0"/>
              </a:rPr>
              <a:t>.</a:t>
            </a:r>
            <a:endParaRPr lang="en-US" sz="4400" spc="-199" dirty="0">
              <a:latin typeface="Arial" panose="020B0604020202020204" pitchFamily="34" charset="0"/>
              <a:cs typeface="Arial" panose="020B0604020202020204" pitchFamily="34" charset="0"/>
              <a:sym typeface="Montserrat Bold" panose="00000800000000000000"/>
            </a:endParaRPr>
          </a:p>
          <a:p>
            <a:pPr marL="863600" lvl="1" indent="-431800" algn="just">
              <a:lnSpc>
                <a:spcPts val="6000"/>
              </a:lnSpc>
              <a:buFont typeface="Arial" panose="020B0604020202020204"/>
              <a:buChar char="•"/>
            </a:pP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Tiêm</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vắc</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xin</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D0443F"/>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còn</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giúp</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tạo</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ra</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miễn</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dịch</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cộng</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400" b="1" spc="-199"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đồng</a:t>
            </a:r>
            <a:r>
              <a:rPr lang="en-US" sz="4400" b="1" spc="-199"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giúp</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cộng</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đồng</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phòng</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400" spc="-199"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bệnh</a:t>
            </a:r>
            <a:r>
              <a:rPr lang="en-US" sz="4400" spc="-199"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p:txBody>
      </p:sp>
      <p:sp>
        <p:nvSpPr>
          <p:cNvPr id="29" name="TextBox 29"/>
          <p:cNvSpPr txBox="1"/>
          <p:nvPr/>
        </p:nvSpPr>
        <p:spPr>
          <a:xfrm>
            <a:off x="1028700" y="981075"/>
            <a:ext cx="13026181" cy="694690"/>
          </a:xfrm>
          <a:prstGeom prst="rect">
            <a:avLst/>
          </a:prstGeom>
        </p:spPr>
        <p:txBody>
          <a:bodyPr lIns="0" tIns="0" rIns="0" bIns="0" rtlCol="0" anchor="t">
            <a:spAutoFit/>
          </a:bodyPr>
          <a:lstStyle/>
          <a:p>
            <a:pPr algn="l">
              <a:lnSpc>
                <a:spcPts val="5420"/>
              </a:lnSpc>
            </a:pP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7. VÌ SAO CẦN TIÊM VẮC XIN </a:t>
            </a:r>
            <a:r>
              <a:rPr lang="en-US" sz="4200" b="1" spc="168">
                <a:solidFill>
                  <a:srgbClr val="D6533C"/>
                </a:solidFill>
                <a:latin typeface="Arial" panose="020B0604020202020204" pitchFamily="34" charset="0"/>
                <a:ea typeface="Lato Bold" panose="020F0502020204030203"/>
                <a:cs typeface="Arial" panose="020B0604020202020204" pitchFamily="34" charset="0"/>
                <a:sym typeface="Lato Bold" panose="020F0502020204030203"/>
              </a:rPr>
              <a:t>SỞI</a:t>
            </a:r>
            <a:r>
              <a:rPr lang="en-US" sz="4200" b="1" spc="168">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a:t>
            </a:r>
          </a:p>
        </p:txBody>
      </p:sp>
      <p:sp>
        <p:nvSpPr>
          <p:cNvPr id="30" name="TextBox 30"/>
          <p:cNvSpPr txBox="1"/>
          <p:nvPr/>
        </p:nvSpPr>
        <p:spPr>
          <a:xfrm>
            <a:off x="4114800" y="7557054"/>
            <a:ext cx="9922006" cy="1091646"/>
          </a:xfrm>
          <a:prstGeom prst="rect">
            <a:avLst/>
          </a:prstGeom>
        </p:spPr>
        <p:txBody>
          <a:bodyPr lIns="0" tIns="0" rIns="0" bIns="0" rtlCol="0" anchor="t">
            <a:spAutoFit/>
          </a:bodyPr>
          <a:lstStyle/>
          <a:p>
            <a:pPr algn="ctr">
              <a:lnSpc>
                <a:spcPts val="4480"/>
              </a:lnSpc>
            </a:pPr>
            <a:r>
              <a:rPr lang="en-US" sz="2800" b="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BỆNH </a:t>
            </a:r>
            <a:r>
              <a:rPr lang="en-US" sz="2800" b="1" dirty="0">
                <a:solidFill>
                  <a:srgbClr val="D6533C"/>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2800" b="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LÀ MỘT TRONG NHỮNG NGUYÊN NHÂN </a:t>
            </a:r>
          </a:p>
          <a:p>
            <a:pPr algn="ctr">
              <a:lnSpc>
                <a:spcPts val="4480"/>
              </a:lnSpc>
            </a:pPr>
            <a:r>
              <a:rPr lang="en-US" sz="2800" b="1" dirty="0">
                <a:solidFill>
                  <a:srgbClr val="D6533C"/>
                </a:solidFill>
                <a:latin typeface="Arial" panose="020B0604020202020204" pitchFamily="34" charset="0"/>
                <a:ea typeface="Montserrat Bold" panose="00000800000000000000"/>
                <a:cs typeface="Arial" panose="020B0604020202020204" pitchFamily="34" charset="0"/>
                <a:sym typeface="Montserrat Bold" panose="00000800000000000000"/>
              </a:rPr>
              <a:t>GÂY TỬ VONG HÀNG ĐẦU</a:t>
            </a:r>
            <a:r>
              <a:rPr lang="en-US" sz="2800" b="1"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Ở TRẺ EM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DDB"/>
        </a:solidFill>
        <a:effectLst/>
      </p:bgPr>
    </p:bg>
    <p:spTree>
      <p:nvGrpSpPr>
        <p:cNvPr id="1" name=""/>
        <p:cNvGrpSpPr/>
        <p:nvPr/>
      </p:nvGrpSpPr>
      <p:grpSpPr>
        <a:xfrm>
          <a:off x="0" y="0"/>
          <a:ext cx="0" cy="0"/>
          <a:chOff x="0" y="0"/>
          <a:chExt cx="0" cy="0"/>
        </a:xfrm>
      </p:grpSpPr>
      <p:grpSp>
        <p:nvGrpSpPr>
          <p:cNvPr id="3" name="Group 3"/>
          <p:cNvGrpSpPr/>
          <p:nvPr/>
        </p:nvGrpSpPr>
        <p:grpSpPr>
          <a:xfrm rot="16200000">
            <a:off x="15265570" y="961522"/>
            <a:ext cx="4038339" cy="2039073"/>
            <a:chOff x="-529732" y="1"/>
            <a:chExt cx="2727005" cy="1098636"/>
          </a:xfrm>
        </p:grpSpPr>
        <p:sp>
          <p:nvSpPr>
            <p:cNvPr id="4" name="Freeform 4"/>
            <p:cNvSpPr/>
            <p:nvPr/>
          </p:nvSpPr>
          <p:spPr>
            <a:xfrm>
              <a:off x="-529732" y="1"/>
              <a:ext cx="2727005" cy="1098636"/>
            </a:xfrm>
            <a:custGeom>
              <a:avLst/>
              <a:gdLst/>
              <a:ahLst/>
              <a:cxnLst/>
              <a:rect l="l" t="t" r="r" b="b"/>
              <a:pathLst>
                <a:path w="2197273" h="1098636">
                  <a:moveTo>
                    <a:pt x="0" y="0"/>
                  </a:moveTo>
                  <a:lnTo>
                    <a:pt x="2197273" y="0"/>
                  </a:lnTo>
                  <a:lnTo>
                    <a:pt x="2197273" y="1098636"/>
                  </a:lnTo>
                  <a:lnTo>
                    <a:pt x="0" y="1098636"/>
                  </a:lnTo>
                  <a:close/>
                </a:path>
              </a:pathLst>
            </a:custGeom>
            <a:solidFill>
              <a:srgbClr val="FFC2B4"/>
            </a:solidFill>
          </p:spPr>
          <p:txBody>
            <a:bodyPr/>
            <a:lstStyle/>
            <a:p>
              <a:endParaRPr lang="en-US"/>
            </a:p>
          </p:txBody>
        </p:sp>
      </p:grpSp>
      <p:sp>
        <p:nvSpPr>
          <p:cNvPr id="2" name="Freeform 2"/>
          <p:cNvSpPr/>
          <p:nvPr/>
        </p:nvSpPr>
        <p:spPr>
          <a:xfrm rot="10800000" flipH="1" flipV="1">
            <a:off x="16306795" y="-1"/>
            <a:ext cx="2041360" cy="1914339"/>
          </a:xfrm>
          <a:custGeom>
            <a:avLst/>
            <a:gdLst/>
            <a:ahLst/>
            <a:cxnLst/>
            <a:rect l="l" t="t" r="r" b="b"/>
            <a:pathLst>
              <a:path w="2321823" h="2321823">
                <a:moveTo>
                  <a:pt x="2321823" y="2321823"/>
                </a:moveTo>
                <a:lnTo>
                  <a:pt x="0" y="2321823"/>
                </a:lnTo>
                <a:lnTo>
                  <a:pt x="0" y="0"/>
                </a:lnTo>
                <a:lnTo>
                  <a:pt x="2321823" y="0"/>
                </a:lnTo>
                <a:lnTo>
                  <a:pt x="2321823" y="23218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496800" y="-9569"/>
            <a:ext cx="3768401" cy="1793193"/>
          </a:xfrm>
          <a:custGeom>
            <a:avLst/>
            <a:gdLst/>
            <a:ahLst/>
            <a:cxnLst/>
            <a:rect l="l" t="t" r="r" b="b"/>
            <a:pathLst>
              <a:path w="4643647" h="2321823">
                <a:moveTo>
                  <a:pt x="0" y="0"/>
                </a:moveTo>
                <a:lnTo>
                  <a:pt x="4643646" y="0"/>
                </a:lnTo>
                <a:lnTo>
                  <a:pt x="4643646" y="2321823"/>
                </a:lnTo>
                <a:lnTo>
                  <a:pt x="0" y="23218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593123" y="1783624"/>
            <a:ext cx="17052994" cy="2308225"/>
          </a:xfrm>
          <a:prstGeom prst="rect">
            <a:avLst/>
          </a:prstGeom>
        </p:spPr>
        <p:txBody>
          <a:bodyPr lIns="0" tIns="0" rIns="0" bIns="0" rtlCol="0" anchor="t">
            <a:spAutoFit/>
          </a:bodyPr>
          <a:lstStyle/>
          <a:p>
            <a:pPr marL="863600" lvl="1" indent="-431800" algn="just">
              <a:lnSpc>
                <a:spcPts val="6000"/>
              </a:lnSpc>
              <a:buFont typeface="Arial" panose="020B0604020202020204"/>
              <a:buChar char="•"/>
            </a:pP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Việc</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tiêm</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mũi</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vắc</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xin</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D0443F"/>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thứ</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hai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lúc</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18</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tháng</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tuổi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là</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cơ</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hội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để</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tạo</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miễn</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cho</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những</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trường</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hợp</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trẻ</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chưa</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có</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đáp</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ứng</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miễn</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sau</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mũi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tiêm</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thứ</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nhất</a:t>
            </a:r>
            <a:r>
              <a:rPr lang="en-US" sz="3600" b="1"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endPar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endParaRPr>
          </a:p>
          <a:p>
            <a:pPr marL="863600" lvl="1" indent="-431800" algn="just">
              <a:lnSpc>
                <a:spcPts val="6000"/>
              </a:lnSpc>
              <a:buFont typeface="Arial" panose="020B0604020202020204"/>
              <a:buChar char="•"/>
            </a:pP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Miễn</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dịch</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sau</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tiêm</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vắc</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xin</a:t>
            </a:r>
            <a:r>
              <a:rPr lang="en-US" sz="3600" b="1" spc="-15"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3600" b="1" spc="-15" dirty="0" err="1">
                <a:solidFill>
                  <a:srgbClr val="D0443F"/>
                </a:solidFill>
                <a:latin typeface="Arial" panose="020B0604020202020204" pitchFamily="34" charset="0"/>
                <a:ea typeface="Montserrat Bold" panose="00000800000000000000"/>
                <a:cs typeface="Arial" panose="020B0604020202020204" pitchFamily="34" charset="0"/>
                <a:sym typeface="Montserrat Bold" panose="00000800000000000000"/>
              </a:rPr>
              <a:t>sởi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là</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miễn</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dịch</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bền</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vững</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suốt</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3600" spc="-15"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đời</a:t>
            </a:r>
            <a:r>
              <a:rPr lang="en-US" sz="3600" spc="-15"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p:txBody>
      </p:sp>
      <p:sp>
        <p:nvSpPr>
          <p:cNvPr id="8" name="TextBox 8"/>
          <p:cNvSpPr txBox="1"/>
          <p:nvPr/>
        </p:nvSpPr>
        <p:spPr>
          <a:xfrm>
            <a:off x="838200" y="996329"/>
            <a:ext cx="17052994" cy="694690"/>
          </a:xfrm>
          <a:prstGeom prst="rect">
            <a:avLst/>
          </a:prstGeom>
        </p:spPr>
        <p:txBody>
          <a:bodyPr wrap="square" lIns="0" tIns="0" rIns="0" bIns="0" rtlCol="0" anchor="t">
            <a:spAutoFit/>
          </a:bodyPr>
          <a:lstStyle/>
          <a:p>
            <a:pPr algn="l">
              <a:lnSpc>
                <a:spcPts val="5420"/>
              </a:lnSpc>
            </a:pPr>
            <a:r>
              <a:rPr lang="en-US" sz="4200" b="1" spc="168" dirty="0">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8. VÌ SAO TRẺ 18 THÁNG TUỔI PHẢI TIÊM MŨI </a:t>
            </a:r>
            <a:r>
              <a:rPr lang="en-US" sz="4200" b="1" spc="168" dirty="0">
                <a:solidFill>
                  <a:srgbClr val="D0443F"/>
                </a:solidFill>
                <a:latin typeface="Arial" panose="020B0604020202020204" pitchFamily="34" charset="0"/>
                <a:ea typeface="Lato Heavy" panose="020F0502020204030203"/>
                <a:cs typeface="Arial" panose="020B0604020202020204" pitchFamily="34" charset="0"/>
                <a:sym typeface="Lato Heavy" panose="020F0502020204030203"/>
              </a:rPr>
              <a:t>SỞI</a:t>
            </a:r>
            <a:r>
              <a:rPr lang="en-US" sz="4200" b="1" spc="168" dirty="0">
                <a:solidFill>
                  <a:srgbClr val="10223D"/>
                </a:solidFill>
                <a:latin typeface="Arial" panose="020B0604020202020204" pitchFamily="34" charset="0"/>
                <a:ea typeface="Lato Heavy" panose="020F0502020204030203"/>
                <a:cs typeface="Arial" panose="020B0604020202020204" pitchFamily="34" charset="0"/>
                <a:sym typeface="Lato Heavy" panose="020F0502020204030203"/>
              </a:rPr>
              <a:t> THỨ HAI?</a:t>
            </a:r>
          </a:p>
        </p:txBody>
      </p:sp>
      <p:sp>
        <p:nvSpPr>
          <p:cNvPr id="9" name="Freeform 9"/>
          <p:cNvSpPr/>
          <p:nvPr/>
        </p:nvSpPr>
        <p:spPr>
          <a:xfrm rot="-4260415">
            <a:off x="16065657" y="4992593"/>
            <a:ext cx="695855" cy="695855"/>
          </a:xfrm>
          <a:custGeom>
            <a:avLst/>
            <a:gdLst/>
            <a:ahLst/>
            <a:cxnLst/>
            <a:rect l="l" t="t" r="r" b="b"/>
            <a:pathLst>
              <a:path w="695855" h="695855">
                <a:moveTo>
                  <a:pt x="0" y="0"/>
                </a:moveTo>
                <a:lnTo>
                  <a:pt x="695855" y="0"/>
                </a:lnTo>
                <a:lnTo>
                  <a:pt x="695855" y="695855"/>
                </a:lnTo>
                <a:lnTo>
                  <a:pt x="0" y="6958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3285339">
            <a:off x="427892" y="4123289"/>
            <a:ext cx="625037" cy="625037"/>
          </a:xfrm>
          <a:custGeom>
            <a:avLst/>
            <a:gdLst/>
            <a:ahLst/>
            <a:cxnLst/>
            <a:rect l="l" t="t" r="r" b="b"/>
            <a:pathLst>
              <a:path w="625037" h="625037">
                <a:moveTo>
                  <a:pt x="0" y="0"/>
                </a:moveTo>
                <a:lnTo>
                  <a:pt x="625036" y="0"/>
                </a:lnTo>
                <a:lnTo>
                  <a:pt x="625036" y="625037"/>
                </a:lnTo>
                <a:lnTo>
                  <a:pt x="0" y="625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10578600">
            <a:off x="3216213" y="233333"/>
            <a:ext cx="666750" cy="695960"/>
          </a:xfrm>
          <a:custGeom>
            <a:avLst/>
            <a:gdLst/>
            <a:ahLst/>
            <a:cxnLst/>
            <a:rect l="l" t="t" r="r" b="b"/>
            <a:pathLst>
              <a:path w="695855" h="695855">
                <a:moveTo>
                  <a:pt x="0" y="0"/>
                </a:moveTo>
                <a:lnTo>
                  <a:pt x="695856" y="0"/>
                </a:lnTo>
                <a:lnTo>
                  <a:pt x="695856" y="695855"/>
                </a:lnTo>
                <a:lnTo>
                  <a:pt x="0" y="6958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rot="-4260415">
            <a:off x="15443180" y="1691425"/>
            <a:ext cx="465153" cy="465153"/>
          </a:xfrm>
          <a:custGeom>
            <a:avLst/>
            <a:gdLst/>
            <a:ahLst/>
            <a:cxnLst/>
            <a:rect l="l" t="t" r="r" b="b"/>
            <a:pathLst>
              <a:path w="465153" h="465153">
                <a:moveTo>
                  <a:pt x="0" y="0"/>
                </a:moveTo>
                <a:lnTo>
                  <a:pt x="465153" y="0"/>
                </a:lnTo>
                <a:lnTo>
                  <a:pt x="465153" y="465153"/>
                </a:lnTo>
                <a:lnTo>
                  <a:pt x="0" y="465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4260415">
            <a:off x="14114049" y="2387385"/>
            <a:ext cx="465153" cy="465153"/>
          </a:xfrm>
          <a:custGeom>
            <a:avLst/>
            <a:gdLst/>
            <a:ahLst/>
            <a:cxnLst/>
            <a:rect l="l" t="t" r="r" b="b"/>
            <a:pathLst>
              <a:path w="465153" h="465153">
                <a:moveTo>
                  <a:pt x="0" y="0"/>
                </a:moveTo>
                <a:lnTo>
                  <a:pt x="465153" y="0"/>
                </a:lnTo>
                <a:lnTo>
                  <a:pt x="465153" y="465153"/>
                </a:lnTo>
                <a:lnTo>
                  <a:pt x="0" y="465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aphicFrame>
        <p:nvGraphicFramePr>
          <p:cNvPr id="15" name="Chart 14"/>
          <p:cNvGraphicFramePr/>
          <p:nvPr>
            <p:extLst>
              <p:ext uri="{D42A27DB-BD31-4B8C-83A1-F6EECF244321}">
                <p14:modId xmlns:p14="http://schemas.microsoft.com/office/powerpoint/2010/main" val="3037076138"/>
              </p:ext>
            </p:extLst>
          </p:nvPr>
        </p:nvGraphicFramePr>
        <p:xfrm>
          <a:off x="349366" y="4898300"/>
          <a:ext cx="9240405" cy="51339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extLst>
              <p:ext uri="{D42A27DB-BD31-4B8C-83A1-F6EECF244321}">
                <p14:modId xmlns:p14="http://schemas.microsoft.com/office/powerpoint/2010/main" val="256531109"/>
              </p:ext>
            </p:extLst>
          </p:nvPr>
        </p:nvGraphicFramePr>
        <p:xfrm>
          <a:off x="8524870" y="4898300"/>
          <a:ext cx="9469730" cy="5133988"/>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87372" y="8472937"/>
            <a:ext cx="3799270" cy="1899635"/>
            <a:chOff x="0" y="0"/>
            <a:chExt cx="2197273" cy="1098637"/>
          </a:xfrm>
        </p:grpSpPr>
        <p:sp>
          <p:nvSpPr>
            <p:cNvPr id="3" name="Freeform 3"/>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4" name="Group 4"/>
          <p:cNvGrpSpPr/>
          <p:nvPr/>
        </p:nvGrpSpPr>
        <p:grpSpPr>
          <a:xfrm>
            <a:off x="1899635" y="8472937"/>
            <a:ext cx="4987736" cy="1899635"/>
            <a:chOff x="0" y="0"/>
            <a:chExt cx="2884612" cy="1098637"/>
          </a:xfrm>
        </p:grpSpPr>
        <p:sp>
          <p:nvSpPr>
            <p:cNvPr id="5" name="Freeform 5"/>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6" name="Freeform 6"/>
          <p:cNvSpPr/>
          <p:nvPr/>
        </p:nvSpPr>
        <p:spPr>
          <a:xfrm rot="5400000" flipH="1" flipV="1">
            <a:off x="0" y="84729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2"/>
            <a:stretch>
              <a:fillRect/>
            </a:stretch>
          </a:blipFill>
        </p:spPr>
        <p:txBody>
          <a:bodyPr/>
          <a:lstStyle/>
          <a:p>
            <a:endParaRPr lang="en-US"/>
          </a:p>
        </p:txBody>
      </p:sp>
      <p:sp>
        <p:nvSpPr>
          <p:cNvPr id="7" name="Freeform 7"/>
          <p:cNvSpPr/>
          <p:nvPr/>
        </p:nvSpPr>
        <p:spPr>
          <a:xfrm rot="-5400000" flipH="1" flipV="1">
            <a:off x="4993308" y="8472937"/>
            <a:ext cx="1899635" cy="1899635"/>
          </a:xfrm>
          <a:custGeom>
            <a:avLst/>
            <a:gdLst/>
            <a:ahLst/>
            <a:cxnLst/>
            <a:rect l="l" t="t" r="r" b="b"/>
            <a:pathLst>
              <a:path w="1899635" h="1899635">
                <a:moveTo>
                  <a:pt x="1899635" y="1899635"/>
                </a:moveTo>
                <a:lnTo>
                  <a:pt x="0" y="1899635"/>
                </a:lnTo>
                <a:lnTo>
                  <a:pt x="0" y="0"/>
                </a:lnTo>
                <a:lnTo>
                  <a:pt x="1899635" y="0"/>
                </a:lnTo>
                <a:lnTo>
                  <a:pt x="1899635" y="1899635"/>
                </a:lnTo>
                <a:close/>
              </a:path>
            </a:pathLst>
          </a:custGeom>
          <a:blipFill>
            <a:blip r:embed="rId3"/>
            <a:stretch>
              <a:fillRect/>
            </a:stretch>
          </a:blipFill>
        </p:spPr>
        <p:txBody>
          <a:bodyPr/>
          <a:lstStyle/>
          <a:p>
            <a:endParaRPr lang="en-US"/>
          </a:p>
        </p:txBody>
      </p:sp>
      <p:sp>
        <p:nvSpPr>
          <p:cNvPr id="8" name="Freeform 8"/>
          <p:cNvSpPr/>
          <p:nvPr/>
        </p:nvSpPr>
        <p:spPr>
          <a:xfrm>
            <a:off x="6887372" y="8472937"/>
            <a:ext cx="3799270" cy="1899635"/>
          </a:xfrm>
          <a:custGeom>
            <a:avLst/>
            <a:gdLst/>
            <a:ahLst/>
            <a:cxnLst/>
            <a:rect l="l" t="t" r="r" b="b"/>
            <a:pathLst>
              <a:path w="3799270" h="1899635">
                <a:moveTo>
                  <a:pt x="0" y="0"/>
                </a:moveTo>
                <a:lnTo>
                  <a:pt x="3799270" y="0"/>
                </a:lnTo>
                <a:lnTo>
                  <a:pt x="3799270" y="1899635"/>
                </a:lnTo>
                <a:lnTo>
                  <a:pt x="0" y="1899635"/>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899635" y="8472937"/>
            <a:ext cx="1899635" cy="189963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0223D"/>
            </a:solidFill>
          </p:spPr>
          <p:txBody>
            <a:bodyPr/>
            <a:lstStyle/>
            <a:p>
              <a:endParaRPr lang="en-US"/>
            </a:p>
          </p:txBody>
        </p:sp>
      </p:grpSp>
      <p:sp>
        <p:nvSpPr>
          <p:cNvPr id="11" name="Freeform 11"/>
          <p:cNvSpPr/>
          <p:nvPr/>
        </p:nvSpPr>
        <p:spPr>
          <a:xfrm rot="-5400000" flipH="1">
            <a:off x="0" y="8472937"/>
            <a:ext cx="1899635" cy="1899635"/>
          </a:xfrm>
          <a:custGeom>
            <a:avLst/>
            <a:gdLst/>
            <a:ahLst/>
            <a:cxnLst/>
            <a:rect l="l" t="t" r="r" b="b"/>
            <a:pathLst>
              <a:path w="1899635" h="1899635">
                <a:moveTo>
                  <a:pt x="1899635" y="0"/>
                </a:moveTo>
                <a:lnTo>
                  <a:pt x="0" y="0"/>
                </a:lnTo>
                <a:lnTo>
                  <a:pt x="0" y="1899635"/>
                </a:lnTo>
                <a:lnTo>
                  <a:pt x="1899635" y="1899635"/>
                </a:lnTo>
                <a:lnTo>
                  <a:pt x="1899635" y="0"/>
                </a:lnTo>
                <a:close/>
              </a:path>
            </a:pathLst>
          </a:custGeom>
          <a:blipFill>
            <a:blip r:embed="rId5"/>
            <a:stretch>
              <a:fillRect/>
            </a:stretch>
          </a:blipFill>
        </p:spPr>
        <p:txBody>
          <a:bodyPr/>
          <a:lstStyle/>
          <a:p>
            <a:endParaRPr lang="en-US"/>
          </a:p>
        </p:txBody>
      </p:sp>
      <p:grpSp>
        <p:nvGrpSpPr>
          <p:cNvPr id="12" name="Group 12"/>
          <p:cNvGrpSpPr/>
          <p:nvPr/>
        </p:nvGrpSpPr>
        <p:grpSpPr>
          <a:xfrm>
            <a:off x="745192" y="9290885"/>
            <a:ext cx="2308886" cy="2308886"/>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740"/>
            </a:solidFill>
          </p:spPr>
          <p:txBody>
            <a:bodyPr/>
            <a:lstStyle/>
            <a:p>
              <a:endParaRPr lang="en-US"/>
            </a:p>
          </p:txBody>
        </p:sp>
      </p:grpSp>
      <p:sp>
        <p:nvSpPr>
          <p:cNvPr id="14" name="TextBox 14"/>
          <p:cNvSpPr txBox="1"/>
          <p:nvPr/>
        </p:nvSpPr>
        <p:spPr>
          <a:xfrm>
            <a:off x="457200" y="913619"/>
            <a:ext cx="10553700" cy="692497"/>
          </a:xfrm>
          <a:prstGeom prst="rect">
            <a:avLst/>
          </a:prstGeom>
        </p:spPr>
        <p:txBody>
          <a:bodyPr wrap="square" lIns="0" tIns="0" rIns="0" bIns="0" rtlCol="0" anchor="t">
            <a:spAutoFit/>
          </a:bodyPr>
          <a:lstStyle/>
          <a:p>
            <a:pPr algn="ctr">
              <a:lnSpc>
                <a:spcPts val="5420"/>
              </a:lnSpc>
            </a:pPr>
            <a:r>
              <a:rPr lang="en-US" sz="4200" b="1" spc="84" dirty="0">
                <a:solidFill>
                  <a:srgbClr val="10223D"/>
                </a:solidFill>
                <a:latin typeface="Arial" panose="020B0604020202020204" pitchFamily="34" charset="0"/>
                <a:ea typeface="Lato Bold" panose="020F0502020204030203"/>
                <a:cs typeface="Arial" panose="020B0604020202020204" pitchFamily="34" charset="0"/>
                <a:sym typeface="Lato Bold" panose="020F0502020204030203"/>
              </a:rPr>
              <a:t>9. CHO TRẺ TIÊM VẮC XIN Ở ĐÂU?</a:t>
            </a:r>
          </a:p>
        </p:txBody>
      </p:sp>
      <p:grpSp>
        <p:nvGrpSpPr>
          <p:cNvPr id="15" name="Group 15"/>
          <p:cNvGrpSpPr/>
          <p:nvPr/>
        </p:nvGrpSpPr>
        <p:grpSpPr>
          <a:xfrm>
            <a:off x="15674378" y="8459514"/>
            <a:ext cx="3799270" cy="1899635"/>
            <a:chOff x="0" y="0"/>
            <a:chExt cx="2197273" cy="1098637"/>
          </a:xfrm>
        </p:grpSpPr>
        <p:sp>
          <p:nvSpPr>
            <p:cNvPr id="16" name="Freeform 16"/>
            <p:cNvSpPr/>
            <p:nvPr/>
          </p:nvSpPr>
          <p:spPr>
            <a:xfrm>
              <a:off x="0" y="0"/>
              <a:ext cx="2197273" cy="1098636"/>
            </a:xfrm>
            <a:custGeom>
              <a:avLst/>
              <a:gdLst/>
              <a:ahLst/>
              <a:cxnLst/>
              <a:rect l="l" t="t" r="r" b="b"/>
              <a:pathLst>
                <a:path w="2197273" h="1098636">
                  <a:moveTo>
                    <a:pt x="0" y="0"/>
                  </a:moveTo>
                  <a:lnTo>
                    <a:pt x="2197273" y="0"/>
                  </a:lnTo>
                  <a:lnTo>
                    <a:pt x="2197273" y="1098636"/>
                  </a:lnTo>
                  <a:lnTo>
                    <a:pt x="0" y="1098636"/>
                  </a:lnTo>
                  <a:close/>
                </a:path>
              </a:pathLst>
            </a:custGeom>
            <a:solidFill>
              <a:srgbClr val="E69451"/>
            </a:solidFill>
          </p:spPr>
          <p:txBody>
            <a:bodyPr/>
            <a:lstStyle/>
            <a:p>
              <a:endParaRPr lang="en-US"/>
            </a:p>
          </p:txBody>
        </p:sp>
      </p:grpSp>
      <p:grpSp>
        <p:nvGrpSpPr>
          <p:cNvPr id="17" name="Group 17"/>
          <p:cNvGrpSpPr/>
          <p:nvPr/>
        </p:nvGrpSpPr>
        <p:grpSpPr>
          <a:xfrm>
            <a:off x="10686642" y="8459514"/>
            <a:ext cx="4987736" cy="1899635"/>
            <a:chOff x="0" y="0"/>
            <a:chExt cx="2884612" cy="1098637"/>
          </a:xfrm>
        </p:grpSpPr>
        <p:sp>
          <p:nvSpPr>
            <p:cNvPr id="18" name="Freeform 18"/>
            <p:cNvSpPr/>
            <p:nvPr/>
          </p:nvSpPr>
          <p:spPr>
            <a:xfrm>
              <a:off x="0" y="0"/>
              <a:ext cx="2884612" cy="1098636"/>
            </a:xfrm>
            <a:custGeom>
              <a:avLst/>
              <a:gdLst/>
              <a:ahLst/>
              <a:cxnLst/>
              <a:rect l="l" t="t" r="r" b="b"/>
              <a:pathLst>
                <a:path w="2884612" h="1098636">
                  <a:moveTo>
                    <a:pt x="0" y="0"/>
                  </a:moveTo>
                  <a:lnTo>
                    <a:pt x="2884612" y="0"/>
                  </a:lnTo>
                  <a:lnTo>
                    <a:pt x="2884612" y="1098636"/>
                  </a:lnTo>
                  <a:lnTo>
                    <a:pt x="0" y="1098636"/>
                  </a:lnTo>
                  <a:close/>
                </a:path>
              </a:pathLst>
            </a:custGeom>
            <a:solidFill>
              <a:srgbClr val="D6533C"/>
            </a:solidFill>
          </p:spPr>
          <p:txBody>
            <a:bodyPr/>
            <a:lstStyle/>
            <a:p>
              <a:endParaRPr lang="en-US"/>
            </a:p>
          </p:txBody>
        </p:sp>
      </p:grpSp>
      <p:sp>
        <p:nvSpPr>
          <p:cNvPr id="19" name="Freeform 19"/>
          <p:cNvSpPr/>
          <p:nvPr/>
        </p:nvSpPr>
        <p:spPr>
          <a:xfrm rot="-5400000" flipH="1" flipV="1">
            <a:off x="13780314" y="8459514"/>
            <a:ext cx="1899635" cy="1899635"/>
          </a:xfrm>
          <a:custGeom>
            <a:avLst/>
            <a:gdLst/>
            <a:ahLst/>
            <a:cxnLst/>
            <a:rect l="l" t="t" r="r" b="b"/>
            <a:pathLst>
              <a:path w="1899635" h="1899635">
                <a:moveTo>
                  <a:pt x="1899636" y="1899635"/>
                </a:moveTo>
                <a:lnTo>
                  <a:pt x="0" y="1899635"/>
                </a:lnTo>
                <a:lnTo>
                  <a:pt x="0" y="0"/>
                </a:lnTo>
                <a:lnTo>
                  <a:pt x="1899636" y="0"/>
                </a:lnTo>
                <a:lnTo>
                  <a:pt x="1899636" y="1899635"/>
                </a:lnTo>
                <a:close/>
              </a:path>
            </a:pathLst>
          </a:custGeom>
          <a:blipFill>
            <a:blip r:embed="rId3"/>
            <a:stretch>
              <a:fillRect/>
            </a:stretch>
          </a:blipFill>
        </p:spPr>
        <p:txBody>
          <a:bodyPr/>
          <a:lstStyle/>
          <a:p>
            <a:endParaRPr lang="en-US"/>
          </a:p>
        </p:txBody>
      </p:sp>
      <p:sp>
        <p:nvSpPr>
          <p:cNvPr id="20" name="Freeform 20"/>
          <p:cNvSpPr/>
          <p:nvPr/>
        </p:nvSpPr>
        <p:spPr>
          <a:xfrm>
            <a:off x="15674378" y="8459514"/>
            <a:ext cx="3799270" cy="1899635"/>
          </a:xfrm>
          <a:custGeom>
            <a:avLst/>
            <a:gdLst/>
            <a:ahLst/>
            <a:cxnLst/>
            <a:rect l="l" t="t" r="r" b="b"/>
            <a:pathLst>
              <a:path w="3799270" h="1899635">
                <a:moveTo>
                  <a:pt x="0" y="0"/>
                </a:moveTo>
                <a:lnTo>
                  <a:pt x="3799271" y="0"/>
                </a:lnTo>
                <a:lnTo>
                  <a:pt x="3799271" y="1899635"/>
                </a:lnTo>
                <a:lnTo>
                  <a:pt x="0" y="1899635"/>
                </a:lnTo>
                <a:lnTo>
                  <a:pt x="0" y="0"/>
                </a:lnTo>
                <a:close/>
              </a:path>
            </a:pathLst>
          </a:custGeom>
          <a:blipFill>
            <a:blip r:embed="rId4"/>
            <a:stretch>
              <a:fillRect/>
            </a:stretch>
          </a:blipFill>
        </p:spPr>
        <p:txBody>
          <a:bodyPr/>
          <a:lstStyle/>
          <a:p>
            <a:endParaRPr lang="en-US"/>
          </a:p>
        </p:txBody>
      </p:sp>
      <p:sp>
        <p:nvSpPr>
          <p:cNvPr id="21" name="TextBox 21"/>
          <p:cNvSpPr txBox="1"/>
          <p:nvPr/>
        </p:nvSpPr>
        <p:spPr>
          <a:xfrm>
            <a:off x="1009650" y="2066016"/>
            <a:ext cx="16249650" cy="5386070"/>
          </a:xfrm>
          <a:prstGeom prst="rect">
            <a:avLst/>
          </a:prstGeom>
        </p:spPr>
        <p:txBody>
          <a:bodyPr lIns="0" tIns="0" rIns="0" bIns="0" rtlCol="0" anchor="t">
            <a:spAutoFit/>
          </a:bodyPr>
          <a:lstStyle/>
          <a:p>
            <a:pPr algn="just">
              <a:lnSpc>
                <a:spcPts val="6000"/>
              </a:lnSpc>
            </a:pP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Bạn</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có</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thể</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tiêm</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vắc</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xin</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b="1" dirty="0" err="1">
                <a:solidFill>
                  <a:srgbClr val="D0443F"/>
                </a:solidFill>
                <a:latin typeface="Arial" panose="020B0604020202020204" pitchFamily="34" charset="0"/>
                <a:cs typeface="Arial" panose="020B0604020202020204" pitchFamily="34" charset="0"/>
                <a:sym typeface="Montserrat" panose="00000500000000000000"/>
              </a:rPr>
              <a:t>sởi</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 </a:t>
            </a:r>
            <a:r>
              <a:rPr lang="en-US" sz="4000" spc="-208" dirty="0" err="1">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tại</a:t>
            </a:r>
            <a:r>
              <a:rPr lang="en-US" sz="4000" spc="-208" dirty="0">
                <a:solidFill>
                  <a:srgbClr val="000000"/>
                </a:solidFill>
                <a:latin typeface="Arial" panose="020B0604020202020204" pitchFamily="34" charset="0"/>
                <a:ea typeface="Montserrat" panose="00000500000000000000"/>
                <a:cs typeface="Arial" panose="020B0604020202020204" pitchFamily="34" charset="0"/>
                <a:sym typeface="Montserrat" panose="00000500000000000000"/>
              </a:rPr>
              <a:t>:</a:t>
            </a:r>
          </a:p>
          <a:p>
            <a:pPr marL="863600" lvl="1" indent="-431800" algn="just">
              <a:lnSpc>
                <a:spcPts val="6000"/>
              </a:lnSpc>
              <a:buFont typeface="Arial" panose="020B0604020202020204"/>
              <a:buChar char="•"/>
            </a:pP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Trung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tâm</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Kiểm</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soát</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bệnh</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tật</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Thành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phố</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(HCDC)</a:t>
            </a:r>
          </a:p>
          <a:p>
            <a:pPr marL="863600" lvl="1" indent="-431800" algn="just">
              <a:lnSpc>
                <a:spcPts val="6000"/>
              </a:lnSpc>
              <a:buFont typeface="Arial" panose="020B0604020202020204"/>
              <a:buChar char="•"/>
            </a:pP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Trung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tâm</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Y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tế</a:t>
            </a:r>
            <a:endPar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marL="863600" lvl="1" indent="-431800" algn="just">
              <a:lnSpc>
                <a:spcPts val="6000"/>
              </a:lnSpc>
              <a:buFont typeface="Arial" panose="020B0604020202020204"/>
              <a:buChar char="•"/>
            </a:pP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Trạm</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Y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tế</a:t>
            </a:r>
            <a:endPar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marL="863600" lvl="1" indent="-431800" algn="just">
              <a:lnSpc>
                <a:spcPts val="6000"/>
              </a:lnSpc>
              <a:buFont typeface="Arial" panose="020B0604020202020204"/>
              <a:buChar char="•"/>
            </a:pP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Cơ</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sở</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tiêm</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chủng</a:t>
            </a:r>
            <a:r>
              <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 </a:t>
            </a:r>
            <a:r>
              <a:rPr lang="en-US" sz="4000" b="1" spc="-208" dirty="0" err="1">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rPr>
              <a:t>khác</a:t>
            </a:r>
            <a:endParaRPr lang="en-US" sz="4000" b="1" spc="-208" dirty="0">
              <a:solidFill>
                <a:srgbClr val="3A559E"/>
              </a:solidFill>
              <a:latin typeface="Arial" panose="020B0604020202020204" pitchFamily="34" charset="0"/>
              <a:ea typeface="Montserrat Bold" panose="00000800000000000000"/>
              <a:cs typeface="Arial" panose="020B0604020202020204" pitchFamily="34" charset="0"/>
              <a:sym typeface="Montserrat Bold" panose="00000800000000000000"/>
            </a:endParaRPr>
          </a:p>
          <a:p>
            <a:pPr algn="just">
              <a:lnSpc>
                <a:spcPts val="6000"/>
              </a:lnSpc>
            </a:pP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Liên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hệ</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Trạm</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Y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tế</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nơi</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trẻ</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đang</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cư</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trú</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để</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biết</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lịch</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tiêm</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vắc</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xin</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trong</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chương</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trình</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tiêm</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chủng</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mở</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 </a:t>
            </a:r>
            <a:r>
              <a:rPr lang="en-US" sz="4000" i="1" spc="-208" dirty="0" err="1">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rộng</a:t>
            </a:r>
            <a:r>
              <a:rPr lang="en-US" sz="4000" i="1" spc="-208" dirty="0">
                <a:solidFill>
                  <a:srgbClr val="000000"/>
                </a:solidFill>
                <a:latin typeface="Arial" panose="020B0604020202020204" pitchFamily="34" charset="0"/>
                <a:ea typeface="Montserrat Italics" panose="00000500000000000000"/>
                <a:cs typeface="Arial" panose="020B0604020202020204" pitchFamily="34" charset="0"/>
                <a:sym typeface="Montserrat Italics" panose="00000500000000000000"/>
              </a:rPr>
              <a:t>.</a:t>
            </a:r>
          </a:p>
        </p:txBody>
      </p:sp>
      <p:sp>
        <p:nvSpPr>
          <p:cNvPr id="22" name="Freeform 14"/>
          <p:cNvSpPr/>
          <p:nvPr/>
        </p:nvSpPr>
        <p:spPr>
          <a:xfrm>
            <a:off x="13163404" y="716363"/>
            <a:ext cx="4349336" cy="4381199"/>
          </a:xfrm>
          <a:custGeom>
            <a:avLst/>
            <a:gdLst/>
            <a:ahLst/>
            <a:cxnLst/>
            <a:rect l="l" t="t" r="r" b="b"/>
            <a:pathLst>
              <a:path w="4349336" h="4381199">
                <a:moveTo>
                  <a:pt x="0" y="0"/>
                </a:moveTo>
                <a:lnTo>
                  <a:pt x="4349336" y="0"/>
                </a:lnTo>
                <a:lnTo>
                  <a:pt x="4349336" y="4381199"/>
                </a:lnTo>
                <a:lnTo>
                  <a:pt x="0" y="43811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133143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607</Words>
  <Application>Microsoft Office PowerPoint</Application>
  <PresentationFormat>Custom</PresentationFormat>
  <Paragraphs>55</Paragraphs>
  <Slides>11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TIÊM VACCINE SỞI</dc:title>
  <dc:creator>Admin</dc:creator>
  <cp:lastModifiedBy>Mầm non Phường 13 Quận 10</cp:lastModifiedBy>
  <cp:revision>45</cp:revision>
  <dcterms:created xsi:type="dcterms:W3CDTF">2006-08-16T00:00:00Z</dcterms:created>
  <dcterms:modified xsi:type="dcterms:W3CDTF">2024-11-11T09:05:06Z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CB3C49529C0A47E3834F7326FAE2A201_12</vt:lpwstr>
  </property>
  <property fmtid="{D5CDD505-2E9C-101B-9397-08002B2CF9AE}" pid="3" name="KSOProductBuildVer">
    <vt:lpwstr>1033-12.2.0.13472</vt:lpwstr>
  </property>
</Properties>
</file>