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2794238" cy="30267275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ME" initials="H" lastIdx="1" clrIdx="0">
    <p:extLst>
      <p:ext uri="{19B8F6BF-5375-455C-9EA6-DF929625EA0E}">
        <p15:presenceInfo xmlns:p15="http://schemas.microsoft.com/office/powerpoint/2012/main" userId="HO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3"/>
    <a:srgbClr val="D71249"/>
    <a:srgbClr val="04DBE6"/>
    <a:srgbClr val="0BC9C5"/>
    <a:srgbClr val="0D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6" d="100"/>
          <a:sy n="26" d="100"/>
        </p:scale>
        <p:origin x="1380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F79F4-FCFE-4B5C-99D7-080FD50F023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573B3-5170-4D68-900C-3D572F5D1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74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ECB30F-5CDC-4C1B-B609-D2BF9D91F2B7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62050"/>
            <a:ext cx="4435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7C54C0-1BD7-471B-A0B4-212F8A0F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2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81723" rtl="0" eaLnBrk="1" latinLnBrk="0" hangingPunct="1">
      <a:defRPr sz="3913" kern="1200">
        <a:solidFill>
          <a:schemeClr val="tx1"/>
        </a:solidFill>
        <a:latin typeface="+mn-lt"/>
        <a:ea typeface="+mn-ea"/>
        <a:cs typeface="+mn-cs"/>
      </a:defRPr>
    </a:lvl1pPr>
    <a:lvl2pPr marL="1490862" algn="l" defTabSz="2981723" rtl="0" eaLnBrk="1" latinLnBrk="0" hangingPunct="1">
      <a:defRPr sz="3913" kern="1200">
        <a:solidFill>
          <a:schemeClr val="tx1"/>
        </a:solidFill>
        <a:latin typeface="+mn-lt"/>
        <a:ea typeface="+mn-ea"/>
        <a:cs typeface="+mn-cs"/>
      </a:defRPr>
    </a:lvl2pPr>
    <a:lvl3pPr marL="2981723" algn="l" defTabSz="2981723" rtl="0" eaLnBrk="1" latinLnBrk="0" hangingPunct="1">
      <a:defRPr sz="3913" kern="1200">
        <a:solidFill>
          <a:schemeClr val="tx1"/>
        </a:solidFill>
        <a:latin typeface="+mn-lt"/>
        <a:ea typeface="+mn-ea"/>
        <a:cs typeface="+mn-cs"/>
      </a:defRPr>
    </a:lvl3pPr>
    <a:lvl4pPr marL="4472586" algn="l" defTabSz="2981723" rtl="0" eaLnBrk="1" latinLnBrk="0" hangingPunct="1">
      <a:defRPr sz="3913" kern="1200">
        <a:solidFill>
          <a:schemeClr val="tx1"/>
        </a:solidFill>
        <a:latin typeface="+mn-lt"/>
        <a:ea typeface="+mn-ea"/>
        <a:cs typeface="+mn-cs"/>
      </a:defRPr>
    </a:lvl4pPr>
    <a:lvl5pPr marL="5963448" algn="l" defTabSz="2981723" rtl="0" eaLnBrk="1" latinLnBrk="0" hangingPunct="1">
      <a:defRPr sz="3913" kern="1200">
        <a:solidFill>
          <a:schemeClr val="tx1"/>
        </a:solidFill>
        <a:latin typeface="+mn-lt"/>
        <a:ea typeface="+mn-ea"/>
        <a:cs typeface="+mn-cs"/>
      </a:defRPr>
    </a:lvl5pPr>
    <a:lvl6pPr marL="7454308" algn="l" defTabSz="2981723" rtl="0" eaLnBrk="1" latinLnBrk="0" hangingPunct="1">
      <a:defRPr sz="3913" kern="1200">
        <a:solidFill>
          <a:schemeClr val="tx1"/>
        </a:solidFill>
        <a:latin typeface="+mn-lt"/>
        <a:ea typeface="+mn-ea"/>
        <a:cs typeface="+mn-cs"/>
      </a:defRPr>
    </a:lvl6pPr>
    <a:lvl7pPr marL="8945170" algn="l" defTabSz="2981723" rtl="0" eaLnBrk="1" latinLnBrk="0" hangingPunct="1">
      <a:defRPr sz="3913" kern="1200">
        <a:solidFill>
          <a:schemeClr val="tx1"/>
        </a:solidFill>
        <a:latin typeface="+mn-lt"/>
        <a:ea typeface="+mn-ea"/>
        <a:cs typeface="+mn-cs"/>
      </a:defRPr>
    </a:lvl7pPr>
    <a:lvl8pPr marL="10436031" algn="l" defTabSz="2981723" rtl="0" eaLnBrk="1" latinLnBrk="0" hangingPunct="1">
      <a:defRPr sz="3913" kern="1200">
        <a:solidFill>
          <a:schemeClr val="tx1"/>
        </a:solidFill>
        <a:latin typeface="+mn-lt"/>
        <a:ea typeface="+mn-ea"/>
        <a:cs typeface="+mn-cs"/>
      </a:defRPr>
    </a:lvl8pPr>
    <a:lvl9pPr marL="11926894" algn="l" defTabSz="2981723" rtl="0" eaLnBrk="1" latinLnBrk="0" hangingPunct="1">
      <a:defRPr sz="39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7463" y="1162050"/>
            <a:ext cx="4435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7C54C0-1BD7-471B-A0B4-212F8A0F87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568" y="4953466"/>
            <a:ext cx="36375102" cy="10537496"/>
          </a:xfrm>
        </p:spPr>
        <p:txBody>
          <a:bodyPr anchor="b"/>
          <a:lstStyle>
            <a:lvl1pPr algn="ctr"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80" y="15897328"/>
            <a:ext cx="32095679" cy="7307583"/>
          </a:xfrm>
        </p:spPr>
        <p:txBody>
          <a:bodyPr/>
          <a:lstStyle>
            <a:lvl1pPr marL="0" indent="0" algn="ctr">
              <a:buNone/>
              <a:defRPr sz="10592"/>
            </a:lvl1pPr>
            <a:lvl2pPr marL="2017806" indent="0" algn="ctr">
              <a:buNone/>
              <a:defRPr sz="8827"/>
            </a:lvl2pPr>
            <a:lvl3pPr marL="4035613" indent="0" algn="ctr">
              <a:buNone/>
              <a:defRPr sz="7944"/>
            </a:lvl3pPr>
            <a:lvl4pPr marL="6053419" indent="0" algn="ctr">
              <a:buNone/>
              <a:defRPr sz="7061"/>
            </a:lvl4pPr>
            <a:lvl5pPr marL="8071226" indent="0" algn="ctr">
              <a:buNone/>
              <a:defRPr sz="7061"/>
            </a:lvl5pPr>
            <a:lvl6pPr marL="10089032" indent="0" algn="ctr">
              <a:buNone/>
              <a:defRPr sz="7061"/>
            </a:lvl6pPr>
            <a:lvl7pPr marL="12106839" indent="0" algn="ctr">
              <a:buNone/>
              <a:defRPr sz="7061"/>
            </a:lvl7pPr>
            <a:lvl8pPr marL="14124645" indent="0" algn="ctr">
              <a:buNone/>
              <a:defRPr sz="7061"/>
            </a:lvl8pPr>
            <a:lvl9pPr marL="16142452" indent="0" algn="ctr">
              <a:buNone/>
              <a:defRPr sz="706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0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3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24629" y="1611452"/>
            <a:ext cx="9227508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106" y="1611452"/>
            <a:ext cx="27147595" cy="25650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2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5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818" y="7545809"/>
            <a:ext cx="36910030" cy="12590343"/>
          </a:xfrm>
        </p:spPr>
        <p:txBody>
          <a:bodyPr anchor="b"/>
          <a:lstStyle>
            <a:lvl1pPr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9818" y="20255262"/>
            <a:ext cx="36910030" cy="6620964"/>
          </a:xfrm>
        </p:spPr>
        <p:txBody>
          <a:bodyPr/>
          <a:lstStyle>
            <a:lvl1pPr marL="0" indent="0">
              <a:buNone/>
              <a:defRPr sz="10592">
                <a:solidFill>
                  <a:schemeClr val="tx1"/>
                </a:solidFill>
              </a:defRPr>
            </a:lvl1pPr>
            <a:lvl2pPr marL="2017806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8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104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4583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6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1611459"/>
            <a:ext cx="369100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682" y="7419688"/>
            <a:ext cx="18103966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7682" y="11055963"/>
            <a:ext cx="18103966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4585" y="7419688"/>
            <a:ext cx="18193125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4585" y="11055963"/>
            <a:ext cx="18193125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6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2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3125" y="4357934"/>
            <a:ext cx="21664583" cy="21509383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0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3125" y="4357934"/>
            <a:ext cx="21664583" cy="21509383"/>
          </a:xfrm>
        </p:spPr>
        <p:txBody>
          <a:bodyPr anchor="t"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8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104" y="1611459"/>
            <a:ext cx="369100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104" y="8057261"/>
            <a:ext cx="369100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104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0640-1FDB-496B-B58E-FAFC4E109C1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5592" y="28053287"/>
            <a:ext cx="14443055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23430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A5B4-1190-4DB0-BDBF-270FF8E6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4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035613" rtl="0" eaLnBrk="1" latinLnBrk="0" hangingPunct="1">
        <a:lnSpc>
          <a:spcPct val="90000"/>
        </a:lnSpc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903" indent="-1008903" algn="l" defTabSz="4035613" rtl="0" eaLnBrk="1" latinLnBrk="0" hangingPunct="1">
        <a:lnSpc>
          <a:spcPct val="90000"/>
        </a:lnSpc>
        <a:spcBef>
          <a:spcPts val="4413"/>
        </a:spcBef>
        <a:buFont typeface="Arial" panose="020B0604020202020204" pitchFamily="34" charset="0"/>
        <a:buChar char="•"/>
        <a:defRPr sz="12358" kern="1200">
          <a:solidFill>
            <a:schemeClr val="tx1"/>
          </a:solidFill>
          <a:latin typeface="+mn-lt"/>
          <a:ea typeface="+mn-ea"/>
          <a:cs typeface="+mn-cs"/>
        </a:defRPr>
      </a:lvl1pPr>
      <a:lvl2pPr marL="3026710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33BEC50A-C84E-4E61-A106-C2E997C59F0C}"/>
              </a:ext>
            </a:extLst>
          </p:cNvPr>
          <p:cNvSpPr txBox="1"/>
          <p:nvPr/>
        </p:nvSpPr>
        <p:spPr>
          <a:xfrm>
            <a:off x="6992672" y="2234858"/>
            <a:ext cx="30764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438590">
              <a:defRPr/>
            </a:pPr>
            <a:r>
              <a:rPr lang="en-US" sz="96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HƯỚNG DẪN THÊM CÁCH </a:t>
            </a:r>
            <a:r>
              <a:rPr lang="en-US" sz="96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ĐÓNG</a:t>
            </a:r>
            <a:r>
              <a:rPr lang="en-US" sz="96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96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CÁC</a:t>
            </a:r>
            <a:r>
              <a:rPr lang="en-US" sz="96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96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KHOẢN</a:t>
            </a:r>
            <a:r>
              <a:rPr lang="en-US" sz="96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THU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3E92A21C-061B-4F9B-8AC3-3A84A09AAF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97" y="43976911"/>
            <a:ext cx="42794238" cy="1149002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DBFE9C60-53F5-4D44-8C88-59E5DB92D67C}"/>
              </a:ext>
            </a:extLst>
          </p:cNvPr>
          <p:cNvSpPr txBox="1"/>
          <p:nvPr/>
        </p:nvSpPr>
        <p:spPr>
          <a:xfrm>
            <a:off x="2807397" y="4261718"/>
            <a:ext cx="38205096" cy="23637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  <a:sym typeface="Wingdings" panose="05000000000000000000" pitchFamily="2" charset="2"/>
              </a:rPr>
              <a:t>Kính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  <a:sym typeface="Wingdings" panose="05000000000000000000" pitchFamily="2" charset="2"/>
              </a:rPr>
              <a:t>gửi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  <a:sym typeface="Wingdings" panose="05000000000000000000" pitchFamily="2" charset="2"/>
              </a:rPr>
              <a:t>Quý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  <a:sym typeface="Wingdings" panose="05000000000000000000" pitchFamily="2" charset="2"/>
              </a:rPr>
              <a:t>Phụ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  <a:sym typeface="Wingdings" panose="05000000000000000000" pitchFamily="2" charset="2"/>
              </a:rPr>
              <a:t>huynh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  <a:sym typeface="Wingdings" panose="05000000000000000000" pitchFamily="2" charset="2"/>
              </a:rPr>
              <a:t>!</a:t>
            </a:r>
          </a:p>
          <a:p>
            <a:pPr algn="just">
              <a:lnSpc>
                <a:spcPct val="150000"/>
              </a:lnSpc>
            </a:pPr>
            <a:r>
              <a:rPr lang="en-US" sz="6000" dirty="0" err="1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Trường</a:t>
            </a:r>
            <a:r>
              <a:rPr lang="en-US" sz="6000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Mầm</a:t>
            </a:r>
            <a:r>
              <a:rPr lang="en-US" sz="6000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non Sơn Ca </a:t>
            </a:r>
            <a:r>
              <a:rPr lang="en-US" sz="6000" dirty="0" err="1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kính</a:t>
            </a:r>
            <a:r>
              <a:rPr lang="en-US" sz="6000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gửi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Quý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Phụ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huynh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về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vi-VN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hướng dẫn thêm cách đóng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các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khoản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thu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vi-VN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của học sinh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Quý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vi-VN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Phụ Huynh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có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thể</a:t>
            </a:r>
            <a:r>
              <a:rPr lang="vi-VN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vi-VN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chuyển khoản trực tiếp vào tài khoản của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Nhà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trường</a:t>
            </a:r>
            <a:r>
              <a:rPr lang="vi-VN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bằng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cách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QUÉT MÃ QR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hoặc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nhập</a:t>
            </a:r>
            <a:r>
              <a:rPr lang="en-US" sz="6000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đầy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đủ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thông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tin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chuyển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khoản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như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sau</a:t>
            </a: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6000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								 	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Tên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tài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khoản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:	TRƯỜNG </a:t>
            </a:r>
            <a:r>
              <a:rPr lang="en-US" sz="6000" b="1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MẦM NON SƠN CA</a:t>
            </a:r>
            <a:endParaRPr lang="en-US" sz="6000" b="1" dirty="0">
              <a:solidFill>
                <a:srgbClr val="005993"/>
              </a:solidFill>
              <a:latin typeface="Times" panose="02020603050405020304" pitchFamily="18" charset="0"/>
              <a:ea typeface="Tahoma" panose="020B0604030504040204" pitchFamily="34" charset="0"/>
              <a:cs typeface="Times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									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Số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Tài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khoản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	: 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119002938448</a:t>
            </a:r>
          </a:p>
          <a:p>
            <a:pPr algn="just">
              <a:lnSpc>
                <a:spcPct val="150000"/>
              </a:lnSpc>
            </a:pP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	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								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Tên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Ngân hàng: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Vietinbank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Chi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nhánh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Bắc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Sài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Gòn</a:t>
            </a:r>
            <a:endParaRPr lang="en-US" sz="6000" b="1" dirty="0">
              <a:solidFill>
                <a:srgbClr val="005993"/>
              </a:solidFill>
              <a:latin typeface="Times" panose="02020603050405020304" pitchFamily="18" charset="0"/>
              <a:ea typeface="Tahoma" panose="020B0604030504040204" pitchFamily="34" charset="0"/>
              <a:cs typeface="Times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									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Nội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dung: 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4 SỐ CUỐI MÃ THANH TOÁN (MÃ SSC)_HỌ TÊN HỌC </a:t>
            </a:r>
            <a:r>
              <a:rPr lang="en-US" sz="6000" b="1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SINH_LỚP_THÁNG.....</a:t>
            </a:r>
            <a:endParaRPr lang="en-US" sz="6000" b="1" dirty="0">
              <a:solidFill>
                <a:srgbClr val="005993"/>
              </a:solidFill>
              <a:latin typeface="Times" panose="02020603050405020304" pitchFamily="18" charset="0"/>
              <a:ea typeface="Tahoma" panose="020B0604030504040204" pitchFamily="34" charset="0"/>
              <a:cs typeface="Times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																	</a:t>
            </a: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	</a:t>
            </a:r>
            <a:r>
              <a:rPr lang="en-US" sz="6000" b="1" i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Ví</a:t>
            </a: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i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dụ</a:t>
            </a: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: </a:t>
            </a:r>
            <a:r>
              <a:rPr lang="en-US" sz="6000" b="1" i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Mã</a:t>
            </a: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SSC: 1202983522007847_ </a:t>
            </a:r>
            <a:r>
              <a:rPr lang="en-US" sz="6000" b="1" i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Học</a:t>
            </a: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i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sinh</a:t>
            </a: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: </a:t>
            </a:r>
            <a:r>
              <a:rPr lang="en-US" sz="6000" b="1" i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Nguyễn</a:t>
            </a: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i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Cát</a:t>
            </a: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i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Tường_Lớp</a:t>
            </a: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: 1A_Tháng 12</a:t>
            </a:r>
          </a:p>
          <a:p>
            <a:pPr algn="just">
              <a:lnSpc>
                <a:spcPct val="150000"/>
              </a:lnSpc>
            </a:pP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																		</a:t>
            </a:r>
            <a:r>
              <a:rPr lang="en-US" sz="6000" b="1" i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Nội</a:t>
            </a: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dung: 7847_Nguyễn </a:t>
            </a:r>
            <a:r>
              <a:rPr lang="en-US" sz="6000" b="1" i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Cát</a:t>
            </a:r>
            <a:r>
              <a:rPr lang="en-US" sz="6000" b="1" i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Tường_1A_Tháng 12</a:t>
            </a:r>
          </a:p>
          <a:p>
            <a:pPr algn="just">
              <a:lnSpc>
                <a:spcPct val="150000"/>
              </a:lnSpc>
            </a:pP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									SỐ </a:t>
            </a:r>
            <a:r>
              <a:rPr lang="en-US" sz="6000" b="1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TIỀN: 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Theo ĐÚNG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số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tiền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tại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Thông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báo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của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</a:t>
            </a:r>
            <a:r>
              <a:rPr lang="en-US" sz="6000" b="1" dirty="0" err="1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hà</a:t>
            </a:r>
            <a:r>
              <a:rPr lang="en-US" sz="6000" b="1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trường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(</a:t>
            </a:r>
            <a:r>
              <a:rPr lang="en-US" sz="6000" b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kể</a:t>
            </a:r>
            <a:r>
              <a:rPr lang="en-US" sz="6000" b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cả</a:t>
            </a:r>
            <a:r>
              <a:rPr lang="en-US" sz="6000" b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số</a:t>
            </a:r>
            <a:r>
              <a:rPr lang="en-US" sz="6000" b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lẻ</a:t>
            </a:r>
            <a:r>
              <a:rPr lang="en-US" sz="6000" b="1" dirty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									LƯU Ý: </a:t>
            </a:r>
            <a:r>
              <a:rPr lang="vi-VN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Trường Mầm non Sơn </a:t>
            </a:r>
            <a:r>
              <a:rPr lang="vi-VN" sz="6000" b="1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Ca</a:t>
            </a:r>
            <a:r>
              <a:rPr lang="en-US" sz="6000" b="1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chỉ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có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duy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nhất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1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số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tài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khoản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119002938448</a:t>
            </a:r>
          </a:p>
          <a:p>
            <a:pPr algn="just">
              <a:lnSpc>
                <a:spcPct val="150000"/>
              </a:lnSpc>
            </a:pP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Để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thuận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tiện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cho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việc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thanh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toán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các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khoản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thu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và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tra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soát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gạch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nợ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cho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học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sinh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,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Quý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Phụ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huynh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vui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lòng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nhập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ĐÚNG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nội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dung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thanh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toán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và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số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tiền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thanh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toán</a:t>
            </a:r>
            <a:r>
              <a:rPr lang="en-US" sz="6000" b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, 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KHÔNG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CHUYỂN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DƯ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hoặc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THIẾU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số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tiền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trên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phiếu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thông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báo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đóng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tiền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hàng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tháng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.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Mọi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thắc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mắc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liên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quan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đến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việc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thanh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toán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các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khoản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thu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,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Quý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Phụ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huynh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có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thể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liên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hệ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đến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vi-VN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Trường Mầm non Sơn Ca </a:t>
            </a:r>
            <a:r>
              <a:rPr lang="en-US" sz="6000" i="1" dirty="0" smtClean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vào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giờ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hành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chánh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thông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qua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số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điện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thoại</a:t>
            </a:r>
            <a:r>
              <a:rPr lang="en-US" sz="6000" i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b="1" i="1" smtClean="0">
                <a:solidFill>
                  <a:srgbClr val="FF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0983549438</a:t>
            </a:r>
            <a:endParaRPr lang="en-US" sz="6000" b="1" i="1" dirty="0">
              <a:solidFill>
                <a:srgbClr val="FF0000"/>
              </a:solidFill>
              <a:latin typeface="Times" panose="02020603050405020304" pitchFamily="18" charset="0"/>
              <a:ea typeface="Tahoma" panose="020B0604030504040204" pitchFamily="34" charset="0"/>
              <a:cs typeface="Times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Trân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 </a:t>
            </a:r>
            <a:r>
              <a:rPr lang="en-US" sz="6000" i="1" dirty="0" err="1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trọng</a:t>
            </a:r>
            <a:r>
              <a:rPr lang="en-US" sz="6000" i="1" dirty="0">
                <a:solidFill>
                  <a:srgbClr val="005993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./.</a:t>
            </a:r>
            <a:endParaRPr lang="en-US" sz="7000" dirty="0">
              <a:solidFill>
                <a:srgbClr val="005993"/>
              </a:solidFill>
              <a:latin typeface="Times" panose="02020603050405020304" pitchFamily="18" charset="0"/>
              <a:ea typeface="Tahoma" panose="020B0604030504040204" pitchFamily="34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54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2619</TotalTime>
  <Words>355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Nguyen Thi Minh Huyen</cp:lastModifiedBy>
  <cp:revision>121</cp:revision>
  <cp:lastPrinted>2023-11-09T02:22:42Z</cp:lastPrinted>
  <dcterms:created xsi:type="dcterms:W3CDTF">2020-10-03T11:26:24Z</dcterms:created>
  <dcterms:modified xsi:type="dcterms:W3CDTF">2023-12-27T14:34:13Z</dcterms:modified>
</cp:coreProperties>
</file>