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8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5" r:id="rId26"/>
    <p:sldId id="286" r:id="rId27"/>
    <p:sldId id="287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9274-BC6E-4EF9-80B1-BC57245E9B95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078D9-75D7-4D45-BB44-7ED1C270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BA6D465-18F4-4E47-8FDD-CB881866B10E}" type="slidenum">
              <a:rPr lang="en-US" altLang="en-US" smtClean="0">
                <a:latin typeface="Calibri" pitchFamily="34" charset="0"/>
              </a:rPr>
              <a:pPr/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2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05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78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4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8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7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960D-6F18-41AE-9979-9302505DFED3}" type="datetimeFigureOut">
              <a:rPr lang="en-US" smtClean="0"/>
              <a:t>24/8/2023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20A893-67F1-4CCB-A1BD-2E398A20F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https://moh.gov.vn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946"/>
            <a:ext cx="12192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77333" y="76200"/>
            <a:ext cx="10972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3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ỦY BAN NHÂN DÂN </a:t>
            </a:r>
            <a:br>
              <a:rPr lang="en-US" altLang="en-US" sz="23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3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HUYỆN NHÀ BÈ</a:t>
            </a:r>
            <a:br>
              <a:rPr lang="en-US" altLang="en-US" sz="23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 MẦM NON SƠN CA</a:t>
            </a:r>
            <a:br>
              <a:rPr lang="en-US" altLang="en-US" sz="23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143339" y="1447800"/>
            <a:ext cx="11617291" cy="54102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5500" b="1" dirty="0" smtClean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 THÔNG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55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PHÒNG, CHỐNG DỊCH BỆNH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55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TAY CHÂN MIỆNG</a:t>
            </a:r>
          </a:p>
          <a:p>
            <a:pPr marL="0" indent="0" algn="ctr" eaLnBrk="1" hangingPunct="1">
              <a:lnSpc>
                <a:spcPct val="115000"/>
              </a:lnSpc>
              <a:buFont typeface="Arial" pitchFamily="34" charset="0"/>
              <a:buNone/>
            </a:pP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marL="0" indent="0" algn="ctr" eaLnBrk="1" hangingPunct="1">
              <a:lnSpc>
                <a:spcPct val="115000"/>
              </a:lnSpc>
              <a:buFont typeface="Arial" pitchFamily="34" charset="0"/>
              <a:buNone/>
            </a:pPr>
            <a:r>
              <a:rPr lang="en-US" alt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alt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Bè</a:t>
            </a:r>
            <a:r>
              <a:rPr lang="en-US" alt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lang="en-US" alt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25  </a:t>
            </a:r>
            <a:r>
              <a:rPr lang="en-US" altLang="en-US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tháng</a:t>
            </a:r>
            <a:r>
              <a:rPr lang="en-US" alt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8  </a:t>
            </a:r>
            <a:r>
              <a:rPr lang="en-US" altLang="en-US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lang="en-US" alt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2023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dirty="0" smtClean="0">
              <a:solidFill>
                <a:srgbClr val="CC00FF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34685" y="1077532"/>
            <a:ext cx="2438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4963FC-AF6D-4020-BB05-EE64A13AF871}"/>
              </a:ext>
            </a:extLst>
          </p:cNvPr>
          <p:cNvSpPr txBox="1"/>
          <p:nvPr/>
        </p:nvSpPr>
        <p:spPr>
          <a:xfrm>
            <a:off x="1567030" y="47612"/>
            <a:ext cx="887722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" name="Picture 2" descr="TCM3">
            <a:extLst>
              <a:ext uri="{FF2B5EF4-FFF2-40B4-BE49-F238E27FC236}">
                <a16:creationId xmlns="" xmlns:a16="http://schemas.microsoft.com/office/drawing/2014/main" id="{11D6B8BE-3C24-44D8-B6BB-C1C08435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96" y="1366273"/>
            <a:ext cx="2875582" cy="22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TCM4">
            <a:extLst>
              <a:ext uri="{FF2B5EF4-FFF2-40B4-BE49-F238E27FC236}">
                <a16:creationId xmlns="" xmlns:a16="http://schemas.microsoft.com/office/drawing/2014/main" id="{E8EB5BC5-26E3-4080-86B0-A739AD93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30" y="1356714"/>
            <a:ext cx="3120314" cy="22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TCM1">
            <a:extLst>
              <a:ext uri="{FF2B5EF4-FFF2-40B4-BE49-F238E27FC236}">
                <a16:creationId xmlns="" xmlns:a16="http://schemas.microsoft.com/office/drawing/2014/main" id="{A136A833-B02B-4B79-B3F3-6312D15B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95" y="4230499"/>
            <a:ext cx="2875583" cy="220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TCM">
            <a:extLst>
              <a:ext uri="{FF2B5EF4-FFF2-40B4-BE49-F238E27FC236}">
                <a16:creationId xmlns="" xmlns:a16="http://schemas.microsoft.com/office/drawing/2014/main" id="{9BD22ED5-101C-4A73-9802-EF822E82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30" y="4058376"/>
            <a:ext cx="3120313" cy="220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2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87D817-C0B5-4627-B5EB-8678A6A48B3F}"/>
              </a:ext>
            </a:extLst>
          </p:cNvPr>
          <p:cNvSpPr txBox="1"/>
          <p:nvPr/>
        </p:nvSpPr>
        <p:spPr>
          <a:xfrm>
            <a:off x="1477831" y="-8965"/>
            <a:ext cx="90068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3AA90A-69CF-4780-906E-204A50D3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07" y="637366"/>
            <a:ext cx="6013525" cy="62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A7C9D6-A127-47B6-B28F-26B4A1B8F093}"/>
              </a:ext>
            </a:extLst>
          </p:cNvPr>
          <p:cNvSpPr txBox="1"/>
          <p:nvPr/>
        </p:nvSpPr>
        <p:spPr>
          <a:xfrm>
            <a:off x="1785769" y="548640"/>
            <a:ext cx="843399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201F3AC-EDCD-4BA0-8225-A5ADDFAE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769" y="1904103"/>
            <a:ext cx="9568030" cy="3971645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F40369-D1ED-4FB8-8CDA-D8BF7D5CA697}"/>
              </a:ext>
            </a:extLst>
          </p:cNvPr>
          <p:cNvSpPr txBox="1"/>
          <p:nvPr/>
        </p:nvSpPr>
        <p:spPr>
          <a:xfrm>
            <a:off x="1775012" y="247426"/>
            <a:ext cx="845730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TCM: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DC8E10E-C6BF-49CC-95B4-41AC0F5A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1194098"/>
            <a:ext cx="9305364" cy="43030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91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F40369-D1ED-4FB8-8CDA-D8BF7D5CA697}"/>
              </a:ext>
            </a:extLst>
          </p:cNvPr>
          <p:cNvSpPr txBox="1"/>
          <p:nvPr/>
        </p:nvSpPr>
        <p:spPr>
          <a:xfrm>
            <a:off x="1775012" y="247426"/>
            <a:ext cx="845730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TCM: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DC8E10E-C6BF-49CC-95B4-41AC0F5A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1861072"/>
            <a:ext cx="9305364" cy="363608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89300D-1904-489F-B188-DBB409B1B90C}"/>
              </a:ext>
            </a:extLst>
          </p:cNvPr>
          <p:cNvSpPr txBox="1"/>
          <p:nvPr/>
        </p:nvSpPr>
        <p:spPr>
          <a:xfrm>
            <a:off x="290457" y="5905949"/>
            <a:ext cx="1030582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9C69E896-B062-40FF-9838-E7F3A24D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8"/>
            <a:ext cx="103202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02E065-5192-46F1-BC42-8FEC28989E95}"/>
              </a:ext>
            </a:extLst>
          </p:cNvPr>
          <p:cNvSpPr txBox="1"/>
          <p:nvPr/>
        </p:nvSpPr>
        <p:spPr>
          <a:xfrm>
            <a:off x="1775012" y="247426"/>
            <a:ext cx="845730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08927B4-DFC7-4F43-83C7-13726B9E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1" y="1559859"/>
            <a:ext cx="9675159" cy="4873214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052091-43EA-4494-8E7B-9D867F3AA0DF}"/>
              </a:ext>
            </a:extLst>
          </p:cNvPr>
          <p:cNvSpPr txBox="1"/>
          <p:nvPr/>
        </p:nvSpPr>
        <p:spPr>
          <a:xfrm>
            <a:off x="1667436" y="399826"/>
            <a:ext cx="871728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8355E41-D830-4150-97B7-F98B1B94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TCM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289C9C-EB72-405E-BDE9-7BC935F063E2}"/>
              </a:ext>
            </a:extLst>
          </p:cNvPr>
          <p:cNvSpPr txBox="1"/>
          <p:nvPr/>
        </p:nvSpPr>
        <p:spPr>
          <a:xfrm>
            <a:off x="1819836" y="552226"/>
            <a:ext cx="700143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F991C17-EB16-434C-9263-036AA83F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47" y="1579965"/>
            <a:ext cx="9160833" cy="4351338"/>
          </a:xfrm>
        </p:spPr>
        <p:txBody>
          <a:bodyPr>
            <a:no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lau sạch các bề mặt, dụng cụ tiếp xúc hàng ngày như đồ chơi, dụng cụ học tập, tay nắm cửa, tay vịn cầu thang, mặt bàn/ghế, sàn 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xà phòng hoặc các chất tẩy rửa thông 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1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6AAF46-910D-4861-AF6D-BD1CA135D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24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4C4B41-8C1A-4E85-A04D-CBA9DBE0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24" y="0"/>
            <a:ext cx="5106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9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EFA2BB-A1AF-49E9-AA5D-7F57591DF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QUAN VỀ BỆNH TAY CHÂN MIỆNG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E32ABF6-A9F2-4B57-B151-7B98CC7A25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71: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Coxsackie virus A16, A6: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rút có thể tồn tại nhiều ngày ở điều kiện bình thường và nhiều tuần ở nhiệt độ 4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cực tím, nhiệt độ cao, các chất diệt trùng như formaldehyt, các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dịch khử trùng có chứa Clo hoạt tính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diệt vi rút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36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6CDB0C-ADB3-46CA-981E-D9F26C76BF7D}"/>
              </a:ext>
            </a:extLst>
          </p:cNvPr>
          <p:cNvSpPr txBox="1"/>
          <p:nvPr/>
        </p:nvSpPr>
        <p:spPr>
          <a:xfrm>
            <a:off x="2282415" y="143435"/>
            <a:ext cx="7001435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25E3846-2A78-4D2F-B479-1CFDC1FF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45" y="1756186"/>
            <a:ext cx="9719535" cy="462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+/-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(1)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(2)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(QĐ 581 –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TCM).</a:t>
            </a:r>
          </a:p>
        </p:txBody>
      </p:sp>
    </p:spTree>
    <p:extLst>
      <p:ext uri="{BB962C8B-B14F-4D97-AF65-F5344CB8AC3E}">
        <p14:creationId xmlns:p14="http://schemas.microsoft.com/office/powerpoint/2010/main" val="76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2615C3-AC43-4911-BFC2-D125D4107A49}"/>
              </a:ext>
            </a:extLst>
          </p:cNvPr>
          <p:cNvSpPr txBox="1"/>
          <p:nvPr/>
        </p:nvSpPr>
        <p:spPr>
          <a:xfrm>
            <a:off x="1766047" y="658009"/>
            <a:ext cx="8702936" cy="7622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5C341C-63FB-497C-93F8-1419E4BFACEC}"/>
              </a:ext>
            </a:extLst>
          </p:cNvPr>
          <p:cNvSpPr txBox="1"/>
          <p:nvPr/>
        </p:nvSpPr>
        <p:spPr>
          <a:xfrm>
            <a:off x="2202409" y="2111579"/>
            <a:ext cx="8702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 code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305562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3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9346F8-8303-436E-9A5D-3A14A323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42" y="1497157"/>
            <a:ext cx="10434918" cy="4796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1:Dấu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buAutoNum type="alphaU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AutoNum type="alphaU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buFont typeface="Wingdings 3" charset="2"/>
              <a:buAutoNum type="alphaU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>
              <a:buFont typeface="Wingdings 3" charset="2"/>
              <a:buAutoNum type="alphaUcPeriod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4365B2-C651-42D8-A9E4-BFC3FEE8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19" y="1323191"/>
            <a:ext cx="10493393" cy="4588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Rửa tay bằng xá phòng dưới vòi nước sạch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</a:t>
            </a:r>
          </a:p>
          <a:p>
            <a:pPr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cho trẻ tiếp xúc với người bệnh hoặc người nghi ngờ mắc bệnh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vệ sinh nơi ở dụng cụ thường dùng bằng chất tẩy rửa thông thường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trẻ đi khám bệnh tại cơ sở y tế uy tín khi có dấu hiệu nghi ngờ mắc bệnh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5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87579-68A5-448A-AC26-849592D8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02" y="1463040"/>
            <a:ext cx="10235210" cy="494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21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609600"/>
            <a:ext cx="10084526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BẢNG TRUYỀN THÔNG CỦA TRƯỜNG HỌC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7" y="1554480"/>
            <a:ext cx="9718766" cy="44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1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16197" cy="20813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TRUYỀN THÔNG CỦA LỚP HỌC</a:t>
            </a:r>
            <a:r>
              <a:rPr 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0000"/>
                </a:solidFill>
              </a:rPr>
              <a:t>(ĐÂY CHỈ LÀ HÌNH ẢNH THAM KHẢO – CÁC TRƯỜNG LƯU Ý NỘI DUNG CHUYÊN MÔN THỰC HIỆN THEO CHỈ ĐẠO CỦA PGD&amp;ĐT)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042" y="2572582"/>
            <a:ext cx="8662610" cy="40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5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86015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HƯỚNG DẪN SỬ DỤNG TÀI LIỆU CHÍNH THỐNG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341877" cy="388077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https://moh.gov.vn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8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 </a:t>
            </a:r>
            <a:r>
              <a:rPr lang="en-US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medinet.hochiminhcity.gov.vn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TpHCM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invalidUrl="https:///"/>
              </a:rPr>
              <a:t>https://</a:t>
            </a:r>
            <a:r>
              <a:rPr lang="en-US" sz="28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hcdc.vn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TTYT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https://trungtamytenhabe.medinet.gov.vn/default.aspx</a:t>
            </a:r>
            <a:endParaRPr lang="en-US" sz="2800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7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s là gì? Phân biệt Thanks và Thank trong tiếng Anh">
            <a:extLst>
              <a:ext uri="{FF2B5EF4-FFF2-40B4-BE49-F238E27FC236}">
                <a16:creationId xmlns="" xmlns:a16="http://schemas.microsoft.com/office/drawing/2014/main" id="{BE57EC9A-D10B-45B7-8EC6-09E71072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213E994-9619-4ED4-9593-C9566F808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8274" y="822960"/>
            <a:ext cx="923628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725897"/>
              </p:ext>
            </p:extLst>
          </p:nvPr>
        </p:nvGraphicFramePr>
        <p:xfrm>
          <a:off x="1967354" y="2159116"/>
          <a:ext cx="6017330" cy="3884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4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4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4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XÃ/ THỊ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TUẦN 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TUẦN 31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Thị trấn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Phú Xuân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Long Thới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Hiệp Phước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Nhơn Đức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Phước Kiển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2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Phước Lộc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773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Tổng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99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103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6" marR="68106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213E994-9619-4ED4-9593-C9566F808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BC4681E-3AEA-49A6-808E-0EC2E3B8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7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13E994-9619-4ED4-9593-C9566F808835}"/>
              </a:ext>
            </a:extLst>
          </p:cNvPr>
          <p:cNvSpPr txBox="1"/>
          <p:nvPr/>
        </p:nvSpPr>
        <p:spPr>
          <a:xfrm>
            <a:off x="1899621" y="172123"/>
            <a:ext cx="839275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BBC4681E-3AEA-49A6-808E-0EC2E3B8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427629"/>
            <a:ext cx="10699825" cy="4765638"/>
          </a:xfrm>
        </p:spPr>
        <p:txBody>
          <a:bodyPr>
            <a:noAutofit/>
          </a:bodyPr>
          <a:lstStyle/>
          <a:p>
            <a:pPr algn="just"/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Nguồn bệnh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là người mắc bệnh, </a:t>
            </a:r>
            <a:r>
              <a:rPr 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mang vi rút không triệu chứng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kỳ ủ bệnh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từ 3 đến 7 ngày.</a:t>
            </a:r>
          </a:p>
          <a:p>
            <a:pPr algn="just"/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kỳ lây truyền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 ngày trước khi phát bệnh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mạnh nhất trong tuần đầu của bệnh và có thể kéo dài vài tuần sau đó, thậm chí sau khi bệnh nhân hết triệu chứng.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rút có khả năng đào thải qua phân trong vòng từ 2 đến 4 tuần, cá biệt có thể tới 12 tuần sau khi nhiễm. 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rút cũng tồn tại, nhân lên ở đường hô hấp trên và đào thải qua dịch tiết từ hầu họng trong vòng 2 tuần. Vi rút cũng có nhiều trong dịch tiết từ các nốt phỏng nước, vết loét của bệnh nhân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31DCFD-C33F-444F-8FA0-DEF8F7EC98FA}"/>
              </a:ext>
            </a:extLst>
          </p:cNvPr>
          <p:cNvSpPr txBox="1"/>
          <p:nvPr/>
        </p:nvSpPr>
        <p:spPr>
          <a:xfrm>
            <a:off x="3345629" y="296317"/>
            <a:ext cx="459351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A429F0D-24D8-475E-9207-853F65E9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282" y="1936375"/>
            <a:ext cx="10739718" cy="424058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 các dịch tiết đường hô hấp, nước bọt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chơi và vật dụng sinh hoạt hàng ngày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SG" sz="2600" dirty="0"/>
          </a:p>
        </p:txBody>
      </p:sp>
    </p:spTree>
    <p:extLst>
      <p:ext uri="{BB962C8B-B14F-4D97-AF65-F5344CB8AC3E}">
        <p14:creationId xmlns:p14="http://schemas.microsoft.com/office/powerpoint/2010/main" val="14146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re-em">
            <a:extLst>
              <a:ext uri="{FF2B5EF4-FFF2-40B4-BE49-F238E27FC236}">
                <a16:creationId xmlns="" xmlns:a16="http://schemas.microsoft.com/office/drawing/2014/main" id="{A3015FC4-D8AF-4B4A-953A-57367A71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3434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re-em_14-181009">
            <a:extLst>
              <a:ext uri="{FF2B5EF4-FFF2-40B4-BE49-F238E27FC236}">
                <a16:creationId xmlns="" xmlns:a16="http://schemas.microsoft.com/office/drawing/2014/main" id="{E9FA708B-7505-47EA-92DE-BB54C2BF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" y="4057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56EA39-D290-418A-9CCB-CC6EEF4036A3}"/>
              </a:ext>
            </a:extLst>
          </p:cNvPr>
          <p:cNvSpPr txBox="1"/>
          <p:nvPr/>
        </p:nvSpPr>
        <p:spPr>
          <a:xfrm>
            <a:off x="989702" y="1462306"/>
            <a:ext cx="4858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4FBAA7-2C6C-4844-9657-2AA3448DE8A5}"/>
              </a:ext>
            </a:extLst>
          </p:cNvPr>
          <p:cNvSpPr txBox="1"/>
          <p:nvPr/>
        </p:nvSpPr>
        <p:spPr>
          <a:xfrm>
            <a:off x="5023821" y="4227755"/>
            <a:ext cx="5142155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5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 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12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Đỉnh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dịch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 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10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0DF88E-D4CA-444B-AD62-FC9292DC3390}"/>
              </a:ext>
            </a:extLst>
          </p:cNvPr>
          <p:cNvSpPr txBox="1"/>
          <p:nvPr/>
        </p:nvSpPr>
        <p:spPr>
          <a:xfrm>
            <a:off x="1835972" y="602428"/>
            <a:ext cx="852005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8CCDCC0-830A-4FA1-9278-B2D75E1C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779905"/>
            <a:ext cx="10340340" cy="4351338"/>
          </a:xfrm>
        </p:spPr>
        <p:txBody>
          <a:bodyPr>
            <a:no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0DF88E-D4CA-444B-AD62-FC9292DC3390}"/>
              </a:ext>
            </a:extLst>
          </p:cNvPr>
          <p:cNvSpPr txBox="1"/>
          <p:nvPr/>
        </p:nvSpPr>
        <p:spPr>
          <a:xfrm>
            <a:off x="1642334" y="0"/>
            <a:ext cx="8520056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0E77F5A-E802-4A9A-A380-6337C78E6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854874"/>
          </a:xfrm>
        </p:spPr>
        <p:txBody>
          <a:bodyPr>
            <a:no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1454</Words>
  <Application>Microsoft Office PowerPoint</Application>
  <PresentationFormat>Custom</PresentationFormat>
  <Paragraphs>156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ỦY BAN NHÂN DÂN  HUYỆN NHÀ BÈ TRƯỜNG MẦM NON SƠN CA </vt:lpstr>
      <vt:lpstr> TỔNG QUAN VỀ BỆNH TAY CHÂN MIỆNG </vt:lpstr>
      <vt:lpstr>Tình hình dịch bệnh Tay chân miệng tại huyện Nhà Bè</vt:lpstr>
      <vt:lpstr>Vì sao bệnh Tay chân miệng nguy hiểm?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TRUYỀN THÔNG CỦA TRƯỜNG HỌC</vt:lpstr>
      <vt:lpstr>BẢNG TRUYỀN THÔNG CỦA LỚP HỌC (ĐÂY CHỈ LÀ HÌNH ẢNH THAM KHẢO – CÁC TRƯỜNG LƯU Ý NỘI DUNG CHUYÊN MÔN THỰC HIỆN THEO CHỈ ĐẠO CỦA PGD&amp;ĐT)</vt:lpstr>
      <vt:lpstr>HƯỚNG DẪN SỬ DỤNG TÀI LIỆU CHÍNH THỐNG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</dc:creator>
  <cp:lastModifiedBy>Admin</cp:lastModifiedBy>
  <cp:revision>13</cp:revision>
  <dcterms:created xsi:type="dcterms:W3CDTF">2023-08-09T03:26:21Z</dcterms:created>
  <dcterms:modified xsi:type="dcterms:W3CDTF">2023-08-24T05:53:19Z</dcterms:modified>
</cp:coreProperties>
</file>