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68" r:id="rId4"/>
    <p:sldId id="269" r:id="rId5"/>
    <p:sldId id="256" r:id="rId6"/>
    <p:sldId id="261" r:id="rId7"/>
    <p:sldId id="257" r:id="rId8"/>
    <p:sldId id="258" r:id="rId9"/>
    <p:sldId id="262" r:id="rId10"/>
    <p:sldId id="266" r:id="rId11"/>
    <p:sldId id="263" r:id="rId12"/>
    <p:sldId id="264" r:id="rId13"/>
    <p:sldId id="265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B708-3F54-C0A3-B911-F7C4B7D11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127955-1B29-5E2D-ADAD-2B855D322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36BCF-F9F7-27EC-22CF-D0682FE07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B05F4-4A43-5CBF-96FB-80843447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BDA37-0CA0-4FF6-D2FD-DF2D327B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BFBE-E7B1-FDB4-9A17-E2346A7C7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7DC35-30D4-E988-77BD-07900893B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70634-620D-0FC1-DC9A-DB0298C3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9EEFF-A9B1-99E0-60A1-B9B852603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D764B-4852-6A7E-E082-CE60D6DF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27DA6-7477-EEF5-678F-7F7AAF314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25192-86C3-61F2-3879-8095C18D3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A21DC-DD1E-14DF-A743-F5C0D5A1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B8CA-AEB6-6397-1A0F-D56BD9A46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DF195-5200-B609-B32F-D4E9C8CB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5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B93D-CA3B-EBF9-2FE9-D4B3DF48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B4287-E778-F68E-BC77-71EFF2299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B6D98-C179-1F6F-2885-EFA651A9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12DE8-FA06-33CA-5443-A678BE945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B6697-4070-0D98-452C-47D3CADD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67076-CF84-533D-58E5-EA6A8B5F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4E22C-7ADA-1419-28CC-B03B53CE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A08F3-9148-3250-CDC8-2D8AA3A4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D924D-208B-B22E-6C93-4A77D7C4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AC882-C0B0-A70D-927E-169E4161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C69E-F728-64B0-ABFD-3D3EBD306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FAAFD-3E6D-CCC7-243C-DD1F7D5AD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08325-E901-E30C-F83C-B137B9BC3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89E5D-1CA2-FBD6-A86B-468EED6E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1C262-FCD9-572C-45E6-1F7FE598E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F031C-520C-D819-F6B3-409BA696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2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96C62-7F08-F33C-FC59-2D99C04D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63DD9-4923-B037-F5A4-FBC74D3E1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097D6-5FB3-7634-6F4C-DA0B8ECFB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4B00B-2237-007A-FC06-D5A9C2A56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0C90E-4FA5-31CE-9298-7B29AA6C2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CE20AC-9FAA-58B3-6EA5-52E3AA67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0199D-C30E-4279-C166-FC9D1FCE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CB6BC-D253-0EEC-9CD0-49736A23E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7CEE-03C4-98FC-37CF-EC83F4B1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2E98-0C53-9DE1-EFCE-3A5D5CD0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242B03-BF82-28C9-9389-DD341290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20E08-01F6-412C-BAEE-601336BE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2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07BAFC-7DCE-0A77-78A2-0577852A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10C03-6AD4-8D9A-E4C4-DE2C0B2E3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4A841-D0CE-DF67-0357-290C3834D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72EE-5D40-D531-194F-4EAB27E3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1890-0324-42C9-CDC7-4AF9484F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A0A78-8B5D-D8C4-FDC3-E704C481F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472CF-8347-97D8-DB9B-83F43227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AADB6-3862-DCEF-A439-C978B1C4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3B590-7CA7-A9EB-3FDD-B33A4354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6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F73B-37F4-1C55-13ED-9A9AF988D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BA1CD8-FA37-C31D-F79B-450A5C20C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C5BE2-5450-9577-ED95-881733D2A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7F112-D729-4CF4-421C-26AAE021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E63C9-EFAA-8649-3384-853F0796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88121-4F74-6FE5-F8EE-9EF7241B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A0DFE9-6765-10B0-84CC-956AD66E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0AB83-53A0-47DA-7BF5-0586BB0B4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FD115-99C2-9B59-1536-168451EA0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CF6AA-6A64-4913-8D10-C435D33EE081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4115-4E0A-271D-4934-8C578E203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579E2-255B-A2BE-E1D6-6E3145A1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88CC2-E663-4206-87DC-365FECAD1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and white border with flowers&#10;&#10;Description automatically generated">
            <a:extLst>
              <a:ext uri="{FF2B5EF4-FFF2-40B4-BE49-F238E27FC236}">
                <a16:creationId xmlns:a16="http://schemas.microsoft.com/office/drawing/2014/main" id="{3AC300A6-427A-EBD4-42E5-072D8B42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8" y="-2667000"/>
            <a:ext cx="6857999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ED113-DE49-6376-471C-B98E9418E59A}"/>
              </a:ext>
            </a:extLst>
          </p:cNvPr>
          <p:cNvSpPr txBox="1"/>
          <p:nvPr/>
        </p:nvSpPr>
        <p:spPr>
          <a:xfrm>
            <a:off x="1448242" y="799897"/>
            <a:ext cx="9295509" cy="531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UỶ BAN NHÂN DÂN QUẬN 7</a:t>
            </a:r>
          </a:p>
          <a:p>
            <a:pPr algn="ctr"/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NON TÂN </a:t>
            </a:r>
            <a:r>
              <a:rPr lang="en-US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 TRUYỀN PHÁP LUẬT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1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vi-VN" sz="40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40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13/2022/QH15</a:t>
            </a:r>
            <a:endParaRPr lang="vi-VN" sz="40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PHÒNG, CHỐNG BẠO LỰC GIA ĐÌNH</a:t>
            </a:r>
            <a:endParaRPr lang="vi-VN" sz="4000" b="1" kern="1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vi-VN" sz="4000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(Ngày 14 tháng 11 năm 2022)</a:t>
            </a:r>
            <a:endParaRPr lang="en-US" sz="4000" b="1" kern="1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Tân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vi-VN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763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98F51-10C7-31C3-2813-F49D1DDC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7" y="643467"/>
            <a:ext cx="795866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830691-5E24-FA2D-1B4D-5712B6F9B2EA}"/>
              </a:ext>
            </a:extLst>
          </p:cNvPr>
          <p:cNvSpPr/>
          <p:nvPr/>
        </p:nvSpPr>
        <p:spPr>
          <a:xfrm>
            <a:off x="3496340" y="5903999"/>
            <a:ext cx="4964199" cy="1652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 QR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LUẬT TRẺ EM</a:t>
            </a:r>
          </a:p>
          <a:p>
            <a:pPr algn="ctr"/>
            <a:r>
              <a:rPr 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qr code on a christmas ornament&#10;&#10;Description automatically generated">
            <a:extLst>
              <a:ext uri="{FF2B5EF4-FFF2-40B4-BE49-F238E27FC236}">
                <a16:creationId xmlns:a16="http://schemas.microsoft.com/office/drawing/2014/main" id="{0A64BF0A-94B7-FF25-22C5-BD0F4C74F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5568" r="20208" b="16084"/>
          <a:stretch/>
        </p:blipFill>
        <p:spPr>
          <a:xfrm>
            <a:off x="4391130" y="1650600"/>
            <a:ext cx="2918293" cy="37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CF3078-99CB-D08B-7ADA-46B3D1D0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934"/>
            <a:ext cx="12192000" cy="70819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F8544C-08F7-699D-23E9-B20055375793}"/>
              </a:ext>
            </a:extLst>
          </p:cNvPr>
          <p:cNvSpPr txBox="1"/>
          <p:nvPr/>
        </p:nvSpPr>
        <p:spPr>
          <a:xfrm>
            <a:off x="646922" y="528030"/>
            <a:ext cx="1089815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5. Nguyên tắc bảo đảm thực hiện quyền và bổn phận của trẻ em</a:t>
            </a:r>
            <a:endParaRPr lang="en-US" sz="2800" b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pt-BR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 đảm để trẻ em thực hiện được đầy đủ quyền và bổn phận của mình.</a:t>
            </a:r>
            <a:endParaRPr lang="vi-VN" sz="2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>
              <a:spcBef>
                <a:spcPts val="600"/>
              </a:spcBef>
              <a:spcAft>
                <a:spcPts val="600"/>
              </a:spcAft>
            </a:pPr>
            <a:r>
              <a:rPr lang="pt-BR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Không phân biệt đối xử với trẻ em.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pt-BR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Bảo đảm lợi ích tốt nhất của trẻ em trong các quyết định liên quan đến trẻ em.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pt-BR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Tôn trọng, lắng nghe, xem xét, phản hồi ý kiến, nguyện vọng của trẻ em.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Khi xây dựng chính sách, pháp luật tác động đến trẻ em, phải xem xét ý kiến của trẻ em và của các cơ quan, tổ chức có liên quan; bảo đảm lồng ghép các mục tiêu, chỉ tiêu về trẻ em trong quy hoạch, kế hoạch phát triển kinh tế - xã hội quốc gia, ngành và địa phương.</a:t>
            </a:r>
            <a:endParaRPr lang="en-US" sz="2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7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E2923F-8CB8-D44B-1278-90411C868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7000"/>
            <a:ext cx="6857998" cy="12192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3E0E80-3E5A-9743-3BAD-267BD1045A6D}"/>
              </a:ext>
            </a:extLst>
          </p:cNvPr>
          <p:cNvSpPr txBox="1"/>
          <p:nvPr/>
        </p:nvSpPr>
        <p:spPr>
          <a:xfrm>
            <a:off x="699795" y="449738"/>
            <a:ext cx="11056775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pt-BR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 1. QUYỀN CỦA TRẺ EM</a:t>
            </a:r>
            <a:endParaRPr lang="en-US" sz="2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12. Quyền sống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pt-B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em có quyền được bảo vệ tính mạng, được bảo đảm tốt nhất các điều kiện sống và phát triển.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13. Quyền được khai sinh và có quốc tịch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pt-B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em có quyền được khai sinh, khai tử, có họ, tên, có quốc tịch; được xác định cha, mẹ, dân tộc, giới tính theo quy định của pháp luật.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14. Quyền được chăm sóc sức khỏe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pt-B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em có quyền được chăm sóc tốt nhất về sức khỏe, được ưu tiên tiếp cận, sử dụng dịch vụ phòng bệnh và khám bệnh, chữa bệnh.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15. Quyền được chăm sóc, nuôi dưỡng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pt-B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 em có quyền được chăm sóc, nuôi dưỡng để phát triển toàn diện.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16. Quyền được giáo dục, học tập và phát triển năng khiếu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pt-B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Trẻ em có quyền </a:t>
            </a:r>
            <a:r>
              <a:rPr lang="en-US" sz="20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 dục, học tập để phát triển toàn diện và phát huy tốt nhất tiềm năng của bản thân.</a:t>
            </a:r>
            <a:endParaRPr lang="en-US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pt-BR" sz="2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Trẻ em được bình đẳng về cơ hội học tập và giáo dục; được phát triển tài năng, năng khiếu, sáng tạo, phát minh.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2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3F3122-289B-DE80-BF11-E1468AACC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05F56-80E6-D444-6B0D-F95B40A84AAC}"/>
              </a:ext>
            </a:extLst>
          </p:cNvPr>
          <p:cNvSpPr txBox="1"/>
          <p:nvPr/>
        </p:nvSpPr>
        <p:spPr>
          <a:xfrm>
            <a:off x="1959041" y="828288"/>
            <a:ext cx="798700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UỶ BAN NHÂN DÂN QUẬN 7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TÂN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TUYÊN TRUYỀN PHÁP LUẬT </a:t>
            </a:r>
            <a:endParaRPr 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THÁNG 1</a:t>
            </a:r>
            <a:r>
              <a:rPr 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 ỨNG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22/12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Tân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9649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9D25312-CFC1-2EDE-88AE-9B7D3E704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" t="6340" r="373" b="9744"/>
          <a:stretch/>
        </p:blipFill>
        <p:spPr bwMode="auto">
          <a:xfrm>
            <a:off x="-388536" y="-1"/>
            <a:ext cx="12580536" cy="712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70BEE1-5190-B45E-98D9-55840D4E36A9}"/>
              </a:ext>
            </a:extLst>
          </p:cNvPr>
          <p:cNvSpPr/>
          <p:nvPr/>
        </p:nvSpPr>
        <p:spPr>
          <a:xfrm>
            <a:off x="2572123" y="3805538"/>
            <a:ext cx="7047753" cy="229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CẢM ƠN!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5" name="Isosceles Triangle 206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CB821DB-2D1D-295D-F00B-7430F02C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1467" y="0"/>
            <a:ext cx="5608837" cy="521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Isosceles Triangle 206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195C6C-4098-4296-3CAB-5444C39F997F}"/>
              </a:ext>
            </a:extLst>
          </p:cNvPr>
          <p:cNvSpPr/>
          <p:nvPr/>
        </p:nvSpPr>
        <p:spPr>
          <a:xfrm>
            <a:off x="2243598" y="5618863"/>
            <a:ext cx="7084574" cy="168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 QR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luật phòng chống bạo lực gia đình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qr code with different colored circles&#10;&#10;Description automatically generated">
            <a:extLst>
              <a:ext uri="{FF2B5EF4-FFF2-40B4-BE49-F238E27FC236}">
                <a16:creationId xmlns:a16="http://schemas.microsoft.com/office/drawing/2014/main" id="{F33B438A-674C-D578-696D-7E0891562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2639" r="1799" b="2140"/>
          <a:stretch/>
        </p:blipFill>
        <p:spPr>
          <a:xfrm>
            <a:off x="4762919" y="1772241"/>
            <a:ext cx="1979525" cy="18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5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C2AF57-7CEE-2931-9624-C9395FAF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7000"/>
            <a:ext cx="6857998" cy="1219200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69BDCE6-43E7-AABB-356D-F6DE456470F4}"/>
              </a:ext>
            </a:extLst>
          </p:cNvPr>
          <p:cNvSpPr txBox="1"/>
          <p:nvPr/>
        </p:nvSpPr>
        <p:spPr>
          <a:xfrm>
            <a:off x="648929" y="422910"/>
            <a:ext cx="10894142" cy="60121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5.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nghiêm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cấm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endParaRPr lang="en-US" sz="1200" b="1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xúi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giục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lôi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dỗ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cưỡng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ép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nhằm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thù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đe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dọa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thù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chặn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chặn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6.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7. Dung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bao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xử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i="1" kern="12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89B87-EF78-393B-D17E-4EB70474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7000"/>
            <a:ext cx="6857998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DDA79E-0977-D117-3E53-D479BB10A5CA}"/>
              </a:ext>
            </a:extLst>
          </p:cNvPr>
          <p:cNvSpPr txBox="1"/>
          <p:nvPr/>
        </p:nvSpPr>
        <p:spPr>
          <a:xfrm>
            <a:off x="575187" y="628741"/>
            <a:ext cx="11041626" cy="5776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11.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endParaRPr lang="en-US" sz="25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nhắc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nhở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phòng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chống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bạo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hôn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đình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đẳng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2. Hòa giải mâu thuẫn, tranh chấp giữa các thành viên gia đình; yêu cầu người có hành vi bạo lực gia đình chấm dứt ngay hành vi bạo lực gia đình; tham gia chăm sóc người bị bạo lực gia đình.</a:t>
            </a:r>
            <a:endParaRPr lang="en-US" sz="2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3. Phối hợp với cơ quan, tổ chức, cá nhân và cộng đồng dân cư trong phòng, chống bạo lực gia đình.</a:t>
            </a:r>
            <a:endParaRPr lang="en-US" sz="2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4. Thực hiện các biện pháp trong phòng, chống bạo lực gia đình theo quy định của Luật này 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pháp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luật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5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5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3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2EF61D-BA47-5936-5E72-35B6B59BB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7" t="10454" r="1948" b="28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0DD610-4872-6F4C-63A0-11C96E2239A2}"/>
              </a:ext>
            </a:extLst>
          </p:cNvPr>
          <p:cNvSpPr txBox="1"/>
          <p:nvPr/>
        </p:nvSpPr>
        <p:spPr>
          <a:xfrm>
            <a:off x="2188029" y="1174712"/>
            <a:ext cx="798700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UỶ BAN NHÂN DÂN QUẬN 7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TÂN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TUYÊN TRUYỀN PHÁP LUẬT </a:t>
            </a:r>
            <a:endParaRPr 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THÁNG 1</a:t>
            </a:r>
            <a:r>
              <a:rPr 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43/2019/QH14</a:t>
            </a:r>
            <a:endParaRPr lang="vi-VN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UẬT GIÁO DỤC</a:t>
            </a:r>
          </a:p>
          <a:p>
            <a:pPr algn="ctr"/>
            <a:r>
              <a:rPr lang="vi-VN" sz="25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(Ngày 14 tháng 6 năm 2019)</a:t>
            </a:r>
          </a:p>
          <a:p>
            <a:pPr algn="ctr"/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Tân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6642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FB8EA-67DC-08FA-708B-195C307F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84" y="141113"/>
            <a:ext cx="6375231" cy="5743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EAF6E5-2DAB-E151-4A5E-66476D4228FD}"/>
              </a:ext>
            </a:extLst>
          </p:cNvPr>
          <p:cNvSpPr/>
          <p:nvPr/>
        </p:nvSpPr>
        <p:spPr>
          <a:xfrm>
            <a:off x="3496340" y="5903999"/>
            <a:ext cx="4964199" cy="1652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 QR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LUẬT GIÁO DỤC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qr code with leaves around it&#10;&#10;Description automatically generated">
            <a:extLst>
              <a:ext uri="{FF2B5EF4-FFF2-40B4-BE49-F238E27FC236}">
                <a16:creationId xmlns:a16="http://schemas.microsoft.com/office/drawing/2014/main" id="{7957E239-AE61-53B5-1BA8-A61E16263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10403" r="3519" b="17656"/>
          <a:stretch/>
        </p:blipFill>
        <p:spPr>
          <a:xfrm>
            <a:off x="3900506" y="1061715"/>
            <a:ext cx="4390987" cy="33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52F8B-A964-A6E2-03A8-FFC0BBB0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1" y="-2667000"/>
            <a:ext cx="6857998" cy="12192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82A371-EA8D-E80C-E446-0D8B1BB219AF}"/>
              </a:ext>
            </a:extLst>
          </p:cNvPr>
          <p:cNvSpPr txBox="1"/>
          <p:nvPr/>
        </p:nvSpPr>
        <p:spPr>
          <a:xfrm>
            <a:off x="786881" y="508649"/>
            <a:ext cx="10916816" cy="5840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sz="28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 khuyết tật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135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EF236-F6E7-74A2-5BE0-3E79A3CC5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0AD0CE-9538-D1F9-8E79-FCF9916ECCCB}"/>
              </a:ext>
            </a:extLst>
          </p:cNvPr>
          <p:cNvSpPr txBox="1"/>
          <p:nvPr/>
        </p:nvSpPr>
        <p:spPr>
          <a:xfrm>
            <a:off x="699795" y="710995"/>
            <a:ext cx="11056775" cy="5819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24.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endParaRPr lang="en-US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2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quare frame with a bow on it&#10;&#10;Description automatically generated">
            <a:extLst>
              <a:ext uri="{FF2B5EF4-FFF2-40B4-BE49-F238E27FC236}">
                <a16:creationId xmlns:a16="http://schemas.microsoft.com/office/drawing/2014/main" id="{ED24DD9C-AB0F-1370-0CB9-D4FCD1379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C431E-E5C8-D80C-C005-1952A22D5EDE}"/>
              </a:ext>
            </a:extLst>
          </p:cNvPr>
          <p:cNvSpPr txBox="1"/>
          <p:nvPr/>
        </p:nvSpPr>
        <p:spPr>
          <a:xfrm>
            <a:off x="2188029" y="1174712"/>
            <a:ext cx="798700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UỶ BAN NHÂN DÂN QUẬN 7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NON TÂN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TUYÊN TRUYỀN PHÁP LUẬT </a:t>
            </a:r>
            <a:endParaRPr lang="vi-VN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THÁNG 1</a:t>
            </a:r>
            <a:r>
              <a:rPr lang="vi-VN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ố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102/2016/QH13</a:t>
            </a:r>
            <a:endParaRPr lang="vi-VN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LUẬT TRẺ EM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(Ngày 5 tháng 4 năm 2016)</a:t>
            </a:r>
            <a:endParaRPr lang="vi-VN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Tân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0877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1369</Words>
  <Application>Microsoft Office PowerPoint</Application>
  <PresentationFormat>Widescreen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2023-11-26T14:14:51Z</dcterms:created>
  <dcterms:modified xsi:type="dcterms:W3CDTF">2024-12-01T05:53:50Z</dcterms:modified>
</cp:coreProperties>
</file>