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E087-54F2-49B2-A021-35C626E3F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2100C-89EC-F9AC-77FD-3EAD51167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728DC-A1EF-0AB0-724B-96883316A787}"/>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8C941DA0-954E-D928-C707-2CF9ABBB2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06438-2E46-95E6-F7CF-BEB57195BCC5}"/>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243019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4D50-0397-718B-42FB-BE3FDD554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FB9C3-F158-5F2E-1891-F9C3D59AC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2E7A5-48B7-B0A7-77C4-12FE67B4CF9A}"/>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EA375E32-128D-C9AF-06A4-F97B3344F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516D2-FDFE-2350-5DAE-B7CA98DFC341}"/>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25841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692F7-ECBA-7D3D-9D7F-3E63FC87D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A7B7A-412F-1B91-53BE-8EC3DF81E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921FD-EAF0-A58D-4F40-E2F9D9E9A20A}"/>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3C2AED55-0AD7-6607-9789-335006DBE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386BD-7B9A-BF49-A6C0-AC0B74E782F1}"/>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14333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B781-BAA7-FB29-26EA-D3C437C7E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F79C7-EC7E-D35A-6865-212DF2810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35476-F7FA-E98F-EC2D-7E2E5C70172C}"/>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19498FD5-0873-7405-FF2C-C112C9D45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93C8C-DB6F-12CB-ED3F-0087DD074A0A}"/>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30633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8DF2-FDDB-3CFF-B79A-DC4E0D68E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05031B-A883-AC4E-3F89-A57FA7326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53331-D007-DCA2-3C2C-75E4C885342C}"/>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14A9B956-29B6-A437-0D72-5E2295D50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E078-A707-E72F-6785-20E2D46BC7D1}"/>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424764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AF04-2412-9F7B-8195-E5B335547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AE9AB-85C9-CADD-C372-0FCFFD254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A02A25-E13C-323A-FCA6-062762B23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160E05-543F-8BEA-E22A-BF77123EF4C6}"/>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6" name="Footer Placeholder 5">
            <a:extLst>
              <a:ext uri="{FF2B5EF4-FFF2-40B4-BE49-F238E27FC236}">
                <a16:creationId xmlns:a16="http://schemas.microsoft.com/office/drawing/2014/main" id="{9203ED35-0957-0EA0-F092-4B03C0EA2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54EBC-1980-3AD9-B663-F313CAD85EAB}"/>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222431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A46C-C1FF-495D-1FDE-1F768011B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A4227-D276-CD81-EEFA-C65EB261B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353DC-413C-F5FC-9B8B-C5E7A9565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4A1031-1111-4BE5-7938-C7B1E12257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50F50-3074-E6E1-391A-765CAFDA47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C2720-799F-3F0D-2A43-635284DB5FF4}"/>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8" name="Footer Placeholder 7">
            <a:extLst>
              <a:ext uri="{FF2B5EF4-FFF2-40B4-BE49-F238E27FC236}">
                <a16:creationId xmlns:a16="http://schemas.microsoft.com/office/drawing/2014/main" id="{E9629F26-441E-720D-55BA-2FA06D8B6C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CC08D-90B5-4EAC-30CA-E4D26CBEE467}"/>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159127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A726-1D21-9224-7AA0-50F231DDC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3EED8-1EAF-718F-8413-9542A8863CCE}"/>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4" name="Footer Placeholder 3">
            <a:extLst>
              <a:ext uri="{FF2B5EF4-FFF2-40B4-BE49-F238E27FC236}">
                <a16:creationId xmlns:a16="http://schemas.microsoft.com/office/drawing/2014/main" id="{55FE81B3-4965-0647-90C5-E7B0F568D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5E1378-9AF0-658D-752E-58CF05AB4C62}"/>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21642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CC701-476A-56C6-A9A8-834AED3E5CA7}"/>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3" name="Footer Placeholder 2">
            <a:extLst>
              <a:ext uri="{FF2B5EF4-FFF2-40B4-BE49-F238E27FC236}">
                <a16:creationId xmlns:a16="http://schemas.microsoft.com/office/drawing/2014/main" id="{BBA14BC1-C73A-FB18-6E7E-53A007925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85D14B-9A1C-41F0-616C-681A0743B33D}"/>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129296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121D-8836-88DB-7829-B76D9DC4F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FDC8F-EA43-2582-2546-4EC282D2A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A6068-F202-C8B5-A18A-6C7EEAC28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11154-3B42-BD59-C565-829E1F160618}"/>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6" name="Footer Placeholder 5">
            <a:extLst>
              <a:ext uri="{FF2B5EF4-FFF2-40B4-BE49-F238E27FC236}">
                <a16:creationId xmlns:a16="http://schemas.microsoft.com/office/drawing/2014/main" id="{E00047DD-EB29-E6A1-7B5D-D915D57AA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5767D-5257-EC34-B0D2-2D21AA3B9EE5}"/>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132878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55C6-B2E6-8E8C-2DF7-8B0462675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3F9C7-4D6E-ECAA-9DB1-B5A58361A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4C23C-4F61-6FA4-938B-0A55CFFA7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18F72-1F9F-12F5-4C55-DCD68BFFFEFE}"/>
              </a:ext>
            </a:extLst>
          </p:cNvPr>
          <p:cNvSpPr>
            <a:spLocks noGrp="1"/>
          </p:cNvSpPr>
          <p:nvPr>
            <p:ph type="dt" sz="half" idx="10"/>
          </p:nvPr>
        </p:nvSpPr>
        <p:spPr/>
        <p:txBody>
          <a:bodyPr/>
          <a:lstStyle/>
          <a:p>
            <a:fld id="{A185FF42-9953-4B79-880D-9A2E59CD23D0}" type="datetimeFigureOut">
              <a:rPr lang="en-US" smtClean="0"/>
              <a:t>11/19/2023</a:t>
            </a:fld>
            <a:endParaRPr lang="en-US"/>
          </a:p>
        </p:txBody>
      </p:sp>
      <p:sp>
        <p:nvSpPr>
          <p:cNvPr id="6" name="Footer Placeholder 5">
            <a:extLst>
              <a:ext uri="{FF2B5EF4-FFF2-40B4-BE49-F238E27FC236}">
                <a16:creationId xmlns:a16="http://schemas.microsoft.com/office/drawing/2014/main" id="{31F3A0B7-8DEB-410A-1609-BC8E8EB96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D3A4B-DA39-6E75-A26A-D70256DB189F}"/>
              </a:ext>
            </a:extLst>
          </p:cNvPr>
          <p:cNvSpPr>
            <a:spLocks noGrp="1"/>
          </p:cNvSpPr>
          <p:nvPr>
            <p:ph type="sldNum" sz="quarter" idx="12"/>
          </p:nvPr>
        </p:nvSpPr>
        <p:spPr/>
        <p:txBody>
          <a:bodyPr/>
          <a:lstStyle/>
          <a:p>
            <a:fld id="{436FF80C-94E9-42D5-A7A1-B04CD572A3B5}" type="slidenum">
              <a:rPr lang="en-US" smtClean="0"/>
              <a:t>‹#›</a:t>
            </a:fld>
            <a:endParaRPr lang="en-US"/>
          </a:p>
        </p:txBody>
      </p:sp>
    </p:spTree>
    <p:extLst>
      <p:ext uri="{BB962C8B-B14F-4D97-AF65-F5344CB8AC3E}">
        <p14:creationId xmlns:p14="http://schemas.microsoft.com/office/powerpoint/2010/main" val="45649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01F07D-768A-728B-6128-067A3854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5CB26-9042-0510-3AA3-1E5D13408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3D350-941A-184F-D087-89EE2F04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5FF42-9953-4B79-880D-9A2E59CD23D0}" type="datetimeFigureOut">
              <a:rPr lang="en-US" smtClean="0"/>
              <a:t>11/19/2023</a:t>
            </a:fld>
            <a:endParaRPr lang="en-US"/>
          </a:p>
        </p:txBody>
      </p:sp>
      <p:sp>
        <p:nvSpPr>
          <p:cNvPr id="5" name="Footer Placeholder 4">
            <a:extLst>
              <a:ext uri="{FF2B5EF4-FFF2-40B4-BE49-F238E27FC236}">
                <a16:creationId xmlns:a16="http://schemas.microsoft.com/office/drawing/2014/main" id="{1BB6DC71-EF97-A903-645A-1E03FAFE5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BEDA4D-592D-B5DC-7C82-ED6B156BB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FF80C-94E9-42D5-A7A1-B04CD572A3B5}" type="slidenum">
              <a:rPr lang="en-US" smtClean="0"/>
              <a:t>‹#›</a:t>
            </a:fld>
            <a:endParaRPr lang="en-US"/>
          </a:p>
        </p:txBody>
      </p:sp>
    </p:spTree>
    <p:extLst>
      <p:ext uri="{BB962C8B-B14F-4D97-AF65-F5344CB8AC3E}">
        <p14:creationId xmlns:p14="http://schemas.microsoft.com/office/powerpoint/2010/main" val="346185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frame with silver studs&#10;&#10;Description automatically generated">
            <a:extLst>
              <a:ext uri="{FF2B5EF4-FFF2-40B4-BE49-F238E27FC236}">
                <a16:creationId xmlns:a16="http://schemas.microsoft.com/office/drawing/2014/main" id="{6FC792CF-5794-2A67-8FBB-63930E4B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88" y="0"/>
            <a:ext cx="10870163" cy="6705600"/>
          </a:xfrm>
          <a:prstGeom prst="rect">
            <a:avLst/>
          </a:prstGeom>
        </p:spPr>
      </p:pic>
      <p:sp>
        <p:nvSpPr>
          <p:cNvPr id="11" name="TextBox 10">
            <a:extLst>
              <a:ext uri="{FF2B5EF4-FFF2-40B4-BE49-F238E27FC236}">
                <a16:creationId xmlns:a16="http://schemas.microsoft.com/office/drawing/2014/main" id="{FB270EBF-50C8-FDE3-F815-DEDAF1D70ACB}"/>
              </a:ext>
            </a:extLst>
          </p:cNvPr>
          <p:cNvSpPr txBox="1"/>
          <p:nvPr/>
        </p:nvSpPr>
        <p:spPr>
          <a:xfrm>
            <a:off x="2169367" y="1029917"/>
            <a:ext cx="7987004" cy="4247317"/>
          </a:xfrm>
          <a:prstGeom prst="rect">
            <a:avLst/>
          </a:prstGeom>
          <a:noFill/>
        </p:spPr>
        <p:txBody>
          <a:bodyPr wrap="square">
            <a:spAutoFit/>
          </a:bodyPr>
          <a:lstStyle/>
          <a:p>
            <a:pPr algn="ctr"/>
            <a:r>
              <a:rPr lang="en-US" sz="2000" b="1" dirty="0">
                <a:latin typeface="Times New Roman" pitchFamily="18" charset="0"/>
                <a:cs typeface="Times New Roman" pitchFamily="18" charset="0"/>
              </a:rPr>
              <a:t>UỶ BAN NHÂN DÂN QUẬN 7</a:t>
            </a:r>
          </a:p>
          <a:p>
            <a:pPr algn="ctr"/>
            <a:r>
              <a:rPr lang="en-US" sz="2000" b="1" dirty="0">
                <a:latin typeface="Times New Roman" pitchFamily="18" charset="0"/>
                <a:cs typeface="Times New Roman" pitchFamily="18" charset="0"/>
              </a:rPr>
              <a:t>TRƯỜNG MẦM </a:t>
            </a:r>
            <a:r>
              <a:rPr lang="vi-VN" sz="2000" b="1" dirty="0">
                <a:latin typeface="Times New Roman" pitchFamily="18" charset="0"/>
                <a:cs typeface="Times New Roman" pitchFamily="18" charset="0"/>
              </a:rPr>
              <a:t>NON TÂN </a:t>
            </a:r>
            <a:r>
              <a:rPr lang="en-US" sz="2000" b="1" dirty="0">
                <a:latin typeface="Times New Roman" pitchFamily="18" charset="0"/>
                <a:cs typeface="Times New Roman" pitchFamily="18" charset="0"/>
              </a:rPr>
              <a:t>HƯNG</a:t>
            </a:r>
          </a:p>
          <a:p>
            <a:pPr algn="ctr"/>
            <a:endParaRPr lang="en-US" sz="2800" dirty="0">
              <a:solidFill>
                <a:srgbClr val="FF0000"/>
              </a:solidFill>
              <a:latin typeface="Times New Roman" pitchFamily="18" charset="0"/>
              <a:cs typeface="Times New Roman" pitchFamily="18" charset="0"/>
            </a:endParaRPr>
          </a:p>
          <a:p>
            <a:pPr algn="ctr"/>
            <a:r>
              <a:rPr lang="en-US" sz="2800" b="1" dirty="0">
                <a:solidFill>
                  <a:srgbClr val="FF0066"/>
                </a:solidFill>
                <a:latin typeface="Times New Roman" pitchFamily="18" charset="0"/>
                <a:cs typeface="Times New Roman" pitchFamily="18" charset="0"/>
              </a:rPr>
              <a:t>TUYÊN TRUYỀN PHÁP LUẬT </a:t>
            </a:r>
            <a:endParaRPr lang="vi-VN" sz="2800" b="1" dirty="0">
              <a:solidFill>
                <a:srgbClr val="FF0066"/>
              </a:solidFill>
              <a:latin typeface="Times New Roman" pitchFamily="18" charset="0"/>
              <a:cs typeface="Times New Roman" pitchFamily="18" charset="0"/>
            </a:endParaRPr>
          </a:p>
          <a:p>
            <a:pPr algn="ctr"/>
            <a:r>
              <a:rPr lang="en-US" sz="2800" b="1" dirty="0">
                <a:solidFill>
                  <a:srgbClr val="FF0066"/>
                </a:solidFill>
                <a:latin typeface="Times New Roman" pitchFamily="18" charset="0"/>
                <a:cs typeface="Times New Roman" pitchFamily="18" charset="0"/>
              </a:rPr>
              <a:t>THÁNG 1</a:t>
            </a:r>
            <a:r>
              <a:rPr lang="vi-VN" sz="2800" b="1" dirty="0">
                <a:solidFill>
                  <a:srgbClr val="FF0066"/>
                </a:solidFill>
                <a:latin typeface="Times New Roman" pitchFamily="18" charset="0"/>
                <a:cs typeface="Times New Roman" pitchFamily="18" charset="0"/>
              </a:rPr>
              <a:t>1</a:t>
            </a:r>
            <a:endParaRPr lang="en-US" sz="2800" dirty="0">
              <a:solidFill>
                <a:srgbClr val="FF0000"/>
              </a:solidFill>
              <a:latin typeface="Times New Roman" pitchFamily="18" charset="0"/>
              <a:cs typeface="Times New Roman" pitchFamily="18" charset="0"/>
            </a:endParaRPr>
          </a:p>
          <a:p>
            <a:pPr algn="ctr"/>
            <a:endParaRPr lang="vi-VN" sz="2800" b="1" dirty="0">
              <a:solidFill>
                <a:srgbClr val="FF0066"/>
              </a:solidFill>
              <a:latin typeface="Times New Roman" pitchFamily="18" charset="0"/>
              <a:cs typeface="Times New Roman" pitchFamily="18" charset="0"/>
            </a:endParaRPr>
          </a:p>
          <a:p>
            <a:pPr algn="ctr"/>
            <a:r>
              <a:rPr lang="vi-VN" sz="4800" b="1" dirty="0">
                <a:solidFill>
                  <a:srgbClr val="FF0000"/>
                </a:solidFill>
                <a:latin typeface="Times New Roman" pitchFamily="18" charset="0"/>
                <a:cs typeface="Times New Roman" pitchFamily="18" charset="0"/>
              </a:rPr>
              <a:t>Ngày pháp luật 9/11</a:t>
            </a:r>
          </a:p>
          <a:p>
            <a:pPr algn="ctr"/>
            <a:r>
              <a:rPr lang="vi-VN" sz="2800" b="1" dirty="0">
                <a:solidFill>
                  <a:srgbClr val="FF0066"/>
                </a:solidFill>
                <a:latin typeface="Times New Roman" pitchFamily="18" charset="0"/>
                <a:cs typeface="Times New Roman" pitchFamily="18" charset="0"/>
              </a:rPr>
              <a:t>    </a:t>
            </a:r>
            <a:endParaRPr lang="en-US" sz="2800" b="1" dirty="0">
              <a:solidFill>
                <a:srgbClr val="FF0066"/>
              </a:solidFill>
              <a:latin typeface="Times New Roman" pitchFamily="18" charset="0"/>
              <a:cs typeface="Times New Roman" pitchFamily="18" charset="0"/>
            </a:endParaRPr>
          </a:p>
          <a:p>
            <a:pPr algn="ctr"/>
            <a:endParaRPr lang="en-US" sz="1800" dirty="0">
              <a:solidFill>
                <a:srgbClr val="FF0000"/>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Tân </a:t>
            </a:r>
            <a:r>
              <a:rPr lang="en-US" sz="2400" i="1" dirty="0" err="1">
                <a:solidFill>
                  <a:srgbClr val="000099"/>
                </a:solidFill>
                <a:latin typeface="Times New Roman" pitchFamily="18" charset="0"/>
                <a:cs typeface="Times New Roman" pitchFamily="18" charset="0"/>
              </a:rPr>
              <a:t>Hưng</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tháng</a:t>
            </a:r>
            <a:r>
              <a:rPr lang="en-US" sz="2400" i="1" dirty="0">
                <a:solidFill>
                  <a:srgbClr val="000099"/>
                </a:solidFill>
                <a:latin typeface="Times New Roman" pitchFamily="18" charset="0"/>
                <a:cs typeface="Times New Roman" pitchFamily="18" charset="0"/>
              </a:rPr>
              <a:t>  1</a:t>
            </a:r>
            <a:r>
              <a:rPr lang="vi-VN" sz="2400" i="1" dirty="0">
                <a:solidFill>
                  <a:srgbClr val="000099"/>
                </a:solidFill>
                <a:latin typeface="Times New Roman" pitchFamily="18" charset="0"/>
                <a:cs typeface="Times New Roman" pitchFamily="18" charset="0"/>
              </a:rPr>
              <a:t>1</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năm</a:t>
            </a:r>
            <a:r>
              <a:rPr lang="en-US" sz="2400" i="1" dirty="0">
                <a:solidFill>
                  <a:srgbClr val="000099"/>
                </a:solidFill>
                <a:latin typeface="Times New Roman" pitchFamily="18" charset="0"/>
                <a:cs typeface="Times New Roman" pitchFamily="18" charset="0"/>
              </a:rPr>
              <a:t> 202</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p>
        </p:txBody>
      </p:sp>
    </p:spTree>
    <p:extLst>
      <p:ext uri="{BB962C8B-B14F-4D97-AF65-F5344CB8AC3E}">
        <p14:creationId xmlns:p14="http://schemas.microsoft.com/office/powerpoint/2010/main" val="107781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D49046-A390-3733-9112-62F41AC01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1" y="0"/>
            <a:ext cx="12466321" cy="6858000"/>
          </a:xfrm>
          <a:prstGeom prst="rect">
            <a:avLst/>
          </a:prstGeom>
        </p:spPr>
      </p:pic>
      <p:sp>
        <p:nvSpPr>
          <p:cNvPr id="4" name="TextBox 3">
            <a:extLst>
              <a:ext uri="{FF2B5EF4-FFF2-40B4-BE49-F238E27FC236}">
                <a16:creationId xmlns:a16="http://schemas.microsoft.com/office/drawing/2014/main" id="{E1F754DB-DE75-C484-5E04-E29F3C2A5D81}"/>
              </a:ext>
            </a:extLst>
          </p:cNvPr>
          <p:cNvSpPr txBox="1"/>
          <p:nvPr/>
        </p:nvSpPr>
        <p:spPr>
          <a:xfrm>
            <a:off x="707571" y="635927"/>
            <a:ext cx="10776858" cy="5586145"/>
          </a:xfrm>
          <a:prstGeom prst="rect">
            <a:avLst/>
          </a:prstGeom>
          <a:noFill/>
        </p:spPr>
        <p:txBody>
          <a:bodyPr wrap="square">
            <a:spAutoFit/>
          </a:bodyPr>
          <a:lstStyle/>
          <a:p>
            <a:pPr marL="0" marR="0">
              <a:spcBef>
                <a:spcPts val="0"/>
              </a:spcBef>
              <a:spcAft>
                <a:spcPts val="0"/>
              </a:spcAft>
            </a:pPr>
            <a:r>
              <a:rPr lang="vi-VN"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nguyện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17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B11A65C9-0274-F209-E634-0570E53EA204}"/>
              </a:ext>
            </a:extLst>
          </p:cNvPr>
          <p:cNvGrpSpPr/>
          <p:nvPr/>
        </p:nvGrpSpPr>
        <p:grpSpPr>
          <a:xfrm>
            <a:off x="0" y="0"/>
            <a:ext cx="12074434" cy="6858000"/>
            <a:chOff x="0" y="0"/>
            <a:chExt cx="12074434" cy="6858000"/>
          </a:xfrm>
        </p:grpSpPr>
        <p:pic>
          <p:nvPicPr>
            <p:cNvPr id="12" name="Picture 11">
              <a:extLst>
                <a:ext uri="{FF2B5EF4-FFF2-40B4-BE49-F238E27FC236}">
                  <a16:creationId xmlns:a16="http://schemas.microsoft.com/office/drawing/2014/main" id="{D635D1AF-16BB-6F6B-7965-26C30AE00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4434" cy="6858000"/>
            </a:xfrm>
            <a:prstGeom prst="rect">
              <a:avLst/>
            </a:prstGeom>
          </p:spPr>
        </p:pic>
        <p:sp>
          <p:nvSpPr>
            <p:cNvPr id="13" name="Rectangle 12">
              <a:extLst>
                <a:ext uri="{FF2B5EF4-FFF2-40B4-BE49-F238E27FC236}">
                  <a16:creationId xmlns:a16="http://schemas.microsoft.com/office/drawing/2014/main" id="{7DF1DA13-5A69-917A-93FC-5FEC0743BD06}"/>
                </a:ext>
              </a:extLst>
            </p:cNvPr>
            <p:cNvSpPr/>
            <p:nvPr/>
          </p:nvSpPr>
          <p:spPr>
            <a:xfrm>
              <a:off x="1920536" y="690059"/>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solidFill>
                  <a:srgbClr val="FF0000"/>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UỶ BAN NHÂN DÂN QUẬN 7</a:t>
              </a:r>
            </a:p>
            <a:p>
              <a:pPr algn="ctr"/>
              <a:r>
                <a:rPr lang="en-US" sz="2000" b="1" dirty="0">
                  <a:solidFill>
                    <a:schemeClr val="tx1"/>
                  </a:solidFill>
                  <a:latin typeface="Times New Roman" pitchFamily="18" charset="0"/>
                  <a:cs typeface="Times New Roman" pitchFamily="18" charset="0"/>
                </a:rPr>
                <a:t>TRƯỜNG MẦM </a:t>
              </a:r>
              <a:r>
                <a:rPr lang="vi-VN" sz="2000" b="1" dirty="0">
                  <a:solidFill>
                    <a:schemeClr val="tx1"/>
                  </a:solidFill>
                  <a:latin typeface="Times New Roman" pitchFamily="18" charset="0"/>
                  <a:cs typeface="Times New Roman" pitchFamily="18" charset="0"/>
                </a:rPr>
                <a:t>NON TÂN </a:t>
              </a:r>
              <a:r>
                <a:rPr lang="en-US" sz="2000" b="1" dirty="0">
                  <a:solidFill>
                    <a:schemeClr val="tx1"/>
                  </a:solidFill>
                  <a:latin typeface="Times New Roman" pitchFamily="18" charset="0"/>
                  <a:cs typeface="Times New Roman" pitchFamily="18" charset="0"/>
                </a:rPr>
                <a:t>HƯNG</a:t>
              </a:r>
            </a:p>
            <a:p>
              <a:pPr algn="ctr"/>
              <a:endParaRPr lang="en-US" sz="3200" dirty="0">
                <a:solidFill>
                  <a:srgbClr val="FF0000"/>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TUYÊN TRUYỀN PHÁP LUẬT </a:t>
              </a:r>
              <a:endParaRPr lang="vi-VN" sz="3000" b="1" dirty="0">
                <a:solidFill>
                  <a:srgbClr val="FF0066"/>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THÁNG 1</a:t>
              </a:r>
              <a:r>
                <a:rPr lang="vi-VN" sz="3000" b="1" dirty="0">
                  <a:solidFill>
                    <a:srgbClr val="FF0066"/>
                  </a:solidFill>
                  <a:latin typeface="Times New Roman" pitchFamily="18" charset="0"/>
                  <a:cs typeface="Times New Roman" pitchFamily="18" charset="0"/>
                </a:rPr>
                <a:t>1</a:t>
              </a:r>
            </a:p>
            <a:p>
              <a:pPr algn="ctr"/>
              <a:endParaRPr lang="en-US" sz="3200" dirty="0">
                <a:solidFill>
                  <a:srgbClr val="FF0000"/>
                </a:solidFill>
                <a:latin typeface="Times New Roman" pitchFamily="18" charset="0"/>
                <a:cs typeface="Times New Roman" pitchFamily="18" charset="0"/>
              </a:endParaRPr>
            </a:p>
            <a:p>
              <a:pPr algn="ctr"/>
              <a:r>
                <a:rPr lang="vi-VN" sz="2400" b="1">
                  <a:solidFill>
                    <a:srgbClr val="FF0000"/>
                  </a:solidFill>
                  <a:latin typeface="Times New Roman" pitchFamily="18" charset="0"/>
                  <a:cs typeface="Times New Roman" pitchFamily="18" charset="0"/>
                </a:rPr>
                <a:t> </a:t>
              </a:r>
              <a:r>
                <a:rPr lang="en-US" sz="2400" b="1" kern="0" dirty="0" err="1">
                  <a:solidFill>
                    <a:srgbClr val="FF0000"/>
                  </a:solidFill>
                  <a:effectLst/>
                  <a:latin typeface="Times New Roman" panose="02020603050405020304" pitchFamily="18" charset="0"/>
                  <a:ea typeface="Times New Roman" panose="02020603050405020304" pitchFamily="18" charset="0"/>
                </a:rPr>
                <a:t>Số</a:t>
              </a:r>
              <a:r>
                <a:rPr lang="en-US" sz="2400" b="1" kern="0" dirty="0">
                  <a:solidFill>
                    <a:srgbClr val="FF0000"/>
                  </a:solidFill>
                  <a:effectLst/>
                  <a:latin typeface="Times New Roman" panose="02020603050405020304" pitchFamily="18" charset="0"/>
                  <a:ea typeface="Times New Roman" panose="02020603050405020304" pitchFamily="18" charset="0"/>
                </a:rPr>
                <a:t>: 40/2019/NĐ-CP</a:t>
              </a:r>
              <a:endParaRPr lang="vi-VN" sz="2400" b="1" dirty="0">
                <a:solidFill>
                  <a:srgbClr val="FF0000"/>
                </a:solidFill>
                <a:latin typeface="Times New Roman" pitchFamily="18" charset="0"/>
                <a:cs typeface="Times New Roman" pitchFamily="18" charset="0"/>
              </a:endParaRPr>
            </a:p>
            <a:p>
              <a:pPr marL="0" marR="0" algn="ctr">
                <a:lnSpc>
                  <a:spcPct val="107000"/>
                </a:lnSpc>
                <a:spcBef>
                  <a:spcPts val="0"/>
                </a:spcBef>
                <a:spcAft>
                  <a:spcPts val="0"/>
                </a:spcAft>
              </a:pP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NGHỊ ĐỊNH</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 ĐỔI, BỔ SUNG MỘT SỐ ĐIỀU CỦA CÁC NGHỊ ĐỊNH QUY ĐỊNH CHI TIẾT, HƯỚNG DẪN THI HÀNH LUẬT BẢO VỆ MÔI TRƯỜNG</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vi-VN" sz="2400" b="1" dirty="0">
                <a:solidFill>
                  <a:srgbClr val="FF0000"/>
                </a:solidFill>
                <a:latin typeface="Times New Roman" pitchFamily="18" charset="0"/>
                <a:cs typeface="Times New Roman" pitchFamily="18" charset="0"/>
              </a:endParaRPr>
            </a:p>
            <a:p>
              <a:pPr algn="ctr"/>
              <a:endParaRPr lang="vi-VN" sz="2400" i="1" dirty="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Tân </a:t>
              </a:r>
              <a:r>
                <a:rPr lang="en-US" sz="2400" i="1" dirty="0" err="1">
                  <a:solidFill>
                    <a:srgbClr val="000099"/>
                  </a:solidFill>
                  <a:latin typeface="Times New Roman" pitchFamily="18" charset="0"/>
                  <a:cs typeface="Times New Roman" pitchFamily="18" charset="0"/>
                </a:rPr>
                <a:t>Hưng</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tháng</a:t>
              </a:r>
              <a:r>
                <a:rPr lang="en-US" sz="2400" i="1" dirty="0">
                  <a:solidFill>
                    <a:srgbClr val="000099"/>
                  </a:solidFill>
                  <a:latin typeface="Times New Roman" pitchFamily="18" charset="0"/>
                  <a:cs typeface="Times New Roman" pitchFamily="18" charset="0"/>
                </a:rPr>
                <a:t> 1</a:t>
              </a:r>
              <a:r>
                <a:rPr lang="vi-VN" sz="2400" i="1" dirty="0">
                  <a:solidFill>
                    <a:srgbClr val="000099"/>
                  </a:solidFill>
                  <a:latin typeface="Times New Roman" pitchFamily="18" charset="0"/>
                  <a:cs typeface="Times New Roman" pitchFamily="18" charset="0"/>
                </a:rPr>
                <a:t>1</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năm</a:t>
              </a:r>
              <a:r>
                <a:rPr lang="en-US" sz="2400" i="1" dirty="0">
                  <a:solidFill>
                    <a:srgbClr val="000099"/>
                  </a:solidFill>
                  <a:latin typeface="Times New Roman" pitchFamily="18" charset="0"/>
                  <a:cs typeface="Times New Roman" pitchFamily="18" charset="0"/>
                </a:rPr>
                <a:t> 202</a:t>
              </a:r>
              <a:r>
                <a:rPr lang="vi-VN" sz="2400" i="1" dirty="0">
                  <a:solidFill>
                    <a:srgbClr val="000099"/>
                  </a:solidFill>
                  <a:latin typeface="Times New Roman" pitchFamily="18" charset="0"/>
                  <a:cs typeface="Times New Roman" pitchFamily="18" charset="0"/>
                </a:rPr>
                <a:t>3</a:t>
              </a:r>
              <a:r>
                <a:rPr lang="en-US" i="1" dirty="0">
                  <a:solidFill>
                    <a:srgbClr val="000099"/>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226095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24E0A3-928E-0A7A-6EEB-BF5AC1496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39" y="434824"/>
            <a:ext cx="7428086" cy="5571065"/>
          </a:xfrm>
          <a:prstGeom prst="rect">
            <a:avLst/>
          </a:prstGeom>
          <a:ln>
            <a:noFill/>
          </a:ln>
        </p:spPr>
      </p:pic>
      <p:pic>
        <p:nvPicPr>
          <p:cNvPr id="5" name="Picture 4" descr="A qr code on a square with palm trees&#10;&#10;Description automatically generated">
            <a:extLst>
              <a:ext uri="{FF2B5EF4-FFF2-40B4-BE49-F238E27FC236}">
                <a16:creationId xmlns:a16="http://schemas.microsoft.com/office/drawing/2014/main" id="{4103D553-A9FA-A3B0-6C92-C65A7A273B01}"/>
              </a:ext>
            </a:extLst>
          </p:cNvPr>
          <p:cNvPicPr>
            <a:picLocks noChangeAspect="1"/>
          </p:cNvPicPr>
          <p:nvPr/>
        </p:nvPicPr>
        <p:blipFill rotWithShape="1">
          <a:blip r:embed="rId3">
            <a:extLst>
              <a:ext uri="{28A0092B-C50C-407E-A947-70E740481C1C}">
                <a14:useLocalDpi xmlns:a14="http://schemas.microsoft.com/office/drawing/2010/main" val="0"/>
              </a:ext>
            </a:extLst>
          </a:blip>
          <a:srcRect l="-496" t="17515" r="-18287" b="18765"/>
          <a:stretch/>
        </p:blipFill>
        <p:spPr>
          <a:xfrm>
            <a:off x="3088415" y="647287"/>
            <a:ext cx="6812686" cy="4177013"/>
          </a:xfrm>
          <a:prstGeom prst="rect">
            <a:avLst/>
          </a:prstGeom>
        </p:spPr>
      </p:pic>
      <p:sp>
        <p:nvSpPr>
          <p:cNvPr id="7" name="Rectangle 6">
            <a:extLst>
              <a:ext uri="{FF2B5EF4-FFF2-40B4-BE49-F238E27FC236}">
                <a16:creationId xmlns:a16="http://schemas.microsoft.com/office/drawing/2014/main" id="{6B564941-6B58-1F46-0EF9-907ADAE8B58D}"/>
              </a:ext>
            </a:extLst>
          </p:cNvPr>
          <p:cNvSpPr/>
          <p:nvPr/>
        </p:nvSpPr>
        <p:spPr>
          <a:xfrm>
            <a:off x="3612669" y="4958828"/>
            <a:ext cx="4177543" cy="1836850"/>
          </a:xfrm>
          <a:prstGeom prst="rect">
            <a:avLst/>
          </a:prstGeom>
        </p:spPr>
        <p:txBody>
          <a:bodyPr wrap="square">
            <a:spAutoFit/>
          </a:bodyPr>
          <a:lstStyle/>
          <a:p>
            <a:pPr algn="ct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a:t>
            </a:r>
            <a:r>
              <a:rPr lang="vi-VN" sz="2000" b="1" dirty="0">
                <a:solidFill>
                  <a:srgbClr val="FF0000"/>
                </a:solidFill>
                <a:latin typeface="Times New Roman" panose="02020603050405020304" pitchFamily="18" charset="0"/>
                <a:cs typeface="Times New Roman" panose="02020603050405020304" pitchFamily="18" charset="0"/>
              </a:rPr>
              <a:t> Luật bảo vệ môi trường</a:t>
            </a:r>
          </a:p>
          <a:p>
            <a:pPr algn="ctr"/>
            <a:endParaRPr lang="vi-VN" sz="2000" b="1" dirty="0">
              <a:solidFill>
                <a:srgbClr val="FF0000"/>
              </a:solidFill>
              <a:latin typeface="Times New Roman" panose="02020603050405020304" pitchFamily="18" charset="0"/>
              <a:cs typeface="Times New Roman" panose="02020603050405020304" pitchFamily="18" charset="0"/>
            </a:endParaRPr>
          </a:p>
          <a:p>
            <a:pPr algn="ctr"/>
            <a:r>
              <a:rPr lang="vi-VN" sz="2000" b="1" dirty="0">
                <a:solidFill>
                  <a:srgbClr val="FF0000"/>
                </a:solidFill>
                <a:latin typeface="Times New Roman" panose="02020603050405020304" pitchFamily="18" charset="0"/>
                <a:cs typeface="Times New Roman" panose="02020603050405020304" pitchFamily="18" charset="0"/>
              </a:rPr>
              <a:t> </a:t>
            </a:r>
            <a:endParaRPr lang="en-US" sz="2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8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E0708-CE01-9F87-E692-1E5CD8E44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F27D755-5F7C-2B0E-1B59-BE1BDA606880}"/>
              </a:ext>
            </a:extLst>
          </p:cNvPr>
          <p:cNvSpPr/>
          <p:nvPr/>
        </p:nvSpPr>
        <p:spPr>
          <a:xfrm>
            <a:off x="2309731" y="2518698"/>
            <a:ext cx="7920880" cy="1508105"/>
          </a:xfrm>
          <a:prstGeom prst="rect">
            <a:avLst/>
          </a:prstGeom>
        </p:spPr>
        <p:txBody>
          <a:bodyPr wrap="square">
            <a:spAutoFit/>
          </a:bodyPr>
          <a:lstStyle/>
          <a:p>
            <a:r>
              <a:rPr lang="en-US" sz="9200" b="1" dirty="0">
                <a:solidFill>
                  <a:srgbClr val="FF0000"/>
                </a:solidFill>
                <a:latin typeface="Times New Roman" pitchFamily="18" charset="0"/>
                <a:cs typeface="Times New Roman" pitchFamily="18" charset="0"/>
              </a:rPr>
              <a:t>XIN CẢM ƠN!</a:t>
            </a:r>
            <a:endParaRPr lang="en-US" sz="9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4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A1A32-0C32-AD6D-A47F-A71EC80BA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1" y="0"/>
            <a:ext cx="12466321" cy="6858000"/>
          </a:xfrm>
          <a:prstGeom prst="rect">
            <a:avLst/>
          </a:prstGeom>
        </p:spPr>
      </p:pic>
      <p:sp>
        <p:nvSpPr>
          <p:cNvPr id="3" name="TextBox 2">
            <a:extLst>
              <a:ext uri="{FF2B5EF4-FFF2-40B4-BE49-F238E27FC236}">
                <a16:creationId xmlns:a16="http://schemas.microsoft.com/office/drawing/2014/main" id="{A6BFA5B3-B320-503F-D5AF-B69FD5874057}"/>
              </a:ext>
            </a:extLst>
          </p:cNvPr>
          <p:cNvSpPr txBox="1"/>
          <p:nvPr/>
        </p:nvSpPr>
        <p:spPr>
          <a:xfrm>
            <a:off x="657185" y="759328"/>
            <a:ext cx="10618236" cy="5539978"/>
          </a:xfrm>
          <a:prstGeom prst="rect">
            <a:avLst/>
          </a:prstGeom>
          <a:noFill/>
        </p:spPr>
        <p:txBody>
          <a:bodyPr wrap="square">
            <a:spAutoFit/>
          </a:bodyPr>
          <a:lstStyle/>
          <a:p>
            <a:pPr algn="ctr"/>
            <a:r>
              <a:rPr lang="en-US" sz="2400" b="1" i="0" dirty="0">
                <a:solidFill>
                  <a:srgbClr val="FF0000"/>
                </a:solidFill>
                <a:effectLst/>
                <a:latin typeface="Times New Roman" panose="02020603050405020304" pitchFamily="18" charset="0"/>
                <a:cs typeface="Times New Roman" panose="02020603050405020304" pitchFamily="18" charset="0"/>
              </a:rPr>
              <a:t>Ý </a:t>
            </a:r>
            <a:r>
              <a:rPr lang="en-US" sz="2400" b="1" i="0" dirty="0" err="1">
                <a:solidFill>
                  <a:srgbClr val="FF0000"/>
                </a:solidFill>
                <a:effectLst/>
                <a:latin typeface="Times New Roman" panose="02020603050405020304" pitchFamily="18" charset="0"/>
                <a:cs typeface="Times New Roman" panose="02020603050405020304" pitchFamily="18" charset="0"/>
              </a:rPr>
              <a:t>nghĩa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của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Ngày</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Pháp</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luật</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Việt</a:t>
            </a:r>
            <a:r>
              <a:rPr lang="en-US" sz="2400" b="1" i="0" dirty="0">
                <a:solidFill>
                  <a:srgbClr val="FF0000"/>
                </a:solidFill>
                <a:effectLst/>
                <a:latin typeface="Times New Roman" panose="02020603050405020304" pitchFamily="18" charset="0"/>
                <a:cs typeface="Times New Roman" panose="02020603050405020304" pitchFamily="18" charset="0"/>
              </a:rPr>
              <a:t> Nam</a:t>
            </a:r>
            <a:endParaRPr lang="vi-VN" sz="2400" b="1" i="0" dirty="0">
              <a:solidFill>
                <a:srgbClr val="FF0000"/>
              </a:solidFill>
              <a:effectLst/>
              <a:latin typeface="Times New Roman" panose="02020603050405020304" pitchFamily="18" charset="0"/>
              <a:cs typeface="Times New Roman" panose="02020603050405020304" pitchFamily="18" charset="0"/>
            </a:endParaRPr>
          </a:p>
          <a:p>
            <a:pPr algn="ctr"/>
            <a:endParaRPr lang="vi-VN" b="1" i="0" dirty="0">
              <a:solidFill>
                <a:srgbClr val="FF0000"/>
              </a:solidFill>
              <a:effectLst/>
              <a:latin typeface="arial" panose="020B0604020202020204" pitchFamily="34" charset="0"/>
            </a:endParaRPr>
          </a:p>
          <a:p>
            <a:pPr algn="just"/>
            <a:r>
              <a:rPr lang="vi-VN" sz="2400" b="0" i="0" dirty="0">
                <a:solidFill>
                  <a:srgbClr val="000000"/>
                </a:solidFill>
                <a:effectLst/>
                <a:latin typeface="+mj-lt"/>
              </a:rPr>
              <a:t>  - Ngày Pháp luật có ý nghĩa giáo dục sâu sắc trong việc đề cao giá trị của pháp luật trong nhà nước pháp quyền, hướng mọi tổ chức, cá nhân tính tích cực tham gia với hành vi, thái độ xử sự pháp luật đúng đắn. Đề cao quyền cũng như trách nhiệm, nghĩa vụ của mỗi công dân nói chung và cán bộ, công chức, viên chức nói riêng trong học tập, tìm hiểu pháp luật và tự giác chấp hành pháp luật. Qua đó góp phần nâng cao ý thức và niềm tin pháp luật, từng bước xây dựng và củng cố các giá trị văn hóa pháp lý trong cuộc sống xã hội. Đồng thời, đây còn là mô hình để vận động, khuyến khích, kêu gọi toàn thể nhân dân chung sức, đồng lòng vì sự nghiệp xây dựng và hoàn thiện nhà nước, phát huy triệt để tinh thần đại đoàn kết toàn dân tộc, cùng tích cực hành động vì một Việt Nam dân giàu, nước mạnh, dân chủ, công bằng, văn minh.</a:t>
            </a:r>
            <a:endParaRPr lang="en-US" sz="2400" b="1" dirty="0">
              <a:solidFill>
                <a:srgbClr val="FF0000"/>
              </a:solidFill>
              <a:latin typeface="+mj-lt"/>
              <a:cs typeface="Times New Roman" pitchFamily="18" charset="0"/>
            </a:endParaRPr>
          </a:p>
          <a:p>
            <a:endParaRPr lang="en-US" sz="2400" b="1" dirty="0">
              <a:solidFill>
                <a:srgbClr val="FF0000"/>
              </a:solidFill>
              <a:latin typeface="+mj-lt"/>
              <a:cs typeface="Times New Roman" pitchFamily="18" charset="0"/>
            </a:endParaRPr>
          </a:p>
          <a:p>
            <a:pPr algn="ctr"/>
            <a:endParaRPr lang="en-US" sz="2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356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6ED5C7-FB92-37E1-87F0-C8599F79D8AF}"/>
              </a:ext>
            </a:extLst>
          </p:cNvPr>
          <p:cNvGrpSpPr/>
          <p:nvPr/>
        </p:nvGrpSpPr>
        <p:grpSpPr>
          <a:xfrm>
            <a:off x="0" y="0"/>
            <a:ext cx="12074434" cy="6858000"/>
            <a:chOff x="0" y="0"/>
            <a:chExt cx="12074434" cy="6858000"/>
          </a:xfrm>
        </p:grpSpPr>
        <p:pic>
          <p:nvPicPr>
            <p:cNvPr id="3" name="Picture 2">
              <a:extLst>
                <a:ext uri="{FF2B5EF4-FFF2-40B4-BE49-F238E27FC236}">
                  <a16:creationId xmlns:a16="http://schemas.microsoft.com/office/drawing/2014/main" id="{C99EB206-658C-701B-AB56-6A5E9711A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4434" cy="6858000"/>
            </a:xfrm>
            <a:prstGeom prst="rect">
              <a:avLst/>
            </a:prstGeom>
          </p:spPr>
        </p:pic>
        <p:sp>
          <p:nvSpPr>
            <p:cNvPr id="4" name="Rectangle 3">
              <a:extLst>
                <a:ext uri="{FF2B5EF4-FFF2-40B4-BE49-F238E27FC236}">
                  <a16:creationId xmlns:a16="http://schemas.microsoft.com/office/drawing/2014/main" id="{48465BE3-D73C-388A-3799-345F9029EED3}"/>
                </a:ext>
              </a:extLst>
            </p:cNvPr>
            <p:cNvSpPr/>
            <p:nvPr/>
          </p:nvSpPr>
          <p:spPr>
            <a:xfrm>
              <a:off x="1967188" y="764704"/>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solidFill>
                  <a:srgbClr val="FF0000"/>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UỶ BAN NHÂN DÂN QUẬN 7</a:t>
              </a:r>
            </a:p>
            <a:p>
              <a:pPr algn="ctr"/>
              <a:r>
                <a:rPr lang="en-US" sz="2000" b="1" dirty="0">
                  <a:solidFill>
                    <a:schemeClr val="tx1"/>
                  </a:solidFill>
                  <a:latin typeface="Times New Roman" pitchFamily="18" charset="0"/>
                  <a:cs typeface="Times New Roman" pitchFamily="18" charset="0"/>
                </a:rPr>
                <a:t>TRƯỜNG MẦM </a:t>
              </a:r>
              <a:r>
                <a:rPr lang="vi-VN" sz="2000" b="1" dirty="0">
                  <a:solidFill>
                    <a:schemeClr val="tx1"/>
                  </a:solidFill>
                  <a:latin typeface="Times New Roman" pitchFamily="18" charset="0"/>
                  <a:cs typeface="Times New Roman" pitchFamily="18" charset="0"/>
                </a:rPr>
                <a:t>NON TÂN </a:t>
              </a:r>
              <a:r>
                <a:rPr lang="en-US" sz="2000" b="1" dirty="0">
                  <a:solidFill>
                    <a:schemeClr val="tx1"/>
                  </a:solidFill>
                  <a:latin typeface="Times New Roman" pitchFamily="18" charset="0"/>
                  <a:cs typeface="Times New Roman" pitchFamily="18" charset="0"/>
                </a:rPr>
                <a:t>HƯNG</a:t>
              </a:r>
            </a:p>
            <a:p>
              <a:pPr algn="ctr"/>
              <a:endParaRPr lang="en-US" sz="3200" dirty="0">
                <a:solidFill>
                  <a:srgbClr val="FF0000"/>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TUYÊN TRUYỀN PHÁP LUẬT </a:t>
              </a:r>
              <a:endParaRPr lang="vi-VN" sz="3000" b="1" dirty="0">
                <a:solidFill>
                  <a:srgbClr val="FF0066"/>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THÁNG 1</a:t>
              </a:r>
              <a:r>
                <a:rPr lang="vi-VN" sz="3000" b="1" dirty="0">
                  <a:solidFill>
                    <a:srgbClr val="FF0066"/>
                  </a:solidFill>
                  <a:latin typeface="Times New Roman" pitchFamily="18" charset="0"/>
                  <a:cs typeface="Times New Roman" pitchFamily="18" charset="0"/>
                </a:rPr>
                <a:t>1</a:t>
              </a:r>
              <a:endParaRPr lang="en-US" sz="3200" dirty="0">
                <a:solidFill>
                  <a:srgbClr val="FF0000"/>
                </a:solidFill>
                <a:latin typeface="Times New Roman" pitchFamily="18" charset="0"/>
                <a:cs typeface="Times New Roman" pitchFamily="18" charset="0"/>
              </a:endParaRPr>
            </a:p>
            <a:p>
              <a:pPr algn="ctr"/>
              <a:r>
                <a:rPr lang="en-US" sz="3200" b="1" dirty="0"/>
                <a:t>Ý </a:t>
              </a:r>
              <a:r>
                <a:rPr lang="en-US" sz="32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Số: 136/2020/NĐ – CP</a:t>
              </a:r>
            </a:p>
            <a:p>
              <a:pPr algn="ctr"/>
              <a:r>
                <a:rPr lang="vi-VN" sz="2400" b="1" dirty="0">
                  <a:solidFill>
                    <a:srgbClr val="FF0000"/>
                  </a:solidFill>
                  <a:latin typeface="Times New Roman" panose="02020603050405020304" pitchFamily="18" charset="0"/>
                  <a:cs typeface="Times New Roman" panose="02020603050405020304" pitchFamily="18" charset="0"/>
                </a:rPr>
                <a:t>Nghị Định</a:t>
              </a:r>
            </a:p>
            <a:p>
              <a:pPr algn="ctr"/>
              <a:r>
                <a:rPr lang="vi-VN" sz="2400" b="1" dirty="0">
                  <a:solidFill>
                    <a:srgbClr val="FF0000"/>
                  </a:solidFill>
                  <a:latin typeface="Times New Roman" panose="02020603050405020304" pitchFamily="18" charset="0"/>
                  <a:cs typeface="Times New Roman" panose="02020603050405020304" pitchFamily="18" charset="0"/>
                </a:rPr>
                <a:t>Quy định chi tiết một số điều và biện pháp thi hành luật phòng cháy chữa cháy và luật sửa đổi, bổ sung một số điều của luật phòng cháy chữa cháy</a:t>
              </a:r>
            </a:p>
            <a:p>
              <a:pPr algn="ctr"/>
              <a:endParaRPr lang="vi-VN" sz="2400" i="1" dirty="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Tân </a:t>
              </a:r>
              <a:r>
                <a:rPr lang="en-US" sz="2400" i="1" dirty="0" err="1">
                  <a:solidFill>
                    <a:srgbClr val="000099"/>
                  </a:solidFill>
                  <a:latin typeface="Times New Roman" pitchFamily="18" charset="0"/>
                  <a:cs typeface="Times New Roman" pitchFamily="18" charset="0"/>
                </a:rPr>
                <a:t>Hưng</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tháng</a:t>
              </a:r>
              <a:r>
                <a:rPr lang="en-US" sz="2400" i="1" dirty="0">
                  <a:solidFill>
                    <a:srgbClr val="000099"/>
                  </a:solidFill>
                  <a:latin typeface="Times New Roman" pitchFamily="18" charset="0"/>
                  <a:cs typeface="Times New Roman" pitchFamily="18" charset="0"/>
                </a:rPr>
                <a:t> 1</a:t>
              </a:r>
              <a:r>
                <a:rPr lang="vi-VN" sz="2400" i="1" dirty="0">
                  <a:solidFill>
                    <a:srgbClr val="000099"/>
                  </a:solidFill>
                  <a:latin typeface="Times New Roman" pitchFamily="18" charset="0"/>
                  <a:cs typeface="Times New Roman" pitchFamily="18" charset="0"/>
                </a:rPr>
                <a:t>1</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năm</a:t>
              </a:r>
              <a:r>
                <a:rPr lang="en-US" sz="2400" i="1" dirty="0">
                  <a:solidFill>
                    <a:srgbClr val="000099"/>
                  </a:solidFill>
                  <a:latin typeface="Times New Roman" pitchFamily="18" charset="0"/>
                  <a:cs typeface="Times New Roman" pitchFamily="18" charset="0"/>
                </a:rPr>
                <a:t> 202</a:t>
              </a:r>
              <a:r>
                <a:rPr lang="vi-VN" sz="2400" i="1" dirty="0">
                  <a:solidFill>
                    <a:srgbClr val="000099"/>
                  </a:solidFill>
                  <a:latin typeface="Times New Roman" pitchFamily="18" charset="0"/>
                  <a:cs typeface="Times New Roman" pitchFamily="18" charset="0"/>
                </a:rPr>
                <a:t>3</a:t>
              </a:r>
              <a:r>
                <a:rPr lang="en-US" i="1" dirty="0">
                  <a:solidFill>
                    <a:srgbClr val="000099"/>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126592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8F95E44-AAAB-CFB9-14EC-8AF2EFADA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r code and lemon juice&#10;&#10;Description automatically generated">
            <a:extLst>
              <a:ext uri="{FF2B5EF4-FFF2-40B4-BE49-F238E27FC236}">
                <a16:creationId xmlns:a16="http://schemas.microsoft.com/office/drawing/2014/main" id="{9ECC6606-952A-8697-1E49-41047AB6FB38}"/>
              </a:ext>
            </a:extLst>
          </p:cNvPr>
          <p:cNvPicPr>
            <a:picLocks noChangeAspect="1"/>
          </p:cNvPicPr>
          <p:nvPr/>
        </p:nvPicPr>
        <p:blipFill rotWithShape="1">
          <a:blip r:embed="rId3">
            <a:extLst>
              <a:ext uri="{28A0092B-C50C-407E-A947-70E740481C1C}">
                <a14:useLocalDpi xmlns:a14="http://schemas.microsoft.com/office/drawing/2010/main" val="0"/>
              </a:ext>
            </a:extLst>
          </a:blip>
          <a:srcRect l="12162" t="2200" r="13199" b="5152"/>
          <a:stretch/>
        </p:blipFill>
        <p:spPr>
          <a:xfrm>
            <a:off x="3725676" y="914400"/>
            <a:ext cx="4457700" cy="4404008"/>
          </a:xfrm>
          <a:prstGeom prst="rect">
            <a:avLst/>
          </a:prstGeom>
        </p:spPr>
      </p:pic>
      <p:sp>
        <p:nvSpPr>
          <p:cNvPr id="5" name="Rectangle 4">
            <a:extLst>
              <a:ext uri="{FF2B5EF4-FFF2-40B4-BE49-F238E27FC236}">
                <a16:creationId xmlns:a16="http://schemas.microsoft.com/office/drawing/2014/main" id="{51A49F8F-E682-48F4-129A-CF40498AEE3B}"/>
              </a:ext>
            </a:extLst>
          </p:cNvPr>
          <p:cNvSpPr/>
          <p:nvPr/>
        </p:nvSpPr>
        <p:spPr>
          <a:xfrm>
            <a:off x="4005833" y="5350964"/>
            <a:ext cx="4177543" cy="1529073"/>
          </a:xfrm>
          <a:prstGeom prst="rect">
            <a:avLst/>
          </a:prstGeom>
        </p:spPr>
        <p:txBody>
          <a:bodyPr wrap="square">
            <a:spAutoFit/>
          </a:bodyPr>
          <a:lstStyle/>
          <a:p>
            <a:pPr algn="ct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a:t>
            </a:r>
            <a:r>
              <a:rPr lang="vi-VN" sz="2000" b="1" dirty="0">
                <a:solidFill>
                  <a:srgbClr val="FF0000"/>
                </a:solidFill>
                <a:latin typeface="Times New Roman" panose="02020603050405020304" pitchFamily="18" charset="0"/>
                <a:cs typeface="Times New Roman" panose="02020603050405020304" pitchFamily="18" charset="0"/>
              </a:rPr>
              <a:t> Số: 136/2020-NĐ-CP</a:t>
            </a:r>
          </a:p>
          <a:p>
            <a:pPr algn="ctr"/>
            <a:r>
              <a:rPr lang="vi-VN" sz="2000" b="1" dirty="0">
                <a:solidFill>
                  <a:srgbClr val="FF0000"/>
                </a:solidFill>
                <a:latin typeface="Times New Roman" panose="02020603050405020304" pitchFamily="18" charset="0"/>
                <a:cs typeface="Times New Roman" panose="02020603050405020304" pitchFamily="18" charset="0"/>
              </a:rPr>
              <a:t> </a:t>
            </a:r>
            <a:endParaRPr lang="en-US" sz="2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84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4AA9D6-2593-6CA0-1756-018B187F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1" y="0"/>
            <a:ext cx="12466321" cy="6858000"/>
          </a:xfrm>
          <a:prstGeom prst="rect">
            <a:avLst/>
          </a:prstGeom>
        </p:spPr>
      </p:pic>
      <p:sp>
        <p:nvSpPr>
          <p:cNvPr id="3" name="TextBox 2">
            <a:extLst>
              <a:ext uri="{FF2B5EF4-FFF2-40B4-BE49-F238E27FC236}">
                <a16:creationId xmlns:a16="http://schemas.microsoft.com/office/drawing/2014/main" id="{98AF380D-9702-8563-6AE8-8C269929246B}"/>
              </a:ext>
            </a:extLst>
          </p:cNvPr>
          <p:cNvSpPr txBox="1"/>
          <p:nvPr/>
        </p:nvSpPr>
        <p:spPr>
          <a:xfrm>
            <a:off x="786882" y="432757"/>
            <a:ext cx="10618236" cy="8163773"/>
          </a:xfrm>
          <a:prstGeom prst="rect">
            <a:avLst/>
          </a:prstGeom>
          <a:noFill/>
        </p:spPr>
        <p:txBody>
          <a:bodyPr wrap="square">
            <a:spAutoFit/>
          </a:bodyPr>
          <a:lstStyle/>
          <a:p>
            <a:endParaRPr lang="en-US" sz="2400" b="1" dirty="0">
              <a:solidFill>
                <a:srgbClr val="FF0000"/>
              </a:solidFill>
              <a:latin typeface="+mj-lt"/>
              <a:cs typeface="Times New Roman" pitchFamily="18" charset="0"/>
            </a:endParaRPr>
          </a:p>
          <a:p>
            <a:pPr algn="just"/>
            <a:r>
              <a:rPr lang="vi-VN" sz="2400" kern="0" dirty="0">
                <a:solidFill>
                  <a:srgbClr val="FF0000"/>
                </a:solidFill>
                <a:effectLst/>
                <a:latin typeface="+mj-lt"/>
                <a:ea typeface="Times New Roman" panose="02020603050405020304" pitchFamily="18" charset="0"/>
                <a:cs typeface="Times New Roman" panose="02020603050405020304" pitchFamily="18" charset="0"/>
              </a:rPr>
              <a:t>      </a:t>
            </a:r>
            <a:r>
              <a:rPr lang="vi-VN" sz="2400" b="1" kern="0" dirty="0">
                <a:solidFill>
                  <a:srgbClr val="FF0000"/>
                </a:solidFill>
                <a:effectLst/>
                <a:latin typeface="+mj-lt"/>
                <a:ea typeface="Times New Roman" panose="02020603050405020304" pitchFamily="18" charset="0"/>
                <a:cs typeface="Times New Roman" panose="02020603050405020304" pitchFamily="18" charset="0"/>
              </a:rPr>
              <a:t>2. Cơ sở thuộc danh mục quy định tại Phụ lục IV ban hành kèm theo Nghị định này phải bảo đảm các điều kiện an toàn về phòng cháy và chữa cháy sau đây:</a:t>
            </a:r>
            <a:endParaRPr lang="en-US" sz="2400" b="1" kern="100" dirty="0">
              <a:solidFill>
                <a:srgbClr val="FF0000"/>
              </a:solidFill>
              <a:effectLst/>
              <a:latin typeface="+mj-lt"/>
              <a:ea typeface="Calibri" panose="020F0502020204030204" pitchFamily="34" charset="0"/>
              <a:cs typeface="Times New Roman" panose="02020603050405020304" pitchFamily="18" charset="0"/>
            </a:endParaRPr>
          </a:p>
          <a:p>
            <a:pPr algn="just"/>
            <a:r>
              <a:rPr lang="vi-VN" sz="2400" kern="0" dirty="0">
                <a:solidFill>
                  <a:srgbClr val="000000"/>
                </a:solidFill>
                <a:effectLst/>
                <a:latin typeface="+mj-lt"/>
                <a:ea typeface="Times New Roman" panose="02020603050405020304" pitchFamily="18" charset="0"/>
                <a:cs typeface="Times New Roman" panose="02020603050405020304" pitchFamily="18" charset="0"/>
              </a:rPr>
              <a:t>b) Có hệ thống giao thông, cấp nước, thông tin liên lạc phục vụ chữa cháy, hệ thống báo cháy, chữa cháy, ngăn cháy, ngăn khói, thoát nạn, phương tiện phòng cháy và chữa cháy khác, phương tiện cứu người bảo đảm về số lượng, chất lượng phù hợp với tiêu chuẩn, quy chuẩn kỹ thuật về phòng cháy và chữa cháy hoặc theo quy định của Bộ Công an;</a:t>
            </a:r>
          </a:p>
          <a:p>
            <a:pPr algn="just"/>
            <a:endParaRPr lang="vi-VN" sz="2400" kern="0" dirty="0">
              <a:solidFill>
                <a:srgbClr val="000000"/>
              </a:solidFill>
              <a:effectLst/>
              <a:latin typeface="+mj-lt"/>
              <a:ea typeface="Times New Roman" panose="02020603050405020304" pitchFamily="18" charset="0"/>
              <a:cs typeface="Times New Roman" panose="02020603050405020304" pitchFamily="18" charset="0"/>
            </a:endParaRPr>
          </a:p>
          <a:p>
            <a:pPr marL="0" marR="0" algn="just">
              <a:lnSpc>
                <a:spcPts val="1170"/>
              </a:lnSpc>
              <a:spcBef>
                <a:spcPts val="300"/>
              </a:spcBef>
              <a:spcAft>
                <a:spcPts val="0"/>
              </a:spcAft>
            </a:pPr>
            <a:r>
              <a:rPr lang="vi-VN" sz="2400" b="1" dirty="0">
                <a:solidFill>
                  <a:srgbClr val="000000"/>
                </a:solidFill>
                <a:effectLst/>
                <a:latin typeface="+mj-lt"/>
                <a:ea typeface="Times New Roman" panose="02020603050405020304" pitchFamily="18" charset="0"/>
              </a:rPr>
              <a:t>Điều 20. Trách nhiệm báo cháy, chữa cháy và tham gia chữa cháy</a:t>
            </a:r>
            <a:endParaRPr lang="en-US" sz="2400" dirty="0">
              <a:effectLst/>
              <a:latin typeface="+mj-lt"/>
              <a:ea typeface="Calibri" panose="020F0502020204030204" pitchFamily="34" charset="0"/>
            </a:endParaRPr>
          </a:p>
          <a:p>
            <a:pPr algn="just"/>
            <a:r>
              <a:rPr lang="vi-VN" sz="2400" dirty="0">
                <a:solidFill>
                  <a:srgbClr val="000000"/>
                </a:solidFill>
                <a:effectLst/>
                <a:latin typeface="+mj-lt"/>
                <a:ea typeface="Times New Roman" panose="02020603050405020304" pitchFamily="18" charset="0"/>
              </a:rPr>
              <a:t>1. Người phát hiện thấy cháy phải bằng mọi cách báo cháy ngay cho người xung quanh biết và báo cho một hoặc tất cả các đơn vị sau đây:</a:t>
            </a:r>
          </a:p>
          <a:p>
            <a:pPr marL="457200" marR="0" indent="-457200" algn="just">
              <a:lnSpc>
                <a:spcPts val="1170"/>
              </a:lnSpc>
              <a:spcBef>
                <a:spcPts val="600"/>
              </a:spcBef>
              <a:spcAft>
                <a:spcPts val="600"/>
              </a:spcAft>
              <a:buAutoNum type="alphaLcParenR"/>
            </a:pPr>
            <a:r>
              <a:rPr lang="vi-VN" sz="2400" dirty="0">
                <a:solidFill>
                  <a:srgbClr val="000000"/>
                </a:solidFill>
                <a:effectLst/>
                <a:latin typeface="+mj-lt"/>
                <a:ea typeface="Times New Roman" panose="02020603050405020304" pitchFamily="18" charset="0"/>
              </a:rPr>
              <a:t>Đội dân phòng hoặc đội phòng cháy và chữa cháy cơ sở, chuyên ngành tại nơi </a:t>
            </a:r>
            <a:endParaRPr lang="vi-VN" sz="2400" dirty="0">
              <a:solidFill>
                <a:srgbClr val="000000"/>
              </a:solidFill>
              <a:latin typeface="+mj-lt"/>
              <a:ea typeface="Calibri" panose="020F0502020204030204" pitchFamily="34" charset="0"/>
            </a:endParaRPr>
          </a:p>
          <a:p>
            <a:pPr marR="0" algn="just">
              <a:lnSpc>
                <a:spcPts val="1170"/>
              </a:lnSpc>
              <a:spcBef>
                <a:spcPts val="600"/>
              </a:spcBef>
              <a:spcAft>
                <a:spcPts val="600"/>
              </a:spcAft>
            </a:pPr>
            <a:r>
              <a:rPr lang="vi-VN" sz="2400" dirty="0">
                <a:solidFill>
                  <a:srgbClr val="000000"/>
                </a:solidFill>
                <a:latin typeface="+mj-lt"/>
                <a:ea typeface="Calibri" panose="020F0502020204030204" pitchFamily="34" charset="0"/>
              </a:rPr>
              <a:t> xảy r</a:t>
            </a:r>
            <a:r>
              <a:rPr lang="vi-VN" sz="2400" dirty="0">
                <a:solidFill>
                  <a:srgbClr val="000000"/>
                </a:solidFill>
                <a:effectLst/>
                <a:latin typeface="+mj-lt"/>
                <a:ea typeface="Calibri" panose="020F0502020204030204" pitchFamily="34" charset="0"/>
              </a:rPr>
              <a:t>a cháy.</a:t>
            </a:r>
            <a:endParaRPr lang="en-US" sz="2400" dirty="0">
              <a:effectLst/>
              <a:latin typeface="+mj-lt"/>
              <a:ea typeface="Calibri" panose="020F0502020204030204" pitchFamily="34" charset="0"/>
            </a:endParaRPr>
          </a:p>
          <a:p>
            <a:pPr marL="0" marR="0" algn="just">
              <a:lnSpc>
                <a:spcPts val="1170"/>
              </a:lnSpc>
              <a:spcBef>
                <a:spcPts val="600"/>
              </a:spcBef>
              <a:spcAft>
                <a:spcPts val="600"/>
              </a:spcAft>
            </a:pPr>
            <a:r>
              <a:rPr lang="vi-VN" sz="2400" dirty="0">
                <a:solidFill>
                  <a:srgbClr val="000000"/>
                </a:solidFill>
                <a:effectLst/>
                <a:latin typeface="+mj-lt"/>
                <a:ea typeface="Times New Roman" panose="02020603050405020304" pitchFamily="18" charset="0"/>
              </a:rPr>
              <a:t>b) Đơn vị Cảnh sát phòng cháy và chữa cháy hoặc cơ quan Công an nơi gần nhất;</a:t>
            </a:r>
            <a:endParaRPr lang="en-US" sz="2400" dirty="0">
              <a:effectLst/>
              <a:latin typeface="+mj-lt"/>
              <a:ea typeface="Calibri" panose="020F0502020204030204" pitchFamily="34" charset="0"/>
            </a:endParaRPr>
          </a:p>
          <a:p>
            <a:pPr marL="0" marR="0" algn="just">
              <a:lnSpc>
                <a:spcPts val="1170"/>
              </a:lnSpc>
              <a:spcBef>
                <a:spcPts val="600"/>
              </a:spcBef>
              <a:spcAft>
                <a:spcPts val="600"/>
              </a:spcAft>
            </a:pPr>
            <a:r>
              <a:rPr lang="vi-VN" sz="2400" dirty="0">
                <a:solidFill>
                  <a:srgbClr val="000000"/>
                </a:solidFill>
                <a:effectLst/>
                <a:latin typeface="+mj-lt"/>
                <a:ea typeface="Times New Roman" panose="02020603050405020304" pitchFamily="18" charset="0"/>
              </a:rPr>
              <a:t>c) Chính quyền địa phương nơi xảy ra cháy.</a:t>
            </a:r>
            <a:endParaRPr lang="en-US" sz="2400" dirty="0">
              <a:effectLst/>
              <a:latin typeface="+mj-lt"/>
              <a:ea typeface="Calibri" panose="020F0502020204030204" pitchFamily="34" charset="0"/>
            </a:endParaRPr>
          </a:p>
          <a:p>
            <a:endParaRPr lang="en-US" sz="2400" kern="100" dirty="0">
              <a:effectLst/>
              <a:latin typeface="+mj-lt"/>
              <a:ea typeface="Calibri" panose="020F0502020204030204" pitchFamily="34" charset="0"/>
              <a:cs typeface="Times New Roman" panose="02020603050405020304" pitchFamily="18" charset="0"/>
            </a:endParaRPr>
          </a:p>
          <a:p>
            <a:pPr algn="ctr"/>
            <a:endParaRPr lang="vi-VN" sz="2400" b="1" i="1" dirty="0">
              <a:solidFill>
                <a:srgbClr val="FF0000"/>
              </a:solidFill>
              <a:latin typeface="Times New Roman" pitchFamily="18" charset="0"/>
              <a:cs typeface="Times New Roman" pitchFamily="18" charset="0"/>
            </a:endParaRPr>
          </a:p>
          <a:p>
            <a:pPr algn="ctr"/>
            <a:endParaRPr lang="vi-VN" sz="2400" b="1" i="1" dirty="0">
              <a:solidFill>
                <a:srgbClr val="FF0000"/>
              </a:solidFill>
              <a:latin typeface="Times New Roman" pitchFamily="18" charset="0"/>
              <a:cs typeface="Times New Roman" pitchFamily="18" charset="0"/>
            </a:endParaRPr>
          </a:p>
          <a:p>
            <a:pPr algn="ctr"/>
            <a:endParaRPr lang="vi-VN" sz="2400" b="1" i="1" dirty="0">
              <a:solidFill>
                <a:srgbClr val="FF0000"/>
              </a:solidFill>
              <a:latin typeface="Times New Roman" pitchFamily="18" charset="0"/>
              <a:cs typeface="Times New Roman" pitchFamily="18" charset="0"/>
            </a:endParaRPr>
          </a:p>
          <a:p>
            <a:pPr algn="ctr"/>
            <a:endParaRPr lang="vi-VN" sz="2400" b="1" i="1" dirty="0">
              <a:solidFill>
                <a:srgbClr val="FF0000"/>
              </a:solidFill>
              <a:latin typeface="Times New Roman" pitchFamily="18" charset="0"/>
              <a:cs typeface="Times New Roman" pitchFamily="18" charset="0"/>
            </a:endParaRPr>
          </a:p>
          <a:p>
            <a:pPr algn="ctr"/>
            <a:endParaRPr lang="en-US" sz="2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669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4A87FC-6968-25FD-DA21-204E900E8415}"/>
              </a:ext>
            </a:extLst>
          </p:cNvPr>
          <p:cNvGrpSpPr/>
          <p:nvPr/>
        </p:nvGrpSpPr>
        <p:grpSpPr>
          <a:xfrm>
            <a:off x="143691" y="0"/>
            <a:ext cx="12192000" cy="6988629"/>
            <a:chOff x="143691" y="0"/>
            <a:chExt cx="12192000" cy="6988629"/>
          </a:xfrm>
        </p:grpSpPr>
        <p:pic>
          <p:nvPicPr>
            <p:cNvPr id="3" name="Picture 2">
              <a:extLst>
                <a:ext uri="{FF2B5EF4-FFF2-40B4-BE49-F238E27FC236}">
                  <a16:creationId xmlns:a16="http://schemas.microsoft.com/office/drawing/2014/main" id="{06828D71-80E1-7AAA-B7CE-1166BEBB6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91" y="0"/>
              <a:ext cx="12192000" cy="6988629"/>
            </a:xfrm>
            <a:prstGeom prst="rect">
              <a:avLst/>
            </a:prstGeom>
          </p:spPr>
        </p:pic>
        <p:sp>
          <p:nvSpPr>
            <p:cNvPr id="4" name="Rectangle 3">
              <a:extLst>
                <a:ext uri="{FF2B5EF4-FFF2-40B4-BE49-F238E27FC236}">
                  <a16:creationId xmlns:a16="http://schemas.microsoft.com/office/drawing/2014/main" id="{5C5821EF-E37A-42A7-E390-435637A4DE39}"/>
                </a:ext>
              </a:extLst>
            </p:cNvPr>
            <p:cNvSpPr/>
            <p:nvPr/>
          </p:nvSpPr>
          <p:spPr>
            <a:xfrm>
              <a:off x="1955215" y="699389"/>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solidFill>
                  <a:srgbClr val="FF0000"/>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UỶ BAN NHÂN DÂN QUẬN 7</a:t>
              </a:r>
            </a:p>
            <a:p>
              <a:pPr algn="ctr"/>
              <a:r>
                <a:rPr lang="en-US" sz="2000" b="1" dirty="0">
                  <a:solidFill>
                    <a:schemeClr val="tx1"/>
                  </a:solidFill>
                  <a:latin typeface="Times New Roman" pitchFamily="18" charset="0"/>
                  <a:cs typeface="Times New Roman" pitchFamily="18" charset="0"/>
                </a:rPr>
                <a:t>TRƯỜNG MẦM NON T</a:t>
              </a:r>
              <a:r>
                <a:rPr lang="vi-VN" sz="2000" b="1" dirty="0">
                  <a:solidFill>
                    <a:schemeClr val="tx1"/>
                  </a:solidFill>
                  <a:latin typeface="Times New Roman" pitchFamily="18" charset="0"/>
                  <a:cs typeface="Times New Roman" pitchFamily="18" charset="0"/>
                </a:rPr>
                <a:t>ÂN</a:t>
              </a:r>
              <a:r>
                <a:rPr lang="en-US" sz="2000" b="1" dirty="0">
                  <a:solidFill>
                    <a:schemeClr val="tx1"/>
                  </a:solidFill>
                  <a:latin typeface="Times New Roman" pitchFamily="18" charset="0"/>
                  <a:cs typeface="Times New Roman" pitchFamily="18" charset="0"/>
                </a:rPr>
                <a:t> HƯNG</a:t>
              </a:r>
            </a:p>
            <a:p>
              <a:pPr algn="ctr"/>
              <a:endParaRPr lang="en-US" sz="3200" dirty="0">
                <a:solidFill>
                  <a:srgbClr val="FF0000"/>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TUYÊN TRUYỀN PHÁP LUẬT </a:t>
              </a:r>
              <a:endParaRPr lang="vi-VN" sz="3200" b="1" dirty="0">
                <a:solidFill>
                  <a:srgbClr val="FF0066"/>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THÁNG 1</a:t>
              </a:r>
              <a:r>
                <a:rPr lang="vi-VN" sz="3200" b="1" dirty="0">
                  <a:solidFill>
                    <a:srgbClr val="FF0066"/>
                  </a:solidFill>
                  <a:latin typeface="Times New Roman" pitchFamily="18" charset="0"/>
                  <a:cs typeface="Times New Roman" pitchFamily="18" charset="0"/>
                </a:rPr>
                <a:t>1</a:t>
              </a:r>
            </a:p>
            <a:p>
              <a:pPr algn="ctr"/>
              <a:r>
                <a:rPr lang="vi-VN" sz="3200" b="1" dirty="0">
                  <a:solidFill>
                    <a:srgbClr val="FF0000"/>
                  </a:solidFill>
                  <a:latin typeface="Times New Roman" pitchFamily="18" charset="0"/>
                  <a:cs typeface="Times New Roman" pitchFamily="18" charset="0"/>
                </a:rPr>
                <a:t>Số: 338/BTP-VĐCXDPL</a:t>
              </a:r>
            </a:p>
            <a:p>
              <a:pPr algn="ctr"/>
              <a:r>
                <a:rPr lang="vi-VN" sz="2400" b="1" dirty="0">
                  <a:solidFill>
                    <a:srgbClr val="FF0000"/>
                  </a:solidFill>
                  <a:latin typeface="Times New Roman" pitchFamily="18" charset="0"/>
                  <a:cs typeface="Times New Roman" pitchFamily="18" charset="0"/>
                </a:rPr>
                <a:t>V/v đề nghị xây dựng quyết định của ủy ban Nhân Dân Thành Phố Hồ Chí Minh</a:t>
              </a:r>
              <a:endParaRPr lang="en-US" sz="2400" b="1" dirty="0">
                <a:solidFill>
                  <a:srgbClr val="FF0000"/>
                </a:solidFill>
                <a:latin typeface="Times New Roman" pitchFamily="18" charset="0"/>
                <a:cs typeface="Times New Roman" pitchFamily="18" charset="0"/>
              </a:endParaRPr>
            </a:p>
            <a:p>
              <a:pPr algn="ctr"/>
              <a:endParaRPr lang="vi-VN" sz="2400" i="1" dirty="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Tân </a:t>
              </a:r>
              <a:r>
                <a:rPr lang="en-US" sz="2400" i="1" dirty="0" err="1">
                  <a:solidFill>
                    <a:srgbClr val="000099"/>
                  </a:solidFill>
                  <a:latin typeface="Times New Roman" pitchFamily="18" charset="0"/>
                  <a:cs typeface="Times New Roman" pitchFamily="18" charset="0"/>
                </a:rPr>
                <a:t>Hưng</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tháng</a:t>
              </a:r>
              <a:r>
                <a:rPr lang="en-US" sz="2400" i="1" dirty="0">
                  <a:solidFill>
                    <a:srgbClr val="000099"/>
                  </a:solidFill>
                  <a:latin typeface="Times New Roman" pitchFamily="18" charset="0"/>
                  <a:cs typeface="Times New Roman" pitchFamily="18" charset="0"/>
                </a:rPr>
                <a:t>  1</a:t>
              </a:r>
              <a:r>
                <a:rPr lang="vi-VN" sz="2400" i="1" dirty="0">
                  <a:solidFill>
                    <a:srgbClr val="000099"/>
                  </a:solidFill>
                  <a:latin typeface="Times New Roman" pitchFamily="18" charset="0"/>
                  <a:cs typeface="Times New Roman" pitchFamily="18" charset="0"/>
                </a:rPr>
                <a:t>1 </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năm</a:t>
              </a:r>
              <a:r>
                <a:rPr lang="en-US" sz="2400" i="1" dirty="0">
                  <a:solidFill>
                    <a:srgbClr val="000099"/>
                  </a:solidFill>
                  <a:latin typeface="Times New Roman" pitchFamily="18" charset="0"/>
                  <a:cs typeface="Times New Roman" pitchFamily="18" charset="0"/>
                </a:rPr>
                <a:t> 202</a:t>
              </a:r>
              <a:r>
                <a:rPr lang="vi-VN" sz="2400" i="1" dirty="0">
                  <a:solidFill>
                    <a:srgbClr val="000099"/>
                  </a:solidFill>
                  <a:latin typeface="Times New Roman" pitchFamily="18" charset="0"/>
                  <a:cs typeface="Times New Roman" pitchFamily="18" charset="0"/>
                </a:rPr>
                <a:t>3</a:t>
              </a:r>
              <a:r>
                <a:rPr lang="en-US" i="1" dirty="0">
                  <a:solidFill>
                    <a:srgbClr val="000099"/>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171701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18C04AA-A1CC-F0D7-8052-F301F1B64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3989">
            <a:off x="376317" y="110355"/>
            <a:ext cx="1710695" cy="887993"/>
          </a:xfrm>
          <a:custGeom>
            <a:avLst/>
            <a:gdLst>
              <a:gd name="connsiteX0" fmla="*/ 63551 w 1710695"/>
              <a:gd name="connsiteY0" fmla="*/ 482859 h 887993"/>
              <a:gd name="connsiteX1" fmla="*/ 416574 w 1710695"/>
              <a:gd name="connsiteY1" fmla="*/ 101186 h 887993"/>
              <a:gd name="connsiteX2" fmla="*/ 464178 w 1710695"/>
              <a:gd name="connsiteY2" fmla="*/ 77912 h 887993"/>
              <a:gd name="connsiteX3" fmla="*/ 995084 w 1710695"/>
              <a:gd name="connsiteY3" fmla="*/ 6991 h 887993"/>
              <a:gd name="connsiteX4" fmla="*/ 1358405 w 1710695"/>
              <a:gd name="connsiteY4" fmla="*/ 152419 h 887993"/>
              <a:gd name="connsiteX5" fmla="*/ 1618314 w 1710695"/>
              <a:gd name="connsiteY5" fmla="*/ 416472 h 887993"/>
              <a:gd name="connsiteX6" fmla="*/ 1710695 w 1710695"/>
              <a:gd name="connsiteY6" fmla="*/ 812658 h 887993"/>
              <a:gd name="connsiteX7" fmla="*/ 1533390 w 1710695"/>
              <a:gd name="connsiteY7" fmla="*/ 816809 h 887993"/>
              <a:gd name="connsiteX8" fmla="*/ 1295802 w 1710695"/>
              <a:gd name="connsiteY8" fmla="*/ 842945 h 887993"/>
              <a:gd name="connsiteX9" fmla="*/ 1227396 w 1710695"/>
              <a:gd name="connsiteY9" fmla="*/ 534044 h 887993"/>
              <a:gd name="connsiteX10" fmla="*/ 941163 w 1710695"/>
              <a:gd name="connsiteY10" fmla="*/ 363235 h 887993"/>
              <a:gd name="connsiteX11" fmla="*/ 673254 w 1710695"/>
              <a:gd name="connsiteY11" fmla="*/ 391648 h 887993"/>
              <a:gd name="connsiteX12" fmla="*/ 447897 w 1710695"/>
              <a:gd name="connsiteY12" fmla="*/ 556013 h 887993"/>
              <a:gd name="connsiteX13" fmla="*/ 394115 w 1710695"/>
              <a:gd name="connsiteY13" fmla="*/ 866742 h 887993"/>
              <a:gd name="connsiteX14" fmla="*/ 0 w 1710695"/>
              <a:gd name="connsiteY14" fmla="*/ 881869 h 887993"/>
              <a:gd name="connsiteX15" fmla="*/ 29991 w 1710695"/>
              <a:gd name="connsiteY15" fmla="*/ 577509 h 887993"/>
              <a:gd name="connsiteX16" fmla="*/ 61224 w 1710695"/>
              <a:gd name="connsiteY16" fmla="*/ 487435 h 88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695" h="887993">
                <a:moveTo>
                  <a:pt x="63551" y="482859"/>
                </a:moveTo>
                <a:lnTo>
                  <a:pt x="416574" y="101186"/>
                </a:lnTo>
                <a:lnTo>
                  <a:pt x="464178" y="77912"/>
                </a:lnTo>
                <a:cubicBezTo>
                  <a:pt x="619160" y="15136"/>
                  <a:pt x="791868" y="-14597"/>
                  <a:pt x="995084" y="6991"/>
                </a:cubicBezTo>
                <a:cubicBezTo>
                  <a:pt x="1140290" y="9087"/>
                  <a:pt x="1254534" y="84172"/>
                  <a:pt x="1358405" y="152419"/>
                </a:cubicBezTo>
                <a:cubicBezTo>
                  <a:pt x="1462277" y="220666"/>
                  <a:pt x="1559599" y="306432"/>
                  <a:pt x="1618314" y="416472"/>
                </a:cubicBezTo>
                <a:cubicBezTo>
                  <a:pt x="1677030" y="526512"/>
                  <a:pt x="1691856" y="677775"/>
                  <a:pt x="1710695" y="812658"/>
                </a:cubicBezTo>
                <a:cubicBezTo>
                  <a:pt x="1640186" y="809917"/>
                  <a:pt x="1608753" y="823408"/>
                  <a:pt x="1533390" y="816809"/>
                </a:cubicBezTo>
                <a:cubicBezTo>
                  <a:pt x="1456900" y="821993"/>
                  <a:pt x="1330908" y="843100"/>
                  <a:pt x="1295802" y="842945"/>
                </a:cubicBezTo>
                <a:cubicBezTo>
                  <a:pt x="1283584" y="790323"/>
                  <a:pt x="1286502" y="613995"/>
                  <a:pt x="1227396" y="534044"/>
                </a:cubicBezTo>
                <a:cubicBezTo>
                  <a:pt x="1168290" y="454092"/>
                  <a:pt x="1033520" y="386968"/>
                  <a:pt x="941163" y="363235"/>
                </a:cubicBezTo>
                <a:cubicBezTo>
                  <a:pt x="848806" y="339503"/>
                  <a:pt x="755466" y="359519"/>
                  <a:pt x="673254" y="391648"/>
                </a:cubicBezTo>
                <a:cubicBezTo>
                  <a:pt x="591043" y="423778"/>
                  <a:pt x="494420" y="476831"/>
                  <a:pt x="447897" y="556013"/>
                </a:cubicBezTo>
                <a:cubicBezTo>
                  <a:pt x="401373" y="635195"/>
                  <a:pt x="393279" y="761769"/>
                  <a:pt x="394115" y="866742"/>
                </a:cubicBezTo>
                <a:cubicBezTo>
                  <a:pt x="272056" y="874777"/>
                  <a:pt x="44241" y="899311"/>
                  <a:pt x="0" y="881869"/>
                </a:cubicBezTo>
                <a:cubicBezTo>
                  <a:pt x="3761" y="799397"/>
                  <a:pt x="9459" y="710252"/>
                  <a:pt x="29991" y="577509"/>
                </a:cubicBezTo>
                <a:cubicBezTo>
                  <a:pt x="34913" y="555600"/>
                  <a:pt x="45587" y="524006"/>
                  <a:pt x="61224" y="4874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7062260-CFF7-27D7-299D-5D178027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1287745" y="2019087"/>
            <a:ext cx="379668" cy="374508"/>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96" h="3096776">
                <a:moveTo>
                  <a:pt x="663919" y="130849"/>
                </a:moveTo>
                <a:cubicBezTo>
                  <a:pt x="323278" y="330934"/>
                  <a:pt x="101029" y="937367"/>
                  <a:pt x="31428" y="1337983"/>
                </a:cubicBezTo>
                <a:cubicBezTo>
                  <a:pt x="-38173" y="1738599"/>
                  <a:pt x="-2865" y="2241842"/>
                  <a:pt x="246311" y="2534547"/>
                </a:cubicBezTo>
                <a:cubicBezTo>
                  <a:pt x="495487" y="2827252"/>
                  <a:pt x="891046" y="3127696"/>
                  <a:pt x="1526486" y="3094213"/>
                </a:cubicBezTo>
                <a:cubicBezTo>
                  <a:pt x="1731471" y="3089067"/>
                  <a:pt x="2336190" y="2949236"/>
                  <a:pt x="2574413" y="2610685"/>
                </a:cubicBezTo>
                <a:cubicBezTo>
                  <a:pt x="2812636" y="2272134"/>
                  <a:pt x="3039016" y="1475109"/>
                  <a:pt x="2955826" y="1062907"/>
                </a:cubicBezTo>
                <a:cubicBezTo>
                  <a:pt x="2872636" y="650705"/>
                  <a:pt x="2346825" y="316009"/>
                  <a:pt x="2075275" y="137475"/>
                </a:cubicBezTo>
                <a:cubicBezTo>
                  <a:pt x="1693290" y="-17868"/>
                  <a:pt x="1004560" y="-69236"/>
                  <a:pt x="663919" y="130849"/>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523220" y="5930891"/>
            <a:ext cx="1688483" cy="64382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0650831" y="5404335"/>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C72B5D75-6E47-BF34-0E64-0A8EEA6073C0}"/>
              </a:ext>
            </a:extLst>
          </p:cNvPr>
          <p:cNvPicPr>
            <a:picLocks noChangeAspect="1"/>
          </p:cNvPicPr>
          <p:nvPr/>
        </p:nvPicPr>
        <p:blipFill rotWithShape="1">
          <a:blip r:embed="rId2">
            <a:extLst>
              <a:ext uri="{28A0092B-C50C-407E-A947-70E740481C1C}">
                <a14:useLocalDpi xmlns:a14="http://schemas.microsoft.com/office/drawing/2010/main" val="0"/>
              </a:ext>
            </a:extLst>
          </a:blip>
          <a:srcRect l="3982" r="4051"/>
          <a:stretch/>
        </p:blipFill>
        <p:spPr>
          <a:xfrm>
            <a:off x="1871076" y="10"/>
            <a:ext cx="8409473" cy="6857990"/>
          </a:xfrm>
          <a:custGeom>
            <a:avLst/>
            <a:gdLst/>
            <a:ahLst/>
            <a:cxnLst/>
            <a:rect l="l" t="t" r="r" b="b"/>
            <a:pathLst>
              <a:path w="8409473" h="6858000">
                <a:moveTo>
                  <a:pt x="1728099" y="0"/>
                </a:moveTo>
                <a:lnTo>
                  <a:pt x="6790703" y="0"/>
                </a:lnTo>
                <a:lnTo>
                  <a:pt x="6838117" y="35103"/>
                </a:lnTo>
                <a:cubicBezTo>
                  <a:pt x="7163203" y="289995"/>
                  <a:pt x="7634322" y="844445"/>
                  <a:pt x="7779864" y="1030693"/>
                </a:cubicBezTo>
                <a:cubicBezTo>
                  <a:pt x="8110524" y="1323226"/>
                  <a:pt x="8498549" y="3069453"/>
                  <a:pt x="8391273" y="3992558"/>
                </a:cubicBezTo>
                <a:cubicBezTo>
                  <a:pt x="8283997" y="4915662"/>
                  <a:pt x="7808587" y="6041023"/>
                  <a:pt x="7136207" y="6569319"/>
                </a:cubicBezTo>
                <a:cubicBezTo>
                  <a:pt x="7116158" y="6584338"/>
                  <a:pt x="6941487" y="6706149"/>
                  <a:pt x="6766816" y="6827960"/>
                </a:cubicBezTo>
                <a:lnTo>
                  <a:pt x="6723747" y="6858000"/>
                </a:lnTo>
                <a:lnTo>
                  <a:pt x="1792953" y="6858000"/>
                </a:lnTo>
                <a:lnTo>
                  <a:pt x="1480626" y="6701481"/>
                </a:lnTo>
                <a:cubicBezTo>
                  <a:pt x="1359968" y="6639658"/>
                  <a:pt x="1236965" y="6575514"/>
                  <a:pt x="1111152" y="6509441"/>
                </a:cubicBezTo>
                <a:cubicBezTo>
                  <a:pt x="483563" y="5843472"/>
                  <a:pt x="262890" y="4867560"/>
                  <a:pt x="0" y="3982763"/>
                </a:cubicBezTo>
                <a:cubicBezTo>
                  <a:pt x="35969" y="2740879"/>
                  <a:pt x="449320" y="1132033"/>
                  <a:pt x="814703" y="742951"/>
                </a:cubicBezTo>
                <a:cubicBezTo>
                  <a:pt x="1004073" y="545984"/>
                  <a:pt x="1324192" y="271564"/>
                  <a:pt x="1713122" y="9624"/>
                </a:cubicBezTo>
                <a:close/>
              </a:path>
            </a:pathLst>
          </a:custGeom>
        </p:spPr>
      </p:pic>
      <p:grpSp>
        <p:nvGrpSpPr>
          <p:cNvPr id="15" name="Group 14">
            <a:extLst>
              <a:ext uri="{FF2B5EF4-FFF2-40B4-BE49-F238E27FC236}">
                <a16:creationId xmlns:a16="http://schemas.microsoft.com/office/drawing/2014/main" id="{B0D7D865-3261-4BBB-39E8-F17030D7A1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3827276" flipH="1">
            <a:off x="10694026" y="664962"/>
            <a:ext cx="1284318" cy="1937410"/>
            <a:chOff x="11748101" y="3114058"/>
            <a:chExt cx="1284318" cy="1937410"/>
          </a:xfrm>
        </p:grpSpPr>
        <p:sp>
          <p:nvSpPr>
            <p:cNvPr id="16" name="Freeform: Shape 15">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D6AC6F3-8677-23F0-826C-C98B0D24E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748101" y="3114058"/>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9" name="Group 18">
            <a:extLst>
              <a:ext uri="{FF2B5EF4-FFF2-40B4-BE49-F238E27FC236}">
                <a16:creationId xmlns:a16="http://schemas.microsoft.com/office/drawing/2014/main" id="{E3C756DA-9F2B-1C9A-3316-E5B8EE7EC4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49037" y="495540"/>
            <a:ext cx="370216" cy="362282"/>
            <a:chOff x="10135816" y="265201"/>
            <a:chExt cx="370216" cy="362282"/>
          </a:xfrm>
        </p:grpSpPr>
        <p:sp>
          <p:nvSpPr>
            <p:cNvPr id="20" name="Freeform: Shape 19">
              <a:extLst>
                <a:ext uri="{FF2B5EF4-FFF2-40B4-BE49-F238E27FC236}">
                  <a16:creationId xmlns:a16="http://schemas.microsoft.com/office/drawing/2014/main" id="{50242C1C-C38F-765C-423E-66DBDD3E7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10135816" y="265202"/>
              <a:ext cx="370215" cy="3622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2854DEE-7888-26B8-22D5-6BE1C240DD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10135817" y="265201"/>
              <a:ext cx="370215" cy="3622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390" y="3121814"/>
            <a:ext cx="1118491" cy="1470079"/>
            <a:chOff x="-78390" y="3121814"/>
            <a:chExt cx="1118491" cy="1470079"/>
          </a:xfrm>
        </p:grpSpPr>
        <p:sp>
          <p:nvSpPr>
            <p:cNvPr id="24" name="Freeform: Shape 23">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Freeform: Shape 26">
            <a:extLst>
              <a:ext uri="{FF2B5EF4-FFF2-40B4-BE49-F238E27FC236}">
                <a16:creationId xmlns:a16="http://schemas.microsoft.com/office/drawing/2014/main" id="{74A8B050-1341-E322-EE63-86B954CBC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11557" flipH="1" flipV="1">
            <a:off x="10861808" y="3593540"/>
            <a:ext cx="1560191" cy="1019928"/>
          </a:xfrm>
          <a:custGeom>
            <a:avLst/>
            <a:gdLst>
              <a:gd name="connsiteX0" fmla="*/ 1560191 w 1560191"/>
              <a:gd name="connsiteY0" fmla="*/ 990889 h 1019928"/>
              <a:gd name="connsiteX1" fmla="*/ 1203921 w 1560191"/>
              <a:gd name="connsiteY1" fmla="*/ 1019928 h 1019928"/>
              <a:gd name="connsiteX2" fmla="*/ 1203488 w 1560191"/>
              <a:gd name="connsiteY2" fmla="*/ 1003983 h 1019928"/>
              <a:gd name="connsiteX3" fmla="*/ 1195436 w 1560191"/>
              <a:gd name="connsiteY3" fmla="*/ 886039 h 1019928"/>
              <a:gd name="connsiteX4" fmla="*/ 1123416 w 1560191"/>
              <a:gd name="connsiteY4" fmla="*/ 559864 h 1019928"/>
              <a:gd name="connsiteX5" fmla="*/ 893121 w 1560191"/>
              <a:gd name="connsiteY5" fmla="*/ 365664 h 1019928"/>
              <a:gd name="connsiteX6" fmla="*/ 480605 w 1560191"/>
              <a:gd name="connsiteY6" fmla="*/ 439334 h 1019928"/>
              <a:gd name="connsiteX7" fmla="*/ 309536 w 1560191"/>
              <a:gd name="connsiteY7" fmla="*/ 900639 h 1019928"/>
              <a:gd name="connsiteX8" fmla="*/ 307509 w 1560191"/>
              <a:gd name="connsiteY8" fmla="*/ 915185 h 1019928"/>
              <a:gd name="connsiteX9" fmla="*/ 0 w 1560191"/>
              <a:gd name="connsiteY9" fmla="*/ 794215 h 1019928"/>
              <a:gd name="connsiteX10" fmla="*/ 3078 w 1560191"/>
              <a:gd name="connsiteY10" fmla="*/ 777179 h 1019928"/>
              <a:gd name="connsiteX11" fmla="*/ 13243 w 1560191"/>
              <a:gd name="connsiteY11" fmla="*/ 720933 h 1019928"/>
              <a:gd name="connsiteX12" fmla="*/ 207037 w 1560191"/>
              <a:gd name="connsiteY12" fmla="*/ 208521 h 1019928"/>
              <a:gd name="connsiteX13" fmla="*/ 813573 w 1560191"/>
              <a:gd name="connsiteY13" fmla="*/ 2678 h 1019928"/>
              <a:gd name="connsiteX14" fmla="*/ 1220388 w 1560191"/>
              <a:gd name="connsiteY14" fmla="*/ 97826 h 1019928"/>
              <a:gd name="connsiteX15" fmla="*/ 1438546 w 1560191"/>
              <a:gd name="connsiteY15" fmla="*/ 330670 h 1019928"/>
              <a:gd name="connsiteX16" fmla="*/ 1550135 w 1560191"/>
              <a:gd name="connsiteY16" fmla="*/ 830672 h 1019928"/>
              <a:gd name="connsiteX17" fmla="*/ 1560191 w 1560191"/>
              <a:gd name="connsiteY17" fmla="*/ 990889 h 101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91" h="1019928">
                <a:moveTo>
                  <a:pt x="1560191" y="990889"/>
                </a:moveTo>
                <a:lnTo>
                  <a:pt x="1203921" y="1019928"/>
                </a:lnTo>
                <a:cubicBezTo>
                  <a:pt x="1203777" y="1014613"/>
                  <a:pt x="1203632" y="1009298"/>
                  <a:pt x="1203488" y="1003983"/>
                </a:cubicBezTo>
                <a:cubicBezTo>
                  <a:pt x="1201699" y="960593"/>
                  <a:pt x="1199181" y="920101"/>
                  <a:pt x="1195436" y="886039"/>
                </a:cubicBezTo>
                <a:cubicBezTo>
                  <a:pt x="1180455" y="749790"/>
                  <a:pt x="1173802" y="646593"/>
                  <a:pt x="1123416" y="559864"/>
                </a:cubicBezTo>
                <a:cubicBezTo>
                  <a:pt x="1073030" y="473135"/>
                  <a:pt x="1000256" y="385752"/>
                  <a:pt x="893121" y="365664"/>
                </a:cubicBezTo>
                <a:cubicBezTo>
                  <a:pt x="785987" y="345576"/>
                  <a:pt x="577869" y="350172"/>
                  <a:pt x="480605" y="439334"/>
                </a:cubicBezTo>
                <a:cubicBezTo>
                  <a:pt x="383341" y="528496"/>
                  <a:pt x="337239" y="725831"/>
                  <a:pt x="309536" y="900639"/>
                </a:cubicBezTo>
                <a:lnTo>
                  <a:pt x="307509" y="915185"/>
                </a:lnTo>
                <a:lnTo>
                  <a:pt x="0" y="794215"/>
                </a:lnTo>
                <a:lnTo>
                  <a:pt x="3078" y="777179"/>
                </a:lnTo>
                <a:cubicBezTo>
                  <a:pt x="7894" y="758848"/>
                  <a:pt x="12710" y="740516"/>
                  <a:pt x="13243" y="720933"/>
                </a:cubicBezTo>
                <a:cubicBezTo>
                  <a:pt x="46632" y="525002"/>
                  <a:pt x="99569" y="327692"/>
                  <a:pt x="207037" y="208521"/>
                </a:cubicBezTo>
                <a:cubicBezTo>
                  <a:pt x="289877" y="125227"/>
                  <a:pt x="426222" y="-3290"/>
                  <a:pt x="813573" y="2678"/>
                </a:cubicBezTo>
                <a:cubicBezTo>
                  <a:pt x="988675" y="-13906"/>
                  <a:pt x="1112892" y="50050"/>
                  <a:pt x="1220388" y="97826"/>
                </a:cubicBezTo>
                <a:cubicBezTo>
                  <a:pt x="1284499" y="126320"/>
                  <a:pt x="1383588" y="208529"/>
                  <a:pt x="1438546" y="330670"/>
                </a:cubicBezTo>
                <a:cubicBezTo>
                  <a:pt x="1493504" y="452811"/>
                  <a:pt x="1527018" y="713152"/>
                  <a:pt x="1550135" y="830672"/>
                </a:cubicBezTo>
                <a:cubicBezTo>
                  <a:pt x="1550137" y="882760"/>
                  <a:pt x="1560189" y="938801"/>
                  <a:pt x="1560191" y="99088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95235" y="5115776"/>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523220" y="5930891"/>
            <a:ext cx="1688483" cy="64382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qr code with flowers and a bowl of water&#10;&#10;Description automatically generated">
            <a:extLst>
              <a:ext uri="{FF2B5EF4-FFF2-40B4-BE49-F238E27FC236}">
                <a16:creationId xmlns:a16="http://schemas.microsoft.com/office/drawing/2014/main" id="{4F36D6AD-3D13-2AD3-0558-49C90E8B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500" y="445787"/>
            <a:ext cx="6752909" cy="5945488"/>
          </a:xfrm>
          <a:prstGeom prst="rect">
            <a:avLst/>
          </a:prstGeom>
        </p:spPr>
      </p:pic>
      <p:sp>
        <p:nvSpPr>
          <p:cNvPr id="5" name="Rectangle 4">
            <a:extLst>
              <a:ext uri="{FF2B5EF4-FFF2-40B4-BE49-F238E27FC236}">
                <a16:creationId xmlns:a16="http://schemas.microsoft.com/office/drawing/2014/main" id="{C72703AB-659F-267F-0EBA-5FD404987595}"/>
              </a:ext>
            </a:extLst>
          </p:cNvPr>
          <p:cNvSpPr/>
          <p:nvPr/>
        </p:nvSpPr>
        <p:spPr>
          <a:xfrm>
            <a:off x="3665665" y="5723599"/>
            <a:ext cx="4177543" cy="1836850"/>
          </a:xfrm>
          <a:prstGeom prst="rect">
            <a:avLst/>
          </a:prstGeom>
        </p:spPr>
        <p:txBody>
          <a:bodyPr wrap="square">
            <a:spAutoFit/>
          </a:bodyPr>
          <a:lstStyle/>
          <a:p>
            <a:pPr algn="ct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a:t>
            </a:r>
            <a:r>
              <a:rPr lang="vi-VN" sz="2000" b="1" dirty="0">
                <a:solidFill>
                  <a:srgbClr val="FF0000"/>
                </a:solidFill>
                <a:latin typeface="Times New Roman" panose="02020603050405020304" pitchFamily="18" charset="0"/>
                <a:cs typeface="Times New Roman" panose="02020603050405020304" pitchFamily="18" charset="0"/>
              </a:rPr>
              <a:t> Số: 338/BTP-VĐCXDPL</a:t>
            </a:r>
          </a:p>
          <a:p>
            <a:pPr algn="ctr"/>
            <a:endParaRPr lang="vi-VN" sz="2000" b="1" dirty="0">
              <a:solidFill>
                <a:srgbClr val="FF0000"/>
              </a:solidFill>
              <a:latin typeface="Times New Roman" panose="02020603050405020304" pitchFamily="18" charset="0"/>
              <a:cs typeface="Times New Roman" panose="02020603050405020304" pitchFamily="18" charset="0"/>
            </a:endParaRPr>
          </a:p>
          <a:p>
            <a:pPr algn="ctr"/>
            <a:r>
              <a:rPr lang="vi-VN" sz="2000" b="1" dirty="0">
                <a:solidFill>
                  <a:srgbClr val="FF0000"/>
                </a:solidFill>
                <a:latin typeface="Times New Roman" panose="02020603050405020304" pitchFamily="18" charset="0"/>
                <a:cs typeface="Times New Roman" panose="02020603050405020304" pitchFamily="18" charset="0"/>
              </a:rPr>
              <a:t> </a:t>
            </a:r>
            <a:endParaRPr lang="en-US" sz="2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26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102E00-0B58-8EF8-C53F-7BD4C5356120}"/>
              </a:ext>
            </a:extLst>
          </p:cNvPr>
          <p:cNvGrpSpPr/>
          <p:nvPr/>
        </p:nvGrpSpPr>
        <p:grpSpPr>
          <a:xfrm>
            <a:off x="0" y="0"/>
            <a:ext cx="12074434" cy="6858000"/>
            <a:chOff x="0" y="0"/>
            <a:chExt cx="12074434" cy="6858000"/>
          </a:xfrm>
        </p:grpSpPr>
        <p:pic>
          <p:nvPicPr>
            <p:cNvPr id="3" name="Picture 2">
              <a:extLst>
                <a:ext uri="{FF2B5EF4-FFF2-40B4-BE49-F238E27FC236}">
                  <a16:creationId xmlns:a16="http://schemas.microsoft.com/office/drawing/2014/main" id="{AD8BFA93-9719-686C-07DB-FF3116998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4434" cy="6858000"/>
            </a:xfrm>
            <a:prstGeom prst="rect">
              <a:avLst/>
            </a:prstGeom>
          </p:spPr>
        </p:pic>
        <p:sp>
          <p:nvSpPr>
            <p:cNvPr id="4" name="Rectangle 3">
              <a:extLst>
                <a:ext uri="{FF2B5EF4-FFF2-40B4-BE49-F238E27FC236}">
                  <a16:creationId xmlns:a16="http://schemas.microsoft.com/office/drawing/2014/main" id="{1FA8C713-41A0-8CAC-0BAB-078BF4BA980C}"/>
                </a:ext>
              </a:extLst>
            </p:cNvPr>
            <p:cNvSpPr/>
            <p:nvPr/>
          </p:nvSpPr>
          <p:spPr>
            <a:xfrm>
              <a:off x="1939197" y="494117"/>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solidFill>
                  <a:srgbClr val="FF0000"/>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UỶ BAN NHÂN DÂN QUẬN 7</a:t>
              </a:r>
            </a:p>
            <a:p>
              <a:pPr algn="ctr"/>
              <a:r>
                <a:rPr lang="en-US" sz="2000" b="1" dirty="0">
                  <a:solidFill>
                    <a:schemeClr val="tx1"/>
                  </a:solidFill>
                  <a:latin typeface="Times New Roman" pitchFamily="18" charset="0"/>
                  <a:cs typeface="Times New Roman" pitchFamily="18" charset="0"/>
                </a:rPr>
                <a:t>TRƯỜNG MẦM </a:t>
              </a:r>
              <a:r>
                <a:rPr lang="vi-VN" sz="2000" b="1" dirty="0">
                  <a:solidFill>
                    <a:schemeClr val="tx1"/>
                  </a:solidFill>
                  <a:latin typeface="Times New Roman" pitchFamily="18" charset="0"/>
                  <a:cs typeface="Times New Roman" pitchFamily="18" charset="0"/>
                </a:rPr>
                <a:t>NON TÂN </a:t>
              </a:r>
              <a:r>
                <a:rPr lang="en-US" sz="2000" b="1" dirty="0">
                  <a:solidFill>
                    <a:schemeClr val="tx1"/>
                  </a:solidFill>
                  <a:latin typeface="Times New Roman" pitchFamily="18" charset="0"/>
                  <a:cs typeface="Times New Roman" pitchFamily="18" charset="0"/>
                </a:rPr>
                <a:t>HƯNG</a:t>
              </a:r>
            </a:p>
            <a:p>
              <a:pPr algn="ctr"/>
              <a:endParaRPr lang="en-US" sz="3200" dirty="0">
                <a:solidFill>
                  <a:srgbClr val="FF0000"/>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TUYÊN TRUYỀN PHÁP LUẬT </a:t>
              </a:r>
              <a:endParaRPr lang="vi-VN" sz="3000" b="1" dirty="0">
                <a:solidFill>
                  <a:srgbClr val="FF0066"/>
                </a:solidFill>
                <a:latin typeface="Times New Roman" pitchFamily="18" charset="0"/>
                <a:cs typeface="Times New Roman" pitchFamily="18" charset="0"/>
              </a:endParaRPr>
            </a:p>
            <a:p>
              <a:pPr algn="ctr"/>
              <a:r>
                <a:rPr lang="en-US" sz="3000" b="1" dirty="0">
                  <a:solidFill>
                    <a:srgbClr val="FF0066"/>
                  </a:solidFill>
                  <a:latin typeface="Times New Roman" pitchFamily="18" charset="0"/>
                  <a:cs typeface="Times New Roman" pitchFamily="18" charset="0"/>
                </a:rPr>
                <a:t>THÁNG 1</a:t>
              </a:r>
              <a:r>
                <a:rPr lang="vi-VN" sz="3000" b="1" dirty="0">
                  <a:solidFill>
                    <a:srgbClr val="FF0066"/>
                  </a:solidFill>
                  <a:latin typeface="Times New Roman" pitchFamily="18" charset="0"/>
                  <a:cs typeface="Times New Roman" pitchFamily="18" charset="0"/>
                </a:rPr>
                <a:t>1</a:t>
              </a:r>
            </a:p>
            <a:p>
              <a:pPr algn="ctr"/>
              <a:endParaRPr lang="en-US" sz="3200" dirty="0">
                <a:solidFill>
                  <a:srgbClr val="FF0000"/>
                </a:solidFill>
                <a:latin typeface="Times New Roman" pitchFamily="18" charset="0"/>
                <a:cs typeface="Times New Roman" pitchFamily="18" charset="0"/>
              </a:endParaRPr>
            </a:p>
            <a:p>
              <a:pPr algn="ctr"/>
              <a:r>
                <a:rPr lang="vi-VN" sz="2400" b="1" dirty="0">
                  <a:solidFill>
                    <a:srgbClr val="FF0000"/>
                  </a:solidFill>
                  <a:latin typeface="Times New Roman" pitchFamily="18" charset="0"/>
                  <a:cs typeface="Times New Roman" pitchFamily="18" charset="0"/>
                </a:rPr>
                <a:t>SỐ:52/2014/QH13</a:t>
              </a:r>
            </a:p>
            <a:p>
              <a:pPr algn="ctr"/>
              <a:r>
                <a:rPr lang="vi-VN" sz="2400" b="1" dirty="0">
                  <a:solidFill>
                    <a:srgbClr val="FF0000"/>
                  </a:solidFill>
                  <a:latin typeface="Times New Roman" pitchFamily="18" charset="0"/>
                  <a:cs typeface="Times New Roman" pitchFamily="18" charset="0"/>
                </a:rPr>
                <a:t>LUẬT HÔN NHÂN VÀ GIA ĐÌNH</a:t>
              </a:r>
            </a:p>
            <a:p>
              <a:pPr algn="ctr"/>
              <a:endParaRPr lang="vi-VN" sz="2000" b="1" dirty="0">
                <a:solidFill>
                  <a:srgbClr val="FF0000"/>
                </a:solidFill>
                <a:latin typeface="Times New Roman" pitchFamily="18" charset="0"/>
                <a:cs typeface="Times New Roman" pitchFamily="18" charset="0"/>
              </a:endParaRPr>
            </a:p>
            <a:p>
              <a:pPr algn="ctr"/>
              <a:endParaRPr lang="vi-VN" sz="2400" i="1" dirty="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Tân </a:t>
              </a:r>
              <a:r>
                <a:rPr lang="en-US" sz="2400" i="1" dirty="0" err="1">
                  <a:solidFill>
                    <a:srgbClr val="000099"/>
                  </a:solidFill>
                  <a:latin typeface="Times New Roman" pitchFamily="18" charset="0"/>
                  <a:cs typeface="Times New Roman" pitchFamily="18" charset="0"/>
                </a:rPr>
                <a:t>Hưng</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a:t>
              </a:r>
              <a:r>
                <a:rPr lang="vi-VN" sz="2400" i="1" dirty="0">
                  <a:solidFill>
                    <a:srgbClr val="000099"/>
                  </a:solidFill>
                  <a:latin typeface="Times New Roman" pitchFamily="18" charset="0"/>
                  <a:cs typeface="Times New Roman" pitchFamily="18" charset="0"/>
                </a:rPr>
                <a:t>3</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tháng</a:t>
              </a:r>
              <a:r>
                <a:rPr lang="en-US" sz="2400" i="1" dirty="0">
                  <a:solidFill>
                    <a:srgbClr val="000099"/>
                  </a:solidFill>
                  <a:latin typeface="Times New Roman" pitchFamily="18" charset="0"/>
                  <a:cs typeface="Times New Roman" pitchFamily="18" charset="0"/>
                </a:rPr>
                <a:t> 1</a:t>
              </a:r>
              <a:r>
                <a:rPr lang="vi-VN" sz="2400" i="1" dirty="0">
                  <a:solidFill>
                    <a:srgbClr val="000099"/>
                  </a:solidFill>
                  <a:latin typeface="Times New Roman" pitchFamily="18" charset="0"/>
                  <a:cs typeface="Times New Roman" pitchFamily="18" charset="0"/>
                </a:rPr>
                <a:t>1</a:t>
              </a:r>
              <a:r>
                <a:rPr lang="en-US" sz="2400" i="1" dirty="0">
                  <a:solidFill>
                    <a:srgbClr val="000099"/>
                  </a:solidFill>
                  <a:latin typeface="Times New Roman" pitchFamily="18" charset="0"/>
                  <a:cs typeface="Times New Roman" pitchFamily="18" charset="0"/>
                </a:rPr>
                <a:t>  </a:t>
              </a:r>
              <a:r>
                <a:rPr lang="en-US" sz="2400" i="1" dirty="0" err="1">
                  <a:solidFill>
                    <a:srgbClr val="000099"/>
                  </a:solidFill>
                  <a:latin typeface="Times New Roman" pitchFamily="18" charset="0"/>
                  <a:cs typeface="Times New Roman" pitchFamily="18" charset="0"/>
                </a:rPr>
                <a:t>năm</a:t>
              </a:r>
              <a:r>
                <a:rPr lang="en-US" sz="2400" i="1" dirty="0">
                  <a:solidFill>
                    <a:srgbClr val="000099"/>
                  </a:solidFill>
                  <a:latin typeface="Times New Roman" pitchFamily="18" charset="0"/>
                  <a:cs typeface="Times New Roman" pitchFamily="18" charset="0"/>
                </a:rPr>
                <a:t> 202</a:t>
              </a:r>
              <a:r>
                <a:rPr lang="vi-VN" sz="2400" i="1" dirty="0">
                  <a:solidFill>
                    <a:srgbClr val="000099"/>
                  </a:solidFill>
                  <a:latin typeface="Times New Roman" pitchFamily="18" charset="0"/>
                  <a:cs typeface="Times New Roman" pitchFamily="18" charset="0"/>
                </a:rPr>
                <a:t>3</a:t>
              </a:r>
              <a:r>
                <a:rPr lang="en-US" i="1" dirty="0">
                  <a:solidFill>
                    <a:srgbClr val="000099"/>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390636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06585D6D-2E65-2469-5E56-89B0BFFAB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46" y="965201"/>
            <a:ext cx="6548757" cy="4911568"/>
          </a:xfrm>
          <a:prstGeom prst="rect">
            <a:avLst/>
          </a:prstGeom>
        </p:spPr>
      </p:pic>
      <p:pic>
        <p:nvPicPr>
          <p:cNvPr id="4" name="Picture 3" descr="A qr code with a bow&#10;&#10;Description automatically generated">
            <a:extLst>
              <a:ext uri="{FF2B5EF4-FFF2-40B4-BE49-F238E27FC236}">
                <a16:creationId xmlns:a16="http://schemas.microsoft.com/office/drawing/2014/main" id="{DE165ECE-B4D5-6B2E-F4FD-D0808535728A}"/>
              </a:ext>
            </a:extLst>
          </p:cNvPr>
          <p:cNvPicPr>
            <a:picLocks noChangeAspect="1"/>
          </p:cNvPicPr>
          <p:nvPr/>
        </p:nvPicPr>
        <p:blipFill rotWithShape="1">
          <a:blip r:embed="rId3">
            <a:extLst>
              <a:ext uri="{28A0092B-C50C-407E-A947-70E740481C1C}">
                <a14:useLocalDpi xmlns:a14="http://schemas.microsoft.com/office/drawing/2010/main" val="0"/>
              </a:ext>
            </a:extLst>
          </a:blip>
          <a:srcRect l="15138" t="6111" r="12640" b="4167"/>
          <a:stretch/>
        </p:blipFill>
        <p:spPr>
          <a:xfrm>
            <a:off x="1990724" y="1304924"/>
            <a:ext cx="4811899" cy="3771901"/>
          </a:xfrm>
          <a:prstGeom prst="rect">
            <a:avLst/>
          </a:prstGeom>
        </p:spPr>
      </p:pic>
      <p:sp>
        <p:nvSpPr>
          <p:cNvPr id="5" name="Rectangle 4">
            <a:extLst>
              <a:ext uri="{FF2B5EF4-FFF2-40B4-BE49-F238E27FC236}">
                <a16:creationId xmlns:a16="http://schemas.microsoft.com/office/drawing/2014/main" id="{3D996D76-5164-DBDB-A028-6C712EF10492}"/>
              </a:ext>
            </a:extLst>
          </p:cNvPr>
          <p:cNvSpPr/>
          <p:nvPr/>
        </p:nvSpPr>
        <p:spPr>
          <a:xfrm>
            <a:off x="2161152" y="5040200"/>
            <a:ext cx="4177543" cy="1836850"/>
          </a:xfrm>
          <a:prstGeom prst="rect">
            <a:avLst/>
          </a:prstGeom>
        </p:spPr>
        <p:txBody>
          <a:bodyPr wrap="square">
            <a:spAutoFit/>
          </a:bodyPr>
          <a:lstStyle/>
          <a:p>
            <a:pPr algn="ct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a:t>
            </a:r>
            <a:r>
              <a:rPr lang="vi-VN" sz="2000" b="1" dirty="0">
                <a:solidFill>
                  <a:srgbClr val="FF0000"/>
                </a:solidFill>
                <a:latin typeface="Times New Roman" panose="02020603050405020304" pitchFamily="18" charset="0"/>
                <a:cs typeface="Times New Roman" panose="02020603050405020304" pitchFamily="18" charset="0"/>
              </a:rPr>
              <a:t> Luật hôn nhân gia đình</a:t>
            </a:r>
          </a:p>
          <a:p>
            <a:pPr algn="ctr"/>
            <a:endParaRPr lang="vi-VN" sz="2000" b="1" dirty="0">
              <a:solidFill>
                <a:srgbClr val="FF0000"/>
              </a:solidFill>
              <a:latin typeface="Times New Roman" panose="02020603050405020304" pitchFamily="18" charset="0"/>
              <a:cs typeface="Times New Roman" panose="02020603050405020304" pitchFamily="18" charset="0"/>
            </a:endParaRPr>
          </a:p>
          <a:p>
            <a:pPr algn="ctr"/>
            <a:r>
              <a:rPr lang="vi-VN" sz="2000" b="1" dirty="0">
                <a:solidFill>
                  <a:srgbClr val="FF0000"/>
                </a:solidFill>
                <a:latin typeface="Times New Roman" panose="02020603050405020304" pitchFamily="18" charset="0"/>
                <a:cs typeface="Times New Roman" panose="02020603050405020304" pitchFamily="18" charset="0"/>
              </a:rPr>
              <a:t> </a:t>
            </a:r>
            <a:endParaRPr lang="en-US" sz="2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69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967</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2023-11-12T09:45:37Z</dcterms:created>
  <dcterms:modified xsi:type="dcterms:W3CDTF">2023-11-19T13:26:28Z</dcterms:modified>
</cp:coreProperties>
</file>