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D44B25-D5D4-4490-974E-F93021E9567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261101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44B25-D5D4-4490-974E-F93021E9567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191879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44B25-D5D4-4490-974E-F93021E9567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407836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44B25-D5D4-4490-974E-F93021E9567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296748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D44B25-D5D4-4490-974E-F93021E9567D}"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238176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D44B25-D5D4-4490-974E-F93021E9567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67588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D44B25-D5D4-4490-974E-F93021E9567D}"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132024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D44B25-D5D4-4490-974E-F93021E9567D}"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337766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44B25-D5D4-4490-974E-F93021E9567D}"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275817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44B25-D5D4-4490-974E-F93021E9567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327946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44B25-D5D4-4490-974E-F93021E9567D}"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CBF1E-36D5-4C90-89AE-F3D68209094A}" type="slidenum">
              <a:rPr lang="en-US" smtClean="0"/>
              <a:t>‹#›</a:t>
            </a:fld>
            <a:endParaRPr lang="en-US"/>
          </a:p>
        </p:txBody>
      </p:sp>
    </p:spTree>
    <p:extLst>
      <p:ext uri="{BB962C8B-B14F-4D97-AF65-F5344CB8AC3E}">
        <p14:creationId xmlns:p14="http://schemas.microsoft.com/office/powerpoint/2010/main" val="216854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44B25-D5D4-4490-974E-F93021E9567D}" type="datetimeFigureOut">
              <a:rPr lang="en-US" smtClean="0"/>
              <a:t>3/6/2024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CBF1E-36D5-4C90-89AE-F3D68209094A}" type="slidenum">
              <a:rPr lang="en-US" smtClean="0"/>
              <a:t>‹#›</a:t>
            </a:fld>
            <a:endParaRPr lang="en-US"/>
          </a:p>
        </p:txBody>
      </p:sp>
    </p:spTree>
    <p:extLst>
      <p:ext uri="{BB962C8B-B14F-4D97-AF65-F5344CB8AC3E}">
        <p14:creationId xmlns:p14="http://schemas.microsoft.com/office/powerpoint/2010/main" val="945892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96125" y="0"/>
            <a:ext cx="6495875" cy="6774850"/>
          </a:xfrm>
          <a:prstGeom prst="rect">
            <a:avLst/>
          </a:prstGeom>
        </p:spPr>
      </p:pic>
      <p:sp>
        <p:nvSpPr>
          <p:cNvPr id="7" name="TextBox 6"/>
          <p:cNvSpPr txBox="1"/>
          <p:nvPr/>
        </p:nvSpPr>
        <p:spPr>
          <a:xfrm>
            <a:off x="6133750" y="2611801"/>
            <a:ext cx="5754848" cy="3693319"/>
          </a:xfrm>
          <a:prstGeom prst="rect">
            <a:avLst/>
          </a:prstGeom>
          <a:noFill/>
        </p:spPr>
        <p:txBody>
          <a:bodyPr wrap="square" rtlCol="0">
            <a:spAutoFit/>
          </a:bodyPr>
          <a:lstStyle/>
          <a:p>
            <a:pPr algn="ctr"/>
            <a:r>
              <a:rPr lang="en-US" sz="2400" b="1" dirty="0" smtClean="0">
                <a:solidFill>
                  <a:srgbClr val="00B050"/>
                </a:solidFill>
                <a:latin typeface="Times New Roman" panose="02020603050405020304" pitchFamily="18" charset="0"/>
                <a:cs typeface="Times New Roman" panose="02020603050405020304" pitchFamily="18" charset="0"/>
              </a:rPr>
              <a:t>THÔNG ĐIỆP:</a:t>
            </a:r>
          </a:p>
          <a:p>
            <a:pPr algn="just"/>
            <a:r>
              <a:rPr lang="en-US" sz="1600" b="1" dirty="0" smtClean="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Gia đình hạnh phúc là nền tảng của quốc gia thịnh vượng.</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Đầu tư cho công tác gia đình là đầu tư cho phát triển bền vững.</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Gia đình: điểm xuất phát và đích đến của chính sách.</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Hệ giá trị gia đình là hạt nhân của hệ giá trị quốc gia.</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Gia đình là nơi nuôi dưỡng, trao truyền các giá trị văn hóa tốt đẹp.</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Xây dựng nhân cách con người Việt Nam bắt đầu từ giáo dục đạo đứ sống trong gia đình.</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Hạnh phúc sẽ tỏa sáng trong gia đình không có bạo lực.</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Hành vi bạo lực gia đình là vi phạm pháp luật.</a:t>
            </a:r>
            <a:endParaRPr lang="en-US" sz="1600" b="1" dirty="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vi-VN" sz="1600" b="1" dirty="0">
                <a:latin typeface="Times New Roman" panose="02020603050405020304" pitchFamily="18" charset="0"/>
                <a:cs typeface="Times New Roman" panose="02020603050405020304" pitchFamily="18" charset="0"/>
              </a:rPr>
              <a:t>Phòng, chống bạo lực gia đình là trách nhiệm của toàn xã hội.</a:t>
            </a:r>
            <a:endParaRPr lang="en-US" sz="1600" b="1" dirty="0">
              <a:latin typeface="Times New Roman" panose="02020603050405020304" pitchFamily="18" charset="0"/>
              <a:cs typeface="Times New Roman" panose="02020603050405020304" pitchFamily="18" charset="0"/>
            </a:endParaRPr>
          </a:p>
          <a:p>
            <a:endParaRPr lang="en-US" dirty="0"/>
          </a:p>
        </p:txBody>
      </p:sp>
      <p:pic>
        <p:nvPicPr>
          <p:cNvPr id="8" name="Picture 7"/>
          <p:cNvPicPr>
            <a:picLocks noChangeAspect="1"/>
          </p:cNvPicPr>
          <p:nvPr/>
        </p:nvPicPr>
        <p:blipFill>
          <a:blip r:embed="rId3"/>
          <a:stretch>
            <a:fillRect/>
          </a:stretch>
        </p:blipFill>
        <p:spPr>
          <a:xfrm>
            <a:off x="5696124" y="0"/>
            <a:ext cx="6495874" cy="2382473"/>
          </a:xfrm>
          <a:prstGeom prst="rect">
            <a:avLst/>
          </a:prstGeom>
        </p:spPr>
      </p:pic>
      <p:pic>
        <p:nvPicPr>
          <p:cNvPr id="10" name="Picture 9"/>
          <p:cNvPicPr>
            <a:picLocks noChangeAspect="1"/>
          </p:cNvPicPr>
          <p:nvPr/>
        </p:nvPicPr>
        <p:blipFill>
          <a:blip r:embed="rId4"/>
          <a:stretch>
            <a:fillRect/>
          </a:stretch>
        </p:blipFill>
        <p:spPr>
          <a:xfrm>
            <a:off x="0" y="4031650"/>
            <a:ext cx="5696124" cy="2826350"/>
          </a:xfrm>
          <a:prstGeom prst="rect">
            <a:avLst/>
          </a:prstGeom>
          <a:ln w="12700">
            <a:solidFill>
              <a:schemeClr val="tx1"/>
            </a:solidFill>
          </a:ln>
        </p:spPr>
      </p:pic>
      <p:pic>
        <p:nvPicPr>
          <p:cNvPr id="13" name="Picture 12"/>
          <p:cNvPicPr>
            <a:picLocks noChangeAspect="1"/>
          </p:cNvPicPr>
          <p:nvPr/>
        </p:nvPicPr>
        <p:blipFill>
          <a:blip r:embed="rId5"/>
          <a:stretch>
            <a:fillRect/>
          </a:stretch>
        </p:blipFill>
        <p:spPr>
          <a:xfrm>
            <a:off x="-2" y="0"/>
            <a:ext cx="5696124" cy="4031650"/>
          </a:xfrm>
          <a:prstGeom prst="rect">
            <a:avLst/>
          </a:prstGeom>
        </p:spPr>
      </p:pic>
      <p:sp>
        <p:nvSpPr>
          <p:cNvPr id="14" name="TextBox 13"/>
          <p:cNvSpPr txBox="1"/>
          <p:nvPr/>
        </p:nvSpPr>
        <p:spPr>
          <a:xfrm>
            <a:off x="335515" y="152491"/>
            <a:ext cx="4579780" cy="369332"/>
          </a:xfrm>
          <a:prstGeom prst="rect">
            <a:avLst/>
          </a:prstGeom>
          <a:noFill/>
        </p:spPr>
        <p:txBody>
          <a:bodyPr wrap="none" rtlCol="0">
            <a:spAutoFit/>
          </a:bodyPr>
          <a:lstStyle/>
          <a:p>
            <a:r>
              <a:rPr lang="en-US" b="1" dirty="0" smtClean="0">
                <a:solidFill>
                  <a:schemeClr val="accent5">
                    <a:lumMod val="50000"/>
                  </a:schemeClr>
                </a:solidFill>
                <a:latin typeface="Times New Roman" panose="02020603050405020304" pitchFamily="18" charset="0"/>
                <a:cs typeface="Times New Roman" panose="02020603050405020304" pitchFamily="18" charset="0"/>
              </a:rPr>
              <a:t>TRƯỜNG MẦM NON TÂN THÔNG HỘI 4</a:t>
            </a:r>
            <a:endParaRPr lang="en-US"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234193" y="674313"/>
            <a:ext cx="4782424" cy="3416320"/>
          </a:xfrm>
          <a:prstGeom prst="rect">
            <a:avLst/>
          </a:prstGeom>
          <a:noFill/>
        </p:spPr>
        <p:txBody>
          <a:bodyPr wrap="square" rtlCol="0">
            <a:spAutoFit/>
          </a:bodyPr>
          <a:lstStyle/>
          <a:p>
            <a:pPr algn="just"/>
            <a:r>
              <a:rPr lang="vi-VN" b="1" dirty="0"/>
              <a:t>Ngày Quốc tế hạnh phúc 20/3</a:t>
            </a:r>
            <a:r>
              <a:rPr lang="vi-VN" dirty="0"/>
              <a:t> được Tổng Thư ký Liên Hợp Quốc Ban Ki Moon chính thức công bố tại một hội nghị của Liên Hợp Quốc về vấn đề này từ tháng 6/2012.</a:t>
            </a:r>
          </a:p>
          <a:p>
            <a:pPr algn="just"/>
            <a:r>
              <a:rPr lang="vi-VN" dirty="0"/>
              <a:t>Đến nay, đã có 193 quốc gia thành viên, trong đó có Việt Nam cùng cam kết ủng hộ, hành động, tích cực và nỗ lực nhiều hơn để xây dựng một thế giới đại đồng, nâng cao chất lượng cuộc sống, xây dựng xã hội công bằng, phát triển bền vững, đem lại hạnh phúc cho nhân loại.</a:t>
            </a:r>
          </a:p>
          <a:p>
            <a:endParaRPr lang="en-US" dirty="0"/>
          </a:p>
        </p:txBody>
      </p:sp>
      <p:sp>
        <p:nvSpPr>
          <p:cNvPr id="16" name="TextBox 15"/>
          <p:cNvSpPr txBox="1"/>
          <p:nvPr/>
        </p:nvSpPr>
        <p:spPr>
          <a:xfrm>
            <a:off x="7949757" y="60212"/>
            <a:ext cx="2339102" cy="369332"/>
          </a:xfrm>
          <a:prstGeom prst="rect">
            <a:avLst/>
          </a:prstGeom>
          <a:noFill/>
        </p:spPr>
        <p:txBody>
          <a:bodyPr wrap="none" rtlCol="0">
            <a:spAutoFit/>
          </a:bodyPr>
          <a:lstStyle/>
          <a:p>
            <a:r>
              <a:rPr lang="en-US" b="1" dirty="0" smtClean="0">
                <a:latin typeface="Times New Roman" panose="02020603050405020304" pitchFamily="18" charset="0"/>
                <a:cs typeface="Times New Roman" panose="02020603050405020304" pitchFamily="18" charset="0"/>
              </a:rPr>
              <a:t>CHỦ ĐỀ NĂM 2024: </a:t>
            </a:r>
            <a:endParaRPr lang="en-US" b="1" dirty="0">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1367406" y="489756"/>
            <a:ext cx="2416029"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15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164</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cp:revision>
  <cp:lastPrinted>2024-03-06T03:27:15Z</cp:lastPrinted>
  <dcterms:created xsi:type="dcterms:W3CDTF">2024-03-06T02:58:43Z</dcterms:created>
  <dcterms:modified xsi:type="dcterms:W3CDTF">2024-03-06T03:31:21Z</dcterms:modified>
</cp:coreProperties>
</file>