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68" r:id="rId2"/>
    <p:sldId id="269" r:id="rId3"/>
    <p:sldId id="262" r:id="rId4"/>
    <p:sldId id="263" r:id="rId5"/>
    <p:sldId id="264"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87034" autoAdjust="0"/>
  </p:normalViewPr>
  <p:slideViewPr>
    <p:cSldViewPr>
      <p:cViewPr varScale="1">
        <p:scale>
          <a:sx n="63" d="100"/>
          <a:sy n="63" d="100"/>
        </p:scale>
        <p:origin x="-1596" y="-108"/>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E1DF242-C68F-4229-8697-D0B9A98464A1}" type="datetimeFigureOut">
              <a:rPr lang="en-US" smtClean="0"/>
              <a:pPr/>
              <a:t>11/29/2024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D8BB447-11A8-4BAF-8C04-B15EB8DC0ACC}" type="slidenum">
              <a:rPr lang="en-US" smtClean="0"/>
              <a:pPr/>
              <a:t>‹#›</a:t>
            </a:fld>
            <a:endParaRPr lang="en-US"/>
          </a:p>
        </p:txBody>
      </p:sp>
    </p:spTree>
    <p:extLst>
      <p:ext uri="{BB962C8B-B14F-4D97-AF65-F5344CB8AC3E}">
        <p14:creationId xmlns:p14="http://schemas.microsoft.com/office/powerpoint/2010/main" xmlns="" val="34247248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D8BB447-11A8-4BAF-8C04-B15EB8DC0ACC}" type="slidenum">
              <a:rPr lang="en-US" smtClean="0"/>
              <a:pPr/>
              <a:t>1</a:t>
            </a:fld>
            <a:endParaRPr lang="en-US"/>
          </a:p>
        </p:txBody>
      </p:sp>
    </p:spTree>
    <p:extLst>
      <p:ext uri="{BB962C8B-B14F-4D97-AF65-F5344CB8AC3E}">
        <p14:creationId xmlns:p14="http://schemas.microsoft.com/office/powerpoint/2010/main" xmlns="" val="21446879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8ED59D5-DC92-4B6C-AA73-65CF1512DEC0}" type="datetimeFigureOut">
              <a:rPr lang="en-US" smtClean="0"/>
              <a:pPr/>
              <a:t>11/29/2024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191E4E-EC14-4720-A214-8E251AE06A81}" type="slidenum">
              <a:rPr lang="en-US" smtClean="0"/>
              <a:pPr/>
              <a:t>‹#›</a:t>
            </a:fld>
            <a:endParaRPr lang="en-US"/>
          </a:p>
        </p:txBody>
      </p:sp>
    </p:spTree>
    <p:extLst>
      <p:ext uri="{BB962C8B-B14F-4D97-AF65-F5344CB8AC3E}">
        <p14:creationId xmlns:p14="http://schemas.microsoft.com/office/powerpoint/2010/main" xmlns="" val="22188132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8ED59D5-DC92-4B6C-AA73-65CF1512DEC0}" type="datetimeFigureOut">
              <a:rPr lang="en-US" smtClean="0"/>
              <a:pPr/>
              <a:t>11/29/2024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191E4E-EC14-4720-A214-8E251AE06A81}" type="slidenum">
              <a:rPr lang="en-US" smtClean="0"/>
              <a:pPr/>
              <a:t>‹#›</a:t>
            </a:fld>
            <a:endParaRPr lang="en-US"/>
          </a:p>
        </p:txBody>
      </p:sp>
    </p:spTree>
    <p:extLst>
      <p:ext uri="{BB962C8B-B14F-4D97-AF65-F5344CB8AC3E}">
        <p14:creationId xmlns:p14="http://schemas.microsoft.com/office/powerpoint/2010/main" xmlns="" val="4797165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8ED59D5-DC92-4B6C-AA73-65CF1512DEC0}" type="datetimeFigureOut">
              <a:rPr lang="en-US" smtClean="0"/>
              <a:pPr/>
              <a:t>11/29/2024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191E4E-EC14-4720-A214-8E251AE06A81}" type="slidenum">
              <a:rPr lang="en-US" smtClean="0"/>
              <a:pPr/>
              <a:t>‹#›</a:t>
            </a:fld>
            <a:endParaRPr lang="en-US"/>
          </a:p>
        </p:txBody>
      </p:sp>
    </p:spTree>
    <p:extLst>
      <p:ext uri="{BB962C8B-B14F-4D97-AF65-F5344CB8AC3E}">
        <p14:creationId xmlns:p14="http://schemas.microsoft.com/office/powerpoint/2010/main" xmlns="" val="9513175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8ED59D5-DC92-4B6C-AA73-65CF1512DEC0}" type="datetimeFigureOut">
              <a:rPr lang="en-US" smtClean="0"/>
              <a:pPr/>
              <a:t>11/29/2024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191E4E-EC14-4720-A214-8E251AE06A81}" type="slidenum">
              <a:rPr lang="en-US" smtClean="0"/>
              <a:pPr/>
              <a:t>‹#›</a:t>
            </a:fld>
            <a:endParaRPr lang="en-US"/>
          </a:p>
        </p:txBody>
      </p:sp>
    </p:spTree>
    <p:extLst>
      <p:ext uri="{BB962C8B-B14F-4D97-AF65-F5344CB8AC3E}">
        <p14:creationId xmlns:p14="http://schemas.microsoft.com/office/powerpoint/2010/main" xmlns="" val="14793843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8ED59D5-DC92-4B6C-AA73-65CF1512DEC0}" type="datetimeFigureOut">
              <a:rPr lang="en-US" smtClean="0"/>
              <a:pPr/>
              <a:t>11/29/2024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191E4E-EC14-4720-A214-8E251AE06A81}" type="slidenum">
              <a:rPr lang="en-US" smtClean="0"/>
              <a:pPr/>
              <a:t>‹#›</a:t>
            </a:fld>
            <a:endParaRPr lang="en-US"/>
          </a:p>
        </p:txBody>
      </p:sp>
    </p:spTree>
    <p:extLst>
      <p:ext uri="{BB962C8B-B14F-4D97-AF65-F5344CB8AC3E}">
        <p14:creationId xmlns:p14="http://schemas.microsoft.com/office/powerpoint/2010/main" xmlns="" val="40193675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8ED59D5-DC92-4B6C-AA73-65CF1512DEC0}" type="datetimeFigureOut">
              <a:rPr lang="en-US" smtClean="0"/>
              <a:pPr/>
              <a:t>11/29/2024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191E4E-EC14-4720-A214-8E251AE06A81}" type="slidenum">
              <a:rPr lang="en-US" smtClean="0"/>
              <a:pPr/>
              <a:t>‹#›</a:t>
            </a:fld>
            <a:endParaRPr lang="en-US"/>
          </a:p>
        </p:txBody>
      </p:sp>
    </p:spTree>
    <p:extLst>
      <p:ext uri="{BB962C8B-B14F-4D97-AF65-F5344CB8AC3E}">
        <p14:creationId xmlns:p14="http://schemas.microsoft.com/office/powerpoint/2010/main" xmlns="" val="13857137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8ED59D5-DC92-4B6C-AA73-65CF1512DEC0}" type="datetimeFigureOut">
              <a:rPr lang="en-US" smtClean="0"/>
              <a:pPr/>
              <a:t>11/29/2024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0191E4E-EC14-4720-A214-8E251AE06A81}" type="slidenum">
              <a:rPr lang="en-US" smtClean="0"/>
              <a:pPr/>
              <a:t>‹#›</a:t>
            </a:fld>
            <a:endParaRPr lang="en-US"/>
          </a:p>
        </p:txBody>
      </p:sp>
    </p:spTree>
    <p:extLst>
      <p:ext uri="{BB962C8B-B14F-4D97-AF65-F5344CB8AC3E}">
        <p14:creationId xmlns:p14="http://schemas.microsoft.com/office/powerpoint/2010/main" xmlns="" val="29299815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8ED59D5-DC92-4B6C-AA73-65CF1512DEC0}" type="datetimeFigureOut">
              <a:rPr lang="en-US" smtClean="0"/>
              <a:pPr/>
              <a:t>11/29/2024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0191E4E-EC14-4720-A214-8E251AE06A81}" type="slidenum">
              <a:rPr lang="en-US" smtClean="0"/>
              <a:pPr/>
              <a:t>‹#›</a:t>
            </a:fld>
            <a:endParaRPr lang="en-US"/>
          </a:p>
        </p:txBody>
      </p:sp>
    </p:spTree>
    <p:extLst>
      <p:ext uri="{BB962C8B-B14F-4D97-AF65-F5344CB8AC3E}">
        <p14:creationId xmlns:p14="http://schemas.microsoft.com/office/powerpoint/2010/main" xmlns="" val="41390940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ED59D5-DC92-4B6C-AA73-65CF1512DEC0}" type="datetimeFigureOut">
              <a:rPr lang="en-US" smtClean="0"/>
              <a:pPr/>
              <a:t>11/29/2024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0191E4E-EC14-4720-A214-8E251AE06A81}" type="slidenum">
              <a:rPr lang="en-US" smtClean="0"/>
              <a:pPr/>
              <a:t>‹#›</a:t>
            </a:fld>
            <a:endParaRPr lang="en-US"/>
          </a:p>
        </p:txBody>
      </p:sp>
    </p:spTree>
    <p:extLst>
      <p:ext uri="{BB962C8B-B14F-4D97-AF65-F5344CB8AC3E}">
        <p14:creationId xmlns:p14="http://schemas.microsoft.com/office/powerpoint/2010/main" xmlns="" val="22336904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8ED59D5-DC92-4B6C-AA73-65CF1512DEC0}" type="datetimeFigureOut">
              <a:rPr lang="en-US" smtClean="0"/>
              <a:pPr/>
              <a:t>11/29/2024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191E4E-EC14-4720-A214-8E251AE06A81}" type="slidenum">
              <a:rPr lang="en-US" smtClean="0"/>
              <a:pPr/>
              <a:t>‹#›</a:t>
            </a:fld>
            <a:endParaRPr lang="en-US"/>
          </a:p>
        </p:txBody>
      </p:sp>
    </p:spTree>
    <p:extLst>
      <p:ext uri="{BB962C8B-B14F-4D97-AF65-F5344CB8AC3E}">
        <p14:creationId xmlns:p14="http://schemas.microsoft.com/office/powerpoint/2010/main" xmlns="" val="5824673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8ED59D5-DC92-4B6C-AA73-65CF1512DEC0}" type="datetimeFigureOut">
              <a:rPr lang="en-US" smtClean="0"/>
              <a:pPr/>
              <a:t>11/29/2024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191E4E-EC14-4720-A214-8E251AE06A81}" type="slidenum">
              <a:rPr lang="en-US" smtClean="0"/>
              <a:pPr/>
              <a:t>‹#›</a:t>
            </a:fld>
            <a:endParaRPr lang="en-US"/>
          </a:p>
        </p:txBody>
      </p:sp>
    </p:spTree>
    <p:extLst>
      <p:ext uri="{BB962C8B-B14F-4D97-AF65-F5344CB8AC3E}">
        <p14:creationId xmlns:p14="http://schemas.microsoft.com/office/powerpoint/2010/main" xmlns="" val="3516997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ED59D5-DC92-4B6C-AA73-65CF1512DEC0}" type="datetimeFigureOut">
              <a:rPr lang="en-US" smtClean="0"/>
              <a:pPr/>
              <a:t>11/29/2024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0191E4E-EC14-4720-A214-8E251AE06A81}" type="slidenum">
              <a:rPr lang="en-US" smtClean="0"/>
              <a:pPr/>
              <a:t>‹#›</a:t>
            </a:fld>
            <a:endParaRPr lang="en-US"/>
          </a:p>
        </p:txBody>
      </p:sp>
    </p:spTree>
    <p:extLst>
      <p:ext uri="{BB962C8B-B14F-4D97-AF65-F5344CB8AC3E}">
        <p14:creationId xmlns:p14="http://schemas.microsoft.com/office/powerpoint/2010/main" xmlns="" val="20817322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descr="680 Khung ý tưởng trong 2022 | khung, trang trí, đồ thủ công phục sinh"/>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152400" y="152400"/>
            <a:ext cx="8915400" cy="662940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p:cNvSpPr/>
          <p:nvPr/>
        </p:nvSpPr>
        <p:spPr>
          <a:xfrm>
            <a:off x="1600200" y="1447800"/>
            <a:ext cx="5867400" cy="3637919"/>
          </a:xfrm>
          <a:prstGeom prst="rect">
            <a:avLst/>
          </a:prstGeom>
        </p:spPr>
        <p:txBody>
          <a:bodyPr wrap="square">
            <a:spAutoFit/>
          </a:bodyPr>
          <a:lstStyle/>
          <a:p>
            <a:pPr lvl="0" algn="ctr">
              <a:spcBef>
                <a:spcPct val="20000"/>
              </a:spcBef>
            </a:pPr>
            <a:endParaRPr lang="en-US" sz="4800" b="1" dirty="0" smtClean="0">
              <a:ln w="18000">
                <a:solidFill>
                  <a:srgbClr val="C0504D">
                    <a:satMod val="140000"/>
                  </a:srgbClr>
                </a:solidFill>
                <a:prstDash val="solid"/>
                <a:miter lim="800000"/>
              </a:ln>
              <a:solidFill>
                <a:srgbClr val="00B0F0"/>
              </a:solidFill>
              <a:effectLst>
                <a:outerShdw blurRad="25500" dist="23000" dir="7020000" algn="tl">
                  <a:srgbClr val="000000">
                    <a:alpha val="50000"/>
                  </a:srgbClr>
                </a:outerShdw>
              </a:effectLst>
            </a:endParaRPr>
          </a:p>
          <a:p>
            <a:pPr lvl="0" algn="ctr">
              <a:spcBef>
                <a:spcPct val="20000"/>
              </a:spcBef>
            </a:pPr>
            <a:r>
              <a:rPr lang="en-US" sz="4800" b="1" dirty="0" smtClean="0">
                <a:ln w="18000">
                  <a:solidFill>
                    <a:srgbClr val="C0504D">
                      <a:satMod val="140000"/>
                    </a:srgbClr>
                  </a:solidFill>
                  <a:prstDash val="solid"/>
                  <a:miter lim="800000"/>
                </a:ln>
                <a:solidFill>
                  <a:srgbClr val="00B0F0"/>
                </a:solidFill>
                <a:effectLst>
                  <a:outerShdw blurRad="25500" dist="23000" dir="7020000" algn="tl">
                    <a:srgbClr val="000000">
                      <a:alpha val="50000"/>
                    </a:srgbClr>
                  </a:outerShdw>
                </a:effectLst>
                <a:latin typeface="Times New Roman" pitchFamily="18" charset="0"/>
                <a:cs typeface="Times New Roman" pitchFamily="18" charset="0"/>
              </a:rPr>
              <a:t>TRUYỀN </a:t>
            </a:r>
            <a:r>
              <a:rPr lang="en-US" sz="4800" b="1" dirty="0">
                <a:ln w="18000">
                  <a:solidFill>
                    <a:srgbClr val="C0504D">
                      <a:satMod val="140000"/>
                    </a:srgbClr>
                  </a:solidFill>
                  <a:prstDash val="solid"/>
                  <a:miter lim="800000"/>
                </a:ln>
                <a:solidFill>
                  <a:srgbClr val="00B0F0"/>
                </a:solidFill>
                <a:effectLst>
                  <a:outerShdw blurRad="25500" dist="23000" dir="7020000" algn="tl">
                    <a:srgbClr val="000000">
                      <a:alpha val="50000"/>
                    </a:srgbClr>
                  </a:outerShdw>
                </a:effectLst>
                <a:latin typeface="Times New Roman" pitchFamily="18" charset="0"/>
                <a:cs typeface="Times New Roman" pitchFamily="18" charset="0"/>
              </a:rPr>
              <a:t>THÔNG</a:t>
            </a:r>
          </a:p>
          <a:p>
            <a:pPr lvl="0" algn="ctr">
              <a:spcBef>
                <a:spcPct val="20000"/>
              </a:spcBef>
            </a:pPr>
            <a:r>
              <a:rPr lang="en-US" sz="4000" b="1" dirty="0" err="1">
                <a:ln w="18000">
                  <a:solidFill>
                    <a:srgbClr val="C0504D">
                      <a:satMod val="140000"/>
                    </a:srgbClr>
                  </a:solidFill>
                  <a:prstDash val="solid"/>
                  <a:miter lim="800000"/>
                </a:ln>
                <a:solidFill>
                  <a:srgbClr val="7030A0"/>
                </a:solidFill>
                <a:effectLst>
                  <a:outerShdw blurRad="25500" dist="23000" dir="7020000" algn="tl">
                    <a:srgbClr val="000000">
                      <a:alpha val="50000"/>
                    </a:srgbClr>
                  </a:outerShdw>
                </a:effectLst>
                <a:latin typeface="Times New Roman" pitchFamily="18" charset="0"/>
                <a:cs typeface="Times New Roman" pitchFamily="18" charset="0"/>
              </a:rPr>
              <a:t>Chăm</a:t>
            </a:r>
            <a:r>
              <a:rPr lang="en-US" sz="4000" b="1" dirty="0">
                <a:ln w="18000">
                  <a:solidFill>
                    <a:srgbClr val="C0504D">
                      <a:satMod val="140000"/>
                    </a:srgbClr>
                  </a:solidFill>
                  <a:prstDash val="solid"/>
                  <a:miter lim="800000"/>
                </a:ln>
                <a:solidFill>
                  <a:srgbClr val="7030A0"/>
                </a:solidFill>
                <a:effectLst>
                  <a:outerShdw blurRad="25500" dist="23000" dir="7020000" algn="tl">
                    <a:srgbClr val="000000">
                      <a:alpha val="50000"/>
                    </a:srgbClr>
                  </a:outerShdw>
                </a:effectLst>
                <a:latin typeface="Times New Roman" pitchFamily="18" charset="0"/>
                <a:cs typeface="Times New Roman" pitchFamily="18" charset="0"/>
              </a:rPr>
              <a:t> </a:t>
            </a:r>
            <a:r>
              <a:rPr lang="en-US" sz="4000" b="1" dirty="0" err="1">
                <a:ln w="18000">
                  <a:solidFill>
                    <a:srgbClr val="C0504D">
                      <a:satMod val="140000"/>
                    </a:srgbClr>
                  </a:solidFill>
                  <a:prstDash val="solid"/>
                  <a:miter lim="800000"/>
                </a:ln>
                <a:solidFill>
                  <a:srgbClr val="7030A0"/>
                </a:solidFill>
                <a:effectLst>
                  <a:outerShdw blurRad="25500" dist="23000" dir="7020000" algn="tl">
                    <a:srgbClr val="000000">
                      <a:alpha val="50000"/>
                    </a:srgbClr>
                  </a:outerShdw>
                </a:effectLst>
                <a:latin typeface="Times New Roman" pitchFamily="18" charset="0"/>
                <a:cs typeface="Times New Roman" pitchFamily="18" charset="0"/>
              </a:rPr>
              <a:t>sóc</a:t>
            </a:r>
            <a:r>
              <a:rPr lang="en-US" sz="4000" b="1" dirty="0">
                <a:ln w="18000">
                  <a:solidFill>
                    <a:srgbClr val="C0504D">
                      <a:satMod val="140000"/>
                    </a:srgbClr>
                  </a:solidFill>
                  <a:prstDash val="solid"/>
                  <a:miter lim="800000"/>
                </a:ln>
                <a:solidFill>
                  <a:srgbClr val="7030A0"/>
                </a:solidFill>
                <a:effectLst>
                  <a:outerShdw blurRad="25500" dist="23000" dir="7020000" algn="tl">
                    <a:srgbClr val="000000">
                      <a:alpha val="50000"/>
                    </a:srgbClr>
                  </a:outerShdw>
                </a:effectLst>
                <a:latin typeface="Times New Roman" pitchFamily="18" charset="0"/>
                <a:cs typeface="Times New Roman" pitchFamily="18" charset="0"/>
              </a:rPr>
              <a:t> </a:t>
            </a:r>
            <a:r>
              <a:rPr lang="en-US" sz="4000" b="1" dirty="0" err="1">
                <a:ln w="18000">
                  <a:solidFill>
                    <a:srgbClr val="C0504D">
                      <a:satMod val="140000"/>
                    </a:srgbClr>
                  </a:solidFill>
                  <a:prstDash val="solid"/>
                  <a:miter lim="800000"/>
                </a:ln>
                <a:solidFill>
                  <a:srgbClr val="7030A0"/>
                </a:solidFill>
                <a:effectLst>
                  <a:outerShdw blurRad="25500" dist="23000" dir="7020000" algn="tl">
                    <a:srgbClr val="000000">
                      <a:alpha val="50000"/>
                    </a:srgbClr>
                  </a:outerShdw>
                </a:effectLst>
                <a:latin typeface="Times New Roman" pitchFamily="18" charset="0"/>
                <a:cs typeface="Times New Roman" pitchFamily="18" charset="0"/>
              </a:rPr>
              <a:t>răng</a:t>
            </a:r>
            <a:r>
              <a:rPr lang="en-US" sz="4000" b="1" dirty="0">
                <a:ln w="18000">
                  <a:solidFill>
                    <a:srgbClr val="C0504D">
                      <a:satMod val="140000"/>
                    </a:srgbClr>
                  </a:solidFill>
                  <a:prstDash val="solid"/>
                  <a:miter lim="800000"/>
                </a:ln>
                <a:solidFill>
                  <a:srgbClr val="7030A0"/>
                </a:solidFill>
                <a:effectLst>
                  <a:outerShdw blurRad="25500" dist="23000" dir="7020000" algn="tl">
                    <a:srgbClr val="000000">
                      <a:alpha val="50000"/>
                    </a:srgbClr>
                  </a:outerShdw>
                </a:effectLst>
                <a:latin typeface="Times New Roman" pitchFamily="18" charset="0"/>
                <a:cs typeface="Times New Roman" pitchFamily="18" charset="0"/>
              </a:rPr>
              <a:t> </a:t>
            </a:r>
            <a:r>
              <a:rPr lang="en-US" sz="4000" b="1" dirty="0" err="1">
                <a:ln w="18000">
                  <a:solidFill>
                    <a:srgbClr val="C0504D">
                      <a:satMod val="140000"/>
                    </a:srgbClr>
                  </a:solidFill>
                  <a:prstDash val="solid"/>
                  <a:miter lim="800000"/>
                </a:ln>
                <a:solidFill>
                  <a:srgbClr val="7030A0"/>
                </a:solidFill>
                <a:effectLst>
                  <a:outerShdw blurRad="25500" dist="23000" dir="7020000" algn="tl">
                    <a:srgbClr val="000000">
                      <a:alpha val="50000"/>
                    </a:srgbClr>
                  </a:outerShdw>
                </a:effectLst>
                <a:latin typeface="Times New Roman" pitchFamily="18" charset="0"/>
                <a:cs typeface="Times New Roman" pitchFamily="18" charset="0"/>
              </a:rPr>
              <a:t>miệng</a:t>
            </a:r>
            <a:r>
              <a:rPr lang="en-US" sz="4000" b="1" dirty="0">
                <a:ln w="18000">
                  <a:solidFill>
                    <a:srgbClr val="C0504D">
                      <a:satMod val="140000"/>
                    </a:srgbClr>
                  </a:solidFill>
                  <a:prstDash val="solid"/>
                  <a:miter lim="800000"/>
                </a:ln>
                <a:solidFill>
                  <a:srgbClr val="7030A0"/>
                </a:solidFill>
                <a:effectLst>
                  <a:outerShdw blurRad="25500" dist="23000" dir="7020000" algn="tl">
                    <a:srgbClr val="000000">
                      <a:alpha val="50000"/>
                    </a:srgbClr>
                  </a:outerShdw>
                </a:effectLst>
                <a:latin typeface="Times New Roman" pitchFamily="18" charset="0"/>
                <a:cs typeface="Times New Roman" pitchFamily="18" charset="0"/>
              </a:rPr>
              <a:t>:</a:t>
            </a:r>
          </a:p>
          <a:p>
            <a:pPr lvl="0" algn="ctr" fontAlgn="base">
              <a:spcBef>
                <a:spcPct val="20000"/>
              </a:spcBef>
            </a:pPr>
            <a:r>
              <a:rPr lang="en-US" sz="3200" b="1" dirty="0" err="1" smtClean="0">
                <a:ln w="18000">
                  <a:solidFill>
                    <a:srgbClr val="C0504D">
                      <a:satMod val="140000"/>
                    </a:srgbClr>
                  </a:solidFill>
                  <a:prstDash val="solid"/>
                  <a:miter lim="800000"/>
                </a:ln>
                <a:solidFill>
                  <a:srgbClr val="F79646">
                    <a:lumMod val="75000"/>
                  </a:srgbClr>
                </a:solidFill>
                <a:effectLst>
                  <a:outerShdw blurRad="25500" dist="23000" dir="7020000" algn="tl">
                    <a:srgbClr val="000000">
                      <a:alpha val="50000"/>
                    </a:srgbClr>
                  </a:outerShdw>
                </a:effectLst>
                <a:latin typeface="Times New Roman" pitchFamily="18" charset="0"/>
                <a:cs typeface="Times New Roman" pitchFamily="18" charset="0"/>
              </a:rPr>
              <a:t>Bài</a:t>
            </a:r>
            <a:r>
              <a:rPr lang="en-US" sz="3200" b="1" dirty="0" smtClean="0">
                <a:ln w="18000">
                  <a:solidFill>
                    <a:srgbClr val="C0504D">
                      <a:satMod val="140000"/>
                    </a:srgbClr>
                  </a:solidFill>
                  <a:prstDash val="solid"/>
                  <a:miter lim="800000"/>
                </a:ln>
                <a:solidFill>
                  <a:srgbClr val="F79646">
                    <a:lumMod val="75000"/>
                  </a:srgbClr>
                </a:solidFill>
                <a:effectLst>
                  <a:outerShdw blurRad="25500" dist="23000" dir="7020000" algn="tl">
                    <a:srgbClr val="000000">
                      <a:alpha val="50000"/>
                    </a:srgbClr>
                  </a:outerShdw>
                </a:effectLst>
                <a:latin typeface="Times New Roman" pitchFamily="18" charset="0"/>
                <a:cs typeface="Times New Roman" pitchFamily="18" charset="0"/>
              </a:rPr>
              <a:t>: </a:t>
            </a:r>
            <a:r>
              <a:rPr lang="en-US" sz="3200" b="1" dirty="0" err="1" smtClean="0">
                <a:ln w="18000">
                  <a:solidFill>
                    <a:srgbClr val="C0504D">
                      <a:satMod val="140000"/>
                    </a:srgbClr>
                  </a:solidFill>
                  <a:prstDash val="solid"/>
                  <a:miter lim="800000"/>
                </a:ln>
                <a:solidFill>
                  <a:srgbClr val="F79646">
                    <a:lumMod val="75000"/>
                  </a:srgbClr>
                </a:solidFill>
                <a:effectLst>
                  <a:outerShdw blurRad="25500" dist="23000" dir="7020000" algn="tl">
                    <a:srgbClr val="000000">
                      <a:alpha val="50000"/>
                    </a:srgbClr>
                  </a:outerShdw>
                </a:effectLst>
                <a:latin typeface="Times New Roman" pitchFamily="18" charset="0"/>
                <a:cs typeface="Times New Roman" pitchFamily="18" charset="0"/>
              </a:rPr>
              <a:t>Chăm</a:t>
            </a:r>
            <a:r>
              <a:rPr lang="en-US" sz="3200" b="1" dirty="0" smtClean="0">
                <a:ln w="18000">
                  <a:solidFill>
                    <a:srgbClr val="C0504D">
                      <a:satMod val="140000"/>
                    </a:srgbClr>
                  </a:solidFill>
                  <a:prstDash val="solid"/>
                  <a:miter lim="800000"/>
                </a:ln>
                <a:solidFill>
                  <a:srgbClr val="F79646">
                    <a:lumMod val="75000"/>
                  </a:srgbClr>
                </a:solidFill>
                <a:effectLst>
                  <a:outerShdw blurRad="25500" dist="23000" dir="7020000" algn="tl">
                    <a:srgbClr val="000000">
                      <a:alpha val="50000"/>
                    </a:srgbClr>
                  </a:outerShdw>
                </a:effectLst>
                <a:latin typeface="Times New Roman" pitchFamily="18" charset="0"/>
                <a:cs typeface="Times New Roman" pitchFamily="18" charset="0"/>
              </a:rPr>
              <a:t> </a:t>
            </a:r>
            <a:r>
              <a:rPr lang="en-US" sz="3200" b="1" dirty="0" err="1">
                <a:ln w="18000">
                  <a:solidFill>
                    <a:srgbClr val="C0504D">
                      <a:satMod val="140000"/>
                    </a:srgbClr>
                  </a:solidFill>
                  <a:prstDash val="solid"/>
                  <a:miter lim="800000"/>
                </a:ln>
                <a:solidFill>
                  <a:srgbClr val="F79646">
                    <a:lumMod val="75000"/>
                  </a:srgbClr>
                </a:solidFill>
                <a:effectLst>
                  <a:outerShdw blurRad="25500" dist="23000" dir="7020000" algn="tl">
                    <a:srgbClr val="000000">
                      <a:alpha val="50000"/>
                    </a:srgbClr>
                  </a:outerShdw>
                </a:effectLst>
                <a:latin typeface="Times New Roman" pitchFamily="18" charset="0"/>
                <a:cs typeface="Times New Roman" pitchFamily="18" charset="0"/>
              </a:rPr>
              <a:t>sóc</a:t>
            </a:r>
            <a:r>
              <a:rPr lang="en-US" sz="3200" b="1" dirty="0">
                <a:ln w="18000">
                  <a:solidFill>
                    <a:srgbClr val="C0504D">
                      <a:satMod val="140000"/>
                    </a:srgbClr>
                  </a:solidFill>
                  <a:prstDash val="solid"/>
                  <a:miter lim="800000"/>
                </a:ln>
                <a:solidFill>
                  <a:srgbClr val="F79646">
                    <a:lumMod val="75000"/>
                  </a:srgbClr>
                </a:solidFill>
                <a:effectLst>
                  <a:outerShdw blurRad="25500" dist="23000" dir="7020000" algn="tl">
                    <a:srgbClr val="000000">
                      <a:alpha val="50000"/>
                    </a:srgbClr>
                  </a:outerShdw>
                </a:effectLst>
                <a:latin typeface="Times New Roman" pitchFamily="18" charset="0"/>
                <a:cs typeface="Times New Roman" pitchFamily="18" charset="0"/>
              </a:rPr>
              <a:t> </a:t>
            </a:r>
            <a:r>
              <a:rPr lang="en-US" sz="3200" b="1" dirty="0" err="1">
                <a:ln w="18000">
                  <a:solidFill>
                    <a:srgbClr val="C0504D">
                      <a:satMod val="140000"/>
                    </a:srgbClr>
                  </a:solidFill>
                  <a:prstDash val="solid"/>
                  <a:miter lim="800000"/>
                </a:ln>
                <a:solidFill>
                  <a:srgbClr val="F79646">
                    <a:lumMod val="75000"/>
                  </a:srgbClr>
                </a:solidFill>
                <a:effectLst>
                  <a:outerShdw blurRad="25500" dist="23000" dir="7020000" algn="tl">
                    <a:srgbClr val="000000">
                      <a:alpha val="50000"/>
                    </a:srgbClr>
                  </a:outerShdw>
                </a:effectLst>
                <a:latin typeface="Times New Roman" pitchFamily="18" charset="0"/>
                <a:cs typeface="Times New Roman" pitchFamily="18" charset="0"/>
              </a:rPr>
              <a:t>răng</a:t>
            </a:r>
            <a:r>
              <a:rPr lang="en-US" sz="3200" b="1" dirty="0">
                <a:ln w="18000">
                  <a:solidFill>
                    <a:srgbClr val="C0504D">
                      <a:satMod val="140000"/>
                    </a:srgbClr>
                  </a:solidFill>
                  <a:prstDash val="solid"/>
                  <a:miter lim="800000"/>
                </a:ln>
                <a:solidFill>
                  <a:srgbClr val="F79646">
                    <a:lumMod val="75000"/>
                  </a:srgbClr>
                </a:solidFill>
                <a:effectLst>
                  <a:outerShdw blurRad="25500" dist="23000" dir="7020000" algn="tl">
                    <a:srgbClr val="000000">
                      <a:alpha val="50000"/>
                    </a:srgbClr>
                  </a:outerShdw>
                </a:effectLst>
                <a:latin typeface="Times New Roman" pitchFamily="18" charset="0"/>
                <a:cs typeface="Times New Roman" pitchFamily="18" charset="0"/>
              </a:rPr>
              <a:t> </a:t>
            </a:r>
            <a:r>
              <a:rPr lang="en-US" sz="3200" b="1" dirty="0" err="1">
                <a:ln w="18000">
                  <a:solidFill>
                    <a:srgbClr val="C0504D">
                      <a:satMod val="140000"/>
                    </a:srgbClr>
                  </a:solidFill>
                  <a:prstDash val="solid"/>
                  <a:miter lim="800000"/>
                </a:ln>
                <a:solidFill>
                  <a:srgbClr val="F79646">
                    <a:lumMod val="75000"/>
                  </a:srgbClr>
                </a:solidFill>
                <a:effectLst>
                  <a:outerShdw blurRad="25500" dist="23000" dir="7020000" algn="tl">
                    <a:srgbClr val="000000">
                      <a:alpha val="50000"/>
                    </a:srgbClr>
                  </a:outerShdw>
                </a:effectLst>
                <a:latin typeface="Times New Roman" pitchFamily="18" charset="0"/>
                <a:cs typeface="Times New Roman" pitchFamily="18" charset="0"/>
              </a:rPr>
              <a:t>miệng</a:t>
            </a:r>
            <a:r>
              <a:rPr lang="en-US" sz="3200" b="1" dirty="0">
                <a:ln w="18000">
                  <a:solidFill>
                    <a:srgbClr val="C0504D">
                      <a:satMod val="140000"/>
                    </a:srgbClr>
                  </a:solidFill>
                  <a:prstDash val="solid"/>
                  <a:miter lim="800000"/>
                </a:ln>
                <a:solidFill>
                  <a:srgbClr val="F79646">
                    <a:lumMod val="75000"/>
                  </a:srgbClr>
                </a:solidFill>
                <a:effectLst>
                  <a:outerShdw blurRad="25500" dist="23000" dir="7020000" algn="tl">
                    <a:srgbClr val="000000">
                      <a:alpha val="50000"/>
                    </a:srgbClr>
                  </a:outerShdw>
                </a:effectLst>
                <a:latin typeface="Times New Roman" pitchFamily="18" charset="0"/>
                <a:cs typeface="Times New Roman" pitchFamily="18" charset="0"/>
              </a:rPr>
              <a:t> </a:t>
            </a:r>
            <a:endParaRPr lang="en-US" sz="3200" b="1" dirty="0" smtClean="0">
              <a:ln w="18000">
                <a:solidFill>
                  <a:srgbClr val="C0504D">
                    <a:satMod val="140000"/>
                  </a:srgbClr>
                </a:solidFill>
                <a:prstDash val="solid"/>
                <a:miter lim="800000"/>
              </a:ln>
              <a:solidFill>
                <a:srgbClr val="F79646">
                  <a:lumMod val="75000"/>
                </a:srgbClr>
              </a:solidFill>
              <a:effectLst>
                <a:outerShdw blurRad="25500" dist="23000" dir="7020000" algn="tl">
                  <a:srgbClr val="000000">
                    <a:alpha val="50000"/>
                  </a:srgbClr>
                </a:outerShdw>
              </a:effectLst>
              <a:latin typeface="Times New Roman" pitchFamily="18" charset="0"/>
              <a:cs typeface="Times New Roman" pitchFamily="18" charset="0"/>
            </a:endParaRPr>
          </a:p>
          <a:p>
            <a:pPr lvl="0" algn="ctr" fontAlgn="base">
              <a:spcBef>
                <a:spcPct val="20000"/>
              </a:spcBef>
            </a:pPr>
            <a:r>
              <a:rPr lang="en-US" sz="3200" b="1" dirty="0" err="1" smtClean="0">
                <a:ln w="18000">
                  <a:solidFill>
                    <a:srgbClr val="C0504D">
                      <a:satMod val="140000"/>
                    </a:srgbClr>
                  </a:solidFill>
                  <a:prstDash val="solid"/>
                  <a:miter lim="800000"/>
                </a:ln>
                <a:solidFill>
                  <a:srgbClr val="F79646">
                    <a:lumMod val="75000"/>
                  </a:srgbClr>
                </a:solidFill>
                <a:effectLst>
                  <a:outerShdw blurRad="25500" dist="23000" dir="7020000" algn="tl">
                    <a:srgbClr val="000000">
                      <a:alpha val="50000"/>
                    </a:srgbClr>
                  </a:outerShdw>
                </a:effectLst>
                <a:latin typeface="Times New Roman" pitchFamily="18" charset="0"/>
                <a:cs typeface="Times New Roman" pitchFamily="18" charset="0"/>
              </a:rPr>
              <a:t>đúng</a:t>
            </a:r>
            <a:r>
              <a:rPr lang="en-US" sz="3200" b="1" dirty="0" smtClean="0">
                <a:ln w="18000">
                  <a:solidFill>
                    <a:srgbClr val="C0504D">
                      <a:satMod val="140000"/>
                    </a:srgbClr>
                  </a:solidFill>
                  <a:prstDash val="solid"/>
                  <a:miter lim="800000"/>
                </a:ln>
                <a:solidFill>
                  <a:srgbClr val="F79646">
                    <a:lumMod val="75000"/>
                  </a:srgbClr>
                </a:solidFill>
                <a:effectLst>
                  <a:outerShdw blurRad="25500" dist="23000" dir="7020000" algn="tl">
                    <a:srgbClr val="000000">
                      <a:alpha val="50000"/>
                    </a:srgbClr>
                  </a:outerShdw>
                </a:effectLst>
                <a:latin typeface="Times New Roman" pitchFamily="18" charset="0"/>
                <a:cs typeface="Times New Roman" pitchFamily="18" charset="0"/>
              </a:rPr>
              <a:t> </a:t>
            </a:r>
            <a:r>
              <a:rPr lang="en-US" sz="3200" b="1" dirty="0" err="1">
                <a:ln w="18000">
                  <a:solidFill>
                    <a:srgbClr val="C0504D">
                      <a:satMod val="140000"/>
                    </a:srgbClr>
                  </a:solidFill>
                  <a:prstDash val="solid"/>
                  <a:miter lim="800000"/>
                </a:ln>
                <a:solidFill>
                  <a:srgbClr val="F79646">
                    <a:lumMod val="75000"/>
                  </a:srgbClr>
                </a:solidFill>
                <a:effectLst>
                  <a:outerShdw blurRad="25500" dist="23000" dir="7020000" algn="tl">
                    <a:srgbClr val="000000">
                      <a:alpha val="50000"/>
                    </a:srgbClr>
                  </a:outerShdw>
                </a:effectLst>
                <a:latin typeface="Times New Roman" pitchFamily="18" charset="0"/>
                <a:cs typeface="Times New Roman" pitchFamily="18" charset="0"/>
              </a:rPr>
              <a:t>cách</a:t>
            </a:r>
            <a:r>
              <a:rPr lang="en-US" sz="3200" b="1" dirty="0">
                <a:ln w="18000">
                  <a:solidFill>
                    <a:srgbClr val="C0504D">
                      <a:satMod val="140000"/>
                    </a:srgbClr>
                  </a:solidFill>
                  <a:prstDash val="solid"/>
                  <a:miter lim="800000"/>
                </a:ln>
                <a:solidFill>
                  <a:srgbClr val="F79646">
                    <a:lumMod val="75000"/>
                  </a:srgbClr>
                </a:solidFill>
                <a:effectLst>
                  <a:outerShdw blurRad="25500" dist="23000" dir="7020000" algn="tl">
                    <a:srgbClr val="000000">
                      <a:alpha val="50000"/>
                    </a:srgbClr>
                  </a:outerShdw>
                </a:effectLst>
                <a:latin typeface="Times New Roman" pitchFamily="18" charset="0"/>
                <a:cs typeface="Times New Roman" pitchFamily="18" charset="0"/>
              </a:rPr>
              <a:t> </a:t>
            </a:r>
            <a:r>
              <a:rPr lang="en-US" sz="3200" b="1" dirty="0" err="1">
                <a:ln w="18000">
                  <a:solidFill>
                    <a:srgbClr val="C0504D">
                      <a:satMod val="140000"/>
                    </a:srgbClr>
                  </a:solidFill>
                  <a:prstDash val="solid"/>
                  <a:miter lim="800000"/>
                </a:ln>
                <a:solidFill>
                  <a:srgbClr val="F79646">
                    <a:lumMod val="75000"/>
                  </a:srgbClr>
                </a:solidFill>
                <a:effectLst>
                  <a:outerShdw blurRad="25500" dist="23000" dir="7020000" algn="tl">
                    <a:srgbClr val="000000">
                      <a:alpha val="50000"/>
                    </a:srgbClr>
                  </a:outerShdw>
                </a:effectLst>
                <a:latin typeface="Times New Roman" pitchFamily="18" charset="0"/>
                <a:cs typeface="Times New Roman" pitchFamily="18" charset="0"/>
              </a:rPr>
              <a:t>cho</a:t>
            </a:r>
            <a:r>
              <a:rPr lang="en-US" sz="3200" b="1" dirty="0">
                <a:ln w="18000">
                  <a:solidFill>
                    <a:srgbClr val="C0504D">
                      <a:satMod val="140000"/>
                    </a:srgbClr>
                  </a:solidFill>
                  <a:prstDash val="solid"/>
                  <a:miter lim="800000"/>
                </a:ln>
                <a:solidFill>
                  <a:srgbClr val="F79646">
                    <a:lumMod val="75000"/>
                  </a:srgbClr>
                </a:solidFill>
                <a:effectLst>
                  <a:outerShdw blurRad="25500" dist="23000" dir="7020000" algn="tl">
                    <a:srgbClr val="000000">
                      <a:alpha val="50000"/>
                    </a:srgbClr>
                  </a:outerShdw>
                </a:effectLst>
                <a:latin typeface="Times New Roman" pitchFamily="18" charset="0"/>
                <a:cs typeface="Times New Roman" pitchFamily="18" charset="0"/>
              </a:rPr>
              <a:t> </a:t>
            </a:r>
            <a:r>
              <a:rPr lang="en-US" sz="3200" b="1" dirty="0" err="1">
                <a:ln w="18000">
                  <a:solidFill>
                    <a:srgbClr val="C0504D">
                      <a:satMod val="140000"/>
                    </a:srgbClr>
                  </a:solidFill>
                  <a:prstDash val="solid"/>
                  <a:miter lim="800000"/>
                </a:ln>
                <a:solidFill>
                  <a:srgbClr val="F79646">
                    <a:lumMod val="75000"/>
                  </a:srgbClr>
                </a:solidFill>
                <a:effectLst>
                  <a:outerShdw blurRad="25500" dist="23000" dir="7020000" algn="tl">
                    <a:srgbClr val="000000">
                      <a:alpha val="50000"/>
                    </a:srgbClr>
                  </a:outerShdw>
                </a:effectLst>
                <a:latin typeface="Times New Roman" pitchFamily="18" charset="0"/>
                <a:cs typeface="Times New Roman" pitchFamily="18" charset="0"/>
              </a:rPr>
              <a:t>trẻ</a:t>
            </a:r>
            <a:endParaRPr lang="en-US" sz="3200" b="1" dirty="0">
              <a:ln w="18000">
                <a:solidFill>
                  <a:srgbClr val="C0504D">
                    <a:satMod val="140000"/>
                  </a:srgbClr>
                </a:solidFill>
                <a:prstDash val="solid"/>
                <a:miter lim="800000"/>
              </a:ln>
              <a:solidFill>
                <a:srgbClr val="F79646">
                  <a:lumMod val="75000"/>
                </a:srgbClr>
              </a:solidFill>
              <a:effectLst>
                <a:outerShdw blurRad="25500" dist="23000" dir="7020000" algn="tl">
                  <a:srgbClr val="000000">
                    <a:alpha val="50000"/>
                  </a:srgbClr>
                </a:outerShdw>
              </a:effectLst>
              <a:latin typeface="Times New Roman" pitchFamily="18" charset="0"/>
              <a:cs typeface="Times New Roman" pitchFamily="18" charset="0"/>
            </a:endParaRPr>
          </a:p>
        </p:txBody>
      </p:sp>
      <p:sp>
        <p:nvSpPr>
          <p:cNvPr id="7" name="Rectangle 6"/>
          <p:cNvSpPr/>
          <p:nvPr/>
        </p:nvSpPr>
        <p:spPr>
          <a:xfrm>
            <a:off x="2428866" y="904845"/>
            <a:ext cx="3937360" cy="584775"/>
          </a:xfrm>
          <a:prstGeom prst="rect">
            <a:avLst/>
          </a:prstGeom>
        </p:spPr>
        <p:txBody>
          <a:bodyPr wrap="none">
            <a:spAutoFit/>
          </a:bodyPr>
          <a:lstStyle/>
          <a:p>
            <a:pPr lvl="0"/>
            <a:r>
              <a:rPr lang="en-US" sz="1600" dirty="0" smtClean="0">
                <a:solidFill>
                  <a:prstClr val="black"/>
                </a:solidFill>
                <a:latin typeface="Times New Roman" pitchFamily="18" charset="0"/>
                <a:cs typeface="Times New Roman" pitchFamily="18" charset="0"/>
              </a:rPr>
              <a:t>         ỦY BAN NHÂN DÂN QUẬN 7</a:t>
            </a:r>
          </a:p>
          <a:p>
            <a:pPr lvl="0"/>
            <a:r>
              <a:rPr lang="en-US" sz="1600" b="1" dirty="0" smtClean="0">
                <a:solidFill>
                  <a:prstClr val="black"/>
                </a:solidFill>
                <a:latin typeface="Times New Roman" pitchFamily="18" charset="0"/>
                <a:cs typeface="Times New Roman" pitchFamily="18" charset="0"/>
              </a:rPr>
              <a:t>TRƯỜNG MẦM NON TÂN THUẬN TÂY</a:t>
            </a:r>
            <a:endParaRPr lang="en-US" sz="1600" b="1" dirty="0">
              <a:solidFill>
                <a:prstClr val="black"/>
              </a:solidFill>
              <a:latin typeface="Times New Roman" pitchFamily="18" charset="0"/>
              <a:cs typeface="Times New Roman" pitchFamily="18" charset="0"/>
            </a:endParaRPr>
          </a:p>
        </p:txBody>
      </p:sp>
      <p:sp>
        <p:nvSpPr>
          <p:cNvPr id="9" name="Rectangle 8"/>
          <p:cNvSpPr/>
          <p:nvPr/>
        </p:nvSpPr>
        <p:spPr>
          <a:xfrm>
            <a:off x="2895600" y="5530184"/>
            <a:ext cx="4648201" cy="400110"/>
          </a:xfrm>
          <a:prstGeom prst="rect">
            <a:avLst/>
          </a:prstGeom>
        </p:spPr>
        <p:txBody>
          <a:bodyPr wrap="square">
            <a:spAutoFit/>
          </a:bodyPr>
          <a:lstStyle/>
          <a:p>
            <a:pPr lvl="0"/>
            <a:r>
              <a:rPr lang="en-US" sz="2000" b="1" i="1" dirty="0" err="1">
                <a:solidFill>
                  <a:prstClr val="black"/>
                </a:solidFill>
                <a:latin typeface="Times New Roman" pitchFamily="18" charset="0"/>
                <a:cs typeface="Times New Roman" pitchFamily="18" charset="0"/>
              </a:rPr>
              <a:t>Quận</a:t>
            </a:r>
            <a:r>
              <a:rPr lang="en-US" sz="2000" b="1" i="1" dirty="0">
                <a:solidFill>
                  <a:prstClr val="black"/>
                </a:solidFill>
                <a:latin typeface="Times New Roman" pitchFamily="18" charset="0"/>
                <a:cs typeface="Times New Roman" pitchFamily="18" charset="0"/>
              </a:rPr>
              <a:t> 7, </a:t>
            </a:r>
            <a:r>
              <a:rPr lang="en-US" sz="2000" b="1" i="1" dirty="0" err="1">
                <a:solidFill>
                  <a:prstClr val="black"/>
                </a:solidFill>
                <a:latin typeface="Times New Roman" pitchFamily="18" charset="0"/>
                <a:cs typeface="Times New Roman" pitchFamily="18" charset="0"/>
              </a:rPr>
              <a:t>ngày</a:t>
            </a:r>
            <a:r>
              <a:rPr lang="en-US" sz="2000" b="1" i="1" dirty="0">
                <a:solidFill>
                  <a:prstClr val="black"/>
                </a:solidFill>
                <a:latin typeface="Times New Roman" pitchFamily="18" charset="0"/>
                <a:cs typeface="Times New Roman" pitchFamily="18" charset="0"/>
              </a:rPr>
              <a:t> </a:t>
            </a:r>
            <a:r>
              <a:rPr lang="en-US" sz="2000" b="1" i="1" dirty="0" smtClean="0">
                <a:solidFill>
                  <a:prstClr val="black"/>
                </a:solidFill>
                <a:latin typeface="Times New Roman" pitchFamily="18" charset="0"/>
                <a:cs typeface="Times New Roman" pitchFamily="18" charset="0"/>
              </a:rPr>
              <a:t>     </a:t>
            </a:r>
            <a:r>
              <a:rPr lang="en-US" sz="2000" b="1" i="1" dirty="0" err="1" smtClean="0">
                <a:solidFill>
                  <a:prstClr val="black"/>
                </a:solidFill>
                <a:latin typeface="Times New Roman" pitchFamily="18" charset="0"/>
                <a:cs typeface="Times New Roman" pitchFamily="18" charset="0"/>
              </a:rPr>
              <a:t>tháng</a:t>
            </a:r>
            <a:r>
              <a:rPr lang="en-US" sz="2000" b="1" i="1" dirty="0" smtClean="0">
                <a:solidFill>
                  <a:prstClr val="black"/>
                </a:solidFill>
                <a:latin typeface="Times New Roman" pitchFamily="18" charset="0"/>
                <a:cs typeface="Times New Roman" pitchFamily="18" charset="0"/>
              </a:rPr>
              <a:t>  </a:t>
            </a:r>
            <a:r>
              <a:rPr lang="en-US" sz="2000" b="1" i="1" dirty="0" smtClean="0">
                <a:solidFill>
                  <a:prstClr val="black"/>
                </a:solidFill>
                <a:latin typeface="Times New Roman" pitchFamily="18" charset="0"/>
                <a:cs typeface="Times New Roman" pitchFamily="18" charset="0"/>
              </a:rPr>
              <a:t> </a:t>
            </a:r>
            <a:r>
              <a:rPr lang="en-US" sz="2000" b="1" i="1" dirty="0" smtClean="0">
                <a:solidFill>
                  <a:prstClr val="black"/>
                </a:solidFill>
                <a:latin typeface="Times New Roman" pitchFamily="18" charset="0"/>
                <a:cs typeface="Times New Roman" pitchFamily="18" charset="0"/>
              </a:rPr>
              <a:t> </a:t>
            </a:r>
            <a:r>
              <a:rPr lang="en-US" sz="2000" b="1" i="1" dirty="0" smtClean="0">
                <a:solidFill>
                  <a:prstClr val="black"/>
                </a:solidFill>
                <a:latin typeface="Times New Roman" pitchFamily="18" charset="0"/>
                <a:cs typeface="Times New Roman" pitchFamily="18" charset="0"/>
              </a:rPr>
              <a:t>  </a:t>
            </a:r>
            <a:r>
              <a:rPr lang="en-US" sz="2000" b="1" i="1" dirty="0" err="1" smtClean="0">
                <a:solidFill>
                  <a:prstClr val="black"/>
                </a:solidFill>
                <a:latin typeface="Times New Roman" pitchFamily="18" charset="0"/>
                <a:cs typeface="Times New Roman" pitchFamily="18" charset="0"/>
              </a:rPr>
              <a:t>năm</a:t>
            </a:r>
            <a:r>
              <a:rPr lang="en-US" sz="2000" b="1" i="1" dirty="0" smtClean="0">
                <a:solidFill>
                  <a:prstClr val="black"/>
                </a:solidFill>
                <a:latin typeface="Times New Roman" pitchFamily="18" charset="0"/>
                <a:cs typeface="Times New Roman" pitchFamily="18" charset="0"/>
              </a:rPr>
              <a:t> </a:t>
            </a:r>
            <a:r>
              <a:rPr lang="en-US" sz="2000" b="1" i="1" dirty="0" smtClean="0">
                <a:solidFill>
                  <a:prstClr val="black"/>
                </a:solidFill>
                <a:latin typeface="Times New Roman" pitchFamily="18" charset="0"/>
                <a:cs typeface="Times New Roman" pitchFamily="18" charset="0"/>
              </a:rPr>
              <a:t>2024</a:t>
            </a:r>
            <a:endParaRPr lang="en-US" sz="2000" b="1" i="1" dirty="0">
              <a:solidFill>
                <a:prstClr val="black"/>
              </a:solidFill>
              <a:latin typeface="Times New Roman" pitchFamily="18" charset="0"/>
              <a:cs typeface="Times New Roman" pitchFamily="18" charset="0"/>
            </a:endParaRPr>
          </a:p>
        </p:txBody>
      </p:sp>
      <p:cxnSp>
        <p:nvCxnSpPr>
          <p:cNvPr id="3" name="Straight Connector 2"/>
          <p:cNvCxnSpPr/>
          <p:nvPr/>
        </p:nvCxnSpPr>
        <p:spPr>
          <a:xfrm>
            <a:off x="4038600" y="1447800"/>
            <a:ext cx="11430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410780323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nhakhoanghean.com/wp-content/uploads/2019/11/huong-dan-cac-buoc-danh-rang-dung-cach-cho-tre.jp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52400" y="152400"/>
            <a:ext cx="8839200" cy="647700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2996348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38072"/>
            <a:ext cx="8305800" cy="5578450"/>
          </a:xfrm>
          <a:prstGeom prst="rect">
            <a:avLst/>
          </a:prstGeom>
        </p:spPr>
        <p:txBody>
          <a:bodyPr wrap="square">
            <a:spAutoFit/>
          </a:bodyPr>
          <a:lstStyle/>
          <a:p>
            <a:pPr algn="ctr">
              <a:lnSpc>
                <a:spcPct val="115000"/>
              </a:lnSpc>
              <a:spcAft>
                <a:spcPts val="0"/>
              </a:spcAft>
            </a:pPr>
            <a:r>
              <a:rPr lang="vi-VN" sz="2400" b="1" dirty="0">
                <a:solidFill>
                  <a:srgbClr val="000000"/>
                </a:solidFill>
                <a:ea typeface="Times New Roman"/>
                <a:cs typeface="Times New Roman"/>
              </a:rPr>
              <a:t>Chăm sóc răng miệng đúng cách cho trẻ</a:t>
            </a:r>
            <a:endParaRPr lang="en-US" sz="2400" b="1" dirty="0" smtClean="0">
              <a:solidFill>
                <a:srgbClr val="000000"/>
              </a:solidFill>
              <a:latin typeface="Arial"/>
              <a:ea typeface="Times New Roman"/>
              <a:cs typeface="Times New Roman"/>
            </a:endParaRPr>
          </a:p>
          <a:p>
            <a:pPr>
              <a:lnSpc>
                <a:spcPct val="115000"/>
              </a:lnSpc>
              <a:spcAft>
                <a:spcPts val="0"/>
              </a:spcAft>
            </a:pPr>
            <a:endParaRPr lang="en-US" sz="2200" dirty="0" smtClean="0">
              <a:solidFill>
                <a:srgbClr val="000000"/>
              </a:solidFill>
              <a:latin typeface="Arial"/>
              <a:ea typeface="Times New Roman"/>
              <a:cs typeface="Times New Roman"/>
            </a:endParaRPr>
          </a:p>
          <a:p>
            <a:pPr>
              <a:lnSpc>
                <a:spcPct val="115000"/>
              </a:lnSpc>
              <a:spcAft>
                <a:spcPts val="0"/>
              </a:spcAft>
            </a:pPr>
            <a:r>
              <a:rPr lang="en-US" sz="2200" dirty="0" smtClean="0">
                <a:solidFill>
                  <a:srgbClr val="000000"/>
                </a:solidFill>
                <a:latin typeface="Arial"/>
                <a:ea typeface="Times New Roman"/>
                <a:cs typeface="Times New Roman"/>
              </a:rPr>
              <a:t>Vi </a:t>
            </a:r>
            <a:r>
              <a:rPr lang="en-US" sz="2200" dirty="0" err="1">
                <a:solidFill>
                  <a:srgbClr val="000000"/>
                </a:solidFill>
                <a:latin typeface="Arial"/>
                <a:ea typeface="Times New Roman"/>
                <a:cs typeface="Times New Roman"/>
              </a:rPr>
              <a:t>khuẩn</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gây</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bệnh</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răng</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miệng</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lây</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từ</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răng</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này</a:t>
            </a:r>
            <a:r>
              <a:rPr lang="en-US" sz="2200" dirty="0">
                <a:solidFill>
                  <a:srgbClr val="000000"/>
                </a:solidFill>
                <a:latin typeface="Arial"/>
                <a:ea typeface="Times New Roman"/>
                <a:cs typeface="Times New Roman"/>
              </a:rPr>
              <a:t> qua </a:t>
            </a:r>
            <a:r>
              <a:rPr lang="en-US" sz="2200" dirty="0" err="1">
                <a:solidFill>
                  <a:srgbClr val="000000"/>
                </a:solidFill>
                <a:latin typeface="Arial"/>
                <a:ea typeface="Times New Roman"/>
                <a:cs typeface="Times New Roman"/>
              </a:rPr>
              <a:t>răng</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khác</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và</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từ</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miệng</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người</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này</a:t>
            </a:r>
            <a:r>
              <a:rPr lang="en-US" sz="2200" dirty="0">
                <a:solidFill>
                  <a:srgbClr val="000000"/>
                </a:solidFill>
                <a:latin typeface="Arial"/>
                <a:ea typeface="Times New Roman"/>
                <a:cs typeface="Times New Roman"/>
              </a:rPr>
              <a:t> qua </a:t>
            </a:r>
            <a:r>
              <a:rPr lang="en-US" sz="2200" dirty="0" err="1">
                <a:solidFill>
                  <a:srgbClr val="000000"/>
                </a:solidFill>
                <a:latin typeface="Arial"/>
                <a:ea typeface="Times New Roman"/>
                <a:cs typeface="Times New Roman"/>
              </a:rPr>
              <a:t>miệng</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người</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khác</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Chúng</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không</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có</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trong</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miệng</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trẻ</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sơ</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sinh</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Khi</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răng</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bắt</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đầu</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mọc</a:t>
            </a:r>
            <a:r>
              <a:rPr lang="en-US" sz="2200" dirty="0">
                <a:solidFill>
                  <a:srgbClr val="000000"/>
                </a:solidFill>
                <a:latin typeface="Arial"/>
                <a:ea typeface="Times New Roman"/>
                <a:cs typeface="Times New Roman"/>
              </a:rPr>
              <a:t>, vi </a:t>
            </a:r>
            <a:r>
              <a:rPr lang="en-US" sz="2200" dirty="0" err="1">
                <a:solidFill>
                  <a:srgbClr val="000000"/>
                </a:solidFill>
                <a:latin typeface="Arial"/>
                <a:ea typeface="Times New Roman"/>
                <a:cs typeface="Times New Roman"/>
              </a:rPr>
              <a:t>khuẩn</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này</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được</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truyền</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từ</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mẹ</a:t>
            </a:r>
            <a:r>
              <a:rPr lang="en-US" sz="2200" dirty="0">
                <a:solidFill>
                  <a:srgbClr val="000000"/>
                </a:solidFill>
                <a:latin typeface="Arial"/>
                <a:ea typeface="Times New Roman"/>
                <a:cs typeface="Times New Roman"/>
              </a:rPr>
              <a:t> qua </a:t>
            </a:r>
            <a:r>
              <a:rPr lang="en-US" sz="2200" dirty="0" err="1">
                <a:solidFill>
                  <a:srgbClr val="000000"/>
                </a:solidFill>
                <a:latin typeface="Arial"/>
                <a:ea typeface="Times New Roman"/>
                <a:cs typeface="Times New Roman"/>
              </a:rPr>
              <a:t>việc</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hôn</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hít</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nếm</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thức</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ăn</a:t>
            </a:r>
            <a:r>
              <a:rPr lang="en-US" sz="2200" dirty="0">
                <a:solidFill>
                  <a:srgbClr val="000000"/>
                </a:solidFill>
                <a:latin typeface="Arial"/>
                <a:ea typeface="Times New Roman"/>
                <a:cs typeface="Times New Roman"/>
              </a:rPr>
              <a:t> hay </a:t>
            </a:r>
            <a:r>
              <a:rPr lang="en-US" sz="2200" dirty="0" err="1">
                <a:solidFill>
                  <a:srgbClr val="000000"/>
                </a:solidFill>
                <a:latin typeface="Arial"/>
                <a:ea typeface="Times New Roman"/>
                <a:cs typeface="Times New Roman"/>
              </a:rPr>
              <a:t>mút</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vú</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giả</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trước</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khi</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cho</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trẻ</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bú</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Việc</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bà</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mẹ</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chải</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răng</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thật</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kỹ</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chế</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độ</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ăn</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có</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lượng</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đường</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thấp</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sẽ</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giảm</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lượng</a:t>
            </a:r>
            <a:r>
              <a:rPr lang="en-US" sz="2200" dirty="0">
                <a:solidFill>
                  <a:srgbClr val="000000"/>
                </a:solidFill>
                <a:latin typeface="Arial"/>
                <a:ea typeface="Times New Roman"/>
                <a:cs typeface="Times New Roman"/>
              </a:rPr>
              <a:t> vi </a:t>
            </a:r>
            <a:r>
              <a:rPr lang="en-US" sz="2200" dirty="0" err="1">
                <a:solidFill>
                  <a:srgbClr val="000000"/>
                </a:solidFill>
                <a:latin typeface="Arial"/>
                <a:ea typeface="Times New Roman"/>
                <a:cs typeface="Times New Roman"/>
              </a:rPr>
              <a:t>khuẩn</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sâu</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răng</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trong</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miệng</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từ</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đó</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làm</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giảm</a:t>
            </a:r>
            <a:r>
              <a:rPr lang="en-US" sz="2200" dirty="0">
                <a:solidFill>
                  <a:srgbClr val="000000"/>
                </a:solidFill>
                <a:latin typeface="Arial"/>
                <a:ea typeface="Times New Roman"/>
                <a:cs typeface="Times New Roman"/>
              </a:rPr>
              <a:t> hay </a:t>
            </a:r>
            <a:r>
              <a:rPr lang="en-US" sz="2200" dirty="0" err="1">
                <a:solidFill>
                  <a:srgbClr val="000000"/>
                </a:solidFill>
                <a:latin typeface="Arial"/>
                <a:ea typeface="Times New Roman"/>
                <a:cs typeface="Times New Roman"/>
              </a:rPr>
              <a:t>chậm</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khả</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năng</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truyền</a:t>
            </a:r>
            <a:r>
              <a:rPr lang="en-US" sz="2200" dirty="0">
                <a:solidFill>
                  <a:srgbClr val="000000"/>
                </a:solidFill>
                <a:latin typeface="Arial"/>
                <a:ea typeface="Times New Roman"/>
                <a:cs typeface="Times New Roman"/>
              </a:rPr>
              <a:t> vi </a:t>
            </a:r>
            <a:r>
              <a:rPr lang="en-US" sz="2200" dirty="0" err="1">
                <a:solidFill>
                  <a:srgbClr val="000000"/>
                </a:solidFill>
                <a:latin typeface="Arial"/>
                <a:ea typeface="Times New Roman"/>
                <a:cs typeface="Times New Roman"/>
              </a:rPr>
              <a:t>khuẩn</a:t>
            </a:r>
            <a:r>
              <a:rPr lang="en-US" sz="2200" dirty="0">
                <a:solidFill>
                  <a:srgbClr val="000000"/>
                </a:solidFill>
                <a:latin typeface="Arial"/>
                <a:ea typeface="Times New Roman"/>
                <a:cs typeface="Times New Roman"/>
              </a:rPr>
              <a:t> sang </a:t>
            </a:r>
            <a:r>
              <a:rPr lang="en-US" sz="2200" dirty="0" err="1">
                <a:solidFill>
                  <a:srgbClr val="000000"/>
                </a:solidFill>
                <a:latin typeface="Arial"/>
                <a:ea typeface="Times New Roman"/>
                <a:cs typeface="Times New Roman"/>
              </a:rPr>
              <a:t>cho</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trẻ</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Để</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loại</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trừ</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sự</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lây</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nhiễm</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không</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nên</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nhai</a:t>
            </a:r>
            <a:r>
              <a:rPr lang="en-US" sz="2200" dirty="0">
                <a:solidFill>
                  <a:srgbClr val="000000"/>
                </a:solidFill>
                <a:latin typeface="Arial"/>
                <a:ea typeface="Times New Roman"/>
                <a:cs typeface="Times New Roman"/>
              </a:rPr>
              <a:t> hay </a:t>
            </a:r>
            <a:r>
              <a:rPr lang="en-US" sz="2200" dirty="0" err="1">
                <a:solidFill>
                  <a:srgbClr val="000000"/>
                </a:solidFill>
                <a:latin typeface="Arial"/>
                <a:ea typeface="Times New Roman"/>
                <a:cs typeface="Times New Roman"/>
              </a:rPr>
              <a:t>cắn</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thức</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ăn</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rồi</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đút</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cho</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trẻ</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không</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cho</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trẻ</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sử</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dụng</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chung</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muỗng</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đũa</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với</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người</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bị</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sâu</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răng</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và</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tránh</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sử</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dụng</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chung</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bàn</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chải</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đánh</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răng</a:t>
            </a:r>
            <a:r>
              <a:rPr lang="en-US" sz="2200" dirty="0">
                <a:solidFill>
                  <a:srgbClr val="000000"/>
                </a:solidFill>
                <a:latin typeface="Arial"/>
                <a:ea typeface="Times New Roman"/>
                <a:cs typeface="Times New Roman"/>
              </a:rPr>
              <a:t>.</a:t>
            </a:r>
            <a:endParaRPr lang="en-US" sz="2200" dirty="0">
              <a:ea typeface="Calibri"/>
              <a:cs typeface="Times New Roman"/>
            </a:endParaRPr>
          </a:p>
          <a:p>
            <a:pPr>
              <a:lnSpc>
                <a:spcPct val="115000"/>
              </a:lnSpc>
              <a:spcAft>
                <a:spcPts val="0"/>
              </a:spcAft>
            </a:pPr>
            <a:r>
              <a:rPr lang="en-US" sz="2200" dirty="0">
                <a:solidFill>
                  <a:srgbClr val="000000"/>
                </a:solidFill>
                <a:latin typeface="Arial"/>
                <a:ea typeface="Times New Roman"/>
                <a:cs typeface="Times New Roman"/>
              </a:rPr>
              <a:t/>
            </a:r>
            <a:br>
              <a:rPr lang="en-US" sz="2200" dirty="0">
                <a:solidFill>
                  <a:srgbClr val="000000"/>
                </a:solidFill>
                <a:latin typeface="Arial"/>
                <a:ea typeface="Times New Roman"/>
                <a:cs typeface="Times New Roman"/>
              </a:rPr>
            </a:br>
            <a:endParaRPr lang="en-US" sz="2200" dirty="0">
              <a:ea typeface="Calibri"/>
              <a:cs typeface="Times New Roman"/>
            </a:endParaRPr>
          </a:p>
        </p:txBody>
      </p:sp>
    </p:spTree>
    <p:extLst>
      <p:ext uri="{BB962C8B-B14F-4D97-AF65-F5344CB8AC3E}">
        <p14:creationId xmlns:p14="http://schemas.microsoft.com/office/powerpoint/2010/main" xmlns="" val="331634769"/>
      </p:ext>
    </p:extLst>
  </p:cSld>
  <p:clrMapOvr>
    <a:masterClrMapping/>
  </p:clrMapOvr>
  <mc:AlternateContent xmlns:mc="http://schemas.openxmlformats.org/markup-compatibility/2006">
    <mc:Choice xmlns:p14="http://schemas.microsoft.com/office/powerpoint/2010/main" xmlns=""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304800"/>
            <a:ext cx="8610600" cy="4764381"/>
          </a:xfrm>
          <a:prstGeom prst="rect">
            <a:avLst/>
          </a:prstGeom>
        </p:spPr>
        <p:txBody>
          <a:bodyPr wrap="square">
            <a:spAutoFit/>
          </a:bodyPr>
          <a:lstStyle/>
          <a:p>
            <a:pPr>
              <a:lnSpc>
                <a:spcPct val="115000"/>
              </a:lnSpc>
              <a:spcAft>
                <a:spcPts val="0"/>
              </a:spcAft>
            </a:pPr>
            <a:r>
              <a:rPr lang="en-US" sz="2200" dirty="0">
                <a:solidFill>
                  <a:srgbClr val="000000"/>
                </a:solidFill>
                <a:latin typeface="Arial"/>
                <a:ea typeface="Times New Roman"/>
                <a:cs typeface="Times New Roman"/>
              </a:rPr>
              <a:t/>
            </a:r>
            <a:br>
              <a:rPr lang="en-US" sz="2200" dirty="0">
                <a:solidFill>
                  <a:srgbClr val="000000"/>
                </a:solidFill>
                <a:latin typeface="Arial"/>
                <a:ea typeface="Times New Roman"/>
                <a:cs typeface="Times New Roman"/>
              </a:rPr>
            </a:b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Trẻ</a:t>
            </a:r>
            <a:r>
              <a:rPr lang="en-US" sz="2200" dirty="0">
                <a:solidFill>
                  <a:srgbClr val="000000"/>
                </a:solidFill>
                <a:latin typeface="Arial"/>
                <a:ea typeface="Times New Roman"/>
                <a:cs typeface="Times New Roman"/>
              </a:rPr>
              <a:t> 1 </a:t>
            </a:r>
            <a:r>
              <a:rPr lang="en-US" sz="2200" dirty="0" err="1">
                <a:solidFill>
                  <a:srgbClr val="000000"/>
                </a:solidFill>
                <a:latin typeface="Arial"/>
                <a:ea typeface="Times New Roman"/>
                <a:cs typeface="Times New Roman"/>
              </a:rPr>
              <a:t>tuổi</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cho</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dùng</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bàn</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chải</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đánh</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răng</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có</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lông</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mềm</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với</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kích</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thước</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nhỏ</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Với</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trẻ</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dưới</a:t>
            </a:r>
            <a:r>
              <a:rPr lang="en-US" sz="2200" dirty="0">
                <a:solidFill>
                  <a:srgbClr val="000000"/>
                </a:solidFill>
                <a:latin typeface="Arial"/>
                <a:ea typeface="Times New Roman"/>
                <a:cs typeface="Times New Roman"/>
              </a:rPr>
              <a:t> 3 </a:t>
            </a:r>
            <a:r>
              <a:rPr lang="en-US" sz="2200" dirty="0" err="1">
                <a:solidFill>
                  <a:srgbClr val="000000"/>
                </a:solidFill>
                <a:latin typeface="Arial"/>
                <a:ea typeface="Times New Roman"/>
                <a:cs typeface="Times New Roman"/>
              </a:rPr>
              <a:t>tuổi</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nên</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cẩn</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thận</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khi</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sử</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dụng</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kem</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đánh</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răng</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trẻ</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em</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có</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chứa</a:t>
            </a:r>
            <a:r>
              <a:rPr lang="en-US" sz="2200" dirty="0">
                <a:solidFill>
                  <a:srgbClr val="000000"/>
                </a:solidFill>
                <a:latin typeface="Arial"/>
                <a:ea typeface="Times New Roman"/>
                <a:cs typeface="Times New Roman"/>
              </a:rPr>
              <a:t> </a:t>
            </a:r>
            <a:r>
              <a:rPr lang="en-US" sz="2200" dirty="0">
                <a:solidFill>
                  <a:srgbClr val="FF0000"/>
                </a:solidFill>
                <a:latin typeface="Arial"/>
                <a:ea typeface="Times New Roman"/>
                <a:cs typeface="Times New Roman"/>
              </a:rPr>
              <a:t>flour</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Trẻ</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em</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hơn</a:t>
            </a:r>
            <a:r>
              <a:rPr lang="en-US" sz="2200" dirty="0">
                <a:solidFill>
                  <a:srgbClr val="000000"/>
                </a:solidFill>
                <a:latin typeface="Arial"/>
                <a:ea typeface="Times New Roman"/>
                <a:cs typeface="Times New Roman"/>
              </a:rPr>
              <a:t> 3 </a:t>
            </a:r>
            <a:r>
              <a:rPr lang="en-US" sz="2200" dirty="0" err="1">
                <a:solidFill>
                  <a:srgbClr val="000000"/>
                </a:solidFill>
                <a:latin typeface="Arial"/>
                <a:ea typeface="Times New Roman"/>
                <a:cs typeface="Times New Roman"/>
              </a:rPr>
              <a:t>tuổi</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có</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thể</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sử</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dụng</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kem</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đánh</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răng</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trẻ</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em</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chứa</a:t>
            </a:r>
            <a:r>
              <a:rPr lang="en-US" sz="2200" dirty="0">
                <a:solidFill>
                  <a:srgbClr val="000000"/>
                </a:solidFill>
                <a:latin typeface="Arial"/>
                <a:ea typeface="Times New Roman"/>
                <a:cs typeface="Times New Roman"/>
              </a:rPr>
              <a:t> flour, </a:t>
            </a:r>
            <a:r>
              <a:rPr lang="en-US" sz="2200" dirty="0" err="1">
                <a:solidFill>
                  <a:srgbClr val="000000"/>
                </a:solidFill>
                <a:latin typeface="Arial"/>
                <a:ea typeface="Times New Roman"/>
                <a:cs typeface="Times New Roman"/>
              </a:rPr>
              <a:t>với</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lượng</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kem</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phết</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lên</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bàn</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chải</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bằng</a:t>
            </a:r>
            <a:r>
              <a:rPr lang="en-US" sz="2200" dirty="0">
                <a:solidFill>
                  <a:srgbClr val="000000"/>
                </a:solidFill>
                <a:latin typeface="Arial"/>
                <a:ea typeface="Times New Roman"/>
                <a:cs typeface="Times New Roman"/>
              </a:rPr>
              <a:t> </a:t>
            </a:r>
            <a:r>
              <a:rPr lang="en-US" sz="2200" i="1" dirty="0" err="1">
                <a:solidFill>
                  <a:srgbClr val="FF0000"/>
                </a:solidFill>
                <a:latin typeface="Arial"/>
                <a:ea typeface="Times New Roman"/>
                <a:cs typeface="Times New Roman"/>
              </a:rPr>
              <a:t>hạt</a:t>
            </a:r>
            <a:r>
              <a:rPr lang="en-US" sz="2200" i="1" dirty="0">
                <a:solidFill>
                  <a:srgbClr val="FF0000"/>
                </a:solidFill>
                <a:latin typeface="Arial"/>
                <a:ea typeface="Times New Roman"/>
                <a:cs typeface="Times New Roman"/>
              </a:rPr>
              <a:t> </a:t>
            </a:r>
            <a:r>
              <a:rPr lang="en-US" sz="2200" i="1" dirty="0" err="1">
                <a:solidFill>
                  <a:srgbClr val="FF0000"/>
                </a:solidFill>
                <a:latin typeface="Arial"/>
                <a:ea typeface="Times New Roman"/>
                <a:cs typeface="Times New Roman"/>
              </a:rPr>
              <a:t>đậu</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Dùng</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chỉ</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nha</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khoa</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để</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làm</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sạch</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mặt</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bên</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trong</a:t>
            </a:r>
            <a:r>
              <a:rPr lang="en-US" sz="2200" dirty="0">
                <a:solidFill>
                  <a:srgbClr val="000000"/>
                </a:solidFill>
                <a:latin typeface="Arial"/>
                <a:ea typeface="Times New Roman"/>
                <a:cs typeface="Times New Roman"/>
              </a:rPr>
              <a:t>.</a:t>
            </a:r>
            <a:endParaRPr lang="en-US" sz="2200" dirty="0">
              <a:ea typeface="Calibri"/>
              <a:cs typeface="Times New Roman"/>
            </a:endParaRPr>
          </a:p>
          <a:p>
            <a:pPr>
              <a:lnSpc>
                <a:spcPct val="115000"/>
              </a:lnSpc>
              <a:spcAft>
                <a:spcPts val="0"/>
              </a:spcAft>
            </a:pPr>
            <a:r>
              <a:rPr lang="en-US" sz="2200" dirty="0">
                <a:solidFill>
                  <a:srgbClr val="000000"/>
                </a:solidFill>
                <a:latin typeface="Arial"/>
                <a:ea typeface="Times New Roman"/>
                <a:cs typeface="Times New Roman"/>
              </a:rPr>
              <a:t/>
            </a:r>
            <a:br>
              <a:rPr lang="en-US" sz="2200" dirty="0">
                <a:solidFill>
                  <a:srgbClr val="000000"/>
                </a:solidFill>
                <a:latin typeface="Arial"/>
                <a:ea typeface="Times New Roman"/>
                <a:cs typeface="Times New Roman"/>
              </a:rPr>
            </a:b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Thường</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xuyên</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cho</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bé</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đi</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khám</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bác</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sĩ</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nha</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khoa</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Nên</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cho</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trẻ</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đến</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bác</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sĩ</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răng</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hàm</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mặt</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lần</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đầu</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tiên</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khi</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trẻ</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được</a:t>
            </a:r>
            <a:r>
              <a:rPr lang="en-US" sz="2200" dirty="0">
                <a:solidFill>
                  <a:srgbClr val="000000"/>
                </a:solidFill>
                <a:latin typeface="Arial"/>
                <a:ea typeface="Times New Roman"/>
                <a:cs typeface="Times New Roman"/>
              </a:rPr>
              <a:t> 6 </a:t>
            </a:r>
            <a:r>
              <a:rPr lang="en-US" sz="2200" dirty="0" err="1">
                <a:solidFill>
                  <a:srgbClr val="000000"/>
                </a:solidFill>
                <a:latin typeface="Arial"/>
                <a:ea typeface="Times New Roman"/>
                <a:cs typeface="Times New Roman"/>
              </a:rPr>
              <a:t>tháng</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tuổi</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để</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phát</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hiện</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các</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vấn</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đề</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sức</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khỏe</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toàn</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thân</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có</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liên</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quan</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đến</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răng</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miệng</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Duy</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trì</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chế</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độ</a:t>
            </a:r>
            <a:r>
              <a:rPr lang="en-US" sz="2200" dirty="0">
                <a:solidFill>
                  <a:srgbClr val="000000"/>
                </a:solidFill>
                <a:latin typeface="Arial"/>
                <a:ea typeface="Times New Roman"/>
                <a:cs typeface="Times New Roman"/>
              </a:rPr>
              <a:t> </a:t>
            </a:r>
            <a:r>
              <a:rPr lang="en-US" sz="2200" i="1" dirty="0">
                <a:solidFill>
                  <a:srgbClr val="FF0000"/>
                </a:solidFill>
                <a:latin typeface="Arial"/>
                <a:ea typeface="Times New Roman"/>
                <a:cs typeface="Times New Roman"/>
              </a:rPr>
              <a:t>6 </a:t>
            </a:r>
            <a:r>
              <a:rPr lang="en-US" sz="2200" i="1" dirty="0" err="1">
                <a:solidFill>
                  <a:srgbClr val="FF0000"/>
                </a:solidFill>
                <a:latin typeface="Arial"/>
                <a:ea typeface="Times New Roman"/>
                <a:cs typeface="Times New Roman"/>
              </a:rPr>
              <a:t>tháng</a:t>
            </a:r>
            <a:r>
              <a:rPr lang="en-US" sz="2200" i="1" dirty="0">
                <a:solidFill>
                  <a:srgbClr val="FF0000"/>
                </a:solidFill>
                <a:latin typeface="Arial"/>
                <a:ea typeface="Times New Roman"/>
                <a:cs typeface="Times New Roman"/>
              </a:rPr>
              <a:t> </a:t>
            </a:r>
            <a:r>
              <a:rPr lang="en-US" sz="2200" i="1" dirty="0" err="1">
                <a:solidFill>
                  <a:srgbClr val="FF0000"/>
                </a:solidFill>
                <a:latin typeface="Arial"/>
                <a:ea typeface="Times New Roman"/>
                <a:cs typeface="Times New Roman"/>
              </a:rPr>
              <a:t>tái</a:t>
            </a:r>
            <a:r>
              <a:rPr lang="en-US" sz="2200" i="1" dirty="0">
                <a:solidFill>
                  <a:srgbClr val="FF0000"/>
                </a:solidFill>
                <a:latin typeface="Arial"/>
                <a:ea typeface="Times New Roman"/>
                <a:cs typeface="Times New Roman"/>
              </a:rPr>
              <a:t> </a:t>
            </a:r>
            <a:r>
              <a:rPr lang="en-US" sz="2200" i="1" dirty="0" err="1">
                <a:solidFill>
                  <a:srgbClr val="FF0000"/>
                </a:solidFill>
                <a:latin typeface="Arial"/>
                <a:ea typeface="Times New Roman"/>
                <a:cs typeface="Times New Roman"/>
              </a:rPr>
              <a:t>khám</a:t>
            </a:r>
            <a:r>
              <a:rPr lang="en-US" sz="2200" i="1" dirty="0">
                <a:solidFill>
                  <a:srgbClr val="FF0000"/>
                </a:solidFill>
                <a:latin typeface="Arial"/>
                <a:ea typeface="Times New Roman"/>
                <a:cs typeface="Times New Roman"/>
              </a:rPr>
              <a:t> 1 </a:t>
            </a:r>
            <a:r>
              <a:rPr lang="en-US" sz="2200" i="1" dirty="0" err="1">
                <a:solidFill>
                  <a:srgbClr val="FF0000"/>
                </a:solidFill>
                <a:latin typeface="Arial"/>
                <a:ea typeface="Times New Roman"/>
                <a:cs typeface="Times New Roman"/>
              </a:rPr>
              <a:t>lần</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Không</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nên</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chờ</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đến</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khi</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trẻ</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có</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răng</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sâu</a:t>
            </a:r>
            <a:r>
              <a:rPr lang="en-US" sz="2200" dirty="0">
                <a:solidFill>
                  <a:srgbClr val="000000"/>
                </a:solidFill>
                <a:latin typeface="Arial"/>
                <a:ea typeface="Times New Roman"/>
                <a:cs typeface="Times New Roman"/>
              </a:rPr>
              <a:t> hay </a:t>
            </a:r>
            <a:r>
              <a:rPr lang="en-US" sz="2200" dirty="0" err="1">
                <a:solidFill>
                  <a:srgbClr val="000000"/>
                </a:solidFill>
                <a:latin typeface="Arial"/>
                <a:ea typeface="Times New Roman"/>
                <a:cs typeface="Times New Roman"/>
              </a:rPr>
              <a:t>đau</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răng</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mới</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đến</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bác</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sĩ</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răng</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hàm</a:t>
            </a:r>
            <a:r>
              <a:rPr lang="en-US" sz="2200" dirty="0">
                <a:solidFill>
                  <a:srgbClr val="000000"/>
                </a:solidFill>
                <a:latin typeface="Arial"/>
                <a:ea typeface="Times New Roman"/>
                <a:cs typeface="Times New Roman"/>
              </a:rPr>
              <a:t> </a:t>
            </a:r>
            <a:r>
              <a:rPr lang="en-US" sz="2200" dirty="0" err="1">
                <a:solidFill>
                  <a:srgbClr val="000000"/>
                </a:solidFill>
                <a:latin typeface="Arial"/>
                <a:ea typeface="Times New Roman"/>
                <a:cs typeface="Times New Roman"/>
              </a:rPr>
              <a:t>mặt</a:t>
            </a:r>
            <a:r>
              <a:rPr lang="en-US" sz="2200" dirty="0">
                <a:solidFill>
                  <a:srgbClr val="000000"/>
                </a:solidFill>
                <a:latin typeface="Arial"/>
                <a:ea typeface="Times New Roman"/>
                <a:cs typeface="Times New Roman"/>
              </a:rPr>
              <a:t>.</a:t>
            </a:r>
            <a:endParaRPr lang="en-US" sz="2200" dirty="0">
              <a:ea typeface="Calibri"/>
              <a:cs typeface="Times New Roman"/>
            </a:endParaRPr>
          </a:p>
        </p:txBody>
      </p:sp>
    </p:spTree>
    <p:extLst>
      <p:ext uri="{BB962C8B-B14F-4D97-AF65-F5344CB8AC3E}">
        <p14:creationId xmlns:p14="http://schemas.microsoft.com/office/powerpoint/2010/main" xmlns="" val="1562668583"/>
      </p:ext>
    </p:extLst>
  </p:cSld>
  <p:clrMapOvr>
    <a:masterClrMapping/>
  </p:clrMapOvr>
  <mc:AlternateContent xmlns:mc="http://schemas.openxmlformats.org/markup-compatibility/2006">
    <mc:Choice xmlns:p14="http://schemas.microsoft.com/office/powerpoint/2010/main" xmlns="" Requires="p14">
      <p:transition spd="slow" p14:dur="800">
        <p:circle/>
      </p:transition>
    </mc:Choice>
    <mc:Fallback>
      <p:transition spd="slow">
        <p:circl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533400" y="457200"/>
            <a:ext cx="8305800" cy="5262979"/>
          </a:xfrm>
          <a:prstGeom prst="rect">
            <a:avLst/>
          </a:prstGeom>
        </p:spPr>
        <p:txBody>
          <a:bodyPr wrap="square">
            <a:spAutoFit/>
          </a:bodyPr>
          <a:lstStyle/>
          <a:p>
            <a:r>
              <a:rPr lang="vi-VN" sz="2400" b="1" dirty="0"/>
              <a:t>Tập cho bé đánh răng đúng cách</a:t>
            </a:r>
          </a:p>
          <a:p>
            <a:endParaRPr lang="vi-VN" sz="2400" dirty="0"/>
          </a:p>
          <a:p>
            <a:r>
              <a:rPr lang="vi-VN" sz="2400" dirty="0"/>
              <a:t>Đặt lòng bàn chải hướng về phía đường viền nướu một góc 45 độ so với răng, lắc nhẹ bàn chải. Chải từng nhóm răng, mỗi nhóm độ 2 - 3 cái, chải ba mặt răng: mặt ngoài (nhìn thấy khi há miệng), mặt trong (phía dưới) và mặt nhai. </a:t>
            </a:r>
          </a:p>
          <a:p>
            <a:endParaRPr lang="vi-VN" sz="2400" dirty="0"/>
          </a:p>
          <a:p>
            <a:r>
              <a:rPr lang="vi-VN" sz="2400" dirty="0" smtClean="0"/>
              <a:t>Thường trẻ không thích kem đánh răng. Nhưng bạn đừng lo lắng, vì chính bàn chải (chứ không phải kem) mới làm sạch được các mảng bám trên răng. Nếu trẻ có thể sử dụng kem đánh răng, phải cẩn thận không cho trẻ nuốt kem. Nên sử dụng một lượng rất ít kem đánh răng (nhỏ bằng hạt đậu). kem đánh răng chứa flour sẽ làm răng thêm rắn chắc.</a:t>
            </a:r>
            <a:endParaRPr lang="vi-VN" sz="2400" dirty="0"/>
          </a:p>
        </p:txBody>
      </p:sp>
    </p:spTree>
    <p:extLst>
      <p:ext uri="{BB962C8B-B14F-4D97-AF65-F5344CB8AC3E}">
        <p14:creationId xmlns:p14="http://schemas.microsoft.com/office/powerpoint/2010/main" xmlns="" val="2747289532"/>
      </p:ext>
    </p:extLst>
  </p:cSld>
  <p:clrMapOvr>
    <a:masterClrMapping/>
  </p:clrMapOvr>
  <p:transition spd="slow">
    <p:cover/>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97</TotalTime>
  <Words>340</Words>
  <Application>Microsoft Office PowerPoint</Application>
  <PresentationFormat>On-screen Show (4:3)</PresentationFormat>
  <Paragraphs>20</Paragraphs>
  <Slides>5</Slides>
  <Notes>1</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Slide 1</vt:lpstr>
      <vt:lpstr>Slide 2</vt:lpstr>
      <vt:lpstr>Slide 3</vt:lpstr>
      <vt:lpstr>Slide 4</vt:lpstr>
      <vt:lpstr>Slide 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20</cp:revision>
  <dcterms:created xsi:type="dcterms:W3CDTF">2018-10-05T07:55:09Z</dcterms:created>
  <dcterms:modified xsi:type="dcterms:W3CDTF">2024-11-29T02:20:03Z</dcterms:modified>
</cp:coreProperties>
</file>