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56" r:id="rId2"/>
    <p:sldId id="264" r:id="rId3"/>
    <p:sldId id="257" r:id="rId4"/>
    <p:sldId id="265" r:id="rId5"/>
    <p:sldId id="259" r:id="rId6"/>
    <p:sldId id="261" r:id="rId7"/>
    <p:sldId id="260" r:id="rId8"/>
    <p:sldId id="266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72" d="100"/>
          <a:sy n="72" d="100"/>
        </p:scale>
        <p:origin x="2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24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9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9197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68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4897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6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34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0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3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53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5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8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78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65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4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7E46D-D1B3-486E-BE71-75238A5AB03C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31DEAC-8959-4430-9D91-5B4A19C75B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0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1137" y="0"/>
            <a:ext cx="8910061" cy="1646302"/>
          </a:xfrm>
        </p:spPr>
        <p:txBody>
          <a:bodyPr/>
          <a:lstStyle/>
          <a:p>
            <a:pPr algn="ctr"/>
            <a:r>
              <a:rPr lang="en-US" sz="4800">
                <a:solidFill>
                  <a:schemeClr val="tx1"/>
                </a:solidFill>
              </a:rPr>
              <a:t>ỦY BAN NHÂN DÂN QUẬN 12 PHÒNG GIÁO DỤC VÀ ĐÀO TẠO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1137" y="2663468"/>
            <a:ext cx="8618276" cy="2365732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 ĐỀ </a:t>
            </a:r>
          </a:p>
          <a:p>
            <a:pPr algn="ctr"/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NỐI KHẨU PHẦN THỰC ĐƠN CHO TRẺ TRÊN TRỤC DỮ LIỆU CHUNG CỦA NGÀNH</a:t>
            </a:r>
          </a:p>
        </p:txBody>
      </p:sp>
    </p:spTree>
    <p:extLst>
      <p:ext uri="{BB962C8B-B14F-4D97-AF65-F5344CB8AC3E}">
        <p14:creationId xmlns:p14="http://schemas.microsoft.com/office/powerpoint/2010/main" val="33223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50A831F-E329-311D-E520-A3162EF8D0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508767"/>
              </p:ext>
            </p:extLst>
          </p:nvPr>
        </p:nvGraphicFramePr>
        <p:xfrm>
          <a:off x="1" y="0"/>
          <a:ext cx="12191999" cy="87126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7999">
                  <a:extLst>
                    <a:ext uri="{9D8B030D-6E8A-4147-A177-3AD203B41FA5}">
                      <a16:colId xmlns:a16="http://schemas.microsoft.com/office/drawing/2014/main" val="303393028"/>
                    </a:ext>
                  </a:extLst>
                </a:gridCol>
                <a:gridCol w="931200">
                  <a:extLst>
                    <a:ext uri="{9D8B030D-6E8A-4147-A177-3AD203B41FA5}">
                      <a16:colId xmlns:a16="http://schemas.microsoft.com/office/drawing/2014/main" val="3822359920"/>
                    </a:ext>
                  </a:extLst>
                </a:gridCol>
                <a:gridCol w="931200">
                  <a:extLst>
                    <a:ext uri="{9D8B030D-6E8A-4147-A177-3AD203B41FA5}">
                      <a16:colId xmlns:a16="http://schemas.microsoft.com/office/drawing/2014/main" val="797749216"/>
                    </a:ext>
                  </a:extLst>
                </a:gridCol>
                <a:gridCol w="1852801">
                  <a:extLst>
                    <a:ext uri="{9D8B030D-6E8A-4147-A177-3AD203B41FA5}">
                      <a16:colId xmlns:a16="http://schemas.microsoft.com/office/drawing/2014/main" val="1314928916"/>
                    </a:ext>
                  </a:extLst>
                </a:gridCol>
                <a:gridCol w="1900800">
                  <a:extLst>
                    <a:ext uri="{9D8B030D-6E8A-4147-A177-3AD203B41FA5}">
                      <a16:colId xmlns:a16="http://schemas.microsoft.com/office/drawing/2014/main" val="4000518248"/>
                    </a:ext>
                  </a:extLst>
                </a:gridCol>
                <a:gridCol w="2044800">
                  <a:extLst>
                    <a:ext uri="{9D8B030D-6E8A-4147-A177-3AD203B41FA5}">
                      <a16:colId xmlns:a16="http://schemas.microsoft.com/office/drawing/2014/main" val="1120516444"/>
                    </a:ext>
                  </a:extLst>
                </a:gridCol>
                <a:gridCol w="1276800">
                  <a:extLst>
                    <a:ext uri="{9D8B030D-6E8A-4147-A177-3AD203B41FA5}">
                      <a16:colId xmlns:a16="http://schemas.microsoft.com/office/drawing/2014/main" val="2499011378"/>
                    </a:ext>
                  </a:extLst>
                </a:gridCol>
                <a:gridCol w="2198400">
                  <a:extLst>
                    <a:ext uri="{9D8B030D-6E8A-4147-A177-3AD203B41FA5}">
                      <a16:colId xmlns:a16="http://schemas.microsoft.com/office/drawing/2014/main" val="3816477205"/>
                    </a:ext>
                  </a:extLst>
                </a:gridCol>
                <a:gridCol w="527999">
                  <a:extLst>
                    <a:ext uri="{9D8B030D-6E8A-4147-A177-3AD203B41FA5}">
                      <a16:colId xmlns:a16="http://schemas.microsoft.com/office/drawing/2014/main" val="1633815532"/>
                    </a:ext>
                  </a:extLst>
                </a:gridCol>
              </a:tblGrid>
              <a:tr h="121920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3860522031"/>
                  </a:ext>
                </a:extLst>
              </a:tr>
              <a:tr h="146304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884723528"/>
                  </a:ext>
                </a:extLst>
              </a:tr>
              <a:tr h="166155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vi-VN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 ĐƠN TUẦN </a:t>
                      </a:r>
                      <a:endParaRPr lang="vi-VN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/>
                </a:tc>
                <a:tc h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3215382512"/>
                  </a:ext>
                </a:extLst>
              </a:tr>
              <a:tr h="166155">
                <a:tc rowSpan="2">
                  <a:txBody>
                    <a:bodyPr/>
                    <a:lstStyle/>
                    <a:p>
                      <a:pPr algn="l" fontAlgn="b"/>
                      <a:endParaRPr lang="en-VN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28/10/2024 </a:t>
                      </a:r>
                      <a:r>
                        <a:rPr lang="en-US" sz="2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01/11/2024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1630023891"/>
                  </a:ext>
                </a:extLst>
              </a:tr>
              <a:tr h="139491">
                <a:tc vMerge="1">
                  <a:txBody>
                    <a:bodyPr/>
                    <a:lstStyle/>
                    <a:p>
                      <a:pPr algn="l" fontAlgn="b"/>
                      <a:endParaRPr lang="en-VN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V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V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  <a:endParaRPr lang="vi-V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vi-V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51022741"/>
                  </a:ext>
                </a:extLst>
              </a:tr>
              <a:tr h="139491">
                <a:tc rowSpan="2">
                  <a:txBody>
                    <a:bodyPr/>
                    <a:lstStyle/>
                    <a:p>
                      <a:pPr algn="l" fontAlgn="b"/>
                      <a:endParaRPr lang="en-VN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 mặn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 canh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 miệng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66560650"/>
                  </a:ext>
                </a:extLst>
              </a:tr>
              <a:tr h="376626">
                <a:tc vMerge="1"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28/10/2024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 - 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cút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nấm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ngò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rí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chẽm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rim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vi-V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 chua, thơm, giá, bạc hà, đậu bắp, cà chua, tôm, hành lá, ngò rí, rau om, ngò gai.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 sứ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Bún thịt heo, cải thìa, hành lá ngò rí.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0159080"/>
                  </a:ext>
                </a:extLst>
              </a:tr>
              <a:tr h="214468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vi-VN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 tắc</a:t>
                      </a:r>
                      <a:endParaRPr lang="vi-VN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28427013"/>
                  </a:ext>
                </a:extLst>
              </a:tr>
              <a:tr h="273437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Findkosts Grow Plus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sắn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ngò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rí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DCBP: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ngồng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luộc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SDD: probi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38001105"/>
                  </a:ext>
                </a:extLst>
              </a:tr>
              <a:tr h="439398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29/10/2024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 - NT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vi-V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 canh, cá lóc, nấm rơm, cà rốt, hẹ lá, ngò rí, hành lá.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vịt kho gừng, nước dừa tươi.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 dưa hường, thịt bò, hành lá, ngò rí.          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vi-VN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Nui sò, thịt heo, xương heo, su su, xà lách, ngò rí, hành lá.</a:t>
                      </a:r>
                      <a:endParaRPr lang="vi-VN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99590997"/>
                  </a:ext>
                </a:extLst>
              </a:tr>
              <a:tr h="172620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Findkosts Grow Plus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ngò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rí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DCBP: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luộc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vi-V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 thơm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67290336"/>
                  </a:ext>
                </a:extLst>
              </a:tr>
              <a:tr h="183083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SDD: phô mai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9954104"/>
                  </a:ext>
                </a:extLst>
              </a:tr>
              <a:tr h="376626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vi-V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tư 30/10/2024</a:t>
                      </a:r>
                      <a:endParaRPr lang="vi-VN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 - NT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Bún cá thát lác, bắp cải, xà lách, hành lá, ngò rí.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Tôm, thịt ram mặn ngọt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 mồng tơi,  mướp khía, cua đồng.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Táo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Mỹ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tiềm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táo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bẹ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93899186"/>
                  </a:ext>
                </a:extLst>
              </a:tr>
              <a:tr h="214468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Findkosts Grow Plus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Nấm kim châm xào đậu hủ, hành lá, ngò rí.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DCBP: 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luộc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vi-VN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 cam</a:t>
                      </a:r>
                      <a:endParaRPr lang="vi-VN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7757618"/>
                  </a:ext>
                </a:extLst>
              </a:tr>
              <a:tr h="209236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SDD: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vinamilk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55971724"/>
                  </a:ext>
                </a:extLst>
              </a:tr>
              <a:tr h="408011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31/10/2024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 - NT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Hủ tíu nam vang, tôm, mực, tần ô, cần tàu, hành lá, ngò rí.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diêu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phủ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mè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vi-VN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 su su, cà rốt, khoai tây, củ dền, thịt heo, xương, hành lá, ngò rí.</a:t>
                      </a:r>
                      <a:endParaRPr lang="vi-VN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Dâu tây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que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74324436"/>
                  </a:ext>
                </a:extLst>
              </a:tr>
              <a:tr h="112513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00279716"/>
                  </a:ext>
                </a:extLst>
              </a:tr>
              <a:tr h="112513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Findkosts Grow Plus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vi-V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Bông hẹ, hành tây, nấm bào ngư xào thịt heo bằm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DCBP: 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luộc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SDD: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Probi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Vinamilk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13444899"/>
                  </a:ext>
                </a:extLst>
              </a:tr>
              <a:tr h="256315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42567443"/>
                  </a:ext>
                </a:extLst>
              </a:tr>
              <a:tr h="491706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sáu 01/11/2024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 - NT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cá bóp, đậu xanh, cà rốt, hành lá, ngò rí.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vi-V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'Lươn xào lăn (nấm mèo, bún tàu, đậu phộng, hành tây, ngò gai, nước dừa)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 khoai mỡ, tôm , ngò gai, rau om.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 quế cosy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Bún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bằm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hủ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cove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ngò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rí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04124023"/>
                  </a:ext>
                </a:extLst>
              </a:tr>
              <a:tr h="139491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Findkosts Grow Plus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 ngồng xào tỏi, hành lá.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DCBP: Đậu bắp luộc 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vi-V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 mát</a:t>
                      </a:r>
                      <a:endParaRPr lang="vi-V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84936570"/>
                  </a:ext>
                </a:extLst>
              </a:tr>
              <a:tr h="139491">
                <a:tc rowSpan="2">
                  <a:txBody>
                    <a:bodyPr/>
                    <a:lstStyle/>
                    <a:p>
                      <a:pPr algn="l" fontAlgn="b"/>
                      <a:endParaRPr lang="en-VN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SDD: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55581325"/>
                  </a:ext>
                </a:extLst>
              </a:tr>
              <a:tr h="132516">
                <a:tc vMerge="1"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VN" sz="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VN" sz="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72" marR="2972" marT="297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VN" sz="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72" marR="2972" marT="2972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3268076632"/>
                  </a:ext>
                </a:extLst>
              </a:tr>
              <a:tr h="167390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4239595828"/>
                  </a:ext>
                </a:extLst>
              </a:tr>
              <a:tr h="167390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1539763810"/>
                  </a:ext>
                </a:extLst>
              </a:tr>
              <a:tr h="132516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3867769413"/>
                  </a:ext>
                </a:extLst>
              </a:tr>
              <a:tr h="146467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3005584521"/>
                  </a:ext>
                </a:extLst>
              </a:tr>
              <a:tr h="112513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126273444"/>
                  </a:ext>
                </a:extLst>
              </a:tr>
              <a:tr h="112513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1267883744"/>
                  </a:ext>
                </a:extLst>
              </a:tr>
              <a:tr h="112513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t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72" marR="2972" marT="2972" marB="0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72" marR="2972" marT="297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3486311832"/>
                  </a:ext>
                </a:extLst>
              </a:tr>
              <a:tr h="112513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t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72" marR="2972" marT="2972" marB="0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1698963191"/>
                  </a:ext>
                </a:extLst>
              </a:tr>
              <a:tr h="112513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2577592149"/>
                  </a:ext>
                </a:extLst>
              </a:tr>
              <a:tr h="118567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 vMerge="1">
                  <a:txBody>
                    <a:bodyPr/>
                    <a:lstStyle/>
                    <a:p>
                      <a:endParaRPr lang="en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72" marR="2972" marT="297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1240533864"/>
                  </a:ext>
                </a:extLst>
              </a:tr>
              <a:tr h="118567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72" marR="2972" marT="297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1763394278"/>
                  </a:ext>
                </a:extLst>
              </a:tr>
              <a:tr h="118567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72" marR="2972" marT="2972" marB="0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1609192339"/>
                  </a:ext>
                </a:extLst>
              </a:tr>
              <a:tr h="118567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72" marR="2972" marT="297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3322601920"/>
                  </a:ext>
                </a:extLst>
              </a:tr>
              <a:tr h="118567"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72" marR="2972" marT="2972" marB="0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VN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72" marR="2972" marT="2972" marB="0" anchor="b"/>
                </a:tc>
                <a:extLst>
                  <a:ext uri="{0D108BD9-81ED-4DB2-BD59-A6C34878D82A}">
                    <a16:rowId xmlns:a16="http://schemas.microsoft.com/office/drawing/2014/main" val="2517573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565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482" y="2498833"/>
            <a:ext cx="3042745" cy="13558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ĐƠN </a:t>
            </a:r>
          </a:p>
        </p:txBody>
      </p:sp>
      <p:sp>
        <p:nvSpPr>
          <p:cNvPr id="3" name="Rectangle 2"/>
          <p:cNvSpPr/>
          <p:nvPr/>
        </p:nvSpPr>
        <p:spPr>
          <a:xfrm>
            <a:off x="3988676" y="1040525"/>
            <a:ext cx="7106044" cy="395554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sỉ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gộp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30/10/2024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31/10/2024)</a:t>
            </a:r>
          </a:p>
        </p:txBody>
      </p:sp>
      <p:cxnSp>
        <p:nvCxnSpPr>
          <p:cNvPr id="7" name="Straight Arrow Connector 6"/>
          <p:cNvCxnSpPr>
            <a:stCxn id="2" idx="3"/>
          </p:cNvCxnSpPr>
          <p:nvPr/>
        </p:nvCxnSpPr>
        <p:spPr>
          <a:xfrm flipV="1">
            <a:off x="3279227" y="3176750"/>
            <a:ext cx="709449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83D4E4C-9960-143B-47A0-0CC320EA0691}"/>
              </a:ext>
            </a:extLst>
          </p:cNvPr>
          <p:cNvSpPr txBox="1"/>
          <p:nvPr/>
        </p:nvSpPr>
        <p:spPr>
          <a:xfrm>
            <a:off x="354304" y="4919008"/>
            <a:ext cx="32796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 ý: </a:t>
            </a:r>
          </a:p>
          <a:p>
            <a:pPr marL="285750" indent="-285750">
              <a:buFontTx/>
              <a:buChar char="-"/>
            </a:pPr>
            <a:r>
              <a:rPr lang="en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riêng 2 lứa tuổi Nhà trẻ; Mẫu giáo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hực hiện riêng Sáng và Trưa-xế </a:t>
            </a:r>
          </a:p>
        </p:txBody>
      </p:sp>
    </p:spTree>
    <p:extLst>
      <p:ext uri="{BB962C8B-B14F-4D97-AF65-F5344CB8AC3E}">
        <p14:creationId xmlns:p14="http://schemas.microsoft.com/office/powerpoint/2010/main" val="2499234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60">
            <a:extLst>
              <a:ext uri="{FF2B5EF4-FFF2-40B4-BE49-F238E27FC236}">
                <a16:creationId xmlns:a16="http://schemas.microsoft.com/office/drawing/2014/main" id="{7459C506-5F4B-4B75-9218-C7C3F87FA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62">
            <a:extLst>
              <a:ext uri="{FF2B5EF4-FFF2-40B4-BE49-F238E27FC236}">
                <a16:creationId xmlns:a16="http://schemas.microsoft.com/office/drawing/2014/main" id="{BC659EEB-C3AE-4544-8263-417009DCD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D99DB6C6-36F9-4576-A558-95153EADBE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23">
              <a:extLst>
                <a:ext uri="{FF2B5EF4-FFF2-40B4-BE49-F238E27FC236}">
                  <a16:creationId xmlns:a16="http://schemas.microsoft.com/office/drawing/2014/main" id="{694E7916-EDE4-4B50-A4A1-6B28FDD4D9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Rectangle 25">
              <a:extLst>
                <a:ext uri="{FF2B5EF4-FFF2-40B4-BE49-F238E27FC236}">
                  <a16:creationId xmlns:a16="http://schemas.microsoft.com/office/drawing/2014/main" id="{6F6CB7BB-4370-4173-97F8-F636C0F149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B0F590BB-1F51-4138-A2D4-2E483C84F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Rectangle 27">
              <a:extLst>
                <a:ext uri="{FF2B5EF4-FFF2-40B4-BE49-F238E27FC236}">
                  <a16:creationId xmlns:a16="http://schemas.microsoft.com/office/drawing/2014/main" id="{4A492863-9797-45A2-BAB3-514F10C5F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9" name="Rectangle 28">
              <a:extLst>
                <a:ext uri="{FF2B5EF4-FFF2-40B4-BE49-F238E27FC236}">
                  <a16:creationId xmlns:a16="http://schemas.microsoft.com/office/drawing/2014/main" id="{7C1E33F6-6D0F-4ECF-92F4-6F71D8BAF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0" name="Rectangle 29">
              <a:extLst>
                <a:ext uri="{FF2B5EF4-FFF2-40B4-BE49-F238E27FC236}">
                  <a16:creationId xmlns:a16="http://schemas.microsoft.com/office/drawing/2014/main" id="{73EEEA64-7411-474B-BD0E-60C24B3F4E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4F82A6DD-92BB-4443-B5A5-05240DD558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2" name="Isosceles Triangle 71">
              <a:extLst>
                <a:ext uri="{FF2B5EF4-FFF2-40B4-BE49-F238E27FC236}">
                  <a16:creationId xmlns:a16="http://schemas.microsoft.com/office/drawing/2014/main" id="{79832BCB-1DCF-46AC-9FFA-170791668D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4E74DA95-CD7A-4D5E-9D27-67A759CE7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D5E3D703-A369-6350-6173-60F235EFD4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330" y="480060"/>
            <a:ext cx="5749595" cy="5897880"/>
          </a:xfrm>
          <a:prstGeom prst="rect">
            <a:avLst/>
          </a:prstGeom>
        </p:spPr>
      </p:pic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4AA3B5C-0C55-4FFF-9C45-8F9F7C074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81305" y="1650669"/>
            <a:ext cx="0" cy="34319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1D2E65E6-BB32-6D36-0073-A986D6E1D4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75" y="480061"/>
            <a:ext cx="5749595" cy="589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763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482" y="2498833"/>
            <a:ext cx="3042745" cy="13558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>
                <a:ln w="22225">
                  <a:solidFill>
                    <a:srgbClr val="54A021"/>
                  </a:solidFill>
                  <a:prstDash val="solid"/>
                </a:ln>
                <a:solidFill>
                  <a:srgbClr val="54A021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 kê chợ</a:t>
            </a:r>
            <a:r>
              <a:rPr kumimoji="0" lang="en-US" sz="3200" b="1" i="0" u="none" strike="noStrike" kern="1200" cap="none" spc="0" normalizeH="0" baseline="0" noProof="0">
                <a:ln w="22225">
                  <a:solidFill>
                    <a:srgbClr val="54A021"/>
                  </a:solidFill>
                  <a:prstDash val="solid"/>
                </a:ln>
                <a:solidFill>
                  <a:srgbClr val="54A021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4114800" y="732103"/>
            <a:ext cx="5675585" cy="459664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2800" noProof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 </a:t>
            </a:r>
            <a:r>
              <a:rPr lang="en-US" sz="2800" noProof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noProof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noProof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noProof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noProof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800" noProof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2800" noProof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noProof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noProof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30/10/2024)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>
            <a:stCxn id="2" idx="3"/>
          </p:cNvCxnSpPr>
          <p:nvPr/>
        </p:nvCxnSpPr>
        <p:spPr>
          <a:xfrm flipV="1">
            <a:off x="3279227" y="3176750"/>
            <a:ext cx="709449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B87E25B-EF60-DC70-F86C-322DE5E7ED12}"/>
              </a:ext>
            </a:extLst>
          </p:cNvPr>
          <p:cNvSpPr txBox="1"/>
          <p:nvPr/>
        </p:nvSpPr>
        <p:spPr>
          <a:xfrm>
            <a:off x="3669792" y="4925568"/>
            <a:ext cx="6425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 ý: </a:t>
            </a:r>
          </a:p>
          <a:p>
            <a:pPr marL="285750" indent="-285750">
              <a:buFontTx/>
              <a:buChar char="-"/>
            </a:pPr>
            <a:r>
              <a:rPr lang="en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hiên chung sáng (Nhà trẻ- Mẫu giáo)</a:t>
            </a:r>
          </a:p>
          <a:p>
            <a:pPr marL="285750" indent="-285750">
              <a:buFontTx/>
              <a:buChar char="-"/>
            </a:pPr>
            <a:r>
              <a:rPr lang="en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chung trưa – xế (Nhà trẻ – Mẫu giáo)</a:t>
            </a:r>
          </a:p>
        </p:txBody>
      </p:sp>
    </p:spTree>
    <p:extLst>
      <p:ext uri="{BB962C8B-B14F-4D97-AF65-F5344CB8AC3E}">
        <p14:creationId xmlns:p14="http://schemas.microsoft.com/office/powerpoint/2010/main" val="923716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482" y="2498833"/>
            <a:ext cx="3042745" cy="13558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>
                <a:ln w="22225">
                  <a:solidFill>
                    <a:srgbClr val="54A021"/>
                  </a:solidFill>
                  <a:prstDash val="solid"/>
                </a:ln>
                <a:solidFill>
                  <a:srgbClr val="54A021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 kiểm thực 3 bước</a:t>
            </a:r>
            <a:r>
              <a:rPr kumimoji="0" lang="en-US" sz="3200" b="1" i="0" u="none" strike="noStrike" kern="1200" cap="none" spc="0" normalizeH="0" baseline="0" noProof="0">
                <a:ln w="22225">
                  <a:solidFill>
                    <a:srgbClr val="54A021"/>
                  </a:solidFill>
                  <a:prstDash val="solid"/>
                </a:ln>
                <a:solidFill>
                  <a:srgbClr val="54A021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3988676" y="747917"/>
            <a:ext cx="6949440" cy="42882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sổ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kiểm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bước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lấy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từ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đơn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lập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danh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sách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đơn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đơn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cho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đủ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nhóm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đơn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đã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Nhập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bước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theo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quy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định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Bước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1A –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Bước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1B –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Bước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A –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Bước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B –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Bước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sổ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kiểm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bước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30/10/2024 in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31/10/2024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>
            <a:stCxn id="2" idx="3"/>
          </p:cNvCxnSpPr>
          <p:nvPr/>
        </p:nvCxnSpPr>
        <p:spPr>
          <a:xfrm flipV="1">
            <a:off x="3279227" y="3176750"/>
            <a:ext cx="709449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8150128E-1D28-F9B6-5309-C48473FEFC6D}"/>
              </a:ext>
            </a:extLst>
          </p:cNvPr>
          <p:cNvSpPr txBox="1"/>
          <p:nvPr/>
        </p:nvSpPr>
        <p:spPr>
          <a:xfrm>
            <a:off x="1487424" y="5691562"/>
            <a:ext cx="7485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ý:</a:t>
            </a:r>
          </a:p>
          <a:p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chọn gộp chung sáng – trưa, xế</a:t>
            </a:r>
          </a:p>
        </p:txBody>
      </p:sp>
    </p:spTree>
    <p:extLst>
      <p:ext uri="{BB962C8B-B14F-4D97-AF65-F5344CB8AC3E}">
        <p14:creationId xmlns:p14="http://schemas.microsoft.com/office/powerpoint/2010/main" val="240835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482" y="2498833"/>
            <a:ext cx="3042745" cy="13558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>
                <a:ln w="22225">
                  <a:solidFill>
                    <a:srgbClr val="54A021"/>
                  </a:solidFill>
                  <a:prstDash val="solid"/>
                </a:ln>
                <a:solidFill>
                  <a:srgbClr val="54A021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trẻ thực ăn trong ngày </a:t>
            </a:r>
            <a:endParaRPr kumimoji="0" lang="en-US" sz="3200" b="1" i="0" u="none" strike="noStrike" kern="1200" cap="none" spc="0" normalizeH="0" baseline="0" noProof="0">
              <a:ln w="22225">
                <a:solidFill>
                  <a:srgbClr val="54A021"/>
                </a:solidFill>
                <a:prstDash val="solid"/>
              </a:ln>
              <a:solidFill>
                <a:srgbClr val="54A021">
                  <a:lumMod val="40000"/>
                  <a:lumOff val="60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14800" y="723533"/>
            <a:ext cx="6480048" cy="42882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nhóm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trẻ</a:t>
            </a:r>
            <a:endParaRPr kumimoji="0" lang="en-US" sz="28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aseline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4.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lập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sổ</a:t>
            </a:r>
            <a:endParaRPr kumimoji="0" lang="en-US" sz="28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aseline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6.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Nhập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sĩ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tế</a:t>
            </a:r>
            <a:endParaRPr kumimoji="0" lang="en-US" sz="28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aseline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trẻ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ăn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31/10/2024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>
            <a:stCxn id="2" idx="3"/>
          </p:cNvCxnSpPr>
          <p:nvPr/>
        </p:nvCxnSpPr>
        <p:spPr>
          <a:xfrm flipV="1">
            <a:off x="3279227" y="3176750"/>
            <a:ext cx="709449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9A4C41E-C359-1A1B-6A5D-37081A3B059A}"/>
              </a:ext>
            </a:extLst>
          </p:cNvPr>
          <p:cNvSpPr txBox="1"/>
          <p:nvPr/>
        </p:nvSpPr>
        <p:spPr>
          <a:xfrm>
            <a:off x="354302" y="4797088"/>
            <a:ext cx="36343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 ý: </a:t>
            </a:r>
          </a:p>
          <a:p>
            <a:pPr marL="285750" indent="-285750">
              <a:buFontTx/>
              <a:buChar char="-"/>
            </a:pPr>
            <a:r>
              <a:rPr lang="en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riêng 2 lứa tuổi Nhà trẻ; Mẫu giáo</a:t>
            </a:r>
          </a:p>
          <a:p>
            <a:pPr marL="285750" indent="-285750"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hực hiện riêng Sáng và Trưa-xế </a:t>
            </a:r>
          </a:p>
        </p:txBody>
      </p:sp>
    </p:spTree>
    <p:extLst>
      <p:ext uri="{BB962C8B-B14F-4D97-AF65-F5344CB8AC3E}">
        <p14:creationId xmlns:p14="http://schemas.microsoft.com/office/powerpoint/2010/main" val="563701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C3DD56A3-C4A5-4FB5-80A4-557ED0AE5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76" y="960120"/>
            <a:ext cx="5749595" cy="58978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495B06-636D-468B-80D4-E2EB181403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742" y="1114883"/>
            <a:ext cx="5622880" cy="56467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D905B0-B804-4BEB-B985-1974C84C2B94}"/>
              </a:ext>
            </a:extLst>
          </p:cNvPr>
          <p:cNvSpPr txBox="1"/>
          <p:nvPr/>
        </p:nvSpPr>
        <p:spPr>
          <a:xfrm>
            <a:off x="125076" y="129123"/>
            <a:ext cx="5622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MG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30/10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861257-32A7-4308-A131-0F7DBD015C71}"/>
              </a:ext>
            </a:extLst>
          </p:cNvPr>
          <p:cNvSpPr txBox="1"/>
          <p:nvPr/>
        </p:nvSpPr>
        <p:spPr>
          <a:xfrm>
            <a:off x="6480313" y="99220"/>
            <a:ext cx="5459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tỷ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MG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31/10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sỹ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vi-V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ợng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2023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482" y="2498833"/>
            <a:ext cx="3042745" cy="13558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>
                <a:ln w="22225">
                  <a:solidFill>
                    <a:srgbClr val="54A021"/>
                  </a:solidFill>
                  <a:prstDash val="solid"/>
                </a:ln>
                <a:solidFill>
                  <a:srgbClr val="54A021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 tính tiền chợ</a:t>
            </a:r>
            <a:r>
              <a:rPr kumimoji="0" lang="en-US" sz="3200" b="1" i="0" u="none" strike="noStrike" kern="1200" cap="none" spc="0" normalizeH="0" baseline="0" noProof="0">
                <a:ln w="22225">
                  <a:solidFill>
                    <a:srgbClr val="54A021"/>
                  </a:solidFill>
                  <a:prstDash val="solid"/>
                </a:ln>
                <a:solidFill>
                  <a:srgbClr val="54A021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4114800" y="658378"/>
            <a:ext cx="6260592" cy="467036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lập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sổ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tiền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chợ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Nhập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xem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chi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endParaRPr kumimoji="0" lang="en-US" sz="2800" b="0" i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tiền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clik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vào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ô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nhóm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cần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gộp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tiền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chung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800" baseline="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(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31/10/2024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>
            <a:stCxn id="2" idx="3"/>
          </p:cNvCxnSpPr>
          <p:nvPr/>
        </p:nvCxnSpPr>
        <p:spPr>
          <a:xfrm flipV="1">
            <a:off x="3279227" y="3176750"/>
            <a:ext cx="709449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C07D59D-533B-EC10-CF7B-620E6FD7BD5C}"/>
              </a:ext>
            </a:extLst>
          </p:cNvPr>
          <p:cNvSpPr txBox="1"/>
          <p:nvPr/>
        </p:nvSpPr>
        <p:spPr>
          <a:xfrm>
            <a:off x="902208" y="4999293"/>
            <a:ext cx="78760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ưu ý: </a:t>
            </a:r>
          </a:p>
          <a:p>
            <a:pPr marL="285750" indent="-285750">
              <a:buFontTx/>
              <a:buChar char="-"/>
            </a:pPr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hiên chung sáng (Nhà trẻ- Mẫu giáo)</a:t>
            </a:r>
          </a:p>
          <a:p>
            <a:pPr marL="285750" indent="-285750">
              <a:buFontTx/>
              <a:buChar char="-"/>
            </a:pPr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chung trưa – xế (Nhà trẻ – Mẫu giáo)</a:t>
            </a:r>
          </a:p>
        </p:txBody>
      </p:sp>
    </p:spTree>
    <p:extLst>
      <p:ext uri="{BB962C8B-B14F-4D97-AF65-F5344CB8AC3E}">
        <p14:creationId xmlns:p14="http://schemas.microsoft.com/office/powerpoint/2010/main" val="33619895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</TotalTime>
  <Words>1030</Words>
  <Application>Microsoft Office PowerPoint</Application>
  <PresentationFormat>Widescreen</PresentationFormat>
  <Paragraphs>124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Trebuchet MS</vt:lpstr>
      <vt:lpstr>Wingdings 3</vt:lpstr>
      <vt:lpstr>Facet</vt:lpstr>
      <vt:lpstr>ỦY BAN NHÂN DÂN QUẬN 12 PHÒNG GIÁO DỤC VÀ ĐÀO TẠO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ỦY BAN NHÂN DÂN QUẬN 12 PHÒNG GIÁO DỤC VÀ ĐÀO TẠO</dc:title>
  <dc:creator>Admin</dc:creator>
  <cp:lastModifiedBy>Administrator</cp:lastModifiedBy>
  <cp:revision>10</cp:revision>
  <dcterms:created xsi:type="dcterms:W3CDTF">2024-10-14T21:18:59Z</dcterms:created>
  <dcterms:modified xsi:type="dcterms:W3CDTF">2024-10-30T08:01:53Z</dcterms:modified>
</cp:coreProperties>
</file>